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22" r:id="rId4"/>
    <p:sldId id="258" r:id="rId5"/>
    <p:sldId id="323" r:id="rId6"/>
    <p:sldId id="269" r:id="rId7"/>
    <p:sldId id="324" r:id="rId8"/>
    <p:sldId id="325" r:id="rId9"/>
    <p:sldId id="326" r:id="rId10"/>
    <p:sldId id="327" r:id="rId11"/>
    <p:sldId id="328" r:id="rId12"/>
    <p:sldId id="280" r:id="rId13"/>
    <p:sldId id="319" r:id="rId14"/>
    <p:sldId id="329" r:id="rId15"/>
    <p:sldId id="330" r:id="rId16"/>
    <p:sldId id="331" r:id="rId17"/>
    <p:sldId id="332" r:id="rId18"/>
    <p:sldId id="333" r:id="rId19"/>
    <p:sldId id="311" r:id="rId20"/>
    <p:sldId id="321" r:id="rId21"/>
    <p:sldId id="276" r:id="rId22"/>
    <p:sldId id="33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2107" y="126687"/>
            <a:ext cx="5675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VẬT LIỆU CƠ KHÍ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31" y="723759"/>
            <a:ext cx="11421207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26" y="-20945"/>
            <a:ext cx="11834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2.Quan sát bảng 6.1. Trình bày đặc điểm và ứng dụng của thép, gang, đồng và hợp kim của đồng, nhôm và hợp kim của nhôm.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049720"/>
              </p:ext>
            </p:extLst>
          </p:nvPr>
        </p:nvGraphicFramePr>
        <p:xfrm>
          <a:off x="229670" y="778402"/>
          <a:ext cx="9026299" cy="5290356"/>
        </p:xfrm>
        <a:graphic>
          <a:graphicData uri="http://schemas.openxmlformats.org/drawingml/2006/table">
            <a:tbl>
              <a:tblPr firstRow="1" firstCol="1" bandRow="1"/>
              <a:tblGrid>
                <a:gridCol w="2778309">
                  <a:extLst>
                    <a:ext uri="{9D8B030D-6E8A-4147-A177-3AD203B41FA5}">
                      <a16:colId xmlns:a16="http://schemas.microsoft.com/office/drawing/2014/main" val="1706148377"/>
                    </a:ext>
                  </a:extLst>
                </a:gridCol>
                <a:gridCol w="3097816">
                  <a:extLst>
                    <a:ext uri="{9D8B030D-6E8A-4147-A177-3AD203B41FA5}">
                      <a16:colId xmlns:a16="http://schemas.microsoft.com/office/drawing/2014/main" val="3079987508"/>
                    </a:ext>
                  </a:extLst>
                </a:gridCol>
                <a:gridCol w="3150174">
                  <a:extLst>
                    <a:ext uri="{9D8B030D-6E8A-4147-A177-3AD203B41FA5}">
                      <a16:colId xmlns:a16="http://schemas.microsoft.com/office/drawing/2014/main" val="4167007284"/>
                    </a:ext>
                  </a:extLst>
                </a:gridCol>
              </a:tblGrid>
              <a:tr h="434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008515"/>
                  </a:ext>
                </a:extLst>
              </a:tr>
              <a:tr h="124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trắng, sáng, cứng, dẻo, dễ gia công, dễ bị ôxy hóa. Khi bị ôxy hóa chuyển sang màu nâu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máy công nghiệp, nông nghiệp, trong xây dựng, cầu đượng…các vật dụng trong gia đình như khóa cửa, đinh vít…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091562"/>
                  </a:ext>
                </a:extLst>
              </a:tr>
              <a:tr h="11290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xám, cứng, giòn, không thể dát mỏng, chịu mài mòn.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vỏ máy như vỏ động cơ, máy công nghiệp…, các vật dụng gia đình như nồi cơm…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81953"/>
                  </a:ext>
                </a:extLst>
              </a:tr>
              <a:tr h="1303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và hợp kim của đồng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màu vàng hoặc đỏ, mềm, dễ kéo dài, dễ dát mỏng, có tính chống mài mòn cao, tính dẫn điện dẫn nhiệt tốt, ít bị oxy hóa trong môi trường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bạc trượt, các chi tiết gia dụng như vòng đệm, vòi nước, các chi tiết tiếp xúc trong đồ điện…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642182"/>
                  </a:ext>
                </a:extLst>
              </a:tr>
              <a:tr h="1180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 và hợp kim của nhôm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 sáng, nhẹ, dễ kéo dài, tính dẫn điện dẫn nhiệt tốt, ít bị oxy trong môi trường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vỏ máy công nghiệp, vật gia dụng như khung cửa, tủ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77418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97" y="1449616"/>
            <a:ext cx="2416628" cy="975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33" y="2510381"/>
            <a:ext cx="1991892" cy="94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82" y="3877709"/>
            <a:ext cx="2429555" cy="976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82" y="5198411"/>
            <a:ext cx="2288527" cy="8538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526" y="6058622"/>
            <a:ext cx="11405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Từ bảng 6.1 cho biết những sản phẩm sau đây: lưỡi kéo cắt giấy, đầu kìm điện, lõi dây điện, khung xe ô tô được làm từ vật liệu kim loại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96996" y="953556"/>
            <a:ext cx="26125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3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Lưỡi kéo cắt giấy: thép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Đầu kìm điện: thép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Lõi dây điện: đồng, nhôm.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Khung xe ô tô: thép.</a:t>
            </a:r>
          </a:p>
        </p:txBody>
      </p:sp>
    </p:spTree>
    <p:extLst>
      <p:ext uri="{BB962C8B-B14F-4D97-AF65-F5344CB8AC3E}">
        <p14:creationId xmlns:p14="http://schemas.microsoft.com/office/powerpoint/2010/main" val="352580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1.Vật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Kim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carbon.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carbon,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≤2,14%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≥2,14%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7975" y="62706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CƠ KHÍ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65" y="106157"/>
            <a:ext cx="116053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1.Theo em, các loại sản phẩm làm từ vật liệu phi kim loại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nào? Có nguồn gốc từ đâu?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78" y="1135783"/>
            <a:ext cx="4201134" cy="1869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619" y="1060264"/>
            <a:ext cx="3466581" cy="1764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78" y="3497868"/>
            <a:ext cx="3949263" cy="2473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237" y="3541309"/>
            <a:ext cx="3887381" cy="2185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168" y="3497868"/>
            <a:ext cx="3287032" cy="22720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6173" y="2961421"/>
            <a:ext cx="182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Ghế nhựa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7586" y="2961421"/>
            <a:ext cx="182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Ống nhựa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612" y="1135783"/>
            <a:ext cx="3610610" cy="18256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7029" y="3004863"/>
            <a:ext cx="240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Tay cầm chảo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5614" y="6152390"/>
            <a:ext cx="240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Đế giầy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2229" y="6062890"/>
            <a:ext cx="240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Rổ nhựa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5854" y="5971592"/>
            <a:ext cx="240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 Ổ cắm điện</a:t>
            </a:r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0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163" y="-1746"/>
            <a:ext cx="5596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1.Theo em, các loại sản phẩm làm từ vật liệu phi kim loại (Hình 4.4) có đặc điểm chung như thế nào?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10" y="1383249"/>
            <a:ext cx="5675832" cy="41352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163" y="5518457"/>
            <a:ext cx="5890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Hãy kể tên một số sản phẩm trong gia đình được làm từ vật liệu phi kim loại.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1303" y="1895774"/>
            <a:ext cx="49127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Không bị oxy hóa, không dẫn điện, không dẫn nhiệt và ít bị mài mòn.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Ống nước, lốp xe, cốc thủy tinh, ghế, bình nước, rổ, đế giày ...</a:t>
            </a:r>
          </a:p>
        </p:txBody>
      </p:sp>
    </p:spTree>
    <p:extLst>
      <p:ext uri="{BB962C8B-B14F-4D97-AF65-F5344CB8AC3E}">
        <p14:creationId xmlns:p14="http://schemas.microsoft.com/office/powerpoint/2010/main" val="19221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184" y="233265"/>
            <a:ext cx="12988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trên được làm từ chất dẻo và cao su</a:t>
            </a:r>
          </a:p>
          <a:p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dẻo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Chất dẻo là sản phẩm được tổng hợp từ các chất hữu cơ như dầu mỏ, than đá, khí đốt….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Chất dẻo được chia làm 2 loại là chất dẻo nhiệt và chất dẻo nhiệt rắn…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Cao su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Cao su là vật liệu phi kim loại</a:t>
            </a: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Cao su gồm hai loại cao su tự nhiên và cao su nhân tạo</a:t>
            </a:r>
          </a:p>
        </p:txBody>
      </p:sp>
    </p:spTree>
    <p:extLst>
      <p:ext uri="{BB962C8B-B14F-4D97-AF65-F5344CB8AC3E}">
        <p14:creationId xmlns:p14="http://schemas.microsoft.com/office/powerpoint/2010/main" val="18586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162" y="0"/>
            <a:ext cx="11619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bảng 6.2. Trình bày đặc điểm và ứng dụng của một số vật liệu phi kim loại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13172"/>
              </p:ext>
            </p:extLst>
          </p:nvPr>
        </p:nvGraphicFramePr>
        <p:xfrm>
          <a:off x="444272" y="461664"/>
          <a:ext cx="11135502" cy="5472605"/>
        </p:xfrm>
        <a:graphic>
          <a:graphicData uri="http://schemas.openxmlformats.org/drawingml/2006/table">
            <a:tbl>
              <a:tblPr firstRow="1" firstCol="1" bandRow="1"/>
              <a:tblGrid>
                <a:gridCol w="2476695">
                  <a:extLst>
                    <a:ext uri="{9D8B030D-6E8A-4147-A177-3AD203B41FA5}">
                      <a16:colId xmlns:a16="http://schemas.microsoft.com/office/drawing/2014/main" val="3083106563"/>
                    </a:ext>
                  </a:extLst>
                </a:gridCol>
                <a:gridCol w="4758612">
                  <a:extLst>
                    <a:ext uri="{9D8B030D-6E8A-4147-A177-3AD203B41FA5}">
                      <a16:colId xmlns:a16="http://schemas.microsoft.com/office/drawing/2014/main" val="3495670451"/>
                    </a:ext>
                  </a:extLst>
                </a:gridCol>
                <a:gridCol w="3900195">
                  <a:extLst>
                    <a:ext uri="{9D8B030D-6E8A-4147-A177-3AD203B41FA5}">
                      <a16:colId xmlns:a16="http://schemas.microsoft.com/office/drawing/2014/main" val="3214107907"/>
                    </a:ext>
                  </a:extLst>
                </a:gridCol>
              </a:tblGrid>
              <a:tr h="457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282813"/>
                  </a:ext>
                </a:extLst>
              </a:tr>
              <a:tr h="1715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nhiệt độ nóng chảy thấp, nhẹ; dẻo, không dẫn điện, không bị oxy hóa, ít bị hóa chất tác dụng, dễ pha 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 khả năng tái chế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các vật dụng trong gia đình như dép, can, rổ, cốc…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405318"/>
                  </a:ext>
                </a:extLst>
              </a:tr>
              <a:tr h="1804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 được nhiệt độ cao, có độ bền cao, nhẹ, không dẫn điện, không dẫn nhiệt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ổ đỡ, vỏ bút máy…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891032"/>
                  </a:ext>
                </a:extLst>
              </a:tr>
              <a:tr h="1495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tính đàn hồi cao, khả năng giảm chấn tốt, cách điện và cách âm tốt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săm, lốp, ống dẫn, đai truyền, vòng đệm..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556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2162" y="6009115"/>
            <a:ext cx="11989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Từ bảng 6.2 cho biết những sản phẩm sau đây: áo mưa, vỏ ổ lấy điện, vỏ quạt bàn, túi ni lông được làm từ vật liệu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3" y="1286649"/>
            <a:ext cx="2405356" cy="1279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74" y="2967135"/>
            <a:ext cx="2312048" cy="1349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73" y="4736981"/>
            <a:ext cx="2405356" cy="11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2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162" y="0"/>
            <a:ext cx="11619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Quan sát bảng 6.2. Trình bày đặc điểm và ứng dụng của một số vật liệu phi kim loại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76324"/>
              </p:ext>
            </p:extLst>
          </p:nvPr>
        </p:nvGraphicFramePr>
        <p:xfrm>
          <a:off x="444272" y="461664"/>
          <a:ext cx="9175589" cy="5614445"/>
        </p:xfrm>
        <a:graphic>
          <a:graphicData uri="http://schemas.openxmlformats.org/drawingml/2006/table">
            <a:tbl>
              <a:tblPr firstRow="1" firstCol="1" bandRow="1"/>
              <a:tblGrid>
                <a:gridCol w="3017385">
                  <a:extLst>
                    <a:ext uri="{9D8B030D-6E8A-4147-A177-3AD203B41FA5}">
                      <a16:colId xmlns:a16="http://schemas.microsoft.com/office/drawing/2014/main" val="3083106563"/>
                    </a:ext>
                  </a:extLst>
                </a:gridCol>
                <a:gridCol w="2944466">
                  <a:extLst>
                    <a:ext uri="{9D8B030D-6E8A-4147-A177-3AD203B41FA5}">
                      <a16:colId xmlns:a16="http://schemas.microsoft.com/office/drawing/2014/main" val="3495670451"/>
                    </a:ext>
                  </a:extLst>
                </a:gridCol>
                <a:gridCol w="3213738">
                  <a:extLst>
                    <a:ext uri="{9D8B030D-6E8A-4147-A177-3AD203B41FA5}">
                      <a16:colId xmlns:a16="http://schemas.microsoft.com/office/drawing/2014/main" val="3214107907"/>
                    </a:ext>
                  </a:extLst>
                </a:gridCol>
              </a:tblGrid>
              <a:tr h="457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282813"/>
                  </a:ext>
                </a:extLst>
              </a:tr>
              <a:tr h="1715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nhiệt độ nóng chảy thấp, nhẹ; dẻo, không dẫn điện, không bị oxy hóa, ít bị hóa chất tác dụng, dễ pha 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màu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 khả năng tái chế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các vật dụng trong gia đình như dép, can, rổ, cốc…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405318"/>
                  </a:ext>
                </a:extLst>
              </a:tr>
              <a:tr h="18041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 được nhiệt độ cao, có độ bền cao, nhẹ, không dẫn điện, không dẫn nhiệt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ổ đỡ, vỏ bút máy…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891032"/>
                  </a:ext>
                </a:extLst>
              </a:tr>
              <a:tr h="14954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tính đàn hồi cao, khả năng giảm chấn tốt, cách điện và cách âm tốt</a:t>
                      </a:r>
                      <a:r>
                        <a:rPr lang="en-US" sz="20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săm, lốp, ống dẫn, đai truyền, vòng đệm..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4556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2162" y="6009115"/>
            <a:ext cx="11989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Từ bảng 6.2 cho biết những sản phẩm sau đây: áo mưa, vỏ ổ lấy điện, vỏ quạt bàn, túi ni lông được làm từ vật liệu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3" y="1286649"/>
            <a:ext cx="2405356" cy="1279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74" y="2967135"/>
            <a:ext cx="2312048" cy="1349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73" y="4736981"/>
            <a:ext cx="2405356" cy="11972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44062" y="617481"/>
            <a:ext cx="20278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mưa: chất dẻo nhiệt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Vỏ ổ lấy điện: chất dẻo nhiệt rắn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Vỏ quạt bàn: chất dẻo nhiệt rắn</a:t>
            </a:r>
          </a:p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Túi ni lông: chất dẻo nhiệt</a:t>
            </a:r>
          </a:p>
        </p:txBody>
      </p:sp>
    </p:spTree>
    <p:extLst>
      <p:ext uri="{BB962C8B-B14F-4D97-AF65-F5344CB8AC3E}">
        <p14:creationId xmlns:p14="http://schemas.microsoft.com/office/powerpoint/2010/main" val="25890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Sau khi quan sát bộ tiêu bản vật liệu cơ khí, em hãy phân biệt các vật liệu cơ khí sau đây: gang, thép, hợp kim đồng, hợp kim nhôm, cao su, chất dẻo. </a:t>
            </a:r>
          </a:p>
        </p:txBody>
      </p:sp>
    </p:spTree>
    <p:extLst>
      <p:ext uri="{BB962C8B-B14F-4D97-AF65-F5344CB8AC3E}">
        <p14:creationId xmlns:p14="http://schemas.microsoft.com/office/powerpoint/2010/main" val="98632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Sau khi quan sát bộ tiêu bản vật liệu cơ khí, em hãy phân biệt các vật liệu cơ khí sau đây: gang, thép, hợp kim đồng, hợp kim nhôm, cao su, chất dẻo.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8511"/>
              </p:ext>
            </p:extLst>
          </p:nvPr>
        </p:nvGraphicFramePr>
        <p:xfrm>
          <a:off x="522515" y="1969770"/>
          <a:ext cx="11262048" cy="4885366"/>
        </p:xfrm>
        <a:graphic>
          <a:graphicData uri="http://schemas.openxmlformats.org/drawingml/2006/table">
            <a:tbl>
              <a:tblPr firstRow="1" firstCol="1" bandRow="1"/>
              <a:tblGrid>
                <a:gridCol w="1561731">
                  <a:extLst>
                    <a:ext uri="{9D8B030D-6E8A-4147-A177-3AD203B41FA5}">
                      <a16:colId xmlns:a16="http://schemas.microsoft.com/office/drawing/2014/main" val="4179894651"/>
                    </a:ext>
                  </a:extLst>
                </a:gridCol>
                <a:gridCol w="4829038">
                  <a:extLst>
                    <a:ext uri="{9D8B030D-6E8A-4147-A177-3AD203B41FA5}">
                      <a16:colId xmlns:a16="http://schemas.microsoft.com/office/drawing/2014/main" val="1972177838"/>
                    </a:ext>
                  </a:extLst>
                </a:gridCol>
                <a:gridCol w="4871279">
                  <a:extLst>
                    <a:ext uri="{9D8B030D-6E8A-4147-A177-3AD203B41FA5}">
                      <a16:colId xmlns:a16="http://schemas.microsoft.com/office/drawing/2014/main" val="1686250408"/>
                    </a:ext>
                  </a:extLst>
                </a:gridCol>
              </a:tblGrid>
              <a:tr h="1888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1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  <a:endParaRPr lang="en-US" sz="16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269381"/>
                  </a:ext>
                </a:extLst>
              </a:tr>
              <a:tr h="7552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trắng, sáng, cứng, dẻo, dễ gia công, dễ bị ôxy hóa. Khi bị ôxy hóa chuyển sang màu nâu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máy công nghiệp, nông nghiệp, trong xây dựng, cầu đượng…các vật dụng trong gia đình như khóa cửa, đinh vít…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5385"/>
                  </a:ext>
                </a:extLst>
              </a:tr>
              <a:tr h="566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xám, cứng, giòn, không thể dát mỏng, chịu mài mòn.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vỏ máy như vỏ động cơ, máy công nghiệp…, các vật dụng gia đình như nồi cơm…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415764"/>
                  </a:ext>
                </a:extLst>
              </a:tr>
              <a:tr h="9440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và hợp kim của đồng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màu vàng hoặc đỏ, mềm, dễ kéo dài, dễ dát mỏng, có tính chống mài mòn cao, tính dẫn điện dẫn nhiệt tốt, ít bị oxy hóa trong môi trường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bạc trượt, các chi tiết gia dụng như vòng đệm, vòi nước, các chi tiết tiếp xúc trong đồ điện…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620223"/>
                  </a:ext>
                </a:extLst>
              </a:tr>
              <a:tr h="566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 và hợp kim của nhôm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 sáng, nhẹ, dễ kéo dài, tính dẫn điện dẫn nhiệt tốt, ít bị oxy trong môi trường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vỏ máy công nghiệp, vật gia dụng như khung cửa, tủ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400640"/>
                  </a:ext>
                </a:extLst>
              </a:tr>
              <a:tr h="13216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nhiệt độ nóng chảy thấp, nhẹ; dẻo, không dẫn điện, không bị oxy hóa, ít bị hóa chất tác dụng, dễ pha màu và khả năng tái chế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 được nhiệt độ cao, có độ bền cao, nhẹ, không dẫn điện, không dẫn nhiệt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các vật dụng trong gia đình như dép, can, rổ, cốc…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ổ đỡ, vỏ bút máy…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212948"/>
                  </a:ext>
                </a:extLst>
              </a:tr>
              <a:tr h="377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tính đàn hồi cao, khả năng giảm chấn tốt, cách điện và cách âm tốt.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săm, lốp, ống dẫn, đai truyền, vòng đệm..</a:t>
                      </a:r>
                    </a:p>
                  </a:txBody>
                  <a:tcPr marL="49965" marR="4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594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sau thường được chế tạo từ những vật liệu nào?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31939"/>
              </p:ext>
            </p:extLst>
          </p:nvPr>
        </p:nvGraphicFramePr>
        <p:xfrm>
          <a:off x="482071" y="1268965"/>
          <a:ext cx="11227836" cy="5577695"/>
        </p:xfrm>
        <a:graphic>
          <a:graphicData uri="http://schemas.openxmlformats.org/drawingml/2006/table">
            <a:tbl>
              <a:tblPr firstRow="1" firstCol="1" bandRow="1"/>
              <a:tblGrid>
                <a:gridCol w="2820955">
                  <a:extLst>
                    <a:ext uri="{9D8B030D-6E8A-4147-A177-3AD203B41FA5}">
                      <a16:colId xmlns:a16="http://schemas.microsoft.com/office/drawing/2014/main" val="2162712830"/>
                    </a:ext>
                  </a:extLst>
                </a:gridCol>
                <a:gridCol w="1380931">
                  <a:extLst>
                    <a:ext uri="{9D8B030D-6E8A-4147-A177-3AD203B41FA5}">
                      <a16:colId xmlns:a16="http://schemas.microsoft.com/office/drawing/2014/main" val="2514149961"/>
                    </a:ext>
                  </a:extLst>
                </a:gridCol>
                <a:gridCol w="1412032">
                  <a:extLst>
                    <a:ext uri="{9D8B030D-6E8A-4147-A177-3AD203B41FA5}">
                      <a16:colId xmlns:a16="http://schemas.microsoft.com/office/drawing/2014/main" val="2222503203"/>
                    </a:ext>
                  </a:extLst>
                </a:gridCol>
                <a:gridCol w="1871306">
                  <a:extLst>
                    <a:ext uri="{9D8B030D-6E8A-4147-A177-3AD203B41FA5}">
                      <a16:colId xmlns:a16="http://schemas.microsoft.com/office/drawing/2014/main" val="1253823047"/>
                    </a:ext>
                  </a:extLst>
                </a:gridCol>
                <a:gridCol w="1871306">
                  <a:extLst>
                    <a:ext uri="{9D8B030D-6E8A-4147-A177-3AD203B41FA5}">
                      <a16:colId xmlns:a16="http://schemas.microsoft.com/office/drawing/2014/main" val="1941705230"/>
                    </a:ext>
                  </a:extLst>
                </a:gridCol>
                <a:gridCol w="1871306">
                  <a:extLst>
                    <a:ext uri="{9D8B030D-6E8A-4147-A177-3AD203B41FA5}">
                      <a16:colId xmlns:a16="http://schemas.microsoft.com/office/drawing/2014/main" val="631336628"/>
                    </a:ext>
                  </a:extLst>
                </a:gridCol>
              </a:tblGrid>
              <a:tr h="44344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dụng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87844"/>
                  </a:ext>
                </a:extLst>
              </a:tr>
              <a:tr h="443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kim loại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279"/>
                  </a:ext>
                </a:extLst>
              </a:tr>
              <a:tr h="837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đen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màu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19949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 dao, kéo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057130"/>
                  </a:ext>
                </a:extLst>
              </a:tr>
              <a:tr h="443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Nồi, chảo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009292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 xe đạp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305667"/>
                  </a:ext>
                </a:extLst>
              </a:tr>
              <a:tr h="756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tàu, thuyền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428180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ổ cắm điện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91088"/>
                  </a:ext>
                </a:extLst>
              </a:tr>
              <a:tr h="756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Săm (ruột) xe đạp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077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0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285259" y="71562"/>
            <a:ext cx="3779520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 và cho biết Bộ nồi, chảo nấu ăn thường được làm bằng những vật liệu gì? Tại sao lại sử dụng vật liệu đó?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48" y="509953"/>
            <a:ext cx="5424121" cy="5723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9431" y="5328139"/>
            <a:ext cx="402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6.1. Bộ nồi, chảo nấu ăn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27756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84775"/>
            <a:ext cx="11693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sản phẩm sau thường được chế tạo từ những vật liệu nào?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26821"/>
              </p:ext>
            </p:extLst>
          </p:nvPr>
        </p:nvGraphicFramePr>
        <p:xfrm>
          <a:off x="482071" y="1268965"/>
          <a:ext cx="5302909" cy="5487305"/>
        </p:xfrm>
        <a:graphic>
          <a:graphicData uri="http://schemas.openxmlformats.org/drawingml/2006/table">
            <a:tbl>
              <a:tblPr firstRow="1" firstCol="1" bandRow="1"/>
              <a:tblGrid>
                <a:gridCol w="1332338">
                  <a:extLst>
                    <a:ext uri="{9D8B030D-6E8A-4147-A177-3AD203B41FA5}">
                      <a16:colId xmlns:a16="http://schemas.microsoft.com/office/drawing/2014/main" val="2162712830"/>
                    </a:ext>
                  </a:extLst>
                </a:gridCol>
                <a:gridCol w="652214">
                  <a:extLst>
                    <a:ext uri="{9D8B030D-6E8A-4147-A177-3AD203B41FA5}">
                      <a16:colId xmlns:a16="http://schemas.microsoft.com/office/drawing/2014/main" val="2514149961"/>
                    </a:ext>
                  </a:extLst>
                </a:gridCol>
                <a:gridCol w="666903">
                  <a:extLst>
                    <a:ext uri="{9D8B030D-6E8A-4147-A177-3AD203B41FA5}">
                      <a16:colId xmlns:a16="http://schemas.microsoft.com/office/drawing/2014/main" val="2222503203"/>
                    </a:ext>
                  </a:extLst>
                </a:gridCol>
                <a:gridCol w="883818">
                  <a:extLst>
                    <a:ext uri="{9D8B030D-6E8A-4147-A177-3AD203B41FA5}">
                      <a16:colId xmlns:a16="http://schemas.microsoft.com/office/drawing/2014/main" val="1253823047"/>
                    </a:ext>
                  </a:extLst>
                </a:gridCol>
                <a:gridCol w="883818">
                  <a:extLst>
                    <a:ext uri="{9D8B030D-6E8A-4147-A177-3AD203B41FA5}">
                      <a16:colId xmlns:a16="http://schemas.microsoft.com/office/drawing/2014/main" val="1941705230"/>
                    </a:ext>
                  </a:extLst>
                </a:gridCol>
                <a:gridCol w="883818">
                  <a:extLst>
                    <a:ext uri="{9D8B030D-6E8A-4147-A177-3AD203B41FA5}">
                      <a16:colId xmlns:a16="http://schemas.microsoft.com/office/drawing/2014/main" val="631336628"/>
                    </a:ext>
                  </a:extLst>
                </a:gridCol>
              </a:tblGrid>
              <a:tr h="44344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dụng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87844"/>
                  </a:ext>
                </a:extLst>
              </a:tr>
              <a:tr h="443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kim loại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79279"/>
                  </a:ext>
                </a:extLst>
              </a:tr>
              <a:tr h="8373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đen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màu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19949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 dao, kéo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057130"/>
                  </a:ext>
                </a:extLst>
              </a:tr>
              <a:tr h="4434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Nồi, chảo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009292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 xe đạp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305667"/>
                  </a:ext>
                </a:extLst>
              </a:tr>
              <a:tr h="756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tàu, thuyền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428180"/>
                  </a:ext>
                </a:extLst>
              </a:tr>
              <a:tr h="5834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ổ cắm điện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91088"/>
                  </a:ext>
                </a:extLst>
              </a:tr>
              <a:tr h="756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Săm (ruột) xe đạp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0771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05302"/>
              </p:ext>
            </p:extLst>
          </p:nvPr>
        </p:nvGraphicFramePr>
        <p:xfrm>
          <a:off x="5943602" y="1062058"/>
          <a:ext cx="6055110" cy="5811423"/>
        </p:xfrm>
        <a:graphic>
          <a:graphicData uri="http://schemas.openxmlformats.org/drawingml/2006/table">
            <a:tbl>
              <a:tblPr firstRow="1" firstCol="1" bandRow="1"/>
              <a:tblGrid>
                <a:gridCol w="1246775">
                  <a:extLst>
                    <a:ext uri="{9D8B030D-6E8A-4147-A177-3AD203B41FA5}">
                      <a16:colId xmlns:a16="http://schemas.microsoft.com/office/drawing/2014/main" val="3289448070"/>
                    </a:ext>
                  </a:extLst>
                </a:gridCol>
                <a:gridCol w="771595">
                  <a:extLst>
                    <a:ext uri="{9D8B030D-6E8A-4147-A177-3AD203B41FA5}">
                      <a16:colId xmlns:a16="http://schemas.microsoft.com/office/drawing/2014/main" val="941303466"/>
                    </a:ext>
                  </a:extLst>
                </a:gridCol>
                <a:gridCol w="1009185">
                  <a:extLst>
                    <a:ext uri="{9D8B030D-6E8A-4147-A177-3AD203B41FA5}">
                      <a16:colId xmlns:a16="http://schemas.microsoft.com/office/drawing/2014/main" val="90259179"/>
                    </a:ext>
                  </a:extLst>
                </a:gridCol>
                <a:gridCol w="1009185">
                  <a:extLst>
                    <a:ext uri="{9D8B030D-6E8A-4147-A177-3AD203B41FA5}">
                      <a16:colId xmlns:a16="http://schemas.microsoft.com/office/drawing/2014/main" val="3485369544"/>
                    </a:ext>
                  </a:extLst>
                </a:gridCol>
                <a:gridCol w="1009185">
                  <a:extLst>
                    <a:ext uri="{9D8B030D-6E8A-4147-A177-3AD203B41FA5}">
                      <a16:colId xmlns:a16="http://schemas.microsoft.com/office/drawing/2014/main" val="2674385323"/>
                    </a:ext>
                  </a:extLst>
                </a:gridCol>
                <a:gridCol w="1009185">
                  <a:extLst>
                    <a:ext uri="{9D8B030D-6E8A-4147-A177-3AD203B41FA5}">
                      <a16:colId xmlns:a16="http://schemas.microsoft.com/office/drawing/2014/main" val="3317832853"/>
                    </a:ext>
                  </a:extLst>
                </a:gridCol>
              </a:tblGrid>
              <a:tr h="34911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dụng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471184"/>
                  </a:ext>
                </a:extLst>
              </a:tr>
              <a:tr h="34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kim loại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624194"/>
                  </a:ext>
                </a:extLst>
              </a:tr>
              <a:tr h="946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đen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 màu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 dẻo nhiệt rắn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su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907988"/>
                  </a:ext>
                </a:extLst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Lưỡi dao, kéo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078493"/>
                  </a:ext>
                </a:extLst>
              </a:tr>
              <a:tr h="432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Nồi, chảo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768549"/>
                  </a:ext>
                </a:extLst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Khung xe đạp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645512"/>
                  </a:ext>
                </a:extLst>
              </a:tr>
              <a:tr h="795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tàu, thuyền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113688"/>
                  </a:ext>
                </a:extLst>
              </a:tr>
              <a:tr h="648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 ổ cắm điện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609972"/>
                  </a:ext>
                </a:extLst>
              </a:tr>
              <a:tr h="7953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Săm (ruột) xe đạp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473" marR="26473" marT="26473" marB="2647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391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8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đồ dùng trong nhà em được làm từ các loại vật liệu cơ khí mà em đã học</a:t>
            </a:r>
          </a:p>
        </p:txBody>
      </p:sp>
    </p:spTree>
    <p:extLst>
      <p:ext uri="{BB962C8B-B14F-4D97-AF65-F5344CB8AC3E}">
        <p14:creationId xmlns:p14="http://schemas.microsoft.com/office/powerpoint/2010/main" val="8338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6107" y="0"/>
            <a:ext cx="27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16" y="584775"/>
            <a:ext cx="11537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đồ dùng trong nhà em được làm từ các loại vật liệu cơ khí mà em đã học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916" y="1538882"/>
            <a:ext cx="113982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kim loại đen: Gang, thép có thể sử dụng để làm các đồ dùng như: nồi, chảo, dao, kéo, cày, cuốc, đường ray, các sản phẩm thép trong xây dựng nhà cửa, thân máy, nắp rắn chắc ...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kim loại màu: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Đồng: trống, nồi, bộ lư, thau, mâm, cầu dao, bạc lót,....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Nhôm: ấm, cửa, giá sách, chậu, xoong, chậu nhôm, thìa, đũa, mâm, vỏ máy bay, khung cửa..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dẻo: ống nước, vỏ dây cáp điện, khung cửa sổ, lớp lót ống, băng tải, dép, áo mưa, chai, lọ, đồ chơi, bàn chải, ...</a:t>
            </a:r>
          </a:p>
          <a:p>
            <a:r>
              <a:rPr lang="vi-VN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su: ủng đi nước, đệm, lốp xe, sắm xe, ống dẫn, đai truyền, sản phẩm cách điện (găng tay cao su), phao bơi,...</a:t>
            </a:r>
          </a:p>
        </p:txBody>
      </p:sp>
    </p:spTree>
    <p:extLst>
      <p:ext uri="{BB962C8B-B14F-4D97-AF65-F5344CB8AC3E}">
        <p14:creationId xmlns:p14="http://schemas.microsoft.com/office/powerpoint/2010/main" val="17520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48" y="509953"/>
            <a:ext cx="5424121" cy="5723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7885" y="6277708"/>
            <a:ext cx="402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6.1. Bộ nồi, chảo nấu ăn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5159" y="1549082"/>
            <a:ext cx="35829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nồi, chảo nấu ăn thường được làm bằng kim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chúng có đặc tính dẫn nhiệt rất tốt, giúp thức ăn nhanh 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65" y="106157"/>
            <a:ext cx="11548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cho biết: Các chi tiết của xe đạp trong Hình 6.2 được làm từ những vật liệu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65" y="1060264"/>
            <a:ext cx="11456096" cy="4808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2049" y="5934828"/>
            <a:ext cx="296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6.2. Xe đạp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765" y="106157"/>
            <a:ext cx="11548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cho biết: Các chi tiết của xe đạp trong Hình 6.2 được làm từ những vật liệu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65" y="1060264"/>
            <a:ext cx="11456096" cy="4808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3257" y="5997789"/>
            <a:ext cx="296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6.2. Xe đạp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32505" y="6043955"/>
            <a:ext cx="4208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Thép, nhôm, cao su, nhựa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789" y="650535"/>
            <a:ext cx="1158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I.Khái quát  về vật liệu cơ khí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cơ khí bao gồm các nguyên vật liệu dùng trong ngành cơ khí để tạo nên các sản phẩm.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cơ khí rất đa dạng và phong phú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cơ khí có tính chất cơ bản như tính chất cơ học, tính chất vật lý, tính chất hóa học và tính chất công nghệ.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7975" y="62706"/>
            <a:ext cx="58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LIỆU CƠ KHÍ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082" y="65514"/>
            <a:ext cx="1155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1.Quan sát Hình 6.3 và cho biết: Vật liệu kim loại được chia thành mấy loại, là những loại nào? Mỗi loại gồm những vật liệu (hợp kim) gì?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34" y="1187571"/>
            <a:ext cx="10226350" cy="48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082" y="65514"/>
            <a:ext cx="1155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1.Quan sát Hình 6.3 và cho biết: Vật liệu kim loại được chia thành mấy loại, là những loại nào? Mỗi loại gồm những vật liệu (hợp kim) gì?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82" y="1439498"/>
            <a:ext cx="7147248" cy="48026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9330" y="1603034"/>
            <a:ext cx="46031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1.Vật liệu kim loại được chia làm 2 loại: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Kim loại đen: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Thép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Gang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Kim loại màu: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Đồng và hợp kim của đồng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Nhôm và hợp kim của nhôm</a:t>
            </a:r>
          </a:p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...</a:t>
            </a:r>
          </a:p>
        </p:txBody>
      </p:sp>
    </p:spTree>
    <p:extLst>
      <p:ext uri="{BB962C8B-B14F-4D97-AF65-F5344CB8AC3E}">
        <p14:creationId xmlns:p14="http://schemas.microsoft.com/office/powerpoint/2010/main" val="36480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26" y="-20945"/>
            <a:ext cx="118343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2.Quan sát bảng 6.1. Trình bày đặc điểm và ứng dụng của thép, gang, đồng và hợp kim của đồng, nhôm và hợp kim của nhôm.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67202"/>
              </p:ext>
            </p:extLst>
          </p:nvPr>
        </p:nvGraphicFramePr>
        <p:xfrm>
          <a:off x="229669" y="778402"/>
          <a:ext cx="11574040" cy="5290356"/>
        </p:xfrm>
        <a:graphic>
          <a:graphicData uri="http://schemas.openxmlformats.org/drawingml/2006/table">
            <a:tbl>
              <a:tblPr firstRow="1" firstCol="1" bandRow="1"/>
              <a:tblGrid>
                <a:gridCol w="2719290">
                  <a:extLst>
                    <a:ext uri="{9D8B030D-6E8A-4147-A177-3AD203B41FA5}">
                      <a16:colId xmlns:a16="http://schemas.microsoft.com/office/drawing/2014/main" val="1706148377"/>
                    </a:ext>
                  </a:extLst>
                </a:gridCol>
                <a:gridCol w="3848523">
                  <a:extLst>
                    <a:ext uri="{9D8B030D-6E8A-4147-A177-3AD203B41FA5}">
                      <a16:colId xmlns:a16="http://schemas.microsoft.com/office/drawing/2014/main" val="3079987508"/>
                    </a:ext>
                  </a:extLst>
                </a:gridCol>
                <a:gridCol w="5006227">
                  <a:extLst>
                    <a:ext uri="{9D8B030D-6E8A-4147-A177-3AD203B41FA5}">
                      <a16:colId xmlns:a16="http://schemas.microsoft.com/office/drawing/2014/main" val="4167007284"/>
                    </a:ext>
                  </a:extLst>
                </a:gridCol>
              </a:tblGrid>
              <a:tr h="434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008515"/>
                  </a:ext>
                </a:extLst>
              </a:tr>
              <a:tr h="1242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Thép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trắng, sáng, cứng, dẻo, dễ gia công, dễ bị ôxy hóa. Khi bị ôxy hóa chuyển sang màu nâu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chi tiết máy, máy công nghiệp, nông nghiệp, trong xây dựng, cầu đượng…các vật dụng trong gia đình như khóa cửa, đinh vít…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091562"/>
                  </a:ext>
                </a:extLst>
              </a:tr>
              <a:tr h="11290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xám, cứng, giòn, không thể dát mỏng, chịu mài mòn.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vỏ máy như vỏ động cơ, máy công nghiệp…, các vật dụng gia đình như nồi cơm…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81953"/>
                  </a:ext>
                </a:extLst>
              </a:tr>
              <a:tr h="1303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và hợp kim của đồng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màu vàng hoặc đỏ, mềm, dễ kéo dài, dễ dát mỏng, có tính chống mài mòn cao, tính dẫn điện dẫn nhiệt tốt, ít bị oxy hóa trong môi trường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bạc trượt, các chi tiết gia dụng như vòng đệm, vòi nước, các chi tiết tiếp xúc trong đồ điện…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642182"/>
                  </a:ext>
                </a:extLst>
              </a:tr>
              <a:tr h="11807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Nhôm và hợp kim của nhôm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màu trắng sáng, nhẹ, dễ kéo dài, tính dẫn điện dẫn nhiệt tốt, ít bị oxy trong môi trường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dây dẫn điện, chi tiết máy như vỏ máy công nghiệp, vật gia dụng như khung cửa, tủ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77418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0" y="1440725"/>
            <a:ext cx="2416628" cy="975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69" y="2505936"/>
            <a:ext cx="1991892" cy="94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06" y="3841007"/>
            <a:ext cx="2429555" cy="976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10" y="5117739"/>
            <a:ext cx="2288527" cy="8538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526" y="6058622"/>
            <a:ext cx="11405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Từ bảng 6.1 cho biết những sản phẩm sau đây: lưỡi kéo cắt giấy, đầu kìm điện, lõi dây điện, khung xe ô tô được làm từ vật liệu kim loại gì?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544</TotalTime>
  <Words>2584</Words>
  <Application>Microsoft Office PowerPoint</Application>
  <PresentationFormat>Widescreen</PresentationFormat>
  <Paragraphs>301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Latitude 7480</cp:lastModifiedBy>
  <cp:revision>1</cp:revision>
  <dcterms:created xsi:type="dcterms:W3CDTF">2023-06-21T22:05:51Z</dcterms:created>
  <dcterms:modified xsi:type="dcterms:W3CDTF">2023-11-29T02:25:43Z</dcterms:modified>
</cp:coreProperties>
</file>