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16" r:id="rId4"/>
    <p:sldId id="261" r:id="rId5"/>
    <p:sldId id="308" r:id="rId6"/>
    <p:sldId id="309" r:id="rId7"/>
    <p:sldId id="313" r:id="rId8"/>
    <p:sldId id="317" r:id="rId9"/>
    <p:sldId id="283" r:id="rId10"/>
    <p:sldId id="318" r:id="rId11"/>
    <p:sldId id="274" r:id="rId12"/>
    <p:sldId id="322" r:id="rId13"/>
    <p:sldId id="323" r:id="rId14"/>
    <p:sldId id="324" r:id="rId15"/>
    <p:sldId id="319" r:id="rId16"/>
    <p:sldId id="276" r:id="rId17"/>
    <p:sldId id="32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9" autoAdjust="0"/>
    <p:restoredTop sz="94660"/>
  </p:normalViewPr>
  <p:slideViewPr>
    <p:cSldViewPr snapToGrid="0">
      <p:cViewPr varScale="1">
        <p:scale>
          <a:sx n="66" d="100"/>
          <a:sy n="66" d="100"/>
        </p:scale>
        <p:origin x="532" y="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6892" y="123246"/>
            <a:ext cx="3382608"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5. BẢN VẼ NHÀ</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536330" y="584911"/>
            <a:ext cx="11192608" cy="595326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III. Đọc bản vẽ nhà</a:t>
            </a:r>
          </a:p>
          <a:p>
            <a:r>
              <a:rPr lang="en-US" sz="2400">
                <a:latin typeface="Times New Roman" panose="02020603050405020304" pitchFamily="18" charset="0"/>
                <a:cs typeface="Times New Roman" panose="02020603050405020304" pitchFamily="18" charset="0"/>
              </a:rPr>
              <a:t>- Bước 1. Khung tên:</a:t>
            </a:r>
          </a:p>
          <a:p>
            <a:r>
              <a:rPr lang="en-US" sz="2400">
                <a:latin typeface="Times New Roman" panose="02020603050405020304" pitchFamily="18" charset="0"/>
                <a:cs typeface="Times New Roman" panose="02020603050405020304" pitchFamily="18" charset="0"/>
              </a:rPr>
              <a:t>+ Tên của ngôi nhà</a:t>
            </a:r>
          </a:p>
          <a:p>
            <a:r>
              <a:rPr lang="en-US" sz="2400">
                <a:latin typeface="Times New Roman" panose="02020603050405020304" pitchFamily="18" charset="0"/>
                <a:cs typeface="Times New Roman" panose="02020603050405020304" pitchFamily="18" charset="0"/>
              </a:rPr>
              <a:t>+ Tỉ lệ bản vẽ</a:t>
            </a:r>
          </a:p>
          <a:p>
            <a:r>
              <a:rPr lang="en-US" sz="2400">
                <a:latin typeface="Times New Roman" panose="02020603050405020304" pitchFamily="18" charset="0"/>
                <a:cs typeface="Times New Roman" panose="02020603050405020304" pitchFamily="18" charset="0"/>
              </a:rPr>
              <a:t>+ Đơn vị thiết kế</a:t>
            </a:r>
          </a:p>
          <a:p>
            <a:r>
              <a:rPr lang="en-US" sz="2400">
                <a:latin typeface="Times New Roman" panose="02020603050405020304" pitchFamily="18" charset="0"/>
                <a:cs typeface="Times New Roman" panose="02020603050405020304" pitchFamily="18" charset="0"/>
              </a:rPr>
              <a:t>- Bước 2. Hình biểu diễn: tên gọi các hình biểu diễn; vị trí đặt các hình biểu diễn</a:t>
            </a:r>
          </a:p>
          <a:p>
            <a:r>
              <a:rPr lang="en-US" sz="2400">
                <a:latin typeface="Times New Roman" panose="02020603050405020304" pitchFamily="18" charset="0"/>
                <a:cs typeface="Times New Roman" panose="02020603050405020304" pitchFamily="18" charset="0"/>
              </a:rPr>
              <a:t>- Bước 3. Kích thước:</a:t>
            </a:r>
          </a:p>
          <a:p>
            <a:r>
              <a:rPr lang="en-US" sz="2400">
                <a:latin typeface="Times New Roman" panose="02020603050405020304" pitchFamily="18" charset="0"/>
                <a:cs typeface="Times New Roman" panose="02020603050405020304" pitchFamily="18" charset="0"/>
              </a:rPr>
              <a:t>+ Kích thước chung của ngôi nhà</a:t>
            </a:r>
          </a:p>
          <a:p>
            <a:r>
              <a:rPr lang="en-US" sz="2400">
                <a:latin typeface="Times New Roman" panose="02020603050405020304" pitchFamily="18" charset="0"/>
                <a:cs typeface="Times New Roman" panose="02020603050405020304" pitchFamily="18" charset="0"/>
              </a:rPr>
              <a:t>+ Kích thước từng phòng</a:t>
            </a:r>
          </a:p>
          <a:p>
            <a:r>
              <a:rPr lang="en-US" sz="2400">
                <a:latin typeface="Times New Roman" panose="02020603050405020304" pitchFamily="18" charset="0"/>
                <a:cs typeface="Times New Roman" panose="02020603050405020304" pitchFamily="18" charset="0"/>
              </a:rPr>
              <a:t>+ Kích thước của từng loại cửa.</a:t>
            </a:r>
          </a:p>
          <a:p>
            <a:r>
              <a:rPr lang="en-US" sz="2400">
                <a:latin typeface="Times New Roman" panose="02020603050405020304" pitchFamily="18" charset="0"/>
                <a:cs typeface="Times New Roman" panose="02020603050405020304" pitchFamily="18" charset="0"/>
              </a:rPr>
              <a:t>- Bước 4. Các bộ phận chính</a:t>
            </a:r>
          </a:p>
          <a:p>
            <a:r>
              <a:rPr lang="en-US" sz="2400">
                <a:latin typeface="Times New Roman" panose="02020603050405020304" pitchFamily="18" charset="0"/>
                <a:cs typeface="Times New Roman" panose="02020603050405020304" pitchFamily="18" charset="0"/>
              </a:rPr>
              <a:t>+ Số phòng</a:t>
            </a:r>
          </a:p>
          <a:p>
            <a:r>
              <a:rPr lang="en-US" sz="2400">
                <a:latin typeface="Times New Roman" panose="02020603050405020304" pitchFamily="18" charset="0"/>
                <a:cs typeface="Times New Roman" panose="02020603050405020304" pitchFamily="18" charset="0"/>
              </a:rPr>
              <a:t>+ Số lượng cửa đi và cửa sổ.</a:t>
            </a:r>
          </a:p>
          <a:p>
            <a:r>
              <a:rPr lang="en-US" sz="2400">
                <a:latin typeface="Times New Roman" panose="02020603050405020304" pitchFamily="18" charset="0"/>
                <a:cs typeface="Times New Roman" panose="02020603050405020304" pitchFamily="18" charset="0"/>
              </a:rPr>
              <a:t>+ Các loại cửa được sử dụng</a:t>
            </a:r>
          </a:p>
        </p:txBody>
      </p:sp>
      <p:pic>
        <p:nvPicPr>
          <p:cNvPr id="2" name="Picture 1"/>
          <p:cNvPicPr>
            <a:picLocks noChangeAspect="1"/>
          </p:cNvPicPr>
          <p:nvPr/>
        </p:nvPicPr>
        <p:blipFill>
          <a:blip r:embed="rId3"/>
          <a:stretch>
            <a:fillRect/>
          </a:stretch>
        </p:blipFill>
        <p:spPr>
          <a:xfrm>
            <a:off x="4487326" y="4303"/>
            <a:ext cx="3481118" cy="646232"/>
          </a:xfrm>
          <a:prstGeom prst="rect">
            <a:avLst/>
          </a:prstGeom>
        </p:spPr>
      </p:pic>
    </p:spTree>
    <p:extLst>
      <p:ext uri="{BB962C8B-B14F-4D97-AF65-F5344CB8AC3E}">
        <p14:creationId xmlns:p14="http://schemas.microsoft.com/office/powerpoint/2010/main" val="416755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88720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Đọc bản vẽ nhà trên hình 5.4 theo trình tự bảng 5.2</a:t>
            </a:r>
          </a:p>
        </p:txBody>
      </p:sp>
      <p:pic>
        <p:nvPicPr>
          <p:cNvPr id="2" name="Picture 1"/>
          <p:cNvPicPr>
            <a:picLocks noChangeAspect="1"/>
          </p:cNvPicPr>
          <p:nvPr/>
        </p:nvPicPr>
        <p:blipFill>
          <a:blip r:embed="rId3"/>
          <a:stretch>
            <a:fillRect/>
          </a:stretch>
        </p:blipFill>
        <p:spPr>
          <a:xfrm>
            <a:off x="1270052" y="1169550"/>
            <a:ext cx="8770763" cy="5424021"/>
          </a:xfrm>
          <a:prstGeom prst="rect">
            <a:avLst/>
          </a:prstGeom>
        </p:spPr>
      </p:pic>
    </p:spTree>
    <p:extLst>
      <p:ext uri="{BB962C8B-B14F-4D97-AF65-F5344CB8AC3E}">
        <p14:creationId xmlns:p14="http://schemas.microsoft.com/office/powerpoint/2010/main" val="14084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6" name="Rectangle 5"/>
          <p:cNvSpPr/>
          <p:nvPr/>
        </p:nvSpPr>
        <p:spPr>
          <a:xfrm>
            <a:off x="292689" y="99917"/>
            <a:ext cx="11609886" cy="1815882"/>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1.Quan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 5.2.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bằng</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5.4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 5.2</a:t>
            </a:r>
          </a:p>
          <a:p>
            <a:endParaRPr lang="en-US" sz="2800" b="1"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935334033"/>
              </p:ext>
            </p:extLst>
          </p:nvPr>
        </p:nvGraphicFramePr>
        <p:xfrm>
          <a:off x="406989" y="1620667"/>
          <a:ext cx="11613172" cy="4581997"/>
        </p:xfrm>
        <a:graphic>
          <a:graphicData uri="http://schemas.openxmlformats.org/drawingml/2006/table">
            <a:tbl>
              <a:tblPr firstRow="1" firstCol="1" bandRow="1"/>
              <a:tblGrid>
                <a:gridCol w="2341265">
                  <a:extLst>
                    <a:ext uri="{9D8B030D-6E8A-4147-A177-3AD203B41FA5}">
                      <a16:colId xmlns:a16="http://schemas.microsoft.com/office/drawing/2014/main" val="3559690938"/>
                    </a:ext>
                  </a:extLst>
                </a:gridCol>
                <a:gridCol w="3107423">
                  <a:extLst>
                    <a:ext uri="{9D8B030D-6E8A-4147-A177-3AD203B41FA5}">
                      <a16:colId xmlns:a16="http://schemas.microsoft.com/office/drawing/2014/main" val="2431998841"/>
                    </a:ext>
                  </a:extLst>
                </a:gridCol>
                <a:gridCol w="6164484">
                  <a:extLst>
                    <a:ext uri="{9D8B030D-6E8A-4147-A177-3AD203B41FA5}">
                      <a16:colId xmlns:a16="http://schemas.microsoft.com/office/drawing/2014/main" val="445326973"/>
                    </a:ext>
                  </a:extLst>
                </a:gridCol>
              </a:tblGrid>
              <a:tr h="311256">
                <a:tc>
                  <a:txBody>
                    <a:bodyPr/>
                    <a:lstStyle/>
                    <a:p>
                      <a:pPr marL="0" marR="0" algn="ctr">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5.4</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663414"/>
                  </a:ext>
                </a:extLst>
              </a:tr>
              <a:tr h="635431">
                <a:tc>
                  <a:txBody>
                    <a:bodyPr/>
                    <a:lstStyle/>
                    <a:p>
                      <a:pPr marL="0" marR="0">
                        <a:spcBef>
                          <a:spcPts val="0"/>
                        </a:spcBef>
                        <a:spcAft>
                          <a:spcPts val="0"/>
                        </a:spcAft>
                      </a:pPr>
                      <a:r>
                        <a:rPr lang="en-US" sz="20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0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gọi ngôi nhà</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512121"/>
                  </a:ext>
                </a:extLst>
              </a:tr>
              <a:tr h="978711">
                <a:tc>
                  <a:txBody>
                    <a:bodyPr/>
                    <a:lstStyle/>
                    <a:p>
                      <a:pPr marL="0" marR="0">
                        <a:lnSpc>
                          <a:spcPct val="107000"/>
                        </a:lnSpc>
                        <a:spcBef>
                          <a:spcPts val="0"/>
                        </a:spcBef>
                        <a:spcAft>
                          <a:spcPts val="0"/>
                        </a:spcAft>
                      </a:pPr>
                      <a:r>
                        <a:rPr lang="en-US" sz="20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2: Hình biểu diễn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 gọi các hình biểu diễn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361518"/>
                  </a:ext>
                </a:extLst>
              </a:tr>
              <a:tr h="1646167">
                <a:tc>
                  <a:txBody>
                    <a:bodyPr/>
                    <a:lstStyle/>
                    <a:p>
                      <a:pPr marL="0" marR="0">
                        <a:lnSpc>
                          <a:spcPct val="107000"/>
                        </a:lnSpc>
                        <a:spcBef>
                          <a:spcPts val="0"/>
                        </a:spcBef>
                        <a:spcAft>
                          <a:spcPts val="0"/>
                        </a:spcAft>
                      </a:pPr>
                      <a:r>
                        <a:rPr lang="en-US" sz="20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Kích thước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Kích thước chung </a:t>
                      </a: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Kích thước từng bộ phận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225932"/>
                  </a:ext>
                </a:extLst>
              </a:tr>
              <a:tr h="978711">
                <a:tc>
                  <a:txBody>
                    <a:bodyPr/>
                    <a:lstStyle/>
                    <a:p>
                      <a:pPr marL="0" marR="0">
                        <a:spcBef>
                          <a:spcPts val="0"/>
                        </a:spcBef>
                        <a:spcAft>
                          <a:spcPts val="0"/>
                        </a:spcAft>
                      </a:pPr>
                      <a:r>
                        <a:rPr lang="en-US" sz="2000" b="1" i="1">
                          <a:effectLst/>
                          <a:latin typeface="Times New Roman" panose="02020603050405020304" pitchFamily="18" charset="0"/>
                          <a:ea typeface="Times New Roman" panose="02020603050405020304" pitchFamily="18" charset="0"/>
                          <a:cs typeface="Times New Roman" panose="02020603050405020304" pitchFamily="18" charset="0"/>
                        </a:rPr>
                        <a:t> Bước 4. Các bộ phận chính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0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Số phòng</a:t>
                      </a: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Số cửa đi và cửa sổ.</a:t>
                      </a: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Các bộ phận khác.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187070"/>
                  </a:ext>
                </a:extLst>
              </a:tr>
            </a:tbl>
          </a:graphicData>
        </a:graphic>
      </p:graphicFrame>
    </p:spTree>
    <p:extLst>
      <p:ext uri="{BB962C8B-B14F-4D97-AF65-F5344CB8AC3E}">
        <p14:creationId xmlns:p14="http://schemas.microsoft.com/office/powerpoint/2010/main" val="19470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6" name="Rectangle 5"/>
          <p:cNvSpPr/>
          <p:nvPr/>
        </p:nvSpPr>
        <p:spPr>
          <a:xfrm>
            <a:off x="292689" y="99917"/>
            <a:ext cx="11609886" cy="1815882"/>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1.Quan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 5.2.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bằng</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5.4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 5.2</a:t>
            </a:r>
          </a:p>
          <a:p>
            <a:endParaRPr lang="en-US"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511166" y="1185565"/>
            <a:ext cx="9788894" cy="5424021"/>
          </a:xfrm>
          <a:prstGeom prst="rect">
            <a:avLst/>
          </a:prstGeom>
        </p:spPr>
      </p:pic>
    </p:spTree>
    <p:extLst>
      <p:ext uri="{BB962C8B-B14F-4D97-AF65-F5344CB8AC3E}">
        <p14:creationId xmlns:p14="http://schemas.microsoft.com/office/powerpoint/2010/main" val="109874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6" name="Rectangle 5"/>
          <p:cNvSpPr/>
          <p:nvPr/>
        </p:nvSpPr>
        <p:spPr>
          <a:xfrm>
            <a:off x="292689" y="99917"/>
            <a:ext cx="11609886" cy="1815882"/>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1.Quan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 5.2.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bằng</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5.4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 5.2</a:t>
            </a:r>
          </a:p>
          <a:p>
            <a:endParaRPr lang="en-US" sz="2800" b="1"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nvPr>
        </p:nvGraphicFramePr>
        <p:xfrm>
          <a:off x="4774131" y="1072030"/>
          <a:ext cx="7246030" cy="5779558"/>
        </p:xfrm>
        <a:graphic>
          <a:graphicData uri="http://schemas.openxmlformats.org/drawingml/2006/table">
            <a:tbl>
              <a:tblPr firstRow="1" firstCol="1" bandRow="1"/>
              <a:tblGrid>
                <a:gridCol w="1460831">
                  <a:extLst>
                    <a:ext uri="{9D8B030D-6E8A-4147-A177-3AD203B41FA5}">
                      <a16:colId xmlns:a16="http://schemas.microsoft.com/office/drawing/2014/main" val="3559690938"/>
                    </a:ext>
                  </a:extLst>
                </a:gridCol>
                <a:gridCol w="1938874">
                  <a:extLst>
                    <a:ext uri="{9D8B030D-6E8A-4147-A177-3AD203B41FA5}">
                      <a16:colId xmlns:a16="http://schemas.microsoft.com/office/drawing/2014/main" val="2431998841"/>
                    </a:ext>
                  </a:extLst>
                </a:gridCol>
                <a:gridCol w="3846325">
                  <a:extLst>
                    <a:ext uri="{9D8B030D-6E8A-4147-A177-3AD203B41FA5}">
                      <a16:colId xmlns:a16="http://schemas.microsoft.com/office/drawing/2014/main" val="445326973"/>
                    </a:ext>
                  </a:extLst>
                </a:gridCol>
              </a:tblGrid>
              <a:tr h="311256">
                <a:tc>
                  <a:txBody>
                    <a:bodyPr/>
                    <a:lstStyle/>
                    <a:p>
                      <a:pPr marL="0" marR="0" algn="ctr">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5.4</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663414"/>
                  </a:ext>
                </a:extLst>
              </a:tr>
              <a:tr h="635431">
                <a:tc>
                  <a:txBody>
                    <a:bodyPr/>
                    <a:lstStyle/>
                    <a:p>
                      <a:pPr marL="0" marR="0">
                        <a:spcBef>
                          <a:spcPts val="0"/>
                        </a:spcBef>
                        <a:spcAft>
                          <a:spcPts val="0"/>
                        </a:spcAft>
                      </a:pPr>
                      <a:r>
                        <a:rPr lang="en-US" sz="20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0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gọi ngôi nhà</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vi-VN" sz="1800" dirty="0" smtClean="0">
                          <a:solidFill>
                            <a:srgbClr val="0000FF"/>
                          </a:solidFill>
                          <a:latin typeface="Times New Roman" panose="02020603050405020304" pitchFamily="18" charset="0"/>
                          <a:cs typeface="Times New Roman" panose="02020603050405020304" pitchFamily="18" charset="0"/>
                        </a:rPr>
                        <a:t>Nhà mái bằng </a:t>
                      </a:r>
                    </a:p>
                    <a:p>
                      <a:r>
                        <a:rPr lang="vi-VN" sz="1800" dirty="0" smtClean="0">
                          <a:solidFill>
                            <a:srgbClr val="0000FF"/>
                          </a:solidFill>
                          <a:latin typeface="Times New Roman" panose="02020603050405020304" pitchFamily="18" charset="0"/>
                          <a:cs typeface="Times New Roman" panose="02020603050405020304" pitchFamily="18" charset="0"/>
                        </a:rPr>
                        <a:t>1 : 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512121"/>
                  </a:ext>
                </a:extLst>
              </a:tr>
              <a:tr h="978711">
                <a:tc>
                  <a:txBody>
                    <a:bodyPr/>
                    <a:lstStyle/>
                    <a:p>
                      <a:pPr marL="0" marR="0">
                        <a:lnSpc>
                          <a:spcPct val="107000"/>
                        </a:lnSpc>
                        <a:spcBef>
                          <a:spcPts val="0"/>
                        </a:spcBef>
                        <a:spcAft>
                          <a:spcPts val="0"/>
                        </a:spcAft>
                      </a:pPr>
                      <a:r>
                        <a:rPr lang="en-US" sz="20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2: Hình biểu diễn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 gọi các hình biểu diễn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vi-VN" sz="1800" dirty="0" smtClean="0">
                          <a:solidFill>
                            <a:srgbClr val="0000FF"/>
                          </a:solidFill>
                          <a:latin typeface="Times New Roman" panose="02020603050405020304" pitchFamily="18" charset="0"/>
                          <a:cs typeface="Times New Roman" panose="02020603050405020304" pitchFamily="18" charset="0"/>
                        </a:rPr>
                        <a:t>Mặt đứng</a:t>
                      </a:r>
                    </a:p>
                    <a:p>
                      <a:r>
                        <a:rPr lang="vi-VN" sz="1800" dirty="0" smtClean="0">
                          <a:solidFill>
                            <a:srgbClr val="0000FF"/>
                          </a:solidFill>
                          <a:latin typeface="Times New Roman" panose="02020603050405020304" pitchFamily="18" charset="0"/>
                          <a:cs typeface="Times New Roman" panose="02020603050405020304" pitchFamily="18" charset="0"/>
                        </a:rPr>
                        <a:t>Mặt cắt</a:t>
                      </a:r>
                    </a:p>
                    <a:p>
                      <a:r>
                        <a:rPr lang="vi-VN" sz="1800" dirty="0" smtClean="0">
                          <a:solidFill>
                            <a:srgbClr val="0000FF"/>
                          </a:solidFill>
                          <a:latin typeface="Times New Roman" panose="02020603050405020304" pitchFamily="18" charset="0"/>
                          <a:cs typeface="Times New Roman" panose="02020603050405020304" pitchFamily="18" charset="0"/>
                        </a:rPr>
                        <a:t>Mặt bằng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361518"/>
                  </a:ext>
                </a:extLst>
              </a:tr>
              <a:tr h="1646167">
                <a:tc>
                  <a:txBody>
                    <a:bodyPr/>
                    <a:lstStyle/>
                    <a:p>
                      <a:pPr marL="0" marR="0">
                        <a:lnSpc>
                          <a:spcPct val="107000"/>
                        </a:lnSpc>
                        <a:spcBef>
                          <a:spcPts val="0"/>
                        </a:spcBef>
                        <a:spcAft>
                          <a:spcPts val="0"/>
                        </a:spcAft>
                      </a:pPr>
                      <a:r>
                        <a:rPr lang="en-US" sz="20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Kích thước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thước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thước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phận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vi-VN" sz="1800" dirty="0" smtClean="0">
                          <a:solidFill>
                            <a:srgbClr val="0000FF"/>
                          </a:solidFill>
                          <a:latin typeface="Times New Roman" panose="02020603050405020304" pitchFamily="18" charset="0"/>
                          <a:cs typeface="Times New Roman" panose="02020603050405020304" pitchFamily="18" charset="0"/>
                        </a:rPr>
                        <a:t>14 400 - 7 000 - 4 200</a:t>
                      </a:r>
                    </a:p>
                    <a:p>
                      <a:r>
                        <a:rPr lang="vi-VN" sz="1800" dirty="0" smtClean="0">
                          <a:solidFill>
                            <a:srgbClr val="0000FF"/>
                          </a:solidFill>
                          <a:latin typeface="Times New Roman" panose="02020603050405020304" pitchFamily="18" charset="0"/>
                          <a:cs typeface="Times New Roman" panose="02020603050405020304" pitchFamily="18" charset="0"/>
                        </a:rPr>
                        <a:t>Phòng khách, phòng bếp: 6 200 - 4 800</a:t>
                      </a:r>
                    </a:p>
                    <a:p>
                      <a:r>
                        <a:rPr lang="vi-VN" sz="1800" dirty="0" smtClean="0">
                          <a:solidFill>
                            <a:srgbClr val="0000FF"/>
                          </a:solidFill>
                          <a:latin typeface="Times New Roman" panose="02020603050405020304" pitchFamily="18" charset="0"/>
                          <a:cs typeface="Times New Roman" panose="02020603050405020304" pitchFamily="18" charset="0"/>
                        </a:rPr>
                        <a:t>Nhà vệ sinh: 4 800 - 2 200</a:t>
                      </a:r>
                    </a:p>
                    <a:p>
                      <a:r>
                        <a:rPr lang="vi-VN" sz="1800" dirty="0" smtClean="0">
                          <a:solidFill>
                            <a:srgbClr val="0000FF"/>
                          </a:solidFill>
                          <a:latin typeface="Times New Roman" panose="02020603050405020304" pitchFamily="18" charset="0"/>
                          <a:cs typeface="Times New Roman" panose="02020603050405020304" pitchFamily="18" charset="0"/>
                        </a:rPr>
                        <a:t>Phòng ngủ 1: 4 800 - 3 000</a:t>
                      </a:r>
                    </a:p>
                    <a:p>
                      <a:r>
                        <a:rPr lang="vi-VN" sz="1800" dirty="0" smtClean="0">
                          <a:solidFill>
                            <a:srgbClr val="0000FF"/>
                          </a:solidFill>
                          <a:latin typeface="Times New Roman" panose="02020603050405020304" pitchFamily="18" charset="0"/>
                          <a:cs typeface="Times New Roman" panose="02020603050405020304" pitchFamily="18" charset="0"/>
                        </a:rPr>
                        <a:t>Phòng ngủ 2: 7 000 - 3 000</a:t>
                      </a:r>
                    </a:p>
                    <a:p>
                      <a:r>
                        <a:rPr lang="vi-VN" sz="1800" dirty="0" smtClean="0">
                          <a:solidFill>
                            <a:srgbClr val="0000FF"/>
                          </a:solidFill>
                          <a:latin typeface="Times New Roman" panose="02020603050405020304" pitchFamily="18" charset="0"/>
                          <a:cs typeface="Times New Roman" panose="02020603050405020304" pitchFamily="18" charset="0"/>
                        </a:rPr>
                        <a:t>Hành lang: 9 400 - 2 200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225932"/>
                  </a:ext>
                </a:extLst>
              </a:tr>
              <a:tr h="978711">
                <a:tc>
                  <a:txBody>
                    <a:bodyPr/>
                    <a:lstStyle/>
                    <a:p>
                      <a:pPr marL="0" marR="0">
                        <a:spcBef>
                          <a:spcPts val="0"/>
                        </a:spcBef>
                        <a:spcAft>
                          <a:spcPts val="0"/>
                        </a:spcAft>
                      </a:pPr>
                      <a:r>
                        <a:rPr lang="en-US" sz="2000" b="1" i="1">
                          <a:effectLst/>
                          <a:latin typeface="Times New Roman" panose="02020603050405020304" pitchFamily="18" charset="0"/>
                          <a:ea typeface="Times New Roman" panose="02020603050405020304" pitchFamily="18" charset="0"/>
                          <a:cs typeface="Times New Roman" panose="02020603050405020304" pitchFamily="18" charset="0"/>
                        </a:rPr>
                        <a:t> Bước 4. Các bộ phận chính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0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Số phòng</a:t>
                      </a: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Số cửa đi và cửa sổ.</a:t>
                      </a: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Các bộ phận khác.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vi-VN" sz="1800" dirty="0" smtClean="0">
                          <a:solidFill>
                            <a:srgbClr val="0000FF"/>
                          </a:solidFill>
                          <a:latin typeface="Times New Roman" panose="02020603050405020304" pitchFamily="18" charset="0"/>
                          <a:cs typeface="Times New Roman" panose="02020603050405020304" pitchFamily="18" charset="0"/>
                        </a:rPr>
                        <a:t>- 1 phòng khách + phòng bếp, 1 nhà vệ sinh, 2 phòng ngủ</a:t>
                      </a:r>
                    </a:p>
                    <a:p>
                      <a:r>
                        <a:rPr lang="vi-VN" sz="1800" dirty="0" smtClean="0">
                          <a:solidFill>
                            <a:srgbClr val="0000FF"/>
                          </a:solidFill>
                          <a:latin typeface="Times New Roman" panose="02020603050405020304" pitchFamily="18" charset="0"/>
                          <a:cs typeface="Times New Roman" panose="02020603050405020304" pitchFamily="18" charset="0"/>
                        </a:rPr>
                        <a:t>- 1 cửa đi 2 cánh, 3 cửa đi 1 cánh, 2 cửa sổ kép, 3 cửa sổ đơn </a:t>
                      </a:r>
                      <a:endParaRPr lang="en-US" sz="1800" dirty="0" smtClean="0">
                        <a:solidFill>
                          <a:srgbClr val="0000FF"/>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187070"/>
                  </a:ext>
                </a:extLst>
              </a:tr>
            </a:tbl>
          </a:graphicData>
        </a:graphic>
      </p:graphicFrame>
      <p:pic>
        <p:nvPicPr>
          <p:cNvPr id="5" name="Picture 4"/>
          <p:cNvPicPr>
            <a:picLocks noChangeAspect="1"/>
          </p:cNvPicPr>
          <p:nvPr/>
        </p:nvPicPr>
        <p:blipFill>
          <a:blip r:embed="rId3"/>
          <a:stretch>
            <a:fillRect/>
          </a:stretch>
        </p:blipFill>
        <p:spPr>
          <a:xfrm>
            <a:off x="221973" y="1185565"/>
            <a:ext cx="4658036" cy="5424021"/>
          </a:xfrm>
          <a:prstGeom prst="rect">
            <a:avLst/>
          </a:prstGeom>
        </p:spPr>
      </p:pic>
    </p:spTree>
    <p:extLst>
      <p:ext uri="{BB962C8B-B14F-4D97-AF65-F5344CB8AC3E}">
        <p14:creationId xmlns:p14="http://schemas.microsoft.com/office/powerpoint/2010/main" val="166337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887200"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Đọc bản vẽ nhà trên hình 5.4 theo trình tự bảng 5.2</a:t>
            </a:r>
          </a:p>
        </p:txBody>
      </p:sp>
      <p:pic>
        <p:nvPicPr>
          <p:cNvPr id="2" name="Picture 1"/>
          <p:cNvPicPr>
            <a:picLocks noChangeAspect="1"/>
          </p:cNvPicPr>
          <p:nvPr/>
        </p:nvPicPr>
        <p:blipFill>
          <a:blip r:embed="rId3"/>
          <a:stretch>
            <a:fillRect/>
          </a:stretch>
        </p:blipFill>
        <p:spPr>
          <a:xfrm>
            <a:off x="221972" y="1503193"/>
            <a:ext cx="5125615" cy="5424021"/>
          </a:xfrm>
          <a:prstGeom prst="rect">
            <a:avLst/>
          </a:prstGeom>
        </p:spPr>
      </p:pic>
      <p:sp>
        <p:nvSpPr>
          <p:cNvPr id="5" name="Rectangle 4"/>
          <p:cNvSpPr/>
          <p:nvPr/>
        </p:nvSpPr>
        <p:spPr>
          <a:xfrm>
            <a:off x="5175380" y="979973"/>
            <a:ext cx="6674498" cy="5324535"/>
          </a:xfrm>
          <a:prstGeom prst="rect">
            <a:avLst/>
          </a:prstGeom>
        </p:spPr>
        <p:txBody>
          <a:bodyPr wrap="square">
            <a:spAutoFit/>
          </a:bodyPr>
          <a:lstStyle/>
          <a:p>
            <a:r>
              <a:rPr lang="vi-VN" sz="2000" dirty="0">
                <a:solidFill>
                  <a:srgbClr val="0000FF"/>
                </a:solidFill>
                <a:latin typeface="Times New Roman" panose="02020603050405020304" pitchFamily="18" charset="0"/>
                <a:cs typeface="Times New Roman" panose="02020603050405020304" pitchFamily="18" charset="0"/>
              </a:rPr>
              <a:t>1. Khung tên:</a:t>
            </a:r>
          </a:p>
          <a:p>
            <a:r>
              <a:rPr lang="vi-VN" sz="2000" dirty="0">
                <a:solidFill>
                  <a:srgbClr val="0000FF"/>
                </a:solidFill>
                <a:latin typeface="Times New Roman" panose="02020603050405020304" pitchFamily="18" charset="0"/>
                <a:cs typeface="Times New Roman" panose="02020603050405020304" pitchFamily="18" charset="0"/>
              </a:rPr>
              <a:t>Nhà mái bằng </a:t>
            </a:r>
          </a:p>
          <a:p>
            <a:r>
              <a:rPr lang="vi-VN" sz="2000" dirty="0">
                <a:solidFill>
                  <a:srgbClr val="0000FF"/>
                </a:solidFill>
                <a:latin typeface="Times New Roman" panose="02020603050405020304" pitchFamily="18" charset="0"/>
                <a:cs typeface="Times New Roman" panose="02020603050405020304" pitchFamily="18" charset="0"/>
              </a:rPr>
              <a:t>1 : 100</a:t>
            </a:r>
          </a:p>
          <a:p>
            <a:r>
              <a:rPr lang="vi-VN" sz="2000" dirty="0">
                <a:solidFill>
                  <a:srgbClr val="0000FF"/>
                </a:solidFill>
                <a:latin typeface="Times New Roman" panose="02020603050405020304" pitchFamily="18" charset="0"/>
                <a:cs typeface="Times New Roman" panose="02020603050405020304" pitchFamily="18" charset="0"/>
              </a:rPr>
              <a:t>2. Hình biểu diễn:</a:t>
            </a:r>
          </a:p>
          <a:p>
            <a:r>
              <a:rPr lang="vi-VN" sz="2000" dirty="0">
                <a:solidFill>
                  <a:srgbClr val="0000FF"/>
                </a:solidFill>
                <a:latin typeface="Times New Roman" panose="02020603050405020304" pitchFamily="18" charset="0"/>
                <a:cs typeface="Times New Roman" panose="02020603050405020304" pitchFamily="18" charset="0"/>
              </a:rPr>
              <a:t>Mặt đứng</a:t>
            </a:r>
          </a:p>
          <a:p>
            <a:r>
              <a:rPr lang="vi-VN" sz="2000" dirty="0">
                <a:solidFill>
                  <a:srgbClr val="0000FF"/>
                </a:solidFill>
                <a:latin typeface="Times New Roman" panose="02020603050405020304" pitchFamily="18" charset="0"/>
                <a:cs typeface="Times New Roman" panose="02020603050405020304" pitchFamily="18" charset="0"/>
              </a:rPr>
              <a:t>Mặt cắt</a:t>
            </a:r>
          </a:p>
          <a:p>
            <a:r>
              <a:rPr lang="vi-VN" sz="2000" dirty="0">
                <a:solidFill>
                  <a:srgbClr val="0000FF"/>
                </a:solidFill>
                <a:latin typeface="Times New Roman" panose="02020603050405020304" pitchFamily="18" charset="0"/>
                <a:cs typeface="Times New Roman" panose="02020603050405020304" pitchFamily="18" charset="0"/>
              </a:rPr>
              <a:t>Mặt bằng</a:t>
            </a:r>
          </a:p>
          <a:p>
            <a:r>
              <a:rPr lang="vi-VN" sz="2000" dirty="0">
                <a:solidFill>
                  <a:srgbClr val="0000FF"/>
                </a:solidFill>
                <a:latin typeface="Times New Roman" panose="02020603050405020304" pitchFamily="18" charset="0"/>
                <a:cs typeface="Times New Roman" panose="02020603050405020304" pitchFamily="18" charset="0"/>
              </a:rPr>
              <a:t>3. Kích thước:</a:t>
            </a:r>
          </a:p>
          <a:p>
            <a:r>
              <a:rPr lang="vi-VN" sz="2000" dirty="0">
                <a:solidFill>
                  <a:srgbClr val="0000FF"/>
                </a:solidFill>
                <a:latin typeface="Times New Roman" panose="02020603050405020304" pitchFamily="18" charset="0"/>
                <a:cs typeface="Times New Roman" panose="02020603050405020304" pitchFamily="18" charset="0"/>
              </a:rPr>
              <a:t>14 400 - 7 000 - 4 200</a:t>
            </a:r>
          </a:p>
          <a:p>
            <a:r>
              <a:rPr lang="vi-VN" sz="2000" dirty="0">
                <a:solidFill>
                  <a:srgbClr val="0000FF"/>
                </a:solidFill>
                <a:latin typeface="Times New Roman" panose="02020603050405020304" pitchFamily="18" charset="0"/>
                <a:cs typeface="Times New Roman" panose="02020603050405020304" pitchFamily="18" charset="0"/>
              </a:rPr>
              <a:t>Phòng khách, phòng bếp: 6 200 - 4 800</a:t>
            </a:r>
          </a:p>
          <a:p>
            <a:r>
              <a:rPr lang="vi-VN" sz="2000" dirty="0">
                <a:solidFill>
                  <a:srgbClr val="0000FF"/>
                </a:solidFill>
                <a:latin typeface="Times New Roman" panose="02020603050405020304" pitchFamily="18" charset="0"/>
                <a:cs typeface="Times New Roman" panose="02020603050405020304" pitchFamily="18" charset="0"/>
              </a:rPr>
              <a:t>Nhà vệ sinh: 4 800 - 2 200</a:t>
            </a:r>
          </a:p>
          <a:p>
            <a:r>
              <a:rPr lang="vi-VN" sz="2000" dirty="0">
                <a:solidFill>
                  <a:srgbClr val="0000FF"/>
                </a:solidFill>
                <a:latin typeface="Times New Roman" panose="02020603050405020304" pitchFamily="18" charset="0"/>
                <a:cs typeface="Times New Roman" panose="02020603050405020304" pitchFamily="18" charset="0"/>
              </a:rPr>
              <a:t>Phòng ngủ 1: 4 800 - 3 000</a:t>
            </a:r>
          </a:p>
          <a:p>
            <a:r>
              <a:rPr lang="vi-VN" sz="2000" dirty="0">
                <a:solidFill>
                  <a:srgbClr val="0000FF"/>
                </a:solidFill>
                <a:latin typeface="Times New Roman" panose="02020603050405020304" pitchFamily="18" charset="0"/>
                <a:cs typeface="Times New Roman" panose="02020603050405020304" pitchFamily="18" charset="0"/>
              </a:rPr>
              <a:t>Phòng ngủ 2: 7 000 - 3 000</a:t>
            </a:r>
          </a:p>
          <a:p>
            <a:r>
              <a:rPr lang="vi-VN" sz="2000" dirty="0">
                <a:solidFill>
                  <a:srgbClr val="0000FF"/>
                </a:solidFill>
                <a:latin typeface="Times New Roman" panose="02020603050405020304" pitchFamily="18" charset="0"/>
                <a:cs typeface="Times New Roman" panose="02020603050405020304" pitchFamily="18" charset="0"/>
              </a:rPr>
              <a:t>Hành lang: 9 400 - 2 200</a:t>
            </a:r>
          </a:p>
          <a:p>
            <a:r>
              <a:rPr lang="vi-VN" sz="2000" dirty="0">
                <a:solidFill>
                  <a:srgbClr val="0000FF"/>
                </a:solidFill>
                <a:latin typeface="Times New Roman" panose="02020603050405020304" pitchFamily="18" charset="0"/>
                <a:cs typeface="Times New Roman" panose="02020603050405020304" pitchFamily="18" charset="0"/>
              </a:rPr>
              <a:t>4. Các bộ phận:</a:t>
            </a:r>
          </a:p>
          <a:p>
            <a:r>
              <a:rPr lang="vi-VN" sz="2000" dirty="0">
                <a:solidFill>
                  <a:srgbClr val="0000FF"/>
                </a:solidFill>
                <a:latin typeface="Times New Roman" panose="02020603050405020304" pitchFamily="18" charset="0"/>
                <a:cs typeface="Times New Roman" panose="02020603050405020304" pitchFamily="18" charset="0"/>
              </a:rPr>
              <a:t>- 1 phòng khách + phòng bếp, 1 nhà vệ sinh, 2 phòng ngủ</a:t>
            </a:r>
          </a:p>
          <a:p>
            <a:r>
              <a:rPr lang="vi-VN" sz="2000" dirty="0">
                <a:solidFill>
                  <a:srgbClr val="0000FF"/>
                </a:solidFill>
                <a:latin typeface="Times New Roman" panose="02020603050405020304" pitchFamily="18" charset="0"/>
                <a:cs typeface="Times New Roman" panose="02020603050405020304" pitchFamily="18" charset="0"/>
              </a:rPr>
              <a:t>- 1 cửa đi 2 cánh, 3 cửa đi 1 cánh, 2 cửa sổ kép, 3 cửa sổ đơn </a:t>
            </a:r>
            <a:endParaRPr lang="en-US" sz="2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93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circle(in)">
                                      <p:cBhvr>
                                        <p:cTn id="19" dur="2000"/>
                                        <p:tgtEl>
                                          <p:spTgt spid="5">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circle(in)">
                                      <p:cBhvr>
                                        <p:cTn id="22" dur="2000"/>
                                        <p:tgtEl>
                                          <p:spTgt spid="5">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circle(in)">
                                      <p:cBhvr>
                                        <p:cTn id="25" dur="2000"/>
                                        <p:tgtEl>
                                          <p:spTgt spid="5">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circle(in)">
                                      <p:cBhvr>
                                        <p:cTn id="28" dur="2000"/>
                                        <p:tgtEl>
                                          <p:spTgt spid="5">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circle(in)">
                                      <p:cBhvr>
                                        <p:cTn id="31" dur="2000"/>
                                        <p:tgtEl>
                                          <p:spTgt spid="5">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circle(in)">
                                      <p:cBhvr>
                                        <p:cTn id="34" dur="2000"/>
                                        <p:tgtEl>
                                          <p:spTgt spid="5">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circle(in)">
                                      <p:cBhvr>
                                        <p:cTn id="37" dur="2000"/>
                                        <p:tgtEl>
                                          <p:spTgt spid="5">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circle(in)">
                                      <p:cBhvr>
                                        <p:cTn id="40" dur="2000"/>
                                        <p:tgtEl>
                                          <p:spTgt spid="5">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circle(in)">
                                      <p:cBhvr>
                                        <p:cTn id="43" dur="2000"/>
                                        <p:tgtEl>
                                          <p:spTgt spid="5">
                                            <p:txEl>
                                              <p:pRg st="12" end="12"/>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5">
                                            <p:txEl>
                                              <p:pRg st="13" end="13"/>
                                            </p:txEl>
                                          </p:spTgt>
                                        </p:tgtEl>
                                        <p:attrNameLst>
                                          <p:attrName>style.visibility</p:attrName>
                                        </p:attrNameLst>
                                      </p:cBhvr>
                                      <p:to>
                                        <p:strVal val="visible"/>
                                      </p:to>
                                    </p:set>
                                    <p:animEffect transition="in" filter="circle(in)">
                                      <p:cBhvr>
                                        <p:cTn id="46" dur="2000"/>
                                        <p:tgtEl>
                                          <p:spTgt spid="5">
                                            <p:txEl>
                                              <p:pRg st="13" end="13"/>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animEffect transition="in" filter="circle(in)">
                                      <p:cBhvr>
                                        <p:cTn id="49" dur="2000"/>
                                        <p:tgtEl>
                                          <p:spTgt spid="5">
                                            <p:txEl>
                                              <p:pRg st="14" end="14"/>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5">
                                            <p:txEl>
                                              <p:pRg st="15" end="15"/>
                                            </p:txEl>
                                          </p:spTgt>
                                        </p:tgtEl>
                                        <p:attrNameLst>
                                          <p:attrName>style.visibility</p:attrName>
                                        </p:attrNameLst>
                                      </p:cBhvr>
                                      <p:to>
                                        <p:strVal val="visible"/>
                                      </p:to>
                                    </p:set>
                                    <p:animEffect transition="in" filter="circle(in)">
                                      <p:cBhvr>
                                        <p:cTn id="52" dur="2000"/>
                                        <p:tgtEl>
                                          <p:spTgt spid="5">
                                            <p:txEl>
                                              <p:pRg st="15" end="15"/>
                                            </p:txEl>
                                          </p:spTgt>
                                        </p:tgtEl>
                                      </p:cBhvr>
                                    </p:animEffect>
                                  </p:childTnLst>
                                </p:cTn>
                              </p:par>
                              <p:par>
                                <p:cTn id="53" presetID="6" presetClass="entr" presetSubtype="16" fill="hold" nodeType="with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animEffect transition="in" filter="circle(in)">
                                      <p:cBhvr>
                                        <p:cTn id="55" dur="20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Sưu tầm của một bản vẽ nhà đơn giản và đọc bản vẽ đó.</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Sưu tầm của một bản vẽ nhà đơn giản và đọc bản vẽ đó.</a:t>
            </a:r>
          </a:p>
        </p:txBody>
      </p:sp>
      <p:pic>
        <p:nvPicPr>
          <p:cNvPr id="2" name="Picture 1"/>
          <p:cNvPicPr>
            <a:picLocks noChangeAspect="1"/>
          </p:cNvPicPr>
          <p:nvPr/>
        </p:nvPicPr>
        <p:blipFill>
          <a:blip r:embed="rId3"/>
          <a:stretch>
            <a:fillRect/>
          </a:stretch>
        </p:blipFill>
        <p:spPr>
          <a:xfrm>
            <a:off x="1041020" y="1107995"/>
            <a:ext cx="9343951" cy="5644534"/>
          </a:xfrm>
          <a:prstGeom prst="rect">
            <a:avLst/>
          </a:prstGeom>
        </p:spPr>
      </p:pic>
    </p:spTree>
    <p:extLst>
      <p:ext uri="{BB962C8B-B14F-4D97-AF65-F5344CB8AC3E}">
        <p14:creationId xmlns:p14="http://schemas.microsoft.com/office/powerpoint/2010/main" val="299742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Khi xây dựng một ngôi nhà, người thợ sử dụng bản vẽ nhà để làm gì?</a:t>
            </a:r>
          </a:p>
        </p:txBody>
      </p:sp>
      <p:pic>
        <p:nvPicPr>
          <p:cNvPr id="3" name="Picture 2"/>
          <p:cNvPicPr>
            <a:picLocks noChangeAspect="1"/>
          </p:cNvPicPr>
          <p:nvPr/>
        </p:nvPicPr>
        <p:blipFill>
          <a:blip r:embed="rId2"/>
          <a:stretch>
            <a:fillRect/>
          </a:stretch>
        </p:blipFill>
        <p:spPr>
          <a:xfrm>
            <a:off x="499387" y="450846"/>
            <a:ext cx="8134659" cy="5956308"/>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168054" y="71562"/>
            <a:ext cx="38967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Khi xây dựng một ngôi nhà, người thợ sử dụng bản vẽ nhà để dự toán chi phí và xây dựng ngôi nhà đúng như mong muốn.</a:t>
            </a:r>
          </a:p>
        </p:txBody>
      </p:sp>
      <p:pic>
        <p:nvPicPr>
          <p:cNvPr id="3" name="Picture 2"/>
          <p:cNvPicPr>
            <a:picLocks noChangeAspect="1"/>
          </p:cNvPicPr>
          <p:nvPr/>
        </p:nvPicPr>
        <p:blipFill>
          <a:blip r:embed="rId2"/>
          <a:stretch>
            <a:fillRect/>
          </a:stretch>
        </p:blipFill>
        <p:spPr>
          <a:xfrm>
            <a:off x="499388" y="450846"/>
            <a:ext cx="7070790" cy="5956308"/>
          </a:xfrm>
          <a:prstGeom prst="rect">
            <a:avLst/>
          </a:prstGeom>
        </p:spPr>
      </p:pic>
    </p:spTree>
    <p:extLst>
      <p:ext uri="{BB962C8B-B14F-4D97-AF65-F5344CB8AC3E}">
        <p14:creationId xmlns:p14="http://schemas.microsoft.com/office/powerpoint/2010/main" val="419568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1.Trên Hình 3.4 có các hình biểu diễn nào? </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298580" y="498090"/>
            <a:ext cx="10916816" cy="5576139"/>
          </a:xfrm>
          <a:prstGeom prst="rect">
            <a:avLst/>
          </a:prstGeom>
        </p:spPr>
      </p:pic>
      <p:sp>
        <p:nvSpPr>
          <p:cNvPr id="6" name="Rectangle 5"/>
          <p:cNvSpPr/>
          <p:nvPr/>
        </p:nvSpPr>
        <p:spPr>
          <a:xfrm>
            <a:off x="298579" y="6211669"/>
            <a:ext cx="1172857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Bản vẽ nhà cho ta biết những thông tin nào của ngôi nhà?</a:t>
            </a:r>
          </a:p>
        </p:txBody>
      </p:sp>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4481513"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1.Trên Hình 3.4 có các hình biểu diễn nào? </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4" name="Picture 3"/>
          <p:cNvPicPr>
            <a:picLocks noChangeAspect="1"/>
          </p:cNvPicPr>
          <p:nvPr/>
        </p:nvPicPr>
        <p:blipFill>
          <a:blip r:embed="rId3"/>
          <a:stretch>
            <a:fillRect/>
          </a:stretch>
        </p:blipFill>
        <p:spPr>
          <a:xfrm>
            <a:off x="230446" y="802431"/>
            <a:ext cx="4711959" cy="4792665"/>
          </a:xfrm>
          <a:prstGeom prst="rect">
            <a:avLst/>
          </a:prstGeom>
        </p:spPr>
      </p:pic>
      <p:sp>
        <p:nvSpPr>
          <p:cNvPr id="6" name="Rectangle 5"/>
          <p:cNvSpPr/>
          <p:nvPr/>
        </p:nvSpPr>
        <p:spPr>
          <a:xfrm>
            <a:off x="230445" y="5552655"/>
            <a:ext cx="4481513"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Bản vẽ nhà cho ta biết những thông tin nào của ngôi nhà?</a:t>
            </a:r>
          </a:p>
        </p:txBody>
      </p:sp>
      <p:sp>
        <p:nvSpPr>
          <p:cNvPr id="2" name="Rectangle 1"/>
          <p:cNvSpPr/>
          <p:nvPr/>
        </p:nvSpPr>
        <p:spPr>
          <a:xfrm>
            <a:off x="4849098" y="74233"/>
            <a:ext cx="7196721" cy="6863417"/>
          </a:xfrm>
          <a:prstGeom prst="rect">
            <a:avLst/>
          </a:prstGeom>
        </p:spPr>
        <p:txBody>
          <a:bodyPr wrap="square">
            <a:spAutoFit/>
          </a:bodyPr>
          <a:lstStyle/>
          <a:p>
            <a:r>
              <a:rPr lang="vi-VN" sz="2200" dirty="0">
                <a:solidFill>
                  <a:srgbClr val="FF0000"/>
                </a:solidFill>
                <a:latin typeface="Times New Roman" panose="02020603050405020304" pitchFamily="18" charset="0"/>
                <a:cs typeface="Times New Roman" panose="02020603050405020304" pitchFamily="18" charset="0"/>
              </a:rPr>
              <a:t>1. - Mặt đứng </a:t>
            </a:r>
            <a:r>
              <a:rPr lang="vi-VN" sz="2200" dirty="0" smtClean="0">
                <a:solidFill>
                  <a:srgbClr val="FF0000"/>
                </a:solidFill>
                <a:latin typeface="Times New Roman" panose="02020603050405020304" pitchFamily="18" charset="0"/>
                <a:cs typeface="Times New Roman" panose="02020603050405020304" pitchFamily="18" charset="0"/>
              </a:rPr>
              <a:t>A - A: </a:t>
            </a:r>
            <a:r>
              <a:rPr lang="vi-VN" sz="2200" dirty="0">
                <a:solidFill>
                  <a:srgbClr val="FF0000"/>
                </a:solidFill>
                <a:latin typeface="Times New Roman" panose="02020603050405020304" pitchFamily="18" charset="0"/>
                <a:cs typeface="Times New Roman" panose="02020603050405020304" pitchFamily="18" charset="0"/>
              </a:rPr>
              <a:t>hình chiếu </a:t>
            </a:r>
            <a:r>
              <a:rPr lang="en-US" sz="2200" dirty="0" err="1" smtClean="0">
                <a:solidFill>
                  <a:srgbClr val="FF0000"/>
                </a:solidFill>
                <a:latin typeface="Times New Roman" panose="02020603050405020304" pitchFamily="18" charset="0"/>
                <a:cs typeface="Times New Roman" panose="02020603050405020304" pitchFamily="18" charset="0"/>
              </a:rPr>
              <a:t>cạnh</a:t>
            </a:r>
            <a:r>
              <a:rPr lang="vi-VN" sz="2200" dirty="0" smtClean="0">
                <a:solidFill>
                  <a:srgbClr val="FF0000"/>
                </a:solidFill>
                <a:latin typeface="Times New Roman" panose="02020603050405020304" pitchFamily="18" charset="0"/>
                <a:cs typeface="Times New Roman" panose="02020603050405020304" pitchFamily="18" charset="0"/>
              </a:rPr>
              <a:t> </a:t>
            </a:r>
            <a:r>
              <a:rPr lang="vi-VN" sz="2200" dirty="0">
                <a:solidFill>
                  <a:srgbClr val="FF0000"/>
                </a:solidFill>
                <a:latin typeface="Times New Roman" panose="02020603050405020304" pitchFamily="18" charset="0"/>
                <a:cs typeface="Times New Roman" panose="02020603050405020304" pitchFamily="18" charset="0"/>
              </a:rPr>
              <a:t>biểu diễn mặt trước của ngôi nhà.</a:t>
            </a:r>
          </a:p>
          <a:p>
            <a:r>
              <a:rPr lang="vi-VN" sz="2200" dirty="0">
                <a:solidFill>
                  <a:srgbClr val="FF0000"/>
                </a:solidFill>
                <a:latin typeface="Times New Roman" panose="02020603050405020304" pitchFamily="18" charset="0"/>
                <a:cs typeface="Times New Roman" panose="02020603050405020304" pitchFamily="18" charset="0"/>
              </a:rPr>
              <a:t>- Mặt cắt </a:t>
            </a:r>
            <a:r>
              <a:rPr lang="vi-VN" sz="2200" dirty="0" smtClean="0">
                <a:solidFill>
                  <a:srgbClr val="FF0000"/>
                </a:solidFill>
                <a:latin typeface="Times New Roman" panose="02020603050405020304" pitchFamily="18" charset="0"/>
                <a:cs typeface="Times New Roman" panose="02020603050405020304" pitchFamily="18" charset="0"/>
              </a:rPr>
              <a:t>B - B: </a:t>
            </a:r>
            <a:r>
              <a:rPr lang="vi-VN" sz="2200" dirty="0">
                <a:solidFill>
                  <a:srgbClr val="FF0000"/>
                </a:solidFill>
                <a:latin typeface="Times New Roman" panose="02020603050405020304" pitchFamily="18" charset="0"/>
                <a:cs typeface="Times New Roman" panose="02020603050405020304" pitchFamily="18" charset="0"/>
              </a:rPr>
              <a:t>hình </a:t>
            </a:r>
            <a:r>
              <a:rPr lang="vi-VN" sz="2200" dirty="0" smtClean="0">
                <a:solidFill>
                  <a:srgbClr val="FF0000"/>
                </a:solidFill>
                <a:latin typeface="Times New Roman" panose="02020603050405020304" pitchFamily="18" charset="0"/>
                <a:cs typeface="Times New Roman" panose="02020603050405020304" pitchFamily="18" charset="0"/>
              </a:rPr>
              <a:t>chiếu</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đứng</a:t>
            </a:r>
            <a:r>
              <a:rPr lang="vi-VN" sz="2200" dirty="0" smtClean="0">
                <a:solidFill>
                  <a:srgbClr val="FF0000"/>
                </a:solidFill>
                <a:latin typeface="Times New Roman" panose="02020603050405020304" pitchFamily="18" charset="0"/>
                <a:cs typeface="Times New Roman" panose="02020603050405020304" pitchFamily="18" charset="0"/>
              </a:rPr>
              <a:t>, </a:t>
            </a:r>
            <a:r>
              <a:rPr lang="vi-VN" sz="2200" dirty="0">
                <a:solidFill>
                  <a:srgbClr val="FF0000"/>
                </a:solidFill>
                <a:latin typeface="Times New Roman" panose="02020603050405020304" pitchFamily="18" charset="0"/>
                <a:cs typeface="Times New Roman" panose="02020603050405020304" pitchFamily="18" charset="0"/>
              </a:rPr>
              <a:t>thể hiện các bộ phận và kích thước của ngồi nhà theo chiều cao.</a:t>
            </a:r>
          </a:p>
          <a:p>
            <a:r>
              <a:rPr lang="vi-VN" sz="2200" dirty="0">
                <a:solidFill>
                  <a:srgbClr val="FF0000"/>
                </a:solidFill>
                <a:latin typeface="Times New Roman" panose="02020603050405020304" pitchFamily="18" charset="0"/>
                <a:cs typeface="Times New Roman" panose="02020603050405020304" pitchFamily="18" charset="0"/>
              </a:rPr>
              <a:t>- Mặt bằng: hình cắt bằng, thể hiện vị trí, kích thước các tường, cửa đi, cửa sổ, cách bố trí các phòng, ...</a:t>
            </a:r>
          </a:p>
          <a:p>
            <a:r>
              <a:rPr lang="vi-VN" sz="2200" dirty="0">
                <a:solidFill>
                  <a:srgbClr val="FF0000"/>
                </a:solidFill>
                <a:latin typeface="Times New Roman" panose="02020603050405020304" pitchFamily="18" charset="0"/>
                <a:cs typeface="Times New Roman" panose="02020603050405020304" pitchFamily="18" charset="0"/>
              </a:rPr>
              <a:t>2. Bản vẽ nhà thể hiện hình dạng, kích thước các bộ phận của ngôi nhà; được dùng để thi công xây dựng ngôi nhà.</a:t>
            </a:r>
          </a:p>
          <a:p>
            <a:r>
              <a:rPr lang="vi-VN" sz="2200" dirty="0">
                <a:solidFill>
                  <a:srgbClr val="FF0000"/>
                </a:solidFill>
                <a:latin typeface="Times New Roman" panose="02020603050405020304" pitchFamily="18" charset="0"/>
                <a:cs typeface="Times New Roman" panose="02020603050405020304" pitchFamily="18" charset="0"/>
              </a:rPr>
              <a:t>Bản vẽ nhà thường có các bình biểu diễn sau:</a:t>
            </a:r>
          </a:p>
          <a:p>
            <a:r>
              <a:rPr lang="vi-VN" sz="2200" dirty="0">
                <a:solidFill>
                  <a:srgbClr val="FF0000"/>
                </a:solidFill>
                <a:latin typeface="Times New Roman" panose="02020603050405020304" pitchFamily="18" charset="0"/>
                <a:cs typeface="Times New Roman" panose="02020603050405020304" pitchFamily="18" charset="0"/>
              </a:rPr>
              <a:t>- Mặt đứng: là hình chiều đứng biểu diễn hình đạng bên ngoài của ngôi nhà, thường là hình chiếu mặt trước.</a:t>
            </a:r>
          </a:p>
          <a:p>
            <a:r>
              <a:rPr lang="vi-VN" sz="2200" dirty="0">
                <a:solidFill>
                  <a:srgbClr val="FF0000"/>
                </a:solidFill>
                <a:latin typeface="Times New Roman" panose="02020603050405020304" pitchFamily="18" charset="0"/>
                <a:cs typeface="Times New Roman" panose="02020603050405020304" pitchFamily="18" charset="0"/>
              </a:rPr>
              <a:t>- Mặt bằng: là hình cắt bằng của ngôi nhà được cắt bởi mặt phẳng cắt nằm ngang đi qua các cửa sổ; thể hiện vị trí, kích thước các tường, cửa đi, cửa sổ, cách bố trí các phòng... Nếu nhà có nhiều tầng thì mỗi tầng được thể hiện bằng một bản vẽ mặt bằng riêng,</a:t>
            </a:r>
          </a:p>
          <a:p>
            <a:r>
              <a:rPr lang="vi-VN" sz="2200" dirty="0">
                <a:solidFill>
                  <a:srgbClr val="FF0000"/>
                </a:solidFill>
                <a:latin typeface="Times New Roman" panose="02020603050405020304" pitchFamily="18" charset="0"/>
                <a:cs typeface="Times New Roman" panose="02020603050405020304" pitchFamily="18" charset="0"/>
              </a:rPr>
              <a:t>- Mặt cắt: là hình cắt của ngôi nhà khi dùng mặt phẳng cắt song song với mặt phẳng hình chiếu đứng hay mặt phẳng hình chiếu cạnh. Mặt cắt thể hiện các bộ phận và kích thước của ngôi nhà theo chiều cao.</a:t>
            </a:r>
          </a:p>
        </p:txBody>
      </p:sp>
    </p:spTree>
    <p:extLst>
      <p:ext uri="{BB962C8B-B14F-4D97-AF65-F5344CB8AC3E}">
        <p14:creationId xmlns:p14="http://schemas.microsoft.com/office/powerpoint/2010/main" val="209359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124754"/>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I.Nội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endParaRPr lang="en-US" sz="28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v"/>
            </a:pP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cs typeface="Times New Roman" panose="02020603050405020304" pitchFamily="18" charset="0"/>
              </a:rPr>
              <a:t>song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4487326" y="4303"/>
            <a:ext cx="3481118" cy="646232"/>
          </a:xfrm>
          <a:prstGeom prst="rect">
            <a:avLst/>
          </a:prstGeom>
        </p:spPr>
      </p:pic>
    </p:spTree>
    <p:extLst>
      <p:ext uri="{BB962C8B-B14F-4D97-AF65-F5344CB8AC3E}">
        <p14:creationId xmlns:p14="http://schemas.microsoft.com/office/powerpoint/2010/main" val="30837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7422" y="844061"/>
            <a:ext cx="11539025" cy="5662247"/>
          </a:xfrm>
          <a:prstGeom prst="rect">
            <a:avLst/>
          </a:prstGeom>
        </p:spPr>
      </p:pic>
      <p:sp>
        <p:nvSpPr>
          <p:cNvPr id="3" name="TextBox 2"/>
          <p:cNvSpPr txBox="1"/>
          <p:nvPr/>
        </p:nvSpPr>
        <p:spPr>
          <a:xfrm>
            <a:off x="1099039" y="114300"/>
            <a:ext cx="10295792" cy="461665"/>
          </a:xfrm>
          <a:prstGeom prst="rect">
            <a:avLst/>
          </a:prstGeom>
          <a:noFill/>
        </p:spPr>
        <p:txBody>
          <a:bodyPr wrap="square" rtlCol="0">
            <a:spAutoFit/>
          </a:bodyPr>
          <a:lstStyle/>
          <a:p>
            <a:r>
              <a:rPr lang="en-US" sz="2400" b="1" i="1">
                <a:latin typeface="Times New Roman" panose="02020603050405020304" pitchFamily="18" charset="0"/>
                <a:cs typeface="Times New Roman" panose="02020603050405020304" pitchFamily="18" charset="0"/>
              </a:rPr>
              <a:t>Bảng 5.1. Kí hiệu quy ước một số bộ phận của ngôi nhà(theo TCVN 4609:1998)</a:t>
            </a:r>
          </a:p>
        </p:txBody>
      </p:sp>
    </p:spTree>
    <p:extLst>
      <p:ext uri="{BB962C8B-B14F-4D97-AF65-F5344CB8AC3E}">
        <p14:creationId xmlns:p14="http://schemas.microsoft.com/office/powerpoint/2010/main" val="225956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II.Kí hiệu quy ước một số bộ phận của ngôi nhà</a:t>
            </a:r>
          </a:p>
          <a:p>
            <a:r>
              <a:rPr lang="en-US" sz="2800" b="1">
                <a:latin typeface="Times New Roman" panose="02020603050405020304" pitchFamily="18" charset="0"/>
                <a:cs typeface="Times New Roman" panose="02020603050405020304" pitchFamily="18" charset="0"/>
              </a:rPr>
              <a:t>Bảng 5.1. SGK - T29</a:t>
            </a:r>
          </a:p>
        </p:txBody>
      </p:sp>
      <p:pic>
        <p:nvPicPr>
          <p:cNvPr id="2" name="Picture 1"/>
          <p:cNvPicPr>
            <a:picLocks noChangeAspect="1"/>
          </p:cNvPicPr>
          <p:nvPr/>
        </p:nvPicPr>
        <p:blipFill>
          <a:blip r:embed="rId3"/>
          <a:stretch>
            <a:fillRect/>
          </a:stretch>
        </p:blipFill>
        <p:spPr>
          <a:xfrm>
            <a:off x="4487326" y="4303"/>
            <a:ext cx="3481118" cy="646232"/>
          </a:xfrm>
          <a:prstGeom prst="rect">
            <a:avLst/>
          </a:prstGeom>
        </p:spPr>
      </p:pic>
    </p:spTree>
    <p:extLst>
      <p:ext uri="{BB962C8B-B14F-4D97-AF65-F5344CB8AC3E}">
        <p14:creationId xmlns:p14="http://schemas.microsoft.com/office/powerpoint/2010/main" val="345365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6" name="Rectangle 5"/>
          <p:cNvSpPr/>
          <p:nvPr/>
        </p:nvSpPr>
        <p:spPr>
          <a:xfrm>
            <a:off x="292689" y="99917"/>
            <a:ext cx="11609886"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bảng 5.2. Trình bày trình tự đọc bản vẽ nhà</a:t>
            </a:r>
          </a:p>
          <a:p>
            <a:r>
              <a:rPr lang="en-US" sz="2800" b="1">
                <a:latin typeface="Times New Roman" panose="02020603050405020304" pitchFamily="18" charset="0"/>
                <a:cs typeface="Times New Roman" panose="02020603050405020304" pitchFamily="18" charset="0"/>
              </a:rPr>
              <a:t>2. Đọc bảng nhà một tầng hình 5.3 theo trình tự đọc bản vẽ nhà theo bảng 5.2</a:t>
            </a:r>
          </a:p>
          <a:p>
            <a:endParaRPr lang="en-US" sz="2800" b="1">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43922085"/>
              </p:ext>
            </p:extLst>
          </p:nvPr>
        </p:nvGraphicFramePr>
        <p:xfrm>
          <a:off x="406989" y="1620667"/>
          <a:ext cx="11613172" cy="5218782"/>
        </p:xfrm>
        <a:graphic>
          <a:graphicData uri="http://schemas.openxmlformats.org/drawingml/2006/table">
            <a:tbl>
              <a:tblPr firstRow="1" firstCol="1" bandRow="1"/>
              <a:tblGrid>
                <a:gridCol w="2341265">
                  <a:extLst>
                    <a:ext uri="{9D8B030D-6E8A-4147-A177-3AD203B41FA5}">
                      <a16:colId xmlns:a16="http://schemas.microsoft.com/office/drawing/2014/main" val="3559690938"/>
                    </a:ext>
                  </a:extLst>
                </a:gridCol>
                <a:gridCol w="3107423">
                  <a:extLst>
                    <a:ext uri="{9D8B030D-6E8A-4147-A177-3AD203B41FA5}">
                      <a16:colId xmlns:a16="http://schemas.microsoft.com/office/drawing/2014/main" val="2431998841"/>
                    </a:ext>
                  </a:extLst>
                </a:gridCol>
                <a:gridCol w="6164484">
                  <a:extLst>
                    <a:ext uri="{9D8B030D-6E8A-4147-A177-3AD203B41FA5}">
                      <a16:colId xmlns:a16="http://schemas.microsoft.com/office/drawing/2014/main" val="445326973"/>
                    </a:ext>
                  </a:extLst>
                </a:gridCol>
              </a:tblGrid>
              <a:tr h="311256">
                <a:tc>
                  <a:txBody>
                    <a:bodyPr/>
                    <a:lstStyle/>
                    <a:p>
                      <a:pPr marL="0" marR="0" algn="ctr">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Kết quả đọc bản vẽ nhà ở (hình 3.4)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663414"/>
                  </a:ext>
                </a:extLst>
              </a:tr>
              <a:tr h="635431">
                <a:tc>
                  <a:txBody>
                    <a:bodyPr/>
                    <a:lstStyle/>
                    <a:p>
                      <a:pPr marL="0" marR="0">
                        <a:spcBef>
                          <a:spcPts val="0"/>
                        </a:spcBef>
                        <a:spcAft>
                          <a:spcPts val="0"/>
                        </a:spcAft>
                      </a:pPr>
                      <a:r>
                        <a:rPr lang="en-US" sz="20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0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gọi ngôi nhà</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Nhà một</a:t>
                      </a: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tầng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1:100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512121"/>
                  </a:ext>
                </a:extLst>
              </a:tr>
              <a:tr h="978711">
                <a:tc>
                  <a:txBody>
                    <a:bodyPr/>
                    <a:lstStyle/>
                    <a:p>
                      <a:pPr marL="0" marR="0">
                        <a:lnSpc>
                          <a:spcPct val="107000"/>
                        </a:lnSpc>
                        <a:spcBef>
                          <a:spcPts val="0"/>
                        </a:spcBef>
                        <a:spcAft>
                          <a:spcPts val="0"/>
                        </a:spcAft>
                      </a:pPr>
                      <a:r>
                        <a:rPr lang="en-US" sz="20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2: Hình biểu diễn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 gọi các hình biểu diễn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Mặt bằng</a:t>
                      </a:r>
                    </a:p>
                    <a:p>
                      <a:pPr marL="0" marR="0">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Mặt đứng</a:t>
                      </a:r>
                    </a:p>
                    <a:p>
                      <a:pPr marL="0" marR="0">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Mặt cắt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361518"/>
                  </a:ext>
                </a:extLst>
              </a:tr>
              <a:tr h="1646167">
                <a:tc>
                  <a:txBody>
                    <a:bodyPr/>
                    <a:lstStyle/>
                    <a:p>
                      <a:pPr marL="0" marR="0">
                        <a:lnSpc>
                          <a:spcPct val="107000"/>
                        </a:lnSpc>
                        <a:spcBef>
                          <a:spcPts val="0"/>
                        </a:spcBef>
                        <a:spcAft>
                          <a:spcPts val="0"/>
                        </a:spcAft>
                      </a:pPr>
                      <a:r>
                        <a:rPr lang="en-US" sz="20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Kích thước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Kích thước chung </a:t>
                      </a: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Kích thước từng bộ phận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- 15666 x 4500 x 6350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Kích thước từng bộ phận: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Phòng khách, phòng</a:t>
                      </a: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bếp, ăn</a:t>
                      </a: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5000x4500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Hai</a:t>
                      </a: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a:t>
                      </a: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hòng ngủ mỗi</a:t>
                      </a: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phòng</a:t>
                      </a: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3400x3150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Phòng</a:t>
                      </a: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vệ sinh</a:t>
                      </a: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3100x3000</a:t>
                      </a: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Hành</a:t>
                      </a: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lang: 9300x1350</a:t>
                      </a:r>
                    </a:p>
                    <a:p>
                      <a:pPr marL="0" marR="0">
                        <a:lnSpc>
                          <a:spcPct val="107000"/>
                        </a:lnSpc>
                        <a:spcBef>
                          <a:spcPts val="0"/>
                        </a:spcBef>
                        <a:spcAft>
                          <a:spcPts val="0"/>
                        </a:spcAft>
                      </a:pP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Mái cao: 2200, tường cao 3700, nền cao 450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225932"/>
                  </a:ext>
                </a:extLst>
              </a:tr>
              <a:tr h="978711">
                <a:tc>
                  <a:txBody>
                    <a:bodyPr/>
                    <a:lstStyle/>
                    <a:p>
                      <a:pPr marL="0" marR="0">
                        <a:spcBef>
                          <a:spcPts val="0"/>
                        </a:spcBef>
                        <a:spcAft>
                          <a:spcPts val="0"/>
                        </a:spcAft>
                      </a:pPr>
                      <a:r>
                        <a:rPr lang="en-US" sz="2000" b="1" i="1">
                          <a:effectLst/>
                          <a:latin typeface="Times New Roman" panose="02020603050405020304" pitchFamily="18" charset="0"/>
                          <a:ea typeface="Times New Roman" panose="02020603050405020304" pitchFamily="18" charset="0"/>
                          <a:cs typeface="Times New Roman" panose="02020603050405020304" pitchFamily="18" charset="0"/>
                        </a:rPr>
                        <a:t> Bước 4. Các bộ phận chính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0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Số phòng</a:t>
                      </a: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Số cửa đi và cửa sổ.</a:t>
                      </a: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Các bộ phận khác.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7000"/>
                        </a:lnSpc>
                        <a:spcBef>
                          <a:spcPts val="0"/>
                        </a:spcBef>
                        <a:spcAft>
                          <a:spcPts val="0"/>
                        </a:spcAft>
                        <a:buFontTx/>
                        <a:buNone/>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 phòng</a:t>
                      </a: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khách, bếp, ăn, 2 phòng ngủ và 1 nhà vệ sinh.</a:t>
                      </a:r>
                      <a:endParaRPr lang="en-US" sz="200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Tx/>
                        <a:buNone/>
                      </a:pPr>
                      <a:r>
                        <a:rPr lang="en-US" sz="200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 cửa</a:t>
                      </a: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đi 2 cánh, 3 cửa đi 1 cánh, 2 cửa sổ kép.</a:t>
                      </a:r>
                    </a:p>
                    <a:p>
                      <a:pPr marL="0" marR="0" indent="0">
                        <a:lnSpc>
                          <a:spcPct val="107000"/>
                        </a:lnSpc>
                        <a:spcBef>
                          <a:spcPts val="0"/>
                        </a:spcBef>
                        <a:spcAft>
                          <a:spcPts val="0"/>
                        </a:spcAft>
                        <a:buFontTx/>
                        <a:buNone/>
                      </a:pPr>
                      <a:r>
                        <a:rPr lang="en-US" sz="2000" baseline="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Hành lang.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187070"/>
                  </a:ext>
                </a:extLst>
              </a:tr>
            </a:tbl>
          </a:graphicData>
        </a:graphic>
      </p:graphicFrame>
    </p:spTree>
    <p:extLst>
      <p:ext uri="{BB962C8B-B14F-4D97-AF65-F5344CB8AC3E}">
        <p14:creationId xmlns:p14="http://schemas.microsoft.com/office/powerpoint/2010/main" val="13037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601</TotalTime>
  <Words>1446</Words>
  <Application>Microsoft Office PowerPoint</Application>
  <PresentationFormat>Widescreen</PresentationFormat>
  <Paragraphs>151</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Century Gothic</vt:lpstr>
      <vt:lpstr>Tahoma</vt:lpstr>
      <vt:lpstr>Times New Roman</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Latitude 7480</cp:lastModifiedBy>
  <cp:revision>5</cp:revision>
  <dcterms:created xsi:type="dcterms:W3CDTF">2023-06-21T22:05:51Z</dcterms:created>
  <dcterms:modified xsi:type="dcterms:W3CDTF">2024-11-26T00:41:11Z</dcterms:modified>
</cp:coreProperties>
</file>