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16" r:id="rId4"/>
    <p:sldId id="258" r:id="rId5"/>
    <p:sldId id="317" r:id="rId6"/>
    <p:sldId id="318" r:id="rId7"/>
    <p:sldId id="269" r:id="rId8"/>
    <p:sldId id="280" r:id="rId9"/>
    <p:sldId id="319" r:id="rId10"/>
    <p:sldId id="304" r:id="rId11"/>
    <p:sldId id="271" r:id="rId12"/>
    <p:sldId id="321" r:id="rId13"/>
    <p:sldId id="320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44" autoAdjust="0"/>
    <p:restoredTop sz="94660"/>
  </p:normalViewPr>
  <p:slideViewPr>
    <p:cSldViewPr snapToGrid="0">
      <p:cViewPr varScale="1">
        <p:scale>
          <a:sx n="55" d="100"/>
          <a:sy n="55" d="100"/>
        </p:scale>
        <p:origin x="56" y="1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2107" y="126687"/>
            <a:ext cx="5675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BẢN VẼ CHI TIẾT 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5" y="3428997"/>
            <a:ext cx="9" cy="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593" y="717286"/>
            <a:ext cx="10804692" cy="599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789" y="650535"/>
            <a:ext cx="1158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1.Bản vẽ chi tiết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1.2. Trình tự đọc bản vẽ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1. Khung tên: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Tên gọi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Vật liệu chế tạo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Tỉ lệ bản vẽ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2: Hình biểu diễn: tên gọi các hình chiếu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3: Kích thước: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chung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các phần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-Bước 4: Yêu cầu kỹ thuật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về gia công, xử lý bề mặt.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67975" y="62706"/>
            <a:ext cx="5898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BẢN VẼ KỸ THUẬT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7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27756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584775"/>
            <a:ext cx="116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1. Đọc bản vẽ chi tiết gối đỡ (Hình 3.6) theo trình tự trên Bảng 3.1.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87" y="1169550"/>
            <a:ext cx="10604720" cy="547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6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75189"/>
              </p:ext>
            </p:extLst>
          </p:nvPr>
        </p:nvGraphicFramePr>
        <p:xfrm>
          <a:off x="630621" y="273269"/>
          <a:ext cx="10909737" cy="6442841"/>
        </p:xfrm>
        <a:graphic>
          <a:graphicData uri="http://schemas.openxmlformats.org/drawingml/2006/table">
            <a:tbl>
              <a:tblPr firstRow="1" firstCol="1" bandRow="1"/>
              <a:tblGrid>
                <a:gridCol w="2199450">
                  <a:extLst>
                    <a:ext uri="{9D8B030D-6E8A-4147-A177-3AD203B41FA5}">
                      <a16:colId xmlns:a16="http://schemas.microsoft.com/office/drawing/2014/main" val="793621372"/>
                    </a:ext>
                  </a:extLst>
                </a:gridCol>
                <a:gridCol w="4200540">
                  <a:extLst>
                    <a:ext uri="{9D8B030D-6E8A-4147-A177-3AD203B41FA5}">
                      <a16:colId xmlns:a16="http://schemas.microsoft.com/office/drawing/2014/main" val="354312389"/>
                    </a:ext>
                  </a:extLst>
                </a:gridCol>
                <a:gridCol w="4509747">
                  <a:extLst>
                    <a:ext uri="{9D8B030D-6E8A-4147-A177-3AD203B41FA5}">
                      <a16:colId xmlns:a16="http://schemas.microsoft.com/office/drawing/2014/main" val="320017950"/>
                    </a:ext>
                  </a:extLst>
                </a:gridCol>
              </a:tblGrid>
              <a:tr h="8590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 tự đọc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đọc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Gối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19632"/>
                  </a:ext>
                </a:extLst>
              </a:tr>
              <a:tr h="12885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1. Khung tên: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Tên gọi chi tiết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Vật liệu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Tỉ lệ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Gối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endParaRPr lang="en-US" sz="2000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Thép</a:t>
                      </a:r>
                      <a:endParaRPr lang="en-US" sz="2000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1 : 1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97151"/>
                  </a:ext>
                </a:extLst>
              </a:tr>
              <a:tr h="12885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2: Hình biểu diễn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Tên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gọi các hình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Các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hình chiếu khác(nếu có)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đứng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endParaRPr lang="en-US" sz="2000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980358"/>
                  </a:ext>
                </a:extLst>
              </a:tr>
              <a:tr h="17180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3: Kích thước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Kích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Kích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thước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Chiều dài: 50; chiều rộng: 25; chiều cao: 25</a:t>
                      </a:r>
                    </a:p>
                    <a:p>
                      <a:pPr algn="just"/>
                      <a:r>
                        <a:rPr lang="vi-VN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Khoét: đường kính 20 mm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485855"/>
                  </a:ext>
                </a:extLst>
              </a:tr>
              <a:tr h="12885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4: Yêu cầu kỹ thuật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 về gia công, xử lý bề mặt.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tù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cạnh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</a:t>
                      </a:r>
                      <a:r>
                        <a:rPr lang="en-US" sz="20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kẽm</a:t>
                      </a:r>
                      <a:endParaRPr lang="en-US" sz="2000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251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57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27756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584775"/>
            <a:ext cx="11693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1. Đọc bản vẽ chi tiết gối đỡ (Hình 3.6) theo trình tự trên Bảng 3.1.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88" y="1169550"/>
            <a:ext cx="4999986" cy="5478676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493845"/>
              </p:ext>
            </p:extLst>
          </p:nvPr>
        </p:nvGraphicFramePr>
        <p:xfrm>
          <a:off x="5518675" y="1107995"/>
          <a:ext cx="6336252" cy="4572000"/>
        </p:xfrm>
        <a:graphic>
          <a:graphicData uri="http://schemas.openxmlformats.org/drawingml/2006/table">
            <a:tbl>
              <a:tblPr/>
              <a:tblGrid>
                <a:gridCol w="2112084">
                  <a:extLst>
                    <a:ext uri="{9D8B030D-6E8A-4147-A177-3AD203B41FA5}">
                      <a16:colId xmlns:a16="http://schemas.microsoft.com/office/drawing/2014/main" val="261927390"/>
                    </a:ext>
                  </a:extLst>
                </a:gridCol>
                <a:gridCol w="2112084">
                  <a:extLst>
                    <a:ext uri="{9D8B030D-6E8A-4147-A177-3AD203B41FA5}">
                      <a16:colId xmlns:a16="http://schemas.microsoft.com/office/drawing/2014/main" val="695805292"/>
                    </a:ext>
                  </a:extLst>
                </a:gridCol>
                <a:gridCol w="2112084">
                  <a:extLst>
                    <a:ext uri="{9D8B030D-6E8A-4147-A177-3AD203B41FA5}">
                      <a16:colId xmlns:a16="http://schemas.microsoft.com/office/drawing/2014/main" val="2747644962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tự đọc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đọc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quả đọc bản vẽ gối đỡ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(Hình 3.6)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5802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1. Khung tên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Tên gọi chi tiết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Vật liệu chế tạo</a:t>
                      </a:r>
                    </a:p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Tỉ lệ bản vẽ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Gối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đỡ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Thép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1 : 1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52497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2. Hình biểu diễn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gọi các hình chiếu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đứng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202147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3. Kích thước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Kích thước chung của chi tiết</a:t>
                      </a:r>
                    </a:p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Kích thước các phần của chi tiết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Chiều dài: 50; chiều rộng: 25; chiều cao: 25</a:t>
                      </a:r>
                    </a:p>
                    <a:p>
                      <a:pPr algn="just"/>
                      <a:r>
                        <a:rPr lang="vi-VN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Khoét: đường kính 20 mm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46987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just"/>
                      <a:r>
                        <a:rPr lang="vi-VN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 4. Yêu cầu kĩ thuật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 về gia công, xử lí bề mặt</a:t>
                      </a: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tù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cạnh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kẽm</a:t>
                      </a:r>
                      <a:endParaRPr lang="en-US" sz="20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BBBB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639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72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96107" y="0"/>
            <a:ext cx="27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0916" y="584775"/>
            <a:ext cx="115377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/>
              <a:t> 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Sưu tầm và đọc một bản vẽ chi tiết, trao đổi với bạn nội dụng của bản vẽ đó.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283" y="1051034"/>
            <a:ext cx="9459310" cy="567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8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8871813" y="71562"/>
            <a:ext cx="3192966" cy="5939622"/>
          </a:xfrm>
          <a:prstGeom prst="cloudCallout">
            <a:avLst>
              <a:gd name="adj1" fmla="val -84528"/>
              <a:gd name="adj2" fmla="val 58805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3.1 là một bản vẽ chi tiết, em hãy cho biết trên bản vẽ đó có những gì?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094" y="330078"/>
            <a:ext cx="7403491" cy="4602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94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055" y="382832"/>
            <a:ext cx="5863043" cy="46024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55362" y="772609"/>
            <a:ext cx="461865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thông tin về bản vẽ: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Yêu cầu: làm tù cạnh và mạ kẽm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ngoài: 14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trong: 8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Ngày vẽ: 04/06, người vẽ Lê Thị A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Ngày kiểm tra: 04/06, người kiểm tra Trần Văn B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Vật liệu: thép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Tờ số 3</a:t>
            </a:r>
          </a:p>
        </p:txBody>
      </p:sp>
    </p:spTree>
    <p:extLst>
      <p:ext uri="{BB962C8B-B14F-4D97-AF65-F5344CB8AC3E}">
        <p14:creationId xmlns:p14="http://schemas.microsoft.com/office/powerpoint/2010/main" val="15124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65" y="106157"/>
            <a:ext cx="115489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3.3 và cho biết tên gọi của chi tiết được biểu diễn trong hình là gì; hãy mô tả hình dạng, kích thước và các yêu cầu kĩ thuật của chi tiết đó.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10" y="1654763"/>
            <a:ext cx="10982086" cy="492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8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65" y="106157"/>
            <a:ext cx="115489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3.3 và cho biết tên gọi của chi tiết được biểu diễn trong hình là gì; hãy mô tả hình dạng, kích thước và các yêu cầu kĩ thuật của chi tiết đó.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71" y="1720077"/>
            <a:ext cx="6326111" cy="49233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78082" y="1216224"/>
            <a:ext cx="51411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Tên gọi chi tiết: đầu côn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Hình dạng: nón cụt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Kích thước: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ngoài: Ø30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vòng trong: Ø20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Đường kính khoét: Ø10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Chiều cao: 40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Độ dày đáy: 10 mm</a:t>
            </a:r>
          </a:p>
          <a:p>
            <a:r>
              <a:rPr 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Yêu cầu kĩ thuật: làm tù cạnh, mạ kẽm.</a:t>
            </a:r>
          </a:p>
        </p:txBody>
      </p:sp>
    </p:spTree>
    <p:extLst>
      <p:ext uri="{BB962C8B-B14F-4D97-AF65-F5344CB8AC3E}">
        <p14:creationId xmlns:p14="http://schemas.microsoft.com/office/powerpoint/2010/main" val="62736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481" y="0"/>
            <a:ext cx="11374017" cy="57663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50906" y="5980923"/>
            <a:ext cx="6204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3.2. Sơ đồ nội dung bản vẽ chi tiết</a:t>
            </a:r>
            <a:endParaRPr lang="en-US" sz="28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95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789" y="650535"/>
            <a:ext cx="1158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I. Nội dung của bản vẽ chi tiết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Bản vẽ chi tiết là bản vẽ kỹ thuật thể hiện thông tin của một chi tiết, được sử dụng để chế tạo và kiểm tra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Bản vẽ chi tiết gồm các nội dung sau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Hình biểu diễn: gồm hình chiếu, hình cắt…diễn tả hình dạng, cấu tạo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thước: kích thước xác định độ lớn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Yêu cầu kỹ thuật: gồm chỉ dẫn về việc gia công, xử lý bề mặt….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+Khung tên: gồm thông tin về tên gọi chi tiết, vật liệu chế tạo, tỉ lệ vẽ, họ tên của những người có trách nhiệm đối với bản vẽ</a:t>
            </a:r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67975" y="62706"/>
            <a:ext cx="5898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BẢN VẼ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TIẾT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7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9765" y="106157"/>
            <a:ext cx="94780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3.5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lót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3.1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573721"/>
              </p:ext>
            </p:extLst>
          </p:nvPr>
        </p:nvGraphicFramePr>
        <p:xfrm>
          <a:off x="449765" y="1900803"/>
          <a:ext cx="6940080" cy="4572000"/>
        </p:xfrm>
        <a:graphic>
          <a:graphicData uri="http://schemas.openxmlformats.org/drawingml/2006/table">
            <a:tbl>
              <a:tblPr firstRow="1" firstCol="1" bandRow="1"/>
              <a:tblGrid>
                <a:gridCol w="1399150">
                  <a:extLst>
                    <a:ext uri="{9D8B030D-6E8A-4147-A177-3AD203B41FA5}">
                      <a16:colId xmlns:a16="http://schemas.microsoft.com/office/drawing/2014/main" val="793621372"/>
                    </a:ext>
                  </a:extLst>
                </a:gridCol>
                <a:gridCol w="2672116">
                  <a:extLst>
                    <a:ext uri="{9D8B030D-6E8A-4147-A177-3AD203B41FA5}">
                      <a16:colId xmlns:a16="http://schemas.microsoft.com/office/drawing/2014/main" val="354312389"/>
                    </a:ext>
                  </a:extLst>
                </a:gridCol>
                <a:gridCol w="2868814">
                  <a:extLst>
                    <a:ext uri="{9D8B030D-6E8A-4147-A177-3AD203B41FA5}">
                      <a16:colId xmlns:a16="http://schemas.microsoft.com/office/drawing/2014/main" val="3200179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đọc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lót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19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1. Khung tên: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Tên gọi chi tiết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Vật liệu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Tỉ lệ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lót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Thép.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lệ: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97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2: Hình biểu diễn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Tên </a:t>
                      </a: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gọi các hình </a:t>
                      </a: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Các</a:t>
                      </a:r>
                      <a:r>
                        <a:rPr lang="en-US" sz="2000" baseline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hình chiếu khác(nếu có)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đứng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cạnh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98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3: Kích thước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Kích thước chung của chi tiết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Kích thước các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aseline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 chi tiết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</a:t>
                      </a: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2000" baseline="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lỗ</a:t>
                      </a:r>
                      <a:r>
                        <a:rPr lang="en-US" sz="2000" baseline="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  <a:r>
                        <a:rPr lang="en-US" sz="20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000" baseline="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2000" baseline="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35 </a:t>
                      </a:r>
                      <a:r>
                        <a:rPr lang="en-US" sz="20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48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Bước 4: Yêu cầu kỹ thuật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 về gia công, xử lý bề mặt.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tù</a:t>
                      </a: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cạnh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</a:t>
                      </a:r>
                      <a:r>
                        <a:rPr lang="en-US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kẽm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25135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2402" y="1339182"/>
            <a:ext cx="5923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 3.1. Trình tự đọc bản vẽ chi tiết</a:t>
            </a:r>
            <a:endParaRPr 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213" y="1900803"/>
            <a:ext cx="4318248" cy="43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0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89" y="3428998"/>
            <a:ext cx="21" cy="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789" y="650535"/>
            <a:ext cx="11582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II. Đọc bản vẽ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1. - Bước 1. Khung tên: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Tên gọi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Vật liệu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Tỉ lệ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2: Hình biểu diễn: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Tên gọi các hình chiếu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Các hình biểu diễn khác (nếu có)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3: Kích thước: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chung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Kích thước các thành phần của chi tiết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Bước 4: Yêu cầu kỹ thuật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Gia công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Xử lý bề mặt.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67975" y="62706"/>
            <a:ext cx="5898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BẢN VẼ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TIẾT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40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730</TotalTime>
  <Words>1058</Words>
  <Application>Microsoft Office PowerPoint</Application>
  <PresentationFormat>Widescreen</PresentationFormat>
  <Paragraphs>136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Tahoma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Latitude 7480</cp:lastModifiedBy>
  <cp:revision>9</cp:revision>
  <dcterms:created xsi:type="dcterms:W3CDTF">2023-06-21T22:05:51Z</dcterms:created>
  <dcterms:modified xsi:type="dcterms:W3CDTF">2024-10-17T02:13:42Z</dcterms:modified>
</cp:coreProperties>
</file>