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2" r:id="rId4"/>
    <p:sldId id="303" r:id="rId5"/>
    <p:sldId id="304" r:id="rId6"/>
    <p:sldId id="269" r:id="rId7"/>
    <p:sldId id="305" r:id="rId8"/>
    <p:sldId id="306" r:id="rId9"/>
    <p:sldId id="307" r:id="rId10"/>
    <p:sldId id="263" r:id="rId11"/>
    <p:sldId id="308" r:id="rId12"/>
    <p:sldId id="288" r:id="rId13"/>
    <p:sldId id="309" r:id="rId14"/>
    <p:sldId id="310" r:id="rId15"/>
    <p:sldId id="317" r:id="rId16"/>
    <p:sldId id="311" r:id="rId17"/>
    <p:sldId id="312" r:id="rId18"/>
    <p:sldId id="316" r:id="rId19"/>
    <p:sldId id="313" r:id="rId20"/>
    <p:sldId id="314" r:id="rId21"/>
    <p:sldId id="315"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264" r:id="rId35"/>
    <p:sldId id="330" r:id="rId36"/>
    <p:sldId id="331" r:id="rId37"/>
    <p:sldId id="271" r:id="rId38"/>
    <p:sldId id="332" r:id="rId39"/>
    <p:sldId id="299" r:id="rId40"/>
    <p:sldId id="333" r:id="rId41"/>
    <p:sldId id="274" r:id="rId42"/>
    <p:sldId id="276" r:id="rId43"/>
    <p:sldId id="334" r:id="rId44"/>
    <p:sldId id="30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6" d="100"/>
          <a:sy n="66" d="100"/>
        </p:scale>
        <p:origin x="5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HÌNH CHIẾU VUÔNG GÓC</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270344" y="715617"/>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5523724" cy="2859405"/>
          </a:xfrm>
          <a:prstGeom prst="rect">
            <a:avLst/>
          </a:prstGeom>
        </p:spPr>
      </p:pic>
      <p:sp>
        <p:nvSpPr>
          <p:cNvPr id="5" name="Rectangle 4"/>
          <p:cNvSpPr/>
          <p:nvPr/>
        </p:nvSpPr>
        <p:spPr>
          <a:xfrm>
            <a:off x="7105255" y="3797559"/>
            <a:ext cx="508674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4568902" cy="2859405"/>
          </a:xfrm>
          <a:prstGeom prst="rect">
            <a:avLst/>
          </a:prstGeom>
        </p:spPr>
      </p:pic>
      <p:sp>
        <p:nvSpPr>
          <p:cNvPr id="5" name="Rectangle 4"/>
          <p:cNvSpPr/>
          <p:nvPr/>
        </p:nvSpPr>
        <p:spPr>
          <a:xfrm>
            <a:off x="6652727" y="3797559"/>
            <a:ext cx="553927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
        <p:nvSpPr>
          <p:cNvPr id="2" name="Rectangle 1"/>
          <p:cNvSpPr/>
          <p:nvPr/>
        </p:nvSpPr>
        <p:spPr>
          <a:xfrm>
            <a:off x="5303672" y="938154"/>
            <a:ext cx="6096000" cy="2677656"/>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1.</a:t>
            </a:r>
          </a:p>
          <a:p>
            <a:r>
              <a:rPr lang="vi-VN" sz="2400">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400">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400">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
        <p:nvSpPr>
          <p:cNvPr id="3" name="Rectangle 2"/>
          <p:cNvSpPr/>
          <p:nvPr/>
        </p:nvSpPr>
        <p:spPr>
          <a:xfrm>
            <a:off x="6742923" y="5182554"/>
            <a:ext cx="4239208" cy="1200329"/>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Hình 2.6a: Hình chóp đều</a:t>
            </a:r>
          </a:p>
          <a:p>
            <a:r>
              <a:rPr lang="en-US" sz="2400">
                <a:solidFill>
                  <a:srgbClr val="FF0000"/>
                </a:solidFill>
                <a:latin typeface="Times New Roman" panose="02020603050405020304" pitchFamily="18" charset="0"/>
                <a:cs typeface="Times New Roman" panose="02020603050405020304" pitchFamily="18" charset="0"/>
              </a:rPr>
              <a:t>- Hình 2.6b: Hình lăng trụ đều</a:t>
            </a:r>
          </a:p>
          <a:p>
            <a:r>
              <a:rPr lang="en-US" sz="2400">
                <a:solidFill>
                  <a:srgbClr val="FF0000"/>
                </a:solidFill>
                <a:latin typeface="Times New Roman" panose="02020603050405020304" pitchFamily="18" charset="0"/>
                <a:cs typeface="Times New Roman" panose="02020603050405020304" pitchFamily="18" charset="0"/>
              </a:rPr>
              <a:t>- Hình 2.6c: hình hộp chữ nhật</a:t>
            </a:r>
          </a:p>
        </p:txBody>
      </p:sp>
    </p:spTree>
    <p:extLst>
      <p:ext uri="{BB962C8B-B14F-4D97-AF65-F5344CB8AC3E}">
        <p14:creationId xmlns:p14="http://schemas.microsoft.com/office/powerpoint/2010/main" val="6608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II.Hình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1.Các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9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9025" y="1036528"/>
            <a:ext cx="10557669" cy="5485570"/>
          </a:xfrm>
          <a:prstGeom prst="rect">
            <a:avLst/>
          </a:prstGeom>
        </p:spPr>
      </p:pic>
    </p:spTree>
    <p:extLst>
      <p:ext uri="{BB962C8B-B14F-4D97-AF65-F5344CB8AC3E}">
        <p14:creationId xmlns:p14="http://schemas.microsoft.com/office/powerpoint/2010/main" val="233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9149" y="1027198"/>
            <a:ext cx="6853416" cy="5485570"/>
          </a:xfrm>
          <a:prstGeom prst="rect">
            <a:avLst/>
          </a:prstGeom>
        </p:spPr>
      </p:pic>
      <p:sp>
        <p:nvSpPr>
          <p:cNvPr id="2" name="Rectangle 1"/>
          <p:cNvSpPr/>
          <p:nvPr/>
        </p:nvSpPr>
        <p:spPr>
          <a:xfrm>
            <a:off x="7436496" y="1027198"/>
            <a:ext cx="4226767"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 Hướng chiếu 1: hướng từ trước vào</a:t>
            </a:r>
          </a:p>
          <a:p>
            <a:r>
              <a:rPr lang="vi-VN" sz="2800">
                <a:solidFill>
                  <a:srgbClr val="FF0000"/>
                </a:solidFill>
                <a:latin typeface="Times New Roman" panose="02020603050405020304" pitchFamily="18" charset="0"/>
                <a:cs typeface="Times New Roman" panose="02020603050405020304" pitchFamily="18" charset="0"/>
              </a:rPr>
              <a:t>- Hướng chiếu 2: hướng từ trên xuống</a:t>
            </a:r>
          </a:p>
          <a:p>
            <a:r>
              <a:rPr lang="vi-VN" sz="2800">
                <a:solidFill>
                  <a:srgbClr val="FF0000"/>
                </a:solidFill>
                <a:latin typeface="Times New Roman" panose="02020603050405020304" pitchFamily="18" charset="0"/>
                <a:cs typeface="Times New Roman" panose="02020603050405020304" pitchFamily="18" charset="0"/>
              </a:rPr>
              <a:t>- Hướng chiếu 3: hướng từ trái sang</a:t>
            </a:r>
          </a:p>
        </p:txBody>
      </p:sp>
    </p:spTree>
    <p:extLst>
      <p:ext uri="{BB962C8B-B14F-4D97-AF65-F5344CB8AC3E}">
        <p14:creationId xmlns:p14="http://schemas.microsoft.com/office/powerpoint/2010/main" val="32791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954107"/>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II.Hình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nhật</a:t>
            </a:r>
            <a:endParaRPr lang="en-US" sz="28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81791" y="1604642"/>
            <a:ext cx="6172387" cy="5212080"/>
          </a:xfrm>
          <a:prstGeom prst="rect">
            <a:avLst/>
          </a:prstGeom>
        </p:spPr>
      </p:pic>
      <p:sp>
        <p:nvSpPr>
          <p:cNvPr id="2" name="Rectangle 1"/>
          <p:cNvSpPr/>
          <p:nvPr/>
        </p:nvSpPr>
        <p:spPr>
          <a:xfrm>
            <a:off x="6718433" y="1820085"/>
            <a:ext cx="5390147"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đứng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h</a:t>
            </a:r>
          </a:p>
          <a:p>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bằng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b</a:t>
            </a:r>
          </a:p>
          <a:p>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cạnh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b</a:t>
            </a:r>
          </a:p>
        </p:txBody>
      </p:sp>
    </p:spTree>
    <p:extLst>
      <p:ext uri="{BB962C8B-B14F-4D97-AF65-F5344CB8AC3E}">
        <p14:creationId xmlns:p14="http://schemas.microsoft.com/office/powerpoint/2010/main" val="38674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487025" y="1627033"/>
            <a:ext cx="11110926" cy="4876403"/>
          </a:xfrm>
          <a:prstGeom prst="rect">
            <a:avLst/>
          </a:prstGeom>
        </p:spPr>
      </p:pic>
    </p:spTree>
    <p:extLst>
      <p:ext uri="{BB962C8B-B14F-4D97-AF65-F5344CB8AC3E}">
        <p14:creationId xmlns:p14="http://schemas.microsoft.com/office/powerpoint/2010/main" val="5101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295470" y="1664356"/>
            <a:ext cx="6529595" cy="4876403"/>
          </a:xfrm>
          <a:prstGeom prst="rect">
            <a:avLst/>
          </a:prstGeom>
        </p:spPr>
      </p:pic>
      <p:sp>
        <p:nvSpPr>
          <p:cNvPr id="2" name="Rectangle 1"/>
          <p:cNvSpPr/>
          <p:nvPr/>
        </p:nvSpPr>
        <p:spPr>
          <a:xfrm>
            <a:off x="7356908" y="1590784"/>
            <a:ext cx="4129076" cy="5262979"/>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2. - Hình chiếu đứng có dạng hình chữ nhật với chiều dài là h, chiều rộng là a.</a:t>
            </a:r>
          </a:p>
          <a:p>
            <a:r>
              <a:rPr lang="en-US" sz="2800" b="1">
                <a:solidFill>
                  <a:srgbClr val="FF0000"/>
                </a:solidFill>
                <a:latin typeface="Times New Roman" panose="02020603050405020304" pitchFamily="18" charset="0"/>
                <a:cs typeface="Times New Roman" panose="02020603050405020304" pitchFamily="18" charset="0"/>
              </a:rPr>
              <a:t>- Hình chiếu bằng có dạng hình tam giác đều với các cạnh bằng nhau và bằng a, chiều cao là h.</a:t>
            </a:r>
          </a:p>
          <a:p>
            <a:r>
              <a:rPr lang="en-US" sz="2800" b="1">
                <a:solidFill>
                  <a:srgbClr val="FF0000"/>
                </a:solidFill>
                <a:latin typeface="Times New Roman" panose="02020603050405020304" pitchFamily="18" charset="0"/>
                <a:cs typeface="Times New Roman" panose="02020603050405020304" pitchFamily="18" charset="0"/>
              </a:rPr>
              <a:t>- Hình chiếu cạnh có dạng hình chữ nhật với chiều dài là h, chiều rộng là b.</a:t>
            </a:r>
          </a:p>
        </p:txBody>
      </p:sp>
    </p:spTree>
    <p:extLst>
      <p:ext uri="{BB962C8B-B14F-4D97-AF65-F5344CB8AC3E}">
        <p14:creationId xmlns:p14="http://schemas.microsoft.com/office/powerpoint/2010/main" val="8426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b="1" smtClean="0">
                <a:latin typeface="Times New Roman" panose="02020603050405020304" pitchFamily="18" charset="0"/>
                <a:cs typeface="Times New Roman" panose="02020603050405020304" pitchFamily="18" charset="0"/>
              </a:rPr>
              <a:t>3</a:t>
            </a:r>
            <a:r>
              <a:rPr lang="en-US" sz="2800" b="1">
                <a:latin typeface="Times New Roman" panose="02020603050405020304" pitchFamily="18" charset="0"/>
                <a:cs typeface="Times New Roman" panose="02020603050405020304" pitchFamily="18" charset="0"/>
              </a:rPr>
              <a:t>. Hình chiếu vuông góc của hình lăng trụ tam giác đều</a:t>
            </a:r>
          </a:p>
          <a:p>
            <a:r>
              <a:rPr lang="en-US" sz="2800">
                <a:latin typeface="Times New Roman" panose="02020603050405020304" pitchFamily="18" charset="0"/>
                <a:cs typeface="Times New Roman" panose="02020603050405020304" pitchFamily="18" charset="0"/>
              </a:rPr>
              <a:t>Hình chiếu đứng có dạng hình chữ nhật với chiều dài là h, chiều rộng là a.</a:t>
            </a:r>
          </a:p>
          <a:p>
            <a:r>
              <a:rPr lang="en-US" sz="2800">
                <a:latin typeface="Times New Roman" panose="02020603050405020304" pitchFamily="18" charset="0"/>
                <a:cs typeface="Times New Roman" panose="02020603050405020304" pitchFamily="18" charset="0"/>
              </a:rPr>
              <a:t>- Hình chiếu bằng có dạng hình tam giác đều với các cạnh bằng nhau và bằng a, chiều cao là h.</a:t>
            </a:r>
          </a:p>
          <a:p>
            <a:r>
              <a:rPr lang="en-US" sz="2800">
                <a:latin typeface="Times New Roman" panose="02020603050405020304" pitchFamily="18" charset="0"/>
                <a:cs typeface="Times New Roman" panose="02020603050405020304" pitchFamily="18" charset="0"/>
              </a:rPr>
              <a:t>- Hình chiếu cạnh có dạng hình chữ nhật với chiều dài là h, chiều rộng là b</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5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43047" y="1201430"/>
            <a:ext cx="11213524" cy="5329999"/>
          </a:xfrm>
          <a:prstGeom prst="rect">
            <a:avLst/>
          </a:prstGeom>
        </p:spPr>
      </p:pic>
    </p:spTree>
    <p:extLst>
      <p:ext uri="{BB962C8B-B14F-4D97-AF65-F5344CB8AC3E}">
        <p14:creationId xmlns:p14="http://schemas.microsoft.com/office/powerpoint/2010/main" val="12860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65831" y="71562"/>
            <a:ext cx="4098948"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ảnh của chiếc ghế trong Hình 2.1 sẽ như thế nào khi nhìn theo hai hướng khác nhau a và b? Hãy vẽ phác hình ảnh thu được từ mỗi hướng nhìn đó.</a:t>
            </a:r>
          </a:p>
        </p:txBody>
      </p:sp>
      <p:pic>
        <p:nvPicPr>
          <p:cNvPr id="4" name="Picture 3"/>
          <p:cNvPicPr>
            <a:picLocks noChangeAspect="1"/>
          </p:cNvPicPr>
          <p:nvPr/>
        </p:nvPicPr>
        <p:blipFill>
          <a:blip r:embed="rId2"/>
          <a:stretch>
            <a:fillRect/>
          </a:stretch>
        </p:blipFill>
        <p:spPr>
          <a:xfrm>
            <a:off x="791308" y="520578"/>
            <a:ext cx="6699738" cy="587143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129" y="1229422"/>
            <a:ext cx="7462618" cy="5329999"/>
          </a:xfrm>
          <a:prstGeom prst="rect">
            <a:avLst/>
          </a:prstGeom>
        </p:spPr>
      </p:pic>
      <p:sp>
        <p:nvSpPr>
          <p:cNvPr id="2" name="Rectangle 1"/>
          <p:cNvSpPr/>
          <p:nvPr/>
        </p:nvSpPr>
        <p:spPr>
          <a:xfrm>
            <a:off x="8285583" y="1229422"/>
            <a:ext cx="2603241" cy="3970318"/>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3.  - Hình chiếu đứng và hình chiếu cạnh là các tam giác cân cạnh a, chiều cao h</a:t>
            </a:r>
          </a:p>
          <a:p>
            <a:r>
              <a:rPr lang="en-US" sz="2800">
                <a:solidFill>
                  <a:srgbClr val="FF0000"/>
                </a:solidFill>
                <a:latin typeface="Times New Roman" panose="02020603050405020304" pitchFamily="18" charset="0"/>
                <a:cs typeface="Times New Roman" panose="02020603050405020304" pitchFamily="18" charset="0"/>
              </a:rPr>
              <a:t>- Hình chiếu bằng là hình vuông cạnh a</a:t>
            </a:r>
          </a:p>
        </p:txBody>
      </p:sp>
    </p:spTree>
    <p:extLst>
      <p:ext uri="{BB962C8B-B14F-4D97-AF65-F5344CB8AC3E}">
        <p14:creationId xmlns:p14="http://schemas.microsoft.com/office/powerpoint/2010/main" val="37305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II.Hình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chóp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3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672" y="167952"/>
            <a:ext cx="5066769" cy="5626358"/>
          </a:xfrm>
          <a:prstGeom prst="rect">
            <a:avLst/>
          </a:prstGeom>
        </p:spPr>
      </p:pic>
      <p:sp>
        <p:nvSpPr>
          <p:cNvPr id="5" name="Rectangle 4"/>
          <p:cNvSpPr/>
          <p:nvPr/>
        </p:nvSpPr>
        <p:spPr>
          <a:xfrm>
            <a:off x="5346441" y="351273"/>
            <a:ext cx="6096000" cy="5262979"/>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8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800" b="1">
                <a:latin typeface="Times New Roman" panose="02020603050405020304" pitchFamily="18" charset="0"/>
                <a:cs typeface="Times New Roman" panose="02020603050405020304" pitchFamily="18" charset="0"/>
              </a:rPr>
              <a:t>3. Căn cứ vào nội dung mô tả trên, hãy cho biết tên gọi của các Hình 2.12a, b, </a:t>
            </a:r>
            <a:r>
              <a:rPr lang="vi-VN" sz="2800" b="1" smtClean="0">
                <a:latin typeface="Times New Roman" panose="02020603050405020304" pitchFamily="18" charset="0"/>
                <a:cs typeface="Times New Roman" panose="02020603050405020304" pitchFamily="18" charset="0"/>
              </a:rPr>
              <a:t>c</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4</a:t>
            </a: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Hãy kể tên một số vật dụng có dạng khối tròn xoay trong đời sống</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8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399" y="0"/>
            <a:ext cx="3611194" cy="3237722"/>
          </a:xfrm>
          <a:prstGeom prst="rect">
            <a:avLst/>
          </a:prstGeom>
        </p:spPr>
      </p:pic>
      <p:sp>
        <p:nvSpPr>
          <p:cNvPr id="5" name="Rectangle 4"/>
          <p:cNvSpPr/>
          <p:nvPr/>
        </p:nvSpPr>
        <p:spPr>
          <a:xfrm>
            <a:off x="3788227" y="0"/>
            <a:ext cx="8210939"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4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400" b="1">
                <a:latin typeface="Times New Roman" panose="02020603050405020304" pitchFamily="18" charset="0"/>
                <a:cs typeface="Times New Roman" panose="02020603050405020304" pitchFamily="18" charset="0"/>
              </a:rPr>
              <a:t>3. Căn cứ vào nội dung mô tả trên, hãy cho biết tên gọi của các Hình 2.12a, b, </a:t>
            </a:r>
            <a:r>
              <a:rPr lang="vi-VN" sz="2400" b="1" smtClean="0">
                <a:latin typeface="Times New Roman" panose="02020603050405020304" pitchFamily="18" charset="0"/>
                <a:cs typeface="Times New Roman" panose="02020603050405020304" pitchFamily="18" charset="0"/>
              </a:rPr>
              <a:t>c</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4</a:t>
            </a:r>
            <a:r>
              <a:rPr lang="vi-VN" sz="2400" b="1">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Hãy kể tên một số vật dụng có dạng khối tròn xoay trong đời sống</a:t>
            </a:r>
            <a:r>
              <a:rPr lang="en-US" sz="2400" b="1" smtClean="0">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sp>
        <p:nvSpPr>
          <p:cNvPr id="2" name="Rectangle 1"/>
          <p:cNvSpPr/>
          <p:nvPr/>
        </p:nvSpPr>
        <p:spPr>
          <a:xfrm>
            <a:off x="239485" y="3416320"/>
            <a:ext cx="11386457" cy="347787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Hình chữ nhật.</a:t>
            </a:r>
          </a:p>
          <a:p>
            <a:r>
              <a:rPr lang="vi-VN" sz="2000">
                <a:solidFill>
                  <a:srgbClr val="FF0000"/>
                </a:solidFill>
                <a:latin typeface="Times New Roman" panose="02020603050405020304" pitchFamily="18" charset="0"/>
                <a:cs typeface="Times New Roman" panose="02020603050405020304" pitchFamily="18" charset="0"/>
              </a:rPr>
              <a:t>b) Hình tam giác.</a:t>
            </a:r>
          </a:p>
          <a:p>
            <a:r>
              <a:rPr lang="vi-VN" sz="2000">
                <a:solidFill>
                  <a:srgbClr val="FF0000"/>
                </a:solidFill>
                <a:latin typeface="Times New Roman" panose="02020603050405020304" pitchFamily="18" charset="0"/>
                <a:cs typeface="Times New Roman" panose="02020603050405020304" pitchFamily="18" charset="0"/>
              </a:rPr>
              <a:t>c) Hình bán nguyệt.</a:t>
            </a:r>
          </a:p>
          <a:p>
            <a:r>
              <a:rPr lang="vi-VN" sz="2000">
                <a:solidFill>
                  <a:srgbClr val="FF0000"/>
                </a:solidFill>
                <a:latin typeface="Times New Roman" panose="02020603050405020304" pitchFamily="18" charset="0"/>
                <a:cs typeface="Times New Roman" panose="02020603050405020304" pitchFamily="18" charset="0"/>
              </a:rPr>
              <a:t>2.</a:t>
            </a:r>
          </a:p>
          <a:p>
            <a:r>
              <a:rPr lang="vi-VN" sz="2000">
                <a:solidFill>
                  <a:srgbClr val="FF0000"/>
                </a:solidFill>
                <a:latin typeface="Times New Roman" panose="02020603050405020304" pitchFamily="18" charset="0"/>
                <a:cs typeface="Times New Roman" panose="02020603050405020304" pitchFamily="18" charset="0"/>
              </a:rPr>
              <a:t>- Khi quay hình chữ nhật quanh một trục cố định ta được khối trụ.</a:t>
            </a:r>
          </a:p>
          <a:p>
            <a:r>
              <a:rPr lang="vi-VN" sz="2000">
                <a:solidFill>
                  <a:srgbClr val="FF0000"/>
                </a:solidFill>
                <a:latin typeface="Times New Roman" panose="02020603050405020304" pitchFamily="18" charset="0"/>
                <a:cs typeface="Times New Roman" panose="02020603050405020304" pitchFamily="18" charset="0"/>
              </a:rPr>
              <a:t>- Khi quay hình tam giác vuông quanh một trục cố định ta được khối nón.</a:t>
            </a:r>
          </a:p>
          <a:p>
            <a:r>
              <a:rPr lang="vi-VN" sz="2000">
                <a:solidFill>
                  <a:srgbClr val="FF0000"/>
                </a:solidFill>
                <a:latin typeface="Times New Roman" panose="02020603050405020304" pitchFamily="18" charset="0"/>
                <a:cs typeface="Times New Roman" panose="02020603050405020304" pitchFamily="18" charset="0"/>
              </a:rPr>
              <a:t>- Khi quay nửa hình tròn quanh một trục cố định ta được khối cầu.</a:t>
            </a:r>
          </a:p>
          <a:p>
            <a:r>
              <a:rPr lang="vi-VN" sz="2000">
                <a:solidFill>
                  <a:srgbClr val="FF0000"/>
                </a:solidFill>
                <a:latin typeface="Times New Roman" panose="02020603050405020304" pitchFamily="18" charset="0"/>
                <a:cs typeface="Times New Roman" panose="02020603050405020304" pitchFamily="18" charset="0"/>
              </a:rPr>
              <a:t>3. - Hình 2.12a: hình cầu</a:t>
            </a:r>
          </a:p>
          <a:p>
            <a:r>
              <a:rPr lang="vi-VN" sz="2000">
                <a:solidFill>
                  <a:srgbClr val="FF0000"/>
                </a:solidFill>
                <a:latin typeface="Times New Roman" panose="02020603050405020304" pitchFamily="18" charset="0"/>
                <a:cs typeface="Times New Roman" panose="02020603050405020304" pitchFamily="18" charset="0"/>
              </a:rPr>
              <a:t>- Hình 2.12b: hình nón</a:t>
            </a:r>
          </a:p>
          <a:p>
            <a:r>
              <a:rPr lang="vi-VN" sz="2000">
                <a:solidFill>
                  <a:srgbClr val="FF0000"/>
                </a:solidFill>
                <a:latin typeface="Times New Roman" panose="02020603050405020304" pitchFamily="18" charset="0"/>
                <a:cs typeface="Times New Roman" panose="02020603050405020304" pitchFamily="18" charset="0"/>
              </a:rPr>
              <a:t>- Hình 2.12c: hình trụ</a:t>
            </a:r>
          </a:p>
          <a:p>
            <a:r>
              <a:rPr lang="vi-VN" sz="2000">
                <a:solidFill>
                  <a:srgbClr val="FF0000"/>
                </a:solidFill>
                <a:latin typeface="Times New Roman" panose="02020603050405020304" pitchFamily="18" charset="0"/>
                <a:cs typeface="Times New Roman" panose="02020603050405020304" pitchFamily="18" charset="0"/>
              </a:rPr>
              <a:t>4. Quả bóng, Trái đất, nón lá, lon bia, quả bóng tenis, viên bi, hộp khoai tây ...</a:t>
            </a:r>
          </a:p>
        </p:txBody>
      </p:sp>
    </p:spTree>
    <p:extLst>
      <p:ext uri="{BB962C8B-B14F-4D97-AF65-F5344CB8AC3E}">
        <p14:creationId xmlns:p14="http://schemas.microsoft.com/office/powerpoint/2010/main" val="23844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k</a:t>
            </a:r>
            <a:r>
              <a:rPr lang="vi-VN" sz="2800" dirty="0">
                <a:latin typeface="Times New Roman" panose="02020603050405020304" pitchFamily="18" charset="0"/>
                <a:cs typeface="Times New Roman" panose="02020603050405020304" pitchFamily="18" charset="0"/>
              </a:rPr>
              <a:t>hối tròn xoay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Khối tròn xoay thường gặp là hình trụ, hình n</a:t>
            </a:r>
            <a:r>
              <a:rPr lang="en-US" sz="2800" dirty="0">
                <a:latin typeface="Times New Roman" panose="02020603050405020304" pitchFamily="18" charset="0"/>
                <a:cs typeface="Times New Roman" panose="02020603050405020304" pitchFamily="18" charset="0"/>
              </a:rPr>
              <a:t>ó</a:t>
            </a:r>
            <a:r>
              <a:rPr lang="vi-VN" sz="2800" dirty="0">
                <a:latin typeface="Times New Roman" panose="02020603050405020304" pitchFamily="18" charset="0"/>
                <a:cs typeface="Times New Roman" panose="02020603050405020304" pitchFamily="18" charset="0"/>
              </a:rPr>
              <a:t>n, hình cầu.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tạo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41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4" y="954107"/>
            <a:ext cx="11279189" cy="5542282"/>
          </a:xfrm>
          <a:prstGeom prst="rect">
            <a:avLst/>
          </a:prstGeom>
        </p:spPr>
      </p:pic>
    </p:spTree>
    <p:extLst>
      <p:ext uri="{BB962C8B-B14F-4D97-AF65-F5344CB8AC3E}">
        <p14:creationId xmlns:p14="http://schemas.microsoft.com/office/powerpoint/2010/main" val="15348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5" y="954107"/>
            <a:ext cx="6975248" cy="5542282"/>
          </a:xfrm>
          <a:prstGeom prst="rect">
            <a:avLst/>
          </a:prstGeom>
        </p:spPr>
      </p:pic>
      <p:sp>
        <p:nvSpPr>
          <p:cNvPr id="4" name="Rectangle 3"/>
          <p:cNvSpPr/>
          <p:nvPr/>
        </p:nvSpPr>
        <p:spPr>
          <a:xfrm>
            <a:off x="7615036" y="954107"/>
            <a:ext cx="3816220" cy="3970318"/>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Hình chiếu đứng là hình chữ nhật, kích thước các cạnh là h, d</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hình chữ nhật, kích thước các cạnh là h, d</a:t>
            </a:r>
          </a:p>
        </p:txBody>
      </p:sp>
    </p:spTree>
    <p:extLst>
      <p:ext uri="{BB962C8B-B14F-4D97-AF65-F5344CB8AC3E}">
        <p14:creationId xmlns:p14="http://schemas.microsoft.com/office/powerpoint/2010/main" val="40084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2. Các hình chiếu vuông góc của hình trụ</a:t>
            </a:r>
          </a:p>
          <a:p>
            <a:r>
              <a:rPr lang="en-US" sz="2800">
                <a:latin typeface="Times New Roman" panose="02020603050405020304" pitchFamily="18" charset="0"/>
                <a:cs typeface="Times New Roman" panose="02020603050405020304" pitchFamily="18" charset="0"/>
              </a:rPr>
              <a:t>- Hình chiếu đứng là hình chữ nhật, kích thước các cạnh là h, d</a:t>
            </a:r>
          </a:p>
          <a:p>
            <a:r>
              <a:rPr lang="en-US" sz="2800">
                <a:latin typeface="Times New Roman" panose="02020603050405020304" pitchFamily="18" charset="0"/>
                <a:cs typeface="Times New Roman" panose="02020603050405020304" pitchFamily="18" charset="0"/>
              </a:rPr>
              <a:t>- Hình chiếu bằng là hình tròn, kích thước đường kính là d</a:t>
            </a:r>
          </a:p>
          <a:p>
            <a:r>
              <a:rPr lang="en-US" sz="2800">
                <a:latin typeface="Times New Roman" panose="02020603050405020304" pitchFamily="18" charset="0"/>
                <a:cs typeface="Times New Roman" panose="02020603050405020304" pitchFamily="18" charset="0"/>
              </a:rPr>
              <a:t>- Hình chiếu cạnh là hình chữ nhật, kích thước các cạnh là h, d</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8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5" y="1102138"/>
            <a:ext cx="11478090" cy="5569250"/>
          </a:xfrm>
          <a:prstGeom prst="rect">
            <a:avLst/>
          </a:prstGeom>
        </p:spPr>
      </p:pic>
    </p:spTree>
    <p:extLst>
      <p:ext uri="{BB962C8B-B14F-4D97-AF65-F5344CB8AC3E}">
        <p14:creationId xmlns:p14="http://schemas.microsoft.com/office/powerpoint/2010/main" val="17016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6" y="1102138"/>
            <a:ext cx="5357208" cy="5569250"/>
          </a:xfrm>
          <a:prstGeom prst="rect">
            <a:avLst/>
          </a:prstGeom>
        </p:spPr>
      </p:pic>
      <p:sp>
        <p:nvSpPr>
          <p:cNvPr id="2" name="Rectangle 1"/>
          <p:cNvSpPr/>
          <p:nvPr/>
        </p:nvSpPr>
        <p:spPr>
          <a:xfrm>
            <a:off x="6148873" y="1255274"/>
            <a:ext cx="5840964" cy="2677656"/>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 Hình chiếu đứng là tam giác cân, kích thước cạnh đáy là d, chiều cao h</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tam giác cân, kích thước cạnh đáy là d, chiều cao h</a:t>
            </a:r>
          </a:p>
        </p:txBody>
      </p:sp>
    </p:spTree>
    <p:extLst>
      <p:ext uri="{BB962C8B-B14F-4D97-AF65-F5344CB8AC3E}">
        <p14:creationId xmlns:p14="http://schemas.microsoft.com/office/powerpoint/2010/main" val="22175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1308" y="520578"/>
            <a:ext cx="4440115" cy="5871430"/>
          </a:xfrm>
          <a:prstGeom prst="rect">
            <a:avLst/>
          </a:prstGeom>
        </p:spPr>
      </p:pic>
      <p:pic>
        <p:nvPicPr>
          <p:cNvPr id="3" name="Picture 2"/>
          <p:cNvPicPr>
            <a:picLocks noChangeAspect="1"/>
          </p:cNvPicPr>
          <p:nvPr/>
        </p:nvPicPr>
        <p:blipFill>
          <a:blip r:embed="rId3"/>
          <a:stretch>
            <a:fillRect/>
          </a:stretch>
        </p:blipFill>
        <p:spPr>
          <a:xfrm>
            <a:off x="5835975" y="520578"/>
            <a:ext cx="5584420" cy="5871429"/>
          </a:xfrm>
          <a:prstGeom prst="rect">
            <a:avLst/>
          </a:prstGeom>
        </p:spPr>
      </p:pic>
    </p:spTree>
    <p:extLst>
      <p:ext uri="{BB962C8B-B14F-4D97-AF65-F5344CB8AC3E}">
        <p14:creationId xmlns:p14="http://schemas.microsoft.com/office/powerpoint/2010/main" val="15032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3. Các hình chiếu vuông góc của hình nón</a:t>
            </a:r>
          </a:p>
          <a:p>
            <a:r>
              <a:rPr lang="en-US" sz="2800">
                <a:latin typeface="Times New Roman" panose="02020603050405020304" pitchFamily="18" charset="0"/>
                <a:cs typeface="Times New Roman" panose="02020603050405020304" pitchFamily="18" charset="0"/>
              </a:rPr>
              <a:t>- Hình chiếu đứng là tam giác cân, kích thước cạnh đáy là d, chiều cao h</a:t>
            </a:r>
          </a:p>
          <a:p>
            <a:r>
              <a:rPr lang="en-US" sz="2800">
                <a:latin typeface="Times New Roman" panose="02020603050405020304" pitchFamily="18" charset="0"/>
                <a:cs typeface="Times New Roman" panose="02020603050405020304" pitchFamily="18" charset="0"/>
              </a:rPr>
              <a:t>- Hình chiếu bằng là hình tròn, kích thước đường kính là d</a:t>
            </a:r>
          </a:p>
          <a:p>
            <a:r>
              <a:rPr lang="en-US" sz="2800">
                <a:latin typeface="Times New Roman" panose="02020603050405020304" pitchFamily="18" charset="0"/>
                <a:cs typeface="Times New Roman" panose="02020603050405020304" pitchFamily="18" charset="0"/>
              </a:rPr>
              <a:t>- Hình chiếu cạnh là tam giác cân, kích thước cạnh đáy là d, chiều cao h</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9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551374" y="819025"/>
            <a:ext cx="11037246" cy="5721734"/>
          </a:xfrm>
          <a:prstGeom prst="rect">
            <a:avLst/>
          </a:prstGeom>
        </p:spPr>
      </p:pic>
    </p:spTree>
    <p:extLst>
      <p:ext uri="{BB962C8B-B14F-4D97-AF65-F5344CB8AC3E}">
        <p14:creationId xmlns:p14="http://schemas.microsoft.com/office/powerpoint/2010/main" val="32892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304800" y="800363"/>
            <a:ext cx="6885124" cy="5721734"/>
          </a:xfrm>
          <a:prstGeom prst="rect">
            <a:avLst/>
          </a:prstGeom>
        </p:spPr>
      </p:pic>
      <p:sp>
        <p:nvSpPr>
          <p:cNvPr id="2" name="Rectangle 1"/>
          <p:cNvSpPr/>
          <p:nvPr/>
        </p:nvSpPr>
        <p:spPr>
          <a:xfrm>
            <a:off x="7352521" y="922472"/>
            <a:ext cx="4655977" cy="1384995"/>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3. Hình chiếu của hình cầu là các đường tròn giống nhau, có đường kính d.</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6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4. Các hình chiếu vuông góc của hình cầu</a:t>
            </a:r>
          </a:p>
          <a:p>
            <a:r>
              <a:rPr lang="en-US" sz="2800">
                <a:latin typeface="Times New Roman" panose="02020603050405020304" pitchFamily="18" charset="0"/>
                <a:cs typeface="Times New Roman" panose="02020603050405020304" pitchFamily="18" charset="0"/>
              </a:rPr>
              <a:t>Hình chiếu của hình cầu là các đường tròn giống nhau, có đường kính d.</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5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83502" y="87095"/>
            <a:ext cx="11759682" cy="1200329"/>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1.Trình bày quy trình vẽ hình chiếu vuông góc của vật thể đơn giản</a:t>
            </a:r>
          </a:p>
          <a:p>
            <a:r>
              <a:rPr lang="vi-VN" sz="2400" b="1" dirty="0">
                <a:latin typeface="Times New Roman" panose="02020603050405020304" pitchFamily="18" charset="0"/>
                <a:cs typeface="Times New Roman" panose="02020603050405020304" pitchFamily="18" charset="0"/>
              </a:rPr>
              <a:t>2. Đọc và quan sát hình vẽ minh họa trong các bước vẽ hình chiếu của một vật thể (gối đỡ) và cho biết: Bước nào quyết định tới các hình chiếu của vật thể?</a:t>
            </a:r>
          </a:p>
        </p:txBody>
      </p:sp>
      <p:sp>
        <p:nvSpPr>
          <p:cNvPr id="5" name="Rectangle 4"/>
          <p:cNvSpPr/>
          <p:nvPr/>
        </p:nvSpPr>
        <p:spPr>
          <a:xfrm>
            <a:off x="370114" y="1397185"/>
            <a:ext cx="4892351" cy="5324535"/>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Bước 1. Phân tích vật thể thành các khối đơn giản</a:t>
            </a:r>
          </a:p>
          <a:p>
            <a:r>
              <a:rPr lang="vi-VN" sz="2000" b="1">
                <a:latin typeface="Times New Roman" panose="02020603050405020304" pitchFamily="18" charset="0"/>
                <a:cs typeface="Times New Roman" panose="02020603050405020304" pitchFamily="18" charset="0"/>
              </a:rPr>
              <a:t>Gối đỡ được phân tích thành 2 khối đơn giản: khối hình hộp chữ nhật(1), khối trụ (2)(hình 2.20)</a:t>
            </a:r>
          </a:p>
          <a:p>
            <a:r>
              <a:rPr lang="vi-VN" sz="2000" b="1">
                <a:latin typeface="Times New Roman" panose="02020603050405020304" pitchFamily="18" charset="0"/>
                <a:cs typeface="Times New Roman" panose="02020603050405020304" pitchFamily="18" charset="0"/>
              </a:rPr>
              <a:t>Bước 2. Chọn các hướng chiếu</a:t>
            </a:r>
          </a:p>
          <a:p>
            <a:r>
              <a:rPr lang="vi-VN" sz="2000" b="1">
                <a:latin typeface="Times New Roman" panose="02020603050405020304" pitchFamily="18" charset="0"/>
                <a:cs typeface="Times New Roman" panose="02020603050405020304" pitchFamily="18" charset="0"/>
              </a:rPr>
              <a:t>Chọn các hướng chiếu như hình 2.21</a:t>
            </a:r>
          </a:p>
          <a:p>
            <a:r>
              <a:rPr lang="vi-VN" sz="2000" b="1">
                <a:latin typeface="Times New Roman" panose="02020603050405020304" pitchFamily="18" charset="0"/>
                <a:cs typeface="Times New Roman" panose="02020603050405020304" pitchFamily="18" charset="0"/>
              </a:rPr>
              <a:t>Bước 3. Vẽ hình các hình chiếu các bộ phận của vật thể bằng nét liền mảnh</a:t>
            </a:r>
          </a:p>
          <a:p>
            <a:r>
              <a:rPr lang="vi-VN" sz="2000" b="1">
                <a:latin typeface="Times New Roman" panose="02020603050405020304" pitchFamily="18" charset="0"/>
                <a:cs typeface="Times New Roman" panose="02020603050405020304" pitchFamily="18" charset="0"/>
              </a:rPr>
              <a:t>- Vẽ hình chiếu của khối hộp chữ nhật(1)(hình 2.22)</a:t>
            </a:r>
          </a:p>
          <a:p>
            <a:r>
              <a:rPr lang="vi-VN" sz="2000" b="1">
                <a:latin typeface="Times New Roman" panose="02020603050405020304" pitchFamily="18" charset="0"/>
                <a:cs typeface="Times New Roman" panose="02020603050405020304" pitchFamily="18" charset="0"/>
              </a:rPr>
              <a:t>- Vẽ các hình chiếu của khối trụ(2)(hình 2.23)</a:t>
            </a:r>
          </a:p>
          <a:p>
            <a:r>
              <a:rPr lang="vi-VN" sz="2000" b="1">
                <a:latin typeface="Times New Roman" panose="02020603050405020304" pitchFamily="18" charset="0"/>
                <a:cs typeface="Times New Roman" panose="02020603050405020304" pitchFamily="18" charset="0"/>
              </a:rPr>
              <a:t>Bước 4. Hoàn thiện các nét vẽ và ghi kích thước</a:t>
            </a:r>
          </a:p>
          <a:p>
            <a:r>
              <a:rPr lang="vi-VN" sz="2000" b="1">
                <a:latin typeface="Times New Roman" panose="02020603050405020304" pitchFamily="18" charset="0"/>
                <a:cs typeface="Times New Roman" panose="02020603050405020304" pitchFamily="18" charset="0"/>
              </a:rPr>
              <a:t>- Tô màu các nét thấy, tẩy các nét thừa.</a:t>
            </a:r>
          </a:p>
          <a:p>
            <a:r>
              <a:rPr lang="vi-VN" sz="2000" b="1">
                <a:latin typeface="Times New Roman" panose="02020603050405020304" pitchFamily="18" charset="0"/>
                <a:cs typeface="Times New Roman" panose="02020603050405020304" pitchFamily="18" charset="0"/>
              </a:rPr>
              <a:t>- Ghi kích thước(hình 2.24</a:t>
            </a:r>
            <a:r>
              <a:rPr lang="vi-VN" sz="2000" b="1" smtClean="0">
                <a:latin typeface="Times New Roman" panose="02020603050405020304" pitchFamily="18" charset="0"/>
                <a:cs typeface="Times New Roman" panose="02020603050405020304" pitchFamily="18" charset="0"/>
              </a:rPr>
              <a:t>)</a:t>
            </a:r>
            <a:endParaRPr lang="vi-VN" sz="2000" b="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107869" y="1397184"/>
            <a:ext cx="3289682" cy="2465689"/>
          </a:xfrm>
          <a:prstGeom prst="rect">
            <a:avLst/>
          </a:prstGeom>
        </p:spPr>
      </p:pic>
      <p:pic>
        <p:nvPicPr>
          <p:cNvPr id="9" name="Picture 8"/>
          <p:cNvPicPr>
            <a:picLocks noChangeAspect="1"/>
          </p:cNvPicPr>
          <p:nvPr/>
        </p:nvPicPr>
        <p:blipFill>
          <a:blip r:embed="rId4"/>
          <a:stretch>
            <a:fillRect/>
          </a:stretch>
        </p:blipFill>
        <p:spPr>
          <a:xfrm>
            <a:off x="8593493" y="1397185"/>
            <a:ext cx="3434922" cy="2465688"/>
          </a:xfrm>
          <a:prstGeom prst="rect">
            <a:avLst/>
          </a:prstGeom>
        </p:spPr>
      </p:pic>
      <p:pic>
        <p:nvPicPr>
          <p:cNvPr id="10" name="Picture 9"/>
          <p:cNvPicPr>
            <a:picLocks noChangeAspect="1"/>
          </p:cNvPicPr>
          <p:nvPr/>
        </p:nvPicPr>
        <p:blipFill>
          <a:blip r:embed="rId5"/>
          <a:stretch>
            <a:fillRect/>
          </a:stretch>
        </p:blipFill>
        <p:spPr>
          <a:xfrm>
            <a:off x="4894330" y="4077479"/>
            <a:ext cx="6619645" cy="2644242"/>
          </a:xfrm>
          <a:prstGeom prst="rect">
            <a:avLst/>
          </a:prstGeom>
        </p:spPr>
      </p:pic>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9" y="71355"/>
            <a:ext cx="10985241" cy="2677656"/>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1</a:t>
            </a:r>
            <a:r>
              <a:rPr lang="vi-VN" sz="2800" b="1" dirty="0" smtClean="0">
                <a:solidFill>
                  <a:srgbClr val="FF0000"/>
                </a:solidFill>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Quy trình </a:t>
            </a:r>
            <a:r>
              <a:rPr lang="vi-VN" sz="2800" b="1" dirty="0">
                <a:latin typeface="Times New Roman" panose="02020603050405020304" pitchFamily="18" charset="0"/>
                <a:cs typeface="Times New Roman" panose="02020603050405020304" pitchFamily="18" charset="0"/>
              </a:rPr>
              <a:t>vẽ hình chiếu vuông góc của vật thể đơn giản</a:t>
            </a:r>
            <a:endParaRPr lang="vi-VN" sz="2800" b="1" dirty="0">
              <a:solidFill>
                <a:srgbClr val="FF0000"/>
              </a:solidFill>
              <a:latin typeface="Times New Roman" panose="02020603050405020304" pitchFamily="18" charset="0"/>
              <a:cs typeface="Times New Roman" panose="02020603050405020304" pitchFamily="18" charset="0"/>
            </a:endParaRPr>
          </a:p>
          <a:p>
            <a:r>
              <a:rPr lang="vi-VN" sz="2800" b="1" dirty="0">
                <a:solidFill>
                  <a:srgbClr val="FF0000"/>
                </a:solidFill>
                <a:latin typeface="Times New Roman" panose="02020603050405020304" pitchFamily="18" charset="0"/>
                <a:cs typeface="Times New Roman" panose="02020603050405020304" pitchFamily="18" charset="0"/>
              </a:rPr>
              <a:t>Bước 1. Phân tích vật thể thành các khối đơn giản</a:t>
            </a:r>
          </a:p>
          <a:p>
            <a:r>
              <a:rPr lang="vi-VN" sz="2800" b="1" dirty="0">
                <a:solidFill>
                  <a:srgbClr val="FF0000"/>
                </a:solidFill>
                <a:latin typeface="Times New Roman" panose="02020603050405020304" pitchFamily="18" charset="0"/>
                <a:cs typeface="Times New Roman" panose="02020603050405020304" pitchFamily="18" charset="0"/>
              </a:rPr>
              <a:t>Bước 2. Chọn các hướng chiếu</a:t>
            </a:r>
          </a:p>
          <a:p>
            <a:r>
              <a:rPr lang="vi-VN" sz="2800" b="1" dirty="0">
                <a:solidFill>
                  <a:srgbClr val="FF0000"/>
                </a:solidFill>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vi-VN" sz="2800" b="1" dirty="0">
                <a:solidFill>
                  <a:srgbClr val="FF0000"/>
                </a:solidFill>
                <a:latin typeface="Times New Roman" panose="02020603050405020304" pitchFamily="18" charset="0"/>
                <a:cs typeface="Times New Roman" panose="02020603050405020304" pitchFamily="18" charset="0"/>
              </a:rPr>
              <a:t>Bước 4. Ghi kích thước</a:t>
            </a:r>
          </a:p>
          <a:p>
            <a:r>
              <a:rPr lang="vi-VN" sz="2800" b="1" dirty="0">
                <a:solidFill>
                  <a:srgbClr val="FF0000"/>
                </a:solidFill>
                <a:latin typeface="Times New Roman" panose="02020603050405020304" pitchFamily="18" charset="0"/>
                <a:cs typeface="Times New Roman" panose="02020603050405020304" pitchFamily="18" charset="0"/>
              </a:rPr>
              <a:t>2.Bước 2 quyết định tới các hình chiếu của vật thể</a:t>
            </a:r>
          </a:p>
        </p:txBody>
      </p:sp>
    </p:spTree>
    <p:extLst>
      <p:ext uri="{BB962C8B-B14F-4D97-AF65-F5344CB8AC3E}">
        <p14:creationId xmlns:p14="http://schemas.microsoft.com/office/powerpoint/2010/main" val="150516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 Vẽ hình chiếu vuông góc của vật thể đơn giản</a:t>
            </a:r>
          </a:p>
          <a:p>
            <a:r>
              <a:rPr lang="en-US" sz="2800">
                <a:latin typeface="Times New Roman" panose="02020603050405020304" pitchFamily="18" charset="0"/>
                <a:cs typeface="Times New Roman" panose="02020603050405020304" pitchFamily="18" charset="0"/>
              </a:rPr>
              <a:t>Bước 1. Phân tích vật thể thành các khối đơn giản</a:t>
            </a:r>
          </a:p>
          <a:p>
            <a:r>
              <a:rPr lang="en-US" sz="2800">
                <a:latin typeface="Times New Roman" panose="02020603050405020304" pitchFamily="18" charset="0"/>
                <a:cs typeface="Times New Roman" panose="02020603050405020304" pitchFamily="18" charset="0"/>
              </a:rPr>
              <a:t>Bước 2. Chọn các hướng chiếu</a:t>
            </a:r>
          </a:p>
          <a:p>
            <a:r>
              <a:rPr lang="en-US" sz="2800">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en-US" sz="2800">
                <a:latin typeface="Times New Roman" panose="02020603050405020304" pitchFamily="18" charset="0"/>
                <a:cs typeface="Times New Roman" panose="02020603050405020304" pitchFamily="18" charset="0"/>
              </a:rPr>
              <a:t>Bước 4. Ghi kích thước</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4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1579973" y="2074304"/>
            <a:ext cx="9032032" cy="4494445"/>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422382" y="2111627"/>
            <a:ext cx="8031153" cy="4494445"/>
          </a:xfrm>
          <a:prstGeom prst="rect">
            <a:avLst/>
          </a:prstGeom>
        </p:spPr>
      </p:pic>
      <p:sp>
        <p:nvSpPr>
          <p:cNvPr id="5" name="Rectangle 4"/>
          <p:cNvSpPr/>
          <p:nvPr/>
        </p:nvSpPr>
        <p:spPr>
          <a:xfrm>
            <a:off x="8578548" y="2248878"/>
            <a:ext cx="3191069" cy="3970318"/>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1 - Vật thể hình a: ghép bởi hình chiếu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hình chiếu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hình chiếu số 2</a:t>
            </a:r>
          </a:p>
        </p:txBody>
      </p:sp>
    </p:spTree>
    <p:extLst>
      <p:ext uri="{BB962C8B-B14F-4D97-AF65-F5344CB8AC3E}">
        <p14:creationId xmlns:p14="http://schemas.microsoft.com/office/powerpoint/2010/main" val="34633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1716833" y="2167018"/>
            <a:ext cx="8210938" cy="4355080"/>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98105" y="1184987"/>
            <a:ext cx="7430278" cy="5126477"/>
          </a:xfrm>
          <a:prstGeom prst="rect">
            <a:avLst/>
          </a:prstGeom>
        </p:spPr>
      </p:pic>
    </p:spTree>
    <p:extLst>
      <p:ext uri="{BB962C8B-B14F-4D97-AF65-F5344CB8AC3E}">
        <p14:creationId xmlns:p14="http://schemas.microsoft.com/office/powerpoint/2010/main" val="19841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304800" y="2092373"/>
            <a:ext cx="6627845" cy="4355080"/>
          </a:xfrm>
          <a:prstGeom prst="rect">
            <a:avLst/>
          </a:prstGeom>
        </p:spPr>
      </p:pic>
      <p:sp>
        <p:nvSpPr>
          <p:cNvPr id="2" name="Rectangle 1"/>
          <p:cNvSpPr/>
          <p:nvPr/>
        </p:nvSpPr>
        <p:spPr>
          <a:xfrm>
            <a:off x="7109925" y="1997837"/>
            <a:ext cx="4879912" cy="4401205"/>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2.</a:t>
            </a:r>
          </a:p>
          <a:p>
            <a:r>
              <a:rPr lang="en-US" sz="2800" b="1">
                <a:solidFill>
                  <a:srgbClr val="0000FF"/>
                </a:solidFill>
                <a:latin typeface="Times New Roman" panose="02020603050405020304" pitchFamily="18" charset="0"/>
                <a:cs typeface="Times New Roman" panose="02020603050405020304" pitchFamily="18" charset="0"/>
              </a:rPr>
              <a:t>- Vật thể hình a: ghép bởi khối trụ và 1 phần khối cầu, hình biểu diễn là hình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khối trụ và hình hộp chữ nhật, hình biểu diễn là hình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khối nón cụt và hình hộp chữ nhật, hình biểu diễn là hình số 2</a:t>
            </a:r>
          </a:p>
        </p:txBody>
      </p:sp>
    </p:spTree>
    <p:extLst>
      <p:ext uri="{BB962C8B-B14F-4D97-AF65-F5344CB8AC3E}">
        <p14:creationId xmlns:p14="http://schemas.microsoft.com/office/powerpoint/2010/main" val="11052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Vẽ 3 hình chiếu vuông góc của vật thể trên Hình 2.25</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Vẽ 3 hình chiếu vuông góc của một đồ vật đơn giản trong gia đình em</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pic>
        <p:nvPicPr>
          <p:cNvPr id="4" name="Picture 3"/>
          <p:cNvPicPr>
            <a:picLocks noChangeAspect="1"/>
          </p:cNvPicPr>
          <p:nvPr/>
        </p:nvPicPr>
        <p:blipFill>
          <a:blip r:embed="rId4"/>
          <a:stretch>
            <a:fillRect/>
          </a:stretch>
        </p:blipFill>
        <p:spPr>
          <a:xfrm>
            <a:off x="6322073" y="2614320"/>
            <a:ext cx="5676638" cy="4057067"/>
          </a:xfrm>
          <a:prstGeom prst="rect">
            <a:avLst/>
          </a:prstGeom>
        </p:spPr>
      </p:pic>
    </p:spTree>
    <p:extLst>
      <p:ext uri="{BB962C8B-B14F-4D97-AF65-F5344CB8AC3E}">
        <p14:creationId xmlns:p14="http://schemas.microsoft.com/office/powerpoint/2010/main" val="40974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783355" y="914600"/>
            <a:ext cx="4506686"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Mặt phẳng P được gọi là mặt phẳng chiếu.</a:t>
            </a:r>
          </a:p>
          <a:p>
            <a:r>
              <a:rPr lang="vi-VN" sz="2800" b="1">
                <a:solidFill>
                  <a:srgbClr val="FF0000"/>
                </a:solidFill>
                <a:latin typeface="Times New Roman" panose="02020603050405020304" pitchFamily="18" charset="0"/>
                <a:cs typeface="Times New Roman" panose="02020603050405020304" pitchFamily="18" charset="0"/>
              </a:rPr>
              <a:t>- Các điểm A’; B’; C’; D’ tương ứng là hình chiếu vuông góc của các điểm A, B, C, D trên mặt phẳng P</a:t>
            </a:r>
          </a:p>
        </p:txBody>
      </p:sp>
      <p:pic>
        <p:nvPicPr>
          <p:cNvPr id="6" name="Picture 5"/>
          <p:cNvPicPr>
            <a:picLocks noChangeAspect="1"/>
          </p:cNvPicPr>
          <p:nvPr/>
        </p:nvPicPr>
        <p:blipFill>
          <a:blip r:embed="rId2"/>
          <a:stretch>
            <a:fillRect/>
          </a:stretch>
        </p:blipFill>
        <p:spPr>
          <a:xfrm>
            <a:off x="243456" y="914600"/>
            <a:ext cx="6390610" cy="5127180"/>
          </a:xfrm>
          <a:prstGeom prst="rect">
            <a:avLst/>
          </a:prstGeom>
        </p:spPr>
      </p:pic>
    </p:spTree>
    <p:extLst>
      <p:ext uri="{BB962C8B-B14F-4D97-AF65-F5344CB8AC3E}">
        <p14:creationId xmlns:p14="http://schemas.microsoft.com/office/powerpoint/2010/main" val="2999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04789" y="2119354"/>
            <a:ext cx="6096000" cy="923330"/>
          </a:xfrm>
          <a:prstGeom prst="rect">
            <a:avLst/>
          </a:prstGeom>
        </p:spPr>
        <p:txBody>
          <a:bodyPr>
            <a:spAutoFit/>
          </a:bodyPr>
          <a:lstStyle/>
          <a:p>
            <a:r>
              <a:rPr lang="en-US" b="1" dirty="0">
                <a:latin typeface="Times New Roman" panose="02020603050405020304" pitchFamily="18" charset="0"/>
                <a:cs typeface="Times New Roman" panose="02020603050405020304" pitchFamily="18" charset="0"/>
              </a:rPr>
              <a:t>1.Phép </a:t>
            </a:r>
            <a:r>
              <a:rPr lang="en-US" b="1" dirty="0" err="1">
                <a:latin typeface="Times New Roman" panose="02020603050405020304" pitchFamily="18" charset="0"/>
                <a:cs typeface="Times New Roman" panose="02020603050405020304" pitchFamily="18" charset="0"/>
              </a:rPr>
              <a:t>chiếu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vuông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góc</a:t>
            </a:r>
            <a:endParaRPr lang="en-US"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chiếu</a:t>
            </a:r>
            <a:r>
              <a:rPr lang="en-US" dirty="0">
                <a:latin typeface="Times New Roman" panose="02020603050405020304" pitchFamily="18" charset="0"/>
                <a:cs typeface="Times New Roman" panose="02020603050405020304" pitchFamily="18" charset="0"/>
              </a:rPr>
              <a:t> song </a:t>
            </a:r>
            <a:r>
              <a:rPr lang="en-US" dirty="0" err="1">
                <a:latin typeface="Times New Roman" panose="02020603050405020304" pitchFamily="18" charset="0"/>
                <a:cs typeface="Times New Roman" panose="02020603050405020304" pitchFamily="18" charset="0"/>
              </a:rPr>
              <a:t>song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chiếu</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4994361" y="3042684"/>
            <a:ext cx="4378239" cy="3512657"/>
          </a:xfrm>
          <a:prstGeom prst="rect">
            <a:avLst/>
          </a:prstGeom>
        </p:spPr>
      </p:pic>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0329" y="81257"/>
            <a:ext cx="3848489"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PHIẾU HỌC TẬP SỐ 1</a:t>
            </a:r>
          </a:p>
        </p:txBody>
      </p:sp>
      <p:sp>
        <p:nvSpPr>
          <p:cNvPr id="5" name="Rectangle 4"/>
          <p:cNvSpPr/>
          <p:nvPr/>
        </p:nvSpPr>
        <p:spPr>
          <a:xfrm>
            <a:off x="8500188" y="410748"/>
            <a:ext cx="3573624" cy="6370975"/>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1.Quan sát hình 2.3 và xác định các mặt phẳng chiếu</a:t>
            </a:r>
          </a:p>
          <a:p>
            <a:r>
              <a:rPr lang="vi-VN" sz="2400" b="1">
                <a:latin typeface="Times New Roman" panose="02020603050405020304" pitchFamily="18" charset="0"/>
                <a:cs typeface="Times New Roman" panose="02020603050405020304" pitchFamily="18" charset="0"/>
              </a:rPr>
              <a:t>2. Quan sát hình </a:t>
            </a:r>
            <a:r>
              <a:rPr lang="en-US" sz="2400" b="1" smtClean="0">
                <a:latin typeface="Times New Roman" panose="02020603050405020304" pitchFamily="18" charset="0"/>
                <a:cs typeface="Times New Roman" panose="02020603050405020304" pitchFamily="18" charset="0"/>
              </a:rPr>
              <a:t>2.4 </a:t>
            </a:r>
            <a:r>
              <a:rPr lang="vi-VN" sz="2400" b="1" smtClean="0">
                <a:latin typeface="Times New Roman" panose="02020603050405020304" pitchFamily="18" charset="0"/>
                <a:cs typeface="Times New Roman" panose="02020603050405020304" pitchFamily="18" charset="0"/>
              </a:rPr>
              <a:t>và </a:t>
            </a:r>
            <a:r>
              <a:rPr lang="en-US" sz="2400" b="1" smtClean="0">
                <a:latin typeface="Times New Roman" panose="02020603050405020304" pitchFamily="18" charset="0"/>
                <a:cs typeface="Times New Roman" panose="02020603050405020304" pitchFamily="18" charset="0"/>
              </a:rPr>
              <a:t>xác định các hướng chiếu và hình chiếu của vật thể</a:t>
            </a:r>
            <a:r>
              <a:rPr lang="vi-VN" sz="2400" b="1" smtClean="0">
                <a:latin typeface="Times New Roman" panose="02020603050405020304" pitchFamily="18" charset="0"/>
                <a:cs typeface="Times New Roman" panose="02020603050405020304" pitchFamily="18" charset="0"/>
              </a:rPr>
              <a:t>?</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3. Quan sát Hình 2.5b và cho biết:</a:t>
            </a:r>
          </a:p>
          <a:p>
            <a:r>
              <a:rPr lang="en-US" sz="2400" b="1">
                <a:latin typeface="Times New Roman" panose="02020603050405020304" pitchFamily="18" charset="0"/>
                <a:cs typeface="Times New Roman" panose="02020603050405020304" pitchFamily="18" charset="0"/>
              </a:rPr>
              <a:t>a. Vị trí các hình chiếu trên bản vẽ được sắp xếp như thế nào?</a:t>
            </a:r>
          </a:p>
          <a:p>
            <a:r>
              <a:rPr lang="en-US" sz="2400" b="1">
                <a:latin typeface="Times New Roman" panose="02020603050405020304" pitchFamily="18" charset="0"/>
                <a:cs typeface="Times New Roman" panose="02020603050405020304" pitchFamily="18" charset="0"/>
              </a:rPr>
              <a:t>b. Mối liên hệ giữa hình chiếu đứng và hình chiếu bằng, giữa hình chiếu đứng và hình chiếu cạnh.</a:t>
            </a:r>
          </a:p>
          <a:p>
            <a:endParaRPr lang="vi-VN" sz="24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26845" y="3694923"/>
            <a:ext cx="8051973" cy="3023118"/>
          </a:xfrm>
          <a:prstGeom prst="rect">
            <a:avLst/>
          </a:prstGeom>
        </p:spPr>
      </p:pic>
      <p:pic>
        <p:nvPicPr>
          <p:cNvPr id="8" name="Picture 7"/>
          <p:cNvPicPr>
            <a:picLocks noChangeAspect="1"/>
          </p:cNvPicPr>
          <p:nvPr/>
        </p:nvPicPr>
        <p:blipFill>
          <a:blip r:embed="rId3"/>
          <a:stretch>
            <a:fillRect/>
          </a:stretch>
        </p:blipFill>
        <p:spPr>
          <a:xfrm>
            <a:off x="326845" y="604476"/>
            <a:ext cx="3461848" cy="2969148"/>
          </a:xfrm>
          <a:prstGeom prst="rect">
            <a:avLst/>
          </a:prstGeom>
        </p:spPr>
      </p:pic>
      <p:pic>
        <p:nvPicPr>
          <p:cNvPr id="9" name="Picture 8"/>
          <p:cNvPicPr>
            <a:picLocks noChangeAspect="1"/>
          </p:cNvPicPr>
          <p:nvPr/>
        </p:nvPicPr>
        <p:blipFill>
          <a:blip r:embed="rId4"/>
          <a:stretch>
            <a:fillRect/>
          </a:stretch>
        </p:blipFill>
        <p:spPr>
          <a:xfrm>
            <a:off x="4082977" y="639464"/>
            <a:ext cx="4122926" cy="2934160"/>
          </a:xfrm>
          <a:prstGeom prst="rect">
            <a:avLst/>
          </a:prstGeom>
        </p:spPr>
      </p:pic>
    </p:spTree>
    <p:extLst>
      <p:ext uri="{BB962C8B-B14F-4D97-AF65-F5344CB8AC3E}">
        <p14:creationId xmlns:p14="http://schemas.microsoft.com/office/powerpoint/2010/main" val="14784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106959"/>
            <a:ext cx="11672596" cy="6709529"/>
          </a:xfrm>
          <a:prstGeom prst="rect">
            <a:avLst/>
          </a:prstGeom>
        </p:spPr>
        <p:txBody>
          <a:bodyPr wrap="square">
            <a:spAutoFit/>
          </a:bodyPr>
          <a:lstStyle/>
          <a:p>
            <a:pPr algn="ctr"/>
            <a:r>
              <a:rPr lang="vi-VN" sz="2200" b="1" dirty="0">
                <a:solidFill>
                  <a:srgbClr val="FF0000"/>
                </a:solidFill>
                <a:latin typeface="Times New Roman" panose="02020603050405020304" pitchFamily="18" charset="0"/>
                <a:cs typeface="Times New Roman" panose="02020603050405020304" pitchFamily="18" charset="0"/>
              </a:rPr>
              <a:t>PHIẾU HỌC TẬP SỐ 1</a:t>
            </a:r>
          </a:p>
          <a:p>
            <a:r>
              <a:rPr lang="vi-VN" sz="2200" dirty="0">
                <a:solidFill>
                  <a:srgbClr val="FF0000"/>
                </a:solidFill>
                <a:latin typeface="Times New Roman" panose="02020603050405020304" pitchFamily="18" charset="0"/>
                <a:cs typeface="Times New Roman" panose="02020603050405020304" pitchFamily="18" charset="0"/>
              </a:rPr>
              <a:t>1</a:t>
            </a:r>
            <a:r>
              <a:rPr lang="vi-VN" sz="2200" dirty="0" smtClean="0">
                <a:solidFill>
                  <a:srgbClr val="FF0000"/>
                </a:solidFill>
                <a:latin typeface="Times New Roman" panose="02020603050405020304" pitchFamily="18" charset="0"/>
                <a:cs typeface="Times New Roman" panose="02020603050405020304" pitchFamily="18" charset="0"/>
              </a:rPr>
              <a:t>.</a:t>
            </a:r>
            <a:r>
              <a:rPr lang="en-US" sz="2200" dirty="0" smtClean="0">
                <a:solidFill>
                  <a:srgbClr val="FF0000"/>
                </a:solidFill>
                <a:latin typeface="Times New Roman" panose="02020603050405020304" pitchFamily="18" charset="0"/>
                <a:cs typeface="Times New Roman" panose="02020603050405020304" pitchFamily="18" charset="0"/>
              </a:rPr>
              <a:t>-</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Mặt phẳng chiếu chính diện P1 được gọi là mặt phẳng hình chiếu đứng</a:t>
            </a:r>
          </a:p>
          <a:p>
            <a:r>
              <a:rPr lang="vi-VN" sz="2400" dirty="0">
                <a:solidFill>
                  <a:srgbClr val="002060"/>
                </a:solidFill>
                <a:latin typeface="Times New Roman" panose="02020603050405020304" pitchFamily="18" charset="0"/>
                <a:cs typeface="Times New Roman" panose="02020603050405020304" pitchFamily="18" charset="0"/>
              </a:rPr>
              <a:t>- Mặt phẳng nằm ngang P2 được gọi là mặt phẳng hình chiếu bằng</a:t>
            </a:r>
          </a:p>
          <a:p>
            <a:r>
              <a:rPr lang="vi-VN" sz="2400" dirty="0">
                <a:solidFill>
                  <a:srgbClr val="002060"/>
                </a:solidFill>
                <a:latin typeface="Times New Roman" panose="02020603050405020304" pitchFamily="18" charset="0"/>
                <a:cs typeface="Times New Roman" panose="02020603050405020304" pitchFamily="18" charset="0"/>
              </a:rPr>
              <a:t>- Mặt phẳng bên phải P3 được gọi là mặt phẳng hình chiếu cạnh.</a:t>
            </a:r>
          </a:p>
          <a:p>
            <a:r>
              <a:rPr lang="vi-VN" sz="2400" dirty="0">
                <a:solidFill>
                  <a:srgbClr val="002060"/>
                </a:solidFill>
                <a:latin typeface="Times New Roman" panose="02020603050405020304" pitchFamily="18" charset="0"/>
                <a:cs typeface="Times New Roman" panose="02020603050405020304" pitchFamily="18" charset="0"/>
              </a:rPr>
              <a:t>2. 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a:t>
            </a:r>
          </a:p>
          <a:p>
            <a:r>
              <a:rPr lang="vi-VN" sz="2400" dirty="0">
                <a:solidFill>
                  <a:srgbClr val="002060"/>
                </a:solidFill>
                <a:latin typeface="Times New Roman" panose="02020603050405020304" pitchFamily="18" charset="0"/>
                <a:cs typeface="Times New Roman" panose="02020603050405020304" pitchFamily="18" charset="0"/>
              </a:rPr>
              <a:t>- </a:t>
            </a:r>
            <a:r>
              <a:rPr lang="vi-VN" sz="2400" dirty="0" smtClean="0">
                <a:solidFill>
                  <a:srgbClr val="002060"/>
                </a:solidFill>
                <a:latin typeface="Times New Roman" panose="02020603050405020304" pitchFamily="18" charset="0"/>
                <a:cs typeface="Times New Roman" panose="02020603050405020304" pitchFamily="18" charset="0"/>
              </a:rPr>
              <a:t>Hình </a:t>
            </a:r>
            <a:r>
              <a:rPr lang="vi-VN" sz="2400" dirty="0">
                <a:solidFill>
                  <a:srgbClr val="002060"/>
                </a:solidFill>
                <a:latin typeface="Times New Roman" panose="02020603050405020304" pitchFamily="18" charset="0"/>
                <a:cs typeface="Times New Roman" panose="02020603050405020304" pitchFamily="18" charset="0"/>
              </a:rPr>
              <a:t>chiếu từ trước (Hình chiếu đứng).</a:t>
            </a:r>
          </a:p>
          <a:p>
            <a:r>
              <a:rPr lang="vi-VN" sz="2400" dirty="0">
                <a:solidFill>
                  <a:srgbClr val="002060"/>
                </a:solidFill>
                <a:latin typeface="Times New Roman" panose="02020603050405020304" pitchFamily="18" charset="0"/>
                <a:cs typeface="Times New Roman" panose="02020603050405020304" pitchFamily="18" charset="0"/>
              </a:rPr>
              <a:t>- </a:t>
            </a:r>
            <a:r>
              <a:rPr lang="vi-VN" sz="2400" dirty="0" smtClean="0">
                <a:solidFill>
                  <a:srgbClr val="002060"/>
                </a:solidFill>
                <a:latin typeface="Times New Roman" panose="02020603050405020304" pitchFamily="18" charset="0"/>
                <a:cs typeface="Times New Roman" panose="02020603050405020304" pitchFamily="18" charset="0"/>
              </a:rPr>
              <a:t>Hình </a:t>
            </a:r>
            <a:r>
              <a:rPr lang="vi-VN" sz="2400" dirty="0">
                <a:solidFill>
                  <a:srgbClr val="002060"/>
                </a:solidFill>
                <a:latin typeface="Times New Roman" panose="02020603050405020304" pitchFamily="18" charset="0"/>
                <a:cs typeface="Times New Roman" panose="02020603050405020304" pitchFamily="18" charset="0"/>
              </a:rPr>
              <a:t>chiếu từ trên (Hình chiếu bằng).</a:t>
            </a:r>
          </a:p>
          <a:p>
            <a:r>
              <a:rPr lang="vi-VN" sz="2400" dirty="0">
                <a:solidFill>
                  <a:srgbClr val="002060"/>
                </a:solidFill>
                <a:latin typeface="Times New Roman" panose="02020603050405020304" pitchFamily="18" charset="0"/>
                <a:cs typeface="Times New Roman" panose="02020603050405020304" pitchFamily="18" charset="0"/>
              </a:rPr>
              <a:t>- </a:t>
            </a:r>
            <a:r>
              <a:rPr lang="vi-VN" sz="2400" dirty="0" smtClean="0">
                <a:solidFill>
                  <a:srgbClr val="002060"/>
                </a:solidFill>
                <a:latin typeface="Times New Roman" panose="02020603050405020304" pitchFamily="18" charset="0"/>
                <a:cs typeface="Times New Roman" panose="02020603050405020304" pitchFamily="18" charset="0"/>
              </a:rPr>
              <a:t>Hình </a:t>
            </a:r>
            <a:r>
              <a:rPr lang="vi-VN" sz="2400" dirty="0">
                <a:solidFill>
                  <a:srgbClr val="002060"/>
                </a:solidFill>
                <a:latin typeface="Times New Roman" panose="02020603050405020304" pitchFamily="18" charset="0"/>
                <a:cs typeface="Times New Roman" panose="02020603050405020304" pitchFamily="18" charset="0"/>
              </a:rPr>
              <a:t>chiếu từ trái (Hình chiếu cạnh).</a:t>
            </a:r>
          </a:p>
          <a:p>
            <a:r>
              <a:rPr lang="vi-VN" sz="2400" dirty="0">
                <a:solidFill>
                  <a:srgbClr val="002060"/>
                </a:solidFill>
                <a:latin typeface="Times New Roman" panose="02020603050405020304" pitchFamily="18" charset="0"/>
                <a:cs typeface="Times New Roman" panose="02020603050405020304" pitchFamily="18" charset="0"/>
              </a:rPr>
              <a:t>3. </a:t>
            </a:r>
          </a:p>
          <a:p>
            <a:r>
              <a:rPr lang="vi-VN" sz="2400" dirty="0">
                <a:solidFill>
                  <a:srgbClr val="002060"/>
                </a:solidFill>
                <a:latin typeface="Times New Roman" panose="02020603050405020304" pitchFamily="18" charset="0"/>
                <a:cs typeface="Times New Roman" panose="02020603050405020304" pitchFamily="18" charset="0"/>
              </a:rPr>
              <a:t>a. Vị trí các hình chiếu được sắp xếp: hình chiếu đứng nằm phía trên hình chiếu bằng, hình chiếu cạnh nằm bên phải hình chiếu đứng</a:t>
            </a:r>
          </a:p>
          <a:p>
            <a:r>
              <a:rPr lang="vi-VN" sz="2400" dirty="0">
                <a:solidFill>
                  <a:srgbClr val="002060"/>
                </a:solidFill>
                <a:latin typeface="Times New Roman" panose="02020603050405020304" pitchFamily="18" charset="0"/>
                <a:cs typeface="Times New Roman" panose="02020603050405020304" pitchFamily="18" charset="0"/>
              </a:rPr>
              <a:t>b. Mối liên hệ giữa hình chiếu đứng và hình chiếu bằng: hình chiếu đứng phía trên hình chiếu bằng</a:t>
            </a:r>
          </a:p>
          <a:p>
            <a:r>
              <a:rPr lang="vi-VN" sz="2400" dirty="0">
                <a:solidFill>
                  <a:srgbClr val="002060"/>
                </a:solidFill>
                <a:latin typeface="Times New Roman" panose="02020603050405020304" pitchFamily="18" charset="0"/>
                <a:cs typeface="Times New Roman" panose="02020603050405020304" pitchFamily="18" charset="0"/>
              </a:rPr>
              <a:t>Mối liên hệ giữa hình chiếu đứng và hình chiếu cạnh: hình chiếu đứng nằm bên trái hình chiếu cạnh.</a:t>
            </a:r>
          </a:p>
        </p:txBody>
      </p:sp>
    </p:spTree>
    <p:extLst>
      <p:ext uri="{BB962C8B-B14F-4D97-AF65-F5344CB8AC3E}">
        <p14:creationId xmlns:p14="http://schemas.microsoft.com/office/powerpoint/2010/main" val="2994312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6319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400" b="1">
                <a:latin typeface="Times New Roman" panose="02020603050405020304" pitchFamily="18" charset="0"/>
                <a:cs typeface="Times New Roman" panose="02020603050405020304" pitchFamily="18" charset="0"/>
              </a:rPr>
              <a:t>2. Các hình chiếu vuông góc </a:t>
            </a:r>
          </a:p>
          <a:p>
            <a:r>
              <a:rPr lang="en-US" sz="2400">
                <a:latin typeface="Times New Roman" panose="02020603050405020304" pitchFamily="18" charset="0"/>
                <a:cs typeface="Times New Roman" panose="02020603050405020304" pitchFamily="18" charset="0"/>
              </a:rPr>
              <a:t>- Có các mặt phẳng chiếu là</a:t>
            </a:r>
          </a:p>
          <a:p>
            <a:r>
              <a:rPr lang="en-US" sz="2400">
                <a:latin typeface="Times New Roman" panose="02020603050405020304" pitchFamily="18" charset="0"/>
                <a:cs typeface="Times New Roman" panose="02020603050405020304" pitchFamily="18" charset="0"/>
              </a:rPr>
              <a:t>+ Mặt phẳng thẳng đứng ở chính diện gọi là mặt phẳng hình chiếu đứng</a:t>
            </a:r>
          </a:p>
          <a:p>
            <a:r>
              <a:rPr lang="en-US" sz="2400">
                <a:latin typeface="Times New Roman" panose="02020603050405020304" pitchFamily="18" charset="0"/>
                <a:cs typeface="Times New Roman" panose="02020603050405020304" pitchFamily="18" charset="0"/>
              </a:rPr>
              <a:t>+ Mặt phẳng nằm ngang gọi là mặt phẳng hình chiếu bằng</a:t>
            </a:r>
          </a:p>
          <a:p>
            <a:r>
              <a:rPr lang="en-US" sz="2400">
                <a:latin typeface="Times New Roman" panose="02020603050405020304" pitchFamily="18" charset="0"/>
                <a:cs typeface="Times New Roman" panose="02020603050405020304" pitchFamily="18" charset="0"/>
              </a:rPr>
              <a:t>- Mặt phẳng nằm cạnh bên phải gọi là mặt phẳng hình chiếu cạnh</a:t>
            </a:r>
          </a:p>
          <a:p>
            <a:r>
              <a:rPr lang="en-US" sz="2400">
                <a:latin typeface="Times New Roman" panose="02020603050405020304" pitchFamily="18" charset="0"/>
                <a:cs typeface="Times New Roman" panose="02020603050405020304" pitchFamily="18" charset="0"/>
              </a:rPr>
              <a:t>- Các hình chiếu</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đứng: </a:t>
            </a:r>
            <a:r>
              <a:rPr lang="en-US" sz="2400">
                <a:latin typeface="Times New Roman" panose="02020603050405020304" pitchFamily="18" charset="0"/>
                <a:cs typeface="Times New Roman" panose="02020603050405020304" pitchFamily="18" charset="0"/>
              </a:rPr>
              <a:t>là hình chiếu vuông góc của vật thể theo hướng chiếu từ trước lên mặt phẳng chiếu đứng.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bằng: </a:t>
            </a:r>
            <a:r>
              <a:rPr lang="en-US" sz="2400">
                <a:latin typeface="Times New Roman" panose="02020603050405020304" pitchFamily="18" charset="0"/>
                <a:cs typeface="Times New Roman" panose="02020603050405020304" pitchFamily="18" charset="0"/>
              </a:rPr>
              <a:t>là hình chiếu vuông góc của vật thể theo hướng chiếu từ trên lên mặt phẳng hình chiểu bằng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cạnh: </a:t>
            </a:r>
            <a:r>
              <a:rPr lang="en-US" sz="2400">
                <a:latin typeface="Times New Roman" panose="02020603050405020304" pitchFamily="18" charset="0"/>
                <a:cs typeface="Times New Roman" panose="02020603050405020304" pitchFamily="18" charset="0"/>
              </a:rPr>
              <a:t>là hình chiếu vuông góc của vật thể theo hướng chiếu từ trái lên mặt phẳng hình chiểu cạnh.</a:t>
            </a:r>
          </a:p>
          <a:p>
            <a:r>
              <a:rPr lang="en-US" sz="2400">
                <a:latin typeface="Times New Roman" panose="02020603050405020304" pitchFamily="18" charset="0"/>
                <a:cs typeface="Times New Roman" panose="02020603050405020304" pitchFamily="18" charset="0"/>
              </a:rPr>
              <a:t>- Vị trí các hình chiếu</a:t>
            </a:r>
          </a:p>
          <a:p>
            <a:r>
              <a:rPr lang="en-US" sz="2400">
                <a:latin typeface="Times New Roman" panose="02020603050405020304" pitchFamily="18" charset="0"/>
                <a:cs typeface="Times New Roman" panose="02020603050405020304" pitchFamily="18" charset="0"/>
              </a:rPr>
              <a:t>+ hình chiếu đứng nằm phía trên hình chiếu bằng, hình chiếu cạnh nằm bên phải hình chiếu đứng</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0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597</TotalTime>
  <Words>2925</Words>
  <Application>Microsoft Office PowerPoint</Application>
  <PresentationFormat>Widescreen</PresentationFormat>
  <Paragraphs>198</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Latitude 7480</cp:lastModifiedBy>
  <cp:revision>6</cp:revision>
  <dcterms:created xsi:type="dcterms:W3CDTF">2023-06-21T22:05:51Z</dcterms:created>
  <dcterms:modified xsi:type="dcterms:W3CDTF">2024-10-01T03:27:21Z</dcterms:modified>
</cp:coreProperties>
</file>