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3"/>
  </p:notesMasterIdLst>
  <p:sldIdLst>
    <p:sldId id="286" r:id="rId3"/>
    <p:sldId id="261" r:id="rId4"/>
    <p:sldId id="268" r:id="rId5"/>
    <p:sldId id="289" r:id="rId6"/>
    <p:sldId id="270" r:id="rId7"/>
    <p:sldId id="277" r:id="rId8"/>
    <p:sldId id="304" r:id="rId9"/>
    <p:sldId id="279" r:id="rId10"/>
    <p:sldId id="305" r:id="rId11"/>
    <p:sldId id="306" r:id="rId12"/>
    <p:sldId id="307" r:id="rId13"/>
    <p:sldId id="283" r:id="rId14"/>
    <p:sldId id="274" r:id="rId15"/>
    <p:sldId id="287" r:id="rId16"/>
    <p:sldId id="308" r:id="rId17"/>
    <p:sldId id="280" r:id="rId18"/>
    <p:sldId id="284" r:id="rId19"/>
    <p:sldId id="278" r:id="rId20"/>
    <p:sldId id="288" r:id="rId21"/>
    <p:sldId id="281" r:id="rId22"/>
  </p:sldIdLst>
  <p:sldSz cx="9144000" cy="5143500" type="screen16x9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788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2FFF9-DDDE-491D-B387-1D0F1505149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11/29/2024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DEBFC7-47F6-4E06-8480-B66A11DE7F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71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t>1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0725"/>
            <a:ext cx="6842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4530725"/>
            <a:ext cx="47228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663" y="4530725"/>
            <a:ext cx="5111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473029-29FC-4E1B-A8FF-1F85C3200BCC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7"/>
          <p:cNvSpPr txBox="1"/>
          <p:nvPr/>
        </p:nvSpPr>
        <p:spPr>
          <a:xfrm>
            <a:off x="406400" y="592138"/>
            <a:ext cx="457200" cy="4397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 eaLnBrk="1" hangingPunct="1">
              <a:buNone/>
            </a:pPr>
            <a:r>
              <a:rPr sz="6000" dirty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3076" name="TextBox 18"/>
          <p:cNvSpPr txBox="1"/>
          <p:nvPr/>
        </p:nvSpPr>
        <p:spPr>
          <a:xfrm>
            <a:off x="6669088" y="2165350"/>
            <a:ext cx="457200" cy="4381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 eaLnBrk="1" hangingPunct="1">
              <a:buNone/>
            </a:pPr>
            <a:r>
              <a:rPr sz="6000" dirty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sz="2100" dirty="0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0725"/>
            <a:ext cx="6842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4530725"/>
            <a:ext cx="47228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663" y="4530725"/>
            <a:ext cx="5111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7"/>
          <p:cNvSpPr txBox="1"/>
          <p:nvPr/>
        </p:nvSpPr>
        <p:spPr>
          <a:xfrm>
            <a:off x="406400" y="592138"/>
            <a:ext cx="457200" cy="4397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 eaLnBrk="1" hangingPunct="1">
              <a:buNone/>
            </a:pPr>
            <a:r>
              <a:rPr sz="6000" dirty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4100" name="TextBox 18"/>
          <p:cNvSpPr txBox="1"/>
          <p:nvPr/>
        </p:nvSpPr>
        <p:spPr>
          <a:xfrm>
            <a:off x="6669088" y="2165350"/>
            <a:ext cx="457200" cy="4381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 eaLnBrk="1" hangingPunct="1">
              <a:buNone/>
            </a:pPr>
            <a:r>
              <a:rPr sz="6000" dirty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0725"/>
            <a:ext cx="6842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4530725"/>
            <a:ext cx="47228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663" y="4530725"/>
            <a:ext cx="5111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0725"/>
            <a:ext cx="6842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4530725"/>
            <a:ext cx="47228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663" y="4530725"/>
            <a:ext cx="5111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473029-29FC-4E1B-A8FF-1F85C3200BCC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0965" indent="0">
              <a:buNone/>
              <a:defRPr sz="750"/>
            </a:lvl5pPr>
            <a:lvl6pPr marL="1713865" indent="0">
              <a:buNone/>
              <a:defRPr sz="750"/>
            </a:lvl6pPr>
            <a:lvl7pPr marL="2056765" indent="0">
              <a:buNone/>
              <a:defRPr sz="750"/>
            </a:lvl7pPr>
            <a:lvl8pPr marL="2399665" indent="0">
              <a:buNone/>
              <a:defRPr sz="750"/>
            </a:lvl8pPr>
            <a:lvl9pPr marL="2742565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7"/>
          <p:cNvSpPr txBox="1"/>
          <p:nvPr/>
        </p:nvSpPr>
        <p:spPr>
          <a:xfrm>
            <a:off x="406400" y="592138"/>
            <a:ext cx="457200" cy="4397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 eaLnBrk="1" hangingPunct="1">
              <a:buNone/>
            </a:pPr>
            <a:r>
              <a:rPr sz="6000" dirty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3076" name="TextBox 18"/>
          <p:cNvSpPr txBox="1"/>
          <p:nvPr/>
        </p:nvSpPr>
        <p:spPr>
          <a:xfrm>
            <a:off x="6669088" y="2165350"/>
            <a:ext cx="457200" cy="4381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 eaLnBrk="1" hangingPunct="1">
              <a:buNone/>
            </a:pPr>
            <a:r>
              <a:rPr sz="6000" dirty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sz="2100" dirty="0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0725"/>
            <a:ext cx="6842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4530725"/>
            <a:ext cx="47228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663" y="4530725"/>
            <a:ext cx="5111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7"/>
          <p:cNvSpPr txBox="1"/>
          <p:nvPr/>
        </p:nvSpPr>
        <p:spPr>
          <a:xfrm>
            <a:off x="406400" y="592138"/>
            <a:ext cx="457200" cy="4397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 eaLnBrk="1" hangingPunct="1">
              <a:buNone/>
            </a:pPr>
            <a:r>
              <a:rPr sz="6000" dirty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4100" name="TextBox 18"/>
          <p:cNvSpPr txBox="1"/>
          <p:nvPr/>
        </p:nvSpPr>
        <p:spPr>
          <a:xfrm>
            <a:off x="6669088" y="2165350"/>
            <a:ext cx="457200" cy="4381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 eaLnBrk="1" hangingPunct="1">
              <a:buNone/>
            </a:pPr>
            <a:r>
              <a:rPr sz="6000" dirty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0725"/>
            <a:ext cx="6842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4530725"/>
            <a:ext cx="47228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663" y="4530725"/>
            <a:ext cx="5111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0965" indent="0">
              <a:buNone/>
              <a:defRPr sz="750"/>
            </a:lvl5pPr>
            <a:lvl6pPr marL="1713865" indent="0">
              <a:buNone/>
              <a:defRPr sz="750"/>
            </a:lvl6pPr>
            <a:lvl7pPr marL="2056765" indent="0">
              <a:buNone/>
              <a:defRPr sz="750"/>
            </a:lvl7pPr>
            <a:lvl8pPr marL="2399665" indent="0">
              <a:buNone/>
              <a:defRPr sz="750"/>
            </a:lvl8pPr>
            <a:lvl9pPr marL="2742565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6446838" cy="990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20838"/>
            <a:ext cx="6446838" cy="2909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0725"/>
            <a:ext cx="6842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4530725"/>
            <a:ext cx="47228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663" y="4530725"/>
            <a:ext cx="5111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530" indent="-21463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6446838" cy="990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20838"/>
            <a:ext cx="6446838" cy="2909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0725"/>
            <a:ext cx="6842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4530725"/>
            <a:ext cx="47228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663" y="4530725"/>
            <a:ext cx="5111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53F72C-5FDF-4394-9538-C05DE446BE72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530" indent="-21463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r">
              <a:buNone/>
            </a:pPr>
            <a:fld id="{9A0DB2DC-4C9A-4742-B13C-FB6460FD3503}" type="slidenum"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US" alt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07745" y="895350"/>
            <a:ext cx="623125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/>
              <a:t>BÀI 37: HỆ THẦN KINH VÀ CÁC GIÁC QUAN Ở NGƯỜI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/>
          <p:nvPr/>
        </p:nvSpPr>
        <p:spPr>
          <a:xfrm>
            <a:off x="228600" y="514350"/>
            <a:ext cx="5210175" cy="155321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- Các giác quan ở người: Thị giác, thính giác, xúc giác, vị giác, khứu giác.</a:t>
            </a:r>
          </a:p>
          <a:p>
            <a:pPr algn="just" eaLnBrk="1" hangingPunct="1">
              <a:spcBef>
                <a:spcPts val="6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- Các giác quan giúp cơ thể nhận biết các kích thích từ bên ngoài hay bên trong cơ thể đảm bảo cho cơ thể thích nghi với môi trường.</a:t>
            </a:r>
          </a:p>
        </p:txBody>
      </p:sp>
      <p:pic>
        <p:nvPicPr>
          <p:cNvPr id="105" name="Content Placeholder 10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675" y="514350"/>
            <a:ext cx="2740025" cy="1553210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2343150"/>
            <a:ext cx="1778635" cy="1851025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07" name="Picture 106"/>
          <p:cNvPicPr/>
          <p:nvPr/>
        </p:nvPicPr>
        <p:blipFill>
          <a:blip r:embed="rId4"/>
          <a:stretch>
            <a:fillRect/>
          </a:stretch>
        </p:blipFill>
        <p:spPr>
          <a:xfrm>
            <a:off x="2057400" y="2343150"/>
            <a:ext cx="2205355" cy="1851025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08" name="Picture 107"/>
          <p:cNvPicPr/>
          <p:nvPr/>
        </p:nvPicPr>
        <p:blipFill>
          <a:blip r:embed="rId5"/>
          <a:stretch>
            <a:fillRect/>
          </a:stretch>
        </p:blipFill>
        <p:spPr>
          <a:xfrm>
            <a:off x="4419600" y="2343150"/>
            <a:ext cx="2247900" cy="1851025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09" name="Picture 108"/>
          <p:cNvPicPr/>
          <p:nvPr/>
        </p:nvPicPr>
        <p:blipFill>
          <a:blip r:embed="rId6"/>
          <a:stretch>
            <a:fillRect/>
          </a:stretch>
        </p:blipFill>
        <p:spPr>
          <a:xfrm>
            <a:off x="6781800" y="2343150"/>
            <a:ext cx="2117090" cy="1846580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447800" y="133350"/>
            <a:ext cx="4895215" cy="64516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/>
              <a:t>Nhóm 1, 3: Hoàn thành phiếu học tập số 2</a:t>
            </a:r>
          </a:p>
          <a:p>
            <a:pPr algn="ctr"/>
            <a:r>
              <a:rPr lang="vi-VN" altLang="en-US"/>
              <a:t>Nhóm 2, 4: Hoàn thành phiếu học tập số 3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81000" y="1200150"/>
            <a:ext cx="280035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>
                <a:sym typeface="+mn-ea"/>
              </a:rPr>
              <a:t>Phiếu học tập số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257800" y="1200150"/>
            <a:ext cx="280035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>
                <a:sym typeface="+mn-ea"/>
              </a:rPr>
              <a:t>Phiếu học tập số 3</a:t>
            </a:r>
          </a:p>
        </p:txBody>
      </p:sp>
      <p:graphicFrame>
        <p:nvGraphicFramePr>
          <p:cNvPr id="5" name="Table 4"/>
          <p:cNvGraphicFramePr/>
          <p:nvPr/>
        </p:nvGraphicFramePr>
        <p:xfrm>
          <a:off x="76200" y="1733550"/>
          <a:ext cx="3810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7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Nội 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Cấu tạo cơ quan thị giác</a:t>
                      </a:r>
                      <a:endParaRPr lang="en-US" sz="13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Chức năng cơ quan thị giác</a:t>
                      </a:r>
                      <a:endParaRPr lang="en-US" sz="13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Quá trình thu nhận ánh sáng</a:t>
                      </a:r>
                      <a:endParaRPr lang="en-US" sz="13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vi-VN" altLang="en-US" sz="1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 về mắt</a:t>
                      </a:r>
                      <a:endParaRPr lang="en-US" sz="13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vi-VN" altLang="en-US" sz="1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Tật về mắt</a:t>
                      </a:r>
                      <a:endParaRPr lang="en-US" sz="13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/>
          <p:nvPr/>
        </p:nvGraphicFramePr>
        <p:xfrm>
          <a:off x="4313555" y="1733550"/>
          <a:ext cx="4521200" cy="2304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9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21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Nội 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Cấu tạo cơ quan thính giác</a:t>
                      </a:r>
                      <a:endParaRPr lang="en-US" sz="13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Chức năng cơ quan thính giác</a:t>
                      </a:r>
                      <a:endParaRPr lang="en-US" sz="13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Quá trình thu nhận âm thanh</a:t>
                      </a:r>
                      <a:endParaRPr lang="en-US" sz="13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2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vi-VN" altLang="en-US" sz="1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 về tai</a:t>
                      </a:r>
                      <a:endParaRPr lang="en-US" sz="13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9370"/>
            <a:ext cx="6885305" cy="506412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00" y="95250"/>
            <a:ext cx="7364095" cy="497205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895600" y="285750"/>
            <a:ext cx="1533525" cy="368300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vi-VN" altLang="en-US"/>
              <a:t>LUYỆN TẬP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057400" y="1047750"/>
            <a:ext cx="3379470" cy="36830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vi-VN" altLang="en-US"/>
              <a:t>Tham gia trò chơi trên quizzi.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124200" y="514350"/>
            <a:ext cx="1533525" cy="368300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vi-VN" altLang="en-US"/>
              <a:t>VẬN DỤNG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680210" y="1047750"/>
            <a:ext cx="4468495" cy="36830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/>
              <a:t>Trình bày Poster của nhóm thiết kế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680210" y="1809750"/>
            <a:ext cx="4468495" cy="64516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/>
              <a:t>Nội dung: tuyên truyền cách chăm sóc, bảo vệ đôi mắt.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916305" y="1276350"/>
            <a:ext cx="6627495" cy="3225800"/>
          </a:xfrm>
          <a:prstGeom prst="star7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/>
              <a:t>XIN CHÂN THÀNH CẢM ƠN!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/>
          <p:nvPr/>
        </p:nvSpPr>
        <p:spPr>
          <a:xfrm>
            <a:off x="152400" y="590550"/>
            <a:ext cx="8839200" cy="3724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1200"/>
              </a:spcBef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2/ Chức năng. </a:t>
            </a:r>
          </a:p>
          <a:p>
            <a:pPr algn="just" eaLnBrk="1" hangingPunct="1">
              <a:spcBef>
                <a:spcPts val="12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Hệ thần kinh vận động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: điều khiển sự hoạt động của cơ vân 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(là hoạt động có ý thức). </a:t>
            </a:r>
          </a:p>
          <a:p>
            <a:pPr algn="just" eaLnBrk="1" hangingPunct="1">
              <a:spcBef>
                <a:spcPts val="12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Hệ thần kinh sinh dưỡng: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điều hoà các cơ quan dinh dưỡng và cơ quan sinh sản 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(là hoạt động không có ý thức).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3"/>
          <p:cNvSpPr/>
          <p:nvPr/>
        </p:nvSpPr>
        <p:spPr>
          <a:xfrm>
            <a:off x="4267200" y="650875"/>
            <a:ext cx="0" cy="51435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2531" name="Text Box 4"/>
          <p:cNvSpPr txBox="1"/>
          <p:nvPr/>
        </p:nvSpPr>
        <p:spPr>
          <a:xfrm>
            <a:off x="3086100" y="708025"/>
            <a:ext cx="2774950" cy="4619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(Đơn vị cấu tạo của)</a:t>
            </a:r>
          </a:p>
        </p:txBody>
      </p:sp>
      <p:sp>
        <p:nvSpPr>
          <p:cNvPr id="22532" name="Text Box 5"/>
          <p:cNvSpPr txBox="1"/>
          <p:nvPr/>
        </p:nvSpPr>
        <p:spPr>
          <a:xfrm>
            <a:off x="3352800" y="1222375"/>
            <a:ext cx="1828800" cy="431800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200" dirty="0">
                <a:latin typeface="Tahoma" panose="020B0604030504040204" pitchFamily="34" charset="0"/>
              </a:rPr>
              <a:t>...................</a:t>
            </a:r>
          </a:p>
        </p:txBody>
      </p:sp>
      <p:sp>
        <p:nvSpPr>
          <p:cNvPr id="22533" name="Line 6"/>
          <p:cNvSpPr/>
          <p:nvPr/>
        </p:nvSpPr>
        <p:spPr>
          <a:xfrm flipH="1">
            <a:off x="1447800" y="1393825"/>
            <a:ext cx="1905000" cy="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534" name="Line 7"/>
          <p:cNvSpPr/>
          <p:nvPr/>
        </p:nvSpPr>
        <p:spPr>
          <a:xfrm>
            <a:off x="5181600" y="1428750"/>
            <a:ext cx="1828800" cy="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535" name="Text Box 8"/>
          <p:cNvSpPr txBox="1"/>
          <p:nvPr/>
        </p:nvSpPr>
        <p:spPr>
          <a:xfrm>
            <a:off x="1143000" y="1085850"/>
            <a:ext cx="2209800" cy="5238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về cấu tạo</a:t>
            </a:r>
          </a:p>
        </p:txBody>
      </p:sp>
      <p:sp>
        <p:nvSpPr>
          <p:cNvPr id="22536" name="Text Box 9"/>
          <p:cNvSpPr txBox="1"/>
          <p:nvPr/>
        </p:nvSpPr>
        <p:spPr>
          <a:xfrm>
            <a:off x="5078413" y="1095375"/>
            <a:ext cx="2362200" cy="5238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về chức năng</a:t>
            </a:r>
          </a:p>
        </p:txBody>
      </p:sp>
      <p:sp>
        <p:nvSpPr>
          <p:cNvPr id="22537" name="Line 10"/>
          <p:cNvSpPr/>
          <p:nvPr/>
        </p:nvSpPr>
        <p:spPr>
          <a:xfrm flipH="1">
            <a:off x="838200" y="1393825"/>
            <a:ext cx="609600" cy="85725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2538" name="Line 11"/>
          <p:cNvSpPr/>
          <p:nvPr/>
        </p:nvSpPr>
        <p:spPr>
          <a:xfrm>
            <a:off x="1447800" y="1393825"/>
            <a:ext cx="2514600" cy="835025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2539" name="Text Box 12"/>
          <p:cNvSpPr txBox="1"/>
          <p:nvPr/>
        </p:nvSpPr>
        <p:spPr>
          <a:xfrm>
            <a:off x="0" y="2241550"/>
            <a:ext cx="2667000" cy="431800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200" dirty="0">
                <a:latin typeface="Tahoma" panose="020B0604030504040204" pitchFamily="34" charset="0"/>
              </a:rPr>
              <a:t>......................</a:t>
            </a:r>
          </a:p>
        </p:txBody>
      </p:sp>
      <p:sp>
        <p:nvSpPr>
          <p:cNvPr id="22540" name="Text Box 13"/>
          <p:cNvSpPr txBox="1"/>
          <p:nvPr/>
        </p:nvSpPr>
        <p:spPr>
          <a:xfrm>
            <a:off x="2743200" y="2228850"/>
            <a:ext cx="2590800" cy="461963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Bộ phận ngoại biên</a:t>
            </a:r>
          </a:p>
        </p:txBody>
      </p:sp>
      <p:sp>
        <p:nvSpPr>
          <p:cNvPr id="22541" name="Line 14"/>
          <p:cNvSpPr/>
          <p:nvPr/>
        </p:nvSpPr>
        <p:spPr>
          <a:xfrm flipH="1">
            <a:off x="6324600" y="1428750"/>
            <a:ext cx="685800" cy="74295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2542" name="Text Box 15"/>
          <p:cNvSpPr txBox="1"/>
          <p:nvPr/>
        </p:nvSpPr>
        <p:spPr>
          <a:xfrm>
            <a:off x="5399088" y="2238375"/>
            <a:ext cx="1839912" cy="430213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200" dirty="0">
                <a:latin typeface="Tahoma" panose="020B0604030504040204" pitchFamily="34" charset="0"/>
              </a:rPr>
              <a:t>...................</a:t>
            </a:r>
          </a:p>
        </p:txBody>
      </p:sp>
      <p:sp>
        <p:nvSpPr>
          <p:cNvPr id="22543" name="Line 16"/>
          <p:cNvSpPr/>
          <p:nvPr/>
        </p:nvSpPr>
        <p:spPr>
          <a:xfrm>
            <a:off x="7010400" y="1428750"/>
            <a:ext cx="990600" cy="68580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2544" name="Text Box 17"/>
          <p:cNvSpPr txBox="1"/>
          <p:nvPr/>
        </p:nvSpPr>
        <p:spPr>
          <a:xfrm>
            <a:off x="7292975" y="2128838"/>
            <a:ext cx="1738313" cy="769937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Hệ thần kinh sinh dưỡng</a:t>
            </a:r>
          </a:p>
        </p:txBody>
      </p:sp>
      <p:sp>
        <p:nvSpPr>
          <p:cNvPr id="22545" name="Line 18"/>
          <p:cNvSpPr/>
          <p:nvPr/>
        </p:nvSpPr>
        <p:spPr>
          <a:xfrm flipH="1">
            <a:off x="457200" y="2595563"/>
            <a:ext cx="381000" cy="719137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2546" name="Text Box 19"/>
          <p:cNvSpPr txBox="1"/>
          <p:nvPr/>
        </p:nvSpPr>
        <p:spPr>
          <a:xfrm>
            <a:off x="152400" y="3313113"/>
            <a:ext cx="762000" cy="461962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Não</a:t>
            </a:r>
          </a:p>
        </p:txBody>
      </p:sp>
      <p:sp>
        <p:nvSpPr>
          <p:cNvPr id="22547" name="Line 20"/>
          <p:cNvSpPr/>
          <p:nvPr/>
        </p:nvSpPr>
        <p:spPr>
          <a:xfrm>
            <a:off x="838200" y="2595563"/>
            <a:ext cx="685800" cy="719137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2548" name="Text Box 21"/>
          <p:cNvSpPr txBox="1"/>
          <p:nvPr/>
        </p:nvSpPr>
        <p:spPr>
          <a:xfrm>
            <a:off x="990600" y="3327400"/>
            <a:ext cx="1295400" cy="431800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200" dirty="0">
                <a:latin typeface="Tahoma" panose="020B0604030504040204" pitchFamily="34" charset="0"/>
              </a:rPr>
              <a:t>.............</a:t>
            </a:r>
          </a:p>
        </p:txBody>
      </p:sp>
      <p:sp>
        <p:nvSpPr>
          <p:cNvPr id="22549" name="Line 22"/>
          <p:cNvSpPr/>
          <p:nvPr/>
        </p:nvSpPr>
        <p:spPr>
          <a:xfrm flipH="1">
            <a:off x="3124200" y="2579688"/>
            <a:ext cx="228600" cy="735012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2550" name="Text Box 23"/>
          <p:cNvSpPr txBox="1"/>
          <p:nvPr/>
        </p:nvSpPr>
        <p:spPr>
          <a:xfrm>
            <a:off x="2438400" y="3327400"/>
            <a:ext cx="1981200" cy="431800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200" dirty="0">
                <a:latin typeface="Tahoma" panose="020B0604030504040204" pitchFamily="34" charset="0"/>
              </a:rPr>
              <a:t>...............</a:t>
            </a:r>
          </a:p>
        </p:txBody>
      </p:sp>
      <p:sp>
        <p:nvSpPr>
          <p:cNvPr id="22551" name="Line 24"/>
          <p:cNvSpPr/>
          <p:nvPr/>
        </p:nvSpPr>
        <p:spPr>
          <a:xfrm>
            <a:off x="3352800" y="2579688"/>
            <a:ext cx="1752600" cy="735012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2552" name="Text Box 25"/>
          <p:cNvSpPr txBox="1"/>
          <p:nvPr/>
        </p:nvSpPr>
        <p:spPr>
          <a:xfrm>
            <a:off x="4495800" y="3314700"/>
            <a:ext cx="2133600" cy="430213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200" dirty="0">
                <a:latin typeface="Tahoma" panose="020B0604030504040204" pitchFamily="34" charset="0"/>
              </a:rPr>
              <a:t>...................</a:t>
            </a:r>
          </a:p>
        </p:txBody>
      </p:sp>
      <p:sp>
        <p:nvSpPr>
          <p:cNvPr id="22553" name="Line 26"/>
          <p:cNvSpPr/>
          <p:nvPr/>
        </p:nvSpPr>
        <p:spPr>
          <a:xfrm flipH="1">
            <a:off x="2971800" y="3714750"/>
            <a:ext cx="457200" cy="62865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2554" name="Text Box 27"/>
          <p:cNvSpPr txBox="1"/>
          <p:nvPr/>
        </p:nvSpPr>
        <p:spPr>
          <a:xfrm>
            <a:off x="1676400" y="4343400"/>
            <a:ext cx="2209800" cy="430213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200" dirty="0">
                <a:latin typeface="Tahoma" panose="020B0604030504040204" pitchFamily="34" charset="0"/>
              </a:rPr>
              <a:t>...................</a:t>
            </a:r>
          </a:p>
        </p:txBody>
      </p:sp>
      <p:sp>
        <p:nvSpPr>
          <p:cNvPr id="22555" name="Line 28"/>
          <p:cNvSpPr/>
          <p:nvPr/>
        </p:nvSpPr>
        <p:spPr>
          <a:xfrm>
            <a:off x="3429000" y="3714750"/>
            <a:ext cx="1371600" cy="62865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2556" name="Text Box 29"/>
          <p:cNvSpPr txBox="1"/>
          <p:nvPr/>
        </p:nvSpPr>
        <p:spPr>
          <a:xfrm>
            <a:off x="4006850" y="4343400"/>
            <a:ext cx="3079750" cy="461963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Bó sợi vận động</a:t>
            </a:r>
          </a:p>
        </p:txBody>
      </p:sp>
      <p:sp>
        <p:nvSpPr>
          <p:cNvPr id="22557" name="Text Box 30"/>
          <p:cNvSpPr txBox="1"/>
          <p:nvPr/>
        </p:nvSpPr>
        <p:spPr>
          <a:xfrm>
            <a:off x="1866900" y="-31750"/>
            <a:ext cx="5105400" cy="584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Hoàn thành sơ đồ sau</a:t>
            </a:r>
          </a:p>
        </p:txBody>
      </p:sp>
      <p:sp>
        <p:nvSpPr>
          <p:cNvPr id="26655" name="Text Box 31"/>
          <p:cNvSpPr txBox="1"/>
          <p:nvPr/>
        </p:nvSpPr>
        <p:spPr>
          <a:xfrm>
            <a:off x="3875088" y="1200150"/>
            <a:ext cx="838200" cy="36988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dirty="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26656" name="Text Box 32"/>
          <p:cNvSpPr txBox="1"/>
          <p:nvPr/>
        </p:nvSpPr>
        <p:spPr>
          <a:xfrm>
            <a:off x="762000" y="2244725"/>
            <a:ext cx="457200" cy="3683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dirty="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26657" name="Text Box 33"/>
          <p:cNvSpPr txBox="1"/>
          <p:nvPr/>
        </p:nvSpPr>
        <p:spPr>
          <a:xfrm>
            <a:off x="6019800" y="2209800"/>
            <a:ext cx="457200" cy="36988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dirty="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26658" name="Text Box 34"/>
          <p:cNvSpPr txBox="1"/>
          <p:nvPr/>
        </p:nvSpPr>
        <p:spPr>
          <a:xfrm>
            <a:off x="1371600" y="3314700"/>
            <a:ext cx="381000" cy="36988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dirty="0"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26659" name="Text Box 35"/>
          <p:cNvSpPr txBox="1"/>
          <p:nvPr/>
        </p:nvSpPr>
        <p:spPr>
          <a:xfrm>
            <a:off x="3124200" y="3314700"/>
            <a:ext cx="381000" cy="36988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dirty="0"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26660" name="Text Box 36"/>
          <p:cNvSpPr txBox="1"/>
          <p:nvPr/>
        </p:nvSpPr>
        <p:spPr>
          <a:xfrm>
            <a:off x="4953000" y="3314700"/>
            <a:ext cx="609600" cy="36988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dirty="0"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26661" name="Text Box 37"/>
          <p:cNvSpPr txBox="1"/>
          <p:nvPr/>
        </p:nvSpPr>
        <p:spPr>
          <a:xfrm>
            <a:off x="2667000" y="4343400"/>
            <a:ext cx="381000" cy="36988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dirty="0">
                <a:latin typeface="Tahoma" panose="020B0604030504040204" pitchFamily="34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5" grpId="0"/>
      <p:bldP spid="26656" grpId="0"/>
      <p:bldP spid="26657" grpId="0"/>
      <p:bldP spid="26658" grpId="0"/>
      <p:bldP spid="26659" grpId="0"/>
      <p:bldP spid="26660" grpId="0"/>
      <p:bldP spid="266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/>
          <p:nvPr/>
        </p:nvSpPr>
        <p:spPr>
          <a:xfrm>
            <a:off x="3048000" y="285750"/>
            <a:ext cx="2438400" cy="5238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Nơron</a:t>
            </a:r>
          </a:p>
        </p:txBody>
      </p:sp>
      <p:sp>
        <p:nvSpPr>
          <p:cNvPr id="23555" name="Line 3"/>
          <p:cNvSpPr/>
          <p:nvPr/>
        </p:nvSpPr>
        <p:spPr>
          <a:xfrm>
            <a:off x="4267200" y="650875"/>
            <a:ext cx="0" cy="51435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3556" name="Text Box 4"/>
          <p:cNvSpPr txBox="1"/>
          <p:nvPr/>
        </p:nvSpPr>
        <p:spPr>
          <a:xfrm>
            <a:off x="3213100" y="708025"/>
            <a:ext cx="2774950" cy="4619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(Đơn vị cấu tạo của)</a:t>
            </a:r>
          </a:p>
        </p:txBody>
      </p:sp>
      <p:sp>
        <p:nvSpPr>
          <p:cNvPr id="23557" name="Text Box 5"/>
          <p:cNvSpPr txBox="1"/>
          <p:nvPr/>
        </p:nvSpPr>
        <p:spPr>
          <a:xfrm>
            <a:off x="3352800" y="1222375"/>
            <a:ext cx="1828800" cy="431800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200" dirty="0">
                <a:latin typeface="Tahoma" panose="020B0604030504040204" pitchFamily="34" charset="0"/>
              </a:rPr>
              <a:t>...................</a:t>
            </a:r>
          </a:p>
        </p:txBody>
      </p:sp>
      <p:sp>
        <p:nvSpPr>
          <p:cNvPr id="23558" name="Line 6"/>
          <p:cNvSpPr/>
          <p:nvPr/>
        </p:nvSpPr>
        <p:spPr>
          <a:xfrm flipH="1">
            <a:off x="1447800" y="1393825"/>
            <a:ext cx="1905000" cy="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559" name="Line 7"/>
          <p:cNvSpPr/>
          <p:nvPr/>
        </p:nvSpPr>
        <p:spPr>
          <a:xfrm>
            <a:off x="5181600" y="1428750"/>
            <a:ext cx="1828800" cy="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560" name="Text Box 8"/>
          <p:cNvSpPr txBox="1"/>
          <p:nvPr/>
        </p:nvSpPr>
        <p:spPr>
          <a:xfrm>
            <a:off x="1143000" y="1085850"/>
            <a:ext cx="2209800" cy="5238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về cấu tạo</a:t>
            </a:r>
          </a:p>
        </p:txBody>
      </p:sp>
      <p:sp>
        <p:nvSpPr>
          <p:cNvPr id="23561" name="Text Box 9"/>
          <p:cNvSpPr txBox="1"/>
          <p:nvPr/>
        </p:nvSpPr>
        <p:spPr>
          <a:xfrm>
            <a:off x="4953000" y="1095375"/>
            <a:ext cx="2362200" cy="5238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về chức năng</a:t>
            </a:r>
          </a:p>
        </p:txBody>
      </p:sp>
      <p:sp>
        <p:nvSpPr>
          <p:cNvPr id="23562" name="Line 10"/>
          <p:cNvSpPr/>
          <p:nvPr/>
        </p:nvSpPr>
        <p:spPr>
          <a:xfrm flipH="1">
            <a:off x="838200" y="1393825"/>
            <a:ext cx="609600" cy="85725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3563" name="Line 11"/>
          <p:cNvSpPr/>
          <p:nvPr/>
        </p:nvSpPr>
        <p:spPr>
          <a:xfrm>
            <a:off x="1447800" y="1393825"/>
            <a:ext cx="2514600" cy="835025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3564" name="Text Box 12"/>
          <p:cNvSpPr txBox="1"/>
          <p:nvPr/>
        </p:nvSpPr>
        <p:spPr>
          <a:xfrm>
            <a:off x="0" y="2279650"/>
            <a:ext cx="2667000" cy="431800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200" dirty="0">
                <a:latin typeface="Tahoma" panose="020B0604030504040204" pitchFamily="34" charset="0"/>
              </a:rPr>
              <a:t>......................</a:t>
            </a:r>
          </a:p>
        </p:txBody>
      </p:sp>
      <p:sp>
        <p:nvSpPr>
          <p:cNvPr id="23565" name="Text Box 13"/>
          <p:cNvSpPr txBox="1"/>
          <p:nvPr/>
        </p:nvSpPr>
        <p:spPr>
          <a:xfrm>
            <a:off x="2743200" y="2228850"/>
            <a:ext cx="2590800" cy="461963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Bộ phận ngoại biên</a:t>
            </a:r>
          </a:p>
        </p:txBody>
      </p:sp>
      <p:sp>
        <p:nvSpPr>
          <p:cNvPr id="23566" name="Line 14"/>
          <p:cNvSpPr/>
          <p:nvPr/>
        </p:nvSpPr>
        <p:spPr>
          <a:xfrm flipH="1">
            <a:off x="6324600" y="1428750"/>
            <a:ext cx="685800" cy="74295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3567" name="Text Box 15"/>
          <p:cNvSpPr txBox="1"/>
          <p:nvPr/>
        </p:nvSpPr>
        <p:spPr>
          <a:xfrm>
            <a:off x="5399088" y="2219325"/>
            <a:ext cx="1943100" cy="769938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200" dirty="0">
                <a:latin typeface="Tahoma" panose="020B0604030504040204" pitchFamily="34" charset="0"/>
              </a:rPr>
              <a:t>...............................</a:t>
            </a:r>
          </a:p>
        </p:txBody>
      </p:sp>
      <p:sp>
        <p:nvSpPr>
          <p:cNvPr id="23568" name="Line 16"/>
          <p:cNvSpPr/>
          <p:nvPr/>
        </p:nvSpPr>
        <p:spPr>
          <a:xfrm>
            <a:off x="7010400" y="1428750"/>
            <a:ext cx="990600" cy="68580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3569" name="Text Box 17"/>
          <p:cNvSpPr txBox="1"/>
          <p:nvPr/>
        </p:nvSpPr>
        <p:spPr>
          <a:xfrm>
            <a:off x="7380288" y="2128838"/>
            <a:ext cx="1738312" cy="769937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Hệ thần kinh sinh dưỡng</a:t>
            </a:r>
          </a:p>
        </p:txBody>
      </p:sp>
      <p:sp>
        <p:nvSpPr>
          <p:cNvPr id="23570" name="Line 18"/>
          <p:cNvSpPr/>
          <p:nvPr/>
        </p:nvSpPr>
        <p:spPr>
          <a:xfrm flipH="1">
            <a:off x="457200" y="2595563"/>
            <a:ext cx="381000" cy="719137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3571" name="Text Box 19"/>
          <p:cNvSpPr txBox="1"/>
          <p:nvPr/>
        </p:nvSpPr>
        <p:spPr>
          <a:xfrm>
            <a:off x="152400" y="3332163"/>
            <a:ext cx="762000" cy="461962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Não</a:t>
            </a:r>
          </a:p>
        </p:txBody>
      </p:sp>
      <p:sp>
        <p:nvSpPr>
          <p:cNvPr id="23572" name="Line 20"/>
          <p:cNvSpPr/>
          <p:nvPr/>
        </p:nvSpPr>
        <p:spPr>
          <a:xfrm>
            <a:off x="838200" y="2595563"/>
            <a:ext cx="685800" cy="719137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3573" name="Text Box 21"/>
          <p:cNvSpPr txBox="1"/>
          <p:nvPr/>
        </p:nvSpPr>
        <p:spPr>
          <a:xfrm>
            <a:off x="990600" y="3327400"/>
            <a:ext cx="1295400" cy="431800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200" dirty="0">
                <a:latin typeface="Tahoma" panose="020B0604030504040204" pitchFamily="34" charset="0"/>
              </a:rPr>
              <a:t>.............</a:t>
            </a:r>
          </a:p>
        </p:txBody>
      </p:sp>
      <p:sp>
        <p:nvSpPr>
          <p:cNvPr id="23574" name="Line 22"/>
          <p:cNvSpPr/>
          <p:nvPr/>
        </p:nvSpPr>
        <p:spPr>
          <a:xfrm flipH="1">
            <a:off x="3124200" y="2579688"/>
            <a:ext cx="228600" cy="735012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3575" name="Text Box 23"/>
          <p:cNvSpPr txBox="1"/>
          <p:nvPr/>
        </p:nvSpPr>
        <p:spPr>
          <a:xfrm>
            <a:off x="2438400" y="3327400"/>
            <a:ext cx="1981200" cy="431800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200" dirty="0">
                <a:latin typeface="Tahoma" panose="020B0604030504040204" pitchFamily="34" charset="0"/>
              </a:rPr>
              <a:t>...............</a:t>
            </a:r>
          </a:p>
        </p:txBody>
      </p:sp>
      <p:sp>
        <p:nvSpPr>
          <p:cNvPr id="23576" name="Line 24"/>
          <p:cNvSpPr/>
          <p:nvPr/>
        </p:nvSpPr>
        <p:spPr>
          <a:xfrm>
            <a:off x="3352800" y="2579688"/>
            <a:ext cx="1752600" cy="735012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3577" name="Text Box 25"/>
          <p:cNvSpPr txBox="1"/>
          <p:nvPr/>
        </p:nvSpPr>
        <p:spPr>
          <a:xfrm>
            <a:off x="4495800" y="3314700"/>
            <a:ext cx="2133600" cy="430213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200" dirty="0">
                <a:latin typeface="Tahoma" panose="020B0604030504040204" pitchFamily="34" charset="0"/>
              </a:rPr>
              <a:t>...................</a:t>
            </a:r>
          </a:p>
        </p:txBody>
      </p:sp>
      <p:sp>
        <p:nvSpPr>
          <p:cNvPr id="23578" name="Line 26"/>
          <p:cNvSpPr/>
          <p:nvPr/>
        </p:nvSpPr>
        <p:spPr>
          <a:xfrm flipH="1">
            <a:off x="2971800" y="3714750"/>
            <a:ext cx="457200" cy="62865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3579" name="Text Box 27"/>
          <p:cNvSpPr txBox="1"/>
          <p:nvPr/>
        </p:nvSpPr>
        <p:spPr>
          <a:xfrm>
            <a:off x="1676400" y="4343400"/>
            <a:ext cx="2209800" cy="430213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200" dirty="0">
                <a:latin typeface="Tahoma" panose="020B0604030504040204" pitchFamily="34" charset="0"/>
              </a:rPr>
              <a:t>...................</a:t>
            </a:r>
          </a:p>
        </p:txBody>
      </p:sp>
      <p:sp>
        <p:nvSpPr>
          <p:cNvPr id="23580" name="Line 28"/>
          <p:cNvSpPr/>
          <p:nvPr/>
        </p:nvSpPr>
        <p:spPr>
          <a:xfrm>
            <a:off x="3429000" y="3714750"/>
            <a:ext cx="1371600" cy="62865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23581" name="Text Box 29"/>
          <p:cNvSpPr txBox="1"/>
          <p:nvPr/>
        </p:nvSpPr>
        <p:spPr>
          <a:xfrm>
            <a:off x="4006850" y="4343400"/>
            <a:ext cx="3079750" cy="461963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Bó sợi vận động</a:t>
            </a:r>
          </a:p>
        </p:txBody>
      </p:sp>
      <p:sp>
        <p:nvSpPr>
          <p:cNvPr id="23582" name="Text Box 30"/>
          <p:cNvSpPr txBox="1"/>
          <p:nvPr/>
        </p:nvSpPr>
        <p:spPr>
          <a:xfrm>
            <a:off x="1905000" y="0"/>
            <a:ext cx="5105400" cy="584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Hoàn thành sơ đồ sau</a:t>
            </a:r>
          </a:p>
        </p:txBody>
      </p:sp>
      <p:sp>
        <p:nvSpPr>
          <p:cNvPr id="26655" name="Text Box 31"/>
          <p:cNvSpPr txBox="1"/>
          <p:nvPr/>
        </p:nvSpPr>
        <p:spPr>
          <a:xfrm>
            <a:off x="3962400" y="1200150"/>
            <a:ext cx="838200" cy="36988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dirty="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26656" name="Text Box 32"/>
          <p:cNvSpPr txBox="1"/>
          <p:nvPr/>
        </p:nvSpPr>
        <p:spPr>
          <a:xfrm>
            <a:off x="762000" y="2244725"/>
            <a:ext cx="457200" cy="3683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dirty="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26657" name="Text Box 33"/>
          <p:cNvSpPr txBox="1"/>
          <p:nvPr/>
        </p:nvSpPr>
        <p:spPr>
          <a:xfrm>
            <a:off x="6019800" y="2209800"/>
            <a:ext cx="457200" cy="36988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dirty="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26658" name="Text Box 34"/>
          <p:cNvSpPr txBox="1"/>
          <p:nvPr/>
        </p:nvSpPr>
        <p:spPr>
          <a:xfrm>
            <a:off x="1371600" y="3314700"/>
            <a:ext cx="381000" cy="36988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dirty="0"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26659" name="Text Box 35"/>
          <p:cNvSpPr txBox="1"/>
          <p:nvPr/>
        </p:nvSpPr>
        <p:spPr>
          <a:xfrm>
            <a:off x="3124200" y="3314700"/>
            <a:ext cx="381000" cy="36988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dirty="0"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26660" name="Text Box 36"/>
          <p:cNvSpPr txBox="1"/>
          <p:nvPr/>
        </p:nvSpPr>
        <p:spPr>
          <a:xfrm>
            <a:off x="4953000" y="3314700"/>
            <a:ext cx="609600" cy="36988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dirty="0"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26661" name="Text Box 37"/>
          <p:cNvSpPr txBox="1"/>
          <p:nvPr/>
        </p:nvSpPr>
        <p:spPr>
          <a:xfrm>
            <a:off x="2667000" y="4343400"/>
            <a:ext cx="381000" cy="36988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dirty="0"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26662" name="Text Box 38"/>
          <p:cNvSpPr txBox="1"/>
          <p:nvPr/>
        </p:nvSpPr>
        <p:spPr>
          <a:xfrm>
            <a:off x="3225800" y="1155700"/>
            <a:ext cx="2057400" cy="4318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200" dirty="0">
                <a:solidFill>
                  <a:srgbClr val="FF0000"/>
                </a:solidFill>
                <a:latin typeface="Tahoma" panose="020B0604030504040204" pitchFamily="34" charset="0"/>
              </a:rPr>
              <a:t>Hệ thần kinh</a:t>
            </a:r>
          </a:p>
        </p:txBody>
      </p:sp>
      <p:sp>
        <p:nvSpPr>
          <p:cNvPr id="26663" name="Text Box 39"/>
          <p:cNvSpPr txBox="1"/>
          <p:nvPr/>
        </p:nvSpPr>
        <p:spPr>
          <a:xfrm>
            <a:off x="0" y="2219325"/>
            <a:ext cx="2667000" cy="4619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Bộ phận trung ương</a:t>
            </a:r>
          </a:p>
        </p:txBody>
      </p:sp>
      <p:sp>
        <p:nvSpPr>
          <p:cNvPr id="26664" name="Text Box 40"/>
          <p:cNvSpPr txBox="1"/>
          <p:nvPr/>
        </p:nvSpPr>
        <p:spPr>
          <a:xfrm>
            <a:off x="5384800" y="2152650"/>
            <a:ext cx="1897063" cy="8302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Hệ thần kinh vận động</a:t>
            </a:r>
          </a:p>
        </p:txBody>
      </p:sp>
      <p:sp>
        <p:nvSpPr>
          <p:cNvPr id="26665" name="Text Box 41"/>
          <p:cNvSpPr txBox="1"/>
          <p:nvPr/>
        </p:nvSpPr>
        <p:spPr>
          <a:xfrm>
            <a:off x="914400" y="3281363"/>
            <a:ext cx="1524000" cy="46196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Tủy sống</a:t>
            </a:r>
          </a:p>
        </p:txBody>
      </p:sp>
      <p:sp>
        <p:nvSpPr>
          <p:cNvPr id="26666" name="Text Box 42"/>
          <p:cNvSpPr txBox="1"/>
          <p:nvPr/>
        </p:nvSpPr>
        <p:spPr>
          <a:xfrm>
            <a:off x="2476500" y="3271838"/>
            <a:ext cx="1963738" cy="46196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Dây thần kinh</a:t>
            </a:r>
          </a:p>
        </p:txBody>
      </p:sp>
      <p:sp>
        <p:nvSpPr>
          <p:cNvPr id="26667" name="Text Box 43"/>
          <p:cNvSpPr txBox="1"/>
          <p:nvPr/>
        </p:nvSpPr>
        <p:spPr>
          <a:xfrm>
            <a:off x="4343400" y="3263900"/>
            <a:ext cx="2338388" cy="4619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Hạch thần kinh</a:t>
            </a:r>
          </a:p>
        </p:txBody>
      </p:sp>
      <p:sp>
        <p:nvSpPr>
          <p:cNvPr id="26668" name="Text Box 44"/>
          <p:cNvSpPr txBox="1"/>
          <p:nvPr/>
        </p:nvSpPr>
        <p:spPr>
          <a:xfrm>
            <a:off x="1676400" y="4294188"/>
            <a:ext cx="2209800" cy="460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Bó sợi cảm giác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5" grpId="0"/>
      <p:bldP spid="26656" grpId="0"/>
      <p:bldP spid="26657" grpId="0"/>
      <p:bldP spid="26658" grpId="0"/>
      <p:bldP spid="26659" grpId="0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26667" grpId="0"/>
      <p:bldP spid="266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37795" y="463550"/>
            <a:ext cx="7148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Quan sát video xác định âm thanh và hình ảnh quan sát được?</a:t>
            </a:r>
          </a:p>
        </p:txBody>
      </p:sp>
      <p:pic>
        <p:nvPicPr>
          <p:cNvPr id="6" name="Tiếng chim hót buổi sáng thiên nhiên trong lành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" y="1428750"/>
            <a:ext cx="5593080" cy="3146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/>
          <p:nvPr/>
        </p:nvSpPr>
        <p:spPr>
          <a:xfrm>
            <a:off x="381000" y="228600"/>
            <a:ext cx="8382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79" name="Text Box 4"/>
          <p:cNvSpPr txBox="1"/>
          <p:nvPr/>
        </p:nvSpPr>
        <p:spPr>
          <a:xfrm>
            <a:off x="228600" y="857250"/>
            <a:ext cx="8534400" cy="461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buNone/>
            </a:pP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Bài vừa học :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Học bài và trả lời câu hỏi SGK 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Đọc mục “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m có biết”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Bài sắp học :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Thực hành: Tìm hiểu chức năng (liên quan đến cấu tạo) của tủy sống”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Đọc kĩ nội dung và cách tiến hành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Chuẩn bị: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Ếch: mỗi nhóm một con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Bông thấm nước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Kẻ bảng 44 vào vở (hoặc giấy rời)</a:t>
            </a:r>
            <a:endParaRPr lang="en-US" altLang="en-US" sz="2800" b="1" dirty="0">
              <a:solidFill>
                <a:srgbClr val="0000FF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828800" y="285750"/>
            <a:ext cx="3887470" cy="3683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Tìm hiểu về hệ thần kinh.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47750"/>
            <a:ext cx="2573655" cy="386524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Oval Callout 5"/>
          <p:cNvSpPr/>
          <p:nvPr/>
        </p:nvSpPr>
        <p:spPr>
          <a:xfrm>
            <a:off x="3810000" y="2419350"/>
            <a:ext cx="3968750" cy="2540635"/>
          </a:xfrm>
          <a:prstGeom prst="wedgeEllipseCallout">
            <a:avLst>
              <a:gd name="adj1" fmla="val -88528"/>
              <a:gd name="adj2" fmla="val -530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/>
              <a:t>? Nêu cấu tạo và chức năng của hệ thần kinh.</a:t>
            </a:r>
          </a:p>
          <a:p>
            <a:pPr algn="just"/>
            <a:r>
              <a:rPr lang="en-US"/>
              <a:t>? Xác định vị trí của các bộ phận cấu tạo nên hệ thần kinh.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514350"/>
            <a:ext cx="6096000" cy="28219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/>
              <a:t>- Hệ thần kinh ở người gồm:</a:t>
            </a:r>
          </a:p>
          <a:p>
            <a:pPr algn="just"/>
            <a:r>
              <a:rPr lang="en-US"/>
              <a:t>+ Bộ phận trung ương: Não nằm trong hộp sọ và tủy sống nằm trong cột sống.</a:t>
            </a:r>
          </a:p>
          <a:p>
            <a:pPr algn="just"/>
            <a:r>
              <a:rPr lang="en-US"/>
              <a:t>+ Bộ phận ngoại biên gồm dây thần kinh và hạch thần kinh.</a:t>
            </a:r>
          </a:p>
          <a:p>
            <a:pPr algn="just"/>
            <a:r>
              <a:rPr lang="en-US"/>
              <a:t>- Hệ thần kinh ở người điều khiển, điều hòa và phối hợp hoạt động của các cơ quan, hệ cơ quan trong cơ thể thành 1 thể thống nhất.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447800" y="133350"/>
            <a:ext cx="4895215" cy="92202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/>
              <a:t>Quan sát video một số bệnh về hệ thần kinh. Kết  hợp tìm hiểu nội dung SGK.</a:t>
            </a:r>
          </a:p>
          <a:p>
            <a:pPr algn="ctr"/>
            <a:r>
              <a:rPr lang="vi-VN" altLang="en-US"/>
              <a:t>Hoàn thành phiếu học tập số 1</a:t>
            </a:r>
          </a:p>
        </p:txBody>
      </p:sp>
      <p:graphicFrame>
        <p:nvGraphicFramePr>
          <p:cNvPr id="4" name="Table 3"/>
          <p:cNvGraphicFramePr/>
          <p:nvPr/>
        </p:nvGraphicFramePr>
        <p:xfrm>
          <a:off x="696595" y="1809750"/>
          <a:ext cx="639826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Một số bệnh về hệ thần kinh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bệnh</a:t>
                      </a:r>
                      <a:endParaRPr lang="en-US" sz="13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13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 chứng</a:t>
                      </a:r>
                      <a:endParaRPr lang="en-US" sz="13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phòng chống</a:t>
                      </a:r>
                      <a:endParaRPr lang="en-US" sz="1300" b="1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Bệnh Parkinson</a:t>
                      </a:r>
                      <a:endParaRPr lang="en-US" sz="13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Bệnh động kinh</a:t>
                      </a:r>
                      <a:endParaRPr lang="en-US" sz="13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3.Bệnh Alzheimer</a:t>
                      </a:r>
                      <a:endParaRPr lang="en-US" sz="13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2286000" y="1352550"/>
            <a:ext cx="280035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>
                <a:sym typeface="+mn-ea"/>
              </a:rPr>
              <a:t>Phiếu học tập số 1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685" y="361950"/>
            <a:ext cx="6656070" cy="439420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438400" y="590550"/>
            <a:ext cx="2998470" cy="3683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/>
              <a:t> Tìm hiểu nội dung SGK.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07975" y="1352550"/>
            <a:ext cx="6896100" cy="1198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? Kể tên 1 số chất gây nghiện cho hệ thần kinh.</a:t>
            </a:r>
          </a:p>
          <a:p>
            <a:pPr algn="just"/>
            <a:r>
              <a:rPr lang="en-US"/>
              <a:t>? Nghiện ma túy gây ra những tệ nạn gì cho xã hội.</a:t>
            </a:r>
          </a:p>
          <a:p>
            <a:pPr algn="just"/>
            <a:r>
              <a:rPr lang="en-US"/>
              <a:t>? Từ nhưng hiểu biết của mình về các chất gây nghiện em sẽ tuyên truyền điều gì cho người thân và mọi người xung quanh.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/>
          <p:nvPr/>
        </p:nvSpPr>
        <p:spPr>
          <a:xfrm>
            <a:off x="228600" y="514350"/>
            <a:ext cx="5210175" cy="143002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- Một số chất gây nghiện cho hệ thần kinh: </a:t>
            </a:r>
          </a:p>
          <a:p>
            <a:pPr algn="just" eaLnBrk="1" hangingPunct="1">
              <a:spcBef>
                <a:spcPts val="600"/>
              </a:spcBef>
              <a:buNone/>
            </a:pPr>
            <a:r>
              <a:rPr lang="vi-VN" altLang="en-US" sz="1800" dirty="0">
                <a:latin typeface="Times New Roman" panose="02020603050405020304" pitchFamily="18" charset="0"/>
              </a:rPr>
              <a:t>+ </a:t>
            </a:r>
            <a:r>
              <a:rPr lang="en-US" altLang="en-US" sz="1800" dirty="0">
                <a:latin typeface="Times New Roman" panose="02020603050405020304" pitchFamily="18" charset="0"/>
              </a:rPr>
              <a:t>Nicotin trong khói thuốc l</a:t>
            </a:r>
            <a:r>
              <a:rPr lang="vi-VN" altLang="en-US" sz="1800" dirty="0">
                <a:latin typeface="Times New Roman" panose="02020603050405020304" pitchFamily="18" charset="0"/>
              </a:rPr>
              <a:t>á</a:t>
            </a:r>
          </a:p>
          <a:p>
            <a:pPr algn="just" eaLnBrk="1" hangingPunct="1">
              <a:spcBef>
                <a:spcPts val="600"/>
              </a:spcBef>
              <a:buNone/>
            </a:pPr>
            <a:r>
              <a:rPr lang="vi-VN" altLang="en-US" sz="1800" dirty="0">
                <a:latin typeface="Times New Roman" panose="02020603050405020304" pitchFamily="18" charset="0"/>
              </a:rPr>
              <a:t>+ E</a:t>
            </a:r>
            <a:r>
              <a:rPr lang="en-US" altLang="en-US" sz="1800" dirty="0">
                <a:latin typeface="Times New Roman" panose="02020603050405020304" pitchFamily="18" charset="0"/>
              </a:rPr>
              <a:t>tanol trong rượu</a:t>
            </a:r>
          </a:p>
          <a:p>
            <a:pPr algn="just" eaLnBrk="1" hangingPunct="1">
              <a:spcBef>
                <a:spcPts val="600"/>
              </a:spcBef>
              <a:buNone/>
            </a:pPr>
            <a:r>
              <a:rPr lang="vi-VN" altLang="en-US" sz="1800" dirty="0">
                <a:latin typeface="Times New Roman" panose="02020603050405020304" pitchFamily="18" charset="0"/>
              </a:rPr>
              <a:t>+ M</a:t>
            </a:r>
            <a:r>
              <a:rPr lang="en-US" altLang="en-US" sz="1800" dirty="0">
                <a:latin typeface="Times New Roman" panose="02020603050405020304" pitchFamily="18" charset="0"/>
              </a:rPr>
              <a:t>a túy....</a:t>
            </a:r>
          </a:p>
        </p:txBody>
      </p:sp>
      <p:pic>
        <p:nvPicPr>
          <p:cNvPr id="101" name="Content Placeholder 10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2266950"/>
            <a:ext cx="2791460" cy="223583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2971800" y="2266950"/>
            <a:ext cx="2682875" cy="223583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03" name="Picture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5791200" y="381000"/>
            <a:ext cx="3028950" cy="175196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04" name="Picture 103"/>
          <p:cNvPicPr/>
          <p:nvPr/>
        </p:nvPicPr>
        <p:blipFill>
          <a:blip r:embed="rId5"/>
          <a:stretch>
            <a:fillRect/>
          </a:stretch>
        </p:blipFill>
        <p:spPr>
          <a:xfrm>
            <a:off x="5758815" y="2275205"/>
            <a:ext cx="3061970" cy="223393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198880" y="285750"/>
            <a:ext cx="5997575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Tìm hiểu các giác quan trong cơ thể người</a:t>
            </a:r>
          </a:p>
        </p:txBody>
      </p:sp>
      <p:pic>
        <p:nvPicPr>
          <p:cNvPr id="4" name="Content Placeholder 3" descr="suy nghĩ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3429000"/>
            <a:ext cx="1714500" cy="17145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8" name="Cloud Callout 7"/>
          <p:cNvSpPr/>
          <p:nvPr/>
        </p:nvSpPr>
        <p:spPr>
          <a:xfrm>
            <a:off x="2514600" y="1276350"/>
            <a:ext cx="3841115" cy="2166620"/>
          </a:xfrm>
          <a:prstGeom prst="cloudCallout">
            <a:avLst>
              <a:gd name="adj1" fmla="val -77111"/>
              <a:gd name="adj2" fmla="val 736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/>
              <a:t>? Kể tên 1 số giác quan ở cơ thể người.</a:t>
            </a:r>
          </a:p>
          <a:p>
            <a:pPr algn="just"/>
            <a:r>
              <a:rPr lang="en-US"/>
              <a:t>? Nêu chức năng chung của các giác quan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768</Words>
  <Application>Microsoft Office PowerPoint</Application>
  <PresentationFormat>On-screen Show (16:9)</PresentationFormat>
  <Paragraphs>118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Trebuchet MS</vt:lpstr>
      <vt:lpstr>VNI-Times</vt:lpstr>
      <vt:lpstr>Wingdings 3</vt:lpstr>
      <vt:lpstr>Facet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66</cp:revision>
  <dcterms:created xsi:type="dcterms:W3CDTF">2012-02-09T13:03:27Z</dcterms:created>
  <dcterms:modified xsi:type="dcterms:W3CDTF">2024-11-29T02:16:42Z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9B009974BBA646A994A2D92DA1CEC12E</vt:lpwstr>
  </property>
  <property fmtid="{D5CDD505-2E9C-101B-9397-08002B2CF9AE}" pid="3" name="KSOProductBuildVer">
    <vt:lpwstr>1033-11.2.0.11537</vt:lpwstr>
  </property>
</Properties>
</file>