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sldIdLst>
    <p:sldId id="263" r:id="rId4"/>
    <p:sldId id="256" r:id="rId5"/>
    <p:sldId id="257" r:id="rId6"/>
    <p:sldId id="258" r:id="rId7"/>
    <p:sldId id="267" r:id="rId8"/>
    <p:sldId id="269" r:id="rId9"/>
    <p:sldId id="270" r:id="rId10"/>
    <p:sldId id="259" r:id="rId11"/>
    <p:sldId id="281" r:id="rId12"/>
    <p:sldId id="272" r:id="rId13"/>
    <p:sldId id="275" r:id="rId14"/>
    <p:sldId id="286" r:id="rId15"/>
    <p:sldId id="268" r:id="rId16"/>
    <p:sldId id="276" r:id="rId17"/>
    <p:sldId id="271" r:id="rId18"/>
    <p:sldId id="277" r:id="rId19"/>
    <p:sldId id="285" r:id="rId20"/>
    <p:sldId id="279" r:id="rId21"/>
    <p:sldId id="280" r:id="rId22"/>
    <p:sldId id="282" r:id="rId23"/>
    <p:sldId id="262" r:id="rId24"/>
    <p:sldId id="283" r:id="rId25"/>
    <p:sldId id="265" r:id="rId26"/>
    <p:sldId id="266"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026C5A-C53E-4769-8942-E2B10EC68EAE}">
          <p14:sldIdLst>
            <p14:sldId id="263"/>
            <p14:sldId id="256"/>
            <p14:sldId id="257"/>
            <p14:sldId id="258"/>
            <p14:sldId id="267"/>
            <p14:sldId id="269"/>
            <p14:sldId id="270"/>
            <p14:sldId id="259"/>
            <p14:sldId id="281"/>
            <p14:sldId id="272"/>
            <p14:sldId id="275"/>
            <p14:sldId id="286"/>
            <p14:sldId id="268"/>
            <p14:sldId id="276"/>
            <p14:sldId id="271"/>
            <p14:sldId id="277"/>
            <p14:sldId id="285"/>
            <p14:sldId id="279"/>
            <p14:sldId id="280"/>
            <p14:sldId id="282"/>
            <p14:sldId id="262"/>
            <p14:sldId id="283"/>
            <p14:sldId id="265"/>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797"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425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041A1-BAD8-4938-9CE2-9310EB3D6E40}"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563144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041A1-BAD8-4938-9CE2-9310EB3D6E40}"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3159551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11723" y="17584"/>
            <a:ext cx="9144000" cy="83966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4618" y="114300"/>
            <a:ext cx="9144000" cy="742950"/>
          </a:xfrm>
        </p:spPr>
        <p:txBody>
          <a:bodyPr>
            <a:noAutofit/>
          </a:bodyPr>
          <a:lstStyle>
            <a:lvl1pPr>
              <a:defRPr sz="3600" b="1" baseline="0">
                <a:solidFill>
                  <a:schemeClr val="bg1"/>
                </a:solidFill>
              </a:defRPr>
            </a:lvl1pPr>
          </a:lstStyle>
          <a:p>
            <a:r>
              <a:rPr lang="en-US" dirty="0" err="1" smtClean="0"/>
              <a:t>Bài</a:t>
            </a:r>
            <a:r>
              <a:rPr lang="en-US" dirty="0" smtClean="0"/>
              <a:t> 8: </a:t>
            </a:r>
            <a:r>
              <a:rPr lang="en-US" dirty="0" err="1" smtClean="0"/>
              <a:t>Sự</a:t>
            </a:r>
            <a:r>
              <a:rPr lang="en-US" dirty="0" smtClean="0"/>
              <a:t> </a:t>
            </a:r>
            <a:r>
              <a:rPr lang="en-US" dirty="0" err="1" smtClean="0"/>
              <a:t>đa</a:t>
            </a:r>
            <a:r>
              <a:rPr lang="en-US" dirty="0" smtClean="0"/>
              <a:t> </a:t>
            </a:r>
            <a:r>
              <a:rPr lang="en-US" dirty="0" err="1" smtClean="0"/>
              <a:t>dạng</a:t>
            </a:r>
            <a:r>
              <a:rPr lang="en-US" dirty="0" smtClean="0"/>
              <a:t> </a:t>
            </a:r>
            <a:r>
              <a:rPr lang="en-US" dirty="0" err="1" smtClean="0"/>
              <a:t>và</a:t>
            </a:r>
            <a:r>
              <a:rPr lang="en-US" dirty="0" smtClean="0"/>
              <a:t> </a:t>
            </a:r>
            <a:r>
              <a:rPr lang="en-US" dirty="0" err="1" smtClean="0"/>
              <a:t>các</a:t>
            </a:r>
            <a:r>
              <a:rPr lang="en-US" dirty="0" smtClean="0"/>
              <a:t> </a:t>
            </a:r>
            <a:r>
              <a:rPr lang="en-US" dirty="0" err="1" smtClean="0"/>
              <a:t>thể</a:t>
            </a:r>
            <a:r>
              <a:rPr lang="en-US" dirty="0" smtClean="0"/>
              <a:t> </a:t>
            </a:r>
            <a:r>
              <a:rPr lang="en-US" dirty="0" err="1" smtClean="0"/>
              <a:t>cơ</a:t>
            </a:r>
            <a:r>
              <a:rPr lang="en-US" dirty="0" smtClean="0"/>
              <a:t> </a:t>
            </a:r>
            <a:r>
              <a:rPr lang="en-US" dirty="0" err="1" smtClean="0"/>
              <a:t>bản</a:t>
            </a:r>
            <a:r>
              <a:rPr lang="en-US" dirty="0" smtClean="0"/>
              <a:t> </a:t>
            </a:r>
            <a:r>
              <a:rPr lang="en-US" dirty="0" err="1" smtClean="0"/>
              <a:t>của</a:t>
            </a:r>
            <a:r>
              <a:rPr lang="en-US" dirty="0" smtClean="0"/>
              <a:t> </a:t>
            </a:r>
            <a:r>
              <a:rPr lang="en-US" dirty="0" err="1" smtClean="0"/>
              <a:t>chất</a:t>
            </a:r>
            <a:r>
              <a:rPr lang="en-US" dirty="0" smtClean="0"/>
              <a:t>. </a:t>
            </a:r>
            <a:r>
              <a:rPr lang="en-US" dirty="0" err="1" smtClean="0"/>
              <a:t>Tính</a:t>
            </a:r>
            <a:r>
              <a:rPr lang="en-US" dirty="0" smtClean="0"/>
              <a:t> </a:t>
            </a:r>
            <a:r>
              <a:rPr lang="en-US" dirty="0" err="1" smtClean="0"/>
              <a:t>chất</a:t>
            </a:r>
            <a:r>
              <a:rPr lang="en-US" dirty="0" smtClean="0"/>
              <a:t> </a:t>
            </a:r>
            <a:r>
              <a:rPr lang="en-US" dirty="0" err="1" smtClean="0"/>
              <a:t>của</a:t>
            </a:r>
            <a:r>
              <a:rPr lang="en-US" dirty="0" smtClean="0"/>
              <a:t> </a:t>
            </a:r>
            <a:r>
              <a:rPr lang="en-US" dirty="0" err="1" smtClean="0"/>
              <a:t>chất</a:t>
            </a:r>
            <a:endParaRPr lang="en-US" dirty="0"/>
          </a:p>
        </p:txBody>
      </p:sp>
    </p:spTree>
    <p:extLst>
      <p:ext uri="{BB962C8B-B14F-4D97-AF65-F5344CB8AC3E}">
        <p14:creationId xmlns:p14="http://schemas.microsoft.com/office/powerpoint/2010/main" val="264345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390A1-34F3-4105-9A46-E273897D95CF}"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364869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390A1-34F3-4105-9A46-E273897D95CF}"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1913063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390A1-34F3-4105-9A46-E273897D95CF}"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42201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390A1-34F3-4105-9A46-E273897D95CF}" type="datetimeFigureOut">
              <a:rPr lang="en-US" smtClean="0"/>
              <a:t>8/19/2021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2333052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9390A1-34F3-4105-9A46-E273897D95CF}" type="datetimeFigureOut">
              <a:rPr lang="en-US" smtClean="0"/>
              <a:t>8/19/2021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4128896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390A1-34F3-4105-9A46-E273897D95CF}" type="datetimeFigureOut">
              <a:rPr lang="en-US" smtClean="0"/>
              <a:t>8/19/2021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2190005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390A1-34F3-4105-9A46-E273897D95CF}"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418012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041A1-BAD8-4938-9CE2-9310EB3D6E40}"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253721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390A1-34F3-4105-9A46-E273897D95CF}"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788659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390A1-34F3-4105-9A46-E273897D95CF}"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3302641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390A1-34F3-4105-9A46-E273897D95CF}"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2304324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79390A1-34F3-4105-9A46-E273897D95CF}" type="datetimeFigureOut">
              <a:rPr lang="en-US" smtClean="0"/>
              <a:t>8/19/2021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11B20DD-2BBC-46A9-B5CA-7CD62628584E}" type="slidenum">
              <a:rPr lang="en-US" smtClean="0"/>
              <a:t>‹#›</a:t>
            </a:fld>
            <a:endParaRPr lang="en-US"/>
          </a:p>
        </p:txBody>
      </p:sp>
    </p:spTree>
    <p:extLst>
      <p:ext uri="{BB962C8B-B14F-4D97-AF65-F5344CB8AC3E}">
        <p14:creationId xmlns:p14="http://schemas.microsoft.com/office/powerpoint/2010/main" val="171846244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51435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16133"/>
            <a:ext cx="3505200" cy="1734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6" y="2031357"/>
            <a:ext cx="3313355" cy="127662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6" y="3315810"/>
            <a:ext cx="3309803" cy="945472"/>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137621"/>
            <a:ext cx="2133600" cy="563236"/>
          </a:xfrm>
        </p:spPr>
        <p:txBody>
          <a:bodyPr anchor="b"/>
          <a:lstStyle>
            <a:lvl1pPr algn="l">
              <a:defRPr sz="2400"/>
            </a:lvl1pPr>
          </a:lstStyle>
          <a:p>
            <a:fld id="{163E2D6D-7B93-4C54-9D86-3106C2F3A397}" type="datetimeFigureOut">
              <a:rPr lang="en-US" smtClean="0"/>
              <a:t>8/19/2021</a:t>
            </a:fld>
            <a:endParaRPr lang="en-US"/>
          </a:p>
        </p:txBody>
      </p:sp>
      <p:sp>
        <p:nvSpPr>
          <p:cNvPr id="50" name="Rectangle 49"/>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4289975"/>
            <a:ext cx="2831592" cy="273844"/>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4289975"/>
            <a:ext cx="643666" cy="273844"/>
          </a:xfrm>
        </p:spPr>
        <p:txBody>
          <a:bodyPr/>
          <a:lstStyle>
            <a:lvl1pPr>
              <a:defRPr>
                <a:solidFill>
                  <a:schemeClr val="accent1"/>
                </a:solidFill>
              </a:defRPr>
            </a:lvl1pPr>
          </a:lstStyle>
          <a:p>
            <a:fld id="{537F8D6D-6771-4FA9-84FB-DDFDB20CAC5E}" type="slidenum">
              <a:rPr lang="en-US" smtClean="0"/>
              <a:t>‹#›</a:t>
            </a:fld>
            <a:endParaRPr lang="en-US"/>
          </a:p>
        </p:txBody>
      </p:sp>
      <p:sp>
        <p:nvSpPr>
          <p:cNvPr id="89" name="Rectangle 88"/>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9390A1-34F3-4105-9A46-E273897D95CF}"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175622"/>
            <a:ext cx="6637468" cy="1021556"/>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6" y="3200400"/>
            <a:ext cx="6637467" cy="114031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390A1-34F3-4105-9A46-E273897D95CF}"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79390A1-34F3-4105-9A46-E273897D95CF}"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t>‹#›</a:t>
            </a:fld>
            <a:endParaRPr lang="en-US"/>
          </a:p>
        </p:txBody>
      </p:sp>
      <p:sp>
        <p:nvSpPr>
          <p:cNvPr id="9" name="Content Placeholder 8"/>
          <p:cNvSpPr>
            <a:spLocks noGrp="1"/>
          </p:cNvSpPr>
          <p:nvPr>
            <p:ph sz="quarter" idx="13"/>
          </p:nvPr>
        </p:nvSpPr>
        <p:spPr>
          <a:xfrm>
            <a:off x="1042416" y="1735074"/>
            <a:ext cx="3419856" cy="26197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1735073"/>
            <a:ext cx="3419856" cy="26197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1737007"/>
            <a:ext cx="3057148"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231021"/>
            <a:ext cx="3419856" cy="21268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8" y="1737007"/>
            <a:ext cx="3055717"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231021"/>
            <a:ext cx="3419856" cy="21268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390A1-34F3-4105-9A46-E273897D95CF}" type="datetimeFigureOut">
              <a:rPr lang="en-US" smtClean="0"/>
              <a:t>8/19/2021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9390A1-34F3-4105-9A46-E273897D95CF}" type="datetimeFigureOut">
              <a:rPr lang="en-US" smtClean="0"/>
              <a:t>8/19/2021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1041A1-BAD8-4938-9CE2-9310EB3D6E40}"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3516559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390A1-34F3-4105-9A46-E273897D95CF}" type="datetimeFigureOut">
              <a:rPr lang="en-US" smtClean="0"/>
              <a:t>8/19/2021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1435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79390A1-34F3-4105-9A46-E273897D95CF}" type="datetimeFigureOut">
              <a:rPr lang="en-US" smtClean="0"/>
              <a:t>8/19/2021</a:t>
            </a:fld>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t>‹#›</a:t>
            </a:fld>
            <a:endParaRPr lang="en-US"/>
          </a:p>
        </p:txBody>
      </p:sp>
      <p:sp>
        <p:nvSpPr>
          <p:cNvPr id="58" name="Rectangle 57"/>
          <p:cNvSpPr/>
          <p:nvPr/>
        </p:nvSpPr>
        <p:spPr>
          <a:xfrm>
            <a:off x="905572" y="451413"/>
            <a:ext cx="3562257" cy="423633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642395"/>
            <a:ext cx="3090440" cy="3863051"/>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4293627"/>
            <a:ext cx="3493664" cy="273844"/>
          </a:xfrm>
        </p:spPr>
        <p:txBody>
          <a:bodyPr>
            <a:normAutofit/>
          </a:bodyPr>
          <a:lstStyle/>
          <a:p>
            <a:endParaRPr lang="en-US"/>
          </a:p>
        </p:txBody>
      </p:sp>
      <p:sp>
        <p:nvSpPr>
          <p:cNvPr id="2" name="Title 1"/>
          <p:cNvSpPr>
            <a:spLocks noGrp="1"/>
          </p:cNvSpPr>
          <p:nvPr>
            <p:ph type="title"/>
          </p:nvPr>
        </p:nvSpPr>
        <p:spPr>
          <a:xfrm>
            <a:off x="4739833" y="1993076"/>
            <a:ext cx="3304572" cy="1097365"/>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3102746"/>
            <a:ext cx="3298784" cy="1138428"/>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1435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2" y="451413"/>
            <a:ext cx="3562257" cy="4236334"/>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1995678"/>
            <a:ext cx="3300984" cy="109728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9" y="520346"/>
            <a:ext cx="3359623" cy="4101084"/>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1" y="3099816"/>
            <a:ext cx="3300573" cy="113967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390A1-34F3-4105-9A46-E273897D95CF}" type="datetimeFigureOut">
              <a:rPr lang="en-US" smtClean="0"/>
              <a:t>8/19/2021</a:t>
            </a:fld>
            <a:endParaRPr lang="en-US"/>
          </a:p>
        </p:txBody>
      </p:sp>
      <p:sp>
        <p:nvSpPr>
          <p:cNvPr id="6" name="Footer Placeholder 5"/>
          <p:cNvSpPr>
            <a:spLocks noGrp="1"/>
          </p:cNvSpPr>
          <p:nvPr>
            <p:ph type="ftr" sz="quarter" idx="11"/>
          </p:nvPr>
        </p:nvSpPr>
        <p:spPr>
          <a:xfrm>
            <a:off x="4641448" y="4293627"/>
            <a:ext cx="3493664" cy="273844"/>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390A1-34F3-4105-9A46-E273897D95CF}"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772610"/>
            <a:ext cx="1484453" cy="3585258"/>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772610"/>
            <a:ext cx="5423704" cy="35852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390A1-34F3-4105-9A46-E273897D95CF}"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B20DD-2BBC-46A9-B5CA-7CD62628584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1041A1-BAD8-4938-9CE2-9310EB3D6E40}"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656436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1041A1-BAD8-4938-9CE2-9310EB3D6E40}" type="datetimeFigureOut">
              <a:rPr lang="en-US" smtClean="0"/>
              <a:t>8/19/2021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43334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1041A1-BAD8-4938-9CE2-9310EB3D6E40}" type="datetimeFigureOut">
              <a:rPr lang="en-US" smtClean="0"/>
              <a:t>8/19/2021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1213370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041A1-BAD8-4938-9CE2-9310EB3D6E40}" type="datetimeFigureOut">
              <a:rPr lang="en-US" smtClean="0"/>
              <a:t>8/19/2021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13372244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041A1-BAD8-4938-9CE2-9310EB3D6E40}"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276128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041A1-BAD8-4938-9CE2-9310EB3D6E40}"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E583C-12AE-474C-A22E-622C8BDF1F87}" type="slidenum">
              <a:rPr lang="en-US" smtClean="0"/>
              <a:t>‹#›</a:t>
            </a:fld>
            <a:endParaRPr lang="en-US"/>
          </a:p>
        </p:txBody>
      </p:sp>
    </p:spTree>
    <p:extLst>
      <p:ext uri="{BB962C8B-B14F-4D97-AF65-F5344CB8AC3E}">
        <p14:creationId xmlns:p14="http://schemas.microsoft.com/office/powerpoint/2010/main" val="70948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E1041A1-BAD8-4938-9CE2-9310EB3D6E40}" type="datetimeFigureOut">
              <a:rPr lang="en-US" smtClean="0"/>
              <a:t>8/19/2021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A3E583C-12AE-474C-A22E-622C8BDF1F87}" type="slidenum">
              <a:rPr lang="en-US" smtClean="0"/>
              <a:t>‹#›</a:t>
            </a:fld>
            <a:endParaRPr lang="en-US"/>
          </a:p>
        </p:txBody>
      </p:sp>
    </p:spTree>
    <p:extLst>
      <p:ext uri="{BB962C8B-B14F-4D97-AF65-F5344CB8AC3E}">
        <p14:creationId xmlns:p14="http://schemas.microsoft.com/office/powerpoint/2010/main" val="2413356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63E2D6D-7B93-4C54-9D86-3106C2F3A397}" type="datetimeFigureOut">
              <a:rPr lang="en-US" smtClean="0"/>
              <a:t>8/19/2021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37F8D6D-6771-4FA9-84FB-DDFDB20CAC5E}" type="slidenum">
              <a:rPr lang="en-US" smtClean="0"/>
              <a:t>‹#›</a:t>
            </a:fld>
            <a:endParaRPr lang="en-US"/>
          </a:p>
        </p:txBody>
      </p:sp>
      <p:sp>
        <p:nvSpPr>
          <p:cNvPr id="7" name="Rectangle 6"/>
          <p:cNvSpPr/>
          <p:nvPr userDrawn="1"/>
        </p:nvSpPr>
        <p:spPr>
          <a:xfrm>
            <a:off x="0" y="0"/>
            <a:ext cx="9144000"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457200" y="114300"/>
            <a:ext cx="8686800" cy="584775"/>
          </a:xfrm>
          <a:prstGeom prst="rect">
            <a:avLst/>
          </a:prstGeom>
          <a:noFill/>
        </p:spPr>
        <p:txBody>
          <a:bodyPr wrap="square" rtlCol="0">
            <a:spAutoFit/>
          </a:bodyPr>
          <a:lstStyle/>
          <a:p>
            <a:r>
              <a:rPr lang="en-US" sz="3200" b="1" dirty="0" smtClean="0">
                <a:solidFill>
                  <a:srgbClr val="FFFF00"/>
                </a:solidFill>
                <a:latin typeface="Times New Roman" panose="02020603050405020304" pitchFamily="18" charset="0"/>
                <a:cs typeface="Times New Roman" panose="02020603050405020304" pitchFamily="18" charset="0"/>
              </a:rPr>
              <a:t>BÀI</a:t>
            </a:r>
            <a:r>
              <a:rPr lang="en-US" sz="3200" b="1" baseline="0" dirty="0" smtClean="0">
                <a:solidFill>
                  <a:srgbClr val="FFFF00"/>
                </a:solidFill>
                <a:latin typeface="Times New Roman" panose="02020603050405020304" pitchFamily="18" charset="0"/>
                <a:cs typeface="Times New Roman" panose="02020603050405020304" pitchFamily="18" charset="0"/>
              </a:rPr>
              <a:t> 21: THỰC HÀNH QUAN SÁT SINH VẬT</a:t>
            </a:r>
            <a:endParaRPr lang="en-US" sz="32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4351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51435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250116"/>
            <a:ext cx="8229600" cy="463923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16133"/>
            <a:ext cx="3679116" cy="52443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770748"/>
            <a:ext cx="7024744" cy="85725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3" y="1742739"/>
            <a:ext cx="6777317" cy="26317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168369"/>
            <a:ext cx="2133600" cy="273844"/>
          </a:xfrm>
          <a:prstGeom prst="rect">
            <a:avLst/>
          </a:prstGeom>
        </p:spPr>
        <p:txBody>
          <a:bodyPr vert="horz" lIns="91440" tIns="45720" rIns="91440" bIns="45720" rtlCol="0" anchor="ctr"/>
          <a:lstStyle>
            <a:lvl1pPr algn="r">
              <a:defRPr sz="1200">
                <a:solidFill>
                  <a:srgbClr val="FEFEFE"/>
                </a:solidFill>
              </a:defRPr>
            </a:lvl1pPr>
          </a:lstStyle>
          <a:p>
            <a:fld id="{6E1041A1-BAD8-4938-9CE2-9310EB3D6E40}" type="datetimeFigureOut">
              <a:rPr lang="en-US" smtClean="0"/>
              <a:t>8/19/2021</a:t>
            </a:fld>
            <a:endParaRPr lang="en-US"/>
          </a:p>
        </p:txBody>
      </p:sp>
      <p:sp>
        <p:nvSpPr>
          <p:cNvPr id="5" name="Footer Placeholder 4"/>
          <p:cNvSpPr>
            <a:spLocks noGrp="1"/>
          </p:cNvSpPr>
          <p:nvPr>
            <p:ph type="ftr" sz="quarter" idx="3"/>
          </p:nvPr>
        </p:nvSpPr>
        <p:spPr>
          <a:xfrm>
            <a:off x="4641448" y="4389120"/>
            <a:ext cx="3502152" cy="273844"/>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168369"/>
            <a:ext cx="1332156" cy="273844"/>
          </a:xfrm>
          <a:prstGeom prst="rect">
            <a:avLst/>
          </a:prstGeom>
        </p:spPr>
        <p:txBody>
          <a:bodyPr vert="horz" lIns="91440" tIns="45720" rIns="91440" bIns="45720" rtlCol="0" anchor="ctr"/>
          <a:lstStyle>
            <a:lvl1pPr algn="l">
              <a:defRPr sz="1200">
                <a:solidFill>
                  <a:srgbClr val="FEFEFE"/>
                </a:solidFill>
              </a:defRPr>
            </a:lvl1pPr>
          </a:lstStyle>
          <a:p>
            <a:fld id="{4A3E583C-12AE-474C-A22E-622C8BDF1F87}" type="slidenum">
              <a:rPr lang="en-US" smtClean="0"/>
              <a:t>‹#›</a:t>
            </a:fld>
            <a:endParaRPr lang="en-US"/>
          </a:p>
        </p:txBody>
      </p:sp>
      <p:sp>
        <p:nvSpPr>
          <p:cNvPr id="61" name="Rectangle 60"/>
          <p:cNvSpPr/>
          <p:nvPr userDrawn="1"/>
        </p:nvSpPr>
        <p:spPr>
          <a:xfrm>
            <a:off x="0" y="0"/>
            <a:ext cx="9144000"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userDrawn="1"/>
        </p:nvSpPr>
        <p:spPr>
          <a:xfrm>
            <a:off x="457200" y="114300"/>
            <a:ext cx="8686800" cy="584775"/>
          </a:xfrm>
          <a:prstGeom prst="rect">
            <a:avLst/>
          </a:prstGeom>
          <a:noFill/>
        </p:spPr>
        <p:txBody>
          <a:bodyPr wrap="square" rtlCol="0">
            <a:spAutoFit/>
          </a:bodyPr>
          <a:lstStyle/>
          <a:p>
            <a:r>
              <a:rPr lang="en-US" sz="3200" b="1" dirty="0" smtClean="0">
                <a:solidFill>
                  <a:srgbClr val="FFFF00"/>
                </a:solidFill>
                <a:latin typeface="Times New Roman" panose="02020603050405020304" pitchFamily="18" charset="0"/>
                <a:cs typeface="Times New Roman" panose="02020603050405020304" pitchFamily="18" charset="0"/>
              </a:rPr>
              <a:t>BÀI</a:t>
            </a:r>
            <a:r>
              <a:rPr lang="en-US" sz="3200" b="1" baseline="0" dirty="0" smtClean="0">
                <a:solidFill>
                  <a:srgbClr val="FFFF00"/>
                </a:solidFill>
                <a:latin typeface="Times New Roman" panose="02020603050405020304" pitchFamily="18" charset="0"/>
                <a:cs typeface="Times New Roman" panose="02020603050405020304" pitchFamily="18" charset="0"/>
              </a:rPr>
              <a:t> 21: THỰC HÀNH QUAN SÁT SINH VẬT</a:t>
            </a:r>
            <a:endParaRPr lang="en-US" sz="3200" b="1" dirty="0">
              <a:solidFill>
                <a:srgbClr val="FFFF00"/>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819150"/>
            <a:ext cx="6934199" cy="3932115"/>
          </a:xfrm>
          <a:prstGeom prst="plaque">
            <a:avLst/>
          </a:prstGeom>
        </p:spPr>
      </p:pic>
    </p:spTree>
    <p:extLst>
      <p:ext uri="{BB962C8B-B14F-4D97-AF65-F5344CB8AC3E}">
        <p14:creationId xmlns:p14="http://schemas.microsoft.com/office/powerpoint/2010/main" val="21306649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34648"/>
            <a:ext cx="7696200" cy="3599180"/>
          </a:xfrm>
          <a:prstGeom prst="rect">
            <a:avLst/>
          </a:prstGeom>
          <a:noFill/>
          <a:ln>
            <a:noFill/>
          </a:ln>
        </p:spPr>
      </p:pic>
      <p:sp>
        <p:nvSpPr>
          <p:cNvPr id="5" name="TextBox 4"/>
          <p:cNvSpPr txBox="1"/>
          <p:nvPr/>
        </p:nvSpPr>
        <p:spPr>
          <a:xfrm>
            <a:off x="533400" y="819150"/>
            <a:ext cx="7543800" cy="830997"/>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C</a:t>
            </a:r>
            <a:r>
              <a:rPr lang="vi-VN" sz="2400" b="1" dirty="0" smtClean="0">
                <a:solidFill>
                  <a:srgbClr val="002060"/>
                </a:solidFill>
                <a:latin typeface="Times New Roman" panose="02020603050405020304" pitchFamily="18" charset="0"/>
                <a:cs typeface="Times New Roman" panose="02020603050405020304" pitchFamily="18" charset="0"/>
              </a:rPr>
              <a:t>ách làm tiêu bản</a:t>
            </a:r>
            <a:endParaRPr lang="en-US" sz="2400" dirty="0" smtClean="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0"/>
            <a:ext cx="9144000" cy="1234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133350"/>
            <a:ext cx="8763000" cy="954107"/>
          </a:xfrm>
          <a:prstGeom prst="rect">
            <a:avLst/>
          </a:prstGeom>
          <a:noFill/>
        </p:spPr>
        <p:txBody>
          <a:bodyPr wrap="square" rtlCol="0">
            <a:spAutoFit/>
          </a:bodyPr>
          <a:lstStyle/>
          <a:p>
            <a:r>
              <a:rPr lang="en-US" sz="2800" b="1" dirty="0" err="1" smtClean="0">
                <a:solidFill>
                  <a:srgbClr val="FFFF00"/>
                </a:solidFill>
                <a:latin typeface="Times New Roman" panose="02020603050405020304" pitchFamily="18" charset="0"/>
                <a:cs typeface="Times New Roman" panose="02020603050405020304" pitchFamily="18" charset="0"/>
              </a:rPr>
              <a:t>Tại</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sao</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trong</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các</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bước</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làm</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tiêu</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bản</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lại</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có</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bước</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đặt</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sợi</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bông</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lên</a:t>
            </a:r>
            <a:r>
              <a:rPr lang="en-US" sz="2800" b="1" dirty="0" smtClean="0">
                <a:solidFill>
                  <a:srgbClr val="FFFF00"/>
                </a:solidFill>
                <a:latin typeface="Times New Roman" panose="02020603050405020304" pitchFamily="18" charset="0"/>
                <a:cs typeface="Times New Roman" panose="02020603050405020304" pitchFamily="18" charset="0"/>
              </a:rPr>
              <a:t> lam </a:t>
            </a:r>
            <a:r>
              <a:rPr lang="en-US" sz="2800" b="1" dirty="0" err="1" smtClean="0">
                <a:solidFill>
                  <a:srgbClr val="FFFF00"/>
                </a:solidFill>
                <a:latin typeface="Times New Roman" panose="02020603050405020304" pitchFamily="18" charset="0"/>
                <a:cs typeface="Times New Roman" panose="02020603050405020304" pitchFamily="18" charset="0"/>
              </a:rPr>
              <a:t>kính</a:t>
            </a:r>
            <a:r>
              <a:rPr lang="en-US" sz="2800" b="1" dirty="0" smtClean="0">
                <a:solidFill>
                  <a:srgbClr val="FFFF00"/>
                </a:solidFill>
                <a:latin typeface="Times New Roman" panose="02020603050405020304" pitchFamily="18" charset="0"/>
                <a:cs typeface="Times New Roman" panose="02020603050405020304" pitchFamily="18" charset="0"/>
              </a:rPr>
              <a:t>?</a:t>
            </a:r>
            <a:endParaRPr lang="en-US"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2193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
                                        <p:tgtEl>
                                          <p:spTgt spid="5"/>
                                        </p:tgtEl>
                                      </p:cBhvr>
                                    </p:animEffect>
                                    <p:anim calcmode="lin" valueType="num">
                                      <p:cBhvr>
                                        <p:cTn id="8" dur="10" fill="hold"/>
                                        <p:tgtEl>
                                          <p:spTgt spid="5"/>
                                        </p:tgtEl>
                                        <p:attrNameLst>
                                          <p:attrName>ppt_x</p:attrName>
                                        </p:attrNameLst>
                                      </p:cBhvr>
                                      <p:tavLst>
                                        <p:tav tm="0">
                                          <p:val>
                                            <p:strVal val="#ppt_x"/>
                                          </p:val>
                                        </p:tav>
                                        <p:tav tm="100000">
                                          <p:val>
                                            <p:strVal val="#ppt_x"/>
                                          </p:val>
                                        </p:tav>
                                      </p:tavLst>
                                    </p:anim>
                                    <p:anim calcmode="lin" valueType="num">
                                      <p:cBhvr>
                                        <p:cTn id="9" dur="1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
                                        <p:tgtEl>
                                          <p:spTgt spid="4"/>
                                        </p:tgtEl>
                                      </p:cBhvr>
                                    </p:animEffect>
                                    <p:anim calcmode="lin" valueType="num">
                                      <p:cBhvr>
                                        <p:cTn id="15" dur="10" fill="hold"/>
                                        <p:tgtEl>
                                          <p:spTgt spid="4"/>
                                        </p:tgtEl>
                                        <p:attrNameLst>
                                          <p:attrName>ppt_x</p:attrName>
                                        </p:attrNameLst>
                                      </p:cBhvr>
                                      <p:tavLst>
                                        <p:tav tm="0">
                                          <p:val>
                                            <p:strVal val="#ppt_x"/>
                                          </p:val>
                                        </p:tav>
                                        <p:tav tm="100000">
                                          <p:val>
                                            <p:strVal val="#ppt_x"/>
                                          </p:val>
                                        </p:tav>
                                      </p:tavLst>
                                    </p:anim>
                                    <p:anim calcmode="lin" valueType="num">
                                      <p:cBhvr>
                                        <p:cTn id="16" dur="1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819150"/>
            <a:ext cx="7543800" cy="830997"/>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C</a:t>
            </a:r>
            <a:r>
              <a:rPr lang="vi-VN" sz="2400" b="1" dirty="0" smtClean="0">
                <a:solidFill>
                  <a:srgbClr val="002060"/>
                </a:solidFill>
                <a:latin typeface="Times New Roman" panose="02020603050405020304" pitchFamily="18" charset="0"/>
                <a:cs typeface="Times New Roman" panose="02020603050405020304" pitchFamily="18" charset="0"/>
              </a:rPr>
              <a:t>ách làm tiêu bản</a:t>
            </a:r>
            <a:endParaRPr lang="en-US" sz="2400" dirty="0" smtClean="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0"/>
            <a:ext cx="9144000" cy="12346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133350"/>
            <a:ext cx="8763000" cy="954107"/>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Tại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sao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bước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tiêu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bản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bước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đặt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sợi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bông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lên</a:t>
            </a:r>
            <a:r>
              <a:rPr lang="en-US" sz="2800" b="1" dirty="0" smtClean="0">
                <a:latin typeface="Times New Roman" panose="02020603050405020304" pitchFamily="18" charset="0"/>
                <a:cs typeface="Times New Roman" panose="02020603050405020304" pitchFamily="18" charset="0"/>
              </a:rPr>
              <a:t> lam </a:t>
            </a:r>
            <a:r>
              <a:rPr lang="en-US" sz="2800" b="1" dirty="0" err="1" smtClean="0">
                <a:latin typeface="Times New Roman" panose="02020603050405020304" pitchFamily="18" charset="0"/>
                <a:cs typeface="Times New Roman" panose="02020603050405020304" pitchFamily="18" charset="0"/>
              </a:rPr>
              <a:t>kính</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2" name="Cloud Callout 1"/>
          <p:cNvSpPr/>
          <p:nvPr/>
        </p:nvSpPr>
        <p:spPr>
          <a:xfrm>
            <a:off x="24114" y="1238747"/>
            <a:ext cx="6553200" cy="3394502"/>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47800" y="1962150"/>
            <a:ext cx="4267200" cy="1569660"/>
          </a:xfrm>
          <a:prstGeom prst="rect">
            <a:avLst/>
          </a:prstGeom>
          <a:noFill/>
        </p:spPr>
        <p:txBody>
          <a:bodyPr wrap="square" rtlCol="0">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Để</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hạn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chế</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sự</a:t>
            </a:r>
            <a:r>
              <a:rPr lang="en-US" sz="3200" dirty="0" smtClean="0">
                <a:solidFill>
                  <a:srgbClr val="FF0000"/>
                </a:solidFill>
                <a:latin typeface="Times New Roman" panose="02020603050405020304" pitchFamily="18" charset="0"/>
                <a:cs typeface="Times New Roman" panose="02020603050405020304" pitchFamily="18" charset="0"/>
              </a:rPr>
              <a:t> di </a:t>
            </a:r>
            <a:r>
              <a:rPr lang="en-US" sz="3200" dirty="0" err="1" smtClean="0">
                <a:solidFill>
                  <a:srgbClr val="FF0000"/>
                </a:solidFill>
                <a:latin typeface="Times New Roman" panose="02020603050405020304" pitchFamily="18" charset="0"/>
                <a:cs typeface="Times New Roman" panose="02020603050405020304" pitchFamily="18" charset="0"/>
              </a:rPr>
              <a:t>chuyển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của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sinh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vật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giúp</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dễ</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dàng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quan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sát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hơn</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238747"/>
            <a:ext cx="2438400" cy="321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2418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1057059"/>
            <a:ext cx="5284203" cy="584775"/>
          </a:xfrm>
          <a:prstGeom prst="rect">
            <a:avLst/>
          </a:prstGeom>
        </p:spPr>
        <p:txBody>
          <a:bodyPr wrap="none">
            <a:spAutoFit/>
          </a:bodyPr>
          <a:lstStyle/>
          <a:p>
            <a:r>
              <a:rPr lang="en-US" sz="3200" dirty="0"/>
              <a:t>https://youtu.be/0SFBvX6Rlpo</a:t>
            </a:r>
          </a:p>
        </p:txBody>
      </p:sp>
      <p:sp>
        <p:nvSpPr>
          <p:cNvPr id="5" name="TextBox 4"/>
          <p:cNvSpPr txBox="1"/>
          <p:nvPr/>
        </p:nvSpPr>
        <p:spPr>
          <a:xfrm>
            <a:off x="609600" y="699394"/>
            <a:ext cx="8153400" cy="707886"/>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VIDEO HƯỚNG DẪN SỬ DỤNG KÍNH HIỂN VI QUANG HỌC</a:t>
            </a:r>
          </a:p>
          <a:p>
            <a:endParaRPr lang="en-US" sz="2000"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41833"/>
            <a:ext cx="8458200" cy="3307367"/>
          </a:xfrm>
          <a:prstGeom prst="rect">
            <a:avLst/>
          </a:prstGeom>
        </p:spPr>
      </p:pic>
    </p:spTree>
    <p:extLst>
      <p:ext uri="{BB962C8B-B14F-4D97-AF65-F5344CB8AC3E}">
        <p14:creationId xmlns:p14="http://schemas.microsoft.com/office/powerpoint/2010/main" val="235261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7680"/>
            <a:ext cx="4495800" cy="321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0" y="3943350"/>
            <a:ext cx="4343400" cy="369332"/>
          </a:xfrm>
          <a:prstGeom prst="rect">
            <a:avLst/>
          </a:prstGeom>
          <a:noFill/>
        </p:spPr>
        <p:txBody>
          <a:bodyPr wrap="squar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TRÙNG ROI</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495800" y="3943350"/>
            <a:ext cx="4495800" cy="369332"/>
          </a:xfrm>
          <a:prstGeom prst="rect">
            <a:avLst/>
          </a:prstGeom>
          <a:noFill/>
        </p:spPr>
        <p:txBody>
          <a:bodyPr wrap="squar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TRÙNG GIÀY</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647680"/>
            <a:ext cx="4648200" cy="321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52400" y="4312682"/>
            <a:ext cx="8839200" cy="523220"/>
          </a:xfrm>
          <a:prstGeom prst="rect">
            <a:avLst/>
          </a:prstGeom>
          <a:noFill/>
        </p:spPr>
        <p:txBody>
          <a:bodyPr wrap="square" rtlCol="0">
            <a:spAutoFit/>
          </a:bodyPr>
          <a:lstStyle/>
          <a:p>
            <a:pPr algn="ctr"/>
            <a:r>
              <a:rPr lang="en-US" sz="2800" b="1" dirty="0" err="1" smtClean="0">
                <a:solidFill>
                  <a:srgbClr val="7030A0"/>
                </a:solidFill>
                <a:latin typeface="Times New Roman" panose="02020603050405020304" pitchFamily="18" charset="0"/>
                <a:cs typeface="Times New Roman" panose="02020603050405020304" pitchFamily="18" charset="0"/>
              </a:rPr>
              <a:t>Quan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sát</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và</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vẽ</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lại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cơ</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thể</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đơn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bào</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đã</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quan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sát</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được</a:t>
            </a:r>
            <a:r>
              <a:rPr lang="en-US" sz="2800" b="1" dirty="0" smtClean="0">
                <a:solidFill>
                  <a:srgbClr val="7030A0"/>
                </a:solidFill>
                <a:latin typeface="Times New Roman" panose="02020603050405020304" pitchFamily="18" charset="0"/>
                <a:cs typeface="Times New Roman" panose="02020603050405020304" pitchFamily="18" charset="0"/>
              </a:rPr>
              <a:t>?</a:t>
            </a:r>
            <a:endParaRPr lang="en-US" sz="28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208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66750"/>
            <a:ext cx="6629400"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Quan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sát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quan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cấu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tạo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cây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xanh</a:t>
            </a:r>
            <a:endParaRPr lang="en-US" sz="2400" b="1" dirty="0">
              <a:latin typeface="Times New Roman" panose="02020603050405020304" pitchFamily="18" charset="0"/>
              <a:cs typeface="Times New Roman" panose="02020603050405020304" pitchFamily="18" charset="0"/>
            </a:endParaRPr>
          </a:p>
        </p:txBody>
      </p:sp>
      <p:sp>
        <p:nvSpPr>
          <p:cNvPr id="3" name="Right Arrow 2"/>
          <p:cNvSpPr/>
          <p:nvPr/>
        </p:nvSpPr>
        <p:spPr>
          <a:xfrm>
            <a:off x="609600" y="66675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657350"/>
            <a:ext cx="5791200" cy="193899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mẫu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loại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rốt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rồng</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xanh</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mẫu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895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66750"/>
            <a:ext cx="5334000" cy="400110"/>
          </a:xfrm>
          <a:prstGeom prst="rect">
            <a:avLst/>
          </a:prstGeom>
          <a:noFill/>
        </p:spPr>
        <p:txBody>
          <a:bodyPr wrap="square" rtlCol="0">
            <a:spAutoFit/>
          </a:bodyPr>
          <a:lstStyle/>
          <a:p>
            <a:r>
              <a:rPr lang="en-US" sz="2000" b="1" dirty="0" err="1" smtClean="0">
                <a:latin typeface="Times New Roman" panose="02020603050405020304" pitchFamily="18" charset="0"/>
                <a:cs typeface="Times New Roman" panose="02020603050405020304" pitchFamily="18" charset="0"/>
              </a:rPr>
              <a:t>Quan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sát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quan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cấu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tạo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của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cây</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xanh</a:t>
            </a:r>
            <a:endParaRPr lang="en-US" sz="2000" b="1" dirty="0">
              <a:latin typeface="Times New Roman" panose="02020603050405020304" pitchFamily="18" charset="0"/>
              <a:cs typeface="Times New Roman" panose="02020603050405020304" pitchFamily="18" charset="0"/>
            </a:endParaRPr>
          </a:p>
        </p:txBody>
      </p:sp>
      <p:sp>
        <p:nvSpPr>
          <p:cNvPr id="3" name="Right Arrow 2"/>
          <p:cNvSpPr/>
          <p:nvPr/>
        </p:nvSpPr>
        <p:spPr>
          <a:xfrm>
            <a:off x="609600" y="66675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609600" y="1276350"/>
            <a:ext cx="8001000" cy="3292474"/>
            <a:chOff x="2289136" y="851133"/>
            <a:chExt cx="4820920" cy="399415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289136" y="851133"/>
              <a:ext cx="4820920" cy="3994150"/>
            </a:xfrm>
            <a:prstGeom prst="rect">
              <a:avLst/>
            </a:prstGeom>
            <a:noFill/>
            <a:ln>
              <a:noFill/>
            </a:ln>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486" y="2913320"/>
              <a:ext cx="1405586" cy="171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5"/>
            <p:cNvSpPr txBox="1"/>
            <p:nvPr/>
          </p:nvSpPr>
          <p:spPr>
            <a:xfrm>
              <a:off x="5901070" y="4630490"/>
              <a:ext cx="893135" cy="20005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00" dirty="0" err="1"/>
                <a:t>Cây</a:t>
              </a:r>
              <a:r>
                <a:rPr lang="en-US" sz="700" dirty="0"/>
                <a:t> </a:t>
              </a:r>
              <a:r>
                <a:rPr lang="en-US" sz="700" dirty="0" err="1"/>
                <a:t>cải</a:t>
              </a:r>
              <a:endParaRPr lang="vi-VN" sz="700" dirty="0"/>
            </a:p>
          </p:txBody>
        </p:sp>
      </p:grpSp>
    </p:spTree>
    <p:extLst>
      <p:ext uri="{BB962C8B-B14F-4D97-AF65-F5344CB8AC3E}">
        <p14:creationId xmlns:p14="http://schemas.microsoft.com/office/powerpoint/2010/main" val="601136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66750"/>
            <a:ext cx="5334000" cy="400110"/>
          </a:xfrm>
          <a:prstGeom prst="rect">
            <a:avLst/>
          </a:prstGeom>
          <a:noFill/>
        </p:spPr>
        <p:txBody>
          <a:bodyPr wrap="square" rtlCol="0">
            <a:spAutoFit/>
          </a:bodyPr>
          <a:lstStyle/>
          <a:p>
            <a:r>
              <a:rPr lang="en-US" sz="2000" b="1" dirty="0" err="1" smtClean="0">
                <a:latin typeface="Times New Roman" panose="02020603050405020304" pitchFamily="18" charset="0"/>
                <a:cs typeface="Times New Roman" panose="02020603050405020304" pitchFamily="18" charset="0"/>
              </a:rPr>
              <a:t>Quan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sát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quan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cấu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tạo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của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cây</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xanh</a:t>
            </a:r>
            <a:endParaRPr lang="en-US" sz="2000" b="1" dirty="0">
              <a:latin typeface="Times New Roman" panose="02020603050405020304" pitchFamily="18" charset="0"/>
              <a:cs typeface="Times New Roman" panose="02020603050405020304" pitchFamily="18" charset="0"/>
            </a:endParaRPr>
          </a:p>
        </p:txBody>
      </p:sp>
      <p:sp>
        <p:nvSpPr>
          <p:cNvPr id="3" name="Right Arrow 2"/>
          <p:cNvSpPr/>
          <p:nvPr/>
        </p:nvSpPr>
        <p:spPr>
          <a:xfrm>
            <a:off x="609600" y="66675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47712" y="1402948"/>
            <a:ext cx="4572000"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Theo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rốt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712" y="1402948"/>
            <a:ext cx="2909888" cy="269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Callout 6"/>
          <p:cNvSpPr/>
          <p:nvPr/>
        </p:nvSpPr>
        <p:spPr>
          <a:xfrm>
            <a:off x="533400" y="2419350"/>
            <a:ext cx="4786312" cy="1447800"/>
          </a:xfrm>
          <a:prstGeom prst="right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57514" y="2421520"/>
            <a:ext cx="3328686" cy="1200329"/>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Rễ</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rễ</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rễ</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dưỡng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263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Khoai lang được vận dụng vào nhiều bài thuốc chữa bệnh hữu hiệ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6453"/>
            <a:ext cx="3276600" cy="2011382"/>
          </a:xfrm>
          <a:prstGeom prst="flowChartDecision">
            <a:avLst/>
          </a:prstGeom>
          <a:noFill/>
          <a:extLst>
            <a:ext uri="{909E8E84-426E-40DD-AFC4-6F175D3DCCD1}">
              <a14:hiddenFill xmlns:a14="http://schemas.microsoft.com/office/drawing/2010/main">
                <a:solidFill>
                  <a:srgbClr val="FFFFFF"/>
                </a:solidFill>
              </a14:hiddenFill>
            </a:ext>
          </a:extLst>
        </p:spPr>
      </p:pic>
      <p:pic>
        <p:nvPicPr>
          <p:cNvPr id="1035" name="Picture 11" descr="Giống củ cải 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399" y="2788682"/>
            <a:ext cx="4041569" cy="2039153"/>
          </a:xfrm>
          <a:prstGeom prst="cloud">
            <a:avLst/>
          </a:prstGeom>
          <a:noFill/>
          <a:extLst>
            <a:ext uri="{909E8E84-426E-40DD-AFC4-6F175D3DCCD1}">
              <a14:hiddenFill xmlns:a14="http://schemas.microsoft.com/office/drawing/2010/main">
                <a:solidFill>
                  <a:srgbClr val="FFFFFF"/>
                </a:solidFill>
              </a14:hiddenFill>
            </a:ext>
          </a:extLst>
        </p:spPr>
      </p:pic>
      <p:pic>
        <p:nvPicPr>
          <p:cNvPr id="1037" name="Picture 13" descr="Cây củ đậ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04" y="707078"/>
            <a:ext cx="2819400" cy="1600200"/>
          </a:xfrm>
          <a:prstGeom prst="heart">
            <a:avLst/>
          </a:prstGeom>
          <a:noFill/>
          <a:extLst>
            <a:ext uri="{909E8E84-426E-40DD-AFC4-6F175D3DCCD1}">
              <a14:hiddenFill xmlns:a14="http://schemas.microsoft.com/office/drawing/2010/main">
                <a:solidFill>
                  <a:srgbClr val="FFFFFF"/>
                </a:solidFill>
              </a14:hiddenFill>
            </a:ext>
          </a:extLst>
        </p:spPr>
      </p:pic>
      <p:pic>
        <p:nvPicPr>
          <p:cNvPr id="1039" name="Picture 15" descr="Cây sắn (cây khoai mỳ)"/>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2119" y="742704"/>
            <a:ext cx="3810001" cy="1600200"/>
          </a:xfrm>
          <a:prstGeom prst="ellipse">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67400" y="2343151"/>
            <a:ext cx="2819400" cy="369332"/>
          </a:xfrm>
          <a:prstGeom prst="rect">
            <a:avLst/>
          </a:prstGeom>
          <a:noFill/>
        </p:spPr>
        <p:txBody>
          <a:bodyPr wrap="square" rtlCol="0">
            <a:spAutoFit/>
          </a:bodyPr>
          <a:lstStyle/>
          <a:p>
            <a:r>
              <a:rPr lang="en-US" b="1" dirty="0" err="1" smtClean="0"/>
              <a:t>Cây</a:t>
            </a:r>
            <a:r>
              <a:rPr lang="en-US" b="1" dirty="0" smtClean="0"/>
              <a:t> </a:t>
            </a:r>
            <a:r>
              <a:rPr lang="en-US" b="1" dirty="0" err="1" smtClean="0"/>
              <a:t>sắn</a:t>
            </a:r>
            <a:r>
              <a:rPr lang="en-US" b="1" dirty="0" smtClean="0"/>
              <a:t> ( </a:t>
            </a:r>
            <a:r>
              <a:rPr lang="en-US" b="1" dirty="0" err="1" smtClean="0"/>
              <a:t>khoai</a:t>
            </a:r>
            <a:r>
              <a:rPr lang="en-US" b="1" dirty="0" smtClean="0"/>
              <a:t> </a:t>
            </a:r>
            <a:r>
              <a:rPr lang="en-US" b="1" dirty="0" err="1" smtClean="0"/>
              <a:t>mì</a:t>
            </a:r>
            <a:r>
              <a:rPr lang="en-US" b="1" dirty="0" smtClean="0"/>
              <a:t>)</a:t>
            </a:r>
            <a:endParaRPr lang="en-US" b="1" dirty="0"/>
          </a:p>
        </p:txBody>
      </p:sp>
      <p:sp>
        <p:nvSpPr>
          <p:cNvPr id="11" name="Rounded Rectangle 10"/>
          <p:cNvSpPr/>
          <p:nvPr/>
        </p:nvSpPr>
        <p:spPr>
          <a:xfrm>
            <a:off x="0" y="0"/>
            <a:ext cx="9067800" cy="7070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1000" y="133350"/>
            <a:ext cx="7010400" cy="400110"/>
          </a:xfrm>
          <a:prstGeom prst="rect">
            <a:avLst/>
          </a:prstGeom>
          <a:noFill/>
        </p:spPr>
        <p:txBody>
          <a:bodyPr wrap="square" rtlCol="0">
            <a:spAutoFit/>
          </a:bodyPr>
          <a:lstStyle/>
          <a:p>
            <a:r>
              <a:rPr lang="en-US" sz="2000" b="1" dirty="0" smtClean="0">
                <a:solidFill>
                  <a:schemeClr val="bg1"/>
                </a:solidFill>
                <a:latin typeface="Times New Roman" panose="02020603050405020304" pitchFamily="18" charset="0"/>
                <a:cs typeface="Times New Roman" panose="02020603050405020304" pitchFamily="18" charset="0"/>
              </a:rPr>
              <a:t>CÁC LOẠI RỄ BIẾN DẠNG</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60646" y="2377150"/>
            <a:ext cx="2286000" cy="369332"/>
          </a:xfrm>
          <a:prstGeom prst="rect">
            <a:avLst/>
          </a:prstGeom>
          <a:noFill/>
        </p:spPr>
        <p:txBody>
          <a:bodyPr wrap="square" rtlCol="0">
            <a:spAutoFit/>
          </a:bodyPr>
          <a:lstStyle/>
          <a:p>
            <a:r>
              <a:rPr lang="en-US" b="1" dirty="0" err="1" smtClean="0"/>
              <a:t>Củ</a:t>
            </a:r>
            <a:r>
              <a:rPr lang="en-US" b="1" dirty="0" smtClean="0"/>
              <a:t> </a:t>
            </a:r>
            <a:r>
              <a:rPr lang="en-US" b="1" dirty="0" err="1" smtClean="0"/>
              <a:t>đậu</a:t>
            </a:r>
            <a:endParaRPr lang="en-US" b="1" dirty="0"/>
          </a:p>
        </p:txBody>
      </p:sp>
      <p:sp>
        <p:nvSpPr>
          <p:cNvPr id="4" name="TextBox 3"/>
          <p:cNvSpPr txBox="1"/>
          <p:nvPr/>
        </p:nvSpPr>
        <p:spPr>
          <a:xfrm>
            <a:off x="2087354" y="4625872"/>
            <a:ext cx="1183337" cy="369332"/>
          </a:xfrm>
          <a:prstGeom prst="rect">
            <a:avLst/>
          </a:prstGeom>
          <a:noFill/>
        </p:spPr>
        <p:txBody>
          <a:bodyPr wrap="none" rtlCol="0">
            <a:spAutoFit/>
          </a:bodyPr>
          <a:lstStyle/>
          <a:p>
            <a:r>
              <a:rPr lang="en-US" b="1" dirty="0" err="1" smtClean="0"/>
              <a:t>Khoai</a:t>
            </a:r>
            <a:r>
              <a:rPr lang="en-US" b="1" dirty="0" smtClean="0"/>
              <a:t> </a:t>
            </a:r>
            <a:r>
              <a:rPr lang="en-US" b="1" dirty="0" err="1" smtClean="0"/>
              <a:t>lang</a:t>
            </a:r>
            <a:endParaRPr lang="en-US" b="1" dirty="0"/>
          </a:p>
        </p:txBody>
      </p:sp>
      <p:sp>
        <p:nvSpPr>
          <p:cNvPr id="5" name="TextBox 4"/>
          <p:cNvSpPr txBox="1"/>
          <p:nvPr/>
        </p:nvSpPr>
        <p:spPr>
          <a:xfrm>
            <a:off x="4761023" y="4625872"/>
            <a:ext cx="742191" cy="369332"/>
          </a:xfrm>
          <a:prstGeom prst="rect">
            <a:avLst/>
          </a:prstGeom>
          <a:noFill/>
        </p:spPr>
        <p:txBody>
          <a:bodyPr wrap="none" rtlCol="0">
            <a:spAutoFit/>
          </a:bodyPr>
          <a:lstStyle/>
          <a:p>
            <a:r>
              <a:rPr lang="en-US" b="1" dirty="0" err="1" smtClean="0"/>
              <a:t>Củ</a:t>
            </a:r>
            <a:r>
              <a:rPr lang="en-US" b="1" dirty="0" smtClean="0"/>
              <a:t> </a:t>
            </a:r>
            <a:r>
              <a:rPr lang="en-US" b="1" dirty="0" err="1" smtClean="0"/>
              <a:t>cải</a:t>
            </a:r>
            <a:endParaRPr lang="en-US" b="1" dirty="0"/>
          </a:p>
        </p:txBody>
      </p:sp>
    </p:spTree>
    <p:extLst>
      <p:ext uri="{BB962C8B-B14F-4D97-AF65-F5344CB8AC3E}">
        <p14:creationId xmlns:p14="http://schemas.microsoft.com/office/powerpoint/2010/main" val="383995808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343150"/>
            <a:ext cx="6705600" cy="244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1047750"/>
            <a:ext cx="7086600" cy="400110"/>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CÁC LOẠI THÂN BIẾN DẠNG</a:t>
            </a:r>
            <a:endParaRPr lang="en-US" sz="2000" b="1" dirty="0">
              <a:latin typeface="Times New Roman" panose="02020603050405020304" pitchFamily="18" charset="0"/>
              <a:cs typeface="Times New Roman" panose="02020603050405020304"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43150"/>
            <a:ext cx="5334000" cy="244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03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725" y="754444"/>
            <a:ext cx="2838449" cy="198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54444"/>
            <a:ext cx="2981325" cy="2007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2174" y="763969"/>
            <a:ext cx="2838449" cy="198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3105150"/>
            <a:ext cx="7239000" cy="523220"/>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CÁC LOẠI LÁ BIẾN DẠNG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2764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942782"/>
            <a:ext cx="8763000" cy="4200717"/>
          </a:xfrm>
          <a:prstGeom prst="roundRect">
            <a:avLst/>
          </a:prstGeom>
          <a:solidFill>
            <a:schemeClr val="bg1">
              <a:alpha val="39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124200" y="637983"/>
            <a:ext cx="2362200" cy="6096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p:cNvSpPr txBox="1"/>
          <p:nvPr/>
        </p:nvSpPr>
        <p:spPr>
          <a:xfrm>
            <a:off x="3543300" y="742728"/>
            <a:ext cx="1524000" cy="400110"/>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MỤC TIÊU</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81000" y="1143512"/>
            <a:ext cx="8229600" cy="4893647"/>
          </a:xfrm>
          <a:prstGeom prst="rect">
            <a:avLst/>
          </a:prstGeom>
          <a:noFill/>
        </p:spPr>
        <p:txBody>
          <a:bodyPr wrap="square" rtlCol="0">
            <a:spAutoFit/>
          </a:bodyPr>
          <a:lstStyle/>
          <a:p>
            <a:pPr marL="285750" indent="-285750">
              <a:buFontTx/>
              <a:buChar char="-"/>
            </a:pPr>
            <a:r>
              <a:rPr lang="en-US" sz="2800" dirty="0" err="1" smtClean="0">
                <a:latin typeface="Times New Roman" panose="02020603050405020304" pitchFamily="18" charset="0"/>
                <a:cs typeface="Times New Roman" panose="02020603050405020304" pitchFamily="18" charset="0"/>
              </a:rPr>
              <a:t>Trình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hiển</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cấu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endParaRPr lang="en-US" sz="2800" dirty="0" smtClean="0">
              <a:latin typeface="Times New Roman" panose="02020603050405020304" pitchFamily="18" charset="0"/>
              <a:cs typeface="Times New Roman" panose="02020603050405020304" pitchFamily="18" charset="0"/>
            </a:endParaRPr>
          </a:p>
          <a:p>
            <a:pPr marL="285750" indent="-285750">
              <a:buFontTx/>
              <a:buChar char="-"/>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tổ</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endParaRPr lang="en-US" sz="2800" dirty="0" smtClean="0">
              <a:latin typeface="Times New Roman" panose="02020603050405020304" pitchFamily="18" charset="0"/>
              <a:cs typeface="Times New Roman" panose="02020603050405020304" pitchFamily="18" charset="0"/>
            </a:endParaRPr>
          </a:p>
          <a:p>
            <a:pPr marL="285750" indent="-285750">
              <a:buFontTx/>
              <a:buChar char="-"/>
            </a:pPr>
            <a:r>
              <a:rPr lang="en-US" sz="2800" dirty="0" err="1" smtClean="0">
                <a:latin typeface="Times New Roman" panose="02020603050405020304" pitchFamily="18" charset="0"/>
                <a:cs typeface="Times New Roman" panose="02020603050405020304" pitchFamily="18" charset="0"/>
              </a:rPr>
              <a:t>Vẽ</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bào</a:t>
            </a:r>
            <a:endParaRPr lang="en-US" sz="2800" dirty="0" smtClean="0">
              <a:latin typeface="Times New Roman" panose="02020603050405020304" pitchFamily="18" charset="0"/>
              <a:cs typeface="Times New Roman" panose="02020603050405020304" pitchFamily="18" charset="0"/>
            </a:endParaRPr>
          </a:p>
          <a:p>
            <a:pPr marL="285750" indent="-285750">
              <a:buFontTx/>
              <a:buChar char="-"/>
            </a:pP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cấu</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xanh</a:t>
            </a:r>
            <a:endParaRPr lang="en-US" sz="2800" dirty="0" smtClean="0">
              <a:latin typeface="Times New Roman" panose="02020603050405020304" pitchFamily="18" charset="0"/>
              <a:cs typeface="Times New Roman" panose="02020603050405020304" pitchFamily="18" charset="0"/>
            </a:endParaRPr>
          </a:p>
          <a:p>
            <a:pPr marL="285750" indent="-285750">
              <a:buFontTx/>
              <a:buChar char="-"/>
            </a:pP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cấu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endParaRPr lang="en-US" sz="2800" dirty="0" smtClean="0">
              <a:latin typeface="Times New Roman" panose="02020603050405020304" pitchFamily="18" charset="0"/>
              <a:cs typeface="Times New Roman" panose="02020603050405020304" pitchFamily="18" charset="0"/>
            </a:endParaRPr>
          </a:p>
          <a:p>
            <a:pPr marL="285750" indent="-285750">
              <a:buFontTx/>
              <a:buChar char="-"/>
            </a:pPr>
            <a:endParaRPr lang="en-US" sz="2800" dirty="0">
              <a:latin typeface="Times New Roman" panose="02020603050405020304" pitchFamily="18" charset="0"/>
              <a:cs typeface="Times New Roman" panose="02020603050405020304" pitchFamily="18" charset="0"/>
            </a:endParaRPr>
          </a:p>
          <a:p>
            <a:pPr marL="285750" indent="-285750">
              <a:buFontTx/>
              <a:buChar char="-"/>
            </a:pPr>
            <a:endParaRPr lang="en-US" sz="2000" dirty="0" smtClean="0">
              <a:latin typeface="Times New Roman" panose="02020603050405020304" pitchFamily="18" charset="0"/>
              <a:cs typeface="Times New Roman" panose="02020603050405020304" pitchFamily="18" charset="0"/>
            </a:endParaRPr>
          </a:p>
          <a:p>
            <a:pPr marL="285750" indent="-285750">
              <a:buFontTx/>
              <a:buChar char="-"/>
            </a:pP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890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 fill="hold"/>
                                        <p:tgtEl>
                                          <p:spTgt spid="8"/>
                                        </p:tgtEl>
                                        <p:attrNameLst>
                                          <p:attrName>ppt_x</p:attrName>
                                        </p:attrNameLst>
                                      </p:cBhvr>
                                      <p:tavLst>
                                        <p:tav tm="0">
                                          <p:val>
                                            <p:strVal val="#ppt_x"/>
                                          </p:val>
                                        </p:tav>
                                        <p:tav tm="100000">
                                          <p:val>
                                            <p:strVal val="#ppt_x"/>
                                          </p:val>
                                        </p:tav>
                                      </p:tavLst>
                                    </p:anim>
                                    <p:anim calcmode="lin" valueType="num">
                                      <p:cBhvr additive="base">
                                        <p:cTn id="8" dur="1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217025" y="811148"/>
            <a:ext cx="990600" cy="634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87032" y="928365"/>
            <a:ext cx="7680767"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QUAN SÁT MÔ HÌNH CẤU TẠO CƠ THỂ NGƯỜI</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45692"/>
            <a:ext cx="4038600" cy="3413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4712" y="1435953"/>
            <a:ext cx="4800600"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lắp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49337" y="2266950"/>
            <a:ext cx="4735975" cy="2677656"/>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Bước</a:t>
            </a:r>
            <a:r>
              <a:rPr lang="en-US" sz="2400" dirty="0" smtClean="0">
                <a:latin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cs typeface="Times New Roman" panose="02020603050405020304" pitchFamily="18" charset="0"/>
              </a:rPr>
              <a:t>Đặt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endParaRPr lang="en-US" sz="24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Bước</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tổng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endParaRPr lang="en-US" sz="24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Bước</a:t>
            </a:r>
            <a:r>
              <a:rPr lang="en-US" sz="2400" dirty="0" smtClean="0">
                <a:latin typeface="Times New Roman" panose="02020603050405020304" pitchFamily="18" charset="0"/>
                <a:cs typeface="Times New Roman" panose="02020603050405020304" pitchFamily="18" charset="0"/>
              </a:rPr>
              <a:t> 3: </a:t>
            </a:r>
            <a:r>
              <a:rPr lang="en-US" sz="2400" dirty="0" err="1" smtClean="0">
                <a:latin typeface="Times New Roman" panose="02020603050405020304" pitchFamily="18" charset="0"/>
                <a:cs typeface="Times New Roman" panose="02020603050405020304" pitchFamily="18" charset="0"/>
              </a:rPr>
              <a:t>Tháo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endParaRPr lang="en-US" sz="24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Bước</a:t>
            </a:r>
            <a:r>
              <a:rPr lang="en-US" sz="2400" dirty="0" smtClean="0">
                <a:latin typeface="Times New Roman" panose="02020603050405020304" pitchFamily="18" charset="0"/>
                <a:cs typeface="Times New Roman" panose="02020603050405020304" pitchFamily="18" charset="0"/>
              </a:rPr>
              <a:t> 4: </a:t>
            </a:r>
            <a:r>
              <a:rPr lang="en-US" sz="2400" dirty="0" err="1" smtClean="0">
                <a:latin typeface="Times New Roman" panose="02020603050405020304" pitchFamily="18" charset="0"/>
                <a:cs typeface="Times New Roman" panose="02020603050405020304" pitchFamily="18" charset="0"/>
              </a:rPr>
              <a:t>Lắp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r>
              <a:rPr lang="en-US" sz="2400" dirty="0" smtClean="0">
                <a:latin typeface="Times New Roman" panose="02020603050405020304" pitchFamily="18" charset="0"/>
                <a:cs typeface="Times New Roman" panose="02020603050405020304" pitchFamily="18" charset="0"/>
              </a:rPr>
              <a:t> ban </a:t>
            </a:r>
            <a:r>
              <a:rPr lang="en-US" sz="2400" dirty="0" err="1" smtClean="0">
                <a:latin typeface="Times New Roman" panose="02020603050405020304" pitchFamily="18" charset="0"/>
                <a:cs typeface="Times New Roman" panose="02020603050405020304" pitchFamily="18" charset="0"/>
              </a:rPr>
              <a:t>đầu</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584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217025" y="811148"/>
            <a:ext cx="990600" cy="634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87032" y="928365"/>
            <a:ext cx="7680767"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QUAN SÁT MÔ HÌNH CẤU TẠO CƠ THỂ NGƯỜI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Rounded Rectangular Callout 1"/>
          <p:cNvSpPr/>
          <p:nvPr/>
        </p:nvSpPr>
        <p:spPr>
          <a:xfrm>
            <a:off x="381000" y="1445692"/>
            <a:ext cx="7772400" cy="303105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 y="1504950"/>
            <a:ext cx="7543800" cy="3539430"/>
          </a:xfrm>
          <a:prstGeom prst="rect">
            <a:avLst/>
          </a:prstGeom>
          <a:no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Thảo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luận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nhóm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trong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vòng</a:t>
            </a:r>
            <a:r>
              <a:rPr lang="en-US" sz="2800" b="1" dirty="0" smtClean="0">
                <a:solidFill>
                  <a:srgbClr val="FF0000"/>
                </a:solidFill>
                <a:latin typeface="Times New Roman" panose="02020603050405020304" pitchFamily="18" charset="0"/>
                <a:cs typeface="Times New Roman" panose="02020603050405020304" pitchFamily="18" charset="0"/>
              </a:rPr>
              <a:t> 5 </a:t>
            </a:r>
            <a:r>
              <a:rPr lang="en-US" sz="2800" b="1" dirty="0" err="1" smtClean="0">
                <a:solidFill>
                  <a:srgbClr val="FF0000"/>
                </a:solidFill>
                <a:latin typeface="Times New Roman" panose="02020603050405020304" pitchFamily="18" charset="0"/>
                <a:cs typeface="Times New Roman" panose="02020603050405020304" pitchFamily="18" charset="0"/>
              </a:rPr>
              <a:t>phút</a:t>
            </a:r>
            <a:endParaRPr lang="en-US" sz="2800" b="1" dirty="0" smtClean="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Xác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406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038350"/>
            <a:ext cx="8610600" cy="369332"/>
          </a:xfrm>
          <a:prstGeom prst="rect">
            <a:avLst/>
          </a:prstGeom>
          <a:noFill/>
        </p:spPr>
        <p:txBody>
          <a:bodyPr wrap="square" rtlCol="0">
            <a:spAutoFit/>
          </a:bodyPr>
          <a:lstStyle/>
          <a:p>
            <a:endParaRPr lang="en-US" dirty="0"/>
          </a:p>
        </p:txBody>
      </p:sp>
      <p:sp>
        <p:nvSpPr>
          <p:cNvPr id="6" name="TextBox 5"/>
          <p:cNvSpPr txBox="1"/>
          <p:nvPr/>
        </p:nvSpPr>
        <p:spPr>
          <a:xfrm>
            <a:off x="304800" y="1004560"/>
            <a:ext cx="8686800"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1.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gồm</a:t>
            </a:r>
            <a:r>
              <a:rPr lang="en-US" sz="2800" dirty="0" smtClean="0">
                <a:latin typeface="Times New Roman" panose="02020603050405020304" pitchFamily="18" charset="0"/>
                <a:cs typeface="Times New Roman" panose="02020603050405020304" pitchFamily="18" charset="0"/>
              </a:rPr>
              <a:t> 3 </a:t>
            </a:r>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thân</a:t>
            </a:r>
            <a:r>
              <a:rPr lang="en-US" sz="2800" dirty="0" smtClean="0">
                <a:latin typeface="Times New Roman" panose="02020603050405020304" pitchFamily="18" charset="0"/>
                <a:cs typeface="Times New Roman" panose="02020603050405020304" pitchFamily="18" charset="0"/>
              </a:rPr>
              <a:t>, chi</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04800" y="1885950"/>
            <a:ext cx="7467600" cy="2677656"/>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2.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a:t>
            </a:r>
          </a:p>
          <a:p>
            <a:pPr marL="285750" indent="-285750">
              <a:buFontTx/>
              <a:buChar char="-"/>
            </a:pPr>
            <a:r>
              <a:rPr lang="en-US" sz="2800" dirty="0" err="1" smtClean="0">
                <a:latin typeface="Times New Roman" panose="02020603050405020304" pitchFamily="18" charset="0"/>
                <a:cs typeface="Times New Roman" panose="02020603050405020304" pitchFamily="18" charset="0"/>
              </a:rPr>
              <a:t>Phổi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hấp</a:t>
            </a:r>
            <a:endParaRPr lang="en-US" sz="2800" dirty="0" smtClean="0">
              <a:latin typeface="Times New Roman" panose="02020603050405020304" pitchFamily="18" charset="0"/>
              <a:cs typeface="Times New Roman" panose="02020603050405020304" pitchFamily="18" charset="0"/>
            </a:endParaRPr>
          </a:p>
          <a:p>
            <a:pPr marL="285750" indent="-285750">
              <a:buFontTx/>
              <a:buChar char="-"/>
            </a:pPr>
            <a:r>
              <a:rPr lang="en-US" sz="2800" dirty="0" smtClean="0">
                <a:latin typeface="Times New Roman" panose="02020603050405020304" pitchFamily="18" charset="0"/>
                <a:cs typeface="Times New Roman" panose="02020603050405020304" pitchFamily="18" charset="0"/>
              </a:rPr>
              <a:t>Tim </a:t>
            </a:r>
            <a:r>
              <a:rPr lang="en-US" sz="2800" dirty="0" err="1" smtClean="0">
                <a:latin typeface="Times New Roman" panose="02020603050405020304" pitchFamily="18" charset="0"/>
                <a:cs typeface="Times New Roman" panose="02020603050405020304" pitchFamily="18" charset="0"/>
              </a:rPr>
              <a:t>thuộc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hoàn</a:t>
            </a:r>
            <a:endParaRPr lang="en-US" sz="2800" dirty="0" smtClean="0">
              <a:latin typeface="Times New Roman" panose="02020603050405020304" pitchFamily="18" charset="0"/>
              <a:cs typeface="Times New Roman" panose="02020603050405020304" pitchFamily="18" charset="0"/>
            </a:endParaRPr>
          </a:p>
          <a:p>
            <a:pPr marL="285750" indent="-285750">
              <a:buFontTx/>
              <a:buChar char="-"/>
            </a:pPr>
            <a:r>
              <a:rPr lang="en-US" sz="2800" dirty="0" err="1" smtClean="0">
                <a:latin typeface="Times New Roman" panose="02020603050405020304" pitchFamily="18" charset="0"/>
                <a:cs typeface="Times New Roman" panose="02020603050405020304" pitchFamily="18" charset="0"/>
              </a:rPr>
              <a:t>Dạ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ruột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hóa</a:t>
            </a:r>
            <a:endParaRPr lang="en-US" sz="2800" dirty="0" smtClean="0">
              <a:latin typeface="Times New Roman" panose="02020603050405020304" pitchFamily="18" charset="0"/>
              <a:cs typeface="Times New Roman" panose="02020603050405020304" pitchFamily="18" charset="0"/>
            </a:endParaRPr>
          </a:p>
          <a:p>
            <a:pPr marL="285750" indent="-285750">
              <a:buFontTx/>
              <a:buChar char="-"/>
            </a:pPr>
            <a:r>
              <a:rPr lang="en-US" sz="2800" dirty="0" err="1" smtClean="0">
                <a:latin typeface="Times New Roman" panose="02020603050405020304" pitchFamily="18" charset="0"/>
                <a:cs typeface="Times New Roman" panose="02020603050405020304" pitchFamily="18" charset="0"/>
              </a:rPr>
              <a:t>Thân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tiết</a:t>
            </a:r>
            <a:endParaRPr lang="en-US" sz="2800" dirty="0" smtClean="0">
              <a:latin typeface="Times New Roman" panose="02020603050405020304" pitchFamily="18" charset="0"/>
              <a:cs typeface="Times New Roman" panose="02020603050405020304" pitchFamily="18" charset="0"/>
            </a:endParaRPr>
          </a:p>
          <a:p>
            <a:pPr marL="285750" indent="-285750">
              <a:buFontTx/>
              <a:buChar char="-"/>
            </a:pP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617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66750"/>
            <a:ext cx="8839200" cy="830997"/>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Hoạt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động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hoàn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thành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báo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cáo</a:t>
            </a:r>
            <a:r>
              <a:rPr lang="en-US" sz="2400" b="1" dirty="0" smtClean="0">
                <a:latin typeface="Times New Roman" panose="02020603050405020304" pitchFamily="18" charset="0"/>
                <a:cs typeface="Times New Roman" panose="02020603050405020304" pitchFamily="18" charset="0"/>
              </a:rPr>
              <a:t> (10 </a:t>
            </a:r>
            <a:r>
              <a:rPr lang="en-US" sz="2400" b="1" dirty="0" err="1" smtClean="0">
                <a:latin typeface="Times New Roman" panose="02020603050405020304" pitchFamily="18" charset="0"/>
                <a:cs typeface="Times New Roman" panose="02020603050405020304" pitchFamily="18" charset="0"/>
              </a:rPr>
              <a:t>phút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theo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mẫu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đánh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dấu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bảng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kiểm</a:t>
            </a:r>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152400" y="1497747"/>
            <a:ext cx="8839200" cy="351240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1500" y="1610018"/>
            <a:ext cx="8001000" cy="3416320"/>
          </a:xfrm>
          <a:prstGeom prst="rect">
            <a:avLst/>
          </a:prstGeom>
          <a:noFill/>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Báo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endParaRPr lang="en-US" sz="2400" dirty="0" smtClean="0">
              <a:latin typeface="Times New Roman" panose="02020603050405020304" pitchFamily="18" charset="0"/>
              <a:cs typeface="Times New Roman" panose="02020603050405020304" pitchFamily="18" charset="0"/>
            </a:endParaRPr>
          </a:p>
          <a:p>
            <a:pPr algn="ctr"/>
            <a:r>
              <a:rPr lang="en-US" sz="2400" dirty="0" err="1" smtClean="0">
                <a:latin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a:t>
            </a:r>
          </a:p>
          <a:p>
            <a:pPr algn="ctr"/>
            <a:r>
              <a:rPr lang="en-US" sz="2400" dirty="0" err="1" smtClean="0">
                <a:latin typeface="Times New Roman" panose="02020603050405020304" pitchFamily="18" charset="0"/>
                <a:cs typeface="Times New Roman" panose="02020603050405020304" pitchFamily="18" charset="0"/>
              </a:rPr>
              <a:t>Họ</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tên</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1. </a:t>
            </a:r>
            <a:r>
              <a:rPr lang="en-US" sz="2400" dirty="0" err="1" smtClean="0">
                <a:latin typeface="Times New Roman" panose="02020603050405020304" pitchFamily="18" charset="0"/>
                <a:cs typeface="Times New Roman" panose="02020603050405020304" pitchFamily="18" charset="0"/>
              </a:rPr>
              <a:t>Vẽ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chú</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baò</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2.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mẫu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sát</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3. </a:t>
            </a:r>
            <a:r>
              <a:rPr lang="en-US" sz="2400" dirty="0" err="1" smtClean="0">
                <a:latin typeface="Times New Roman" panose="02020603050405020304" pitchFamily="18" charset="0"/>
                <a:cs typeface="Times New Roman" panose="02020603050405020304" pitchFamily="18" charset="0"/>
              </a:rPr>
              <a:t>Kể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người</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4.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mẫu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mẫu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rễ</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r>
              <a:rPr lang="en-US" sz="2400" dirty="0" smtClean="0">
                <a:latin typeface="Times New Roman" panose="02020603050405020304" pitchFamily="18" charset="0"/>
                <a:cs typeface="Times New Roman" panose="02020603050405020304" pitchFamily="18" charset="0"/>
              </a:rPr>
              <a:t>?</a:t>
            </a:r>
          </a:p>
          <a:p>
            <a:pPr marL="342900" indent="-342900">
              <a:buAutoNum type="arabicPeriod"/>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0568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1295400" y="895350"/>
            <a:ext cx="6934200" cy="3539430"/>
          </a:xfrm>
          <a:prstGeom prst="rect">
            <a:avLst/>
          </a:prstGeom>
          <a:solidFill>
            <a:schemeClr val="bg1"/>
          </a:solid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DẶN DÒ</a:t>
            </a:r>
          </a:p>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Sưu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tầm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thêm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loại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rễ</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dạng</a:t>
            </a:r>
            <a:endParaRPr lang="en-US" sz="3200" dirty="0" smtClean="0">
              <a:latin typeface="Times New Roman" panose="02020603050405020304" pitchFamily="18" charset="0"/>
              <a:cs typeface="Times New Roman" panose="02020603050405020304" pitchFamily="18" charset="0"/>
            </a:endParaRPr>
          </a:p>
          <a:p>
            <a:pPr marL="285750" indent="-285750">
              <a:buFontTx/>
              <a:buChar char="-"/>
            </a:pPr>
            <a:r>
              <a:rPr lang="en-US" sz="3200" dirty="0" err="1" smtClean="0">
                <a:latin typeface="Times New Roman" panose="02020603050405020304" pitchFamily="18" charset="0"/>
                <a:cs typeface="Times New Roman" panose="02020603050405020304" pitchFamily="18" charset="0"/>
              </a:rPr>
              <a:t>Xem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trước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chủ</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thế</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sống</a:t>
            </a:r>
            <a:endParaRPr lang="en-US" sz="3200" dirty="0" smtClean="0">
              <a:latin typeface="Times New Roman" panose="02020603050405020304" pitchFamily="18" charset="0"/>
              <a:cs typeface="Times New Roman" panose="02020603050405020304" pitchFamily="18" charset="0"/>
            </a:endParaRPr>
          </a:p>
          <a:p>
            <a:pPr marL="285750" indent="-285750">
              <a:buFontTx/>
              <a:buChar char="-"/>
            </a:pPr>
            <a:r>
              <a:rPr lang="en-US" sz="3200" dirty="0" err="1" smtClean="0">
                <a:latin typeface="Times New Roman" panose="02020603050405020304" pitchFamily="18" charset="0"/>
                <a:cs typeface="Times New Roman" panose="02020603050405020304" pitchFamily="18" charset="0"/>
              </a:rPr>
              <a:t>Tìm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hiểu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trường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loài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vật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3927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617026" y="935204"/>
            <a:ext cx="4146962" cy="3846345"/>
            <a:chOff x="1447800" y="820905"/>
            <a:chExt cx="5486400" cy="305943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20905"/>
              <a:ext cx="5486400" cy="3059430"/>
            </a:xfrm>
            <a:prstGeom prst="rect">
              <a:avLst/>
            </a:prstGeom>
            <a:noFill/>
            <a:ln>
              <a:noFill/>
            </a:ln>
          </p:spPr>
        </p:pic>
        <p:sp>
          <p:nvSpPr>
            <p:cNvPr id="5" name="Rectangle 4"/>
            <p:cNvSpPr/>
            <p:nvPr/>
          </p:nvSpPr>
          <p:spPr>
            <a:xfrm>
              <a:off x="2590800" y="820905"/>
              <a:ext cx="1371600" cy="310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752600" y="1131395"/>
              <a:ext cx="4739244" cy="2748940"/>
              <a:chOff x="2059379" y="1129640"/>
              <a:chExt cx="4739244" cy="2748940"/>
            </a:xfrm>
          </p:grpSpPr>
          <p:sp>
            <p:nvSpPr>
              <p:cNvPr id="6" name="Rectangle 5"/>
              <p:cNvSpPr/>
              <p:nvPr/>
            </p:nvSpPr>
            <p:spPr>
              <a:xfrm>
                <a:off x="5427023" y="1129640"/>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59379" y="3649980"/>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05200" y="2348865"/>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6947" y="2120265"/>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30979" y="3523607"/>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TextBox 13"/>
          <p:cNvSpPr txBox="1"/>
          <p:nvPr/>
        </p:nvSpPr>
        <p:spPr>
          <a:xfrm>
            <a:off x="152400" y="750153"/>
            <a:ext cx="5731753" cy="830997"/>
          </a:xfrm>
          <a:prstGeom prst="rect">
            <a:avLst/>
          </a:prstGeom>
          <a:noFill/>
        </p:spPr>
        <p:txBody>
          <a:bodyPr wrap="square" rtlCol="0">
            <a:spAutoFit/>
          </a:bodyPr>
          <a:lstStyle/>
          <a:p>
            <a:r>
              <a:rPr lang="vi-VN" sz="2400" dirty="0" smtClean="0">
                <a:solidFill>
                  <a:srgbClr val="FF0000"/>
                </a:solidFill>
                <a:latin typeface="+mj-lt"/>
              </a:rPr>
              <a:t>TRÒ CHƠI “AI NHANH HƠN”</a:t>
            </a:r>
            <a:endParaRPr lang="en-US" sz="2400" dirty="0" smtClean="0">
              <a:solidFill>
                <a:srgbClr val="FF0000"/>
              </a:solidFill>
              <a:latin typeface="+mj-lt"/>
            </a:endParaRPr>
          </a:p>
          <a:p>
            <a:endParaRPr lang="en-US" sz="2400" dirty="0">
              <a:solidFill>
                <a:srgbClr val="FF0000"/>
              </a:solidFill>
              <a:latin typeface="+mj-lt"/>
            </a:endParaRPr>
          </a:p>
        </p:txBody>
      </p:sp>
      <p:sp>
        <p:nvSpPr>
          <p:cNvPr id="15" name="TextBox 14"/>
          <p:cNvSpPr txBox="1"/>
          <p:nvPr/>
        </p:nvSpPr>
        <p:spPr>
          <a:xfrm>
            <a:off x="152399" y="1245695"/>
            <a:ext cx="4464627" cy="4154984"/>
          </a:xfrm>
          <a:prstGeom prst="rect">
            <a:avLst/>
          </a:prstGeom>
          <a:noFill/>
        </p:spPr>
        <p:txBody>
          <a:bodyPr wrap="square" rtlCol="0">
            <a:spAutoFit/>
          </a:bodyPr>
          <a:lstStyle/>
          <a:p>
            <a:r>
              <a:rPr lang="en-US" sz="2200" dirty="0" smtClean="0">
                <a:latin typeface="Times New Roman" panose="02020603050405020304" pitchFamily="18" charset="0"/>
                <a:cs typeface="Times New Roman" panose="02020603050405020304" pitchFamily="18" charset="0"/>
              </a:rPr>
              <a:t>- </a:t>
            </a:r>
            <a:r>
              <a:rPr lang="vi-VN" sz="2200" dirty="0" smtClean="0">
                <a:latin typeface="+mj-lt"/>
              </a:rPr>
              <a:t>Chia </a:t>
            </a:r>
            <a:r>
              <a:rPr lang="vi-VN" sz="2200" dirty="0">
                <a:latin typeface="+mj-lt"/>
              </a:rPr>
              <a:t>lớp thành 2 đội và 2 HS làm thư kí. </a:t>
            </a:r>
            <a:endParaRPr lang="en-US" sz="2200" dirty="0" smtClean="0">
              <a:latin typeface="+mj-lt"/>
            </a:endParaRPr>
          </a:p>
          <a:p>
            <a:r>
              <a:rPr lang="en-US" sz="2200" dirty="0" smtClean="0">
                <a:latin typeface="Times New Roman" panose="02020603050405020304" pitchFamily="18" charset="0"/>
                <a:cs typeface="Times New Roman" panose="02020603050405020304" pitchFamily="18" charset="0"/>
              </a:rPr>
              <a:t>- </a:t>
            </a:r>
            <a:r>
              <a:rPr lang="en-US" sz="2200" dirty="0" smtClean="0">
                <a:latin typeface="+mj-lt"/>
              </a:rPr>
              <a:t>C</a:t>
            </a:r>
            <a:r>
              <a:rPr lang="vi-VN" sz="2200" dirty="0" smtClean="0">
                <a:latin typeface="+mj-lt"/>
              </a:rPr>
              <a:t>ác </a:t>
            </a:r>
            <a:r>
              <a:rPr lang="vi-VN" sz="2200" dirty="0">
                <a:latin typeface="+mj-lt"/>
              </a:rPr>
              <a:t>cụm </a:t>
            </a:r>
            <a:r>
              <a:rPr lang="vi-VN" sz="2200" dirty="0" smtClean="0">
                <a:latin typeface="+mj-lt"/>
              </a:rPr>
              <a:t>từ </a:t>
            </a:r>
            <a:r>
              <a:rPr lang="vi-VN" sz="2200" dirty="0">
                <a:latin typeface="+mj-lt"/>
              </a:rPr>
              <a:t>gợi ý (Tế bào,cơ thể, mô, cơ quan, hệ cơ quan). </a:t>
            </a:r>
            <a:endParaRPr lang="en-US" sz="2200" dirty="0" smtClean="0">
              <a:latin typeface="+mj-lt"/>
            </a:endParaRPr>
          </a:p>
          <a:p>
            <a:r>
              <a:rPr lang="en-US" sz="2200" dirty="0" smtClean="0">
                <a:latin typeface="Times New Roman" panose="02020603050405020304" pitchFamily="18" charset="0"/>
                <a:cs typeface="Times New Roman" panose="02020603050405020304" pitchFamily="18" charset="0"/>
              </a:rPr>
              <a:t>- </a:t>
            </a:r>
            <a:r>
              <a:rPr lang="vi-VN" sz="2200" dirty="0" smtClean="0">
                <a:latin typeface="+mj-lt"/>
              </a:rPr>
              <a:t>Các </a:t>
            </a:r>
            <a:r>
              <a:rPr lang="vi-VN" sz="2200" dirty="0">
                <a:latin typeface="+mj-lt"/>
              </a:rPr>
              <a:t>đội cử các thành viên lựa chọn cụm từ phù hợp gắn lên sơ đồ các cấp tổ chức sống trong cơ thể đa bào từ nhỏ tới lớn. Mỗi lượt chỉ có 1 thành viên lên gắn. Đội nào hoàn thành chính xác và nhanh nhất sẽ chiến thắng.</a:t>
            </a:r>
            <a:endParaRPr lang="en-US" sz="2200" dirty="0">
              <a:latin typeface="+mj-lt"/>
            </a:endParaRPr>
          </a:p>
          <a:p>
            <a:endParaRPr lang="en-US" sz="2200" dirty="0">
              <a:latin typeface="+mj-lt"/>
            </a:endParaRPr>
          </a:p>
        </p:txBody>
      </p:sp>
    </p:spTree>
    <p:extLst>
      <p:ext uri="{BB962C8B-B14F-4D97-AF65-F5344CB8AC3E}">
        <p14:creationId xmlns:p14="http://schemas.microsoft.com/office/powerpoint/2010/main" val="30115388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fltVal val="0"/>
                                          </p:val>
                                        </p:tav>
                                        <p:tav tm="100000">
                                          <p:val>
                                            <p:strVal val="#ppt_w"/>
                                          </p:val>
                                        </p:tav>
                                      </p:tavLst>
                                    </p:anim>
                                    <p:anim calcmode="lin" valueType="num">
                                      <p:cBhvr>
                                        <p:cTn id="33" dur="1000" fill="hold"/>
                                        <p:tgtEl>
                                          <p:spTgt spid="15"/>
                                        </p:tgtEl>
                                        <p:attrNameLst>
                                          <p:attrName>ppt_h</p:attrName>
                                        </p:attrNameLst>
                                      </p:cBhvr>
                                      <p:tavLst>
                                        <p:tav tm="0">
                                          <p:val>
                                            <p:fltVal val="0"/>
                                          </p:val>
                                        </p:tav>
                                        <p:tav tm="100000">
                                          <p:val>
                                            <p:strVal val="#ppt_h"/>
                                          </p:val>
                                        </p:tav>
                                      </p:tavLst>
                                    </p:anim>
                                    <p:anim calcmode="lin" valueType="num">
                                      <p:cBhvr>
                                        <p:cTn id="34" dur="1000" fill="hold"/>
                                        <p:tgtEl>
                                          <p:spTgt spid="15"/>
                                        </p:tgtEl>
                                        <p:attrNameLst>
                                          <p:attrName>style.rotation</p:attrName>
                                        </p:attrNameLst>
                                      </p:cBhvr>
                                      <p:tavLst>
                                        <p:tav tm="0">
                                          <p:val>
                                            <p:fltVal val="90"/>
                                          </p:val>
                                        </p:tav>
                                        <p:tav tm="100000">
                                          <p:val>
                                            <p:fltVal val="0"/>
                                          </p:val>
                                        </p:tav>
                                      </p:tavLst>
                                    </p:anim>
                                    <p:animEffect transition="in" filter="fade">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849788"/>
            <a:ext cx="1600200"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ĐÁP ÁN</a:t>
            </a:r>
            <a:endParaRPr lang="en-US" sz="2400" b="1" dirty="0">
              <a:solidFill>
                <a:srgbClr val="FF0000"/>
              </a:solidFill>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1709675" y="935204"/>
            <a:ext cx="7054313" cy="3846345"/>
            <a:chOff x="1709675" y="935204"/>
            <a:chExt cx="7054313" cy="3846345"/>
          </a:xfrm>
        </p:grpSpPr>
        <p:grpSp>
          <p:nvGrpSpPr>
            <p:cNvPr id="5" name="Group 4"/>
            <p:cNvGrpSpPr/>
            <p:nvPr/>
          </p:nvGrpSpPr>
          <p:grpSpPr>
            <a:xfrm>
              <a:off x="1981200" y="935204"/>
              <a:ext cx="6782788" cy="3846345"/>
              <a:chOff x="1447800" y="820905"/>
              <a:chExt cx="5486400" cy="3059430"/>
            </a:xfrm>
          </p:grpSpPr>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20905"/>
                <a:ext cx="5486400" cy="3059430"/>
              </a:xfrm>
              <a:prstGeom prst="rect">
                <a:avLst/>
              </a:prstGeom>
              <a:noFill/>
              <a:ln>
                <a:noFill/>
              </a:ln>
            </p:spPr>
          </p:pic>
          <p:sp>
            <p:nvSpPr>
              <p:cNvPr id="8" name="Rectangle 7"/>
              <p:cNvSpPr/>
              <p:nvPr/>
            </p:nvSpPr>
            <p:spPr>
              <a:xfrm>
                <a:off x="2590800" y="820905"/>
                <a:ext cx="1371600" cy="310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ccc</a:t>
                </a:r>
                <a:endParaRPr lang="en-US" dirty="0"/>
              </a:p>
            </p:txBody>
          </p:sp>
          <p:grpSp>
            <p:nvGrpSpPr>
              <p:cNvPr id="9" name="Group 8"/>
              <p:cNvGrpSpPr/>
              <p:nvPr/>
            </p:nvGrpSpPr>
            <p:grpSpPr>
              <a:xfrm>
                <a:off x="1752600" y="1131395"/>
                <a:ext cx="4739244" cy="2748940"/>
                <a:chOff x="2059379" y="1129640"/>
                <a:chExt cx="4739244" cy="2748940"/>
              </a:xfrm>
            </p:grpSpPr>
            <p:sp>
              <p:nvSpPr>
                <p:cNvPr id="10" name="Rectangle 9"/>
                <p:cNvSpPr/>
                <p:nvPr/>
              </p:nvSpPr>
              <p:spPr>
                <a:xfrm>
                  <a:off x="5427023" y="1129640"/>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59379" y="3649980"/>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05200" y="2348865"/>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Cơ</a:t>
                  </a:r>
                  <a:endParaRPr lang="en-US" dirty="0"/>
                </a:p>
              </p:txBody>
            </p:sp>
            <p:sp>
              <p:nvSpPr>
                <p:cNvPr id="13" name="Rectangle 12"/>
                <p:cNvSpPr/>
                <p:nvPr/>
              </p:nvSpPr>
              <p:spPr>
                <a:xfrm>
                  <a:off x="4576947" y="2120265"/>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Cơ</a:t>
                  </a:r>
                  <a:endParaRPr lang="en-US" dirty="0"/>
                </a:p>
              </p:txBody>
            </p:sp>
            <p:sp>
              <p:nvSpPr>
                <p:cNvPr id="14" name="Rectangle 13"/>
                <p:cNvSpPr/>
                <p:nvPr/>
              </p:nvSpPr>
              <p:spPr>
                <a:xfrm>
                  <a:off x="3430979" y="3523607"/>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p:cNvSpPr txBox="1"/>
            <p:nvPr/>
          </p:nvSpPr>
          <p:spPr>
            <a:xfrm>
              <a:off x="3394281" y="971550"/>
              <a:ext cx="1695697" cy="369332"/>
            </a:xfrm>
            <a:prstGeom prst="rect">
              <a:avLst/>
            </a:prstGeom>
            <a:noFill/>
          </p:spPr>
          <p:txBody>
            <a:bodyPr wrap="square" rtlCol="0">
              <a:spAutoFit/>
            </a:bodyPr>
            <a:lstStyle/>
            <a:p>
              <a:r>
                <a:rPr lang="en-US" dirty="0" err="1" smtClean="0"/>
                <a:t>Cấp</a:t>
              </a:r>
              <a:r>
                <a:rPr lang="en-US" dirty="0" smtClean="0"/>
                <a:t> </a:t>
              </a:r>
              <a:r>
                <a:rPr lang="en-US" dirty="0" err="1" smtClean="0"/>
                <a:t>độ</a:t>
              </a:r>
              <a:r>
                <a:rPr lang="en-US" dirty="0" smtClean="0"/>
                <a:t> </a:t>
              </a:r>
              <a:r>
                <a:rPr lang="en-US" dirty="0" err="1" smtClean="0"/>
                <a:t>tế</a:t>
              </a:r>
              <a:r>
                <a:rPr lang="en-US" dirty="0" smtClean="0"/>
                <a:t> </a:t>
              </a:r>
              <a:r>
                <a:rPr lang="en-US" dirty="0" err="1" smtClean="0"/>
                <a:t>bào</a:t>
              </a:r>
              <a:endParaRPr lang="en-US" dirty="0"/>
            </a:p>
          </p:txBody>
        </p:sp>
        <p:sp>
          <p:nvSpPr>
            <p:cNvPr id="15" name="TextBox 14"/>
            <p:cNvSpPr txBox="1"/>
            <p:nvPr/>
          </p:nvSpPr>
          <p:spPr>
            <a:xfrm>
              <a:off x="5470469" y="2570978"/>
              <a:ext cx="1695697" cy="369332"/>
            </a:xfrm>
            <a:prstGeom prst="rect">
              <a:avLst/>
            </a:prstGeom>
            <a:noFill/>
          </p:spPr>
          <p:txBody>
            <a:bodyPr wrap="square" rtlCol="0">
              <a:spAutoFit/>
            </a:bodyPr>
            <a:lstStyle/>
            <a:p>
              <a:r>
                <a:rPr lang="en-US" dirty="0" err="1" smtClean="0"/>
                <a:t>Cơ</a:t>
              </a:r>
              <a:r>
                <a:rPr lang="en-US" dirty="0" smtClean="0"/>
                <a:t> </a:t>
              </a:r>
              <a:r>
                <a:rPr lang="en-US" dirty="0" err="1" smtClean="0"/>
                <a:t>quan</a:t>
              </a:r>
              <a:endParaRPr lang="en-US" dirty="0"/>
            </a:p>
          </p:txBody>
        </p:sp>
        <p:sp>
          <p:nvSpPr>
            <p:cNvPr id="16" name="TextBox 15"/>
            <p:cNvSpPr txBox="1"/>
            <p:nvPr/>
          </p:nvSpPr>
          <p:spPr>
            <a:xfrm>
              <a:off x="1709675" y="4094188"/>
              <a:ext cx="847849" cy="369332"/>
            </a:xfrm>
            <a:prstGeom prst="rect">
              <a:avLst/>
            </a:prstGeom>
            <a:noFill/>
          </p:spPr>
          <p:txBody>
            <a:bodyPr wrap="square" rtlCol="0">
              <a:spAutoFit/>
            </a:bodyPr>
            <a:lstStyle/>
            <a:p>
              <a:r>
                <a:rPr lang="en-US" dirty="0" err="1" smtClean="0"/>
                <a:t>Cơ</a:t>
              </a:r>
              <a:r>
                <a:rPr lang="en-US" dirty="0" smtClean="0"/>
                <a:t> </a:t>
              </a:r>
              <a:r>
                <a:rPr lang="en-US" dirty="0" err="1" smtClean="0"/>
                <a:t>thể</a:t>
              </a:r>
              <a:endParaRPr lang="en-US" dirty="0"/>
            </a:p>
          </p:txBody>
        </p:sp>
        <p:sp>
          <p:nvSpPr>
            <p:cNvPr id="17" name="TextBox 16"/>
            <p:cNvSpPr txBox="1"/>
            <p:nvPr/>
          </p:nvSpPr>
          <p:spPr>
            <a:xfrm>
              <a:off x="4145478" y="2858376"/>
              <a:ext cx="1695697" cy="369332"/>
            </a:xfrm>
            <a:prstGeom prst="rect">
              <a:avLst/>
            </a:prstGeom>
            <a:noFill/>
          </p:spPr>
          <p:txBody>
            <a:bodyPr wrap="square" rtlCol="0">
              <a:spAutoFit/>
            </a:bodyPr>
            <a:lstStyle/>
            <a:p>
              <a:r>
                <a:rPr lang="en-US" dirty="0" err="1" smtClean="0"/>
                <a:t>Hệ</a:t>
              </a:r>
              <a:r>
                <a:rPr lang="en-US" dirty="0" smtClean="0"/>
                <a:t> </a:t>
              </a:r>
              <a:r>
                <a:rPr lang="en-US" dirty="0" err="1" smtClean="0"/>
                <a:t>cơ</a:t>
              </a:r>
              <a:r>
                <a:rPr lang="en-US" dirty="0" smtClean="0"/>
                <a:t> </a:t>
              </a:r>
              <a:r>
                <a:rPr lang="en-US" dirty="0" err="1" smtClean="0"/>
                <a:t>quan</a:t>
              </a:r>
              <a:endParaRPr lang="en-US" dirty="0"/>
            </a:p>
          </p:txBody>
        </p:sp>
        <p:sp>
          <p:nvSpPr>
            <p:cNvPr id="18" name="TextBox 17"/>
            <p:cNvSpPr txBox="1"/>
            <p:nvPr/>
          </p:nvSpPr>
          <p:spPr>
            <a:xfrm>
              <a:off x="6521411" y="1340882"/>
              <a:ext cx="1695697" cy="369332"/>
            </a:xfrm>
            <a:prstGeom prst="rect">
              <a:avLst/>
            </a:prstGeom>
            <a:noFill/>
          </p:spPr>
          <p:txBody>
            <a:bodyPr wrap="square" rtlCol="0">
              <a:spAutoFit/>
            </a:bodyPr>
            <a:lstStyle/>
            <a:p>
              <a:r>
                <a:rPr lang="en-US" dirty="0" err="1" smtClean="0"/>
                <a:t>mô</a:t>
              </a:r>
              <a:endParaRPr lang="en-US" dirty="0"/>
            </a:p>
          </p:txBody>
        </p:sp>
      </p:grpSp>
    </p:spTree>
    <p:extLst>
      <p:ext uri="{BB962C8B-B14F-4D97-AF65-F5344CB8AC3E}">
        <p14:creationId xmlns:p14="http://schemas.microsoft.com/office/powerpoint/2010/main" val="2004749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 fill="hold"/>
                                        <p:tgtEl>
                                          <p:spTgt spid="6"/>
                                        </p:tgtEl>
                                        <p:attrNameLst>
                                          <p:attrName>ppt_x</p:attrName>
                                        </p:attrNameLst>
                                      </p:cBhvr>
                                      <p:tavLst>
                                        <p:tav tm="0">
                                          <p:val>
                                            <p:strVal val="#ppt_x"/>
                                          </p:val>
                                        </p:tav>
                                        <p:tav tm="100000">
                                          <p:val>
                                            <p:strVal val="#ppt_x"/>
                                          </p:val>
                                        </p:tav>
                                      </p:tavLst>
                                    </p:anim>
                                    <p:anim calcmode="lin" valueType="num">
                                      <p:cBhvr additive="base">
                                        <p:cTn id="8" dur="1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Kính hiển vi các loại | | Công ty Nhập khẩu và phân phối Thiết Bị Y Tế Vì  D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Kính hiển vi các loại | | Công ty Nhập khẩu và phân phối Thiết Bị Y Tế Vì  D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Kính hiển vi các loại | | Công ty Nhập khẩu và phân phối Thiết Bị Y Tế Vì  Dâ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62" y="769938"/>
            <a:ext cx="1676400" cy="1534608"/>
          </a:xfrm>
          <a:prstGeom prst="rect">
            <a:avLst/>
          </a:prstGeom>
          <a:ln>
            <a:noFill/>
          </a:ln>
          <a:effectLst>
            <a:outerShdw blurRad="292100" dist="139700" dir="2700000" algn="tl" rotWithShape="0">
              <a:srgbClr val="333333">
                <a:alpha val="65000"/>
              </a:srgbClr>
            </a:outerShdw>
          </a:effectLst>
        </p:spPr>
      </p:pic>
      <p:pic>
        <p:nvPicPr>
          <p:cNvPr id="1032" name="Picture 8" descr="Hóa chất dụng cụ làm tiêu bản - Kính Hiển Vi Đức Mai Khô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786844"/>
            <a:ext cx="1600200" cy="15346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men kính hiển vi giảm chỉ còn 50,000 đ"/>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9282" y="804044"/>
            <a:ext cx="1604963" cy="14930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IÁ TỐT] PIPET ống hút thủy tinh dài 15cm, Giá siêu tốt 13,000đ! Mua nhanh  tay! - Bigom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6722" y="769937"/>
            <a:ext cx="1447800" cy="153460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7937"/>
            <a:ext cx="9144000" cy="60960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24200" y="48180"/>
            <a:ext cx="1981200" cy="738664"/>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CHUẨN BỊ</a:t>
            </a:r>
          </a:p>
          <a:p>
            <a:endParaRPr lang="en-US" dirty="0"/>
          </a:p>
        </p:txBody>
      </p:sp>
      <p:pic>
        <p:nvPicPr>
          <p:cNvPr id="1038" name="Picture 14" descr="Giấy Thấm - Chuyên cung cấp giấy thấm thực phẩ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5050" y="830248"/>
            <a:ext cx="1745457" cy="1447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5575" y="2419350"/>
            <a:ext cx="1640774" cy="381000"/>
          </a:xfrm>
          <a:prstGeom prst="rect">
            <a:avLst/>
          </a:prstGeom>
          <a:noFill/>
        </p:spPr>
        <p:txBody>
          <a:bodyPr wrap="square" rtlCol="0">
            <a:spAutoFit/>
          </a:bodyPr>
          <a:lstStyle/>
          <a:p>
            <a:r>
              <a:rPr lang="en-US" dirty="0" err="1" smtClean="0"/>
              <a:t>Kính</a:t>
            </a:r>
            <a:r>
              <a:rPr lang="en-US" dirty="0" smtClean="0"/>
              <a:t> </a:t>
            </a:r>
            <a:r>
              <a:rPr lang="en-US" dirty="0" err="1" smtClean="0"/>
              <a:t>hiển</a:t>
            </a:r>
            <a:r>
              <a:rPr lang="en-US" dirty="0" smtClean="0"/>
              <a:t> vi</a:t>
            </a:r>
            <a:endParaRPr lang="en-US" dirty="0"/>
          </a:p>
        </p:txBody>
      </p:sp>
      <p:sp>
        <p:nvSpPr>
          <p:cNvPr id="15" name="TextBox 14"/>
          <p:cNvSpPr txBox="1"/>
          <p:nvPr/>
        </p:nvSpPr>
        <p:spPr>
          <a:xfrm>
            <a:off x="2321626" y="2343150"/>
            <a:ext cx="1640774" cy="381000"/>
          </a:xfrm>
          <a:prstGeom prst="rect">
            <a:avLst/>
          </a:prstGeom>
          <a:noFill/>
        </p:spPr>
        <p:txBody>
          <a:bodyPr wrap="square" rtlCol="0">
            <a:spAutoFit/>
          </a:bodyPr>
          <a:lstStyle/>
          <a:p>
            <a:r>
              <a:rPr lang="en-US" dirty="0" smtClean="0"/>
              <a:t>Lam </a:t>
            </a:r>
            <a:r>
              <a:rPr lang="en-US" dirty="0" err="1" smtClean="0"/>
              <a:t>kính</a:t>
            </a:r>
            <a:endParaRPr lang="en-US" dirty="0"/>
          </a:p>
        </p:txBody>
      </p:sp>
      <p:sp>
        <p:nvSpPr>
          <p:cNvPr id="11" name="TextBox 10"/>
          <p:cNvSpPr txBox="1"/>
          <p:nvPr/>
        </p:nvSpPr>
        <p:spPr>
          <a:xfrm>
            <a:off x="4123581" y="2338651"/>
            <a:ext cx="1376363" cy="369332"/>
          </a:xfrm>
          <a:prstGeom prst="rect">
            <a:avLst/>
          </a:prstGeom>
          <a:noFill/>
        </p:spPr>
        <p:txBody>
          <a:bodyPr wrap="square" rtlCol="0">
            <a:spAutoFit/>
          </a:bodyPr>
          <a:lstStyle/>
          <a:p>
            <a:r>
              <a:rPr lang="en-US" dirty="0" smtClean="0"/>
              <a:t>   </a:t>
            </a:r>
            <a:r>
              <a:rPr lang="en-US" dirty="0" err="1" smtClean="0"/>
              <a:t>Lamen</a:t>
            </a:r>
            <a:endParaRPr lang="en-US" dirty="0"/>
          </a:p>
        </p:txBody>
      </p:sp>
      <p:sp>
        <p:nvSpPr>
          <p:cNvPr id="12" name="TextBox 11"/>
          <p:cNvSpPr txBox="1"/>
          <p:nvPr/>
        </p:nvSpPr>
        <p:spPr>
          <a:xfrm>
            <a:off x="6248400" y="2330606"/>
            <a:ext cx="1447800" cy="369332"/>
          </a:xfrm>
          <a:prstGeom prst="rect">
            <a:avLst/>
          </a:prstGeom>
          <a:noFill/>
        </p:spPr>
        <p:txBody>
          <a:bodyPr wrap="square" rtlCol="0">
            <a:spAutoFit/>
          </a:bodyPr>
          <a:lstStyle/>
          <a:p>
            <a:r>
              <a:rPr lang="en-US" dirty="0" smtClean="0"/>
              <a:t>pipet</a:t>
            </a:r>
            <a:endParaRPr lang="en-US" dirty="0"/>
          </a:p>
        </p:txBody>
      </p:sp>
      <p:sp>
        <p:nvSpPr>
          <p:cNvPr id="13" name="TextBox 12"/>
          <p:cNvSpPr txBox="1"/>
          <p:nvPr/>
        </p:nvSpPr>
        <p:spPr>
          <a:xfrm>
            <a:off x="7696200" y="2266950"/>
            <a:ext cx="1371600" cy="369332"/>
          </a:xfrm>
          <a:prstGeom prst="rect">
            <a:avLst/>
          </a:prstGeom>
          <a:noFill/>
        </p:spPr>
        <p:txBody>
          <a:bodyPr wrap="square" rtlCol="0">
            <a:spAutoFit/>
          </a:bodyPr>
          <a:lstStyle/>
          <a:p>
            <a:r>
              <a:rPr lang="en-US" dirty="0" err="1" smtClean="0"/>
              <a:t>Giấy</a:t>
            </a:r>
            <a:r>
              <a:rPr lang="en-US" dirty="0" smtClean="0"/>
              <a:t> </a:t>
            </a:r>
            <a:r>
              <a:rPr lang="en-US" dirty="0" err="1" smtClean="0"/>
              <a:t>thấm</a:t>
            </a:r>
            <a:endParaRPr lang="en-US" dirty="0"/>
          </a:p>
        </p:txBody>
      </p:sp>
      <p:sp>
        <p:nvSpPr>
          <p:cNvPr id="14" name="AutoShape 16" descr="Bông gòn y tế trong hộp thuốc có tác dụng gì?? - PHẠM THỊ TỐ LA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8" descr="Bông gòn y tế trong hộp thuốc có tác dụng gì?? - PHẠM THỊ TỐ LA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3"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902" y="2800349"/>
            <a:ext cx="1704120" cy="167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21" descr="Mơ thấy kim là chìm trong biển khổ"/>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6"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9513" y="2770023"/>
            <a:ext cx="1760488"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5058" y="2742373"/>
            <a:ext cx="1619187" cy="168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9762" y="2770023"/>
            <a:ext cx="17430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07975" y="4598823"/>
            <a:ext cx="1292225" cy="369332"/>
          </a:xfrm>
          <a:prstGeom prst="rect">
            <a:avLst/>
          </a:prstGeom>
          <a:noFill/>
        </p:spPr>
        <p:txBody>
          <a:bodyPr wrap="square" rtlCol="0">
            <a:spAutoFit/>
          </a:bodyPr>
          <a:lstStyle/>
          <a:p>
            <a:r>
              <a:rPr lang="en-US" dirty="0" err="1" smtClean="0"/>
              <a:t>Bông</a:t>
            </a:r>
            <a:endParaRPr lang="en-US" dirty="0"/>
          </a:p>
        </p:txBody>
      </p:sp>
      <p:sp>
        <p:nvSpPr>
          <p:cNvPr id="19" name="TextBox 18"/>
          <p:cNvSpPr txBox="1"/>
          <p:nvPr/>
        </p:nvSpPr>
        <p:spPr>
          <a:xfrm>
            <a:off x="2438400" y="4598823"/>
            <a:ext cx="867545" cy="369332"/>
          </a:xfrm>
          <a:prstGeom prst="rect">
            <a:avLst/>
          </a:prstGeom>
          <a:noFill/>
        </p:spPr>
        <p:txBody>
          <a:bodyPr wrap="none" rtlCol="0">
            <a:spAutoFit/>
          </a:bodyPr>
          <a:lstStyle/>
          <a:p>
            <a:r>
              <a:rPr lang="en-US" dirty="0" smtClean="0"/>
              <a:t>Kim </a:t>
            </a:r>
            <a:r>
              <a:rPr lang="en-US" dirty="0" err="1" smtClean="0"/>
              <a:t>chỉ</a:t>
            </a:r>
            <a:endParaRPr lang="en-US" dirty="0"/>
          </a:p>
        </p:txBody>
      </p:sp>
      <p:sp>
        <p:nvSpPr>
          <p:cNvPr id="20" name="TextBox 19"/>
          <p:cNvSpPr txBox="1"/>
          <p:nvPr/>
        </p:nvSpPr>
        <p:spPr>
          <a:xfrm>
            <a:off x="4114800" y="4598823"/>
            <a:ext cx="1143000" cy="369332"/>
          </a:xfrm>
          <a:prstGeom prst="rect">
            <a:avLst/>
          </a:prstGeom>
          <a:noFill/>
        </p:spPr>
        <p:txBody>
          <a:bodyPr wrap="square" rtlCol="0">
            <a:spAutoFit/>
          </a:bodyPr>
          <a:lstStyle/>
          <a:p>
            <a:r>
              <a:rPr lang="en-US" dirty="0" err="1" smtClean="0"/>
              <a:t>Keo</a:t>
            </a:r>
            <a:r>
              <a:rPr lang="en-US" dirty="0" smtClean="0"/>
              <a:t> </a:t>
            </a:r>
            <a:r>
              <a:rPr lang="en-US" dirty="0" err="1" smtClean="0"/>
              <a:t>dán</a:t>
            </a:r>
            <a:endParaRPr lang="en-US" dirty="0"/>
          </a:p>
        </p:txBody>
      </p:sp>
      <p:sp>
        <p:nvSpPr>
          <p:cNvPr id="21" name="TextBox 20"/>
          <p:cNvSpPr txBox="1"/>
          <p:nvPr/>
        </p:nvSpPr>
        <p:spPr>
          <a:xfrm>
            <a:off x="5943600" y="4598823"/>
            <a:ext cx="1340922" cy="369332"/>
          </a:xfrm>
          <a:prstGeom prst="rect">
            <a:avLst/>
          </a:prstGeom>
          <a:noFill/>
        </p:spPr>
        <p:txBody>
          <a:bodyPr wrap="square" rtlCol="0">
            <a:spAutoFit/>
          </a:bodyPr>
          <a:lstStyle/>
          <a:p>
            <a:r>
              <a:rPr lang="en-US" dirty="0" err="1" smtClean="0"/>
              <a:t>Lọ</a:t>
            </a:r>
            <a:r>
              <a:rPr lang="en-US" dirty="0" smtClean="0"/>
              <a:t> </a:t>
            </a:r>
            <a:r>
              <a:rPr lang="en-US" dirty="0" err="1" smtClean="0"/>
              <a:t>thủy</a:t>
            </a:r>
            <a:r>
              <a:rPr lang="en-US" dirty="0" smtClean="0"/>
              <a:t> </a:t>
            </a:r>
            <a:r>
              <a:rPr lang="en-US" dirty="0" err="1" smtClean="0"/>
              <a:t>tinh</a:t>
            </a:r>
            <a:endParaRPr lang="en-US" dirty="0"/>
          </a:p>
        </p:txBody>
      </p:sp>
    </p:spTree>
    <p:extLst>
      <p:ext uri="{BB962C8B-B14F-4D97-AF65-F5344CB8AC3E}">
        <p14:creationId xmlns:p14="http://schemas.microsoft.com/office/powerpoint/2010/main" val="31658365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fade">
                                      <p:cBhvr>
                                        <p:cTn id="17" dur="1000"/>
                                        <p:tgtEl>
                                          <p:spTgt spid="1032"/>
                                        </p:tgtEl>
                                      </p:cBhvr>
                                    </p:animEffect>
                                    <p:anim calcmode="lin" valueType="num">
                                      <p:cBhvr>
                                        <p:cTn id="18" dur="1000" fill="hold"/>
                                        <p:tgtEl>
                                          <p:spTgt spid="1032"/>
                                        </p:tgtEl>
                                        <p:attrNameLst>
                                          <p:attrName>ppt_x</p:attrName>
                                        </p:attrNameLst>
                                      </p:cBhvr>
                                      <p:tavLst>
                                        <p:tav tm="0">
                                          <p:val>
                                            <p:strVal val="#ppt_x"/>
                                          </p:val>
                                        </p:tav>
                                        <p:tav tm="100000">
                                          <p:val>
                                            <p:strVal val="#ppt_x"/>
                                          </p:val>
                                        </p:tav>
                                      </p:tavLst>
                                    </p:anim>
                                    <p:anim calcmode="lin" valueType="num">
                                      <p:cBhvr>
                                        <p:cTn id="19" dur="1000" fill="hold"/>
                                        <p:tgtEl>
                                          <p:spTgt spid="103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barn(inVertical)">
                                      <p:cBhvr>
                                        <p:cTn id="29" dur="500"/>
                                        <p:tgtEl>
                                          <p:spTgt spid="103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36"/>
                                        </p:tgtEl>
                                        <p:attrNameLst>
                                          <p:attrName>style.visibility</p:attrName>
                                        </p:attrNameLst>
                                      </p:cBhvr>
                                      <p:to>
                                        <p:strVal val="visible"/>
                                      </p:to>
                                    </p:set>
                                    <p:animEffect transition="in" filter="fade">
                                      <p:cBhvr>
                                        <p:cTn id="37" dur="1000"/>
                                        <p:tgtEl>
                                          <p:spTgt spid="1036"/>
                                        </p:tgtEl>
                                      </p:cBhvr>
                                    </p:animEffect>
                                    <p:anim calcmode="lin" valueType="num">
                                      <p:cBhvr>
                                        <p:cTn id="38" dur="1000" fill="hold"/>
                                        <p:tgtEl>
                                          <p:spTgt spid="1036"/>
                                        </p:tgtEl>
                                        <p:attrNameLst>
                                          <p:attrName>ppt_x</p:attrName>
                                        </p:attrNameLst>
                                      </p:cBhvr>
                                      <p:tavLst>
                                        <p:tav tm="0">
                                          <p:val>
                                            <p:strVal val="#ppt_x"/>
                                          </p:val>
                                        </p:tav>
                                        <p:tav tm="100000">
                                          <p:val>
                                            <p:strVal val="#ppt_x"/>
                                          </p:val>
                                        </p:tav>
                                      </p:tavLst>
                                    </p:anim>
                                    <p:anim calcmode="lin" valueType="num">
                                      <p:cBhvr>
                                        <p:cTn id="39" dur="1000" fill="hold"/>
                                        <p:tgtEl>
                                          <p:spTgt spid="103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038"/>
                                        </p:tgtEl>
                                        <p:attrNameLst>
                                          <p:attrName>style.visibility</p:attrName>
                                        </p:attrNameLst>
                                      </p:cBhvr>
                                      <p:to>
                                        <p:strVal val="visible"/>
                                      </p:to>
                                    </p:set>
                                    <p:animEffect transition="in" filter="barn(inVertical)">
                                      <p:cBhvr>
                                        <p:cTn id="49" dur="500"/>
                                        <p:tgtEl>
                                          <p:spTgt spid="103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43"/>
                                        </p:tgtEl>
                                        <p:attrNameLst>
                                          <p:attrName>style.visibility</p:attrName>
                                        </p:attrNameLst>
                                      </p:cBhvr>
                                      <p:to>
                                        <p:strVal val="visible"/>
                                      </p:to>
                                    </p:set>
                                    <p:animEffect transition="in" filter="fade">
                                      <p:cBhvr>
                                        <p:cTn id="57" dur="500"/>
                                        <p:tgtEl>
                                          <p:spTgt spid="104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4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1047"/>
                                        </p:tgtEl>
                                        <p:attrNameLst>
                                          <p:attrName>style.visibility</p:attrName>
                                        </p:attrNameLst>
                                      </p:cBhvr>
                                      <p:to>
                                        <p:strVal val="visible"/>
                                      </p:to>
                                    </p:set>
                                    <p:animEffect transition="in" filter="barn(inVertical)">
                                      <p:cBhvr>
                                        <p:cTn id="71" dur="500"/>
                                        <p:tgtEl>
                                          <p:spTgt spid="1047"/>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arn(inVertical)">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48"/>
                                        </p:tgtEl>
                                        <p:attrNameLst>
                                          <p:attrName>style.visibility</p:attrName>
                                        </p:attrNameLst>
                                      </p:cBhvr>
                                      <p:to>
                                        <p:strVal val="visible"/>
                                      </p:to>
                                    </p:set>
                                    <p:animEffect transition="in" filter="fade">
                                      <p:cBhvr>
                                        <p:cTn id="79" dur="1000"/>
                                        <p:tgtEl>
                                          <p:spTgt spid="1048"/>
                                        </p:tgtEl>
                                      </p:cBhvr>
                                    </p:animEffect>
                                    <p:anim calcmode="lin" valueType="num">
                                      <p:cBhvr>
                                        <p:cTn id="80" dur="1000" fill="hold"/>
                                        <p:tgtEl>
                                          <p:spTgt spid="1048"/>
                                        </p:tgtEl>
                                        <p:attrNameLst>
                                          <p:attrName>ppt_x</p:attrName>
                                        </p:attrNameLst>
                                      </p:cBhvr>
                                      <p:tavLst>
                                        <p:tav tm="0">
                                          <p:val>
                                            <p:strVal val="#ppt_x"/>
                                          </p:val>
                                        </p:tav>
                                        <p:tav tm="100000">
                                          <p:val>
                                            <p:strVal val="#ppt_x"/>
                                          </p:val>
                                        </p:tav>
                                      </p:tavLst>
                                    </p:anim>
                                    <p:anim calcmode="lin" valueType="num">
                                      <p:cBhvr>
                                        <p:cTn id="81" dur="1000" fill="hold"/>
                                        <p:tgtEl>
                                          <p:spTgt spid="1048"/>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1" grpId="0"/>
      <p:bldP spid="12" grpId="0"/>
      <p:bldP spid="13"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00149"/>
            <a:ext cx="8534400" cy="3959989"/>
          </a:xfrm>
          <a:prstGeom prst="rect">
            <a:avLst/>
          </a:prstGeom>
          <a:noFill/>
          <a:ln>
            <a:noFill/>
          </a:ln>
        </p:spPr>
      </p:pic>
      <p:sp>
        <p:nvSpPr>
          <p:cNvPr id="2" name="TextBox 1"/>
          <p:cNvSpPr txBox="1"/>
          <p:nvPr/>
        </p:nvSpPr>
        <p:spPr>
          <a:xfrm>
            <a:off x="457200" y="742950"/>
            <a:ext cx="7010400" cy="400110"/>
          </a:xfrm>
          <a:prstGeom prst="rect">
            <a:avLst/>
          </a:prstGeom>
          <a:noFill/>
        </p:spPr>
        <p:txBody>
          <a:bodyPr wrap="square" rtlCol="0">
            <a:spAutoFit/>
          </a:bodyPr>
          <a:lstStyle/>
          <a:p>
            <a:pPr algn="ctr"/>
            <a:r>
              <a:rPr lang="en-US" sz="2000" b="1" dirty="0" err="1" smtClean="0">
                <a:solidFill>
                  <a:srgbClr val="FF0000"/>
                </a:solidFill>
                <a:latin typeface="Times New Roman" panose="02020603050405020304" pitchFamily="18" charset="0"/>
                <a:cs typeface="Times New Roman" panose="02020603050405020304" pitchFamily="18" charset="0"/>
              </a:rPr>
              <a:t>Bộ</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ảnh</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thực</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vật</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mẫu</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nước</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ao</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hồ</a:t>
            </a:r>
            <a:endParaRPr lang="en-US" sz="2000" b="1" dirty="0" smtClean="0">
              <a:solidFill>
                <a:srgbClr val="FF0000"/>
              </a:solidFill>
              <a:latin typeface="Times New Roman" panose="02020603050405020304" pitchFamily="18" charset="0"/>
              <a:cs typeface="Times New Roman" panose="02020603050405020304" pitchFamily="18" charset="0"/>
            </a:endParaRPr>
          </a:p>
        </p:txBody>
      </p:sp>
      <p:sp>
        <p:nvSpPr>
          <p:cNvPr id="3" name="AutoShape 2" descr="BÀI 2: Một số yếu tố môi trường ảnh hưởng đến đời sống của cá 1. Về kiến  thức Cá luôn 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180143"/>
            <a:ext cx="2284493" cy="1753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7937"/>
            <a:ext cx="9144000" cy="60960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24200" y="48180"/>
            <a:ext cx="1981200" cy="738664"/>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CHUẨN BỊ</a:t>
            </a:r>
          </a:p>
          <a:p>
            <a:endParaRPr lang="en-US" dirty="0"/>
          </a:p>
        </p:txBody>
      </p:sp>
    </p:spTree>
    <p:extLst>
      <p:ext uri="{BB962C8B-B14F-4D97-AF65-F5344CB8AC3E}">
        <p14:creationId xmlns:p14="http://schemas.microsoft.com/office/powerpoint/2010/main" val="407694294"/>
      </p:ext>
    </p:extLst>
  </p:cSld>
  <p:clrMapOvr>
    <a:masterClrMapping/>
  </p:clrMapOvr>
  <mc:AlternateContent xmlns:mc="http://schemas.openxmlformats.org/markup-compatibility/2006" xmlns:p14="http://schemas.microsoft.com/office/powerpoint/2010/main">
    <mc:Choice Requires="p14">
      <p:transition p14:dur="10">
        <p14:vortex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p:cTn id="13" dur="1000" fill="hold"/>
                                        <p:tgtEl>
                                          <p:spTgt spid="2051"/>
                                        </p:tgtEl>
                                        <p:attrNameLst>
                                          <p:attrName>ppt_w</p:attrName>
                                        </p:attrNameLst>
                                      </p:cBhvr>
                                      <p:tavLst>
                                        <p:tav tm="0">
                                          <p:val>
                                            <p:fltVal val="0"/>
                                          </p:val>
                                        </p:tav>
                                        <p:tav tm="100000">
                                          <p:val>
                                            <p:strVal val="#ppt_w"/>
                                          </p:val>
                                        </p:tav>
                                      </p:tavLst>
                                    </p:anim>
                                    <p:anim calcmode="lin" valueType="num">
                                      <p:cBhvr>
                                        <p:cTn id="14" dur="1000" fill="hold"/>
                                        <p:tgtEl>
                                          <p:spTgt spid="2051"/>
                                        </p:tgtEl>
                                        <p:attrNameLst>
                                          <p:attrName>ppt_h</p:attrName>
                                        </p:attrNameLst>
                                      </p:cBhvr>
                                      <p:tavLst>
                                        <p:tav tm="0">
                                          <p:val>
                                            <p:fltVal val="0"/>
                                          </p:val>
                                        </p:tav>
                                        <p:tav tm="100000">
                                          <p:val>
                                            <p:strVal val="#ppt_h"/>
                                          </p:val>
                                        </p:tav>
                                      </p:tavLst>
                                    </p:anim>
                                    <p:anim calcmode="lin" valueType="num">
                                      <p:cBhvr>
                                        <p:cTn id="15" dur="1000" fill="hold"/>
                                        <p:tgtEl>
                                          <p:spTgt spid="2051"/>
                                        </p:tgtEl>
                                        <p:attrNameLst>
                                          <p:attrName>style.rotation</p:attrName>
                                        </p:attrNameLst>
                                      </p:cBhvr>
                                      <p:tavLst>
                                        <p:tav tm="0">
                                          <p:val>
                                            <p:fltVal val="90"/>
                                          </p:val>
                                        </p:tav>
                                        <p:tav tm="100000">
                                          <p:val>
                                            <p:fltVal val="0"/>
                                          </p:val>
                                        </p:tav>
                                      </p:tavLst>
                                    </p:anim>
                                    <p:animEffect transition="in" filter="fade">
                                      <p:cBhvr>
                                        <p:cTn id="16"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1200150"/>
            <a:ext cx="9144000" cy="3943350"/>
          </a:xfrm>
          <a:prstGeom prst="rect">
            <a:avLst/>
          </a:prstGeom>
          <a:noFill/>
          <a:ln>
            <a:noFill/>
          </a:ln>
        </p:spPr>
      </p:pic>
      <p:sp>
        <p:nvSpPr>
          <p:cNvPr id="2" name="TextBox 1"/>
          <p:cNvSpPr txBox="1"/>
          <p:nvPr/>
        </p:nvSpPr>
        <p:spPr>
          <a:xfrm>
            <a:off x="762000" y="742950"/>
            <a:ext cx="6477000"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Mô</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hình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cơ</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thể</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người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7937"/>
            <a:ext cx="9144000" cy="60960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24200" y="48180"/>
            <a:ext cx="1981200" cy="738664"/>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CHUẨN BỊ</a:t>
            </a:r>
          </a:p>
          <a:p>
            <a:endParaRPr lang="en-US" dirty="0"/>
          </a:p>
        </p:txBody>
      </p:sp>
    </p:spTree>
    <p:extLst>
      <p:ext uri="{BB962C8B-B14F-4D97-AF65-F5344CB8AC3E}">
        <p14:creationId xmlns:p14="http://schemas.microsoft.com/office/powerpoint/2010/main" val="31313008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01233" y="1383205"/>
            <a:ext cx="7696200" cy="3599180"/>
          </a:xfrm>
          <a:prstGeom prst="rect">
            <a:avLst/>
          </a:prstGeom>
          <a:noFill/>
          <a:ln>
            <a:noFill/>
          </a:ln>
        </p:spPr>
      </p:pic>
      <p:sp>
        <p:nvSpPr>
          <p:cNvPr id="5" name="TextBox 4"/>
          <p:cNvSpPr txBox="1"/>
          <p:nvPr/>
        </p:nvSpPr>
        <p:spPr>
          <a:xfrm>
            <a:off x="1062942" y="1001771"/>
            <a:ext cx="7543800" cy="830997"/>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C</a:t>
            </a:r>
            <a:r>
              <a:rPr lang="vi-VN" sz="2400" b="1" dirty="0" smtClean="0">
                <a:solidFill>
                  <a:srgbClr val="002060"/>
                </a:solidFill>
                <a:latin typeface="Times New Roman" panose="02020603050405020304" pitchFamily="18" charset="0"/>
                <a:cs typeface="Times New Roman" panose="02020603050405020304" pitchFamily="18" charset="0"/>
              </a:rPr>
              <a:t>ách làm tiêu bản</a:t>
            </a:r>
            <a:endParaRPr lang="en-US" sz="2400" dirty="0" smtClean="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6" name="Right Arrow 5"/>
          <p:cNvSpPr/>
          <p:nvPr/>
        </p:nvSpPr>
        <p:spPr>
          <a:xfrm>
            <a:off x="152400" y="63374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6800" y="557540"/>
            <a:ext cx="6477000" cy="523220"/>
          </a:xfrm>
          <a:prstGeom prst="rect">
            <a:avLst/>
          </a:prstGeom>
          <a:no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Quan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sát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cơ</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thể</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đơn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bào</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414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91351"/>
            <a:ext cx="9143999" cy="4524315"/>
          </a:xfrm>
          <a:prstGeom prst="rect">
            <a:avLst/>
          </a:prstGeom>
        </p:spPr>
        <p:txBody>
          <a:bodyPr wrap="square">
            <a:spAutoFit/>
          </a:bodyPr>
          <a:lstStyle/>
          <a:p>
            <a:r>
              <a:rPr lang="vi-VN" sz="2400" dirty="0">
                <a:latin typeface="+mj-lt"/>
              </a:rPr>
              <a:t>- Xoay bàn kính có độ phóng đại nhỏ nhất (để tập trung ánh sáng).</a:t>
            </a:r>
          </a:p>
          <a:p>
            <a:r>
              <a:rPr lang="vi-VN" sz="2400" dirty="0">
                <a:latin typeface="+mj-lt"/>
              </a:rPr>
              <a:t>- Điểu chỉnh ánh sáng bằng gương phản chiếu.</a:t>
            </a:r>
          </a:p>
          <a:p>
            <a:r>
              <a:rPr lang="vi-VN" sz="2400" dirty="0">
                <a:latin typeface="+mj-lt"/>
              </a:rPr>
              <a:t>- Đặt tiêu bản lên bàn kính sao cho vật mẫu nằm ở ngay tâm, dùng kẹp giữ tiêu bản. Hãy thận trọng không để ánh sáng mặt trời chiếu trực tiếp vào gương, làm như vậy dễ bị hỏng măt.</a:t>
            </a:r>
          </a:p>
          <a:p>
            <a:r>
              <a:rPr lang="vi-VN" sz="2400" dirty="0">
                <a:latin typeface="+mj-lt"/>
              </a:rPr>
              <a:t>- Mắt nhìn vật kính từ một phía của kính hiến vi. Tay phải từ từ vặn </a:t>
            </a:r>
            <a:r>
              <a:rPr lang="vi-VN" sz="2400" dirty="0" smtClean="0">
                <a:latin typeface="+mj-lt"/>
              </a:rPr>
              <a:t>ốc</a:t>
            </a:r>
            <a:r>
              <a:rPr lang="en-US" sz="2400" dirty="0">
                <a:latin typeface="+mj-lt"/>
              </a:rPr>
              <a:t> </a:t>
            </a:r>
            <a:r>
              <a:rPr lang="en-US" sz="2400" dirty="0" err="1" smtClean="0">
                <a:latin typeface="+mj-lt"/>
              </a:rPr>
              <a:t>nhỏ</a:t>
            </a:r>
            <a:r>
              <a:rPr lang="en-US" sz="2400" dirty="0" smtClean="0">
                <a:latin typeface="+mj-lt"/>
              </a:rPr>
              <a:t> </a:t>
            </a:r>
            <a:r>
              <a:rPr lang="en-US" sz="2400" dirty="0" err="1" smtClean="0">
                <a:latin typeface="+mj-lt"/>
              </a:rPr>
              <a:t>xuống</a:t>
            </a:r>
            <a:r>
              <a:rPr lang="vi-VN" sz="2400" dirty="0" smtClean="0">
                <a:latin typeface="+mj-lt"/>
              </a:rPr>
              <a:t> cho </a:t>
            </a:r>
            <a:r>
              <a:rPr lang="vi-VN" sz="2400" dirty="0">
                <a:latin typeface="+mj-lt"/>
              </a:rPr>
              <a:t>đến khi vật kính gần sát lá kính của tiêu bản.</a:t>
            </a:r>
          </a:p>
          <a:p>
            <a:r>
              <a:rPr lang="vi-VN" sz="2400" dirty="0">
                <a:latin typeface="+mj-lt"/>
              </a:rPr>
              <a:t>- Mắt nhìn vào thị kính, tay phải từ từ vặn ốc to theo chiều ngược lại (vặn lên) cho đến khi nhìn thấy vật cần quan sát.</a:t>
            </a:r>
          </a:p>
          <a:p>
            <a:r>
              <a:rPr lang="vi-VN" sz="2400" dirty="0">
                <a:latin typeface="+mj-lt"/>
              </a:rPr>
              <a:t>- Điều chỉnh bằng ốc nhỏ để nhìn vật mẫu rõ nhất.</a:t>
            </a:r>
          </a:p>
          <a:p>
            <a:r>
              <a:rPr lang="vi-VN" sz="2400" dirty="0" smtClean="0">
                <a:effectLst/>
                <a:latin typeface="+mj-lt"/>
              </a:rPr>
              <a:t/>
            </a:r>
            <a:br>
              <a:rPr lang="vi-VN" sz="2400" dirty="0" smtClean="0">
                <a:effectLst/>
                <a:latin typeface="+mj-lt"/>
              </a:rPr>
            </a:br>
            <a:endParaRPr lang="en-US" sz="2400" dirty="0">
              <a:latin typeface="+mj-lt"/>
            </a:endParaRPr>
          </a:p>
        </p:txBody>
      </p:sp>
      <p:sp>
        <p:nvSpPr>
          <p:cNvPr id="5" name="TextBox 4"/>
          <p:cNvSpPr txBox="1"/>
          <p:nvPr/>
        </p:nvSpPr>
        <p:spPr>
          <a:xfrm>
            <a:off x="152400" y="737755"/>
            <a:ext cx="7620000"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CÁC BƯỚC SỬ DỤNG KÍNH HIỂN VI</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08724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mẫ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TotalTime>
  <Words>978</Words>
  <Application>Microsoft Office PowerPoint</Application>
  <PresentationFormat>On-screen Show (16:9)</PresentationFormat>
  <Paragraphs>102</Paragraphs>
  <Slides>24</Slides>
  <Notes>0</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Custom Design</vt:lpstr>
      <vt:lpstr>slide mẫu</vt:lpstr>
      <vt:lpstr>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READY</dc:creator>
  <cp:lastModifiedBy>READY</cp:lastModifiedBy>
  <cp:revision>54</cp:revision>
  <dcterms:created xsi:type="dcterms:W3CDTF">2021-08-10T08:52:34Z</dcterms:created>
  <dcterms:modified xsi:type="dcterms:W3CDTF">2021-08-19T02:17:32Z</dcterms:modified>
</cp:coreProperties>
</file>