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27" r:id="rId4"/>
    <p:sldId id="374" r:id="rId5"/>
    <p:sldId id="344" r:id="rId6"/>
    <p:sldId id="375" r:id="rId7"/>
    <p:sldId id="398" r:id="rId8"/>
    <p:sldId id="428" r:id="rId9"/>
    <p:sldId id="429" r:id="rId10"/>
    <p:sldId id="430" r:id="rId11"/>
    <p:sldId id="315" r:id="rId12"/>
    <p:sldId id="431" r:id="rId13"/>
    <p:sldId id="400" r:id="rId14"/>
    <p:sldId id="432" r:id="rId15"/>
    <p:sldId id="402" r:id="rId16"/>
    <p:sldId id="433" r:id="rId17"/>
    <p:sldId id="406" r:id="rId18"/>
    <p:sldId id="405" r:id="rId19"/>
    <p:sldId id="434" r:id="rId20"/>
    <p:sldId id="408" r:id="rId21"/>
    <p:sldId id="404" r:id="rId22"/>
    <p:sldId id="376" r:id="rId23"/>
    <p:sldId id="377" r:id="rId24"/>
    <p:sldId id="435" r:id="rId25"/>
    <p:sldId id="378" r:id="rId26"/>
    <p:sldId id="436" r:id="rId27"/>
    <p:sldId id="411" r:id="rId28"/>
    <p:sldId id="379" r:id="rId29"/>
    <p:sldId id="437" r:id="rId30"/>
    <p:sldId id="438" r:id="rId31"/>
    <p:sldId id="439" r:id="rId32"/>
    <p:sldId id="415" r:id="rId33"/>
    <p:sldId id="380" r:id="rId34"/>
    <p:sldId id="440" r:id="rId35"/>
    <p:sldId id="417" r:id="rId36"/>
    <p:sldId id="441" r:id="rId37"/>
    <p:sldId id="420" r:id="rId38"/>
    <p:sldId id="392" r:id="rId39"/>
    <p:sldId id="442" r:id="rId40"/>
    <p:sldId id="443" r:id="rId41"/>
    <p:sldId id="444" r:id="rId42"/>
    <p:sldId id="424" r:id="rId43"/>
    <p:sldId id="445" r:id="rId44"/>
    <p:sldId id="271" r:id="rId45"/>
    <p:sldId id="446" r:id="rId46"/>
    <p:sldId id="276" r:id="rId47"/>
    <p:sldId id="44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03" autoAdjust="0"/>
    <p:restoredTop sz="94660"/>
  </p:normalViewPr>
  <p:slideViewPr>
    <p:cSldViewPr snapToGrid="0">
      <p:cViewPr varScale="1">
        <p:scale>
          <a:sx n="73" d="100"/>
          <a:sy n="73" d="100"/>
        </p:scale>
        <p:origin x="1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54" y="712176"/>
            <a:ext cx="11175023" cy="6075485"/>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Tiêu chí đánh giá</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Tiến hành đúng trình tự: tuân thủ đúng và đủ các bước trong quy trình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Đấu nối đúng sơ đồ, chắc chắn, an toàn.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Mạch hoạt động đúng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Thực hiện an toàn, vệ sinh lao động, nghiêm túc, trách nhiệm trong quá trình thực hành.</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52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a:t>
            </a:r>
            <a:r>
              <a:rPr lang="vi-VN" sz="2400" b="1">
                <a:solidFill>
                  <a:srgbClr val="0000FF"/>
                </a:solidFill>
                <a:latin typeface="Times New Roman" panose="02020603050405020304" pitchFamily="18" charset="0"/>
                <a:ea typeface="Times New Roman" panose="02020603050405020304" pitchFamily="18" charset="0"/>
              </a:rPr>
              <a:t>2</a:t>
            </a:r>
            <a:r>
              <a:rPr lang="en-US" sz="2400" b="1">
                <a:solidFill>
                  <a:srgbClr val="0000FF"/>
                </a:solidFill>
                <a:latin typeface="Times New Roman" panose="02020603050405020304" pitchFamily="18" charset="0"/>
                <a:ea typeface="Times New Roman" panose="02020603050405020304" pitchFamily="18" charset="0"/>
              </a:rPr>
              <a:t> được nối với nhau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69533" y="389012"/>
            <a:ext cx="4880202" cy="4313617"/>
          </a:xfrm>
          <a:prstGeom prst="rect">
            <a:avLst/>
          </a:prstGeom>
        </p:spPr>
      </p:pic>
    </p:spTree>
    <p:extLst>
      <p:ext uri="{BB962C8B-B14F-4D97-AF65-F5344CB8AC3E}">
        <p14:creationId xmlns:p14="http://schemas.microsoft.com/office/powerpoint/2010/main" val="28347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a:t>
            </a:r>
            <a:r>
              <a:rPr lang="vi-VN" sz="2400" b="1">
                <a:solidFill>
                  <a:srgbClr val="0000FF"/>
                </a:solidFill>
                <a:latin typeface="Times New Roman" panose="02020603050405020304" pitchFamily="18" charset="0"/>
                <a:ea typeface="Times New Roman" panose="02020603050405020304" pitchFamily="18" charset="0"/>
              </a:rPr>
              <a:t>2</a:t>
            </a:r>
            <a:r>
              <a:rPr lang="en-US" sz="2400" b="1">
                <a:solidFill>
                  <a:srgbClr val="0000FF"/>
                </a:solidFill>
                <a:latin typeface="Times New Roman" panose="02020603050405020304" pitchFamily="18" charset="0"/>
                <a:ea typeface="Times New Roman" panose="02020603050405020304" pitchFamily="18" charset="0"/>
              </a:rPr>
              <a:t> được nối với nhau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69533" y="389012"/>
            <a:ext cx="4880202" cy="4313617"/>
          </a:xfrm>
          <a:prstGeom prst="rect">
            <a:avLst/>
          </a:prstGeom>
        </p:spPr>
      </p:pic>
      <p:sp>
        <p:nvSpPr>
          <p:cNvPr id="4" name="Rectangle 3"/>
          <p:cNvSpPr/>
          <p:nvPr/>
        </p:nvSpPr>
        <p:spPr>
          <a:xfrm>
            <a:off x="6074228" y="2130321"/>
            <a:ext cx="4960629" cy="830997"/>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Bóng đèn, công tắc và </a:t>
            </a:r>
            <a:r>
              <a:rPr lang="vi-VN" sz="2400">
                <a:solidFill>
                  <a:srgbClr val="FF0000"/>
                </a:solidFill>
                <a:latin typeface="Times New Roman" panose="02020603050405020304" pitchFamily="18" charset="0"/>
                <a:ea typeface="Times New Roman" panose="02020603050405020304" pitchFamily="18" charset="0"/>
              </a:rPr>
              <a:t>cầu chì</a:t>
            </a:r>
            <a:r>
              <a:rPr lang="en-US" sz="2400">
                <a:solidFill>
                  <a:srgbClr val="FF0000"/>
                </a:solidFill>
                <a:latin typeface="Times New Roman" panose="02020603050405020304" pitchFamily="18" charset="0"/>
                <a:ea typeface="Times New Roman" panose="02020603050405020304" pitchFamily="18" charset="0"/>
              </a:rPr>
              <a:t> được mắc nối tiếp với nhau.</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497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Có những phần tử nào được lắp trên bảng điện?</a:t>
            </a:r>
          </a:p>
        </p:txBody>
      </p:sp>
      <p:pic>
        <p:nvPicPr>
          <p:cNvPr id="4" name="Picture 3"/>
          <p:cNvPicPr>
            <a:picLocks noChangeAspect="1"/>
          </p:cNvPicPr>
          <p:nvPr/>
        </p:nvPicPr>
        <p:blipFill>
          <a:blip r:embed="rId2"/>
          <a:stretch>
            <a:fillRect/>
          </a:stretch>
        </p:blipFill>
        <p:spPr>
          <a:xfrm>
            <a:off x="569533" y="389012"/>
            <a:ext cx="4880202" cy="4313617"/>
          </a:xfrm>
          <a:prstGeom prst="rect">
            <a:avLst/>
          </a:prstGeom>
        </p:spPr>
      </p:pic>
    </p:spTree>
    <p:extLst>
      <p:ext uri="{BB962C8B-B14F-4D97-AF65-F5344CB8AC3E}">
        <p14:creationId xmlns:p14="http://schemas.microsoft.com/office/powerpoint/2010/main" val="2709484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Có những phần tử nào được lắp trên bảng điện?</a:t>
            </a:r>
          </a:p>
        </p:txBody>
      </p:sp>
      <p:pic>
        <p:nvPicPr>
          <p:cNvPr id="4" name="Picture 3"/>
          <p:cNvPicPr>
            <a:picLocks noChangeAspect="1"/>
          </p:cNvPicPr>
          <p:nvPr/>
        </p:nvPicPr>
        <p:blipFill>
          <a:blip r:embed="rId2"/>
          <a:stretch>
            <a:fillRect/>
          </a:stretch>
        </p:blipFill>
        <p:spPr>
          <a:xfrm>
            <a:off x="569533" y="389012"/>
            <a:ext cx="4880202" cy="4313617"/>
          </a:xfrm>
          <a:prstGeom prst="rect">
            <a:avLst/>
          </a:prstGeom>
        </p:spPr>
      </p:pic>
      <p:sp>
        <p:nvSpPr>
          <p:cNvPr id="2" name="Rectangle 1"/>
          <p:cNvSpPr/>
          <p:nvPr/>
        </p:nvSpPr>
        <p:spPr>
          <a:xfrm>
            <a:off x="6273940" y="1345491"/>
            <a:ext cx="2503714"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Ổ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Công tắc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Đèn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a:t>
            </a:r>
            <a:r>
              <a:rPr lang="vi-VN" sz="2400">
                <a:solidFill>
                  <a:srgbClr val="FF0000"/>
                </a:solidFill>
                <a:latin typeface="Times New Roman" panose="02020603050405020304" pitchFamily="18" charset="0"/>
                <a:ea typeface="Times New Roman" panose="02020603050405020304" pitchFamily="18" charset="0"/>
              </a:rPr>
              <a:t>Cầu chì</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45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3. Căn cứ vào sơ đồ nguyên lý ở hình 6.2, vẽ sơ đồ lắp đặt của bảng điện</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8822" y="389012"/>
            <a:ext cx="4880202" cy="4313617"/>
          </a:xfrm>
          <a:prstGeom prst="rect">
            <a:avLst/>
          </a:prstGeom>
        </p:spPr>
      </p:pic>
    </p:spTree>
    <p:extLst>
      <p:ext uri="{BB962C8B-B14F-4D97-AF65-F5344CB8AC3E}">
        <p14:creationId xmlns:p14="http://schemas.microsoft.com/office/powerpoint/2010/main" val="5810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3. Căn cứ vào sơ đồ nguyên lý ở hình 6.2, vẽ sơ đồ lắp đặt của bảng điện</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8822" y="389012"/>
            <a:ext cx="4880202" cy="4313617"/>
          </a:xfrm>
          <a:prstGeom prst="rect">
            <a:avLst/>
          </a:prstGeom>
        </p:spPr>
      </p:pic>
      <p:pic>
        <p:nvPicPr>
          <p:cNvPr id="2" name="Picture 1"/>
          <p:cNvPicPr>
            <a:picLocks noChangeAspect="1"/>
          </p:cNvPicPr>
          <p:nvPr/>
        </p:nvPicPr>
        <p:blipFill>
          <a:blip r:embed="rId3"/>
          <a:stretch>
            <a:fillRect/>
          </a:stretch>
        </p:blipFill>
        <p:spPr>
          <a:xfrm>
            <a:off x="6118312" y="1448597"/>
            <a:ext cx="4891809" cy="4756260"/>
          </a:xfrm>
          <a:prstGeom prst="rect">
            <a:avLst/>
          </a:prstGeom>
        </p:spPr>
      </p:pic>
    </p:spTree>
    <p:extLst>
      <p:ext uri="{BB962C8B-B14F-4D97-AF65-F5344CB8AC3E}">
        <p14:creationId xmlns:p14="http://schemas.microsoft.com/office/powerpoint/2010/main" val="23064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18521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Lắp đặt mạch điện bảng điện</a:t>
            </a:r>
            <a:endParaRPr lang="en-US" sz="24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1. Tìm hiểu sơ đồ nguyên lý</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2. Vẽ sơ đồ lắp đặt</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Vẽ cầu chì, công tắc, ổ cắm điện trên bảng điện và đèn</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Vẽ đường dây nối các thiết bị và đồ dùng điện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5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832" y="0"/>
            <a:ext cx="11293151"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Quan sát bảng 6.1. và cho biết các thiết bị, vật liệu và dụng cụ để lắp đặt mạch điện bảng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1984310" y="830997"/>
            <a:ext cx="8437983" cy="461665"/>
          </a:xfrm>
          <a:prstGeom prst="rect">
            <a:avLst/>
          </a:prstGeom>
        </p:spPr>
        <p:txBody>
          <a:bodyPr wrap="square">
            <a:spAutoFit/>
          </a:bodyPr>
          <a:lstStyle/>
          <a:p>
            <a:pPr algn="ctr">
              <a:spcAft>
                <a:spcPts val="0"/>
              </a:spcAft>
            </a:pPr>
            <a:r>
              <a:rPr lang="vi-VN" sz="2400" i="1">
                <a:solidFill>
                  <a:srgbClr val="000000"/>
                </a:solidFill>
                <a:latin typeface="Times New Roman" panose="02020603050405020304" pitchFamily="18" charset="0"/>
                <a:ea typeface="Times New Roman" panose="02020603050405020304" pitchFamily="18" charset="0"/>
              </a:rPr>
              <a:t>Bảng 6.1. Vật liệu, thiết bị, dụng cụ lắp đặt mạch điện bảng điện</a:t>
            </a:r>
            <a:endParaRPr lang="en-US" sz="24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13021733"/>
              </p:ext>
            </p:extLst>
          </p:nvPr>
        </p:nvGraphicFramePr>
        <p:xfrm>
          <a:off x="1322277" y="1446102"/>
          <a:ext cx="9762490" cy="4418330"/>
        </p:xfrm>
        <a:graphic>
          <a:graphicData uri="http://schemas.openxmlformats.org/drawingml/2006/table">
            <a:tbl>
              <a:tblPr firstRow="1" firstCol="1" bandRow="1"/>
              <a:tblGrid>
                <a:gridCol w="1709582">
                  <a:extLst>
                    <a:ext uri="{9D8B030D-6E8A-4147-A177-3AD203B41FA5}">
                      <a16:colId xmlns:a16="http://schemas.microsoft.com/office/drawing/2014/main" val="1461909495"/>
                    </a:ext>
                  </a:extLst>
                </a:gridCol>
                <a:gridCol w="4021163">
                  <a:extLst>
                    <a:ext uri="{9D8B030D-6E8A-4147-A177-3AD203B41FA5}">
                      <a16:colId xmlns:a16="http://schemas.microsoft.com/office/drawing/2014/main" val="3311690109"/>
                    </a:ext>
                  </a:extLst>
                </a:gridCol>
                <a:gridCol w="1942386">
                  <a:extLst>
                    <a:ext uri="{9D8B030D-6E8A-4147-A177-3AD203B41FA5}">
                      <a16:colId xmlns:a16="http://schemas.microsoft.com/office/drawing/2014/main" val="2537468316"/>
                    </a:ext>
                  </a:extLst>
                </a:gridCol>
                <a:gridCol w="2089359">
                  <a:extLst>
                    <a:ext uri="{9D8B030D-6E8A-4147-A177-3AD203B41FA5}">
                      <a16:colId xmlns:a16="http://schemas.microsoft.com/office/drawing/2014/main" val="3220566132"/>
                    </a:ext>
                  </a:extLst>
                </a:gridCol>
              </a:tblGrid>
              <a:tr h="39497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gọi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567312"/>
                  </a:ext>
                </a:extLst>
              </a:tr>
              <a:tr h="4762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nhựa 13x18cm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178346"/>
                  </a:ext>
                </a:extLst>
              </a:tr>
              <a:tr h="19494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 chì</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451125"/>
                  </a:ext>
                </a:extLst>
              </a:tr>
              <a:tr h="8128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626477"/>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056269"/>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 đèn, đui đèn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818111"/>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830458"/>
                  </a:ext>
                </a:extLst>
              </a:tr>
              <a:tr h="3492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dẫn điện mềm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404557"/>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Ốc vít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977010"/>
                  </a:ext>
                </a:extLst>
              </a:tr>
              <a:tr h="20129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 vít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326788"/>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tuốt dây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135734"/>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cách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133477"/>
                  </a:ext>
                </a:extLst>
              </a:tr>
            </a:tbl>
          </a:graphicData>
        </a:graphic>
      </p:graphicFrame>
    </p:spTree>
    <p:extLst>
      <p:ext uri="{BB962C8B-B14F-4D97-AF65-F5344CB8AC3E}">
        <p14:creationId xmlns:p14="http://schemas.microsoft.com/office/powerpoint/2010/main" val="322342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Lắp đặt mạch điện bảng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Dự trù thiết bị, dụng cụ và vật liệu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cầu chì, công tắc điện, ổ cắm điện, bóng đèn, đui đèn, phích cắm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Vật liệu: Dây dẫn điện, bảng nhựa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Dụng cụ: Kìm tuốt dây, kìm cắt điện, ốc vít, tua vít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42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kể tên các vật liệu, thiết bị và dụng cụ lắp đặt mạng điện trong Hình 6.1.</a:t>
            </a:r>
          </a:p>
        </p:txBody>
      </p:sp>
      <p:pic>
        <p:nvPicPr>
          <p:cNvPr id="4" name="Picture 3" descr="C:\Users\DELL\Desktop\image_308.png"/>
          <p:cNvPicPr/>
          <p:nvPr/>
        </p:nvPicPr>
        <p:blipFill>
          <a:blip r:embed="rId2">
            <a:extLst>
              <a:ext uri="{28A0092B-C50C-407E-A947-70E740481C1C}">
                <a14:useLocalDpi xmlns:a14="http://schemas.microsoft.com/office/drawing/2010/main" val="0"/>
              </a:ext>
            </a:extLst>
          </a:blip>
          <a:srcRect/>
          <a:stretch>
            <a:fillRect/>
          </a:stretch>
        </p:blipFill>
        <p:spPr bwMode="auto">
          <a:xfrm>
            <a:off x="1407061" y="769888"/>
            <a:ext cx="6567561" cy="5261635"/>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Lắp đặt mạch điện bảng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4. Thực hành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Đánh dấu vị trí của các phần tử trên bảng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Tạo các lỗ để luồn dây dẫn điện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Cắt dây dẫn điện theo độ dài phù hợp với vị trí thiết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thiết bị vào bảng điện và đấu nối dây dẫn điện vào các thiết bị trên bảng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56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63" y="94966"/>
            <a:ext cx="11731690"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 Kiểm tra, thử nghiệm hoạt động của mạch điện bảng điện</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Đánh giá quá trình thực hành theo các tiêu chí trong phiếu đánh giá.</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464075" y="1051640"/>
            <a:ext cx="2685351"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ĐÁNH GIÁ</a:t>
            </a:r>
            <a:endParaRPr lang="en-US" sz="240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122888" y="1420972"/>
            <a:ext cx="6760184" cy="461665"/>
          </a:xfrm>
          <a:prstGeom prst="rect">
            <a:avLst/>
          </a:prstGeom>
        </p:spPr>
        <p:txBody>
          <a:bodyPr wrap="none">
            <a:spAutoFit/>
          </a:bodyPr>
          <a:lstStyle/>
          <a:p>
            <a:r>
              <a:rPr lang="vi-VN" sz="2400" i="1">
                <a:latin typeface="Times New Roman" panose="02020603050405020304" pitchFamily="18" charset="0"/>
                <a:cs typeface="Times New Roman" panose="02020603050405020304" pitchFamily="18" charset="0"/>
              </a:rPr>
              <a:t>Bảng đánh giá quá trình thực hành lắp đặt bảng điện</a:t>
            </a:r>
            <a:endParaRPr lang="en-US" sz="2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67332305"/>
              </p:ext>
            </p:extLst>
          </p:nvPr>
        </p:nvGraphicFramePr>
        <p:xfrm>
          <a:off x="1414171" y="2041658"/>
          <a:ext cx="10277086" cy="2560320"/>
        </p:xfrm>
        <a:graphic>
          <a:graphicData uri="http://schemas.openxmlformats.org/drawingml/2006/table">
            <a:tbl>
              <a:tblPr firstRow="1" firstCol="1" bandRow="1"/>
              <a:tblGrid>
                <a:gridCol w="7496595">
                  <a:extLst>
                    <a:ext uri="{9D8B030D-6E8A-4147-A177-3AD203B41FA5}">
                      <a16:colId xmlns:a16="http://schemas.microsoft.com/office/drawing/2014/main" val="2138790737"/>
                    </a:ext>
                  </a:extLst>
                </a:gridCol>
                <a:gridCol w="1624124">
                  <a:extLst>
                    <a:ext uri="{9D8B030D-6E8A-4147-A177-3AD203B41FA5}">
                      <a16:colId xmlns:a16="http://schemas.microsoft.com/office/drawing/2014/main" val="3973644319"/>
                    </a:ext>
                  </a:extLst>
                </a:gridCol>
                <a:gridCol w="1156367">
                  <a:extLst>
                    <a:ext uri="{9D8B030D-6E8A-4147-A177-3AD203B41FA5}">
                      <a16:colId xmlns:a16="http://schemas.microsoft.com/office/drawing/2014/main" val="3608660935"/>
                    </a:ext>
                  </a:extLst>
                </a:gridCol>
              </a:tblGrid>
              <a:tr h="0">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19545542"/>
                  </a:ext>
                </a:extLst>
              </a:tr>
              <a:tr h="0">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804173"/>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Chuẩn bị đầy đủ thiết bị, vật liệu,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587722"/>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Thực hiện lắp đặt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61656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Mạch điện hoạt động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97177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Đảm bảo kĩ thuật, mĩ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93688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an toàn điện và an toàn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01318"/>
                  </a:ext>
                </a:extLst>
              </a:tr>
            </a:tbl>
          </a:graphicData>
        </a:graphic>
      </p:graphicFrame>
    </p:spTree>
    <p:extLst>
      <p:ext uri="{BB962C8B-B14F-4D97-AF65-F5344CB8AC3E}">
        <p14:creationId xmlns:p14="http://schemas.microsoft.com/office/powerpoint/2010/main" val="176547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522" y="373224"/>
            <a:ext cx="11336694" cy="830997"/>
          </a:xfrm>
          <a:prstGeom prst="rect">
            <a:avLst/>
          </a:prstGeom>
          <a:noFill/>
        </p:spPr>
        <p:txBody>
          <a:bodyPr wrap="square" rtlCol="0">
            <a:spAutoFit/>
          </a:bodyPr>
          <a:lstStyle/>
          <a:p>
            <a:r>
              <a:rPr lang="vi-VN" sz="2400" b="1">
                <a:solidFill>
                  <a:srgbClr val="0000FF"/>
                </a:solidFill>
                <a:latin typeface="Times New Roman" panose="02020603050405020304" pitchFamily="18" charset="0"/>
                <a:cs typeface="Times New Roman" panose="02020603050405020304" pitchFamily="18" charset="0"/>
              </a:rPr>
              <a:t>Thực hành: Lắp đặt mạng điện bảng điện trong nhà gồm : nguồn điện, 1 cầu chì, 1 ổ cắm điện, 1 công tắc bật tắt đèn</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318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4425" y="511925"/>
            <a:ext cx="4957665"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6.5 được nối với nhau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3698" y="211233"/>
            <a:ext cx="5303918" cy="4948596"/>
          </a:xfrm>
          <a:prstGeom prst="rect">
            <a:avLst/>
          </a:prstGeom>
        </p:spPr>
      </p:pic>
    </p:spTree>
    <p:extLst>
      <p:ext uri="{BB962C8B-B14F-4D97-AF65-F5344CB8AC3E}">
        <p14:creationId xmlns:p14="http://schemas.microsoft.com/office/powerpoint/2010/main" val="17141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4425" y="511925"/>
            <a:ext cx="4957665"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6.5 được nối với nhau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3698" y="211233"/>
            <a:ext cx="5303918" cy="4948596"/>
          </a:xfrm>
          <a:prstGeom prst="rect">
            <a:avLst/>
          </a:prstGeom>
        </p:spPr>
      </p:pic>
      <p:sp>
        <p:nvSpPr>
          <p:cNvPr id="4" name="Rectangle 3"/>
          <p:cNvSpPr/>
          <p:nvPr/>
        </p:nvSpPr>
        <p:spPr>
          <a:xfrm>
            <a:off x="6164425" y="1584945"/>
            <a:ext cx="4248539" cy="1200329"/>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Hai </a:t>
            </a:r>
            <a:r>
              <a:rPr lang="en-US" sz="2400">
                <a:solidFill>
                  <a:srgbClr val="FF0000"/>
                </a:solidFill>
                <a:latin typeface="Times New Roman" panose="02020603050405020304" pitchFamily="18" charset="0"/>
                <a:ea typeface="Times New Roman" panose="02020603050405020304" pitchFamily="18" charset="0"/>
              </a:rPr>
              <a:t>công tắc  </a:t>
            </a:r>
            <a:r>
              <a:rPr lang="vi-VN" sz="2400">
                <a:solidFill>
                  <a:srgbClr val="FF0000"/>
                </a:solidFill>
                <a:latin typeface="Times New Roman" panose="02020603050405020304" pitchFamily="18" charset="0"/>
                <a:ea typeface="Times New Roman" panose="02020603050405020304" pitchFamily="18" charset="0"/>
              </a:rPr>
              <a:t>ba cực nối tiếp với nhau và nối tiếp với đèn </a:t>
            </a:r>
            <a:r>
              <a:rPr lang="en-US" sz="2400">
                <a:solidFill>
                  <a:srgbClr val="FF0000"/>
                </a:solidFill>
                <a:latin typeface="Times New Roman" panose="02020603050405020304" pitchFamily="18" charset="0"/>
                <a:ea typeface="Times New Roman" panose="02020603050405020304" pitchFamily="18" charset="0"/>
              </a:rPr>
              <a:t>và </a:t>
            </a:r>
            <a:r>
              <a:rPr lang="vi-VN" sz="2400">
                <a:solidFill>
                  <a:srgbClr val="FF0000"/>
                </a:solidFill>
                <a:latin typeface="Times New Roman" panose="02020603050405020304" pitchFamily="18" charset="0"/>
                <a:ea typeface="Times New Roman" panose="02020603050405020304" pitchFamily="18" charset="0"/>
              </a:rPr>
              <a:t>cầu chì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182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3142" y="81256"/>
            <a:ext cx="7259217"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Dựa vào sơ đồ nguyên lí hình 6.5 hãy vẽ sơ đồ lắp đặt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46375" y="724417"/>
            <a:ext cx="5303918" cy="4948596"/>
          </a:xfrm>
          <a:prstGeom prst="rect">
            <a:avLst/>
          </a:prstGeom>
        </p:spPr>
      </p:pic>
    </p:spTree>
    <p:extLst>
      <p:ext uri="{BB962C8B-B14F-4D97-AF65-F5344CB8AC3E}">
        <p14:creationId xmlns:p14="http://schemas.microsoft.com/office/powerpoint/2010/main" val="412063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3142" y="81256"/>
            <a:ext cx="10431625"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Dựa vào sơ đồ nguyên lí hình 6.5 hãy vẽ sơ đồ lắp đặt mạch điện cầu thang</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46375" y="724417"/>
            <a:ext cx="5303918" cy="4948596"/>
          </a:xfrm>
          <a:prstGeom prst="rect">
            <a:avLst/>
          </a:prstGeom>
        </p:spPr>
      </p:pic>
      <p:pic>
        <p:nvPicPr>
          <p:cNvPr id="2" name="Picture 1"/>
          <p:cNvPicPr>
            <a:picLocks noChangeAspect="1"/>
          </p:cNvPicPr>
          <p:nvPr/>
        </p:nvPicPr>
        <p:blipFill>
          <a:blip r:embed="rId3"/>
          <a:stretch>
            <a:fillRect/>
          </a:stretch>
        </p:blipFill>
        <p:spPr>
          <a:xfrm>
            <a:off x="6374588" y="813965"/>
            <a:ext cx="4458253" cy="4476491"/>
          </a:xfrm>
          <a:prstGeom prst="rect">
            <a:avLst/>
          </a:prstGeom>
        </p:spPr>
      </p:pic>
    </p:spTree>
    <p:extLst>
      <p:ext uri="{BB962C8B-B14F-4D97-AF65-F5344CB8AC3E}">
        <p14:creationId xmlns:p14="http://schemas.microsoft.com/office/powerpoint/2010/main" val="333297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Thực hành lắp đặt mạch đèn cầu thang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Tìm hiểu sơ đồ nguyên lý</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Vẽ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Trên bảng điện thứ nhất vẽ cầu chì và công tắc ba cực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Trên bảng điện thứ 2 vẽ công tắc 3 cực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Vẽ dây nối các thiết bị và bóng đèn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30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460" y="120039"/>
            <a:ext cx="11666377"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Quan sát bảng 6.2. và cho biết các thiết bị, vật liệu và dụng cụ để lắp đặt mạch điện cầu thang</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3634162" y="659754"/>
            <a:ext cx="5044971" cy="369332"/>
          </a:xfrm>
          <a:prstGeom prst="rect">
            <a:avLst/>
          </a:prstGeom>
        </p:spPr>
        <p:txBody>
          <a:bodyPr wrap="none">
            <a:spAutoFit/>
          </a:bodyPr>
          <a:lstStyle/>
          <a:p>
            <a:pPr algn="ctr">
              <a:spcAft>
                <a:spcPts val="0"/>
              </a:spcAft>
            </a:pPr>
            <a:r>
              <a:rPr lang="vi-VN" i="1">
                <a:solidFill>
                  <a:srgbClr val="000000"/>
                </a:solidFill>
                <a:latin typeface="Times New Roman" panose="02020603050405020304" pitchFamily="18" charset="0"/>
                <a:ea typeface="Times New Roman" panose="02020603050405020304" pitchFamily="18" charset="0"/>
              </a:rPr>
              <a:t>Bảng 6.2. Danh mục các thiết bị, vật liệu và dụng cụ</a:t>
            </a:r>
            <a:endParaRPr lang="en-US" sz="16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61976238"/>
              </p:ext>
            </p:extLst>
          </p:nvPr>
        </p:nvGraphicFramePr>
        <p:xfrm>
          <a:off x="1168099" y="1201502"/>
          <a:ext cx="9977095" cy="4052570"/>
        </p:xfrm>
        <a:graphic>
          <a:graphicData uri="http://schemas.openxmlformats.org/drawingml/2006/table">
            <a:tbl>
              <a:tblPr firstRow="1" firstCol="1" bandRow="1"/>
              <a:tblGrid>
                <a:gridCol w="1747163">
                  <a:extLst>
                    <a:ext uri="{9D8B030D-6E8A-4147-A177-3AD203B41FA5}">
                      <a16:colId xmlns:a16="http://schemas.microsoft.com/office/drawing/2014/main" val="2851579755"/>
                    </a:ext>
                  </a:extLst>
                </a:gridCol>
                <a:gridCol w="4109559">
                  <a:extLst>
                    <a:ext uri="{9D8B030D-6E8A-4147-A177-3AD203B41FA5}">
                      <a16:colId xmlns:a16="http://schemas.microsoft.com/office/drawing/2014/main" val="3002910421"/>
                    </a:ext>
                  </a:extLst>
                </a:gridCol>
                <a:gridCol w="1985085">
                  <a:extLst>
                    <a:ext uri="{9D8B030D-6E8A-4147-A177-3AD203B41FA5}">
                      <a16:colId xmlns:a16="http://schemas.microsoft.com/office/drawing/2014/main" val="3263134020"/>
                    </a:ext>
                  </a:extLst>
                </a:gridCol>
                <a:gridCol w="2135288">
                  <a:extLst>
                    <a:ext uri="{9D8B030D-6E8A-4147-A177-3AD203B41FA5}">
                      <a16:colId xmlns:a16="http://schemas.microsoft.com/office/drawing/2014/main" val="3633894465"/>
                    </a:ext>
                  </a:extLst>
                </a:gridCol>
              </a:tblGrid>
              <a:tr h="39497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gọi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681960"/>
                  </a:ext>
                </a:extLst>
              </a:tr>
              <a:tr h="4762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nhựa 13x18cm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417979"/>
                  </a:ext>
                </a:extLst>
              </a:tr>
              <a:tr h="19494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 chì</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638486"/>
                  </a:ext>
                </a:extLst>
              </a:tr>
              <a:tr h="8128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3 cực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774002"/>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 đèn, đui đèn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236904"/>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215061"/>
                  </a:ext>
                </a:extLst>
              </a:tr>
              <a:tr h="3492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dẫn điện mềm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492822"/>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Ốc vít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765104"/>
                  </a:ext>
                </a:extLst>
              </a:tr>
              <a:tr h="20129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 vít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198849"/>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tuốt dây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379008"/>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cách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335028"/>
                  </a:ext>
                </a:extLst>
              </a:tr>
            </a:tbl>
          </a:graphicData>
        </a:graphic>
      </p:graphicFrame>
    </p:spTree>
    <p:extLst>
      <p:ext uri="{BB962C8B-B14F-4D97-AF65-F5344CB8AC3E}">
        <p14:creationId xmlns:p14="http://schemas.microsoft.com/office/powerpoint/2010/main" val="12154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Thực hành lắp đặt mạch đèn cầu thang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Dự trù thiết bị, dụng cụ và vật liệu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 Thiết bị: Cầu chì, công tắc ba cực, bóng đèn, đui đèn, phích cắm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Vật liệu: Dây dẫn điện mềm, bảng điện nhựa 13x18cm</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Dụng cụ: Kìm cách điện, kìm tuốt dây, ốc vít, tua vít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1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528509" y="0"/>
            <a:ext cx="4209222" cy="5363736"/>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kể tên các vật liệu, thiết bị và dụng cụ lắp đặt mạng điện trong Hình 6.1.</a:t>
            </a:r>
          </a:p>
        </p:txBody>
      </p:sp>
      <p:pic>
        <p:nvPicPr>
          <p:cNvPr id="4" name="Picture 3" descr="C:\Users\DELL\Desktop\image_308.png"/>
          <p:cNvPicPr/>
          <p:nvPr/>
        </p:nvPicPr>
        <p:blipFill>
          <a:blip r:embed="rId2">
            <a:extLst>
              <a:ext uri="{28A0092B-C50C-407E-A947-70E740481C1C}">
                <a14:useLocalDpi xmlns:a14="http://schemas.microsoft.com/office/drawing/2010/main" val="0"/>
              </a:ext>
            </a:extLst>
          </a:blip>
          <a:srcRect/>
          <a:stretch>
            <a:fillRect/>
          </a:stretch>
        </p:blipFill>
        <p:spPr bwMode="auto">
          <a:xfrm>
            <a:off x="360776" y="110465"/>
            <a:ext cx="6567561" cy="4582834"/>
          </a:xfrm>
          <a:prstGeom prst="rect">
            <a:avLst/>
          </a:prstGeom>
          <a:noFill/>
          <a:ln>
            <a:noFill/>
          </a:ln>
        </p:spPr>
      </p:pic>
      <p:sp>
        <p:nvSpPr>
          <p:cNvPr id="3" name="Rectangle 2"/>
          <p:cNvSpPr/>
          <p:nvPr/>
        </p:nvSpPr>
        <p:spPr>
          <a:xfrm>
            <a:off x="1415142" y="5363736"/>
            <a:ext cx="7850156" cy="646331"/>
          </a:xfrm>
          <a:prstGeom prst="rect">
            <a:avLst/>
          </a:prstGeom>
        </p:spPr>
        <p:txBody>
          <a:bodyPr wrap="square">
            <a:spAutoFit/>
          </a:bodyPr>
          <a:lstStyle/>
          <a:p>
            <a:pPr>
              <a:spcAft>
                <a:spcPts val="0"/>
              </a:spcAft>
            </a:pPr>
            <a:r>
              <a:rPr lang="en-US">
                <a:solidFill>
                  <a:srgbClr val="000000"/>
                </a:solidFill>
                <a:latin typeface="Times New Roman" panose="02020603050405020304" pitchFamily="18" charset="0"/>
                <a:ea typeface="Times New Roman" panose="02020603050405020304" pitchFamily="18" charset="0"/>
              </a:rPr>
              <a:t>- </a:t>
            </a:r>
            <a:r>
              <a:rPr lang="en-US">
                <a:solidFill>
                  <a:srgbClr val="333333"/>
                </a:solidFill>
                <a:latin typeface="Times New Roman" panose="02020603050405020304" pitchFamily="18" charset="0"/>
                <a:ea typeface="Times New Roman" panose="02020603050405020304" pitchFamily="18" charset="0"/>
              </a:rPr>
              <a:t>Kìm cắt dây, kìm tuốt dây, tua vít, băng dính cách điện, thước dây, dây điện, phích cắm </a:t>
            </a:r>
            <a:r>
              <a:rPr lang="vi-VN">
                <a:solidFill>
                  <a:srgbClr val="333333"/>
                </a:solidFill>
                <a:latin typeface="Times New Roman" panose="02020603050405020304" pitchFamily="18" charset="0"/>
                <a:ea typeface="Times New Roman" panose="02020603050405020304" pitchFamily="18" charset="0"/>
              </a:rPr>
              <a:t>điện</a:t>
            </a:r>
            <a:r>
              <a:rPr lang="en-US">
                <a:solidFill>
                  <a:srgbClr val="333333"/>
                </a:solidFill>
                <a:latin typeface="Times New Roman" panose="02020603050405020304" pitchFamily="18" charset="0"/>
                <a:ea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96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Thực hành lắp đặt mạch đèn cầu thang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4. Lắp đặt mạch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Đánh dấu vị trí của các phần tử trên bảng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Tạo các lỗ để luồn dây dẫn điện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Cắt dây dẫn điện theo độ dài phù hợp với vị trí thiết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thiết bị vào bảng điện và đấu nối dây dẫn điện vào các thiết bị trên bảng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18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63" y="94966"/>
            <a:ext cx="11731690" cy="830997"/>
          </a:xfrm>
          <a:prstGeom prst="rect">
            <a:avLst/>
          </a:prstGeom>
        </p:spPr>
        <p:txBody>
          <a:bodyPr wrap="square">
            <a:spAutoFit/>
          </a:bodyPr>
          <a:lstStyle/>
          <a:p>
            <a:pPr marL="342900" indent="-342900">
              <a:spcAft>
                <a:spcPts val="0"/>
              </a:spcAft>
              <a:buFontTx/>
              <a:buChar char="-"/>
            </a:pPr>
            <a:r>
              <a:rPr lang="vi-VN" sz="2400" b="1">
                <a:solidFill>
                  <a:srgbClr val="0000FF"/>
                </a:solidFill>
                <a:latin typeface="Times New Roman" panose="02020603050405020304" pitchFamily="18" charset="0"/>
                <a:ea typeface="Times New Roman" panose="02020603050405020304" pitchFamily="18" charset="0"/>
              </a:rPr>
              <a:t>Kiểm tra, thử nghiệm hoạt động của mạch điện cầu thang</a:t>
            </a: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Đánh giá quá trình thực hành theo các tiêu chí trong phiếu đánh giá.</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464075" y="1051640"/>
            <a:ext cx="2685351"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ĐÁNH GIÁ</a:t>
            </a:r>
            <a:endParaRPr lang="en-US" sz="240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122887" y="1420972"/>
            <a:ext cx="9568369"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đánh giá quá trình thực hành lắp đặt mạch điện cầu thang</a:t>
            </a:r>
            <a:endParaRPr lang="en-US" sz="2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1414171" y="2041658"/>
          <a:ext cx="10277086" cy="2560320"/>
        </p:xfrm>
        <a:graphic>
          <a:graphicData uri="http://schemas.openxmlformats.org/drawingml/2006/table">
            <a:tbl>
              <a:tblPr firstRow="1" firstCol="1" bandRow="1"/>
              <a:tblGrid>
                <a:gridCol w="7496595">
                  <a:extLst>
                    <a:ext uri="{9D8B030D-6E8A-4147-A177-3AD203B41FA5}">
                      <a16:colId xmlns:a16="http://schemas.microsoft.com/office/drawing/2014/main" val="2138790737"/>
                    </a:ext>
                  </a:extLst>
                </a:gridCol>
                <a:gridCol w="1624124">
                  <a:extLst>
                    <a:ext uri="{9D8B030D-6E8A-4147-A177-3AD203B41FA5}">
                      <a16:colId xmlns:a16="http://schemas.microsoft.com/office/drawing/2014/main" val="3973644319"/>
                    </a:ext>
                  </a:extLst>
                </a:gridCol>
                <a:gridCol w="1156367">
                  <a:extLst>
                    <a:ext uri="{9D8B030D-6E8A-4147-A177-3AD203B41FA5}">
                      <a16:colId xmlns:a16="http://schemas.microsoft.com/office/drawing/2014/main" val="3608660935"/>
                    </a:ext>
                  </a:extLst>
                </a:gridCol>
              </a:tblGrid>
              <a:tr h="0">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19545542"/>
                  </a:ext>
                </a:extLst>
              </a:tr>
              <a:tr h="0">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804173"/>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Chuẩn bị đầy đủ thiết bị, vật liệu,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587722"/>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Thực hiện lắp đặt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61656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Mạch điện hoạt động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97177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Đảm bảo kĩ thuật, mĩ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93688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an toàn điện và an toàn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01318"/>
                  </a:ext>
                </a:extLst>
              </a:tr>
            </a:tbl>
          </a:graphicData>
        </a:graphic>
      </p:graphicFrame>
    </p:spTree>
    <p:extLst>
      <p:ext uri="{BB962C8B-B14F-4D97-AF65-F5344CB8AC3E}">
        <p14:creationId xmlns:p14="http://schemas.microsoft.com/office/powerpoint/2010/main" val="213034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522" y="373224"/>
            <a:ext cx="11336694" cy="830997"/>
          </a:xfrm>
          <a:prstGeom prst="rect">
            <a:avLst/>
          </a:prstGeom>
          <a:noFill/>
        </p:spPr>
        <p:txBody>
          <a:bodyPr wrap="square" rtlCol="0">
            <a:spAutoFit/>
          </a:bodyPr>
          <a:lstStyle/>
          <a:p>
            <a:r>
              <a:rPr lang="vi-VN" sz="2400" b="1">
                <a:solidFill>
                  <a:srgbClr val="0000FF"/>
                </a:solidFill>
                <a:latin typeface="Times New Roman" panose="02020603050405020304" pitchFamily="18" charset="0"/>
                <a:cs typeface="Times New Roman" panose="02020603050405020304" pitchFamily="18" charset="0"/>
              </a:rPr>
              <a:t>Thực hành: Lắp đặt mạng điện cầu thang gồm nguồn điện, cầu chì, 2 công tắc ba cực và đèn</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118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9352383"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a:t>
            </a:r>
            <a:r>
              <a:rPr lang="vi-VN" sz="2400" b="1">
                <a:solidFill>
                  <a:srgbClr val="0000FF"/>
                </a:solidFill>
                <a:latin typeface="Times New Roman" panose="02020603050405020304" pitchFamily="18" charset="0"/>
                <a:ea typeface="Times New Roman" panose="02020603050405020304" pitchFamily="18" charset="0"/>
              </a:rPr>
              <a:t>8</a:t>
            </a:r>
            <a:r>
              <a:rPr lang="en-US" sz="2400" b="1">
                <a:solidFill>
                  <a:srgbClr val="0000FF"/>
                </a:solidFill>
                <a:latin typeface="Times New Roman" panose="02020603050405020304" pitchFamily="18" charset="0"/>
                <a:ea typeface="Times New Roman" panose="02020603050405020304" pitchFamily="18" charset="0"/>
              </a:rPr>
              <a:t> được nối với nhau như thế nào? </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15591" y="952606"/>
            <a:ext cx="6431658" cy="4188561"/>
          </a:xfrm>
          <a:prstGeom prst="rect">
            <a:avLst/>
          </a:prstGeom>
        </p:spPr>
      </p:pic>
    </p:spTree>
    <p:extLst>
      <p:ext uri="{BB962C8B-B14F-4D97-AF65-F5344CB8AC3E}">
        <p14:creationId xmlns:p14="http://schemas.microsoft.com/office/powerpoint/2010/main" val="275210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9352383"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a:t>
            </a:r>
            <a:r>
              <a:rPr lang="vi-VN" sz="2400" b="1">
                <a:solidFill>
                  <a:srgbClr val="0000FF"/>
                </a:solidFill>
                <a:latin typeface="Times New Roman" panose="02020603050405020304" pitchFamily="18" charset="0"/>
                <a:ea typeface="Times New Roman" panose="02020603050405020304" pitchFamily="18" charset="0"/>
              </a:rPr>
              <a:t>8</a:t>
            </a:r>
            <a:r>
              <a:rPr lang="en-US" sz="2400" b="1">
                <a:solidFill>
                  <a:srgbClr val="0000FF"/>
                </a:solidFill>
                <a:latin typeface="Times New Roman" panose="02020603050405020304" pitchFamily="18" charset="0"/>
                <a:ea typeface="Times New Roman" panose="02020603050405020304" pitchFamily="18" charset="0"/>
              </a:rPr>
              <a:t> được nối với nhau như thế nào? </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15591" y="952606"/>
            <a:ext cx="6431658" cy="4188561"/>
          </a:xfrm>
          <a:prstGeom prst="rect">
            <a:avLst/>
          </a:prstGeom>
        </p:spPr>
      </p:pic>
      <p:sp>
        <p:nvSpPr>
          <p:cNvPr id="3" name="Rectangle 2"/>
          <p:cNvSpPr/>
          <p:nvPr/>
        </p:nvSpPr>
        <p:spPr>
          <a:xfrm>
            <a:off x="7489372" y="952606"/>
            <a:ext cx="3931298"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Hai bóng đèn được mắc song song với nhau và được mắc nối tiếp với hai công tắc và </a:t>
            </a:r>
            <a:r>
              <a:rPr lang="vi-VN" sz="2400">
                <a:solidFill>
                  <a:srgbClr val="FF0000"/>
                </a:solidFill>
                <a:latin typeface="Times New Roman" panose="02020603050405020304" pitchFamily="18" charset="0"/>
                <a:ea typeface="Times New Roman" panose="02020603050405020304" pitchFamily="18" charset="0"/>
              </a:rPr>
              <a:t>cầu chì.</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33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11787674"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Dựa vào sơ đồ nguyên lí mạch điện điều khiển hai đèn sáng luân phiên trên Hình 6.</a:t>
            </a:r>
            <a:r>
              <a:rPr lang="vi-VN" sz="2400" b="1">
                <a:solidFill>
                  <a:srgbClr val="0000FF"/>
                </a:solidFill>
                <a:latin typeface="Times New Roman" panose="02020603050405020304" pitchFamily="18" charset="0"/>
                <a:cs typeface="Times New Roman" panose="02020603050405020304" pitchFamily="18" charset="0"/>
              </a:rPr>
              <a:t>8</a:t>
            </a:r>
            <a:r>
              <a:rPr lang="en-US" sz="2400" b="1">
                <a:solidFill>
                  <a:srgbClr val="0000FF"/>
                </a:solidFill>
                <a:latin typeface="Times New Roman" panose="02020603050405020304" pitchFamily="18" charset="0"/>
                <a:cs typeface="Times New Roman" panose="02020603050405020304" pitchFamily="18" charset="0"/>
              </a:rPr>
              <a:t>, hãy vẽ sơ đồ lắp đặt của mạch điện.</a:t>
            </a:r>
          </a:p>
        </p:txBody>
      </p:sp>
      <p:pic>
        <p:nvPicPr>
          <p:cNvPr id="4" name="Picture 3"/>
          <p:cNvPicPr>
            <a:picLocks noChangeAspect="1"/>
          </p:cNvPicPr>
          <p:nvPr/>
        </p:nvPicPr>
        <p:blipFill>
          <a:blip r:embed="rId2"/>
          <a:stretch>
            <a:fillRect/>
          </a:stretch>
        </p:blipFill>
        <p:spPr>
          <a:xfrm>
            <a:off x="491656" y="1185871"/>
            <a:ext cx="6431658" cy="4188561"/>
          </a:xfrm>
          <a:prstGeom prst="rect">
            <a:avLst/>
          </a:prstGeom>
        </p:spPr>
      </p:pic>
    </p:spTree>
    <p:extLst>
      <p:ext uri="{BB962C8B-B14F-4D97-AF65-F5344CB8AC3E}">
        <p14:creationId xmlns:p14="http://schemas.microsoft.com/office/powerpoint/2010/main" val="217957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11787674"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Dựa vào sơ đồ nguyên lí mạch điện điều khiển hai đèn sáng luân phiên trên Hình 6.</a:t>
            </a:r>
            <a:r>
              <a:rPr lang="vi-VN" sz="2400" b="1">
                <a:solidFill>
                  <a:srgbClr val="0000FF"/>
                </a:solidFill>
                <a:latin typeface="Times New Roman" panose="02020603050405020304" pitchFamily="18" charset="0"/>
                <a:cs typeface="Times New Roman" panose="02020603050405020304" pitchFamily="18" charset="0"/>
              </a:rPr>
              <a:t>8</a:t>
            </a:r>
            <a:r>
              <a:rPr lang="en-US" sz="2400" b="1">
                <a:solidFill>
                  <a:srgbClr val="0000FF"/>
                </a:solidFill>
                <a:latin typeface="Times New Roman" panose="02020603050405020304" pitchFamily="18" charset="0"/>
                <a:cs typeface="Times New Roman" panose="02020603050405020304" pitchFamily="18" charset="0"/>
              </a:rPr>
              <a:t>, hãy vẽ sơ đồ lắp đặt của mạch điện.</a:t>
            </a:r>
          </a:p>
        </p:txBody>
      </p:sp>
      <p:pic>
        <p:nvPicPr>
          <p:cNvPr id="4" name="Picture 3"/>
          <p:cNvPicPr>
            <a:picLocks noChangeAspect="1"/>
          </p:cNvPicPr>
          <p:nvPr/>
        </p:nvPicPr>
        <p:blipFill>
          <a:blip r:embed="rId2"/>
          <a:stretch>
            <a:fillRect/>
          </a:stretch>
        </p:blipFill>
        <p:spPr>
          <a:xfrm>
            <a:off x="491656" y="1185871"/>
            <a:ext cx="4910768" cy="4188561"/>
          </a:xfrm>
          <a:prstGeom prst="rect">
            <a:avLst/>
          </a:prstGeom>
        </p:spPr>
      </p:pic>
      <p:pic>
        <p:nvPicPr>
          <p:cNvPr id="2" name="Picture 1"/>
          <p:cNvPicPr>
            <a:picLocks noChangeAspect="1"/>
          </p:cNvPicPr>
          <p:nvPr/>
        </p:nvPicPr>
        <p:blipFill>
          <a:blip r:embed="rId3"/>
          <a:stretch>
            <a:fillRect/>
          </a:stretch>
        </p:blipFill>
        <p:spPr>
          <a:xfrm>
            <a:off x="5758097" y="1269792"/>
            <a:ext cx="6054458" cy="4104639"/>
          </a:xfrm>
          <a:prstGeom prst="rect">
            <a:avLst/>
          </a:prstGeom>
        </p:spPr>
      </p:pic>
    </p:spTree>
    <p:extLst>
      <p:ext uri="{BB962C8B-B14F-4D97-AF65-F5344CB8AC3E}">
        <p14:creationId xmlns:p14="http://schemas.microsoft.com/office/powerpoint/2010/main" val="16613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IV. Thực hành lắp đặt mạch điện điều khiển hai đèn sáng luân phiên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Tìm hiểu sơ đồ nguyên lý</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Vẽ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Trên bảng điện vẽ cầu chì, công tắc hai cực và công tắc ba cực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Vẽ các bóng đèn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Vẽ dây dẫn nối các thiết bị</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21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59998"/>
            <a:ext cx="11433110"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a:t>
            </a:r>
            <a:r>
              <a:rPr lang="vi-VN" sz="2400" b="1">
                <a:solidFill>
                  <a:srgbClr val="0000FF"/>
                </a:solidFill>
                <a:latin typeface="Times New Roman" panose="02020603050405020304" pitchFamily="18" charset="0"/>
                <a:cs typeface="Times New Roman" panose="02020603050405020304" pitchFamily="18" charset="0"/>
              </a:rPr>
              <a:t>Bảng 6.3 liệt kê các vật liệu, thiết bị điện và dụng cụ cần để lắp đặt mạch điện điều khiển hai đèn sáng luân phiên.</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362269" y="1161744"/>
            <a:ext cx="9563877" cy="5425668"/>
          </a:xfrm>
          <a:prstGeom prst="rect">
            <a:avLst/>
          </a:prstGeom>
        </p:spPr>
      </p:pic>
    </p:spTree>
    <p:extLst>
      <p:ext uri="{BB962C8B-B14F-4D97-AF65-F5344CB8AC3E}">
        <p14:creationId xmlns:p14="http://schemas.microsoft.com/office/powerpoint/2010/main" val="41523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IV. Thực hành lắp đặt mạch điện điều khiển hai đèn sáng luân phiên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Chuẩn bị thiết bị, dụng cụ và vật liệu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cầu chì, công tắc hai cực, công tắc ba cực, bóng đèn và đui đèn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Vật liệu: Dây dẫn điện mềm, bảng nhựa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Dụng cụ: Kìm tuốt dây, kìm cắt điện, ốc vít, tua vít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526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7891" y="230751"/>
            <a:ext cx="10219593"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 Lắp đặt mạng điện trong nhà được thực hiện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617786" y="928715"/>
            <a:ext cx="8528538" cy="2350815"/>
          </a:xfrm>
          <a:prstGeom prst="rect">
            <a:avLst/>
          </a:prstGeom>
        </p:spPr>
      </p:pic>
    </p:spTree>
    <p:extLst>
      <p:ext uri="{BB962C8B-B14F-4D97-AF65-F5344CB8AC3E}">
        <p14:creationId xmlns:p14="http://schemas.microsoft.com/office/powerpoint/2010/main" val="329622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IV. Thực hành lắp đặt mạch điện điều khiển hai đèn sáng luân phiên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4. Thực hành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Đánh dấu vị trí của các phần tử trên bảng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Tạo các lỗ để luồn dây dẫn điện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Cắt dây dẫn điện theo độ dài phù hợp với vị trí thiết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thiết bị vào bảng điện và đấu nối dây dẫn điện vào các thiết bị trên bảng điện.</a:t>
            </a:r>
            <a:endParaRPr lang="en-US"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FA63727-46F8-B3F8-643E-603512505FB5}"/>
              </a:ext>
            </a:extLst>
          </p:cNvPr>
          <p:cNvSpPr txBox="1"/>
          <p:nvPr/>
        </p:nvSpPr>
        <p:spPr>
          <a:xfrm>
            <a:off x="536265" y="6037274"/>
            <a:ext cx="609452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428292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63" y="94966"/>
            <a:ext cx="11731690" cy="830997"/>
          </a:xfrm>
          <a:prstGeom prst="rect">
            <a:avLst/>
          </a:prstGeom>
        </p:spPr>
        <p:txBody>
          <a:bodyPr wrap="square">
            <a:spAutoFit/>
          </a:bodyPr>
          <a:lstStyle/>
          <a:p>
            <a:pPr marL="342900" indent="-342900">
              <a:spcAft>
                <a:spcPts val="0"/>
              </a:spcAft>
              <a:buFontTx/>
              <a:buChar char="-"/>
            </a:pPr>
            <a:r>
              <a:rPr lang="vi-VN" sz="2400" b="1">
                <a:solidFill>
                  <a:srgbClr val="0000FF"/>
                </a:solidFill>
                <a:latin typeface="Times New Roman" panose="02020603050405020304" pitchFamily="18" charset="0"/>
                <a:ea typeface="Times New Roman" panose="02020603050405020304" pitchFamily="18" charset="0"/>
              </a:rPr>
              <a:t>Kiểm tra, thử nghiệm hoạt động của mạch điện hai đèn sáng luân phiên</a:t>
            </a: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Đánh giá quá trình thực hành theo các tiêu chí trong phiếu đánh giá.</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464075" y="1051640"/>
            <a:ext cx="2685351"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ĐÁNH GIÁ</a:t>
            </a:r>
            <a:endParaRPr lang="en-US" sz="240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679511" y="1420972"/>
            <a:ext cx="10011746"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đánh giá quá trình thực hành lắp đặt mạch điện hai đèn sáng luân phiên</a:t>
            </a:r>
            <a:endParaRPr lang="en-US" sz="2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1414171" y="2041658"/>
          <a:ext cx="10277086" cy="2560320"/>
        </p:xfrm>
        <a:graphic>
          <a:graphicData uri="http://schemas.openxmlformats.org/drawingml/2006/table">
            <a:tbl>
              <a:tblPr firstRow="1" firstCol="1" bandRow="1"/>
              <a:tblGrid>
                <a:gridCol w="7496595">
                  <a:extLst>
                    <a:ext uri="{9D8B030D-6E8A-4147-A177-3AD203B41FA5}">
                      <a16:colId xmlns:a16="http://schemas.microsoft.com/office/drawing/2014/main" val="2138790737"/>
                    </a:ext>
                  </a:extLst>
                </a:gridCol>
                <a:gridCol w="1624124">
                  <a:extLst>
                    <a:ext uri="{9D8B030D-6E8A-4147-A177-3AD203B41FA5}">
                      <a16:colId xmlns:a16="http://schemas.microsoft.com/office/drawing/2014/main" val="3973644319"/>
                    </a:ext>
                  </a:extLst>
                </a:gridCol>
                <a:gridCol w="1156367">
                  <a:extLst>
                    <a:ext uri="{9D8B030D-6E8A-4147-A177-3AD203B41FA5}">
                      <a16:colId xmlns:a16="http://schemas.microsoft.com/office/drawing/2014/main" val="3608660935"/>
                    </a:ext>
                  </a:extLst>
                </a:gridCol>
              </a:tblGrid>
              <a:tr h="0">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19545542"/>
                  </a:ext>
                </a:extLst>
              </a:tr>
              <a:tr h="0">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804173"/>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Chuẩn bị đầy đủ thiết bị, vật liệu,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587722"/>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Thực hiện lắp đặt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61656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Mạch điện hoạt động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97177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Đảm bảo kĩ thuật, mĩ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93688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an toàn điện và an toàn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01318"/>
                  </a:ext>
                </a:extLst>
              </a:tr>
            </a:tbl>
          </a:graphicData>
        </a:graphic>
      </p:graphicFrame>
    </p:spTree>
    <p:extLst>
      <p:ext uri="{BB962C8B-B14F-4D97-AF65-F5344CB8AC3E}">
        <p14:creationId xmlns:p14="http://schemas.microsoft.com/office/powerpoint/2010/main" val="86963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522" y="373224"/>
            <a:ext cx="11336694" cy="830997"/>
          </a:xfrm>
          <a:prstGeom prst="rect">
            <a:avLst/>
          </a:prstGeom>
          <a:noFill/>
        </p:spPr>
        <p:txBody>
          <a:bodyPr wrap="square" rtlCol="0">
            <a:spAutoFit/>
          </a:bodyPr>
          <a:lstStyle/>
          <a:p>
            <a:r>
              <a:rPr lang="vi-VN" sz="2400" b="1">
                <a:solidFill>
                  <a:srgbClr val="0000FF"/>
                </a:solidFill>
                <a:latin typeface="Times New Roman" panose="02020603050405020304" pitchFamily="18" charset="0"/>
                <a:cs typeface="Times New Roman" panose="02020603050405020304" pitchFamily="18" charset="0"/>
              </a:rPr>
              <a:t>Thực hành: Lắp đặt mạng điện hai đèn sáng luân phiên gồm nguồn điện, cầu chì, công tắc hai cực, công tắc ba cực và hai đèn</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005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3803" y="332611"/>
            <a:ext cx="9884229" cy="2308324"/>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 Thu dọn dụng cụ, vật liệu để vào nơi quy định</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Vệ sinh khu vực thực hành và toàn bộ phòng thực hành</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Kiểm tra các hệ thống an toàn và cảnh báo</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Tắt điện của các hệ thống thiết bị trong phòng</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Tắt Aptomat tổng</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Báo cáo giáo viên hướng dẫn trước khi ra khỏi phòng thực hành.</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61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2308324"/>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Trong mạch công tắc ba cực điều khiển hai đèn cần thực hiện mối nối rẽ nhánh trên đường dây trung tính để cấp cho mỗi đèn. Em có thể không thực hiện mối nối rẽ nhánh này mà thực hiện cách nối dây sau:</a:t>
            </a:r>
          </a:p>
          <a:p>
            <a:r>
              <a:rPr lang="en-US" sz="2400" b="1">
                <a:solidFill>
                  <a:srgbClr val="0000FF"/>
                </a:solidFill>
                <a:latin typeface="Times New Roman" panose="02020603050405020304" pitchFamily="18" charset="0"/>
                <a:cs typeface="Times New Roman" panose="02020603050405020304" pitchFamily="18" charset="0"/>
              </a:rPr>
              <a:t>Từ điểm nối dây trung tính của đèn 2 nối tiếp sang dây trung tính đèn 1. Nối dây từ trung tính của nguồn đến đèn 1 (Hình 6.11).</a:t>
            </a:r>
          </a:p>
          <a:p>
            <a:r>
              <a:rPr lang="en-US" sz="2400" b="1">
                <a:solidFill>
                  <a:srgbClr val="0000FF"/>
                </a:solidFill>
                <a:latin typeface="Times New Roman" panose="02020603050405020304" pitchFamily="18" charset="0"/>
                <a:cs typeface="Times New Roman" panose="02020603050405020304" pitchFamily="18" charset="0"/>
              </a:rPr>
              <a:t>Theo em cách nào sẽ tiết kiệm dây dẫn hơn? </a:t>
            </a:r>
          </a:p>
        </p:txBody>
      </p:sp>
      <p:pic>
        <p:nvPicPr>
          <p:cNvPr id="5" name="Picture 4" descr="C:\Users\DELL\Desktop\image_309.png"/>
          <p:cNvPicPr/>
          <p:nvPr/>
        </p:nvPicPr>
        <p:blipFill>
          <a:blip r:embed="rId3">
            <a:extLst>
              <a:ext uri="{28A0092B-C50C-407E-A947-70E740481C1C}">
                <a14:useLocalDpi xmlns:a14="http://schemas.microsoft.com/office/drawing/2010/main" val="0"/>
              </a:ext>
            </a:extLst>
          </a:blip>
          <a:srcRect/>
          <a:stretch>
            <a:fillRect/>
          </a:stretch>
        </p:blipFill>
        <p:spPr bwMode="auto">
          <a:xfrm>
            <a:off x="3540144" y="2893098"/>
            <a:ext cx="4129619" cy="2807905"/>
          </a:xfrm>
          <a:prstGeom prst="rect">
            <a:avLst/>
          </a:prstGeom>
          <a:noFill/>
          <a:ln>
            <a:noFill/>
          </a:ln>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2308324"/>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Trong mạch công tắc ba cực điều khiển hai đèn cần thực hiện mối nối rẽ nhánh trên đường dây trung tính để cấp cho mỗi đèn. Em có thể không thực hiện mối nối rẽ nhánh này mà thực hiện cách nối dây sau:</a:t>
            </a:r>
          </a:p>
          <a:p>
            <a:r>
              <a:rPr lang="en-US" sz="2400" b="1">
                <a:solidFill>
                  <a:srgbClr val="0000FF"/>
                </a:solidFill>
                <a:latin typeface="Times New Roman" panose="02020603050405020304" pitchFamily="18" charset="0"/>
                <a:cs typeface="Times New Roman" panose="02020603050405020304" pitchFamily="18" charset="0"/>
              </a:rPr>
              <a:t>Từ điểm nối dây trung tính của đèn 2 nối tiếp sang dây trung tính đèn 1. Nối dây từ trung tính của nguồn đến đèn 1 (Hình 6.11).</a:t>
            </a:r>
          </a:p>
          <a:p>
            <a:r>
              <a:rPr lang="en-US" sz="2400" b="1">
                <a:solidFill>
                  <a:srgbClr val="0000FF"/>
                </a:solidFill>
                <a:latin typeface="Times New Roman" panose="02020603050405020304" pitchFamily="18" charset="0"/>
                <a:cs typeface="Times New Roman" panose="02020603050405020304" pitchFamily="18" charset="0"/>
              </a:rPr>
              <a:t>Theo em cách nào sẽ tiết kiệm dây dẫn hơn? </a:t>
            </a:r>
          </a:p>
        </p:txBody>
      </p:sp>
      <p:pic>
        <p:nvPicPr>
          <p:cNvPr id="5" name="Picture 4" descr="C:\Users\DELL\Desktop\image_309.png"/>
          <p:cNvPicPr/>
          <p:nvPr/>
        </p:nvPicPr>
        <p:blipFill>
          <a:blip r:embed="rId3">
            <a:extLst>
              <a:ext uri="{28A0092B-C50C-407E-A947-70E740481C1C}">
                <a14:useLocalDpi xmlns:a14="http://schemas.microsoft.com/office/drawing/2010/main" val="0"/>
              </a:ext>
            </a:extLst>
          </a:blip>
          <a:srcRect/>
          <a:stretch>
            <a:fillRect/>
          </a:stretch>
        </p:blipFill>
        <p:spPr bwMode="auto">
          <a:xfrm>
            <a:off x="326772" y="2998200"/>
            <a:ext cx="4129619" cy="2807905"/>
          </a:xfrm>
          <a:prstGeom prst="rect">
            <a:avLst/>
          </a:prstGeom>
          <a:noFill/>
          <a:ln>
            <a:noFill/>
          </a:ln>
        </p:spPr>
      </p:pic>
      <p:sp>
        <p:nvSpPr>
          <p:cNvPr id="2" name="Rectangle 1"/>
          <p:cNvSpPr/>
          <p:nvPr/>
        </p:nvSpPr>
        <p:spPr>
          <a:xfrm>
            <a:off x="4614046" y="2893099"/>
            <a:ext cx="7367747" cy="2677656"/>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Cách nối dây như Hình 6.11 có thể tiết kiệm dây dẫn hơn, vì nó loại bỏ cần thiết phải thực hiện một mối nối rẽ nhánh trên đường dây trung tính. Thay vào đó, nó sử dụng một đường dây trung tính chung cho cả hai đèn và chỉ cần một đường dây trung tính từ nguồn đến đèn 1. Điều này giúp giảm lượng dây dẫn cần sử dụng trong mạch, tiết kiệm chi phí và công sức trong quá trình lắp đặt.</a:t>
            </a:r>
            <a:endParaRPr lang="en-US" sz="2400">
              <a:solidFill>
                <a:srgbClr val="FF0000"/>
              </a:solidFill>
            </a:endParaRPr>
          </a:p>
        </p:txBody>
      </p:sp>
    </p:spTree>
    <p:extLst>
      <p:ext uri="{BB962C8B-B14F-4D97-AF65-F5344CB8AC3E}">
        <p14:creationId xmlns:p14="http://schemas.microsoft.com/office/powerpoint/2010/main" val="313711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thông tin về:</a:t>
            </a:r>
          </a:p>
          <a:p>
            <a:r>
              <a:rPr lang="en-US" sz="2400" b="1">
                <a:solidFill>
                  <a:srgbClr val="0000FF"/>
                </a:solidFill>
                <a:latin typeface="Times New Roman" panose="02020603050405020304" pitchFamily="18" charset="0"/>
                <a:cs typeface="Times New Roman" panose="02020603050405020304" pitchFamily="18" charset="0"/>
              </a:rPr>
              <a:t>- Mạch điều khiển 2 đèn sáng luân phiên có thể được dùng để chiếu sáng khu vực sinh hoạt nào trong gia đình?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thông tin về:</a:t>
            </a:r>
          </a:p>
          <a:p>
            <a:r>
              <a:rPr lang="en-US" sz="2400" b="1">
                <a:solidFill>
                  <a:srgbClr val="0000FF"/>
                </a:solidFill>
                <a:latin typeface="Times New Roman" panose="02020603050405020304" pitchFamily="18" charset="0"/>
                <a:cs typeface="Times New Roman" panose="02020603050405020304" pitchFamily="18" charset="0"/>
              </a:rPr>
              <a:t>- Mạch điều khiển 2 đèn sáng luân phiên có thể được dùng để chiếu sáng khu vực sinh hoạt nào trong gia đình?</a:t>
            </a:r>
          </a:p>
        </p:txBody>
      </p:sp>
      <p:sp>
        <p:nvSpPr>
          <p:cNvPr id="2" name="Rectangle 1"/>
          <p:cNvSpPr/>
          <p:nvPr/>
        </p:nvSpPr>
        <p:spPr>
          <a:xfrm>
            <a:off x="1732154" y="2031915"/>
            <a:ext cx="9471873" cy="830997"/>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Mạch điều khiển 2 đèn sáng luân phiên có thể được dùng để chiếu sáng các khu vực: như sảnh, hành lang, cầu thang hoặc lối đi trong gia đình.</a:t>
            </a:r>
            <a:endParaRPr lang="en-US" sz="2400">
              <a:solidFill>
                <a:srgbClr val="FF0000"/>
              </a:solidFill>
            </a:endParaRPr>
          </a:p>
        </p:txBody>
      </p:sp>
    </p:spTree>
    <p:extLst>
      <p:ext uri="{BB962C8B-B14F-4D97-AF65-F5344CB8AC3E}">
        <p14:creationId xmlns:p14="http://schemas.microsoft.com/office/powerpoint/2010/main" val="15829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79825" y="123064"/>
            <a:ext cx="2669642" cy="400110"/>
          </a:xfrm>
          <a:prstGeom prst="rect">
            <a:avLst/>
          </a:prstGeom>
        </p:spPr>
        <p:txBody>
          <a:bodyPr wrap="none">
            <a:spAutoFit/>
          </a:bodyPr>
          <a:lstStyle/>
          <a:p>
            <a:pPr algn="ctr">
              <a:spcAft>
                <a:spcPts val="0"/>
              </a:spcAft>
            </a:pPr>
            <a:r>
              <a:rPr lang="vi-VN" sz="2000">
                <a:solidFill>
                  <a:srgbClr val="000000"/>
                </a:solidFill>
                <a:latin typeface="Times New Roman" panose="02020603050405020304" pitchFamily="18" charset="0"/>
                <a:ea typeface="Times New Roman" panose="02020603050405020304" pitchFamily="18" charset="0"/>
              </a:rPr>
              <a:t>PHIẾU HỌC TẬP SỐ 1</a:t>
            </a:r>
            <a:endParaRPr lang="en-US" sz="20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42879302"/>
              </p:ext>
            </p:extLst>
          </p:nvPr>
        </p:nvGraphicFramePr>
        <p:xfrm>
          <a:off x="879231" y="726614"/>
          <a:ext cx="8994530" cy="4124004"/>
        </p:xfrm>
        <a:graphic>
          <a:graphicData uri="http://schemas.openxmlformats.org/drawingml/2006/table">
            <a:tbl>
              <a:tblPr firstRow="1" firstCol="1" bandRow="1"/>
              <a:tblGrid>
                <a:gridCol w="6929446">
                  <a:extLst>
                    <a:ext uri="{9D8B030D-6E8A-4147-A177-3AD203B41FA5}">
                      <a16:colId xmlns:a16="http://schemas.microsoft.com/office/drawing/2014/main" val="1245608308"/>
                    </a:ext>
                  </a:extLst>
                </a:gridCol>
                <a:gridCol w="2065084">
                  <a:extLst>
                    <a:ext uri="{9D8B030D-6E8A-4147-A177-3AD203B41FA5}">
                      <a16:colId xmlns:a16="http://schemas.microsoft.com/office/drawing/2014/main" val="4239819833"/>
                    </a:ext>
                  </a:extLst>
                </a:gridCol>
              </a:tblGrid>
              <a:tr h="141665">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35416" marR="35416" marT="17708" marB="17708">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921744523"/>
                  </a:ext>
                </a:extLst>
              </a:tr>
              <a:tr h="534934">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 và hoàn thành bảng dưới đây để được các bước trong quy trình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35416" marR="35416" marT="17708" marB="17708">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820787"/>
                  </a:ext>
                </a:extLst>
              </a:tr>
              <a:tr h="534934">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505427"/>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Tìm hiểu sơ đồ nguyên lí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392846"/>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Vẽ sơ đồ lắp đặt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021165"/>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Chuẩn bị thiết bị, vật liệu, dụng cụ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081221"/>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Lắp đặt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562071"/>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5. Kiểm tra thử nghiệm hoạt động của mạch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578619"/>
                  </a:ext>
                </a:extLst>
              </a:tr>
            </a:tbl>
          </a:graphicData>
        </a:graphic>
      </p:graphicFrame>
    </p:spTree>
    <p:extLst>
      <p:ext uri="{BB962C8B-B14F-4D97-AF65-F5344CB8AC3E}">
        <p14:creationId xmlns:p14="http://schemas.microsoft.com/office/powerpoint/2010/main" val="21600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6261" y="142827"/>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91320491"/>
              </p:ext>
            </p:extLst>
          </p:nvPr>
        </p:nvGraphicFramePr>
        <p:xfrm>
          <a:off x="395655" y="789158"/>
          <a:ext cx="11394830" cy="5698791"/>
        </p:xfrm>
        <a:graphic>
          <a:graphicData uri="http://schemas.openxmlformats.org/drawingml/2006/table">
            <a:tbl>
              <a:tblPr firstRow="1" firstCol="1" bandRow="1"/>
              <a:tblGrid>
                <a:gridCol w="2329960">
                  <a:extLst>
                    <a:ext uri="{9D8B030D-6E8A-4147-A177-3AD203B41FA5}">
                      <a16:colId xmlns:a16="http://schemas.microsoft.com/office/drawing/2014/main" val="2116590858"/>
                    </a:ext>
                  </a:extLst>
                </a:gridCol>
                <a:gridCol w="9064870">
                  <a:extLst>
                    <a:ext uri="{9D8B030D-6E8A-4147-A177-3AD203B41FA5}">
                      <a16:colId xmlns:a16="http://schemas.microsoft.com/office/drawing/2014/main" val="1665832706"/>
                    </a:ext>
                  </a:extLst>
                </a:gridCol>
              </a:tblGrid>
              <a:tr h="107313">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500"/>
                    </a:p>
                  </a:txBody>
                  <a:tcPr marL="26828" marR="26828" marT="13414" marB="13414">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927030982"/>
                  </a:ext>
                </a:extLst>
              </a:tr>
              <a:tr h="405220">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 và hoàn thành bảng dưới đây để được các bước trong quy trình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26828" marR="26828" marT="13414" marB="13414">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802436"/>
                  </a:ext>
                </a:extLst>
              </a:tr>
              <a:tr h="405220">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906251"/>
                  </a:ext>
                </a:extLst>
              </a:tr>
              <a:tr h="4052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Tìm hiểu sơ đồ nguyên lí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sơ đồ nguyên lý mạng điện xác định được liên hệ giữa các thiết bị và đồ dùng điện trong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726895"/>
                  </a:ext>
                </a:extLst>
              </a:tr>
              <a:tr h="4052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Vẽ sơ đồ lắp đặt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vị trí thực tế của thiết bị, dụng cụ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sơ đồ lắp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467475"/>
                  </a:ext>
                </a:extLst>
              </a:tr>
              <a:tr h="4052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Chuẩn bị thiết bị, vật liệu, dụng cụ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 trù vật liệu, dụng cụ, thiết bị cho lắp đặt, bao gồm dụng cụ cơ khí, dụng cụ điện, dây dẫn điện, ống dẫn cách điện, thiết bị điện cần lắp đặt và thiết bị an toàn.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281052"/>
                  </a:ext>
                </a:extLst>
              </a:tr>
              <a:tr h="1126791">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Lắp đặt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đặt dây dẫn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đặt các thiết bị điện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392418"/>
                  </a:ext>
                </a:extLst>
              </a:tr>
              <a:tr h="625995">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5. Kiểm tra thử nghiệm hoạt động của mạch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độ chắc chắn của các mối nối dây dẫn và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cách điện tại các mối nối dây dẫn và thiết bị.</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729901"/>
                  </a:ext>
                </a:extLst>
              </a:tr>
            </a:tbl>
          </a:graphicData>
        </a:graphic>
      </p:graphicFrame>
    </p:spTree>
    <p:extLst>
      <p:ext uri="{BB962C8B-B14F-4D97-AF65-F5344CB8AC3E}">
        <p14:creationId xmlns:p14="http://schemas.microsoft.com/office/powerpoint/2010/main" val="331204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Quy trình chung lắp đặt và tiêu chí đánh giá</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 Quy trình lắp đặt</a:t>
            </a:r>
          </a:p>
          <a:p>
            <a:r>
              <a:rPr lang="vi-VN" sz="2400">
                <a:latin typeface="Times New Roman" panose="02020603050405020304" pitchFamily="18" charset="0"/>
                <a:cs typeface="Times New Roman" panose="02020603050405020304" pitchFamily="18" charset="0"/>
              </a:rPr>
              <a:t>Bước 1. Tìm hiểu sơ đồ nguyên lí</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Vẽ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Dự trù thiết bị, vật liệu, dụng cụ cho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4. Lắp đặt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đặt dây dẫn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đặt các thiết bị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5. Kiểm tra thử nghiệm hoạt động của mạch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34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71" y="413596"/>
            <a:ext cx="6676950" cy="6075485"/>
          </a:xfrm>
          <a:prstGeom prst="rect">
            <a:avLst/>
          </a:prstGeom>
        </p:spPr>
      </p:pic>
      <p:sp>
        <p:nvSpPr>
          <p:cNvPr id="3" name="Rectangle 2"/>
          <p:cNvSpPr/>
          <p:nvPr/>
        </p:nvSpPr>
        <p:spPr>
          <a:xfrm>
            <a:off x="7203232" y="712176"/>
            <a:ext cx="4618654"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Để đánh giá kết quả thực hành cần theo các tiêu chí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232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71" y="413596"/>
            <a:ext cx="6676950" cy="6075485"/>
          </a:xfrm>
          <a:prstGeom prst="rect">
            <a:avLst/>
          </a:prstGeom>
        </p:spPr>
      </p:pic>
      <p:sp>
        <p:nvSpPr>
          <p:cNvPr id="3" name="Rectangle 2"/>
          <p:cNvSpPr/>
          <p:nvPr/>
        </p:nvSpPr>
        <p:spPr>
          <a:xfrm>
            <a:off x="7203232" y="712176"/>
            <a:ext cx="4618654"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Để đánh giá kết quả thực hành cần theo các tiêu chí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7340082" y="1697012"/>
            <a:ext cx="4481804"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 Tiến hành đúng trình tự: tuân thủ đúng và đủ các bước trong quy trình lắp đặt</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Đấu nối đúng sơ đồ, chắc chắn, an toàn.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Mạch hoạt động đúng chức năng</a:t>
            </a:r>
            <a:endParaRPr lang="en-US" sz="2400">
              <a:solidFill>
                <a:srgbClr val="FF0000"/>
              </a:solidFill>
              <a:latin typeface="Times New Roman" panose="02020603050405020304" pitchFamily="18" charset="0"/>
              <a:ea typeface="Times New Roman" panose="02020603050405020304" pitchFamily="18" charset="0"/>
            </a:endParaRPr>
          </a:p>
          <a:p>
            <a:r>
              <a:rPr lang="vi-VN" sz="2400">
                <a:solidFill>
                  <a:srgbClr val="FF0000"/>
                </a:solidFill>
                <a:latin typeface="Times New Roman" panose="02020603050405020304" pitchFamily="18" charset="0"/>
                <a:ea typeface="Times New Roman" panose="02020603050405020304" pitchFamily="18" charset="0"/>
              </a:rPr>
              <a:t>- Thực hiện an toàn, vệ sinh lao động, nghiêm túc, trách nhiệm trong quá trình thực hành.</a:t>
            </a:r>
            <a:endParaRPr lang="en-US" sz="2400">
              <a:solidFill>
                <a:srgbClr val="FF0000"/>
              </a:solidFill>
            </a:endParaRPr>
          </a:p>
        </p:txBody>
      </p:sp>
    </p:spTree>
    <p:extLst>
      <p:ext uri="{BB962C8B-B14F-4D97-AF65-F5344CB8AC3E}">
        <p14:creationId xmlns:p14="http://schemas.microsoft.com/office/powerpoint/2010/main" val="11983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433</TotalTime>
  <Words>2856</Words>
  <Application>Microsoft Office PowerPoint</Application>
  <PresentationFormat>Widescreen</PresentationFormat>
  <Paragraphs>334</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2023-06-21T22:05:51Z</dcterms:created>
  <dcterms:modified xsi:type="dcterms:W3CDTF">2024-11-28T15:34:15Z</dcterms:modified>
</cp:coreProperties>
</file>