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97" r:id="rId4"/>
    <p:sldId id="315" r:id="rId5"/>
    <p:sldId id="376" r:id="rId6"/>
    <p:sldId id="398" r:id="rId7"/>
    <p:sldId id="399" r:id="rId8"/>
    <p:sldId id="379" r:id="rId9"/>
    <p:sldId id="377" r:id="rId10"/>
    <p:sldId id="378" r:id="rId11"/>
    <p:sldId id="400" r:id="rId12"/>
    <p:sldId id="401" r:id="rId13"/>
    <p:sldId id="402" r:id="rId14"/>
    <p:sldId id="403" r:id="rId15"/>
    <p:sldId id="404" r:id="rId16"/>
    <p:sldId id="405" r:id="rId17"/>
    <p:sldId id="406" r:id="rId18"/>
    <p:sldId id="380" r:id="rId19"/>
    <p:sldId id="407" r:id="rId20"/>
    <p:sldId id="410" r:id="rId21"/>
    <p:sldId id="409" r:id="rId22"/>
    <p:sldId id="408" r:id="rId23"/>
    <p:sldId id="411" r:id="rId24"/>
    <p:sldId id="271" r:id="rId25"/>
    <p:sldId id="412" r:id="rId26"/>
    <p:sldId id="276" r:id="rId27"/>
    <p:sldId id="41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3" autoAdjust="0"/>
    <p:restoredTop sz="94660"/>
  </p:normalViewPr>
  <p:slideViewPr>
    <p:cSldViewPr snapToGrid="0">
      <p:cViewPr varScale="1">
        <p:scale>
          <a:sx n="73" d="100"/>
          <a:sy n="73"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10/15/2024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3. THIẾT KẾ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654" y="712176"/>
            <a:ext cx="11175023" cy="6075485"/>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6192" y="279186"/>
            <a:ext cx="4736273" cy="3089165"/>
          </a:xfrm>
          <a:prstGeom prst="rect">
            <a:avLst/>
          </a:prstGeom>
        </p:spPr>
      </p:pic>
      <p:pic>
        <p:nvPicPr>
          <p:cNvPr id="6" name="Picture 5"/>
          <p:cNvPicPr>
            <a:picLocks noChangeAspect="1"/>
          </p:cNvPicPr>
          <p:nvPr/>
        </p:nvPicPr>
        <p:blipFill>
          <a:blip r:embed="rId3"/>
          <a:stretch>
            <a:fillRect/>
          </a:stretch>
        </p:blipFill>
        <p:spPr>
          <a:xfrm>
            <a:off x="451399" y="3557948"/>
            <a:ext cx="4624454" cy="2895851"/>
          </a:xfrm>
          <a:prstGeom prst="rect">
            <a:avLst/>
          </a:prstGeom>
        </p:spPr>
      </p:pic>
      <p:sp>
        <p:nvSpPr>
          <p:cNvPr id="7" name="Rectangle 6"/>
          <p:cNvSpPr/>
          <p:nvPr/>
        </p:nvSpPr>
        <p:spPr>
          <a:xfrm>
            <a:off x="5511282" y="437280"/>
            <a:ext cx="5237584" cy="1200329"/>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3. Thế nào là sơ đồ mạng điện trong nhà? Có mấy loại sơ đồ mạng điện trong nhà?</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2063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6192" y="279186"/>
            <a:ext cx="4736273" cy="3089165"/>
          </a:xfrm>
          <a:prstGeom prst="rect">
            <a:avLst/>
          </a:prstGeom>
        </p:spPr>
      </p:pic>
      <p:pic>
        <p:nvPicPr>
          <p:cNvPr id="6" name="Picture 5"/>
          <p:cNvPicPr>
            <a:picLocks noChangeAspect="1"/>
          </p:cNvPicPr>
          <p:nvPr/>
        </p:nvPicPr>
        <p:blipFill>
          <a:blip r:embed="rId3"/>
          <a:stretch>
            <a:fillRect/>
          </a:stretch>
        </p:blipFill>
        <p:spPr>
          <a:xfrm>
            <a:off x="451399" y="3557948"/>
            <a:ext cx="4624454" cy="2895851"/>
          </a:xfrm>
          <a:prstGeom prst="rect">
            <a:avLst/>
          </a:prstGeom>
        </p:spPr>
      </p:pic>
      <p:sp>
        <p:nvSpPr>
          <p:cNvPr id="7" name="Rectangle 6"/>
          <p:cNvSpPr/>
          <p:nvPr/>
        </p:nvSpPr>
        <p:spPr>
          <a:xfrm>
            <a:off x="5511282" y="437280"/>
            <a:ext cx="5237584" cy="1200329"/>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3. Thế nào là sơ đồ mạng điện trong nhà? Có mấy loại sơ đồ mạng điện trong nhà?</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5576596" y="1891023"/>
            <a:ext cx="6096000" cy="1938992"/>
          </a:xfrm>
          <a:prstGeom prst="rect">
            <a:avLst/>
          </a:prstGeom>
        </p:spPr>
        <p:txBody>
          <a:bodyPr>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3. Sơ đồ mạng điện trong nhà là một bản vẽ thiết kế, trong đó các thiết bị được thể hiện bằng các kí hiệu và nối với nhau bằng dây dẫn.</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Có hai loại sơ đồ mạng điện đó là sơ đồ nguyên lí và sơ đồ lắp đặt.</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7328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3. THIẾT KẾ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76807" y="636060"/>
            <a:ext cx="11171853" cy="156966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 Mạng điện trong nhà</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Sơ đồ mạng điện trong nhà là một bản vẽ thiết kế, trong đó các thiết bị được thể hiện bằng các kí hiệu và nối với nhau bằng dây dẫn.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Có hai loại sơ đồ mạng điện đó là sơ đồ nguyên lí và sơ đồ lắp đặt.</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461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6192" y="279185"/>
            <a:ext cx="4736273" cy="4246161"/>
          </a:xfrm>
          <a:prstGeom prst="rect">
            <a:avLst/>
          </a:prstGeom>
        </p:spPr>
      </p:pic>
      <p:sp>
        <p:nvSpPr>
          <p:cNvPr id="7" name="Rectangle 6"/>
          <p:cNvSpPr/>
          <p:nvPr/>
        </p:nvSpPr>
        <p:spPr>
          <a:xfrm>
            <a:off x="5511282" y="437280"/>
            <a:ext cx="5237584"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 Mô tả sơ đồ nguyên lí của Hình 3.2.</a:t>
            </a:r>
          </a:p>
        </p:txBody>
      </p:sp>
    </p:spTree>
    <p:extLst>
      <p:ext uri="{BB962C8B-B14F-4D97-AF65-F5344CB8AC3E}">
        <p14:creationId xmlns:p14="http://schemas.microsoft.com/office/powerpoint/2010/main" val="267754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6192" y="279186"/>
            <a:ext cx="4736273" cy="4376790"/>
          </a:xfrm>
          <a:prstGeom prst="rect">
            <a:avLst/>
          </a:prstGeom>
        </p:spPr>
      </p:pic>
      <p:sp>
        <p:nvSpPr>
          <p:cNvPr id="7" name="Rectangle 6"/>
          <p:cNvSpPr/>
          <p:nvPr/>
        </p:nvSpPr>
        <p:spPr>
          <a:xfrm>
            <a:off x="5511282" y="437280"/>
            <a:ext cx="5237584"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 Mô tả sơ đồ nguyên lí của Hình 3.2.</a:t>
            </a:r>
          </a:p>
        </p:txBody>
      </p:sp>
      <p:sp>
        <p:nvSpPr>
          <p:cNvPr id="2" name="Rectangle 1"/>
          <p:cNvSpPr/>
          <p:nvPr/>
        </p:nvSpPr>
        <p:spPr>
          <a:xfrm>
            <a:off x="5511282" y="1082552"/>
            <a:ext cx="5890726" cy="1569660"/>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1.</a:t>
            </a:r>
            <a:r>
              <a:rPr lang="en-US" sz="2400">
                <a:solidFill>
                  <a:srgbClr val="FF0000"/>
                </a:solidFill>
                <a:latin typeface="Times New Roman" panose="02020603050405020304" pitchFamily="18" charset="0"/>
                <a:ea typeface="Times New Roman" panose="02020603050405020304" pitchFamily="18" charset="0"/>
              </a:rPr>
              <a:t> Sơ đồ mạch điện gồm 1 aptomat, 1 ổ điện, 1 công tắc hai cực điều khiển một đèn. Aptomat bảo vệ mạch điện. Công tắc được mắc nối tiếp với đèn và mắc song song với ổ điện.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3432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74265" y="93026"/>
            <a:ext cx="4736273" cy="3464922"/>
          </a:xfrm>
          <a:prstGeom prst="rect">
            <a:avLst/>
          </a:prstGeom>
        </p:spPr>
      </p:pic>
      <p:pic>
        <p:nvPicPr>
          <p:cNvPr id="6" name="Picture 5"/>
          <p:cNvPicPr>
            <a:picLocks noChangeAspect="1"/>
          </p:cNvPicPr>
          <p:nvPr/>
        </p:nvPicPr>
        <p:blipFill>
          <a:blip r:embed="rId3"/>
          <a:stretch>
            <a:fillRect/>
          </a:stretch>
        </p:blipFill>
        <p:spPr>
          <a:xfrm>
            <a:off x="274265" y="3641923"/>
            <a:ext cx="4624454" cy="3094779"/>
          </a:xfrm>
          <a:prstGeom prst="rect">
            <a:avLst/>
          </a:prstGeom>
        </p:spPr>
      </p:pic>
      <p:sp>
        <p:nvSpPr>
          <p:cNvPr id="7" name="Rectangle 6"/>
          <p:cNvSpPr/>
          <p:nvPr/>
        </p:nvSpPr>
        <p:spPr>
          <a:xfrm>
            <a:off x="5511282" y="437280"/>
            <a:ext cx="5237584"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Chỉ ra sự khác biệt giữa sơ đồ lắp đặt trong Hình 3.3 và sơ đồ nguyên lí trong Hình 3.2.</a:t>
            </a:r>
          </a:p>
        </p:txBody>
      </p:sp>
      <p:sp>
        <p:nvSpPr>
          <p:cNvPr id="2" name="Rectangle 1"/>
          <p:cNvSpPr/>
          <p:nvPr/>
        </p:nvSpPr>
        <p:spPr>
          <a:xfrm>
            <a:off x="5371322" y="1825487"/>
            <a:ext cx="6096000" cy="1938992"/>
          </a:xfrm>
          <a:prstGeom prst="rect">
            <a:avLst/>
          </a:prstGeom>
        </p:spPr>
        <p:txBody>
          <a:bodyPr>
            <a:spAutoFit/>
          </a:bodyPr>
          <a:lstStyle/>
          <a:p>
            <a:pPr>
              <a:spcAft>
                <a:spcPts val="0"/>
              </a:spcAft>
            </a:pPr>
            <a:r>
              <a:rPr lang="vi-VN" smtClean="0">
                <a:solidFill>
                  <a:srgbClr val="000000"/>
                </a:solidFill>
                <a:latin typeface="Times New Roman" panose="02020603050405020304" pitchFamily="18" charset="0"/>
                <a:ea typeface="Times New Roman" panose="02020603050405020304" pitchFamily="18" charset="0"/>
              </a:rPr>
              <a:t> </a:t>
            </a:r>
            <a:r>
              <a:rPr lang="en-US" sz="2400">
                <a:solidFill>
                  <a:srgbClr val="FF0000"/>
                </a:solidFill>
                <a:latin typeface="Times New Roman" panose="02020603050405020304" pitchFamily="18" charset="0"/>
                <a:ea typeface="Times New Roman" panose="02020603050405020304" pitchFamily="18" charset="0"/>
              </a:rPr>
              <a:t>- Sơ đồ nguyên lý được trình bày một cách tổng quát và chi tiết cấu tạo của một thiết bị.</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Sơ đồ lắp đặt được trình bày cụ thể vị trí chính xác từng linh kiện (bộ phận) từng mạch điện trong một thiết bị.</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0517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1399" y="93026"/>
            <a:ext cx="4736273" cy="3464922"/>
          </a:xfrm>
          <a:prstGeom prst="rect">
            <a:avLst/>
          </a:prstGeom>
        </p:spPr>
      </p:pic>
      <p:pic>
        <p:nvPicPr>
          <p:cNvPr id="6" name="Picture 5"/>
          <p:cNvPicPr>
            <a:picLocks noChangeAspect="1"/>
          </p:cNvPicPr>
          <p:nvPr/>
        </p:nvPicPr>
        <p:blipFill>
          <a:blip r:embed="rId3"/>
          <a:stretch>
            <a:fillRect/>
          </a:stretch>
        </p:blipFill>
        <p:spPr>
          <a:xfrm>
            <a:off x="451399" y="3679246"/>
            <a:ext cx="4624454" cy="3066787"/>
          </a:xfrm>
          <a:prstGeom prst="rect">
            <a:avLst/>
          </a:prstGeom>
        </p:spPr>
      </p:pic>
      <p:sp>
        <p:nvSpPr>
          <p:cNvPr id="7" name="Rectangle 6"/>
          <p:cNvSpPr/>
          <p:nvPr/>
        </p:nvSpPr>
        <p:spPr>
          <a:xfrm>
            <a:off x="5511282" y="437280"/>
            <a:ext cx="5237584"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Chỉ ra sự khác biệt giữa sơ đồ lắp đặt trong Hình 3.3 và sơ đồ nguyên lí trong Hình 3.2.</a:t>
            </a:r>
          </a:p>
        </p:txBody>
      </p:sp>
    </p:spTree>
    <p:extLst>
      <p:ext uri="{BB962C8B-B14F-4D97-AF65-F5344CB8AC3E}">
        <p14:creationId xmlns:p14="http://schemas.microsoft.com/office/powerpoint/2010/main" val="2590909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3. THIẾT KẾ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76807" y="636060"/>
            <a:ext cx="11171853" cy="3785652"/>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 Mạng điện trong nhà</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1</a:t>
            </a:r>
            <a:r>
              <a:rPr lang="vi-VN" sz="2400" smtClean="0">
                <a:latin typeface="Times New Roman" panose="02020603050405020304" pitchFamily="18" charset="0"/>
                <a:cs typeface="Times New Roman" panose="02020603050405020304" pitchFamily="18" charset="0"/>
              </a:rPr>
              <a:t>. Sơ </a:t>
            </a:r>
            <a:r>
              <a:rPr lang="vi-VN" sz="2400">
                <a:latin typeface="Times New Roman" panose="02020603050405020304" pitchFamily="18" charset="0"/>
                <a:cs typeface="Times New Roman" panose="02020603050405020304" pitchFamily="18" charset="0"/>
              </a:rPr>
              <a:t>đồ nguyên lí</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Sơ đồ nguyên lí thể hiện mối liên hệ điện giữa các thiết bị trong mạng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Sơ đồ nguyên lí được dùng để nghiên cứu nguyên lí làm việc và là cơ sở để thiết kế sơ đồ lắp đặt.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2. Sơ đồ lắp đặt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Sơ đồ lắp đặt mạng điện trong nhà biểu thị rõ vị trí, cách lắp đặt của các thiết bị và đồ dùng điện của mạng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Sơ đồ lắp đặt được sử dụng để dự trù vật liệu, lắp đặt, sửa chữa và số lượng các thiết bị điện có trong mạng điện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287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14156" y="183893"/>
            <a:ext cx="3163688" cy="461665"/>
          </a:xfrm>
          <a:prstGeom prst="rect">
            <a:avLst/>
          </a:prstGeom>
        </p:spPr>
        <p:txBody>
          <a:bodyPr wrap="none">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HỌC TẬP SỐ 1</a:t>
            </a:r>
            <a:endParaRPr lang="en-US" sz="2400">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96338357"/>
              </p:ext>
            </p:extLst>
          </p:nvPr>
        </p:nvGraphicFramePr>
        <p:xfrm>
          <a:off x="439606" y="687356"/>
          <a:ext cx="11139683" cy="4310080"/>
        </p:xfrm>
        <a:graphic>
          <a:graphicData uri="http://schemas.openxmlformats.org/drawingml/2006/table">
            <a:tbl>
              <a:tblPr firstRow="1" firstCol="1" bandRow="1"/>
              <a:tblGrid>
                <a:gridCol w="7055377">
                  <a:extLst>
                    <a:ext uri="{9D8B030D-6E8A-4147-A177-3AD203B41FA5}">
                      <a16:colId xmlns:a16="http://schemas.microsoft.com/office/drawing/2014/main" val="4224668773"/>
                    </a:ext>
                  </a:extLst>
                </a:gridCol>
                <a:gridCol w="4084306">
                  <a:extLst>
                    <a:ext uri="{9D8B030D-6E8A-4147-A177-3AD203B41FA5}">
                      <a16:colId xmlns:a16="http://schemas.microsoft.com/office/drawing/2014/main" val="192759971"/>
                    </a:ext>
                  </a:extLst>
                </a:gridCol>
              </a:tblGrid>
              <a:tr h="164278">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400">
                        <a:latin typeface="Times New Roman" panose="02020603050405020304" pitchFamily="18" charset="0"/>
                        <a:cs typeface="Times New Roman" panose="02020603050405020304" pitchFamily="18" charset="0"/>
                      </a:endParaRPr>
                    </a:p>
                  </a:txBody>
                  <a:tcPr marL="41069" marR="41069" marT="20535" marB="20535">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466671738"/>
                  </a:ext>
                </a:extLst>
              </a:tr>
              <a:tr h="620320">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bảng dưới đây để được các bước thiết kế sơ đồ nguyên lí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400">
                        <a:latin typeface="Times New Roman" panose="02020603050405020304" pitchFamily="18" charset="0"/>
                        <a:cs typeface="Times New Roman" panose="02020603050405020304" pitchFamily="18" charset="0"/>
                      </a:endParaRPr>
                    </a:p>
                  </a:txBody>
                  <a:tcPr marL="41069" marR="41069" marT="20535" marB="2053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5344988"/>
                  </a:ext>
                </a:extLst>
              </a:tr>
              <a:tr h="620320">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 kế sơ đồ nguyên lí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18281942"/>
                  </a:ext>
                </a:extLst>
              </a:tr>
              <a:tr h="620320">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bước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thực hiện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8287868"/>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Xác định nhiệm vụ thiết kế</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6869975"/>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Xác định thiết bị, đồ dùng điện và mối liên hệ về điện giữa chúng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9038702"/>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Vẽ sơ đồ nguyên lí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6368568"/>
                  </a:ext>
                </a:extLst>
              </a:tr>
            </a:tbl>
          </a:graphicData>
        </a:graphic>
      </p:graphicFrame>
    </p:spTree>
    <p:extLst>
      <p:ext uri="{BB962C8B-B14F-4D97-AF65-F5344CB8AC3E}">
        <p14:creationId xmlns:p14="http://schemas.microsoft.com/office/powerpoint/2010/main" val="275210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6261" y="183893"/>
            <a:ext cx="5980923" cy="830997"/>
          </a:xfrm>
          <a:prstGeom prst="rect">
            <a:avLst/>
          </a:prstGeom>
        </p:spPr>
        <p:txBody>
          <a:bodyPr wrap="square">
            <a:spAutoFit/>
          </a:bodyPr>
          <a:lstStyle/>
          <a:p>
            <a:pPr algn="ctr"/>
            <a:r>
              <a:rPr lang="vi-VN" sz="2400">
                <a:latin typeface="Times New Roman" panose="02020603050405020304" pitchFamily="18" charset="0"/>
                <a:cs typeface="Times New Roman" panose="02020603050405020304" pitchFamily="18" charset="0"/>
              </a:rPr>
              <a:t>HƯỚNG DẪN CHẤM PHIẾU HỌC TẬP</a:t>
            </a:r>
            <a:endParaRPr lang="en-US" sz="2400">
              <a:latin typeface="Times New Roman" panose="02020603050405020304" pitchFamily="18" charset="0"/>
              <a:cs typeface="Times New Roman" panose="02020603050405020304" pitchFamily="18" charset="0"/>
            </a:endParaRPr>
          </a:p>
          <a:p>
            <a:pPr algn="ctr"/>
            <a:r>
              <a:rPr lang="vi-VN" sz="2400">
                <a:latin typeface="Times New Roman" panose="02020603050405020304" pitchFamily="18" charset="0"/>
                <a:cs typeface="Times New Roman" panose="02020603050405020304" pitchFamily="18" charset="0"/>
              </a:rPr>
              <a:t>PHIẾU HỌC TẬP SỐ 1</a:t>
            </a:r>
            <a:endParaRPr lang="en-US" sz="240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970623365"/>
              </p:ext>
            </p:extLst>
          </p:nvPr>
        </p:nvGraphicFramePr>
        <p:xfrm>
          <a:off x="453199" y="1172548"/>
          <a:ext cx="11139683" cy="5396640"/>
        </p:xfrm>
        <a:graphic>
          <a:graphicData uri="http://schemas.openxmlformats.org/drawingml/2006/table">
            <a:tbl>
              <a:tblPr firstRow="1" firstCol="1" bandRow="1"/>
              <a:tblGrid>
                <a:gridCol w="3773568">
                  <a:extLst>
                    <a:ext uri="{9D8B030D-6E8A-4147-A177-3AD203B41FA5}">
                      <a16:colId xmlns:a16="http://schemas.microsoft.com/office/drawing/2014/main" val="4224668773"/>
                    </a:ext>
                  </a:extLst>
                </a:gridCol>
                <a:gridCol w="7366115">
                  <a:extLst>
                    <a:ext uri="{9D8B030D-6E8A-4147-A177-3AD203B41FA5}">
                      <a16:colId xmlns:a16="http://schemas.microsoft.com/office/drawing/2014/main" val="192759971"/>
                    </a:ext>
                  </a:extLst>
                </a:gridCol>
              </a:tblGrid>
              <a:tr h="164278">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400">
                        <a:latin typeface="Times New Roman" panose="02020603050405020304" pitchFamily="18" charset="0"/>
                        <a:cs typeface="Times New Roman" panose="02020603050405020304" pitchFamily="18" charset="0"/>
                      </a:endParaRPr>
                    </a:p>
                  </a:txBody>
                  <a:tcPr marL="41069" marR="41069" marT="20535" marB="20535">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466671738"/>
                  </a:ext>
                </a:extLst>
              </a:tr>
              <a:tr h="620320">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bảng dưới đây để được các bước thiết kế sơ đồ nguyên lí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400">
                        <a:latin typeface="Times New Roman" panose="02020603050405020304" pitchFamily="18" charset="0"/>
                        <a:cs typeface="Times New Roman" panose="02020603050405020304" pitchFamily="18" charset="0"/>
                      </a:endParaRPr>
                    </a:p>
                  </a:txBody>
                  <a:tcPr marL="41069" marR="41069" marT="20535" marB="2053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5344988"/>
                  </a:ext>
                </a:extLst>
              </a:tr>
              <a:tr h="620320">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 kế sơ đồ nguyên lí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18281942"/>
                  </a:ext>
                </a:extLst>
              </a:tr>
              <a:tr h="620320">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bước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thực hiện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8287868"/>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Xác định nhiệm vụ thiết kế</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Đặc điểm về đồ dùng điện của mạng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Phạm vi của mạng điện: số lượng phòng và khu vực cần được cung cấp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6869975"/>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Xác định thiết bị, đồ dùng điện và mối liên hệ về điện giữa chúng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số lượng các thiết bị và đồ dùng diện cần lắp đặt.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công suất tải của mạng điện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Vị trí đặt bảng điện chính, bảng điện nhánh, ổ cắm lấy điện, công tắc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Hệ thống đấu nối và dây dẫn điện từ bảng phân phối đến các ổ cắm điện và thiết bị trong nhà.</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9038702"/>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Vẽ sơ đồ nguyên lí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 các thiết bị và các đường nối thể hiện mối liên hệ giữa các thiết bị.</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6368568"/>
                  </a:ext>
                </a:extLst>
              </a:tr>
            </a:tbl>
          </a:graphicData>
        </a:graphic>
      </p:graphicFrame>
    </p:spTree>
    <p:extLst>
      <p:ext uri="{BB962C8B-B14F-4D97-AF65-F5344CB8AC3E}">
        <p14:creationId xmlns:p14="http://schemas.microsoft.com/office/powerpoint/2010/main" val="408856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706678" y="390293"/>
            <a:ext cx="3485322" cy="5363736"/>
          </a:xfrm>
          <a:prstGeom prst="cloudCallout">
            <a:avLst>
              <a:gd name="adj1" fmla="val -55497"/>
              <a:gd name="adj2" fmla="val 4768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3.1 và cho biết: Mạng điện trong nhà gồm có những thiết bị nào?</a:t>
            </a:r>
          </a:p>
        </p:txBody>
      </p:sp>
      <p:pic>
        <p:nvPicPr>
          <p:cNvPr id="5" name="Picture 4" descr="C:\Users\DELL\Desktop\image_284.png"/>
          <p:cNvPicPr/>
          <p:nvPr/>
        </p:nvPicPr>
        <p:blipFill>
          <a:blip r:embed="rId2">
            <a:extLst>
              <a:ext uri="{28A0092B-C50C-407E-A947-70E740481C1C}">
                <a14:useLocalDpi xmlns:a14="http://schemas.microsoft.com/office/drawing/2010/main" val="0"/>
              </a:ext>
            </a:extLst>
          </a:blip>
          <a:srcRect/>
          <a:stretch>
            <a:fillRect/>
          </a:stretch>
        </p:blipFill>
        <p:spPr bwMode="auto">
          <a:xfrm>
            <a:off x="390525" y="293218"/>
            <a:ext cx="7751152" cy="5557886"/>
          </a:xfrm>
          <a:prstGeom prst="rect">
            <a:avLst/>
          </a:prstGeom>
          <a:noFill/>
          <a:ln>
            <a:noFill/>
          </a:ln>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3. THIẾT KẾ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76807" y="636060"/>
            <a:ext cx="11171853" cy="1938992"/>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II.Thiết kế sơ đồ mạng điện trong nhà</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1.Thiết kế sơ đồ nguyên lí</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1. Xác định nhiệm vụ thiết kế</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2. Xác định thiết bị, đồ dùng điện và mối liên hệ về điện giữa chúng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Vẽ sơ đồ nguyên lí</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824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14157" y="183893"/>
            <a:ext cx="3163687" cy="461665"/>
          </a:xfrm>
          <a:prstGeom prst="rect">
            <a:avLst/>
          </a:prstGeom>
        </p:spPr>
        <p:txBody>
          <a:bodyPr wrap="none">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HỌC TẬP SỐ </a:t>
            </a:r>
            <a:r>
              <a:rPr lang="vi-VN" sz="2400" smtClean="0">
                <a:solidFill>
                  <a:srgbClr val="000000"/>
                </a:solidFill>
                <a:latin typeface="Times New Roman" panose="02020603050405020304" pitchFamily="18" charset="0"/>
                <a:ea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580207081"/>
              </p:ext>
            </p:extLst>
          </p:nvPr>
        </p:nvGraphicFramePr>
        <p:xfrm>
          <a:off x="439606" y="687356"/>
          <a:ext cx="11139683" cy="4198880"/>
        </p:xfrm>
        <a:graphic>
          <a:graphicData uri="http://schemas.openxmlformats.org/drawingml/2006/table">
            <a:tbl>
              <a:tblPr firstRow="1" firstCol="1" bandRow="1"/>
              <a:tblGrid>
                <a:gridCol w="7055377">
                  <a:extLst>
                    <a:ext uri="{9D8B030D-6E8A-4147-A177-3AD203B41FA5}">
                      <a16:colId xmlns:a16="http://schemas.microsoft.com/office/drawing/2014/main" val="4224668773"/>
                    </a:ext>
                  </a:extLst>
                </a:gridCol>
                <a:gridCol w="4084306">
                  <a:extLst>
                    <a:ext uri="{9D8B030D-6E8A-4147-A177-3AD203B41FA5}">
                      <a16:colId xmlns:a16="http://schemas.microsoft.com/office/drawing/2014/main" val="192759971"/>
                    </a:ext>
                  </a:extLst>
                </a:gridCol>
              </a:tblGrid>
              <a:tr h="164278">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400">
                        <a:latin typeface="Times New Roman" panose="02020603050405020304" pitchFamily="18" charset="0"/>
                        <a:cs typeface="Times New Roman" panose="02020603050405020304" pitchFamily="18" charset="0"/>
                      </a:endParaRPr>
                    </a:p>
                  </a:txBody>
                  <a:tcPr marL="41069" marR="41069" marT="20535" marB="20535">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466671738"/>
                  </a:ext>
                </a:extLst>
              </a:tr>
              <a:tr h="620320">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bảng dưới đây để được các bước thiết kế sơ đồ </a:t>
                      </a:r>
                      <a:r>
                        <a:rPr lang="vi-VN" sz="24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lắp đặt mạng </a:t>
                      </a: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400">
                        <a:latin typeface="Times New Roman" panose="02020603050405020304" pitchFamily="18" charset="0"/>
                        <a:cs typeface="Times New Roman" panose="02020603050405020304" pitchFamily="18" charset="0"/>
                      </a:endParaRPr>
                    </a:p>
                  </a:txBody>
                  <a:tcPr marL="41069" marR="41069" marT="20535" marB="2053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5344988"/>
                  </a:ext>
                </a:extLst>
              </a:tr>
              <a:tr h="620320">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 kế sơ đồ </a:t>
                      </a:r>
                      <a:r>
                        <a:rPr lang="vi-VN" sz="2400" b="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lắp đặt mạng </a:t>
                      </a: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18281942"/>
                  </a:ext>
                </a:extLst>
              </a:tr>
              <a:tr h="620320">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bước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thực hiện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8287868"/>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Nghiên cứu sơ đồ nguyên lí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6869975"/>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Xác định vị trí lắp đặt các thiết bị, đồ dùng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9038702"/>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Vẽ sơ đồ lắp đặt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6368568"/>
                  </a:ext>
                </a:extLst>
              </a:tr>
            </a:tbl>
          </a:graphicData>
        </a:graphic>
      </p:graphicFrame>
    </p:spTree>
    <p:extLst>
      <p:ext uri="{BB962C8B-B14F-4D97-AF65-F5344CB8AC3E}">
        <p14:creationId xmlns:p14="http://schemas.microsoft.com/office/powerpoint/2010/main" val="179682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6261" y="183893"/>
            <a:ext cx="5980923" cy="830997"/>
          </a:xfrm>
          <a:prstGeom prst="rect">
            <a:avLst/>
          </a:prstGeom>
        </p:spPr>
        <p:txBody>
          <a:bodyPr wrap="square">
            <a:spAutoFit/>
          </a:bodyPr>
          <a:lstStyle/>
          <a:p>
            <a:pPr algn="ctr"/>
            <a:r>
              <a:rPr lang="vi-VN" sz="2400">
                <a:latin typeface="Times New Roman" panose="02020603050405020304" pitchFamily="18" charset="0"/>
                <a:cs typeface="Times New Roman" panose="02020603050405020304" pitchFamily="18" charset="0"/>
              </a:rPr>
              <a:t>HƯỚNG DẪN CHẤM PHIẾU HỌC TẬP</a:t>
            </a:r>
            <a:endParaRPr lang="en-US" sz="2400">
              <a:latin typeface="Times New Roman" panose="02020603050405020304" pitchFamily="18" charset="0"/>
              <a:cs typeface="Times New Roman" panose="02020603050405020304" pitchFamily="18" charset="0"/>
            </a:endParaRPr>
          </a:p>
          <a:p>
            <a:pPr algn="ctr"/>
            <a:r>
              <a:rPr lang="vi-VN" sz="2400">
                <a:latin typeface="Times New Roman" panose="02020603050405020304" pitchFamily="18" charset="0"/>
                <a:cs typeface="Times New Roman" panose="02020603050405020304" pitchFamily="18" charset="0"/>
              </a:rPr>
              <a:t>PHIẾU HỌC TẬP SỐ 1</a:t>
            </a:r>
            <a:endParaRPr lang="en-US" sz="240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61771013"/>
              </p:ext>
            </p:extLst>
          </p:nvPr>
        </p:nvGraphicFramePr>
        <p:xfrm>
          <a:off x="453199" y="1172548"/>
          <a:ext cx="11139683" cy="4898240"/>
        </p:xfrm>
        <a:graphic>
          <a:graphicData uri="http://schemas.openxmlformats.org/drawingml/2006/table">
            <a:tbl>
              <a:tblPr firstRow="1" firstCol="1" bandRow="1"/>
              <a:tblGrid>
                <a:gridCol w="3773568">
                  <a:extLst>
                    <a:ext uri="{9D8B030D-6E8A-4147-A177-3AD203B41FA5}">
                      <a16:colId xmlns:a16="http://schemas.microsoft.com/office/drawing/2014/main" val="4224668773"/>
                    </a:ext>
                  </a:extLst>
                </a:gridCol>
                <a:gridCol w="7366115">
                  <a:extLst>
                    <a:ext uri="{9D8B030D-6E8A-4147-A177-3AD203B41FA5}">
                      <a16:colId xmlns:a16="http://schemas.microsoft.com/office/drawing/2014/main" val="192759971"/>
                    </a:ext>
                  </a:extLst>
                </a:gridCol>
              </a:tblGrid>
              <a:tr h="164278">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400">
                        <a:latin typeface="Times New Roman" panose="02020603050405020304" pitchFamily="18" charset="0"/>
                        <a:cs typeface="Times New Roman" panose="02020603050405020304" pitchFamily="18" charset="0"/>
                      </a:endParaRPr>
                    </a:p>
                  </a:txBody>
                  <a:tcPr marL="41069" marR="41069" marT="20535" marB="20535">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466671738"/>
                  </a:ext>
                </a:extLst>
              </a:tr>
              <a:tr h="620320">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bảng dưới đây để được các bước thiết kế sơ đồ nguyên lí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400">
                        <a:latin typeface="Times New Roman" panose="02020603050405020304" pitchFamily="18" charset="0"/>
                        <a:cs typeface="Times New Roman" panose="02020603050405020304" pitchFamily="18" charset="0"/>
                      </a:endParaRPr>
                    </a:p>
                  </a:txBody>
                  <a:tcPr marL="41069" marR="41069" marT="20535" marB="2053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5344988"/>
                  </a:ext>
                </a:extLst>
              </a:tr>
              <a:tr h="620320">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 kế sơ đồ </a:t>
                      </a:r>
                      <a:r>
                        <a:rPr lang="vi-VN" sz="2400" b="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lắp đặt mạng </a:t>
                      </a: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618281942"/>
                  </a:ext>
                </a:extLst>
              </a:tr>
              <a:tr h="620320">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bước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thực hiện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8287868"/>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Nghiên cứu sơ đồ nguyên lí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Nghiên cứu sơ đồ nguyên lí, đưa ra cách nối các thiết bị và đồ dùng điện trong mạng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6869975"/>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Xác định vị trí lắp đặt các thiết bị, đồ dùng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Vẽ kí hiệu thiết bị và đồ dùng điện theo đúng vị trí thực tế</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phương án nối dây cho các thiết bị và đồ dùng điện theo sơ đồ nguyên lí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9038702"/>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Vẽ sơ đồ lắp đặt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Vẽ đường dây nguồn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Vẽ đường dây dẫn kết nối các thiết bị và đồ dùng điện theo sơ đồ nguyên lí và cách nối dây đã lựa chọn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6368568"/>
                  </a:ext>
                </a:extLst>
              </a:tr>
            </a:tbl>
          </a:graphicData>
        </a:graphic>
      </p:graphicFrame>
    </p:spTree>
    <p:extLst>
      <p:ext uri="{BB962C8B-B14F-4D97-AF65-F5344CB8AC3E}">
        <p14:creationId xmlns:p14="http://schemas.microsoft.com/office/powerpoint/2010/main" val="169907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3. THIẾT KẾ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76807" y="636060"/>
            <a:ext cx="11171853" cy="1938992"/>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II.Thiết kế sơ đồ mạng điện trong nhà</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2. Thiết kế sơ đồ lắp đặt</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1. Nghiên cứu sơ đồ nguyên lí</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2. Xác định vị trí lắp đặt các thiết bị, đồ dùng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Vẽ sơ đồ lắp đặt</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053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4122" y="584775"/>
            <a:ext cx="11594123" cy="1200329"/>
          </a:xfrm>
          <a:prstGeom prst="rect">
            <a:avLst/>
          </a:prstGeom>
        </p:spPr>
        <p:txBody>
          <a:bodyPr wrap="square">
            <a:spAutoFit/>
          </a:bodyPr>
          <a:lstStyle/>
          <a:p>
            <a:r>
              <a:rPr lang="en-US" sz="2400" b="1" dirty="0" err="1">
                <a:solidFill>
                  <a:srgbClr val="0000FF"/>
                </a:solidFill>
                <a:latin typeface="Times New Roman" panose="02020603050405020304" pitchFamily="18" charset="0"/>
                <a:cs typeface="Times New Roman" panose="02020603050405020304" pitchFamily="18" charset="0"/>
              </a:rPr>
              <a:t>Hãy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thiết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kế</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sơ</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đồ</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nguyên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lí</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sơ</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đồ</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lắp</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đặt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mạng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điện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gồm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nguồn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điện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aptomat</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cầu</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chì</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công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tắc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hai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cực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bóng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đèn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trong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công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tắc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bật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tắt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bóng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đèn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aptomat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bảo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vệ</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mạng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điện</a:t>
            </a:r>
            <a:r>
              <a:rPr lang="en-US" sz="24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4122" y="584775"/>
            <a:ext cx="11594123"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thiết kế sơ đồ nguyên lí, sơ đồ lắp đặt mạng điện gồm: nguồn điện, aptomat, công tắc hai cực và bóng đèn, trong đó công tắc bật tắt bóng đèn và aptomat bảo vệ mạng điện.</a:t>
            </a:r>
          </a:p>
        </p:txBody>
      </p:sp>
      <p:pic>
        <p:nvPicPr>
          <p:cNvPr id="5" name="Picture 4" descr="C:\Users\DELL\Desktop\image_290.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2667" y="2369879"/>
            <a:ext cx="4653321" cy="2444717"/>
          </a:xfrm>
          <a:prstGeom prst="rect">
            <a:avLst/>
          </a:prstGeom>
          <a:noFill/>
          <a:ln>
            <a:noFill/>
          </a:ln>
        </p:spPr>
      </p:pic>
      <p:pic>
        <p:nvPicPr>
          <p:cNvPr id="6" name="Picture 5" descr="C:\Users\DELL\Desktop\image_29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5486" y="2265738"/>
            <a:ext cx="4354636" cy="2548858"/>
          </a:xfrm>
          <a:prstGeom prst="rect">
            <a:avLst/>
          </a:prstGeom>
          <a:noFill/>
          <a:ln>
            <a:noFill/>
          </a:ln>
        </p:spPr>
      </p:pic>
      <p:sp>
        <p:nvSpPr>
          <p:cNvPr id="2" name="TextBox 1"/>
          <p:cNvSpPr txBox="1"/>
          <p:nvPr/>
        </p:nvSpPr>
        <p:spPr>
          <a:xfrm>
            <a:off x="2406643" y="4999261"/>
            <a:ext cx="2323322"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Sơ đồ nguyên lý</a:t>
            </a:r>
            <a:endParaRPr lang="en-US" sz="2000" b="1" i="1">
              <a:latin typeface="Times New Roman" panose="02020603050405020304" pitchFamily="18" charset="0"/>
              <a:cs typeface="Times New Roman" panose="02020603050405020304" pitchFamily="18" charset="0"/>
            </a:endParaRPr>
          </a:p>
        </p:txBody>
      </p:sp>
      <p:sp>
        <p:nvSpPr>
          <p:cNvPr id="8" name="TextBox 7"/>
          <p:cNvSpPr txBox="1"/>
          <p:nvPr/>
        </p:nvSpPr>
        <p:spPr>
          <a:xfrm>
            <a:off x="8185402" y="4895120"/>
            <a:ext cx="2323322"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Sơ đồ lắp đặt</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352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66130" y="584775"/>
            <a:ext cx="11825869" cy="1938992"/>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Hãy thiết kế sơ đồ nguyên lí, sơ đồ lắp đặt mạng điện trong nhà gồm các thiết bị và phân tử như sau:</a:t>
            </a:r>
          </a:p>
          <a:p>
            <a:pPr>
              <a:spcAft>
                <a:spcPts val="0"/>
              </a:spcAft>
            </a:pPr>
            <a:r>
              <a:rPr lang="en-US" sz="24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- 1 aptomat, bảo vệ chung toàn mạch.</a:t>
            </a:r>
          </a:p>
          <a:p>
            <a:pPr>
              <a:spcAft>
                <a:spcPts val="0"/>
              </a:spcAft>
            </a:pPr>
            <a:r>
              <a:rPr lang="en-US" sz="24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- 1 ổ cắm điện.</a:t>
            </a:r>
          </a:p>
          <a:p>
            <a:pPr>
              <a:spcAft>
                <a:spcPts val="0"/>
              </a:spcAft>
            </a:pPr>
            <a:r>
              <a:rPr lang="en-US" sz="24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 bóng đèn sợi đốt được điều khiển sáng luân phiên từ một công tắc 3 cực.</a:t>
            </a:r>
            <a:endParaRPr lang="en-US" sz="2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91485" y="275901"/>
            <a:ext cx="11825869" cy="1938992"/>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Hãy thiết kế sơ đồ nguyên lí, sơ đồ lắp đặt mạng điện trong nhà gồm các thiết bị và phân tử như sau:</a:t>
            </a:r>
          </a:p>
          <a:p>
            <a:pPr>
              <a:spcAft>
                <a:spcPts val="0"/>
              </a:spcAft>
            </a:pPr>
            <a:r>
              <a:rPr lang="en-US" sz="24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- 1 aptomat, bảo vệ chung toàn mạch.</a:t>
            </a:r>
          </a:p>
          <a:p>
            <a:pPr>
              <a:spcAft>
                <a:spcPts val="0"/>
              </a:spcAft>
            </a:pPr>
            <a:r>
              <a:rPr lang="en-US" sz="24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- 1 ổ cắm điện.</a:t>
            </a:r>
          </a:p>
          <a:p>
            <a:pPr>
              <a:spcAft>
                <a:spcPts val="0"/>
              </a:spcAft>
            </a:pPr>
            <a:r>
              <a:rPr lang="en-US" sz="24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 bóng đèn sợi đốt được điều khiển sáng luân phiên từ một công tắc 3 cực.</a:t>
            </a:r>
            <a:endParaRPr lang="en-US" sz="2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descr="C:\Users\DELL\Desktop\image_293.png"/>
          <p:cNvPicPr/>
          <p:nvPr/>
        </p:nvPicPr>
        <p:blipFill>
          <a:blip r:embed="rId3">
            <a:extLst>
              <a:ext uri="{28A0092B-C50C-407E-A947-70E740481C1C}">
                <a14:useLocalDpi xmlns:a14="http://schemas.microsoft.com/office/drawing/2010/main" val="0"/>
              </a:ext>
            </a:extLst>
          </a:blip>
          <a:srcRect/>
          <a:stretch>
            <a:fillRect/>
          </a:stretch>
        </p:blipFill>
        <p:spPr bwMode="auto">
          <a:xfrm>
            <a:off x="676152" y="2809963"/>
            <a:ext cx="4782256" cy="3973392"/>
          </a:xfrm>
          <a:prstGeom prst="rect">
            <a:avLst/>
          </a:prstGeom>
          <a:noFill/>
          <a:ln>
            <a:noFill/>
          </a:ln>
        </p:spPr>
      </p:pic>
      <p:pic>
        <p:nvPicPr>
          <p:cNvPr id="6" name="Picture 5" descr="C:\Users\DELL\Desktop\image_294.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7496" y="2949438"/>
            <a:ext cx="6358365" cy="3339395"/>
          </a:xfrm>
          <a:prstGeom prst="rect">
            <a:avLst/>
          </a:prstGeom>
          <a:noFill/>
          <a:ln>
            <a:noFill/>
          </a:ln>
        </p:spPr>
      </p:pic>
      <p:sp>
        <p:nvSpPr>
          <p:cNvPr id="8" name="TextBox 7"/>
          <p:cNvSpPr txBox="1"/>
          <p:nvPr/>
        </p:nvSpPr>
        <p:spPr>
          <a:xfrm>
            <a:off x="7961467" y="6314394"/>
            <a:ext cx="2323322"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Sơ đồ lắp đặt</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422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706678" y="390293"/>
            <a:ext cx="3485322" cy="5363736"/>
          </a:xfrm>
          <a:prstGeom prst="cloudCallout">
            <a:avLst>
              <a:gd name="adj1" fmla="val -55497"/>
              <a:gd name="adj2" fmla="val 4768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3.1 và cho biết: Mạng điện trong nhà gồm có những thiết bị nào?</a:t>
            </a:r>
          </a:p>
        </p:txBody>
      </p:sp>
      <p:pic>
        <p:nvPicPr>
          <p:cNvPr id="5" name="Picture 4" descr="C:\Users\DELL\Desktop\image_284.png"/>
          <p:cNvPicPr/>
          <p:nvPr/>
        </p:nvPicPr>
        <p:blipFill>
          <a:blip r:embed="rId2">
            <a:extLst>
              <a:ext uri="{28A0092B-C50C-407E-A947-70E740481C1C}">
                <a14:useLocalDpi xmlns:a14="http://schemas.microsoft.com/office/drawing/2010/main" val="0"/>
              </a:ext>
            </a:extLst>
          </a:blip>
          <a:srcRect/>
          <a:stretch>
            <a:fillRect/>
          </a:stretch>
        </p:blipFill>
        <p:spPr bwMode="auto">
          <a:xfrm>
            <a:off x="390525" y="293218"/>
            <a:ext cx="7751152" cy="5460811"/>
          </a:xfrm>
          <a:prstGeom prst="rect">
            <a:avLst/>
          </a:prstGeom>
          <a:noFill/>
          <a:ln>
            <a:noFill/>
          </a:ln>
        </p:spPr>
      </p:pic>
      <p:sp>
        <p:nvSpPr>
          <p:cNvPr id="3" name="Rectangle 2"/>
          <p:cNvSpPr/>
          <p:nvPr/>
        </p:nvSpPr>
        <p:spPr>
          <a:xfrm>
            <a:off x="1800144" y="5969949"/>
            <a:ext cx="7935186" cy="461665"/>
          </a:xfrm>
          <a:prstGeom prst="rect">
            <a:avLst/>
          </a:prstGeom>
        </p:spPr>
        <p:txBody>
          <a:bodyPr wrap="non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Mạng điện trong nhà gồm có các thiết bị: ổ cắm, đèn, công </a:t>
            </a:r>
            <a:r>
              <a:rPr lang="vi-VN" sz="2400">
                <a:solidFill>
                  <a:srgbClr val="FF0000"/>
                </a:solidFill>
                <a:latin typeface="Times New Roman" panose="02020603050405020304" pitchFamily="18" charset="0"/>
                <a:ea typeface="Times New Roman" panose="02020603050405020304" pitchFamily="18" charset="0"/>
              </a:rPr>
              <a:t>tắc.</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2893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428" y="130773"/>
            <a:ext cx="2673319" cy="323757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671" y="130773"/>
            <a:ext cx="2836509" cy="3106949"/>
          </a:xfrm>
          <a:prstGeom prst="rect">
            <a:avLst/>
          </a:prstGeom>
        </p:spPr>
      </p:pic>
      <p:pic>
        <p:nvPicPr>
          <p:cNvPr id="5" name="Picture 4"/>
          <p:cNvPicPr>
            <a:picLocks noChangeAspect="1"/>
          </p:cNvPicPr>
          <p:nvPr/>
        </p:nvPicPr>
        <p:blipFill>
          <a:blip r:embed="rId4"/>
          <a:stretch>
            <a:fillRect/>
          </a:stretch>
        </p:blipFill>
        <p:spPr>
          <a:xfrm>
            <a:off x="480428" y="3673053"/>
            <a:ext cx="2673319" cy="275573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5671" y="3816221"/>
            <a:ext cx="2828731" cy="2612571"/>
          </a:xfrm>
          <a:prstGeom prst="rect">
            <a:avLst/>
          </a:prstGeom>
        </p:spPr>
      </p:pic>
      <p:sp>
        <p:nvSpPr>
          <p:cNvPr id="8" name="Rectangle 7"/>
          <p:cNvSpPr/>
          <p:nvPr/>
        </p:nvSpPr>
        <p:spPr>
          <a:xfrm>
            <a:off x="6494104" y="219184"/>
            <a:ext cx="4593771" cy="3046988"/>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1.</a:t>
            </a:r>
            <a:r>
              <a:rPr lang="en-US" sz="2400" b="1">
                <a:solidFill>
                  <a:srgbClr val="0000FF"/>
                </a:solidFill>
                <a:latin typeface="Times New Roman" panose="02020603050405020304" pitchFamily="18" charset="0"/>
                <a:ea typeface="Times New Roman" panose="02020603050405020304" pitchFamily="18" charset="0"/>
              </a:rPr>
              <a:t> Chọn những thiết bị và đồ dùng điện có thông số kĩ thuật phù hợp với mạng điện trong nhà ở Việt Nam.</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 Bóng đèn 12 V - 20 W.</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 Quạt điện 220 V - 50 W.</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 Nồi cơm điện 110 V - 600 W.</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 Công tắc 16 A - 250 V.</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476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428" y="130773"/>
            <a:ext cx="2673319" cy="323757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671" y="130773"/>
            <a:ext cx="2836509" cy="3106949"/>
          </a:xfrm>
          <a:prstGeom prst="rect">
            <a:avLst/>
          </a:prstGeom>
        </p:spPr>
      </p:pic>
      <p:pic>
        <p:nvPicPr>
          <p:cNvPr id="5" name="Picture 4"/>
          <p:cNvPicPr>
            <a:picLocks noChangeAspect="1"/>
          </p:cNvPicPr>
          <p:nvPr/>
        </p:nvPicPr>
        <p:blipFill>
          <a:blip r:embed="rId4"/>
          <a:stretch>
            <a:fillRect/>
          </a:stretch>
        </p:blipFill>
        <p:spPr>
          <a:xfrm>
            <a:off x="480428" y="3673053"/>
            <a:ext cx="2673319" cy="275573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5671" y="3816221"/>
            <a:ext cx="2828731" cy="2612571"/>
          </a:xfrm>
          <a:prstGeom prst="rect">
            <a:avLst/>
          </a:prstGeom>
        </p:spPr>
      </p:pic>
      <p:sp>
        <p:nvSpPr>
          <p:cNvPr id="8" name="Rectangle 7"/>
          <p:cNvSpPr/>
          <p:nvPr/>
        </p:nvSpPr>
        <p:spPr>
          <a:xfrm>
            <a:off x="6494104" y="219184"/>
            <a:ext cx="4593771" cy="3046988"/>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1.</a:t>
            </a:r>
            <a:r>
              <a:rPr lang="en-US" sz="2400" b="1">
                <a:solidFill>
                  <a:srgbClr val="0000FF"/>
                </a:solidFill>
                <a:latin typeface="Times New Roman" panose="02020603050405020304" pitchFamily="18" charset="0"/>
                <a:ea typeface="Times New Roman" panose="02020603050405020304" pitchFamily="18" charset="0"/>
              </a:rPr>
              <a:t> Chọn những thiết bị và đồ dùng điện có thông số kĩ thuật phù hợp với mạng điện trong nhà ở Việt Nam.</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 Bóng đèn 12 V - 20 W.</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 Quạt điện 220 V - 50 W.</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 Nồi cơm điện 110 V - 600 W.</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 Công tắc 16 A - 250 V.</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6764691" y="3493055"/>
            <a:ext cx="4052596" cy="830997"/>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1.</a:t>
            </a:r>
            <a:r>
              <a:rPr lang="en-US" sz="2400">
                <a:solidFill>
                  <a:srgbClr val="FF0000"/>
                </a:solidFill>
                <a:latin typeface="Times New Roman" panose="02020603050405020304" pitchFamily="18" charset="0"/>
                <a:ea typeface="Times New Roman" panose="02020603050405020304" pitchFamily="18" charset="0"/>
              </a:rPr>
              <a:t>  Quạt điện 220V - 50W.</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Công tắc 16A - 250V.</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0731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DELL\Desktop\image_284.png"/>
          <p:cNvPicPr/>
          <p:nvPr/>
        </p:nvPicPr>
        <p:blipFill>
          <a:blip r:embed="rId2">
            <a:extLst>
              <a:ext uri="{28A0092B-C50C-407E-A947-70E740481C1C}">
                <a14:useLocalDpi xmlns:a14="http://schemas.microsoft.com/office/drawing/2010/main" val="0"/>
              </a:ext>
            </a:extLst>
          </a:blip>
          <a:srcRect/>
          <a:stretch>
            <a:fillRect/>
          </a:stretch>
        </p:blipFill>
        <p:spPr bwMode="auto">
          <a:xfrm>
            <a:off x="390525" y="293218"/>
            <a:ext cx="7751152" cy="5460811"/>
          </a:xfrm>
          <a:prstGeom prst="rect">
            <a:avLst/>
          </a:prstGeom>
          <a:noFill/>
          <a:ln>
            <a:noFill/>
          </a:ln>
        </p:spPr>
      </p:pic>
      <p:sp>
        <p:nvSpPr>
          <p:cNvPr id="4" name="Rectangle 3"/>
          <p:cNvSpPr/>
          <p:nvPr/>
        </p:nvSpPr>
        <p:spPr>
          <a:xfrm>
            <a:off x="8141677" y="362635"/>
            <a:ext cx="3278993" cy="1569660"/>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2. Thế nào là mạng điện trong nhà? Mạng điện trong nhà gồm các phần tử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3432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DELL\Desktop\image_284.png"/>
          <p:cNvPicPr/>
          <p:nvPr/>
        </p:nvPicPr>
        <p:blipFill>
          <a:blip r:embed="rId2">
            <a:extLst>
              <a:ext uri="{28A0092B-C50C-407E-A947-70E740481C1C}">
                <a14:useLocalDpi xmlns:a14="http://schemas.microsoft.com/office/drawing/2010/main" val="0"/>
              </a:ext>
            </a:extLst>
          </a:blip>
          <a:srcRect/>
          <a:stretch>
            <a:fillRect/>
          </a:stretch>
        </p:blipFill>
        <p:spPr bwMode="auto">
          <a:xfrm>
            <a:off x="390525" y="293218"/>
            <a:ext cx="7751152" cy="5460811"/>
          </a:xfrm>
          <a:prstGeom prst="rect">
            <a:avLst/>
          </a:prstGeom>
          <a:noFill/>
          <a:ln>
            <a:noFill/>
          </a:ln>
        </p:spPr>
      </p:pic>
      <p:sp>
        <p:nvSpPr>
          <p:cNvPr id="4" name="Rectangle 3"/>
          <p:cNvSpPr/>
          <p:nvPr/>
        </p:nvSpPr>
        <p:spPr>
          <a:xfrm>
            <a:off x="8141677" y="362635"/>
            <a:ext cx="3278993" cy="1569660"/>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2. Thế nào là mạng điện trong nhà? Mạng điện trong nhà gồm các phần tử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8141677" y="2001712"/>
            <a:ext cx="3415005" cy="3416320"/>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2. Mạng điện trong nhà là mạng điện điện nhận điện năng từ lưới điện phân phối để cung cấp điện cho các đồ dùng điện trong gia đình</a:t>
            </a:r>
            <a:r>
              <a:rPr lang="vi-VN" sz="2400" smtClean="0">
                <a:solidFill>
                  <a:srgbClr val="FF0000"/>
                </a:solidFill>
                <a:latin typeface="Times New Roman" panose="02020603050405020304" pitchFamily="18" charset="0"/>
                <a:ea typeface="Times New Roman" panose="02020603050405020304" pitchFamily="18" charset="0"/>
              </a:rPr>
              <a:t>.</a:t>
            </a:r>
          </a:p>
          <a:p>
            <a:pPr>
              <a:spcAft>
                <a:spcPts val="0"/>
              </a:spcAft>
            </a:pPr>
            <a:r>
              <a:rPr lang="vi-VN" sz="2400" smtClean="0">
                <a:solidFill>
                  <a:srgbClr val="FF0000"/>
                </a:solidFill>
                <a:effectLst/>
                <a:latin typeface="Times New Roman" panose="02020603050405020304" pitchFamily="18" charset="0"/>
                <a:ea typeface="Times New Roman" panose="02020603050405020304" pitchFamily="18" charset="0"/>
              </a:rPr>
              <a:t>- Mạng điện trong nhà gồm aptomat, công tắc, đèn điện...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1199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3. THIẾT KẾ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76807" y="636060"/>
            <a:ext cx="11171853" cy="156966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 Mạng điện trong nhà</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Mạng điện trong nhà là mạng điện nhận điện năng từ mạng phân phối để cung cấp điện cho các đồ dùng điện trong gia đình qua hệ thống dây pha, dây trung tính và công tơ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Mạng điện trong nhà có điện áp 220V.</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544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47278" y="535639"/>
            <a:ext cx="9753514" cy="5730737"/>
          </a:xfrm>
          <a:prstGeom prst="rect">
            <a:avLst/>
          </a:prstGeom>
        </p:spPr>
      </p:pic>
    </p:spTree>
    <p:extLst>
      <p:ext uri="{BB962C8B-B14F-4D97-AF65-F5344CB8AC3E}">
        <p14:creationId xmlns:p14="http://schemas.microsoft.com/office/powerpoint/2010/main" val="171414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373</TotalTime>
  <Words>1714</Words>
  <Application>Microsoft Office PowerPoint</Application>
  <PresentationFormat>Widescreen</PresentationFormat>
  <Paragraphs>132</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129</cp:revision>
  <dcterms:created xsi:type="dcterms:W3CDTF">2023-06-21T22:05:51Z</dcterms:created>
  <dcterms:modified xsi:type="dcterms:W3CDTF">2024-10-15T14:27:09Z</dcterms:modified>
</cp:coreProperties>
</file>