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55" r:id="rId4"/>
    <p:sldId id="343" r:id="rId5"/>
    <p:sldId id="329" r:id="rId6"/>
    <p:sldId id="347" r:id="rId7"/>
    <p:sldId id="330" r:id="rId8"/>
    <p:sldId id="356" r:id="rId9"/>
    <p:sldId id="346" r:id="rId10"/>
    <p:sldId id="357" r:id="rId11"/>
    <p:sldId id="358" r:id="rId12"/>
    <p:sldId id="359" r:id="rId13"/>
    <p:sldId id="328" r:id="rId14"/>
    <p:sldId id="360" r:id="rId15"/>
    <p:sldId id="312" r:id="rId16"/>
    <p:sldId id="345" r:id="rId17"/>
    <p:sldId id="361" r:id="rId18"/>
    <p:sldId id="351" r:id="rId19"/>
    <p:sldId id="362" r:id="rId20"/>
    <p:sldId id="363" r:id="rId21"/>
    <p:sldId id="364" r:id="rId22"/>
    <p:sldId id="313" r:id="rId23"/>
    <p:sldId id="365" r:id="rId24"/>
    <p:sldId id="366" r:id="rId25"/>
    <p:sldId id="367" r:id="rId26"/>
    <p:sldId id="368" r:id="rId27"/>
    <p:sldId id="369" r:id="rId28"/>
    <p:sldId id="350" r:id="rId29"/>
    <p:sldId id="370" r:id="rId30"/>
    <p:sldId id="371" r:id="rId31"/>
    <p:sldId id="271" r:id="rId32"/>
    <p:sldId id="340" r:id="rId33"/>
    <p:sldId id="276" r:id="rId34"/>
    <p:sldId id="35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76" y="842962"/>
            <a:ext cx="10785231" cy="586556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Tree>
    <p:extLst>
      <p:ext uri="{BB962C8B-B14F-4D97-AF65-F5344CB8AC3E}">
        <p14:creationId xmlns:p14="http://schemas.microsoft.com/office/powerpoint/2010/main" val="144634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
        <p:nvSpPr>
          <p:cNvPr id="2" name="Rectangle 1"/>
          <p:cNvSpPr/>
          <p:nvPr/>
        </p:nvSpPr>
        <p:spPr>
          <a:xfrm>
            <a:off x="7218783" y="1376246"/>
            <a:ext cx="3726024" cy="378565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Các bộ phận cơ bản của ampe kìm: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Vỏ</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Lẫy mở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Núm xoay chọn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Màn hình hiển thị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Giắc cắm que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78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 Một </a:t>
            </a:r>
            <a:r>
              <a:rPr lang="vi-VN" sz="2400" b="1">
                <a:latin typeface="Times New Roman" panose="02020603050405020304" pitchFamily="18" charset="0"/>
                <a:cs typeface="Times New Roman" panose="02020603050405020304" pitchFamily="18" charset="0"/>
              </a:rPr>
              <a:t>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Ampe kìm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 dụng cụ dùng để đo cường độ dòng điện xoay chiều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Gồm các bộ phận chính sau: Hàm kẹp; lẫy mở hàm kẹp; vỏ; que đo; thang đo; màn hình hiển thị; núm xoay chọn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38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44" y="1436059"/>
            <a:ext cx="6652440" cy="4852774"/>
          </a:xfrm>
          <a:prstGeom prst="rect">
            <a:avLst/>
          </a:prstGeom>
          <a:noFill/>
          <a:ln>
            <a:noFill/>
          </a:ln>
        </p:spPr>
      </p:pic>
    </p:spTree>
    <p:extLst>
      <p:ext uri="{BB962C8B-B14F-4D97-AF65-F5344CB8AC3E}">
        <p14:creationId xmlns:p14="http://schemas.microsoft.com/office/powerpoint/2010/main" val="164527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91" y="1126857"/>
            <a:ext cx="6652440" cy="4852774"/>
          </a:xfrm>
          <a:prstGeom prst="rect">
            <a:avLst/>
          </a:prstGeom>
          <a:noFill/>
          <a:ln>
            <a:noFill/>
          </a:ln>
        </p:spPr>
      </p:pic>
      <p:sp>
        <p:nvSpPr>
          <p:cNvPr id="2" name="Rectangle 1"/>
          <p:cNvSpPr/>
          <p:nvPr/>
        </p:nvSpPr>
        <p:spPr>
          <a:xfrm>
            <a:off x="7144139" y="1681170"/>
            <a:ext cx="4715069" cy="2308324"/>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 Công tơ điện là dụng cụ đo lượng điện năng tiêu thụ của một hộ gia đình hoặc doanh nghiệp.</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2. Công tơ điện có một số bộ phận chính: Vỏ, màn hình hiện số, các cực nối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77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Tree>
    <p:extLst>
      <p:ext uri="{BB962C8B-B14F-4D97-AF65-F5344CB8AC3E}">
        <p14:creationId xmlns:p14="http://schemas.microsoft.com/office/powerpoint/2010/main" val="35057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
        <p:nvSpPr>
          <p:cNvPr id="3" name="Rectangle 2"/>
          <p:cNvSpPr/>
          <p:nvPr/>
        </p:nvSpPr>
        <p:spPr>
          <a:xfrm>
            <a:off x="7312091" y="1500970"/>
            <a:ext cx="4061926"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Lượng điện năng tiêu thụ của hộ gia đình đó trong tháng 7 là: 497 kWh (497 số điện)</a:t>
            </a:r>
            <a:r>
              <a:rPr lang="en-US" sz="2400" b="1">
                <a:solidFill>
                  <a:srgbClr val="FF0000"/>
                </a:solidFill>
                <a:latin typeface="Times New Roman" panose="02020603050405020304" pitchFamily="18" charset="0"/>
                <a:ea typeface="Times New Roman" panose="02020603050405020304" pitchFamily="18" charset="0"/>
              </a:rPr>
              <a:t>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00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 Một </a:t>
            </a:r>
            <a:r>
              <a:rPr lang="vi-VN" sz="2400" b="1">
                <a:latin typeface="Times New Roman" panose="02020603050405020304" pitchFamily="18" charset="0"/>
                <a:cs typeface="Times New Roman" panose="02020603050405020304" pitchFamily="18" charset="0"/>
              </a:rPr>
              <a:t>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a:t>
            </a:r>
            <a:r>
              <a:rPr lang="vi-VN" sz="2400" b="1" smtClean="0">
                <a:latin typeface="Times New Roman" panose="02020603050405020304" pitchFamily="18" charset="0"/>
                <a:cs typeface="Times New Roman" panose="02020603050405020304" pitchFamily="18" charset="0"/>
              </a:rPr>
              <a:t>. Công </a:t>
            </a:r>
            <a:r>
              <a:rPr lang="vi-VN" sz="2400" b="1">
                <a:latin typeface="Times New Roman" panose="02020603050405020304" pitchFamily="18" charset="0"/>
                <a:cs typeface="Times New Roman" panose="02020603050405020304" pitchFamily="18" charset="0"/>
              </a:rPr>
              <a:t>tơ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điện là dụng cụ đo lượng điện năng tiêu thụ của một hộ gia đình hoặc doanh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tơ điện có một số bộ phận chính: Vỏ, màn hình hiện số, các cực nối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7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830997"/>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1</a:t>
            </a:r>
            <a:r>
              <a:rPr lang="vi-VN" sz="2400" b="1" smtClean="0">
                <a:solidFill>
                  <a:srgbClr val="000000"/>
                </a:solidFill>
                <a:latin typeface="Times New Roman" panose="02020603050405020304" pitchFamily="18" charset="0"/>
                <a:ea typeface="Times New Roman" panose="02020603050405020304" pitchFamily="18" charset="0"/>
              </a:rPr>
              <a:t>. Mục </a:t>
            </a:r>
            <a:r>
              <a:rPr lang="vi-VN" sz="2400" b="1">
                <a:solidFill>
                  <a:srgbClr val="000000"/>
                </a:solidFill>
                <a:latin typeface="Times New Roman" panose="02020603050405020304" pitchFamily="18" charset="0"/>
                <a:ea typeface="Times New Roman" panose="02020603050405020304" pitchFamily="18" charset="0"/>
              </a:rPr>
              <a:t>tiêu</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Sử dụng được đồng hồ vạn năng và ampe kìm để đo được một số thông số điện cơ bản.</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0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2. </a:t>
            </a:r>
            <a:r>
              <a:rPr lang="vi-VN" sz="2400" b="1">
                <a:latin typeface="Times New Roman" panose="02020603050405020304" pitchFamily="18" charset="0"/>
                <a:cs typeface="Times New Roman" panose="02020603050405020304" pitchFamily="18" charset="0"/>
              </a:rPr>
              <a:t>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4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r>
              <a:rPr lang="vi-VN" b="1"/>
              <a:t>3</a:t>
            </a:r>
            <a:r>
              <a:rPr lang="vi-VN" sz="2400" b="1">
                <a:latin typeface="Times New Roman" panose="02020603050405020304" pitchFamily="18" charset="0"/>
                <a:cs typeface="Times New Roman" panose="02020603050405020304" pitchFamily="18" charset="0"/>
              </a:rPr>
              <a:t>. Chuẩn bị</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4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4. Các bước tiến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1122" y="1031654"/>
            <a:ext cx="4014935" cy="4846631"/>
          </a:xfrm>
          <a:prstGeom prst="rect">
            <a:avLst/>
          </a:prstGeom>
        </p:spPr>
      </p:pic>
      <p:sp>
        <p:nvSpPr>
          <p:cNvPr id="5" name="Rectangle 4"/>
          <p:cNvSpPr/>
          <p:nvPr/>
        </p:nvSpPr>
        <p:spPr>
          <a:xfrm>
            <a:off x="361123" y="157362"/>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a:t>
            </a:r>
            <a:r>
              <a:rPr lang="vi-VN" sz="2400" b="1" smtClean="0">
                <a:solidFill>
                  <a:srgbClr val="0000FF"/>
                </a:solidFill>
                <a:latin typeface="Times New Roman" panose="02020603050405020304" pitchFamily="18" charset="0"/>
                <a:ea typeface="Times New Roman" panose="02020603050405020304" pitchFamily="18" charset="0"/>
              </a:rPr>
              <a:t>đo điện áp một chiều, đo điện trở </a:t>
            </a:r>
            <a:r>
              <a:rPr lang="vi-VN" sz="2400" b="1">
                <a:solidFill>
                  <a:srgbClr val="0000FF"/>
                </a:solidFill>
                <a:latin typeface="Times New Roman" panose="02020603050405020304" pitchFamily="18" charset="0"/>
                <a:ea typeface="Times New Roman" panose="02020603050405020304" pitchFamily="18" charset="0"/>
              </a:rPr>
              <a:t>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245" y="1097240"/>
            <a:ext cx="3559726" cy="4155895"/>
          </a:xfrm>
          <a:prstGeom prst="rect">
            <a:avLst/>
          </a:prstGeom>
        </p:spPr>
      </p:pic>
      <p:sp>
        <p:nvSpPr>
          <p:cNvPr id="6" name="TextBox 5"/>
          <p:cNvSpPr txBox="1"/>
          <p:nvPr/>
        </p:nvSpPr>
        <p:spPr>
          <a:xfrm>
            <a:off x="4516016" y="5393094"/>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159" y="1097240"/>
            <a:ext cx="3709017" cy="4286250"/>
          </a:xfrm>
          <a:prstGeom prst="rect">
            <a:avLst/>
          </a:prstGeom>
        </p:spPr>
      </p:pic>
      <p:sp>
        <p:nvSpPr>
          <p:cNvPr id="8" name="TextBox 7"/>
          <p:cNvSpPr txBox="1"/>
          <p:nvPr/>
        </p:nvSpPr>
        <p:spPr>
          <a:xfrm>
            <a:off x="8229600" y="5383490"/>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5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35767" y="798389"/>
            <a:ext cx="4014935" cy="4846631"/>
          </a:xfrm>
          <a:prstGeom prst="rect">
            <a:avLst/>
          </a:prstGeom>
        </p:spPr>
      </p:pic>
      <p:pic>
        <p:nvPicPr>
          <p:cNvPr id="2" name="Picture 1"/>
          <p:cNvPicPr>
            <a:picLocks noChangeAspect="1"/>
          </p:cNvPicPr>
          <p:nvPr/>
        </p:nvPicPr>
        <p:blipFill>
          <a:blip r:embed="rId3"/>
          <a:stretch>
            <a:fillRect/>
          </a:stretch>
        </p:blipFill>
        <p:spPr>
          <a:xfrm>
            <a:off x="4722077" y="966339"/>
            <a:ext cx="6965284" cy="2756575"/>
          </a:xfrm>
          <a:prstGeom prst="rect">
            <a:avLst/>
          </a:prstGeom>
        </p:spPr>
      </p:pic>
    </p:spTree>
    <p:extLst>
      <p:ext uri="{BB962C8B-B14F-4D97-AF65-F5344CB8AC3E}">
        <p14:creationId xmlns:p14="http://schemas.microsoft.com/office/powerpoint/2010/main" val="17273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a:t>
            </a:r>
            <a:r>
              <a:rPr lang="vi-VN" sz="2400" b="1" smtClean="0">
                <a:solidFill>
                  <a:srgbClr val="0000FF"/>
                </a:solidFill>
                <a:latin typeface="Times New Roman" panose="02020603050405020304" pitchFamily="18" charset="0"/>
                <a:ea typeface="Times New Roman" panose="02020603050405020304" pitchFamily="18" charset="0"/>
              </a:rPr>
              <a:t>đo điện áp một chiều, đo điện trở </a:t>
            </a:r>
            <a:r>
              <a:rPr lang="vi-VN" sz="2400" b="1">
                <a:solidFill>
                  <a:srgbClr val="0000FF"/>
                </a:solidFill>
                <a:latin typeface="Times New Roman" panose="02020603050405020304" pitchFamily="18" charset="0"/>
                <a:ea typeface="Times New Roman" panose="02020603050405020304" pitchFamily="18" charset="0"/>
              </a:rPr>
              <a:t>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7" y="905642"/>
            <a:ext cx="3559726" cy="4155895"/>
          </a:xfrm>
          <a:prstGeom prst="rect">
            <a:avLst/>
          </a:prstGeom>
        </p:spPr>
      </p:pic>
      <p:sp>
        <p:nvSpPr>
          <p:cNvPr id="6" name="TextBox 5"/>
          <p:cNvSpPr txBox="1"/>
          <p:nvPr/>
        </p:nvSpPr>
        <p:spPr>
          <a:xfrm>
            <a:off x="264707" y="5309118"/>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21889" y="971734"/>
            <a:ext cx="7003387" cy="2629881"/>
          </a:xfrm>
          <a:prstGeom prst="rect">
            <a:avLst/>
          </a:prstGeom>
        </p:spPr>
      </p:pic>
    </p:spTree>
    <p:extLst>
      <p:ext uri="{BB962C8B-B14F-4D97-AF65-F5344CB8AC3E}">
        <p14:creationId xmlns:p14="http://schemas.microsoft.com/office/powerpoint/2010/main" val="24776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a:t>
            </a:r>
            <a:r>
              <a:rPr lang="vi-VN" sz="2400" b="1" smtClean="0">
                <a:solidFill>
                  <a:srgbClr val="0000FF"/>
                </a:solidFill>
                <a:latin typeface="Times New Roman" panose="02020603050405020304" pitchFamily="18" charset="0"/>
                <a:ea typeface="Times New Roman" panose="02020603050405020304" pitchFamily="18" charset="0"/>
              </a:rPr>
              <a:t>đo điện áp một chiều, đo điện trở </a:t>
            </a:r>
            <a:r>
              <a:rPr lang="vi-VN" sz="2400" b="1">
                <a:solidFill>
                  <a:srgbClr val="0000FF"/>
                </a:solidFill>
                <a:latin typeface="Times New Roman" panose="02020603050405020304" pitchFamily="18" charset="0"/>
                <a:ea typeface="Times New Roman" panose="02020603050405020304" pitchFamily="18" charset="0"/>
              </a:rPr>
              <a:t>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64707" y="5309118"/>
            <a:ext cx="3582955" cy="646331"/>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72" y="926932"/>
            <a:ext cx="3709017" cy="4286250"/>
          </a:xfrm>
          <a:prstGeom prst="rect">
            <a:avLst/>
          </a:prstGeom>
        </p:spPr>
      </p:pic>
      <p:sp>
        <p:nvSpPr>
          <p:cNvPr id="3" name="TextBox 2"/>
          <p:cNvSpPr txBox="1"/>
          <p:nvPr/>
        </p:nvSpPr>
        <p:spPr>
          <a:xfrm>
            <a:off x="4898571" y="1073020"/>
            <a:ext cx="6186196" cy="2308324"/>
          </a:xfrm>
          <a:prstGeom prst="rect">
            <a:avLst/>
          </a:prstGeom>
          <a:noFill/>
        </p:spPr>
        <p:txBody>
          <a:bodyPr wrap="square" rtlCol="0">
            <a:spAutoFit/>
          </a:bodyPr>
          <a:lstStyle/>
          <a:p>
            <a:r>
              <a:rPr lang="vi-VN" sz="2400" smtClean="0">
                <a:latin typeface="Times New Roman" panose="02020603050405020304" pitchFamily="18" charset="0"/>
                <a:cs typeface="Times New Roman" panose="02020603050405020304" pitchFamily="18" charset="0"/>
              </a:rPr>
              <a:t>Sử dụng đồng hồ vạn năng để đo điện trở</a:t>
            </a:r>
          </a:p>
          <a:p>
            <a:pPr marL="285750" indent="-285750">
              <a:buFontTx/>
              <a:buChar char="-"/>
            </a:pPr>
            <a:r>
              <a:rPr lang="vi-VN" sz="2400" smtClean="0">
                <a:latin typeface="Times New Roman" panose="02020603050405020304" pitchFamily="18" charset="0"/>
                <a:cs typeface="Times New Roman" panose="02020603050405020304" pitchFamily="18" charset="0"/>
              </a:rPr>
              <a:t>Để đồng hồ ở thang đo điện trở </a:t>
            </a:r>
            <a:r>
              <a:rPr lang="el-GR" sz="2400" smtClean="0">
                <a:latin typeface="Times New Roman" panose="02020603050405020304" pitchFamily="18" charset="0"/>
                <a:cs typeface="Times New Roman" panose="02020603050405020304" pitchFamily="18" charset="0"/>
              </a:rPr>
              <a:t>ῼ</a:t>
            </a:r>
            <a:endParaRPr lang="vi-VN" sz="2400" smtClean="0">
              <a:latin typeface="Times New Roman" panose="02020603050405020304" pitchFamily="18" charset="0"/>
              <a:cs typeface="Times New Roman" panose="02020603050405020304" pitchFamily="18" charset="0"/>
            </a:endParaRPr>
          </a:p>
          <a:p>
            <a:pPr marL="285750" indent="-285750">
              <a:buFontTx/>
              <a:buChar char="-"/>
            </a:pPr>
            <a:r>
              <a:rPr lang="vi-VN" sz="2400" smtClean="0">
                <a:latin typeface="Times New Roman" panose="02020603050405020304" pitchFamily="18" charset="0"/>
                <a:cs typeface="Times New Roman" panose="02020603050405020304" pitchFamily="18" charset="0"/>
              </a:rPr>
              <a:t>Nối đầu đo màu đen với cổng chung COM, đầu đo màu đỏ với cổng V/</a:t>
            </a:r>
            <a:r>
              <a:rPr lang="el-GR" sz="2400">
                <a:latin typeface="Times New Roman" panose="02020603050405020304" pitchFamily="18" charset="0"/>
                <a:cs typeface="Times New Roman" panose="02020603050405020304" pitchFamily="18" charset="0"/>
              </a:rPr>
              <a:t> </a:t>
            </a:r>
            <a:r>
              <a:rPr lang="el-GR" sz="2400" smtClean="0">
                <a:latin typeface="Times New Roman" panose="02020603050405020304" pitchFamily="18" charset="0"/>
                <a:cs typeface="Times New Roman" panose="02020603050405020304" pitchFamily="18" charset="0"/>
              </a:rPr>
              <a:t>ῼ</a:t>
            </a:r>
            <a:endParaRPr lang="vi-VN" sz="2400" smtClean="0">
              <a:latin typeface="Times New Roman" panose="02020603050405020304" pitchFamily="18" charset="0"/>
              <a:cs typeface="Times New Roman" panose="02020603050405020304" pitchFamily="18" charset="0"/>
            </a:endParaRPr>
          </a:p>
          <a:p>
            <a:pPr marL="285750" indent="-285750">
              <a:buFontTx/>
              <a:buChar char="-"/>
            </a:pPr>
            <a:r>
              <a:rPr lang="vi-VN" sz="2400" smtClean="0">
                <a:latin typeface="Times New Roman" panose="02020603050405020304" pitchFamily="18" charset="0"/>
                <a:cs typeface="Times New Roman" panose="02020603050405020304" pitchFamily="18" charset="0"/>
              </a:rPr>
              <a:t>Kết quả đo đọc trực tiếp trên màn hình hiện số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846" y="259783"/>
            <a:ext cx="9025039" cy="2632707"/>
          </a:xfrm>
          <a:prstGeom prst="rect">
            <a:avLst/>
          </a:prstGeom>
        </p:spPr>
      </p:pic>
    </p:spTree>
    <p:extLst>
      <p:ext uri="{BB962C8B-B14F-4D97-AF65-F5344CB8AC3E}">
        <p14:creationId xmlns:p14="http://schemas.microsoft.com/office/powerpoint/2010/main" val="5883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6001643"/>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II</a:t>
            </a:r>
            <a:r>
              <a:rPr lang="vi-VN" sz="2400" b="1">
                <a:latin typeface="Times New Roman" panose="02020603050405020304" pitchFamily="18" charset="0"/>
                <a:cs typeface="Times New Roman" panose="02020603050405020304" pitchFamily="18" charset="0"/>
              </a:rPr>
              <a:t>. Sử dụng một số dụng cụ đo điện cơ bản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1.Mục tiêu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Sử dụng được đồng hồ vạn năng và ampe kìm để đo được một số thông số điện cơ bản.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Tiêu chí đánh giá</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3. Chuẩn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4. Các bước tiến hành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5. Thực hiện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Sử </a:t>
            </a:r>
            <a:r>
              <a:rPr lang="vi-VN" sz="2400">
                <a:latin typeface="Times New Roman" panose="02020603050405020304" pitchFamily="18" charset="0"/>
                <a:cs typeface="Times New Roman" panose="02020603050405020304" pitchFamily="18" charset="0"/>
              </a:rPr>
              <a:t>dụng đồng hồ vạn năng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0257" y="692980"/>
            <a:ext cx="461086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a:t>
            </a:r>
            <a:r>
              <a:rPr lang="vi-VN" sz="2400" b="1" smtClean="0">
                <a:solidFill>
                  <a:srgbClr val="0000FF"/>
                </a:solidFill>
                <a:latin typeface="Times New Roman" panose="02020603050405020304" pitchFamily="18" charset="0"/>
                <a:ea typeface="Times New Roman" panose="02020603050405020304" pitchFamily="18" charset="0"/>
              </a:rPr>
              <a:t>cường độ dòng điện bằng ampe kìm </a:t>
            </a:r>
            <a:r>
              <a:rPr lang="vi-VN" sz="2400" b="1">
                <a:solidFill>
                  <a:srgbClr val="0000FF"/>
                </a:solidFill>
                <a:latin typeface="Times New Roman" panose="02020603050405020304" pitchFamily="18" charset="0"/>
                <a:ea typeface="Times New Roman" panose="02020603050405020304" pitchFamily="18" charset="0"/>
              </a:rPr>
              <a:t>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3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a:t>
            </a:r>
            <a:r>
              <a:rPr lang="vi-VN" sz="2400" b="1" smtClean="0">
                <a:solidFill>
                  <a:srgbClr val="0000FF"/>
                </a:solidFill>
                <a:latin typeface="Times New Roman" panose="02020603050405020304" pitchFamily="18" charset="0"/>
                <a:ea typeface="Times New Roman" panose="02020603050405020304" pitchFamily="18" charset="0"/>
              </a:rPr>
              <a:t>cường độ dòng điện bằng ampe kìm </a:t>
            </a:r>
            <a:r>
              <a:rPr lang="vi-VN" sz="2400" b="1">
                <a:solidFill>
                  <a:srgbClr val="0000FF"/>
                </a:solidFill>
                <a:latin typeface="Times New Roman" panose="02020603050405020304" pitchFamily="18" charset="0"/>
                <a:ea typeface="Times New Roman" panose="02020603050405020304" pitchFamily="18" charset="0"/>
              </a:rPr>
              <a:t>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19613" y="543690"/>
            <a:ext cx="6129252" cy="4345551"/>
          </a:xfrm>
          <a:prstGeom prst="rect">
            <a:avLst/>
          </a:prstGeom>
        </p:spPr>
      </p:pic>
    </p:spTree>
    <p:extLst>
      <p:ext uri="{BB962C8B-B14F-4D97-AF65-F5344CB8AC3E}">
        <p14:creationId xmlns:p14="http://schemas.microsoft.com/office/powerpoint/2010/main" val="41224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
        <p:nvSpPr>
          <p:cNvPr id="2" name="Rectangle 1"/>
          <p:cNvSpPr/>
          <p:nvPr/>
        </p:nvSpPr>
        <p:spPr>
          <a:xfrm>
            <a:off x="6570939" y="1518171"/>
            <a:ext cx="4560481" cy="830997"/>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Dụng cụ đo điện đang được sử dụng để đo điện áp.</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54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a:t>
            </a:r>
            <a:r>
              <a:rPr lang="vi-VN" sz="2400" b="1" smtClean="0">
                <a:solidFill>
                  <a:srgbClr val="0000FF"/>
                </a:solidFill>
                <a:latin typeface="Times New Roman" panose="02020603050405020304" pitchFamily="18" charset="0"/>
                <a:ea typeface="Times New Roman" panose="02020603050405020304" pitchFamily="18" charset="0"/>
              </a:rPr>
              <a:t>cường độ dòng điện bằng ampe kìm </a:t>
            </a:r>
            <a:r>
              <a:rPr lang="vi-VN" sz="2400" b="1">
                <a:solidFill>
                  <a:srgbClr val="0000FF"/>
                </a:solidFill>
                <a:latin typeface="Times New Roman" panose="02020603050405020304" pitchFamily="18" charset="0"/>
                <a:ea typeface="Times New Roman" panose="02020603050405020304" pitchFamily="18" charset="0"/>
              </a:rPr>
              <a:t>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71424" y="543690"/>
            <a:ext cx="6081295" cy="5334596"/>
          </a:xfrm>
          <a:prstGeom prst="rect">
            <a:avLst/>
          </a:prstGeom>
        </p:spPr>
      </p:pic>
    </p:spTree>
    <p:extLst>
      <p:ext uri="{BB962C8B-B14F-4D97-AF65-F5344CB8AC3E}">
        <p14:creationId xmlns:p14="http://schemas.microsoft.com/office/powerpoint/2010/main" val="25651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95470" y="584775"/>
            <a:ext cx="11629052" cy="1138773"/>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đồng hồ vạn năng, tìm hiểu các thang đo của mỗi đại lượng đo. Lập bảng theo mẫu gợi ý dưới đây.</a:t>
            </a:r>
          </a:p>
          <a:p>
            <a:r>
              <a:rPr lang="en-US" sz="2000" i="1">
                <a:latin typeface="Times New Roman" panose="02020603050405020304" pitchFamily="18" charset="0"/>
                <a:cs typeface="Times New Roman" panose="02020603050405020304" pitchFamily="18" charset="0"/>
              </a:rPr>
              <a:t>Bảng 2.1. Bảng đại lượng đo và thang đo của đồng hồ vạn năng</a:t>
            </a:r>
            <a:endParaRPr lang="en-US" sz="20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5122406"/>
              </p:ext>
            </p:extLst>
          </p:nvPr>
        </p:nvGraphicFramePr>
        <p:xfrm>
          <a:off x="914399" y="1941281"/>
          <a:ext cx="5016210" cy="1642872"/>
        </p:xfrm>
        <a:graphic>
          <a:graphicData uri="http://schemas.openxmlformats.org/drawingml/2006/table">
            <a:tbl>
              <a:tblPr firstRow="1" firstCol="1" bandRow="1"/>
              <a:tblGrid>
                <a:gridCol w="2508105">
                  <a:extLst>
                    <a:ext uri="{9D8B030D-6E8A-4147-A177-3AD203B41FA5}">
                      <a16:colId xmlns:a16="http://schemas.microsoft.com/office/drawing/2014/main" val="3635685397"/>
                    </a:ext>
                  </a:extLst>
                </a:gridCol>
                <a:gridCol w="2508105">
                  <a:extLst>
                    <a:ext uri="{9D8B030D-6E8A-4147-A177-3AD203B41FA5}">
                      <a16:colId xmlns:a16="http://schemas.microsoft.com/office/drawing/2014/main" val="3688971309"/>
                    </a:ext>
                  </a:extLst>
                </a:gridCol>
              </a:tblGrid>
              <a:tr h="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29537"/>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23496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473164"/>
                  </a:ext>
                </a:extLst>
              </a:tr>
            </a:tbl>
          </a:graphicData>
        </a:graphic>
      </p:graphicFrame>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1722894"/>
              </p:ext>
            </p:extLst>
          </p:nvPr>
        </p:nvGraphicFramePr>
        <p:xfrm>
          <a:off x="382554" y="492903"/>
          <a:ext cx="10207690" cy="7081299"/>
        </p:xfrm>
        <a:graphic>
          <a:graphicData uri="http://schemas.openxmlformats.org/drawingml/2006/table">
            <a:tbl>
              <a:tblPr firstRow="1" firstCol="1" bandRow="1"/>
              <a:tblGrid>
                <a:gridCol w="5103845">
                  <a:extLst>
                    <a:ext uri="{9D8B030D-6E8A-4147-A177-3AD203B41FA5}">
                      <a16:colId xmlns:a16="http://schemas.microsoft.com/office/drawing/2014/main" val="2060457962"/>
                    </a:ext>
                  </a:extLst>
                </a:gridCol>
                <a:gridCol w="5103845">
                  <a:extLst>
                    <a:ext uri="{9D8B030D-6E8A-4147-A177-3AD203B41FA5}">
                      <a16:colId xmlns:a16="http://schemas.microsoft.com/office/drawing/2014/main" val="1931016572"/>
                    </a:ext>
                  </a:extLst>
                </a:gridCol>
              </a:tblGrid>
              <a:tr h="300199">
                <a:tc>
                  <a:txBody>
                    <a:bodyPr/>
                    <a:lstStyle/>
                    <a:p>
                      <a:pPr>
                        <a:lnSpc>
                          <a:spcPct val="115000"/>
                        </a:lnSpc>
                        <a:spcAft>
                          <a:spcPts val="0"/>
                        </a:spcAft>
                      </a:pPr>
                      <a:r>
                        <a:rPr lang="vi-VN"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ại lượng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0882041"/>
                  </a:ext>
                </a:extLst>
              </a:tr>
              <a:tr h="99810">
                <a:tc rowSpan="7">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1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29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59058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735518"/>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636095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11963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81777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5353840"/>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xoay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990453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158919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01826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082833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044686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508541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15634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921937"/>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295891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trở)</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7335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283437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573535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9151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chạy qua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441683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277774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584816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377818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đặt trên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83493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60393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851307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6231638"/>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Output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049011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733861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75867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66962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dB</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6491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49552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33383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0610569"/>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5667041"/>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722118"/>
                  </a:ext>
                </a:extLst>
              </a:tr>
            </a:tbl>
          </a:graphicData>
        </a:graphic>
      </p:graphicFrame>
    </p:spTree>
    <p:extLst>
      <p:ext uri="{BB962C8B-B14F-4D97-AF65-F5344CB8AC3E}">
        <p14:creationId xmlns:p14="http://schemas.microsoft.com/office/powerpoint/2010/main" val="318604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
        <p:nvSpPr>
          <p:cNvPr id="2" name="Rectangle 1"/>
          <p:cNvSpPr/>
          <p:nvPr/>
        </p:nvSpPr>
        <p:spPr>
          <a:xfrm>
            <a:off x="276542" y="953133"/>
            <a:ext cx="11906542" cy="5632311"/>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Một trong những loại đồng hồ đo điện thông dụng được sử dụng trong gia đình là Đồng hồ đo điện tử một pha hoặc ba pha. Đây là loại đồng hồ có chức năng đo lường và ghi nhận lượng điện tiêu thụ của một hoặc nhiều thiết bị điện trong gia đình. Dưới đây là một số thông tin cơ bản về đồng hồ đo điện tử: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Chức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được thiết kế để đo lường và ghi nhận lượng điện tiêu thụ (kWh) của các thiết bị điện, hệ thống và các tải điện khác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cung cấp thông tin về tổng lượng điện đã tiêu thụ trong một khoảng thời gian cụ thể, giúp người sử dụng theo dõi và quản lý việc sử dụng điện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Cấu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thường có một màn hình hiển thị số để hiển thị lượng điện đã tiêu thụ.</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bao gồm các cảm biến và mạch điện tử để đo lường dòng điện và điện áp đang đi qua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Cách hoạt động: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sử dụng nguyên lý đo lường dựa trên sản lượng điện tử từ các cảm biến dòng và điện áp.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Khi dòng điện đi qua cảm biến, các dữ liệu về dòng điện và điện áp được thu thập và xử lý bởi mạch điện tử bên trong đồng hồ.</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Sau đó, dữ liệu được chuyển đổi thành đơn vị kWh và hiển thị trên màn hình.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Ưu điểm: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Độ chính xác cao: Đồng hồ đo điện tử thường có độ chính xác cao hơn so với các loại đồng hồ đo điện cơ truyền thống.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Dễ dàng sử dụng: Các đồng hồ đo điện tử thường có thiết kế đơn giản và dễ dàng để sử dụng và hiểu.</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 Tiết kiệm không gian: Chúng thường nhỏ gọn và không chiếm nhiều không gian trong hệ thống điện gia đình. </a:t>
            </a:r>
            <a:endParaRPr lang="en-US">
              <a:solidFill>
                <a:srgbClr val="FF0000"/>
              </a:solidFill>
            </a:endParaRPr>
          </a:p>
        </p:txBody>
      </p:sp>
    </p:spTree>
    <p:extLst>
      <p:ext uri="{BB962C8B-B14F-4D97-AF65-F5344CB8AC3E}">
        <p14:creationId xmlns:p14="http://schemas.microsoft.com/office/powerpoint/2010/main" val="5931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Nêu tên các dụng cụ đo điện ở Hình 2.1. Mỗi dụng cụ đo điện đó có thể đo được những đại lượng nào? </a:t>
            </a:r>
          </a:p>
        </p:txBody>
      </p:sp>
      <p:graphicFrame>
        <p:nvGraphicFramePr>
          <p:cNvPr id="2" name="Table 1"/>
          <p:cNvGraphicFramePr>
            <a:graphicFrameLocks noGrp="1"/>
          </p:cNvGraphicFramePr>
          <p:nvPr>
            <p:extLst>
              <p:ext uri="{D42A27DB-BD31-4B8C-83A1-F6EECF244321}">
                <p14:modId xmlns:p14="http://schemas.microsoft.com/office/powerpoint/2010/main" val="1458155332"/>
              </p:ext>
            </p:extLst>
          </p:nvPr>
        </p:nvGraphicFramePr>
        <p:xfrm>
          <a:off x="7483152" y="1494271"/>
          <a:ext cx="4123580" cy="3474212"/>
        </p:xfrm>
        <a:graphic>
          <a:graphicData uri="http://schemas.openxmlformats.org/drawingml/2006/table">
            <a:tbl>
              <a:tblPr firstRow="1" firstCol="1" bandRow="1"/>
              <a:tblGrid>
                <a:gridCol w="1408590">
                  <a:extLst>
                    <a:ext uri="{9D8B030D-6E8A-4147-A177-3AD203B41FA5}">
                      <a16:colId xmlns:a16="http://schemas.microsoft.com/office/drawing/2014/main" val="1998136179"/>
                    </a:ext>
                  </a:extLst>
                </a:gridCol>
                <a:gridCol w="2714990">
                  <a:extLst>
                    <a:ext uri="{9D8B030D-6E8A-4147-A177-3AD203B41FA5}">
                      <a16:colId xmlns:a16="http://schemas.microsoft.com/office/drawing/2014/main" val="3700842311"/>
                    </a:ext>
                  </a:extLst>
                </a:gridCol>
              </a:tblGrid>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đo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 đo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056471"/>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 độ dòng điện (Ampe-A)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0801987"/>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Vôn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(Vôn-V)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2648862"/>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vạn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582767"/>
                  </a:ext>
                </a:extLst>
              </a:tr>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kìm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4671347"/>
                  </a:ext>
                </a:extLst>
              </a:tr>
            </a:tbl>
          </a:graphicData>
        </a:graphic>
      </p:graphicFrame>
    </p:spTree>
    <p:extLst>
      <p:ext uri="{BB962C8B-B14F-4D97-AF65-F5344CB8AC3E}">
        <p14:creationId xmlns:p14="http://schemas.microsoft.com/office/powerpoint/2010/main" val="26078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7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5835789" y="1480849"/>
            <a:ext cx="6000361" cy="461665"/>
          </a:xfrm>
          <a:prstGeom prst="rect">
            <a:avLst/>
          </a:prstGeom>
        </p:spPr>
        <p:txBody>
          <a:bodyPr wrap="none">
            <a:spAutoFit/>
          </a:bodyPr>
          <a:lstStyle/>
          <a:p>
            <a:r>
              <a:rPr lang="en-US" sz="2400">
                <a:solidFill>
                  <a:srgbClr val="FF0000"/>
                </a:solidFill>
                <a:latin typeface="Times New Roman" panose="02020603050405020304" pitchFamily="18" charset="0"/>
                <a:ea typeface="Times New Roman" panose="02020603050405020304" pitchFamily="18" charset="0"/>
              </a:rPr>
              <a:t>Đồng hồ vạn năng có thể đo điện áp một chiều.</a:t>
            </a:r>
            <a:endParaRPr lang="en-US" sz="2400">
              <a:solidFill>
                <a:srgbClr val="FF0000"/>
              </a:solidFill>
            </a:endParaRPr>
          </a:p>
        </p:txBody>
      </p:sp>
    </p:spTree>
    <p:extLst>
      <p:ext uri="{BB962C8B-B14F-4D97-AF65-F5344CB8AC3E}">
        <p14:creationId xmlns:p14="http://schemas.microsoft.com/office/powerpoint/2010/main" val="24899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2" y="906786"/>
            <a:ext cx="8049753" cy="4738235"/>
          </a:xfrm>
          <a:prstGeom prst="rect">
            <a:avLst/>
          </a:prstGeom>
          <a:noFill/>
          <a:ln>
            <a:noFill/>
          </a:ln>
        </p:spPr>
      </p:pic>
    </p:spTree>
    <p:extLst>
      <p:ext uri="{BB962C8B-B14F-4D97-AF65-F5344CB8AC3E}">
        <p14:creationId xmlns:p14="http://schemas.microsoft.com/office/powerpoint/2010/main" val="42244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3" y="906786"/>
            <a:ext cx="7088700" cy="4738235"/>
          </a:xfrm>
          <a:prstGeom prst="rect">
            <a:avLst/>
          </a:prstGeom>
          <a:noFill/>
          <a:ln>
            <a:noFill/>
          </a:ln>
        </p:spPr>
      </p:pic>
      <p:sp>
        <p:nvSpPr>
          <p:cNvPr id="3" name="Rectangle 2"/>
          <p:cNvSpPr/>
          <p:nvPr/>
        </p:nvSpPr>
        <p:spPr>
          <a:xfrm>
            <a:off x="7931020" y="906786"/>
            <a:ext cx="403082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bộ phận cơ bản của đồng hồ vạn năng:</a:t>
            </a:r>
          </a:p>
          <a:p>
            <a:pPr>
              <a:spcAft>
                <a:spcPts val="0"/>
              </a:spcAft>
            </a:pPr>
            <a:r>
              <a:rPr lang="vi-VN" sz="2400" smtClean="0">
                <a:solidFill>
                  <a:srgbClr val="FF0000"/>
                </a:solidFill>
                <a:latin typeface="Times New Roman" panose="02020603050405020304" pitchFamily="18" charset="0"/>
                <a:ea typeface="Times New Roman" panose="02020603050405020304" pitchFamily="18" charset="0"/>
              </a:rPr>
              <a:t>- </a:t>
            </a:r>
            <a:r>
              <a:rPr lang="en-US" sz="2400" smtClean="0">
                <a:solidFill>
                  <a:srgbClr val="FF0000"/>
                </a:solidFill>
                <a:latin typeface="Times New Roman" panose="02020603050405020304" pitchFamily="18" charset="0"/>
                <a:ea typeface="Times New Roman" panose="02020603050405020304" pitchFamily="18" charset="0"/>
              </a:rPr>
              <a:t>Nút </a:t>
            </a:r>
            <a:r>
              <a:rPr lang="en-US" sz="2400">
                <a:solidFill>
                  <a:srgbClr val="FF0000"/>
                </a:solidFill>
                <a:latin typeface="Times New Roman" panose="02020603050405020304" pitchFamily="18" charset="0"/>
                <a:ea typeface="Times New Roman" panose="02020603050405020304" pitchFamily="18" charset="0"/>
              </a:rPr>
              <a:t>nguồn</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Màn hình hiển thị</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Vỏ</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Các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Núm xoay chọn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Giắc cắm que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09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a:t>
            </a:r>
            <a:r>
              <a:rPr lang="vi-VN" sz="2400" b="1" smtClean="0">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 Một </a:t>
            </a:r>
            <a:r>
              <a:rPr lang="vi-VN" sz="2400" b="1">
                <a:latin typeface="Times New Roman" panose="02020603050405020304" pitchFamily="18" charset="0"/>
                <a:cs typeface="Times New Roman" panose="02020603050405020304" pitchFamily="18" charset="0"/>
              </a:rPr>
              <a:t>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Đồng hồ vạn năng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là dụng cụ dùng để đo thông số điện một chiều hoặc xoay chiều như cường độ dòng điện, đo hiệu điện thế, đo điện trở...</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chia ra làm 2 loại: loại hiển thị kim và loại hiển thị số.</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Đồng hồ vạn năng gồm một số bộ phận sau: vỏ, nút nguồn, màn hình hiển thị, núm xoay chọn thang đo; que đo; các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3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313</TotalTime>
  <Words>1713</Words>
  <Application>Microsoft Office PowerPoint</Application>
  <PresentationFormat>Widescreen</PresentationFormat>
  <Paragraphs>204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90</cp:revision>
  <dcterms:created xsi:type="dcterms:W3CDTF">2023-06-21T22:05:51Z</dcterms:created>
  <dcterms:modified xsi:type="dcterms:W3CDTF">2024-06-06T01:54:55Z</dcterms:modified>
</cp:coreProperties>
</file>