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317" r:id="rId4"/>
    <p:sldId id="318" r:id="rId5"/>
    <p:sldId id="319" r:id="rId6"/>
    <p:sldId id="320" r:id="rId7"/>
    <p:sldId id="321" r:id="rId8"/>
    <p:sldId id="260" r:id="rId9"/>
    <p:sldId id="322" r:id="rId10"/>
    <p:sldId id="323" r:id="rId11"/>
    <p:sldId id="324" r:id="rId12"/>
    <p:sldId id="263" r:id="rId13"/>
    <p:sldId id="325" r:id="rId14"/>
    <p:sldId id="326" r:id="rId15"/>
    <p:sldId id="329" r:id="rId16"/>
    <p:sldId id="328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09" r:id="rId62"/>
    <p:sldId id="310" r:id="rId63"/>
    <p:sldId id="311" r:id="rId64"/>
    <p:sldId id="312" r:id="rId65"/>
    <p:sldId id="313" r:id="rId66"/>
    <p:sldId id="314" r:id="rId67"/>
    <p:sldId id="315" r:id="rId68"/>
    <p:sldId id="316" r:id="rId69"/>
  </p:sldIdLst>
  <p:sldSz cx="123444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696" y="-90"/>
      </p:cViewPr>
      <p:guideLst>
        <p:guide orient="horz" pos="2160"/>
        <p:guide pos="388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5830" y="2130426"/>
            <a:ext cx="1049274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1660" y="3886200"/>
            <a:ext cx="864108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8547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49690" y="274639"/>
            <a:ext cx="277749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7220" y="274639"/>
            <a:ext cx="812673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36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74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123" y="4406901"/>
            <a:ext cx="1049274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5123" y="2906713"/>
            <a:ext cx="1049274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1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2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5070" y="1600201"/>
            <a:ext cx="545211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946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535113"/>
            <a:ext cx="545425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" y="2174875"/>
            <a:ext cx="545425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0785" y="1535113"/>
            <a:ext cx="545639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0785" y="2174875"/>
            <a:ext cx="545639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38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416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842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220" y="273050"/>
            <a:ext cx="406122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317" y="273051"/>
            <a:ext cx="6900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220" y="1435101"/>
            <a:ext cx="406122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08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9589" y="4800600"/>
            <a:ext cx="740664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19589" y="612775"/>
            <a:ext cx="740664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19589" y="5367338"/>
            <a:ext cx="740664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280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7220" y="274638"/>
            <a:ext cx="111099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220" y="1600201"/>
            <a:ext cx="1110996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B0777-4C60-462E-A92C-CDAFD498799C}" type="datetimeFigureOut">
              <a:rPr lang="en-US" smtClean="0"/>
              <a:t>20/09/2024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17670" y="6356351"/>
            <a:ext cx="3909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846820" y="6356351"/>
            <a:ext cx="28803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DE6EB8-52AB-45EA-A660-3E1EBFA729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34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7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8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24893"/>
            <a:ext cx="3917202" cy="430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95800" y="1559845"/>
            <a:ext cx="6172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Để lắp </a:t>
            </a:r>
            <a:r>
              <a:rPr lang="vi-VN" sz="3200" dirty="0" smtClean="0"/>
              <a:t>đặt</a:t>
            </a:r>
            <a:r>
              <a:rPr lang="en-US" sz="3200" dirty="0" smtClean="0"/>
              <a:t>, </a:t>
            </a:r>
            <a:r>
              <a:rPr lang="vi-VN" sz="3200" dirty="0" smtClean="0"/>
              <a:t>kiểm </a:t>
            </a:r>
            <a:r>
              <a:rPr lang="vi-VN" sz="3200" dirty="0"/>
              <a:t>tra, sửa chữa các mạch điện, thiết bị điện, đồ dùng điện  trong gia đình, cần sử dụng các dụng cụ đo điện cơ bản.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5486398" y="4572000"/>
            <a:ext cx="52647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Các em hãy quan sát hình 2.1 và cho biết dụng cụ đo điện đang được sử dụng để đo đại lượng </a:t>
            </a:r>
            <a:r>
              <a:rPr lang="vi-VN" sz="3200" dirty="0" smtClean="0"/>
              <a:t>nào</a:t>
            </a:r>
            <a:r>
              <a:rPr lang="en-US" sz="3200" dirty="0" smtClean="0"/>
              <a:t>?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F396693-DC47-4D80-9F81-53471B651221}"/>
              </a:ext>
            </a:extLst>
          </p:cNvPr>
          <p:cNvSpPr txBox="1"/>
          <p:nvPr/>
        </p:nvSpPr>
        <p:spPr>
          <a:xfrm>
            <a:off x="685800" y="263061"/>
            <a:ext cx="1028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 </a:t>
            </a:r>
          </a:p>
        </p:txBody>
      </p:sp>
      <p:sp>
        <p:nvSpPr>
          <p:cNvPr id="9" name="Freeform 9">
            <a:extLst>
              <a:ext uri="{FF2B5EF4-FFF2-40B4-BE49-F238E27FC236}">
                <a16:creationId xmlns="" xmlns:a16="http://schemas.microsoft.com/office/drawing/2014/main" id="{A249CA1E-A4A6-E750-CDE5-AA5ABEE3EC08}"/>
              </a:ext>
            </a:extLst>
          </p:cNvPr>
          <p:cNvSpPr/>
          <p:nvPr/>
        </p:nvSpPr>
        <p:spPr>
          <a:xfrm>
            <a:off x="3807402" y="4778806"/>
            <a:ext cx="1458278" cy="1524997"/>
          </a:xfrm>
          <a:custGeom>
            <a:avLst/>
            <a:gdLst/>
            <a:ahLst/>
            <a:cxnLst/>
            <a:rect l="l" t="t" r="r" b="b"/>
            <a:pathLst>
              <a:path w="3934778" h="4114800">
                <a:moveTo>
                  <a:pt x="0" y="0"/>
                </a:moveTo>
                <a:lnTo>
                  <a:pt x="3934777" y="0"/>
                </a:lnTo>
                <a:lnTo>
                  <a:pt x="393477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2105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BC7CCF8-C495-AE15-3C04-AD566E6AC682}"/>
              </a:ext>
            </a:extLst>
          </p:cNvPr>
          <p:cNvSpPr/>
          <p:nvPr/>
        </p:nvSpPr>
        <p:spPr>
          <a:xfrm>
            <a:off x="1219200" y="762000"/>
            <a:ext cx="2777490" cy="6604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Chức năng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64FEBE6-CF90-379E-0C6E-FD063F3F5CD6}"/>
              </a:ext>
            </a:extLst>
          </p:cNvPr>
          <p:cNvSpPr txBox="1"/>
          <p:nvPr/>
        </p:nvSpPr>
        <p:spPr>
          <a:xfrm>
            <a:off x="616527" y="1676400"/>
            <a:ext cx="11270673" cy="923822"/>
          </a:xfrm>
          <a:prstGeom prst="rect">
            <a:avLst/>
          </a:prstGeom>
          <a:noFill/>
        </p:spPr>
        <p:txBody>
          <a:bodyPr wrap="square" lIns="61448" tIns="30724" rIns="61448" bIns="30724">
            <a:spAutoFit/>
          </a:bodyPr>
          <a:lstStyle/>
          <a:p>
            <a:r>
              <a:rPr lang="vi-VN" sz="2800" dirty="0"/>
              <a:t>Ampe kim là dụng cụ đo dòng điện xoay chiều. Một số loài tham gia kiềm có tích hợp tính năng giống như đồng hồ vạn năng.</a:t>
            </a:r>
            <a:endParaRPr lang="en-US" sz="28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845972" y="1524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kìm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791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708D7143-76EC-273D-CDB0-AA3AD9060840}"/>
              </a:ext>
            </a:extLst>
          </p:cNvPr>
          <p:cNvSpPr/>
          <p:nvPr/>
        </p:nvSpPr>
        <p:spPr>
          <a:xfrm>
            <a:off x="1080655" y="762000"/>
            <a:ext cx="2777490" cy="6604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Cấu tạo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845972" y="1524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kìm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D4D9-6EDD-4732-C789-812830312844}"/>
              </a:ext>
            </a:extLst>
          </p:cNvPr>
          <p:cNvSpPr txBox="1"/>
          <p:nvPr/>
        </p:nvSpPr>
        <p:spPr>
          <a:xfrm>
            <a:off x="457200" y="5719711"/>
            <a:ext cx="6248400" cy="923822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kìm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4" y="1600200"/>
            <a:ext cx="3501623" cy="38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248400" y="1739857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/>
              <a:t>Hàm</a:t>
            </a:r>
            <a:r>
              <a:rPr lang="en-US" sz="2800" dirty="0" smtClean="0"/>
              <a:t> </a:t>
            </a:r>
            <a:r>
              <a:rPr lang="en-US" sz="2800" dirty="0" err="1" smtClean="0"/>
              <a:t>kẹp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Vỏ</a:t>
            </a:r>
            <a:endParaRPr lang="en-US" sz="2800" dirty="0" smtClean="0"/>
          </a:p>
          <a:p>
            <a:pPr marL="342900" indent="-342900">
              <a:buFontTx/>
              <a:buAutoNum type="arabicPeriod"/>
            </a:pPr>
            <a:r>
              <a:rPr lang="en-US" sz="2800" dirty="0" err="1"/>
              <a:t>Lẩy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 smtClean="0"/>
              <a:t>kẹp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Thang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Nút</a:t>
            </a:r>
            <a:r>
              <a:rPr lang="en-US" sz="2800" dirty="0" smtClean="0"/>
              <a:t> </a:t>
            </a:r>
            <a:r>
              <a:rPr lang="en-US" sz="2800" dirty="0" err="1" smtClean="0"/>
              <a:t>xoai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thang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Màn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hiển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Giắc</a:t>
            </a:r>
            <a:r>
              <a:rPr lang="en-US" sz="2800" dirty="0" smtClean="0"/>
              <a:t> </a:t>
            </a:r>
            <a:r>
              <a:rPr lang="en-US" sz="2800" dirty="0" err="1" smtClean="0"/>
              <a:t>căm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50731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1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109325" cy="1143000"/>
          </a:xfrm>
        </p:spPr>
        <p:txBody>
          <a:bodyPr/>
          <a:lstStyle/>
          <a:p>
            <a:r>
              <a:rPr lang="en-US" dirty="0" err="1" smtClean="0"/>
              <a:t>Môt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ampe</a:t>
            </a:r>
            <a:r>
              <a:rPr lang="en-US" dirty="0" smtClean="0"/>
              <a:t> </a:t>
            </a:r>
            <a:r>
              <a:rPr lang="en-US" dirty="0" err="1" smtClean="0"/>
              <a:t>kìm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524001"/>
            <a:ext cx="2438400" cy="3832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5356995"/>
            <a:ext cx="5548312" cy="7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057400"/>
            <a:ext cx="2105025" cy="298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534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9EFA1B3-B359-80DD-96C2-39DDC1462D3B}"/>
              </a:ext>
            </a:extLst>
          </p:cNvPr>
          <p:cNvGrpSpPr/>
          <p:nvPr/>
        </p:nvGrpSpPr>
        <p:grpSpPr>
          <a:xfrm>
            <a:off x="205740" y="1098824"/>
            <a:ext cx="3982196" cy="1263377"/>
            <a:chOff x="364925" y="771426"/>
            <a:chExt cx="5899550" cy="18950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CEBE7F9-7A86-E8F1-95C2-734D00B60000}"/>
                </a:ext>
              </a:extLst>
            </p:cNvPr>
            <p:cNvSpPr/>
            <p:nvPr/>
          </p:nvSpPr>
          <p:spPr>
            <a:xfrm>
              <a:off x="1371600" y="1113819"/>
              <a:ext cx="4892875" cy="1210281"/>
            </a:xfrm>
            <a:prstGeom prst="roundRect">
              <a:avLst>
                <a:gd name="adj" fmla="val 9849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529C3B-18C9-A287-12A3-5E79840464EB}"/>
                </a:ext>
              </a:extLst>
            </p:cNvPr>
            <p:cNvSpPr/>
            <p:nvPr/>
          </p:nvSpPr>
          <p:spPr>
            <a:xfrm>
              <a:off x="364925" y="771426"/>
              <a:ext cx="2013350" cy="1895065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EBCC915-BAAB-9BB1-CFEF-A9BE075C6B60}"/>
                </a:ext>
              </a:extLst>
            </p:cNvPr>
            <p:cNvSpPr txBox="1"/>
            <p:nvPr/>
          </p:nvSpPr>
          <p:spPr>
            <a:xfrm>
              <a:off x="2209801" y="1332337"/>
              <a:ext cx="3886200" cy="76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 PHÁ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249E03-2D21-255D-8ED0-01DF03D33FC7}"/>
              </a:ext>
            </a:extLst>
          </p:cNvPr>
          <p:cNvSpPr txBox="1"/>
          <p:nvPr/>
        </p:nvSpPr>
        <p:spPr>
          <a:xfrm>
            <a:off x="411480" y="2547257"/>
            <a:ext cx="7417692" cy="1262377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1.2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vặn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C1CD4D9-6EDD-4732-C789-812830312844}"/>
              </a:ext>
            </a:extLst>
          </p:cNvPr>
          <p:cNvSpPr txBox="1"/>
          <p:nvPr/>
        </p:nvSpPr>
        <p:spPr>
          <a:xfrm>
            <a:off x="4187936" y="5934178"/>
            <a:ext cx="8001000" cy="923822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">
            <a:extLst>
              <a:ext uri="{FF2B5EF4-FFF2-40B4-BE49-F238E27FC236}">
                <a16:creationId xmlns="" xmlns:a16="http://schemas.microsoft.com/office/drawing/2014/main" id="{9C595039-EB67-B041-C420-291AA136BF79}"/>
              </a:ext>
            </a:extLst>
          </p:cNvPr>
          <p:cNvSpPr/>
          <p:nvPr/>
        </p:nvSpPr>
        <p:spPr>
          <a:xfrm rot="19530322">
            <a:off x="227639" y="5726248"/>
            <a:ext cx="880719" cy="1064032"/>
          </a:xfrm>
          <a:custGeom>
            <a:avLst/>
            <a:gdLst/>
            <a:ahLst/>
            <a:cxnLst/>
            <a:rect l="l" t="t" r="r" b="b"/>
            <a:pathLst>
              <a:path w="3363849" h="4114800">
                <a:moveTo>
                  <a:pt x="0" y="0"/>
                </a:moveTo>
                <a:lnTo>
                  <a:pt x="3363849" y="0"/>
                </a:lnTo>
                <a:lnTo>
                  <a:pt x="3363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411480" y="3302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25" y="503142"/>
            <a:ext cx="4755150" cy="535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2971799" y="4178017"/>
            <a:ext cx="3497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/>
              <a:t>Màn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hiển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Vỏ</a:t>
            </a:r>
            <a:endParaRPr lang="en-US" sz="2800" dirty="0" smtClean="0"/>
          </a:p>
          <a:p>
            <a:pPr marL="342900" indent="-342900">
              <a:buFontTx/>
              <a:buAutoNum type="arabicPeriod"/>
            </a:pP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cực</a:t>
            </a:r>
            <a:r>
              <a:rPr lang="en-US" sz="2800" dirty="0" smtClean="0"/>
              <a:t> </a:t>
            </a:r>
            <a:r>
              <a:rPr lang="en-US" sz="2800" dirty="0" err="1" smtClean="0"/>
              <a:t>nối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631718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59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BC7CCF8-C495-AE15-3C04-AD566E6AC682}"/>
              </a:ext>
            </a:extLst>
          </p:cNvPr>
          <p:cNvSpPr/>
          <p:nvPr/>
        </p:nvSpPr>
        <p:spPr>
          <a:xfrm>
            <a:off x="1219200" y="762000"/>
            <a:ext cx="2777490" cy="6604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64FEBE6-CF90-379E-0C6E-FD063F3F5CD6}"/>
              </a:ext>
            </a:extLst>
          </p:cNvPr>
          <p:cNvSpPr txBox="1"/>
          <p:nvPr/>
        </p:nvSpPr>
        <p:spPr>
          <a:xfrm>
            <a:off x="616527" y="1676400"/>
            <a:ext cx="11270673" cy="2339595"/>
          </a:xfrm>
          <a:prstGeom prst="rect">
            <a:avLst/>
          </a:prstGeom>
          <a:noFill/>
        </p:spPr>
        <p:txBody>
          <a:bodyPr wrap="square" lIns="61448" tIns="30724" rIns="61448" bIns="30724">
            <a:spAutoFit/>
          </a:bodyPr>
          <a:lstStyle/>
          <a:p>
            <a:r>
              <a:rPr lang="en-US" sz="3600" dirty="0" err="1" smtClean="0"/>
              <a:t>Công</a:t>
            </a:r>
            <a:r>
              <a:rPr lang="en-US" sz="3600" dirty="0" smtClean="0"/>
              <a:t> </a:t>
            </a:r>
            <a:r>
              <a:rPr lang="en-US" sz="3600" dirty="0" err="1" smtClean="0"/>
              <a:t>tơ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cụ</a:t>
            </a:r>
            <a:r>
              <a:rPr lang="en-US" sz="3600" dirty="0" smtClean="0"/>
              <a:t> </a:t>
            </a:r>
            <a:r>
              <a:rPr lang="en-US" sz="3600" dirty="0" err="1" smtClean="0"/>
              <a:t>đo</a:t>
            </a:r>
            <a:r>
              <a:rPr lang="en-US" sz="3600" dirty="0" smtClean="0"/>
              <a:t> </a:t>
            </a:r>
            <a:r>
              <a:rPr lang="en-US" sz="3600" dirty="0" err="1" smtClean="0"/>
              <a:t>lượng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năng</a:t>
            </a:r>
            <a:r>
              <a:rPr lang="en-US" sz="3600" dirty="0" smtClean="0"/>
              <a:t> </a:t>
            </a:r>
            <a:r>
              <a:rPr lang="en-US" sz="3600" dirty="0" err="1" smtClean="0"/>
              <a:t>tiêu</a:t>
            </a:r>
            <a:r>
              <a:rPr lang="en-US" sz="3600" dirty="0" smtClean="0"/>
              <a:t> </a:t>
            </a:r>
            <a:r>
              <a:rPr lang="en-US" sz="3600" dirty="0" err="1" smtClean="0"/>
              <a:t>thụ</a:t>
            </a:r>
            <a:r>
              <a:rPr lang="en-US" sz="3600" dirty="0"/>
              <a:t> </a:t>
            </a:r>
            <a:r>
              <a:rPr lang="en-US" sz="3600" dirty="0" err="1" smtClean="0"/>
              <a:t>của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hộ</a:t>
            </a:r>
            <a:r>
              <a:rPr lang="en-US" sz="3600" dirty="0" smtClean="0"/>
              <a:t> </a:t>
            </a:r>
            <a:r>
              <a:rPr lang="en-US" sz="3600" dirty="0" err="1" smtClean="0"/>
              <a:t>gia</a:t>
            </a:r>
            <a:r>
              <a:rPr lang="en-US" sz="3600" dirty="0" smtClean="0"/>
              <a:t> </a:t>
            </a:r>
            <a:r>
              <a:rPr lang="en-US" sz="3600" dirty="0" err="1" smtClean="0"/>
              <a:t>đình</a:t>
            </a:r>
            <a:r>
              <a:rPr lang="en-US" sz="3600" dirty="0" smtClean="0"/>
              <a:t> </a:t>
            </a:r>
            <a:r>
              <a:rPr lang="en-US" sz="3600" dirty="0" err="1" smtClean="0"/>
              <a:t>hoặc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doanh</a:t>
            </a:r>
            <a:r>
              <a:rPr lang="en-US" sz="3600" dirty="0" smtClean="0"/>
              <a:t> </a:t>
            </a:r>
            <a:r>
              <a:rPr lang="en-US" sz="3600" dirty="0" err="1" smtClean="0"/>
              <a:t>nghiệp</a:t>
            </a:r>
            <a:r>
              <a:rPr lang="en-US" sz="3600" dirty="0" smtClean="0"/>
              <a:t>. </a:t>
            </a:r>
            <a:r>
              <a:rPr lang="en-US" sz="3600" dirty="0" err="1" smtClean="0"/>
              <a:t>Đối</a:t>
            </a:r>
            <a:r>
              <a:rPr lang="en-US" sz="3600" dirty="0" smtClean="0"/>
              <a:t> </a:t>
            </a:r>
            <a:r>
              <a:rPr lang="en-US" sz="3600" dirty="0" err="1" smtClean="0"/>
              <a:t>với</a:t>
            </a:r>
            <a:r>
              <a:rPr lang="en-US" sz="3600" dirty="0" smtClean="0"/>
              <a:t> </a:t>
            </a:r>
            <a:r>
              <a:rPr lang="en-US" sz="3600" dirty="0" err="1" smtClean="0"/>
              <a:t>mạng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trong</a:t>
            </a:r>
            <a:r>
              <a:rPr lang="en-US" sz="3600" dirty="0" smtClean="0"/>
              <a:t> </a:t>
            </a:r>
            <a:r>
              <a:rPr lang="en-US" sz="3600" dirty="0" err="1" smtClean="0"/>
              <a:t>nhà</a:t>
            </a:r>
            <a:r>
              <a:rPr lang="en-US" sz="3600" dirty="0" smtClean="0"/>
              <a:t> </a:t>
            </a:r>
            <a:r>
              <a:rPr lang="en-US" sz="3600" dirty="0" err="1" smtClean="0"/>
              <a:t>công</a:t>
            </a:r>
            <a:r>
              <a:rPr lang="en-US" sz="3600" dirty="0" smtClean="0"/>
              <a:t> </a:t>
            </a:r>
            <a:r>
              <a:rPr lang="en-US" sz="3600" dirty="0" err="1" smtClean="0"/>
              <a:t>tơ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công</a:t>
            </a:r>
            <a:r>
              <a:rPr lang="en-US" sz="3600" dirty="0" smtClean="0"/>
              <a:t> </a:t>
            </a:r>
            <a:r>
              <a:rPr lang="en-US" sz="3600" dirty="0" err="1" smtClean="0"/>
              <a:t>tơ</a:t>
            </a:r>
            <a:r>
              <a:rPr lang="en-US" sz="3600" dirty="0" smtClean="0"/>
              <a:t> </a:t>
            </a:r>
            <a:r>
              <a:rPr lang="en-US" sz="36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được</a:t>
            </a:r>
            <a:r>
              <a:rPr lang="en-US" sz="3600" dirty="0" smtClean="0"/>
              <a:t> </a:t>
            </a:r>
            <a:r>
              <a:rPr lang="en-US" sz="3600" dirty="0" err="1" smtClean="0"/>
              <a:t>sử</a:t>
            </a:r>
            <a:r>
              <a:rPr lang="en-US" sz="3600" dirty="0" smtClean="0"/>
              <a:t> </a:t>
            </a:r>
            <a:r>
              <a:rPr lang="en-US" sz="3600" dirty="0" err="1" smtClean="0"/>
              <a:t>dụng</a:t>
            </a:r>
            <a:r>
              <a:rPr lang="en-US" sz="3600" dirty="0" smtClean="0"/>
              <a:t> </a:t>
            </a:r>
            <a:r>
              <a:rPr lang="en-US" sz="3600" dirty="0" err="1" smtClean="0"/>
              <a:t>là</a:t>
            </a:r>
            <a:r>
              <a:rPr lang="en-US" sz="3600" dirty="0" smtClean="0"/>
              <a:t> </a:t>
            </a:r>
            <a:r>
              <a:rPr lang="en-US" sz="3600" dirty="0" err="1" smtClean="0"/>
              <a:t>công</a:t>
            </a:r>
            <a:r>
              <a:rPr lang="en-US" sz="3600" dirty="0" smtClean="0"/>
              <a:t> </a:t>
            </a:r>
            <a:r>
              <a:rPr lang="en-US" sz="3600" dirty="0" err="1" smtClean="0"/>
              <a:t>tơ</a:t>
            </a:r>
            <a:r>
              <a:rPr lang="en-US" sz="3600" dirty="0" smtClean="0"/>
              <a:t> </a:t>
            </a:r>
            <a:r>
              <a:rPr lang="en-US" sz="4000" dirty="0" err="1" smtClean="0"/>
              <a:t>điện</a:t>
            </a:r>
            <a:r>
              <a:rPr lang="en-US" sz="3600" dirty="0" smtClean="0"/>
              <a:t> </a:t>
            </a:r>
            <a:r>
              <a:rPr lang="en-US" sz="3600" dirty="0" err="1" smtClean="0"/>
              <a:t>một</a:t>
            </a:r>
            <a:r>
              <a:rPr lang="en-US" sz="3600" dirty="0" smtClean="0"/>
              <a:t> </a:t>
            </a:r>
            <a:r>
              <a:rPr lang="en-US" sz="3600" dirty="0" err="1" smtClean="0"/>
              <a:t>pha</a:t>
            </a:r>
            <a:r>
              <a:rPr lang="en-US" sz="3600" dirty="0" smtClean="0"/>
              <a:t>.</a:t>
            </a:r>
            <a:endParaRPr lang="en-US" sz="3600" dirty="0"/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845972" y="1524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60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C1CD4D9-6EDD-4732-C789-812830312844}"/>
              </a:ext>
            </a:extLst>
          </p:cNvPr>
          <p:cNvSpPr txBox="1"/>
          <p:nvPr/>
        </p:nvSpPr>
        <p:spPr>
          <a:xfrm>
            <a:off x="4187936" y="5934178"/>
            <a:ext cx="8001000" cy="923822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2.4.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Freeform 2">
            <a:extLst>
              <a:ext uri="{FF2B5EF4-FFF2-40B4-BE49-F238E27FC236}">
                <a16:creationId xmlns="" xmlns:a16="http://schemas.microsoft.com/office/drawing/2014/main" id="{9C595039-EB67-B041-C420-291AA136BF79}"/>
              </a:ext>
            </a:extLst>
          </p:cNvPr>
          <p:cNvSpPr/>
          <p:nvPr/>
        </p:nvSpPr>
        <p:spPr>
          <a:xfrm rot="19530322">
            <a:off x="227639" y="5726248"/>
            <a:ext cx="880719" cy="1064032"/>
          </a:xfrm>
          <a:custGeom>
            <a:avLst/>
            <a:gdLst/>
            <a:ahLst/>
            <a:cxnLst/>
            <a:rect l="l" t="t" r="r" b="b"/>
            <a:pathLst>
              <a:path w="3363849" h="4114800">
                <a:moveTo>
                  <a:pt x="0" y="0"/>
                </a:moveTo>
                <a:lnTo>
                  <a:pt x="3363849" y="0"/>
                </a:lnTo>
                <a:lnTo>
                  <a:pt x="3363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411480" y="3302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tơ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625" y="503142"/>
            <a:ext cx="4755150" cy="5350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223152" y="2286000"/>
            <a:ext cx="34972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/>
              <a:t>Màn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hiển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Vỏ</a:t>
            </a:r>
            <a:endParaRPr lang="en-US" sz="2800" dirty="0" smtClean="0"/>
          </a:p>
          <a:p>
            <a:pPr marL="342900" indent="-342900">
              <a:buFontTx/>
              <a:buAutoNum type="arabicPeriod"/>
            </a:pP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cực</a:t>
            </a:r>
            <a:r>
              <a:rPr lang="en-US" sz="2800" dirty="0" smtClean="0"/>
              <a:t> </a:t>
            </a:r>
            <a:r>
              <a:rPr lang="en-US" sz="2800" dirty="0" err="1" smtClean="0"/>
              <a:t>nối</a:t>
            </a:r>
            <a:r>
              <a:rPr lang="en-US" sz="2800" dirty="0" smtClean="0"/>
              <a:t> </a:t>
            </a:r>
            <a:r>
              <a:rPr lang="en-US" sz="2800" dirty="0" err="1" smtClean="0"/>
              <a:t>điện</a:t>
            </a:r>
            <a:endParaRPr lang="en-US" sz="2800" dirty="0" smtClean="0"/>
          </a:p>
        </p:txBody>
      </p:sp>
      <p:sp>
        <p:nvSpPr>
          <p:cNvPr id="12" name="Rectangle: Rounded Corners 19">
            <a:extLst>
              <a:ext uri="{FF2B5EF4-FFF2-40B4-BE49-F238E27FC236}">
                <a16:creationId xmlns="" xmlns:a16="http://schemas.microsoft.com/office/drawing/2014/main" id="{3BC7CCF8-C495-AE15-3C04-AD566E6AC682}"/>
              </a:ext>
            </a:extLst>
          </p:cNvPr>
          <p:cNvSpPr/>
          <p:nvPr/>
        </p:nvSpPr>
        <p:spPr>
          <a:xfrm>
            <a:off x="681853" y="1092200"/>
            <a:ext cx="2777490" cy="6604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190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9" grpId="0"/>
      <p:bldP spid="14" grpId="0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1109325" cy="1143000"/>
          </a:xfrm>
        </p:spPr>
        <p:txBody>
          <a:bodyPr/>
          <a:lstStyle/>
          <a:p>
            <a:r>
              <a:rPr lang="en-US" dirty="0" err="1" smtClean="0"/>
              <a:t>Môt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138" y="1347788"/>
            <a:ext cx="3286125" cy="416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334000"/>
            <a:ext cx="5368879" cy="76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821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92967"/>
            <a:ext cx="1110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Môt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219200"/>
            <a:ext cx="3297382" cy="459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093" y="5908329"/>
            <a:ext cx="5345907" cy="949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13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52400" y="292967"/>
            <a:ext cx="1110932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Môt</a:t>
            </a:r>
            <a:r>
              <a:rPr lang="en-US" dirty="0" smtClean="0"/>
              <a:t> </a:t>
            </a:r>
            <a:r>
              <a:rPr lang="en-US" dirty="0" err="1" smtClean="0"/>
              <a:t>số</a:t>
            </a:r>
            <a:r>
              <a:rPr lang="en-US" dirty="0" smtClean="0"/>
              <a:t> </a:t>
            </a:r>
            <a:r>
              <a:rPr lang="en-US" dirty="0" err="1" smtClean="0"/>
              <a:t>loại</a:t>
            </a:r>
            <a:r>
              <a:rPr lang="en-US" dirty="0" smtClean="0"/>
              <a:t> </a:t>
            </a:r>
            <a:r>
              <a:rPr lang="en-US" dirty="0" err="1" smtClean="0"/>
              <a:t>công</a:t>
            </a:r>
            <a:r>
              <a:rPr lang="en-US" dirty="0" smtClean="0"/>
              <a:t> </a:t>
            </a:r>
            <a:r>
              <a:rPr lang="en-US" dirty="0" err="1" smtClean="0"/>
              <a:t>tơ</a:t>
            </a:r>
            <a:r>
              <a:rPr lang="en-US" dirty="0" smtClean="0"/>
              <a:t> </a:t>
            </a:r>
            <a:r>
              <a:rPr lang="en-US" dirty="0" err="1" smtClean="0"/>
              <a:t>điện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52600"/>
            <a:ext cx="313372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724" y="5601566"/>
            <a:ext cx="4791075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3677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66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12152" y="350829"/>
            <a:ext cx="86581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dirty="0" smtClean="0">
                <a:solidFill>
                  <a:schemeClr val="tx2"/>
                </a:solidFill>
              </a:rPr>
              <a:t>BÀI 2. DỤNG CỤ ĐO ĐIỆN CƠ BẢN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308" y="5029200"/>
            <a:ext cx="117016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/>
              <a:t>Để lắp đặt</a:t>
            </a:r>
            <a:r>
              <a:rPr lang="en-US" sz="3200" dirty="0"/>
              <a:t>, </a:t>
            </a:r>
            <a:r>
              <a:rPr lang="vi-VN" sz="3200" dirty="0"/>
              <a:t>kiểm tra, sửa chữa các mạch điện, thiết bị điện, đồ dùng điện  trong gia </a:t>
            </a:r>
            <a:r>
              <a:rPr lang="vi-VN" sz="3200" dirty="0" smtClean="0"/>
              <a:t>đình</a:t>
            </a:r>
            <a:r>
              <a:rPr lang="en-US" sz="3200" dirty="0" smtClean="0"/>
              <a:t>. </a:t>
            </a:r>
            <a:r>
              <a:rPr lang="en-US" sz="3200" dirty="0" err="1" smtClean="0"/>
              <a:t>Hôm</a:t>
            </a:r>
            <a:r>
              <a:rPr lang="en-US" sz="3200" dirty="0" smtClean="0"/>
              <a:t> nay </a:t>
            </a:r>
            <a:r>
              <a:rPr lang="en-US" sz="3200" dirty="0" err="1" smtClean="0"/>
              <a:t>chúng</a:t>
            </a:r>
            <a:r>
              <a:rPr lang="en-US" sz="3200" dirty="0" smtClean="0"/>
              <a:t> ta </a:t>
            </a:r>
            <a:r>
              <a:rPr lang="en-US" sz="3200" dirty="0" err="1" smtClean="0"/>
              <a:t>cùng</a:t>
            </a:r>
            <a:r>
              <a:rPr lang="en-US" sz="3200" dirty="0" smtClean="0"/>
              <a:t> </a:t>
            </a: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hiểu</a:t>
            </a:r>
            <a:r>
              <a:rPr lang="en-US" sz="3200" dirty="0" smtClean="0"/>
              <a:t> </a:t>
            </a:r>
            <a:r>
              <a:rPr lang="en-US" sz="3200" dirty="0" err="1" smtClean="0"/>
              <a:t>một</a:t>
            </a:r>
            <a:r>
              <a:rPr lang="en-US" sz="3200" dirty="0" smtClean="0"/>
              <a:t> </a:t>
            </a:r>
            <a:r>
              <a:rPr lang="en-US" sz="3200" dirty="0" err="1" smtClean="0"/>
              <a:t>số</a:t>
            </a:r>
            <a:r>
              <a:rPr lang="en-US" sz="3200" dirty="0" smtClean="0"/>
              <a:t>  </a:t>
            </a:r>
            <a:r>
              <a:rPr lang="en-US" sz="3200" dirty="0" err="1" smtClean="0"/>
              <a:t>dụng</a:t>
            </a:r>
            <a:r>
              <a:rPr lang="en-US" sz="3200" dirty="0" smtClean="0"/>
              <a:t> </a:t>
            </a:r>
            <a:r>
              <a:rPr lang="en-US" sz="3200" dirty="0" err="1" smtClean="0"/>
              <a:t>cụ</a:t>
            </a:r>
            <a:r>
              <a:rPr lang="en-US" sz="3200" dirty="0" smtClean="0"/>
              <a:t> </a:t>
            </a:r>
            <a:r>
              <a:rPr lang="en-US" sz="3200" dirty="0" err="1" smtClean="0"/>
              <a:t>đo</a:t>
            </a:r>
            <a:r>
              <a:rPr lang="en-US" sz="3200" dirty="0" smtClean="0"/>
              <a:t> </a:t>
            </a:r>
            <a:r>
              <a:rPr lang="en-US" sz="3200" dirty="0" err="1" smtClean="0"/>
              <a:t>điện</a:t>
            </a:r>
            <a:r>
              <a:rPr lang="en-US" sz="3200" dirty="0" smtClean="0"/>
              <a:t> </a:t>
            </a:r>
            <a:r>
              <a:rPr lang="en-US" sz="3200" dirty="0" err="1" smtClean="0"/>
              <a:t>cơ</a:t>
            </a:r>
            <a:r>
              <a:rPr lang="en-US" sz="3200" dirty="0" smtClean="0"/>
              <a:t> </a:t>
            </a:r>
            <a:r>
              <a:rPr lang="en-US" sz="3200" dirty="0" err="1" smtClean="0"/>
              <a:t>bản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2981325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1191589"/>
            <a:ext cx="2581275" cy="3705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098" y="1058715"/>
            <a:ext cx="3438525" cy="3723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2317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993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907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3952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0295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1955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300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62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906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312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3761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="" xmlns:a16="http://schemas.microsoft.com/office/drawing/2014/main" id="{53C7A681-29FD-A919-006F-57303E0EE40B}"/>
              </a:ext>
            </a:extLst>
          </p:cNvPr>
          <p:cNvSpPr/>
          <p:nvPr/>
        </p:nvSpPr>
        <p:spPr>
          <a:xfrm rot="20706808">
            <a:off x="2862067" y="1135991"/>
            <a:ext cx="10101073" cy="5246436"/>
          </a:xfrm>
          <a:custGeom>
            <a:avLst/>
            <a:gdLst>
              <a:gd name="connsiteX0" fmla="*/ 0 w 10101263"/>
              <a:gd name="connsiteY0" fmla="*/ 4314825 h 4872718"/>
              <a:gd name="connsiteX1" fmla="*/ 2286000 w 10101263"/>
              <a:gd name="connsiteY1" fmla="*/ 4786312 h 4872718"/>
              <a:gd name="connsiteX2" fmla="*/ 4700588 w 10101263"/>
              <a:gd name="connsiteY2" fmla="*/ 2771775 h 4872718"/>
              <a:gd name="connsiteX3" fmla="*/ 8815388 w 10101263"/>
              <a:gd name="connsiteY3" fmla="*/ 3900487 h 4872718"/>
              <a:gd name="connsiteX4" fmla="*/ 10101263 w 10101263"/>
              <a:gd name="connsiteY4" fmla="*/ 0 h 4872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1263" h="4872718">
                <a:moveTo>
                  <a:pt x="0" y="4314825"/>
                </a:moveTo>
                <a:cubicBezTo>
                  <a:pt x="751284" y="4679156"/>
                  <a:pt x="1502569" y="5043487"/>
                  <a:pt x="2286000" y="4786312"/>
                </a:cubicBezTo>
                <a:cubicBezTo>
                  <a:pt x="3069431" y="4529137"/>
                  <a:pt x="3612357" y="2919412"/>
                  <a:pt x="4700588" y="2771775"/>
                </a:cubicBezTo>
                <a:cubicBezTo>
                  <a:pt x="5788819" y="2624137"/>
                  <a:pt x="7915276" y="4362449"/>
                  <a:pt x="8815388" y="3900487"/>
                </a:cubicBezTo>
                <a:cubicBezTo>
                  <a:pt x="9715500" y="3438525"/>
                  <a:pt x="9908381" y="1719262"/>
                  <a:pt x="10101263" y="0"/>
                </a:cubicBezTo>
              </a:path>
            </a:pathLst>
          </a:custGeom>
          <a:noFill/>
          <a:ln w="38100">
            <a:solidFill>
              <a:srgbClr val="505A82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endParaRPr lang="en-US"/>
          </a:p>
        </p:txBody>
      </p:sp>
      <p:sp>
        <p:nvSpPr>
          <p:cNvPr id="2" name="Freeform 4">
            <a:extLst>
              <a:ext uri="{FF2B5EF4-FFF2-40B4-BE49-F238E27FC236}">
                <a16:creationId xmlns="" xmlns:a16="http://schemas.microsoft.com/office/drawing/2014/main" id="{F7D802EC-8343-E0FB-DBFD-9068989291D4}"/>
              </a:ext>
            </a:extLst>
          </p:cNvPr>
          <p:cNvSpPr/>
          <p:nvPr/>
        </p:nvSpPr>
        <p:spPr>
          <a:xfrm>
            <a:off x="7200900" y="2159000"/>
            <a:ext cx="4873482" cy="4698999"/>
          </a:xfrm>
          <a:custGeom>
            <a:avLst/>
            <a:gdLst/>
            <a:ahLst/>
            <a:cxnLst/>
            <a:rect l="l" t="t" r="r" b="b"/>
            <a:pathLst>
              <a:path w="8429808" h="8229600">
                <a:moveTo>
                  <a:pt x="0" y="0"/>
                </a:moveTo>
                <a:lnTo>
                  <a:pt x="8429808" y="0"/>
                </a:lnTo>
                <a:lnTo>
                  <a:pt x="8429808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F7A201D8-EEBA-CEBA-F52D-4ED115536930}"/>
              </a:ext>
            </a:extLst>
          </p:cNvPr>
          <p:cNvSpPr txBox="1"/>
          <p:nvPr/>
        </p:nvSpPr>
        <p:spPr>
          <a:xfrm>
            <a:off x="6628693" y="939800"/>
            <a:ext cx="6017895" cy="779701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/>
            <a:r>
              <a:rPr lang="en-US" sz="4700" b="1" dirty="0">
                <a:solidFill>
                  <a:srgbClr val="505A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EA2168BB-89C9-3AC5-155C-43E490E6FA62}"/>
              </a:ext>
            </a:extLst>
          </p:cNvPr>
          <p:cNvGrpSpPr/>
          <p:nvPr/>
        </p:nvGrpSpPr>
        <p:grpSpPr>
          <a:xfrm>
            <a:off x="-755181" y="270333"/>
            <a:ext cx="6334122" cy="983337"/>
            <a:chOff x="-457200" y="4316189"/>
            <a:chExt cx="8481375" cy="1475006"/>
          </a:xfrm>
        </p:grpSpPr>
        <p:cxnSp>
          <p:nvCxnSpPr>
            <p:cNvPr id="5" name="Straight Connector 4">
              <a:extLst>
                <a:ext uri="{FF2B5EF4-FFF2-40B4-BE49-F238E27FC236}">
                  <a16:creationId xmlns="" xmlns:a16="http://schemas.microsoft.com/office/drawing/2014/main" id="{9451FAF1-7FF4-2044-5033-390F62820CD8}"/>
                </a:ext>
              </a:extLst>
            </p:cNvPr>
            <p:cNvCxnSpPr>
              <a:cxnSpLocks/>
            </p:cNvCxnSpPr>
            <p:nvPr/>
          </p:nvCxnSpPr>
          <p:spPr>
            <a:xfrm>
              <a:off x="-457200" y="4914900"/>
              <a:ext cx="1295400" cy="0"/>
            </a:xfrm>
            <a:prstGeom prst="line">
              <a:avLst/>
            </a:prstGeom>
            <a:ln w="57150">
              <a:solidFill>
                <a:srgbClr val="505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Rectangle: Rounded Corners 6">
              <a:extLst>
                <a:ext uri="{FF2B5EF4-FFF2-40B4-BE49-F238E27FC236}">
                  <a16:creationId xmlns="" xmlns:a16="http://schemas.microsoft.com/office/drawing/2014/main" id="{A10835F8-C972-4D81-3B78-039D2C5BD6E4}"/>
                </a:ext>
              </a:extLst>
            </p:cNvPr>
            <p:cNvSpPr/>
            <p:nvPr/>
          </p:nvSpPr>
          <p:spPr>
            <a:xfrm>
              <a:off x="1166175" y="4316189"/>
              <a:ext cx="6858000" cy="1475006"/>
            </a:xfrm>
            <a:prstGeom prst="roundRect">
              <a:avLst>
                <a:gd name="adj" fmla="val 10417"/>
              </a:avLst>
            </a:prstGeom>
            <a:solidFill>
              <a:schemeClr val="bg1"/>
            </a:solidFill>
            <a:ln w="38100">
              <a:solidFill>
                <a:srgbClr val="505A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I.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CBE971AC-422B-DA6D-3752-E5209E9A204A}"/>
              </a:ext>
            </a:extLst>
          </p:cNvPr>
          <p:cNvGrpSpPr/>
          <p:nvPr/>
        </p:nvGrpSpPr>
        <p:grpSpPr>
          <a:xfrm>
            <a:off x="598473" y="1295400"/>
            <a:ext cx="4423410" cy="609600"/>
            <a:chOff x="1066800" y="2536388"/>
            <a:chExt cx="6553200" cy="914400"/>
          </a:xfrm>
        </p:grpSpPr>
        <p:sp>
          <p:nvSpPr>
            <p:cNvPr id="9" name="Oval 8">
              <a:extLst>
                <a:ext uri="{FF2B5EF4-FFF2-40B4-BE49-F238E27FC236}">
                  <a16:creationId xmlns="" xmlns:a16="http://schemas.microsoft.com/office/drawing/2014/main" id="{A43C6881-FD63-C8D2-E04B-7B59EC3AE718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F426194F-27AF-0F64-AB50-4B392115B060}"/>
                </a:ext>
              </a:extLst>
            </p:cNvPr>
            <p:cNvSpPr txBox="1"/>
            <p:nvPr/>
          </p:nvSpPr>
          <p:spPr>
            <a:xfrm>
              <a:off x="2285999" y="2639645"/>
              <a:ext cx="5334001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Đồng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hồ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vạn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năng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4544A95A-5B52-9492-F393-474407572CFA}"/>
              </a:ext>
            </a:extLst>
          </p:cNvPr>
          <p:cNvGrpSpPr/>
          <p:nvPr/>
        </p:nvGrpSpPr>
        <p:grpSpPr>
          <a:xfrm>
            <a:off x="598473" y="1905000"/>
            <a:ext cx="4423410" cy="609600"/>
            <a:chOff x="1066800" y="2536388"/>
            <a:chExt cx="6553200" cy="914400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09F9EFDF-ADA5-C340-5277-EC1EDD571C19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24377A8-8274-C6FD-1438-EA63602FE178}"/>
                </a:ext>
              </a:extLst>
            </p:cNvPr>
            <p:cNvSpPr txBox="1"/>
            <p:nvPr/>
          </p:nvSpPr>
          <p:spPr>
            <a:xfrm>
              <a:off x="2285999" y="2607073"/>
              <a:ext cx="5334001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Ampe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kìm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kẹp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B3396769-3AAE-3491-1EA6-E1A538BC782A}"/>
              </a:ext>
            </a:extLst>
          </p:cNvPr>
          <p:cNvGrpSpPr/>
          <p:nvPr/>
        </p:nvGrpSpPr>
        <p:grpSpPr>
          <a:xfrm>
            <a:off x="612473" y="2514600"/>
            <a:ext cx="6088077" cy="609600"/>
            <a:chOff x="1066800" y="2536388"/>
            <a:chExt cx="9019374" cy="91440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75907662-B975-25EB-901A-E5E5C8D8C9E7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4AB6A252-38FB-820A-36A4-BB8F4FBF743D}"/>
                </a:ext>
              </a:extLst>
            </p:cNvPr>
            <p:cNvSpPr txBox="1"/>
            <p:nvPr/>
          </p:nvSpPr>
          <p:spPr>
            <a:xfrm>
              <a:off x="2285999" y="2639645"/>
              <a:ext cx="7800175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tơ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điện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636445CC-DDC7-8375-6F22-6E7662180CA1}"/>
              </a:ext>
            </a:extLst>
          </p:cNvPr>
          <p:cNvGrpSpPr/>
          <p:nvPr/>
        </p:nvGrpSpPr>
        <p:grpSpPr>
          <a:xfrm>
            <a:off x="-308610" y="3123435"/>
            <a:ext cx="6785609" cy="1072145"/>
            <a:chOff x="-457200" y="4343403"/>
            <a:chExt cx="9690493" cy="1608218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C23122A5-DEFB-2915-3FCD-EE5BC166F7FF}"/>
                </a:ext>
              </a:extLst>
            </p:cNvPr>
            <p:cNvCxnSpPr>
              <a:cxnSpLocks/>
            </p:cNvCxnSpPr>
            <p:nvPr/>
          </p:nvCxnSpPr>
          <p:spPr>
            <a:xfrm>
              <a:off x="-457200" y="4914900"/>
              <a:ext cx="1295400" cy="0"/>
            </a:xfrm>
            <a:prstGeom prst="line">
              <a:avLst/>
            </a:prstGeom>
            <a:ln w="57150">
              <a:solidFill>
                <a:srgbClr val="505A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: Rounded Corners 21">
              <a:extLst>
                <a:ext uri="{FF2B5EF4-FFF2-40B4-BE49-F238E27FC236}">
                  <a16:creationId xmlns="" xmlns:a16="http://schemas.microsoft.com/office/drawing/2014/main" id="{81E6703F-E001-E70A-B12F-9948A3514532}"/>
                </a:ext>
              </a:extLst>
            </p:cNvPr>
            <p:cNvSpPr/>
            <p:nvPr/>
          </p:nvSpPr>
          <p:spPr>
            <a:xfrm>
              <a:off x="838199" y="4343403"/>
              <a:ext cx="8395094" cy="1608218"/>
            </a:xfrm>
            <a:prstGeom prst="roundRect">
              <a:avLst>
                <a:gd name="adj" fmla="val 10417"/>
              </a:avLst>
            </a:prstGeom>
            <a:solidFill>
              <a:schemeClr val="bg1"/>
            </a:solidFill>
            <a:ln w="38100">
              <a:solidFill>
                <a:srgbClr val="505A8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II.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Sử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dụng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cụ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đo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điên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cơ</a:t>
              </a:r>
              <a:r>
                <a:rPr lang="en-US" sz="3000" b="1" dirty="0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000" b="1" dirty="0" err="1" smtClean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bản</a:t>
              </a:r>
              <a:endParaRPr lang="en-US" sz="3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31B58D39-7AF4-D365-87E6-3D849E606ED4}"/>
              </a:ext>
            </a:extLst>
          </p:cNvPr>
          <p:cNvGrpSpPr/>
          <p:nvPr/>
        </p:nvGrpSpPr>
        <p:grpSpPr>
          <a:xfrm>
            <a:off x="598472" y="4038600"/>
            <a:ext cx="4423410" cy="609600"/>
            <a:chOff x="1066800" y="2536388"/>
            <a:chExt cx="6553200" cy="914400"/>
          </a:xfrm>
        </p:grpSpPr>
        <p:sp>
          <p:nvSpPr>
            <p:cNvPr id="24" name="Oval 23">
              <a:extLst>
                <a:ext uri="{FF2B5EF4-FFF2-40B4-BE49-F238E27FC236}">
                  <a16:creationId xmlns="" xmlns:a16="http://schemas.microsoft.com/office/drawing/2014/main" id="{525BB483-F023-8329-0BCE-43013B6128D7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98E59B10-7900-9D16-D170-9BB0213DFA2F}"/>
                </a:ext>
              </a:extLst>
            </p:cNvPr>
            <p:cNvSpPr txBox="1"/>
            <p:nvPr/>
          </p:nvSpPr>
          <p:spPr>
            <a:xfrm>
              <a:off x="2285999" y="2639645"/>
              <a:ext cx="5334001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A2A5AE36-97D5-0090-2301-FAED7966C4BB}"/>
              </a:ext>
            </a:extLst>
          </p:cNvPr>
          <p:cNvGrpSpPr/>
          <p:nvPr/>
        </p:nvGrpSpPr>
        <p:grpSpPr>
          <a:xfrm>
            <a:off x="598471" y="4635501"/>
            <a:ext cx="4430729" cy="1236795"/>
            <a:chOff x="1055957" y="2536388"/>
            <a:chExt cx="6564043" cy="1855192"/>
          </a:xfrm>
        </p:grpSpPr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139E8921-2069-D678-78CC-F6F51B7D0006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4212C2B8-24F9-D9A5-C56C-419D545429FF}"/>
                </a:ext>
              </a:extLst>
            </p:cNvPr>
            <p:cNvSpPr txBox="1"/>
            <p:nvPr/>
          </p:nvSpPr>
          <p:spPr>
            <a:xfrm>
              <a:off x="2285999" y="2639645"/>
              <a:ext cx="5334001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đánh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="" xmlns:a16="http://schemas.microsoft.com/office/drawing/2014/main" id="{139E8921-2069-D678-78CC-F6F51B7D0006}"/>
                </a:ext>
              </a:extLst>
            </p:cNvPr>
            <p:cNvSpPr/>
            <p:nvPr/>
          </p:nvSpPr>
          <p:spPr>
            <a:xfrm>
              <a:off x="1055957" y="3477180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4212C2B8-24F9-D9A5-C56C-419D545429FF}"/>
                </a:ext>
              </a:extLst>
            </p:cNvPr>
            <p:cNvSpPr txBox="1"/>
            <p:nvPr/>
          </p:nvSpPr>
          <p:spPr>
            <a:xfrm>
              <a:off x="2275156" y="3580437"/>
              <a:ext cx="5334002" cy="76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A2A5AE36-97D5-0090-2301-FAED7966C4BB}"/>
              </a:ext>
            </a:extLst>
          </p:cNvPr>
          <p:cNvGrpSpPr/>
          <p:nvPr/>
        </p:nvGrpSpPr>
        <p:grpSpPr>
          <a:xfrm>
            <a:off x="591152" y="5839365"/>
            <a:ext cx="4430729" cy="1236795"/>
            <a:chOff x="1055957" y="2536388"/>
            <a:chExt cx="6564043" cy="1855192"/>
          </a:xfrm>
        </p:grpSpPr>
        <p:sp>
          <p:nvSpPr>
            <p:cNvPr id="34" name="Oval 33">
              <a:extLst>
                <a:ext uri="{FF2B5EF4-FFF2-40B4-BE49-F238E27FC236}">
                  <a16:creationId xmlns="" xmlns:a16="http://schemas.microsoft.com/office/drawing/2014/main" id="{139E8921-2069-D678-78CC-F6F51B7D0006}"/>
                </a:ext>
              </a:extLst>
            </p:cNvPr>
            <p:cNvSpPr/>
            <p:nvPr/>
          </p:nvSpPr>
          <p:spPr>
            <a:xfrm>
              <a:off x="1066800" y="2536388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4212C2B8-24F9-D9A5-C56C-419D545429FF}"/>
                </a:ext>
              </a:extLst>
            </p:cNvPr>
            <p:cNvSpPr txBox="1"/>
            <p:nvPr/>
          </p:nvSpPr>
          <p:spPr>
            <a:xfrm>
              <a:off x="2285999" y="2639645"/>
              <a:ext cx="5334001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bước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Oval 35">
              <a:extLst>
                <a:ext uri="{FF2B5EF4-FFF2-40B4-BE49-F238E27FC236}">
                  <a16:creationId xmlns="" xmlns:a16="http://schemas.microsoft.com/office/drawing/2014/main" id="{139E8921-2069-D678-78CC-F6F51B7D0006}"/>
                </a:ext>
              </a:extLst>
            </p:cNvPr>
            <p:cNvSpPr/>
            <p:nvPr/>
          </p:nvSpPr>
          <p:spPr>
            <a:xfrm>
              <a:off x="1055957" y="3477180"/>
              <a:ext cx="914400" cy="914400"/>
            </a:xfrm>
            <a:prstGeom prst="ellipse">
              <a:avLst/>
            </a:prstGeom>
            <a:solidFill>
              <a:srgbClr val="505A82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7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4212C2B8-24F9-D9A5-C56C-419D545429FF}"/>
                </a:ext>
              </a:extLst>
            </p:cNvPr>
            <p:cNvSpPr txBox="1"/>
            <p:nvPr/>
          </p:nvSpPr>
          <p:spPr>
            <a:xfrm>
              <a:off x="2275156" y="3580437"/>
              <a:ext cx="5334002" cy="76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7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931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6711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058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1981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4165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784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187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702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361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543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3205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56A2BB47-561E-6BBB-FC0E-6D1DD8FB1986}"/>
              </a:ext>
            </a:extLst>
          </p:cNvPr>
          <p:cNvSpPr/>
          <p:nvPr/>
        </p:nvSpPr>
        <p:spPr>
          <a:xfrm>
            <a:off x="-617220" y="-177800"/>
            <a:ext cx="6789420" cy="2235200"/>
          </a:xfrm>
          <a:prstGeom prst="rect">
            <a:avLst/>
          </a:prstGeom>
          <a:solidFill>
            <a:srgbClr val="96B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7606F311-25FA-2015-4E88-D168C66D87BE}"/>
              </a:ext>
            </a:extLst>
          </p:cNvPr>
          <p:cNvSpPr/>
          <p:nvPr/>
        </p:nvSpPr>
        <p:spPr>
          <a:xfrm>
            <a:off x="6172200" y="5207002"/>
            <a:ext cx="7200900" cy="2336801"/>
          </a:xfrm>
          <a:prstGeom prst="rect">
            <a:avLst/>
          </a:prstGeom>
          <a:solidFill>
            <a:srgbClr val="72A6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BB879AFB-27C5-C29F-ABD7-939ED3FDB7E4}"/>
              </a:ext>
            </a:extLst>
          </p:cNvPr>
          <p:cNvSpPr/>
          <p:nvPr/>
        </p:nvSpPr>
        <p:spPr>
          <a:xfrm>
            <a:off x="-620435" y="2209800"/>
            <a:ext cx="6789420" cy="152400"/>
          </a:xfrm>
          <a:prstGeom prst="rect">
            <a:avLst/>
          </a:prstGeom>
          <a:solidFill>
            <a:srgbClr val="96B1F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4115686-6B92-FE04-AA8A-3DAC4D3D7A22}"/>
              </a:ext>
            </a:extLst>
          </p:cNvPr>
          <p:cNvSpPr/>
          <p:nvPr/>
        </p:nvSpPr>
        <p:spPr>
          <a:xfrm>
            <a:off x="6168985" y="4911726"/>
            <a:ext cx="6789420" cy="152400"/>
          </a:xfrm>
          <a:prstGeom prst="rect">
            <a:avLst/>
          </a:prstGeom>
          <a:solidFill>
            <a:srgbClr val="72A6A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="" xmlns:a16="http://schemas.microsoft.com/office/drawing/2014/main" id="{6A527C5F-F0BE-B0AD-8BA1-E757B3418295}"/>
              </a:ext>
            </a:extLst>
          </p:cNvPr>
          <p:cNvSpPr/>
          <p:nvPr/>
        </p:nvSpPr>
        <p:spPr>
          <a:xfrm>
            <a:off x="10852785" y="4292601"/>
            <a:ext cx="1240746" cy="1410011"/>
          </a:xfrm>
          <a:custGeom>
            <a:avLst/>
            <a:gdLst/>
            <a:ahLst/>
            <a:cxnLst/>
            <a:rect l="l" t="t" r="r" b="b"/>
            <a:pathLst>
              <a:path w="2235490" h="2572217">
                <a:moveTo>
                  <a:pt x="0" y="0"/>
                </a:moveTo>
                <a:lnTo>
                  <a:pt x="2235490" y="0"/>
                </a:lnTo>
                <a:lnTo>
                  <a:pt x="2235490" y="2572217"/>
                </a:lnTo>
                <a:lnTo>
                  <a:pt x="0" y="25722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15">
            <a:extLst>
              <a:ext uri="{FF2B5EF4-FFF2-40B4-BE49-F238E27FC236}">
                <a16:creationId xmlns="" xmlns:a16="http://schemas.microsoft.com/office/drawing/2014/main" id="{7C476E04-3E4A-C1F0-0AEF-45944BA8DA77}"/>
              </a:ext>
            </a:extLst>
          </p:cNvPr>
          <p:cNvSpPr/>
          <p:nvPr/>
        </p:nvSpPr>
        <p:spPr>
          <a:xfrm>
            <a:off x="308610" y="1529481"/>
            <a:ext cx="1469927" cy="1055839"/>
          </a:xfrm>
          <a:custGeom>
            <a:avLst/>
            <a:gdLst/>
            <a:ahLst/>
            <a:cxnLst/>
            <a:rect l="l" t="t" r="r" b="b"/>
            <a:pathLst>
              <a:path w="2634869" h="1916268">
                <a:moveTo>
                  <a:pt x="0" y="0"/>
                </a:moveTo>
                <a:lnTo>
                  <a:pt x="2634869" y="0"/>
                </a:lnTo>
                <a:lnTo>
                  <a:pt x="2634869" y="1916268"/>
                </a:lnTo>
                <a:lnTo>
                  <a:pt x="0" y="191626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DC88BD2-4C49-CC47-6A81-1AE9C2EC8749}"/>
              </a:ext>
            </a:extLst>
          </p:cNvPr>
          <p:cNvSpPr txBox="1"/>
          <p:nvPr/>
        </p:nvSpPr>
        <p:spPr>
          <a:xfrm>
            <a:off x="590200" y="2604876"/>
            <a:ext cx="11157565" cy="1154591"/>
          </a:xfrm>
          <a:prstGeom prst="rect">
            <a:avLst/>
          </a:prstGeom>
          <a:noFill/>
        </p:spPr>
        <p:txBody>
          <a:bodyPr wrap="none" lIns="61448" tIns="30724" rIns="61448" bIns="30724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vi-VN" sz="5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651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0230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826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75616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626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5155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2996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366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3076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529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465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9EFA1B3-B359-80DD-96C2-39DDC1462D3B}"/>
              </a:ext>
            </a:extLst>
          </p:cNvPr>
          <p:cNvGrpSpPr/>
          <p:nvPr/>
        </p:nvGrpSpPr>
        <p:grpSpPr>
          <a:xfrm>
            <a:off x="205740" y="1098824"/>
            <a:ext cx="3982196" cy="1263377"/>
            <a:chOff x="364925" y="771426"/>
            <a:chExt cx="5899550" cy="18950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CEBE7F9-7A86-E8F1-95C2-734D00B60000}"/>
                </a:ext>
              </a:extLst>
            </p:cNvPr>
            <p:cNvSpPr/>
            <p:nvPr/>
          </p:nvSpPr>
          <p:spPr>
            <a:xfrm>
              <a:off x="1371600" y="1113819"/>
              <a:ext cx="4892875" cy="1210281"/>
            </a:xfrm>
            <a:prstGeom prst="roundRect">
              <a:avLst>
                <a:gd name="adj" fmla="val 9849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529C3B-18C9-A287-12A3-5E79840464EB}"/>
                </a:ext>
              </a:extLst>
            </p:cNvPr>
            <p:cNvSpPr/>
            <p:nvPr/>
          </p:nvSpPr>
          <p:spPr>
            <a:xfrm>
              <a:off x="364925" y="771426"/>
              <a:ext cx="2013350" cy="1895065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EBCC915-BAAB-9BB1-CFEF-A9BE075C6B60}"/>
                </a:ext>
              </a:extLst>
            </p:cNvPr>
            <p:cNvSpPr txBox="1"/>
            <p:nvPr/>
          </p:nvSpPr>
          <p:spPr>
            <a:xfrm>
              <a:off x="2209801" y="1332337"/>
              <a:ext cx="3886200" cy="76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 PHÁ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249E03-2D21-255D-8ED0-01DF03D33FC7}"/>
              </a:ext>
            </a:extLst>
          </p:cNvPr>
          <p:cNvSpPr txBox="1"/>
          <p:nvPr/>
        </p:nvSpPr>
        <p:spPr>
          <a:xfrm>
            <a:off x="4496141" y="1114573"/>
            <a:ext cx="7417692" cy="1262377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1.2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vặn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C1CD4D9-6EDD-4732-C789-812830312844}"/>
              </a:ext>
            </a:extLst>
          </p:cNvPr>
          <p:cNvSpPr txBox="1"/>
          <p:nvPr/>
        </p:nvSpPr>
        <p:spPr>
          <a:xfrm>
            <a:off x="1600200" y="6320217"/>
            <a:ext cx="8001000" cy="49293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vặn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6">
            <a:extLst>
              <a:ext uri="{FF2B5EF4-FFF2-40B4-BE49-F238E27FC236}">
                <a16:creationId xmlns="" xmlns:a16="http://schemas.microsoft.com/office/drawing/2014/main" id="{FDAF0FF1-36C6-CBC1-D524-97D5C54BEA30}"/>
              </a:ext>
            </a:extLst>
          </p:cNvPr>
          <p:cNvSpPr/>
          <p:nvPr/>
        </p:nvSpPr>
        <p:spPr>
          <a:xfrm>
            <a:off x="9067648" y="5977958"/>
            <a:ext cx="4115417" cy="735017"/>
          </a:xfrm>
          <a:custGeom>
            <a:avLst/>
            <a:gdLst/>
            <a:ahLst/>
            <a:cxnLst/>
            <a:rect l="l" t="t" r="r" b="b"/>
            <a:pathLst>
              <a:path w="16230600" h="2935034">
                <a:moveTo>
                  <a:pt x="0" y="0"/>
                </a:moveTo>
                <a:lnTo>
                  <a:pt x="16230600" y="0"/>
                </a:lnTo>
                <a:lnTo>
                  <a:pt x="16230600" y="2935033"/>
                </a:lnTo>
                <a:lnTo>
                  <a:pt x="0" y="293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8" name="Freeform 2">
            <a:extLst>
              <a:ext uri="{FF2B5EF4-FFF2-40B4-BE49-F238E27FC236}">
                <a16:creationId xmlns="" xmlns:a16="http://schemas.microsoft.com/office/drawing/2014/main" id="{9C595039-EB67-B041-C420-291AA136BF79}"/>
              </a:ext>
            </a:extLst>
          </p:cNvPr>
          <p:cNvSpPr/>
          <p:nvPr/>
        </p:nvSpPr>
        <p:spPr>
          <a:xfrm rot="19530322">
            <a:off x="227639" y="5726248"/>
            <a:ext cx="880719" cy="1064032"/>
          </a:xfrm>
          <a:custGeom>
            <a:avLst/>
            <a:gdLst/>
            <a:ahLst/>
            <a:cxnLst/>
            <a:rect l="l" t="t" r="r" b="b"/>
            <a:pathLst>
              <a:path w="3363849" h="4114800">
                <a:moveTo>
                  <a:pt x="0" y="0"/>
                </a:moveTo>
                <a:lnTo>
                  <a:pt x="3363849" y="0"/>
                </a:lnTo>
                <a:lnTo>
                  <a:pt x="3363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411480" y="3302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842" y="2514600"/>
            <a:ext cx="6649357" cy="37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458199" y="2547257"/>
            <a:ext cx="358140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/>
              <a:t>Nút</a:t>
            </a:r>
            <a:r>
              <a:rPr lang="en-US" sz="2800" dirty="0" smtClean="0"/>
              <a:t> </a:t>
            </a:r>
            <a:r>
              <a:rPr lang="en-US" sz="2800" dirty="0" err="1" smtClean="0"/>
              <a:t>nguồn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Màn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hiễn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Vỏ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thang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Nút</a:t>
            </a:r>
            <a:r>
              <a:rPr lang="en-US" sz="2800" dirty="0" smtClean="0"/>
              <a:t> </a:t>
            </a:r>
            <a:r>
              <a:rPr lang="en-US" sz="2800" dirty="0" err="1" smtClean="0"/>
              <a:t>xoai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thang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Giắc</a:t>
            </a:r>
            <a:r>
              <a:rPr lang="en-US" sz="2800" dirty="0" smtClean="0"/>
              <a:t> </a:t>
            </a:r>
            <a:r>
              <a:rPr lang="en-US" sz="2800" dirty="0" err="1" smtClean="0"/>
              <a:t>căm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9819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59" grpId="0"/>
      <p:bldP spid="2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2386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4137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42378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76772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36472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794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9048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0392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03883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4193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3BC7CCF8-C495-AE15-3C04-AD566E6AC682}"/>
              </a:ext>
            </a:extLst>
          </p:cNvPr>
          <p:cNvSpPr/>
          <p:nvPr/>
        </p:nvSpPr>
        <p:spPr>
          <a:xfrm>
            <a:off x="1219200" y="762000"/>
            <a:ext cx="2777490" cy="6604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Chức năng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64FEBE6-CF90-379E-0C6E-FD063F3F5CD6}"/>
              </a:ext>
            </a:extLst>
          </p:cNvPr>
          <p:cNvSpPr txBox="1"/>
          <p:nvPr/>
        </p:nvSpPr>
        <p:spPr>
          <a:xfrm>
            <a:off x="616527" y="1676400"/>
            <a:ext cx="11270673" cy="1354710"/>
          </a:xfrm>
          <a:prstGeom prst="rect">
            <a:avLst/>
          </a:prstGeom>
          <a:noFill/>
        </p:spPr>
        <p:txBody>
          <a:bodyPr wrap="square" lIns="61448" tIns="30724" rIns="61448" bIns="30724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vặn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cụ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xoai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chiều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cường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dòng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,..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845972" y="1524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9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2" grpId="0"/>
      <p:bldP spid="1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907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63138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8381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0297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9196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65544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4707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4524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795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708D7143-76EC-273D-CDB0-AA3AD9060840}"/>
              </a:ext>
            </a:extLst>
          </p:cNvPr>
          <p:cNvSpPr/>
          <p:nvPr/>
        </p:nvSpPr>
        <p:spPr>
          <a:xfrm>
            <a:off x="1108364" y="676113"/>
            <a:ext cx="2777490" cy="660400"/>
          </a:xfrm>
          <a:prstGeom prst="roundRect">
            <a:avLst>
              <a:gd name="adj" fmla="val 8946"/>
            </a:avLst>
          </a:prstGeom>
          <a:solidFill>
            <a:schemeClr val="bg1"/>
          </a:solidFill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1448" tIns="30724" rIns="61448" bIns="30724" rtlCol="0" anchor="ctr"/>
          <a:lstStyle/>
          <a:p>
            <a:pPr algn="ctr"/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Cấu tạo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67FA5140-6BA2-0484-BE13-CBE4885D0C8E}"/>
              </a:ext>
            </a:extLst>
          </p:cNvPr>
          <p:cNvSpPr txBox="1"/>
          <p:nvPr/>
        </p:nvSpPr>
        <p:spPr>
          <a:xfrm>
            <a:off x="1066800" y="1464470"/>
            <a:ext cx="3684540" cy="5232694"/>
          </a:xfrm>
          <a:prstGeom prst="rect">
            <a:avLst/>
          </a:prstGeom>
          <a:noFill/>
        </p:spPr>
        <p:txBody>
          <a:bodyPr wrap="square" lIns="61448" tIns="30724" rIns="61448" bIns="30724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hiễn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vỏ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Nút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xoay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thang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Giắc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căm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do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845972" y="1524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vạn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AC1CD4D9-6EDD-4732-C789-812830312844}"/>
              </a:ext>
            </a:extLst>
          </p:cNvPr>
          <p:cNvSpPr txBox="1"/>
          <p:nvPr/>
        </p:nvSpPr>
        <p:spPr>
          <a:xfrm>
            <a:off x="6096000" y="4226800"/>
            <a:ext cx="6019800" cy="923822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2.2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vặn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6443" y="366183"/>
            <a:ext cx="6649357" cy="37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441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Các loại đồng hồ đo điện thông dụng và công dụ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-457200"/>
            <a:ext cx="11426825" cy="674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05200" y="6123963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Đồng</a:t>
            </a:r>
            <a:r>
              <a:rPr lang="en-US" sz="4000" dirty="0" smtClean="0"/>
              <a:t> </a:t>
            </a:r>
            <a:r>
              <a:rPr lang="en-US" sz="4000" dirty="0" err="1" smtClean="0"/>
              <a:t>hồ</a:t>
            </a:r>
            <a:r>
              <a:rPr lang="en-US" sz="4000" dirty="0" smtClean="0"/>
              <a:t> </a:t>
            </a:r>
            <a:r>
              <a:rPr lang="en-US" sz="4000" dirty="0" err="1" smtClean="0"/>
              <a:t>vạn</a:t>
            </a:r>
            <a:r>
              <a:rPr lang="en-US" sz="4000" dirty="0" smtClean="0"/>
              <a:t> </a:t>
            </a:r>
            <a:r>
              <a:rPr lang="en-US" sz="4000" dirty="0" err="1" smtClean="0"/>
              <a:t>năng</a:t>
            </a:r>
            <a:r>
              <a:rPr lang="en-US" sz="4000" dirty="0" smtClean="0"/>
              <a:t> </a:t>
            </a:r>
            <a:r>
              <a:rPr lang="en-US" sz="4000" dirty="0" err="1" smtClean="0"/>
              <a:t>kim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98938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9EFA1B3-B359-80DD-96C2-39DDC1462D3B}"/>
              </a:ext>
            </a:extLst>
          </p:cNvPr>
          <p:cNvGrpSpPr/>
          <p:nvPr/>
        </p:nvGrpSpPr>
        <p:grpSpPr>
          <a:xfrm>
            <a:off x="205740" y="1098824"/>
            <a:ext cx="3982196" cy="1263377"/>
            <a:chOff x="364925" y="771426"/>
            <a:chExt cx="5899550" cy="1895065"/>
          </a:xfrm>
        </p:grpSpPr>
        <p:sp>
          <p:nvSpPr>
            <p:cNvPr id="6" name="Rectangle: Rounded Corners 5">
              <a:extLst>
                <a:ext uri="{FF2B5EF4-FFF2-40B4-BE49-F238E27FC236}">
                  <a16:creationId xmlns="" xmlns:a16="http://schemas.microsoft.com/office/drawing/2014/main" id="{0CEBE7F9-7A86-E8F1-95C2-734D00B60000}"/>
                </a:ext>
              </a:extLst>
            </p:cNvPr>
            <p:cNvSpPr/>
            <p:nvPr/>
          </p:nvSpPr>
          <p:spPr>
            <a:xfrm>
              <a:off x="1371600" y="1113819"/>
              <a:ext cx="4892875" cy="1210281"/>
            </a:xfrm>
            <a:prstGeom prst="roundRect">
              <a:avLst>
                <a:gd name="adj" fmla="val 9849"/>
              </a:avLst>
            </a:prstGeom>
            <a:solidFill>
              <a:schemeClr val="bg1"/>
            </a:solidFill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5">
              <a:extLst>
                <a:ext uri="{FF2B5EF4-FFF2-40B4-BE49-F238E27FC236}">
                  <a16:creationId xmlns="" xmlns:a16="http://schemas.microsoft.com/office/drawing/2014/main" id="{C1529C3B-18C9-A287-12A3-5E79840464EB}"/>
                </a:ext>
              </a:extLst>
            </p:cNvPr>
            <p:cNvSpPr/>
            <p:nvPr/>
          </p:nvSpPr>
          <p:spPr>
            <a:xfrm>
              <a:off x="364925" y="771426"/>
              <a:ext cx="2013350" cy="1895065"/>
            </a:xfrm>
            <a:custGeom>
              <a:avLst/>
              <a:gdLst/>
              <a:ahLst/>
              <a:cxnLst/>
              <a:rect l="l" t="t" r="r" b="b"/>
              <a:pathLst>
                <a:path w="8743267" h="8229600">
                  <a:moveTo>
                    <a:pt x="0" y="0"/>
                  </a:moveTo>
                  <a:lnTo>
                    <a:pt x="8743267" y="0"/>
                  </a:lnTo>
                  <a:lnTo>
                    <a:pt x="8743267" y="8229600"/>
                  </a:lnTo>
                  <a:lnTo>
                    <a:pt x="0" y="8229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CEBCC915-BAAB-9BB1-CFEF-A9BE075C6B60}"/>
                </a:ext>
              </a:extLst>
            </p:cNvPr>
            <p:cNvSpPr txBox="1"/>
            <p:nvPr/>
          </p:nvSpPr>
          <p:spPr>
            <a:xfrm>
              <a:off x="2209801" y="1332337"/>
              <a:ext cx="3886200" cy="7617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7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KHÁM PHÁ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8249E03-2D21-255D-8ED0-01DF03D33FC7}"/>
              </a:ext>
            </a:extLst>
          </p:cNvPr>
          <p:cNvSpPr txBox="1"/>
          <p:nvPr/>
        </p:nvSpPr>
        <p:spPr>
          <a:xfrm>
            <a:off x="4496141" y="1114573"/>
            <a:ext cx="7417692" cy="1262377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1.2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vặn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gồm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>
                <a:latin typeface="Arial" panose="020B0604020202020204" pitchFamily="34" charset="0"/>
                <a:cs typeface="Arial" panose="020B0604020202020204" pitchFamily="34" charset="0"/>
              </a:rPr>
              <a:t>phận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i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AC1CD4D9-6EDD-4732-C789-812830312844}"/>
              </a:ext>
            </a:extLst>
          </p:cNvPr>
          <p:cNvSpPr txBox="1"/>
          <p:nvPr/>
        </p:nvSpPr>
        <p:spPr>
          <a:xfrm>
            <a:off x="1600200" y="6320217"/>
            <a:ext cx="8001000" cy="492935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pPr algn="ctr"/>
            <a:r>
              <a:rPr lang="en-US" sz="28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2.3.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Cấu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ampe</a:t>
            </a:r>
            <a:r>
              <a:rPr 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kìm</a:t>
            </a:r>
            <a:endParaRPr lang="en-US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Freeform 6">
            <a:extLst>
              <a:ext uri="{FF2B5EF4-FFF2-40B4-BE49-F238E27FC236}">
                <a16:creationId xmlns="" xmlns:a16="http://schemas.microsoft.com/office/drawing/2014/main" id="{FDAF0FF1-36C6-CBC1-D524-97D5C54BEA30}"/>
              </a:ext>
            </a:extLst>
          </p:cNvPr>
          <p:cNvSpPr/>
          <p:nvPr/>
        </p:nvSpPr>
        <p:spPr>
          <a:xfrm>
            <a:off x="9067648" y="5977958"/>
            <a:ext cx="4115417" cy="735017"/>
          </a:xfrm>
          <a:custGeom>
            <a:avLst/>
            <a:gdLst/>
            <a:ahLst/>
            <a:cxnLst/>
            <a:rect l="l" t="t" r="r" b="b"/>
            <a:pathLst>
              <a:path w="16230600" h="2935034">
                <a:moveTo>
                  <a:pt x="0" y="0"/>
                </a:moveTo>
                <a:lnTo>
                  <a:pt x="16230600" y="0"/>
                </a:lnTo>
                <a:lnTo>
                  <a:pt x="16230600" y="2935033"/>
                </a:lnTo>
                <a:lnTo>
                  <a:pt x="0" y="293503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58" name="Freeform 2">
            <a:extLst>
              <a:ext uri="{FF2B5EF4-FFF2-40B4-BE49-F238E27FC236}">
                <a16:creationId xmlns="" xmlns:a16="http://schemas.microsoft.com/office/drawing/2014/main" id="{9C595039-EB67-B041-C420-291AA136BF79}"/>
              </a:ext>
            </a:extLst>
          </p:cNvPr>
          <p:cNvSpPr/>
          <p:nvPr/>
        </p:nvSpPr>
        <p:spPr>
          <a:xfrm rot="19530322">
            <a:off x="227639" y="5726248"/>
            <a:ext cx="880719" cy="1064032"/>
          </a:xfrm>
          <a:custGeom>
            <a:avLst/>
            <a:gdLst/>
            <a:ahLst/>
            <a:cxnLst/>
            <a:rect l="l" t="t" r="r" b="b"/>
            <a:pathLst>
              <a:path w="3363849" h="4114800">
                <a:moveTo>
                  <a:pt x="0" y="0"/>
                </a:moveTo>
                <a:lnTo>
                  <a:pt x="3363849" y="0"/>
                </a:lnTo>
                <a:lnTo>
                  <a:pt x="336384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974626E5-A7A0-B1D8-FA8D-DB00B9FA01EF}"/>
              </a:ext>
            </a:extLst>
          </p:cNvPr>
          <p:cNvSpPr txBox="1"/>
          <p:nvPr/>
        </p:nvSpPr>
        <p:spPr>
          <a:xfrm>
            <a:off x="411480" y="330200"/>
            <a:ext cx="4522318" cy="523713"/>
          </a:xfrm>
          <a:prstGeom prst="rect">
            <a:avLst/>
          </a:prstGeom>
          <a:noFill/>
        </p:spPr>
        <p:txBody>
          <a:bodyPr wrap="square" lIns="61448" tIns="30724" rIns="61448" bIns="30724" rtlCol="0">
            <a:spAutoFit/>
          </a:bodyPr>
          <a:lstStyle/>
          <a:p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Ampe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kìm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30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kẹp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3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772401" y="2547257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800" dirty="0" err="1" smtClean="0"/>
              <a:t>Hàm</a:t>
            </a:r>
            <a:r>
              <a:rPr lang="en-US" sz="2800" dirty="0" smtClean="0"/>
              <a:t> </a:t>
            </a:r>
            <a:r>
              <a:rPr lang="en-US" sz="2800" dirty="0" err="1" smtClean="0"/>
              <a:t>kẹp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Vỏ</a:t>
            </a:r>
            <a:endParaRPr lang="en-US" sz="2800" dirty="0" smtClean="0"/>
          </a:p>
          <a:p>
            <a:pPr marL="342900" indent="-342900">
              <a:buFontTx/>
              <a:buAutoNum type="arabicPeriod"/>
            </a:pPr>
            <a:r>
              <a:rPr lang="en-US" sz="2800" dirty="0" err="1"/>
              <a:t>Lẩy</a:t>
            </a:r>
            <a:r>
              <a:rPr lang="en-US" sz="2800" dirty="0"/>
              <a:t> </a:t>
            </a:r>
            <a:r>
              <a:rPr lang="en-US" sz="2800" dirty="0" err="1"/>
              <a:t>mở</a:t>
            </a:r>
            <a:r>
              <a:rPr lang="en-US" sz="2800" dirty="0"/>
              <a:t> </a:t>
            </a:r>
            <a:r>
              <a:rPr lang="en-US" sz="2800" dirty="0" err="1"/>
              <a:t>hàm</a:t>
            </a:r>
            <a:r>
              <a:rPr lang="en-US" sz="2800" dirty="0"/>
              <a:t> </a:t>
            </a:r>
            <a:r>
              <a:rPr lang="en-US" sz="2800" dirty="0" err="1" smtClean="0"/>
              <a:t>kẹp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Thang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Nút</a:t>
            </a:r>
            <a:r>
              <a:rPr lang="en-US" sz="2800" dirty="0" smtClean="0"/>
              <a:t> </a:t>
            </a:r>
            <a:r>
              <a:rPr lang="en-US" sz="2800" dirty="0" err="1" smtClean="0"/>
              <a:t>xoai</a:t>
            </a:r>
            <a:r>
              <a:rPr lang="en-US" sz="2800" dirty="0" smtClean="0"/>
              <a:t> </a:t>
            </a:r>
            <a:r>
              <a:rPr lang="en-US" sz="2800" dirty="0" err="1" smtClean="0"/>
              <a:t>chọn</a:t>
            </a:r>
            <a:r>
              <a:rPr lang="en-US" sz="2800" dirty="0" smtClean="0"/>
              <a:t> </a:t>
            </a:r>
            <a:r>
              <a:rPr lang="en-US" sz="2800" dirty="0" err="1" smtClean="0"/>
              <a:t>thang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Màn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hiển</a:t>
            </a:r>
            <a:r>
              <a:rPr lang="en-US" sz="2800" dirty="0" smtClean="0"/>
              <a:t> </a:t>
            </a:r>
            <a:r>
              <a:rPr lang="en-US" sz="2800" dirty="0" err="1" smtClean="0"/>
              <a:t>thị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Giắc</a:t>
            </a:r>
            <a:r>
              <a:rPr lang="en-US" sz="2800" dirty="0" smtClean="0"/>
              <a:t> </a:t>
            </a:r>
            <a:r>
              <a:rPr lang="en-US" sz="2800" dirty="0" err="1" smtClean="0"/>
              <a:t>căm</a:t>
            </a:r>
            <a:r>
              <a:rPr lang="en-US" sz="2800" dirty="0" smtClean="0"/>
              <a:t> </a:t>
            </a: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 smtClean="0"/>
          </a:p>
          <a:p>
            <a:pPr marL="342900" indent="-342900">
              <a:buAutoNum type="arabicPeriod"/>
            </a:pPr>
            <a:r>
              <a:rPr lang="en-US" sz="2800" dirty="0" err="1" smtClean="0"/>
              <a:t>Que</a:t>
            </a:r>
            <a:r>
              <a:rPr lang="en-US" sz="2800" dirty="0" smtClean="0"/>
              <a:t> </a:t>
            </a:r>
            <a:r>
              <a:rPr lang="en-US" sz="2800" dirty="0" err="1" smtClean="0"/>
              <a:t>đo</a:t>
            </a:r>
            <a:endParaRPr lang="en-US" sz="2800" dirty="0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577" y="2376950"/>
            <a:ext cx="3501623" cy="381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1191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3" grpId="0"/>
      <p:bldP spid="5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</TotalTime>
  <Words>613</Words>
  <Application>Microsoft Office PowerPoint</Application>
  <PresentationFormat>Custom</PresentationFormat>
  <Paragraphs>96</Paragraphs>
  <Slides>68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Môt số loại ampe kìm</vt:lpstr>
      <vt:lpstr>PowerPoint Presentation</vt:lpstr>
      <vt:lpstr>PowerPoint Presentation</vt:lpstr>
      <vt:lpstr>PowerPoint Presentation</vt:lpstr>
      <vt:lpstr>Môt số loại công tơ điện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19</cp:revision>
  <dcterms:created xsi:type="dcterms:W3CDTF">2024-09-17T07:31:12Z</dcterms:created>
  <dcterms:modified xsi:type="dcterms:W3CDTF">2024-09-20T09:28:49Z</dcterms:modified>
</cp:coreProperties>
</file>