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9" r:id="rId2"/>
    <p:sldId id="257" r:id="rId3"/>
    <p:sldId id="265" r:id="rId4"/>
    <p:sldId id="259" r:id="rId5"/>
    <p:sldId id="274" r:id="rId6"/>
    <p:sldId id="275" r:id="rId7"/>
    <p:sldId id="260" r:id="rId8"/>
    <p:sldId id="273" r:id="rId9"/>
    <p:sldId id="276" r:id="rId10"/>
    <p:sldId id="264" r:id="rId11"/>
    <p:sldId id="266" r:id="rId12"/>
    <p:sldId id="277"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DF7CF-E141-4746-85AA-D6DD3E790401}"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EADEA-2BEB-4061-B505-6B1361FADD5B}" type="slidenum">
              <a:rPr lang="en-US" smtClean="0"/>
              <a:t>‹#›</a:t>
            </a:fld>
            <a:endParaRPr lang="en-US"/>
          </a:p>
        </p:txBody>
      </p:sp>
    </p:spTree>
    <p:extLst>
      <p:ext uri="{BB962C8B-B14F-4D97-AF65-F5344CB8AC3E}">
        <p14:creationId xmlns:p14="http://schemas.microsoft.com/office/powerpoint/2010/main" val="188244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E6C9F3-A6B7-4B7F-AEC1-4F9913364216}" type="slidenum">
              <a:rPr lang="vi-VN"/>
              <a:pPr eaLnBrk="1" hangingPunct="1"/>
              <a:t>15</a:t>
            </a:fld>
            <a:endParaRPr lang="vi-VN"/>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1BCEDDB-95B1-47BB-AA64-7D30EE748E9B}" type="slidenum">
              <a:rPr lang="en-US" sz="1200"/>
              <a:pPr algn="r" eaLnBrk="1" hangingPunct="1"/>
              <a:t>15</a:t>
            </a:fld>
            <a:endParaRPr lang="en-US" sz="120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pPr eaLnBrk="1" hangingPunct="1"/>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403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C47E18-20F8-4B85-B1AF-835DB08631EA}"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112909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47E18-20F8-4B85-B1AF-835DB08631EA}"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349363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47E18-20F8-4B85-B1AF-835DB08631EA}"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205625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47E18-20F8-4B85-B1AF-835DB08631EA}"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181794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47E18-20F8-4B85-B1AF-835DB08631EA}"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361450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47E18-20F8-4B85-B1AF-835DB08631EA}"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126667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47E18-20F8-4B85-B1AF-835DB08631EA}" type="datetimeFigureOut">
              <a:rPr lang="en-US" smtClean="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282318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47E18-20F8-4B85-B1AF-835DB08631EA}" type="datetimeFigureOut">
              <a:rPr lang="en-US" smtClean="0"/>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9421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47E18-20F8-4B85-B1AF-835DB08631EA}" type="datetimeFigureOut">
              <a:rPr lang="en-US" smtClean="0"/>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2099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47E18-20F8-4B85-B1AF-835DB08631EA}"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2043417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47E18-20F8-4B85-B1AF-835DB08631EA}"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AEFCA-F21F-46B4-988D-0164675D07A8}" type="slidenum">
              <a:rPr lang="en-US" smtClean="0"/>
              <a:t>‹#›</a:t>
            </a:fld>
            <a:endParaRPr lang="en-US"/>
          </a:p>
        </p:txBody>
      </p:sp>
    </p:spTree>
    <p:extLst>
      <p:ext uri="{BB962C8B-B14F-4D97-AF65-F5344CB8AC3E}">
        <p14:creationId xmlns:p14="http://schemas.microsoft.com/office/powerpoint/2010/main" val="80520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47E18-20F8-4B85-B1AF-835DB08631EA}" type="datetimeFigureOut">
              <a:rPr lang="en-US" smtClean="0"/>
              <a:t>10/7/2023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AEFCA-F21F-46B4-988D-0164675D07A8}" type="slidenum">
              <a:rPr lang="en-US" smtClean="0"/>
              <a:t>‹#›</a:t>
            </a:fld>
            <a:endParaRPr lang="en-US"/>
          </a:p>
        </p:txBody>
      </p:sp>
    </p:spTree>
    <p:extLst>
      <p:ext uri="{BB962C8B-B14F-4D97-AF65-F5344CB8AC3E}">
        <p14:creationId xmlns:p14="http://schemas.microsoft.com/office/powerpoint/2010/main" val="310123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nhadatmoi.net/tin-tuc/kien-truc-su-vo-trong-nghia.html"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slide" Target="slide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T20"/>
          <p:cNvPicPr>
            <a:picLocks noChangeAspect="1" noChangeArrowheads="1"/>
          </p:cNvPicPr>
          <p:nvPr/>
        </p:nvPicPr>
        <p:blipFill>
          <a:blip r:embed="rId2">
            <a:extLst>
              <a:ext uri="{28A0092B-C50C-407E-A947-70E740481C1C}">
                <a14:useLocalDpi xmlns:a14="http://schemas.microsoft.com/office/drawing/2010/main" val="0"/>
              </a:ext>
            </a:extLst>
          </a:blip>
          <a:srcRect r="27570"/>
          <a:stretch>
            <a:fillRect/>
          </a:stretch>
        </p:blipFill>
        <p:spPr bwMode="auto">
          <a:xfrm>
            <a:off x="100447" y="114300"/>
            <a:ext cx="3070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pic>
      <p:sp>
        <p:nvSpPr>
          <p:cNvPr id="2051" name="Rectangle 5"/>
          <p:cNvSpPr>
            <a:spLocks noChangeArrowheads="1"/>
          </p:cNvSpPr>
          <p:nvPr/>
        </p:nvSpPr>
        <p:spPr bwMode="auto">
          <a:xfrm>
            <a:off x="3886200" y="4648200"/>
            <a:ext cx="4191000" cy="990600"/>
          </a:xfrm>
          <a:prstGeom prst="rect">
            <a:avLst/>
          </a:prstGeom>
          <a:gradFill rotWithShape="1">
            <a:gsLst>
              <a:gs pos="0">
                <a:srgbClr val="00FFFF"/>
              </a:gs>
              <a:gs pos="100000">
                <a:srgbClr val="FF3300"/>
              </a:gs>
            </a:gsLst>
            <a:path path="shape">
              <a:fillToRect l="50000" t="50000" r="50000" b="50000"/>
            </a:path>
          </a:gra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600" b="1" i="1">
                <a:solidFill>
                  <a:srgbClr val="3333FF"/>
                </a:solidFill>
              </a:rPr>
              <a:t>Môn Công Nghệ 6</a:t>
            </a:r>
          </a:p>
        </p:txBody>
      </p:sp>
      <p:sp>
        <p:nvSpPr>
          <p:cNvPr id="2052" name="WordArt 6"/>
          <p:cNvSpPr>
            <a:spLocks noChangeArrowheads="1" noChangeShapeType="1" noTextEdit="1"/>
          </p:cNvSpPr>
          <p:nvPr/>
        </p:nvSpPr>
        <p:spPr bwMode="auto">
          <a:xfrm>
            <a:off x="1552576" y="685800"/>
            <a:ext cx="8734425" cy="403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gd name="adj1" fmla="val 13005"/>
                <a:gd name="adj2" fmla="val 347"/>
              </a:avLst>
            </a:prstTxWarp>
          </a:bodyPr>
          <a:lstStyle/>
          <a:p>
            <a:pPr algn="ctr"/>
            <a:r>
              <a:rPr lang="en-US" sz="4400" b="1" kern="10" dirty="0">
                <a:gradFill rotWithShape="1">
                  <a:gsLst>
                    <a:gs pos="0">
                      <a:srgbClr val="FF0000"/>
                    </a:gs>
                    <a:gs pos="100000">
                      <a:srgbClr val="00FF00"/>
                    </a:gs>
                  </a:gsLst>
                  <a:lin ang="5400000" scaled="1"/>
                </a:gra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NHIỆT LIỆT CHÀO MỪNG </a:t>
            </a:r>
          </a:p>
          <a:p>
            <a:pPr algn="ctr"/>
            <a:endParaRPr lang="en-US" sz="4400" b="1" kern="10" dirty="0">
              <a:gradFill rotWithShape="1">
                <a:gsLst>
                  <a:gs pos="0">
                    <a:srgbClr val="FF0000"/>
                  </a:gs>
                  <a:gs pos="100000">
                    <a:srgbClr val="00FF00"/>
                  </a:gs>
                </a:gsLst>
                <a:lin ang="5400000" scaled="1"/>
              </a:gra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4400" b="1" kern="10" dirty="0">
                <a:gradFill rotWithShape="1">
                  <a:gsLst>
                    <a:gs pos="0">
                      <a:srgbClr val="FF0000"/>
                    </a:gs>
                    <a:gs pos="100000">
                      <a:srgbClr val="00FF00"/>
                    </a:gs>
                  </a:gsLst>
                  <a:lin ang="5400000" scaled="1"/>
                </a:gra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 THẦY CÔ GIÁO ĐẾN DỰ GIỜ</a:t>
            </a:r>
          </a:p>
        </p:txBody>
      </p:sp>
    </p:spTree>
    <p:extLst>
      <p:ext uri="{BB962C8B-B14F-4D97-AF65-F5344CB8AC3E}">
        <p14:creationId xmlns:p14="http://schemas.microsoft.com/office/powerpoint/2010/main" val="156779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94396"/>
            <a:ext cx="6016336" cy="4008384"/>
          </a:xfrm>
          <a:prstGeom prst="rect">
            <a:avLst/>
          </a:prstGeom>
        </p:spPr>
      </p:pic>
      <p:sp>
        <p:nvSpPr>
          <p:cNvPr id="5" name="TextBox 4"/>
          <p:cNvSpPr txBox="1"/>
          <p:nvPr/>
        </p:nvSpPr>
        <p:spPr>
          <a:xfrm>
            <a:off x="2618509" y="4202780"/>
            <a:ext cx="610985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4692" y="4726000"/>
            <a:ext cx="11939154" cy="2246769"/>
          </a:xfrm>
          <a:prstGeom prst="rect">
            <a:avLst/>
          </a:prstGeom>
          <a:noFill/>
        </p:spPr>
        <p:txBody>
          <a:bodyPr wrap="square" rtlCol="0">
            <a:spAutoFit/>
          </a:bodyPr>
          <a:lstStyle/>
          <a:p>
            <a:r>
              <a:rPr lang="vi-VN" sz="2000" dirty="0">
                <a:latin typeface="+mj-lt"/>
              </a:rPr>
              <a:t>Sinh năm: 1976</a:t>
            </a:r>
          </a:p>
          <a:p>
            <a:r>
              <a:rPr lang="vi-VN" sz="2000" dirty="0">
                <a:latin typeface="+mj-lt"/>
              </a:rPr>
              <a:t>Quê quán: xã Phú Thủy, huyện Lệ Thủy, tỉnh Quảng Bình</a:t>
            </a:r>
          </a:p>
          <a:p>
            <a:r>
              <a:rPr lang="vi-VN" sz="2000" dirty="0">
                <a:latin typeface="+mj-lt"/>
              </a:rPr>
              <a:t>Sinh ra trong một vùng quê nghèo, thường xuyên bị ngập lụt khi trời mưa nên </a:t>
            </a:r>
            <a:r>
              <a:rPr lang="vi-VN" sz="2000" b="1" dirty="0">
                <a:latin typeface="+mj-lt"/>
                <a:hlinkClick r:id="rId3"/>
              </a:rPr>
              <a:t>kiến trúc sư Võ Trọng Nghĩa</a:t>
            </a:r>
            <a:r>
              <a:rPr lang="vi-VN" sz="2000" dirty="0">
                <a:latin typeface="+mj-lt"/>
              </a:rPr>
              <a:t> quyết tâm theo học ngành kiến trúc với hy vọng tạo ra những công trình không bị hư hỏng do mưa bão.</a:t>
            </a:r>
          </a:p>
          <a:p>
            <a:r>
              <a:rPr lang="vi-VN" sz="2000" dirty="0">
                <a:latin typeface="+mj-lt"/>
              </a:rPr>
              <a:t>Phong cách thiết kế của Võ Trọng Nghĩa cũng rất đặc biệt, không bị lẫn lộn với các kiến trúc sư khác. Đó là các công trình được thiết kế từ tre, gỗ, vừa tiết kiệm chi phí vừa thân thiện với môi trường.</a:t>
            </a:r>
          </a:p>
          <a:p>
            <a:endParaRPr lang="en-US" sz="2000" dirty="0">
              <a:latin typeface="+mj-lt"/>
            </a:endParaRPr>
          </a:p>
        </p:txBody>
      </p:sp>
      <p:sp>
        <p:nvSpPr>
          <p:cNvPr id="6" name="Right Arrow 5">
            <a:hlinkClick r:id="rId4" action="ppaction://hlinksldjump"/>
          </p:cNvPr>
          <p:cNvSpPr/>
          <p:nvPr/>
        </p:nvSpPr>
        <p:spPr>
          <a:xfrm>
            <a:off x="11246069" y="6211614"/>
            <a:ext cx="945931" cy="646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11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956" y="1690688"/>
            <a:ext cx="8118762" cy="4994564"/>
          </a:xfrm>
          <a:prstGeom prst="rect">
            <a:avLst/>
          </a:prstGeom>
        </p:spPr>
      </p:pic>
      <p:sp>
        <p:nvSpPr>
          <p:cNvPr id="5" name="TextBox 4"/>
          <p:cNvSpPr txBox="1"/>
          <p:nvPr/>
        </p:nvSpPr>
        <p:spPr>
          <a:xfrm>
            <a:off x="4530437" y="363681"/>
            <a:ext cx="2396810"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endParaRPr lang="en-US" sz="2800" dirty="0">
              <a:latin typeface="Times New Roman" panose="02020603050405020304" pitchFamily="18" charset="0"/>
              <a:cs typeface="Times New Roman" panose="02020603050405020304" pitchFamily="18" charset="0"/>
            </a:endParaRPr>
          </a:p>
        </p:txBody>
      </p:sp>
      <p:sp>
        <p:nvSpPr>
          <p:cNvPr id="6" name="Left Arrow 5">
            <a:hlinkClick r:id="rId3" action="ppaction://hlinksldjump"/>
          </p:cNvPr>
          <p:cNvSpPr/>
          <p:nvPr/>
        </p:nvSpPr>
        <p:spPr>
          <a:xfrm>
            <a:off x="11114690" y="5943600"/>
            <a:ext cx="1077310" cy="890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388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30"/>
            <a:ext cx="10515600" cy="1022740"/>
          </a:xfrm>
        </p:spPr>
        <p:txBody>
          <a:bodyPr>
            <a:normAutofit/>
          </a:bodyPr>
          <a:lstStyle/>
          <a:p>
            <a:r>
              <a:rPr lang="en-US" sz="3200" dirty="0" err="1">
                <a:solidFill>
                  <a:srgbClr val="C00000"/>
                </a:solidFill>
                <a:latin typeface="Times New Roman" panose="02020603050405020304" pitchFamily="18" charset="0"/>
                <a:cs typeface="Times New Roman" panose="02020603050405020304" pitchFamily="18" charset="0"/>
              </a:rPr>
              <a:t>Mô</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dưới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đây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thuộc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đặc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điểm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nào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cuả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ngôi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thông</a:t>
            </a:r>
            <a:r>
              <a:rPr lang="en-US" sz="3200" dirty="0">
                <a:solidFill>
                  <a:srgbClr val="C00000"/>
                </a:solidFill>
                <a:latin typeface="Times New Roman" panose="02020603050405020304" pitchFamily="18" charset="0"/>
                <a:cs typeface="Times New Roman" panose="02020603050405020304" pitchFamily="18" charset="0"/>
              </a:rPr>
              <a:t> minh?</a:t>
            </a:r>
          </a:p>
        </p:txBody>
      </p:sp>
      <p:graphicFrame>
        <p:nvGraphicFramePr>
          <p:cNvPr id="4" name="Table 3"/>
          <p:cNvGraphicFramePr>
            <a:graphicFrameLocks noGrp="1"/>
          </p:cNvGraphicFramePr>
          <p:nvPr>
            <p:extLst>
              <p:ext uri="{D42A27DB-BD31-4B8C-83A1-F6EECF244321}">
                <p14:modId xmlns:p14="http://schemas.microsoft.com/office/powerpoint/2010/main" val="3719885384"/>
              </p:ext>
            </p:extLst>
          </p:nvPr>
        </p:nvGraphicFramePr>
        <p:xfrm>
          <a:off x="193308" y="1252765"/>
          <a:ext cx="11335408" cy="5063518"/>
        </p:xfrm>
        <a:graphic>
          <a:graphicData uri="http://schemas.openxmlformats.org/drawingml/2006/table">
            <a:tbl>
              <a:tblPr firstRow="1" bandRow="1">
                <a:tableStyleId>{5C22544A-7EE6-4342-B048-85BDC9FD1C3A}</a:tableStyleId>
              </a:tblPr>
              <a:tblGrid>
                <a:gridCol w="5667704">
                  <a:extLst>
                    <a:ext uri="{9D8B030D-6E8A-4147-A177-3AD203B41FA5}">
                      <a16:colId xmlns:a16="http://schemas.microsoft.com/office/drawing/2014/main" val="20000"/>
                    </a:ext>
                  </a:extLst>
                </a:gridCol>
                <a:gridCol w="5667704">
                  <a:extLst>
                    <a:ext uri="{9D8B030D-6E8A-4147-A177-3AD203B41FA5}">
                      <a16:colId xmlns:a16="http://schemas.microsoft.com/office/drawing/2014/main" val="20001"/>
                    </a:ext>
                  </a:extLst>
                </a:gridCol>
              </a:tblGrid>
              <a:tr h="687719">
                <a:tc>
                  <a:txBody>
                    <a:bodyPr/>
                    <a:lstStyle/>
                    <a:p>
                      <a:pPr algn="ctr"/>
                      <a:r>
                        <a:rPr lang="en-US" sz="2800" dirty="0" err="1">
                          <a:latin typeface="Times New Roman" panose="02020603050405020304" pitchFamily="18" charset="0"/>
                          <a:cs typeface="Times New Roman" panose="02020603050405020304" pitchFamily="18" charset="0"/>
                        </a:rPr>
                        <a:t>Mô</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Đặc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điểm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ngôi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thông</a:t>
                      </a:r>
                      <a:r>
                        <a:rPr lang="en-US" sz="2800" baseline="0" dirty="0">
                          <a:latin typeface="Times New Roman" panose="02020603050405020304" pitchFamily="18" charset="0"/>
                          <a:cs typeface="Times New Roman" panose="02020603050405020304" pitchFamily="18" charset="0"/>
                        </a:rPr>
                        <a:t> minh</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87719">
                <a:tc>
                  <a:txBody>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đèn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chiếu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87719">
                <a:tc>
                  <a:txBody>
                    <a:bodyPr/>
                    <a:lstStyle/>
                    <a:p>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nhắn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được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gửi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thoại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chủ</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phát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hiện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xâm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nhập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phép</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87719">
                <a:tc>
                  <a:txBody>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tấm</a:t>
                      </a:r>
                      <a:r>
                        <a:rPr lang="en-US" sz="2800" baseline="0" dirty="0">
                          <a:latin typeface="Times New Roman" panose="02020603050405020304" pitchFamily="18" charset="0"/>
                          <a:cs typeface="Times New Roman" panose="02020603050405020304" pitchFamily="18" charset="0"/>
                        </a:rPr>
                        <a:t> pin </a:t>
                      </a:r>
                      <a:r>
                        <a:rPr lang="en-US" sz="2800" baseline="0" dirty="0" err="1">
                          <a:latin typeface="Times New Roman" panose="02020603050405020304" pitchFamily="18" charset="0"/>
                          <a:cs typeface="Times New Roman" panose="02020603050405020304" pitchFamily="18" charset="0"/>
                        </a:rPr>
                        <a:t>mặt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trời</a:t>
                      </a:r>
                      <a:r>
                        <a:rPr lang="en-US" sz="2800" baseline="0" dirty="0">
                          <a:latin typeface="Times New Roman" panose="02020603050405020304" pitchFamily="18" charset="0"/>
                          <a:cs typeface="Times New Roman" panose="02020603050405020304" pitchFamily="18" charset="0"/>
                        </a:rPr>
                        <a:t> ở </a:t>
                      </a:r>
                      <a:r>
                        <a:rPr lang="en-US" sz="2800" baseline="0" dirty="0" err="1">
                          <a:latin typeface="Times New Roman" panose="02020603050405020304" pitchFamily="18" charset="0"/>
                          <a:cs typeface="Times New Roman" panose="02020603050405020304" pitchFamily="18" charset="0"/>
                        </a:rPr>
                        <a:t>mái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87719">
                <a:tc>
                  <a:txBody>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báo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cháy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kêu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phát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hiện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nồng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khói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trong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vượt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ngưỡng</a:t>
                      </a:r>
                      <a:r>
                        <a:rPr lang="en-US" sz="2800" baseline="0" dirty="0">
                          <a:latin typeface="Times New Roman" panose="02020603050405020304" pitchFamily="18" charset="0"/>
                          <a:cs typeface="Times New Roman" panose="02020603050405020304" pitchFamily="18" charset="0"/>
                        </a:rPr>
                        <a:t> an </a:t>
                      </a:r>
                      <a:r>
                        <a:rPr lang="en-US" sz="2800" baseline="0" dirty="0" err="1">
                          <a:latin typeface="Times New Roman" panose="02020603050405020304" pitchFamily="18" charset="0"/>
                          <a:cs typeface="Times New Roman" panose="02020603050405020304" pitchFamily="18" charset="0"/>
                        </a:rPr>
                        <a:t>toàn</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7" name="Right Arrow 6">
            <a:hlinkClick r:id="rId2" action="ppaction://hlinksldjump"/>
          </p:cNvPr>
          <p:cNvSpPr/>
          <p:nvPr/>
        </p:nvSpPr>
        <p:spPr>
          <a:xfrm>
            <a:off x="11382703" y="6148552"/>
            <a:ext cx="693682" cy="709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28939" y="2011677"/>
            <a:ext cx="3981157"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412521" y="4254116"/>
            <a:ext cx="3981157"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412522" y="5113606"/>
            <a:ext cx="3981157"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An </a:t>
            </a:r>
            <a:r>
              <a:rPr lang="en-US" sz="2800" dirty="0" err="1">
                <a:solidFill>
                  <a:srgbClr val="FF0000"/>
                </a:solidFill>
                <a:latin typeface="Times New Roman" panose="02020603050405020304" pitchFamily="18" charset="0"/>
                <a:cs typeface="Times New Roman" panose="02020603050405020304" pitchFamily="18" charset="0"/>
              </a:rPr>
              <a:t>toàn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12521" y="3117076"/>
            <a:ext cx="3981157"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An </a:t>
            </a:r>
            <a:r>
              <a:rPr lang="en-US" sz="2800" dirty="0" err="1">
                <a:solidFill>
                  <a:srgbClr val="FF0000"/>
                </a:solidFill>
                <a:latin typeface="Times New Roman" panose="02020603050405020304" pitchFamily="18" charset="0"/>
                <a:cs typeface="Times New Roman" panose="02020603050405020304" pitchFamily="18" charset="0"/>
              </a:rPr>
              <a:t>ninh</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593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9473"/>
            <a:ext cx="5715000" cy="381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012" y="1708889"/>
            <a:ext cx="6168130" cy="3731168"/>
          </a:xfrm>
          <a:prstGeom prst="rect">
            <a:avLst/>
          </a:prstGeom>
        </p:spPr>
      </p:pic>
      <p:sp>
        <p:nvSpPr>
          <p:cNvPr id="6" name="TextBox 5"/>
          <p:cNvSpPr txBox="1"/>
          <p:nvPr/>
        </p:nvSpPr>
        <p:spPr>
          <a:xfrm>
            <a:off x="4187536" y="457200"/>
            <a:ext cx="391645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a:t>
            </a:r>
          </a:p>
        </p:txBody>
      </p:sp>
      <p:sp>
        <p:nvSpPr>
          <p:cNvPr id="7" name="Left Arrow 6">
            <a:hlinkClick r:id="rId4" action="ppaction://hlinksldjump"/>
          </p:cNvPr>
          <p:cNvSpPr/>
          <p:nvPr/>
        </p:nvSpPr>
        <p:spPr>
          <a:xfrm>
            <a:off x="11114690" y="5943600"/>
            <a:ext cx="1077310" cy="890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982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045" y="1874055"/>
            <a:ext cx="11529800" cy="4031873"/>
          </a:xfrm>
          <a:prstGeom prst="rect">
            <a:avLst/>
          </a:prstGeom>
          <a:noFill/>
        </p:spPr>
        <p:txBody>
          <a:bodyPr wrap="square" rtlCol="0">
            <a:spAutoFit/>
          </a:bodyPr>
          <a:lstStyle/>
          <a:p>
            <a:r>
              <a:rPr lang="nl-N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a:t>
            </a:r>
          </a:p>
          <a:p>
            <a:r>
              <a:rPr lang="nl-NL"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Sử dụng các vật liệu có khả năng cách nhiệt tốt.</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a:t>
            </a:r>
          </a:p>
          <a:p>
            <a:r>
              <a:rPr lang="nl-N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a:t>
            </a:r>
          </a:p>
          <a:p>
            <a:r>
              <a:rPr lang="nl-NL" sz="3200" dirty="0">
                <a:latin typeface="Times New Roman" panose="02020603050405020304" pitchFamily="18" charset="0"/>
                <a:cs typeface="Times New Roman" panose="02020603050405020304" pitchFamily="18" charset="0"/>
              </a:rPr>
              <a:t>-  Sử dụng các thiết bị tiêu thụ điện đúng cách, tiết kiệm năng lượng</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92282" y="354724"/>
            <a:ext cx="11213326" cy="1200329"/>
          </a:xfrm>
          <a:prstGeom prst="rect">
            <a:avLst/>
          </a:prstGeom>
          <a:noFill/>
        </p:spPr>
        <p:txBody>
          <a:bodyPr wrap="none" rtlCol="0">
            <a:spAutoFit/>
          </a:bodyPr>
          <a:lstStyle/>
          <a:p>
            <a:r>
              <a:rPr lang="nl-NL" sz="3600" dirty="0">
                <a:solidFill>
                  <a:srgbClr val="FF0000"/>
                </a:solidFill>
                <a:latin typeface="Times New Roman" panose="02020603050405020304" pitchFamily="18" charset="0"/>
                <a:cs typeface="Times New Roman" panose="02020603050405020304" pitchFamily="18" charset="0"/>
              </a:rPr>
              <a:t>Để sử dụng năng lượng tiết kiệm và hiệu quả trong gia đình</a:t>
            </a:r>
          </a:p>
          <a:p>
            <a:r>
              <a:rPr lang="nl-NL" sz="3600" dirty="0">
                <a:solidFill>
                  <a:srgbClr val="FF0000"/>
                </a:solidFill>
                <a:latin typeface="Times New Roman" panose="02020603050405020304" pitchFamily="18" charset="0"/>
                <a:cs typeface="Times New Roman" panose="02020603050405020304" pitchFamily="18" charset="0"/>
              </a:rPr>
              <a:t> cần chú ý những gì?</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Left Arrow 5">
            <a:hlinkClick r:id="rId2" action="ppaction://hlinksldjump"/>
          </p:cNvPr>
          <p:cNvSpPr/>
          <p:nvPr/>
        </p:nvSpPr>
        <p:spPr>
          <a:xfrm>
            <a:off x="11114690" y="5943600"/>
            <a:ext cx="1077310" cy="890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65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flowe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00000">
            <a:off x="3657600" y="68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flowe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73483">
            <a:off x="8305800" y="53340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flowe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014649">
            <a:off x="3057525" y="44100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flower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35024">
            <a:off x="8848725" y="15144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phao ho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36494">
            <a:off x="4465639" y="2130425"/>
            <a:ext cx="41814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8"/>
          <p:cNvSpPr txBox="1">
            <a:spLocks noChangeArrowheads="1"/>
          </p:cNvSpPr>
          <p:nvPr/>
        </p:nvSpPr>
        <p:spPr bwMode="auto">
          <a:xfrm rot="587413">
            <a:off x="5029201" y="2514600"/>
            <a:ext cx="34591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600" b="1">
                <a:solidFill>
                  <a:srgbClr val="FF3300"/>
                </a:solidFill>
                <a:latin typeface="Times New Roman" panose="02020603050405020304" pitchFamily="18" charset="0"/>
              </a:rPr>
              <a:t>Chân thành cảm ơn các thầy cô giáo và các em.</a:t>
            </a:r>
          </a:p>
        </p:txBody>
      </p:sp>
      <p:sp>
        <p:nvSpPr>
          <p:cNvPr id="26633" name="Text Box 11"/>
          <p:cNvSpPr txBox="1">
            <a:spLocks noChangeArrowheads="1"/>
          </p:cNvSpPr>
          <p:nvPr/>
        </p:nvSpPr>
        <p:spPr bwMode="auto">
          <a:xfrm rot="660026">
            <a:off x="4735514" y="1176338"/>
            <a:ext cx="448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b="1">
                <a:solidFill>
                  <a:srgbClr val="CC0066"/>
                </a:solidFill>
                <a:latin typeface="Times New Roman" panose="02020603050405020304" pitchFamily="18" charset="0"/>
              </a:rPr>
              <a:t>TIẾT HỌC ĐẾN ĐÂY LÀ HẾT</a:t>
            </a:r>
          </a:p>
        </p:txBody>
      </p:sp>
    </p:spTree>
    <p:extLst>
      <p:ext uri="{BB962C8B-B14F-4D97-AF65-F5344CB8AC3E}">
        <p14:creationId xmlns:p14="http://schemas.microsoft.com/office/powerpoint/2010/main" val="667543495"/>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85385" y="1434296"/>
            <a:ext cx="3338571" cy="2223655"/>
          </a:xfrm>
          <a:prstGeom prst="rect">
            <a:avLst/>
          </a:prstGeom>
        </p:spPr>
      </p:pic>
      <p:pic>
        <p:nvPicPr>
          <p:cNvPr id="3" name="Picture 5"/>
          <p:cNvPicPr>
            <a:picLocks noChangeAspect="1"/>
          </p:cNvPicPr>
          <p:nvPr/>
        </p:nvPicPr>
        <p:blipFill>
          <a:blip r:embed="rId3"/>
          <a:srcRect/>
          <a:stretch>
            <a:fillRect/>
          </a:stretch>
        </p:blipFill>
        <p:spPr>
          <a:xfrm>
            <a:off x="-1" y="0"/>
            <a:ext cx="3626427" cy="2546124"/>
          </a:xfrm>
          <a:prstGeom prst="rect">
            <a:avLst/>
          </a:prstGeom>
        </p:spPr>
      </p:pic>
      <p:pic>
        <p:nvPicPr>
          <p:cNvPr id="2050" name="Picture 2" descr="Nhà thông minh: Thị trường đầy hứa hẹn ả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915" y="0"/>
            <a:ext cx="3938754" cy="2546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0733" y="4322618"/>
            <a:ext cx="4107874" cy="2535382"/>
          </a:xfrm>
          <a:prstGeom prst="rect">
            <a:avLst/>
          </a:prstGeom>
        </p:spPr>
      </p:pic>
      <p:cxnSp>
        <p:nvCxnSpPr>
          <p:cNvPr id="6" name="Straight Arrow Connector 5"/>
          <p:cNvCxnSpPr>
            <a:stCxn id="2" idx="1"/>
          </p:cNvCxnSpPr>
          <p:nvPr/>
        </p:nvCxnSpPr>
        <p:spPr>
          <a:xfrm flipH="1" flipV="1">
            <a:off x="3472070" y="1273062"/>
            <a:ext cx="813315" cy="12730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8" idx="0"/>
          </p:cNvCxnSpPr>
          <p:nvPr/>
        </p:nvCxnSpPr>
        <p:spPr>
          <a:xfrm>
            <a:off x="5816012" y="3657951"/>
            <a:ext cx="138658" cy="66466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050" idx="1"/>
          </p:cNvCxnSpPr>
          <p:nvPr/>
        </p:nvCxnSpPr>
        <p:spPr>
          <a:xfrm flipV="1">
            <a:off x="7623957" y="1273062"/>
            <a:ext cx="658958" cy="12730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58931"/>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608" y="935183"/>
            <a:ext cx="6487391" cy="59228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5183"/>
            <a:ext cx="5839691" cy="5922817"/>
          </a:xfrm>
          <a:prstGeom prst="rect">
            <a:avLst/>
          </a:prstGeom>
        </p:spPr>
      </p:pic>
      <p:sp>
        <p:nvSpPr>
          <p:cNvPr id="4" name="TextBox 3"/>
          <p:cNvSpPr txBox="1"/>
          <p:nvPr/>
        </p:nvSpPr>
        <p:spPr>
          <a:xfrm>
            <a:off x="3929122" y="93518"/>
            <a:ext cx="399914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endParaRPr lang="en-US" sz="2800" dirty="0">
              <a:latin typeface="Times New Roman" panose="02020603050405020304" pitchFamily="18" charset="0"/>
              <a:cs typeface="Times New Roman" panose="02020603050405020304" pitchFamily="18" charset="0"/>
            </a:endParaRPr>
          </a:p>
        </p:txBody>
      </p:sp>
      <p:sp>
        <p:nvSpPr>
          <p:cNvPr id="5" name="Left Arrow 4">
            <a:hlinkClick r:id="rId4" action="ppaction://hlinksldjump"/>
          </p:cNvPr>
          <p:cNvSpPr/>
          <p:nvPr/>
        </p:nvSpPr>
        <p:spPr>
          <a:xfrm>
            <a:off x="11443448" y="6427303"/>
            <a:ext cx="727504" cy="4306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781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203200" y="1403320"/>
            <a:ext cx="11613403" cy="5495850"/>
          </a:xfrm>
          <a:prstGeom prst="rect">
            <a:avLst/>
          </a:prstGeom>
        </p:spPr>
      </p:pic>
      <p:sp>
        <p:nvSpPr>
          <p:cNvPr id="5" name="TextBox 5"/>
          <p:cNvSpPr txBox="1"/>
          <p:nvPr/>
        </p:nvSpPr>
        <p:spPr>
          <a:xfrm>
            <a:off x="203200" y="492704"/>
            <a:ext cx="7007359" cy="563872"/>
          </a:xfrm>
          <a:prstGeom prst="rect">
            <a:avLst/>
          </a:prstGeom>
        </p:spPr>
        <p:txBody>
          <a:bodyPr lIns="0" tIns="0" rIns="0" bIns="0" rtlCol="0" anchor="t">
            <a:spAutoFit/>
          </a:bodyPr>
          <a:lstStyle/>
          <a:p>
            <a:pPr algn="ctr">
              <a:lnSpc>
                <a:spcPts val="4760"/>
              </a:lnSpc>
            </a:pPr>
            <a:r>
              <a:rPr lang="en-US" sz="3400" dirty="0" err="1">
                <a:solidFill>
                  <a:srgbClr val="000000"/>
                </a:solidFill>
                <a:latin typeface="Times New Roman" panose="02020603050405020304" pitchFamily="18" charset="0"/>
                <a:cs typeface="Times New Roman" panose="02020603050405020304" pitchFamily="18" charset="0"/>
              </a:rPr>
              <a:t>Nêu</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cấu</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tạo</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chung</a:t>
            </a:r>
            <a:r>
              <a:rPr lang="en-US" sz="3400" dirty="0">
                <a:solidFill>
                  <a:srgbClr val="000000"/>
                </a:solidFill>
                <a:latin typeface="Times New Roman" panose="02020603050405020304" pitchFamily="18" charset="0"/>
                <a:cs typeface="Times New Roman" panose="02020603050405020304" pitchFamily="18" charset="0"/>
              </a:rPr>
              <a:t> c</a:t>
            </a:r>
            <a:r>
              <a:rPr lang="vi-VN" sz="3400" dirty="0">
                <a:solidFill>
                  <a:srgbClr val="000000"/>
                </a:solidFill>
                <a:latin typeface="Times New Roman" panose="02020603050405020304" pitchFamily="18" charset="0"/>
                <a:cs typeface="Times New Roman" panose="02020603050405020304" pitchFamily="18" charset="0"/>
              </a:rPr>
              <a:t>ủa</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smtClean="0">
                <a:solidFill>
                  <a:srgbClr val="000000"/>
                </a:solidFill>
                <a:latin typeface="Times New Roman" panose="02020603050405020304" pitchFamily="18" charset="0"/>
                <a:cs typeface="Times New Roman" panose="02020603050405020304" pitchFamily="18" charset="0"/>
              </a:rPr>
              <a:t>ngôi</a:t>
            </a:r>
            <a:r>
              <a:rPr lang="en-US" sz="3400" dirty="0" smtClean="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nh</a:t>
            </a:r>
            <a:r>
              <a:rPr lang="vi-VN" sz="3400" dirty="0">
                <a:solidFill>
                  <a:srgbClr val="000000"/>
                </a:solidFill>
                <a:latin typeface="Times New Roman" panose="02020603050405020304" pitchFamily="18" charset="0"/>
                <a:cs typeface="Times New Roman" panose="02020603050405020304" pitchFamily="18" charset="0"/>
              </a:rPr>
              <a:t>à</a:t>
            </a:r>
            <a:r>
              <a:rPr lang="en-US" sz="3400" dirty="0">
                <a:solidFill>
                  <a:srgbClr val="000000"/>
                </a:solidFill>
                <a:latin typeface="Times New Roman" panose="02020603050405020304" pitchFamily="18" charset="0"/>
                <a:cs typeface="Times New Roman" panose="02020603050405020304" pitchFamily="18" charset="0"/>
              </a:rPr>
              <a:t>?</a:t>
            </a:r>
          </a:p>
        </p:txBody>
      </p:sp>
      <p:sp>
        <p:nvSpPr>
          <p:cNvPr id="6" name="Left Arrow 5">
            <a:hlinkClick r:id="rId3" action="ppaction://hlinksldjump"/>
          </p:cNvPr>
          <p:cNvSpPr/>
          <p:nvPr/>
        </p:nvSpPr>
        <p:spPr>
          <a:xfrm>
            <a:off x="11114690" y="5943600"/>
            <a:ext cx="1077310" cy="890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81048" y="1450428"/>
            <a:ext cx="1481959"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4</a:t>
            </a:r>
          </a:p>
        </p:txBody>
      </p:sp>
      <p:sp>
        <p:nvSpPr>
          <p:cNvPr id="8" name="Rounded Rectangle 7"/>
          <p:cNvSpPr/>
          <p:nvPr/>
        </p:nvSpPr>
        <p:spPr>
          <a:xfrm>
            <a:off x="1340068" y="2769476"/>
            <a:ext cx="1481959"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3</a:t>
            </a:r>
          </a:p>
        </p:txBody>
      </p:sp>
      <p:sp>
        <p:nvSpPr>
          <p:cNvPr id="9" name="Rounded Rectangle 8"/>
          <p:cNvSpPr/>
          <p:nvPr/>
        </p:nvSpPr>
        <p:spPr>
          <a:xfrm>
            <a:off x="1308536" y="4038632"/>
            <a:ext cx="1481959"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2</a:t>
            </a:r>
          </a:p>
        </p:txBody>
      </p:sp>
      <p:sp>
        <p:nvSpPr>
          <p:cNvPr id="10" name="Rounded Rectangle 9"/>
          <p:cNvSpPr/>
          <p:nvPr/>
        </p:nvSpPr>
        <p:spPr>
          <a:xfrm>
            <a:off x="1056289" y="4997669"/>
            <a:ext cx="1481959"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1</a:t>
            </a:r>
          </a:p>
        </p:txBody>
      </p:sp>
      <p:sp>
        <p:nvSpPr>
          <p:cNvPr id="11" name="Rounded Rectangle 10"/>
          <p:cNvSpPr/>
          <p:nvPr/>
        </p:nvSpPr>
        <p:spPr>
          <a:xfrm>
            <a:off x="9543392" y="2785243"/>
            <a:ext cx="1571298"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5</a:t>
            </a:r>
          </a:p>
        </p:txBody>
      </p:sp>
      <p:sp>
        <p:nvSpPr>
          <p:cNvPr id="12" name="Rounded Rectangle 11"/>
          <p:cNvSpPr/>
          <p:nvPr/>
        </p:nvSpPr>
        <p:spPr>
          <a:xfrm>
            <a:off x="9795641" y="3426372"/>
            <a:ext cx="1481959"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6</a:t>
            </a:r>
          </a:p>
        </p:txBody>
      </p:sp>
      <p:sp>
        <p:nvSpPr>
          <p:cNvPr id="13" name="Rounded Rectangle 12"/>
          <p:cNvSpPr/>
          <p:nvPr/>
        </p:nvSpPr>
        <p:spPr>
          <a:xfrm>
            <a:off x="9238592" y="4085931"/>
            <a:ext cx="1718442" cy="536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latin typeface="Times New Roman" pitchFamily="18" charset="0"/>
                <a:cs typeface="Times New Roman" pitchFamily="18" charset="0"/>
              </a:rPr>
              <a:t>7</a:t>
            </a:r>
          </a:p>
        </p:txBody>
      </p:sp>
    </p:spTree>
    <p:extLst>
      <p:ext uri="{BB962C8B-B14F-4D97-AF65-F5344CB8AC3E}">
        <p14:creationId xmlns:p14="http://schemas.microsoft.com/office/powerpoint/2010/main" val="2024170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1072055"/>
            <a:ext cx="10137228" cy="1077218"/>
          </a:xfrm>
          <a:prstGeom prst="rect">
            <a:avLst/>
          </a:prstGeom>
          <a:noFill/>
        </p:spPr>
        <p:txBody>
          <a:bodyPr wrap="square" rtlCol="0">
            <a:spAutoFit/>
          </a:bodyPr>
          <a:lstStyle/>
          <a:p>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c</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ác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h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phân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chia c</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c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v</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ực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ngôi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nh</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c</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ủa</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em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a:p>
            <a:r>
              <a:rPr lang="en-US" sz="3200" b="1" dirty="0">
                <a:effectLst>
                  <a:outerShdw blurRad="38100" dist="38100" dir="2700000" algn="tl">
                    <a:srgbClr val="000000">
                      <a:alpha val="43137"/>
                    </a:srgbClr>
                  </a:outerShdw>
                </a:effectLst>
                <a:latin typeface="Times New Roman" pitchFamily="18" charset="0"/>
                <a:cs typeface="Times New Roman" pitchFamily="18" charset="0"/>
              </a:rPr>
              <a:t>N</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ếu</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được</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thay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đổi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em</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c</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ó</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mu</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ốn</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thay</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đổi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g</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ì</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effectLst>
                  <a:outerShdw blurRad="38100" dist="38100" dir="2700000" algn="tl">
                    <a:srgbClr val="000000">
                      <a:alpha val="43137"/>
                    </a:srgbClr>
                  </a:outerShdw>
                </a:effectLst>
                <a:latin typeface="Times New Roman" pitchFamily="18" charset="0"/>
                <a:cs typeface="Times New Roman" pitchFamily="18" charset="0"/>
              </a:rPr>
              <a:t>không</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ight Arrow 3">
            <a:hlinkClick r:id="rId2" action="ppaction://hlinksldjump"/>
          </p:cNvPr>
          <p:cNvSpPr/>
          <p:nvPr/>
        </p:nvSpPr>
        <p:spPr>
          <a:xfrm>
            <a:off x="11256579" y="6385034"/>
            <a:ext cx="935421"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201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26"/>
          <p:cNvPicPr/>
          <p:nvPr/>
        </p:nvPicPr>
        <p:blipFill>
          <a:blip r:embed="rId2"/>
          <a:stretch/>
        </p:blipFill>
        <p:spPr>
          <a:xfrm>
            <a:off x="0" y="0"/>
            <a:ext cx="5140918" cy="4193628"/>
          </a:xfrm>
          <a:prstGeom prst="rect">
            <a:avLst/>
          </a:prstGeom>
        </p:spPr>
      </p:pic>
      <p:sp>
        <p:nvSpPr>
          <p:cNvPr id="3" name="Rectangle 2"/>
          <p:cNvSpPr/>
          <p:nvPr/>
        </p:nvSpPr>
        <p:spPr>
          <a:xfrm>
            <a:off x="6738687" y="493515"/>
            <a:ext cx="3855543" cy="646331"/>
          </a:xfrm>
          <a:prstGeom prst="rect">
            <a:avLst/>
          </a:prstGeom>
        </p:spPr>
        <p:txBody>
          <a:bodyPr wrap="none">
            <a:spAutoFit/>
          </a:bodyPr>
          <a:lstStyle/>
          <a:p>
            <a:pPr>
              <a:spcAft>
                <a:spcPts val="0"/>
              </a:spcAft>
            </a:pPr>
            <a:r>
              <a:rPr lang="vi-VN" sz="3600" b="1" i="1" dirty="0">
                <a:solidFill>
                  <a:srgbClr val="C00000"/>
                </a:solidFill>
                <a:effectLst>
                  <a:outerShdw blurRad="38100" dist="38100" dir="2700000" algn="tl">
                    <a:srgbClr val="000000">
                      <a:alpha val="43137"/>
                    </a:srgbClr>
                  </a:outerShdw>
                </a:effectLst>
                <a:ea typeface="Arial" panose="020B0604020202020204" pitchFamily="34" charset="0"/>
              </a:rPr>
              <a:t>Nhà ở</a:t>
            </a:r>
            <a:r>
              <a:rPr lang="en-US" sz="3600" b="1" i="1" dirty="0">
                <a:solidFill>
                  <a:srgbClr val="C00000"/>
                </a:solidFill>
                <a:effectLst>
                  <a:outerShdw blurRad="38100" dist="38100" dir="2700000" algn="tl">
                    <a:srgbClr val="000000">
                      <a:alpha val="43137"/>
                    </a:srgbClr>
                  </a:outerShdw>
                </a:effectLst>
                <a:ea typeface="Arial" panose="020B0604020202020204" pitchFamily="34" charset="0"/>
              </a:rPr>
              <a:t> </a:t>
            </a:r>
            <a:r>
              <a:rPr lang="vi-VN" sz="3600" b="1" i="1" dirty="0">
                <a:solidFill>
                  <a:srgbClr val="C00000"/>
                </a:solidFill>
                <a:effectLst>
                  <a:outerShdw blurRad="38100" dist="38100" dir="2700000" algn="tl">
                    <a:srgbClr val="000000">
                      <a:alpha val="43137"/>
                    </a:srgbClr>
                  </a:outerShdw>
                </a:effectLst>
                <a:ea typeface="Arial" panose="020B0604020202020204" pitchFamily="34" charset="0"/>
              </a:rPr>
              <a:t>nông thôn</a:t>
            </a:r>
            <a:endParaRPr lang="en-US" sz="3600" b="1" dirty="0">
              <a:solidFill>
                <a:srgbClr val="C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918" y="2175641"/>
            <a:ext cx="7051082" cy="4682359"/>
          </a:xfrm>
          <a:prstGeom prst="rect">
            <a:avLst/>
          </a:prstGeom>
        </p:spPr>
      </p:pic>
      <p:sp>
        <p:nvSpPr>
          <p:cNvPr id="5" name="Right Arrow 4">
            <a:hlinkClick r:id="rId4" action="ppaction://hlinksldjump"/>
          </p:cNvPr>
          <p:cNvSpPr/>
          <p:nvPr/>
        </p:nvSpPr>
        <p:spPr>
          <a:xfrm>
            <a:off x="11256579" y="6385034"/>
            <a:ext cx="935421"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797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30"/>
          <p:cNvPicPr/>
          <p:nvPr/>
        </p:nvPicPr>
        <p:blipFill>
          <a:blip r:embed="rId2"/>
          <a:stretch/>
        </p:blipFill>
        <p:spPr>
          <a:xfrm>
            <a:off x="-1" y="-1"/>
            <a:ext cx="4493173" cy="3499946"/>
          </a:xfrm>
          <a:prstGeom prst="rect">
            <a:avLst/>
          </a:prstGeom>
        </p:spPr>
      </p:pic>
      <p:pic>
        <p:nvPicPr>
          <p:cNvPr id="6" name="Shape 136"/>
          <p:cNvPicPr/>
          <p:nvPr/>
        </p:nvPicPr>
        <p:blipFill>
          <a:blip r:embed="rId3"/>
          <a:stretch/>
        </p:blipFill>
        <p:spPr>
          <a:xfrm>
            <a:off x="7173311" y="-1"/>
            <a:ext cx="5002924" cy="3499946"/>
          </a:xfrm>
          <a:prstGeom prst="rect">
            <a:avLst/>
          </a:prstGeom>
        </p:spPr>
      </p:pic>
      <p:pic>
        <p:nvPicPr>
          <p:cNvPr id="15" name="Picture 2"/>
          <p:cNvPicPr>
            <a:picLocks noChangeAspect="1"/>
          </p:cNvPicPr>
          <p:nvPr/>
        </p:nvPicPr>
        <p:blipFill>
          <a:blip r:embed="rId4"/>
          <a:srcRect/>
          <a:stretch>
            <a:fillRect/>
          </a:stretch>
        </p:blipFill>
        <p:spPr>
          <a:xfrm>
            <a:off x="0" y="3499945"/>
            <a:ext cx="4612662" cy="3358055"/>
          </a:xfrm>
          <a:prstGeom prst="rect">
            <a:avLst/>
          </a:prstGeom>
        </p:spPr>
      </p:pic>
      <p:pic>
        <p:nvPicPr>
          <p:cNvPr id="1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2241" y="3499945"/>
            <a:ext cx="5043993" cy="3358055"/>
          </a:xfrm>
          <a:prstGeom prst="rect">
            <a:avLst/>
          </a:prstGeom>
        </p:spPr>
      </p:pic>
      <p:sp>
        <p:nvSpPr>
          <p:cNvPr id="17" name="Rectangle 16"/>
          <p:cNvSpPr/>
          <p:nvPr/>
        </p:nvSpPr>
        <p:spPr>
          <a:xfrm>
            <a:off x="4551072" y="1749972"/>
            <a:ext cx="2533066" cy="1569660"/>
          </a:xfrm>
          <a:prstGeom prst="rect">
            <a:avLst/>
          </a:prstGeom>
        </p:spPr>
        <p:txBody>
          <a:bodyPr wrap="none">
            <a:spAutoFit/>
          </a:bodyPr>
          <a:lstStyle/>
          <a:p>
            <a:pPr algn="ctr">
              <a:spcAft>
                <a:spcPts val="0"/>
              </a:spcAft>
            </a:pPr>
            <a:r>
              <a:rPr lang="vi-VN" sz="4800" b="1" i="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Nhà ở</a:t>
            </a:r>
            <a:r>
              <a:rPr lang="en-US" sz="4800" b="1" i="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a:t>
            </a:r>
          </a:p>
          <a:p>
            <a:pPr algn="ctr">
              <a:spcAft>
                <a:spcPts val="0"/>
              </a:spcAft>
            </a:pPr>
            <a:r>
              <a:rPr lang="en-US" sz="4800" b="1" i="1" dirty="0" err="1">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th</a:t>
            </a:r>
            <a:r>
              <a:rPr lang="vi-VN" sz="4800" b="1" i="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ành</a:t>
            </a:r>
            <a:r>
              <a:rPr lang="en-US" sz="4800" b="1" i="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a:t>
            </a:r>
            <a:r>
              <a:rPr lang="en-US" sz="4800" b="1" i="1" dirty="0" err="1">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th</a:t>
            </a:r>
            <a:r>
              <a:rPr lang="vi-VN" sz="4800" b="1" i="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ị</a:t>
            </a:r>
            <a:endParaRPr lang="en-US" sz="48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endParaRPr>
          </a:p>
        </p:txBody>
      </p:sp>
      <p:sp>
        <p:nvSpPr>
          <p:cNvPr id="18" name="Right Arrow 17">
            <a:hlinkClick r:id="rId6" action="ppaction://hlinksldjump"/>
          </p:cNvPr>
          <p:cNvSpPr/>
          <p:nvPr/>
        </p:nvSpPr>
        <p:spPr>
          <a:xfrm>
            <a:off x="11256579" y="6385034"/>
            <a:ext cx="935421" cy="472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53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a:hlinkClick r:id="rId2" action="ppaction://hlinksldjump"/>
          </p:cNvPr>
          <p:cNvSpPr/>
          <p:nvPr/>
        </p:nvSpPr>
        <p:spPr>
          <a:xfrm>
            <a:off x="11114690" y="5943600"/>
            <a:ext cx="1077310" cy="890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hape 144"/>
          <p:cNvPicPr/>
          <p:nvPr/>
        </p:nvPicPr>
        <p:blipFill>
          <a:blip r:embed="rId3"/>
          <a:stretch/>
        </p:blipFill>
        <p:spPr>
          <a:xfrm>
            <a:off x="0" y="1139845"/>
            <a:ext cx="5825564" cy="4966138"/>
          </a:xfrm>
          <a:prstGeom prst="rect">
            <a:avLst/>
          </a:prstGeom>
        </p:spPr>
      </p:pic>
      <p:pic>
        <p:nvPicPr>
          <p:cNvPr id="8" name="Shape 148"/>
          <p:cNvPicPr/>
          <p:nvPr/>
        </p:nvPicPr>
        <p:blipFill>
          <a:blip r:embed="rId4"/>
          <a:stretch/>
        </p:blipFill>
        <p:spPr>
          <a:xfrm>
            <a:off x="6058908" y="1139845"/>
            <a:ext cx="6133092" cy="4966138"/>
          </a:xfrm>
          <a:prstGeom prst="rect">
            <a:avLst/>
          </a:prstGeom>
        </p:spPr>
      </p:pic>
      <p:sp>
        <p:nvSpPr>
          <p:cNvPr id="9" name="Rectangle 8"/>
          <p:cNvSpPr/>
          <p:nvPr/>
        </p:nvSpPr>
        <p:spPr>
          <a:xfrm>
            <a:off x="1890707" y="6096340"/>
            <a:ext cx="1778051" cy="584775"/>
          </a:xfrm>
          <a:prstGeom prst="rect">
            <a:avLst/>
          </a:prstGeom>
        </p:spPr>
        <p:txBody>
          <a:bodyPr wrap="none">
            <a:spAutoFit/>
          </a:bodyPr>
          <a:lstStyle/>
          <a:p>
            <a:pPr>
              <a:spcAft>
                <a:spcPts val="0"/>
              </a:spcAft>
            </a:pPr>
            <a:r>
              <a:rPr lang="vi-VN" sz="3200" b="1" i="1" dirty="0">
                <a:solidFill>
                  <a:srgbClr val="C00000"/>
                </a:solidFill>
                <a:effectLst>
                  <a:outerShdw blurRad="38100" dist="38100" dir="2700000" algn="tl">
                    <a:srgbClr val="000000">
                      <a:alpha val="43137"/>
                    </a:srgbClr>
                  </a:outerShdw>
                </a:effectLst>
                <a:ea typeface="Arial" panose="020B0604020202020204" pitchFamily="34" charset="0"/>
              </a:rPr>
              <a:t>Nhà sàn</a:t>
            </a:r>
            <a:endParaRPr lang="en-US" sz="3200" b="1" dirty="0">
              <a:solidFill>
                <a:srgbClr val="C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
        <p:nvSpPr>
          <p:cNvPr id="10" name="Rectangle 9"/>
          <p:cNvSpPr/>
          <p:nvPr/>
        </p:nvSpPr>
        <p:spPr>
          <a:xfrm>
            <a:off x="8572907" y="6105983"/>
            <a:ext cx="1686680" cy="584775"/>
          </a:xfrm>
          <a:prstGeom prst="rect">
            <a:avLst/>
          </a:prstGeom>
        </p:spPr>
        <p:txBody>
          <a:bodyPr wrap="none">
            <a:spAutoFit/>
          </a:bodyPr>
          <a:lstStyle/>
          <a:p>
            <a:pPr algn="ctr">
              <a:spcAft>
                <a:spcPts val="0"/>
              </a:spcAft>
            </a:pPr>
            <a:r>
              <a:rPr lang="vi-VN" sz="3200" b="1" i="1" dirty="0">
                <a:solidFill>
                  <a:srgbClr val="C00000"/>
                </a:solidFill>
                <a:effectLst>
                  <a:outerShdw blurRad="38100" dist="38100" dir="2700000" algn="tl">
                    <a:srgbClr val="000000">
                      <a:alpha val="43137"/>
                    </a:srgbClr>
                  </a:outerShdw>
                </a:effectLst>
                <a:ea typeface="Arial" panose="020B0604020202020204" pitchFamily="34" charset="0"/>
              </a:rPr>
              <a:t>Nhà nổi</a:t>
            </a:r>
            <a:endParaRPr lang="en-US" sz="3200" b="1" dirty="0">
              <a:solidFill>
                <a:srgbClr val="C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
        <p:nvSpPr>
          <p:cNvPr id="11" name="Rectangle 10"/>
          <p:cNvSpPr/>
          <p:nvPr/>
        </p:nvSpPr>
        <p:spPr>
          <a:xfrm>
            <a:off x="3364867" y="493514"/>
            <a:ext cx="5436104" cy="646331"/>
          </a:xfrm>
          <a:prstGeom prst="rect">
            <a:avLst/>
          </a:prstGeom>
        </p:spPr>
        <p:txBody>
          <a:bodyPr wrap="none">
            <a:spAutoFit/>
          </a:bodyPr>
          <a:lstStyle/>
          <a:p>
            <a:pPr>
              <a:spcAft>
                <a:spcPts val="0"/>
              </a:spcAft>
            </a:pPr>
            <a:r>
              <a:rPr lang="en-US" sz="3600" b="1" dirty="0" err="1">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Nh</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à</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ở</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c</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ác</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khu</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v</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ự</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c </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đặc</a:t>
            </a:r>
            <a:r>
              <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th</a:t>
            </a:r>
            <a:r>
              <a:rPr lang="vi-VN"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rPr>
              <a:t>ù</a:t>
            </a:r>
            <a:endParaRPr lang="en-US" sz="3600" b="1" dirty="0">
              <a:solidFill>
                <a:srgbClr val="C00000"/>
              </a:solidFill>
              <a:effectLst>
                <a:outerShdw blurRad="38100" dist="38100" dir="2700000" algn="tl">
                  <a:srgbClr val="000000">
                    <a:alpha val="43137"/>
                  </a:srgbClr>
                </a:outerShdw>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2988574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6620" y="670760"/>
            <a:ext cx="6660798" cy="584775"/>
          </a:xfrm>
          <a:prstGeom prst="rect">
            <a:avLst/>
          </a:prstGeom>
          <a:noFill/>
        </p:spPr>
        <p:txBody>
          <a:bodyPr wrap="none" rtlCol="0">
            <a:spAutoFit/>
          </a:bodyPr>
          <a:lstStyle/>
          <a:p>
            <a:pPr algn="ct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Nêu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c</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b</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ước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ựng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ở</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extBox 4"/>
          <p:cNvSpPr txBox="1"/>
          <p:nvPr/>
        </p:nvSpPr>
        <p:spPr>
          <a:xfrm>
            <a:off x="1927195" y="2739361"/>
            <a:ext cx="1369286" cy="523220"/>
          </a:xfrm>
          <a:prstGeom prst="rect">
            <a:avLst/>
          </a:prstGeom>
          <a:noFill/>
          <a:ln w="28575">
            <a:solidFill>
              <a:srgbClr val="FF0000"/>
            </a:solidFill>
          </a:ln>
        </p:spPr>
        <p:txBody>
          <a:bodyPr wrap="none" rtlCol="0">
            <a:spAutoFit/>
          </a:bodyPr>
          <a:lstStyle/>
          <a:p>
            <a:r>
              <a:rPr lang="en-US" sz="2800" dirty="0" err="1">
                <a:latin typeface="Times New Roman" pitchFamily="18" charset="0"/>
                <a:cs typeface="Times New Roman" pitchFamily="18" charset="0"/>
              </a:rPr>
              <a:t>Thi</a:t>
            </a:r>
            <a:r>
              <a:rPr lang="vi-VN" sz="2800" dirty="0">
                <a:latin typeface="Times New Roman" pitchFamily="18" charset="0"/>
                <a:cs typeface="Times New Roman" pitchFamily="18" charset="0"/>
              </a:rPr>
              <a:t>ết</a:t>
            </a:r>
            <a:r>
              <a:rPr lang="en-US" sz="2800" dirty="0">
                <a:latin typeface="Times New Roman" pitchFamily="18" charset="0"/>
                <a:cs typeface="Times New Roman" pitchFamily="18" charset="0"/>
              </a:rPr>
              <a:t> k</a:t>
            </a:r>
            <a:r>
              <a:rPr lang="vi-VN" sz="2800" dirty="0">
                <a:latin typeface="Times New Roman" pitchFamily="18" charset="0"/>
                <a:cs typeface="Times New Roman" pitchFamily="18" charset="0"/>
              </a:rPr>
              <a:t>ế</a:t>
            </a:r>
            <a:endParaRPr lang="en-US" sz="2800" dirty="0">
              <a:latin typeface="Times New Roman" pitchFamily="18" charset="0"/>
              <a:cs typeface="Times New Roman" pitchFamily="18" charset="0"/>
            </a:endParaRPr>
          </a:p>
        </p:txBody>
      </p:sp>
      <p:sp>
        <p:nvSpPr>
          <p:cNvPr id="6" name="TextBox 5"/>
          <p:cNvSpPr txBox="1"/>
          <p:nvPr/>
        </p:nvSpPr>
        <p:spPr>
          <a:xfrm>
            <a:off x="4624575" y="2739361"/>
            <a:ext cx="2018501" cy="523220"/>
          </a:xfrm>
          <a:prstGeom prst="rect">
            <a:avLst/>
          </a:prstGeom>
          <a:noFill/>
          <a:ln w="28575">
            <a:solidFill>
              <a:srgbClr val="FF0000"/>
            </a:solidFill>
          </a:ln>
        </p:spPr>
        <p:txBody>
          <a:bodyPr wrap="none" rtlCol="0">
            <a:spAutoFit/>
          </a:bodyPr>
          <a:lstStyle/>
          <a:p>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a:t>
            </a:r>
            <a:endParaRPr lang="en-US" sz="2800" dirty="0">
              <a:latin typeface="Times New Roman" pitchFamily="18" charset="0"/>
              <a:cs typeface="Times New Roman" pitchFamily="18" charset="0"/>
            </a:endParaRPr>
          </a:p>
        </p:txBody>
      </p:sp>
      <p:sp>
        <p:nvSpPr>
          <p:cNvPr id="7" name="TextBox 6"/>
          <p:cNvSpPr txBox="1"/>
          <p:nvPr/>
        </p:nvSpPr>
        <p:spPr>
          <a:xfrm>
            <a:off x="7935236" y="2739361"/>
            <a:ext cx="1768433" cy="523220"/>
          </a:xfrm>
          <a:prstGeom prst="rect">
            <a:avLst/>
          </a:prstGeom>
          <a:noFill/>
          <a:ln w="28575">
            <a:solidFill>
              <a:srgbClr val="FF0000"/>
            </a:solidFill>
          </a:ln>
        </p:spPr>
        <p:txBody>
          <a:bodyPr wrap="none" rtlCol="0">
            <a:spAutoFit/>
          </a:bodyPr>
          <a:lstStyle/>
          <a:p>
            <a:r>
              <a:rPr lang="en-US" sz="2800" dirty="0">
                <a:latin typeface="Times New Roman" pitchFamily="18" charset="0"/>
                <a:cs typeface="Times New Roman" pitchFamily="18" charset="0"/>
              </a:rPr>
              <a:t>Ho</a:t>
            </a:r>
            <a:r>
              <a:rPr lang="vi-VN" sz="2800" dirty="0">
                <a:latin typeface="Times New Roman" pitchFamily="18" charset="0"/>
                <a:cs typeface="Times New Roman" pitchFamily="18" charset="0"/>
              </a:rPr>
              <a:t>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vi-VN" sz="2800" dirty="0">
                <a:latin typeface="Times New Roman" pitchFamily="18" charset="0"/>
                <a:cs typeface="Times New Roman" pitchFamily="18" charset="0"/>
              </a:rPr>
              <a:t>ện</a:t>
            </a:r>
            <a:endParaRPr lang="en-US" sz="2800" dirty="0">
              <a:latin typeface="Times New Roman" pitchFamily="18" charset="0"/>
              <a:cs typeface="Times New Roman" pitchFamily="18" charset="0"/>
            </a:endParaRPr>
          </a:p>
        </p:txBody>
      </p:sp>
      <p:cxnSp>
        <p:nvCxnSpPr>
          <p:cNvPr id="9" name="Straight Arrow Connector 8"/>
          <p:cNvCxnSpPr/>
          <p:nvPr/>
        </p:nvCxnSpPr>
        <p:spPr>
          <a:xfrm>
            <a:off x="3296481" y="3000971"/>
            <a:ext cx="1328094"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38674" y="2987047"/>
            <a:ext cx="1328094" cy="2784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a:hlinkClick r:id="rId2" action="ppaction://hlinksldjump"/>
          </p:cNvPr>
          <p:cNvSpPr/>
          <p:nvPr/>
        </p:nvSpPr>
        <p:spPr>
          <a:xfrm>
            <a:off x="11246069" y="6211614"/>
            <a:ext cx="945931" cy="646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053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393</Words>
  <Application>Microsoft Office PowerPoint</Application>
  <PresentationFormat>Widescreen</PresentationFormat>
  <Paragraphs>54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Mô tả dưới đây thuộc đặc điểm nào cuả ngôi nhà thông minh?</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58</cp:revision>
  <dcterms:created xsi:type="dcterms:W3CDTF">2021-08-11T14:28:12Z</dcterms:created>
  <dcterms:modified xsi:type="dcterms:W3CDTF">2023-10-07T09:13:19Z</dcterms:modified>
  <cp:contentStatus/>
</cp:coreProperties>
</file>