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321" r:id="rId3"/>
    <p:sldId id="323" r:id="rId4"/>
    <p:sldId id="257" r:id="rId5"/>
    <p:sldId id="294" r:id="rId6"/>
    <p:sldId id="296" r:id="rId7"/>
    <p:sldId id="287" r:id="rId8"/>
    <p:sldId id="261" r:id="rId9"/>
    <p:sldId id="289" r:id="rId10"/>
    <p:sldId id="312" r:id="rId11"/>
    <p:sldId id="292" r:id="rId12"/>
    <p:sldId id="317" r:id="rId13"/>
    <p:sldId id="326" r:id="rId14"/>
    <p:sldId id="302" r:id="rId15"/>
    <p:sldId id="306" r:id="rId16"/>
    <p:sldId id="307" r:id="rId17"/>
    <p:sldId id="308" r:id="rId18"/>
    <p:sldId id="309" r:id="rId19"/>
    <p:sldId id="266" r:id="rId20"/>
    <p:sldId id="267" r:id="rId21"/>
    <p:sldId id="268" r:id="rId22"/>
    <p:sldId id="269" r:id="rId23"/>
    <p:sldId id="311" r:id="rId24"/>
    <p:sldId id="324" r:id="rId25"/>
    <p:sldId id="325" r:id="rId26"/>
    <p:sldId id="318" r:id="rId27"/>
    <p:sldId id="31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062" autoAdjust="0"/>
  </p:normalViewPr>
  <p:slideViewPr>
    <p:cSldViewPr>
      <p:cViewPr varScale="1">
        <p:scale>
          <a:sx n="69" d="100"/>
          <a:sy n="69" d="100"/>
        </p:scale>
        <p:origin x="141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65D323-0647-41E2-AC38-028A4D4D863F}" type="doc">
      <dgm:prSet loTypeId="urn:microsoft.com/office/officeart/2008/layout/VerticalCurvedList" loCatId="list" qsTypeId="urn:microsoft.com/office/officeart/2005/8/quickstyle/3d3" qsCatId="3D" csTypeId="urn:microsoft.com/office/officeart/2005/8/colors/colorful4" csCatId="colorful" phldr="1"/>
      <dgm:spPr/>
      <dgm:t>
        <a:bodyPr/>
        <a:lstStyle/>
        <a:p>
          <a:endParaRPr lang="en-US"/>
        </a:p>
      </dgm:t>
    </dgm:pt>
    <dgm:pt modelId="{DA442F9E-FB56-4E76-A202-29D019C2B1DF}">
      <dgm:prSet phldrT="[Text]"/>
      <dgm:spPr/>
      <dgm:t>
        <a:bodyPr/>
        <a:lstStyle/>
        <a:p>
          <a:r>
            <a:rPr lang="en-US" dirty="0" err="1">
              <a:solidFill>
                <a:schemeClr val="tx1"/>
              </a:solidFill>
              <a:latin typeface="Cambria Math" panose="02040503050406030204" pitchFamily="18" charset="0"/>
              <a:ea typeface="Cambria Math" panose="02040503050406030204" pitchFamily="18" charset="0"/>
            </a:rPr>
            <a:t>Hệ</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thống</a:t>
          </a:r>
          <a:r>
            <a:rPr lang="en-US" dirty="0">
              <a:solidFill>
                <a:schemeClr val="tx1"/>
              </a:solidFill>
              <a:latin typeface="Cambria Math" panose="02040503050406030204" pitchFamily="18" charset="0"/>
              <a:ea typeface="Cambria Math" panose="02040503050406030204" pitchFamily="18" charset="0"/>
            </a:rPr>
            <a:t> an </a:t>
          </a:r>
          <a:r>
            <a:rPr lang="en-US" dirty="0" err="1">
              <a:solidFill>
                <a:schemeClr val="tx1"/>
              </a:solidFill>
              <a:latin typeface="Cambria Math" panose="02040503050406030204" pitchFamily="18" charset="0"/>
              <a:ea typeface="Cambria Math" panose="02040503050406030204" pitchFamily="18" charset="0"/>
            </a:rPr>
            <a:t>ninh</a:t>
          </a:r>
          <a:r>
            <a:rPr lang="en-US" dirty="0">
              <a:solidFill>
                <a:schemeClr val="tx1"/>
              </a:solidFill>
              <a:latin typeface="Cambria Math" panose="02040503050406030204" pitchFamily="18" charset="0"/>
              <a:ea typeface="Cambria Math" panose="02040503050406030204" pitchFamily="18" charset="0"/>
            </a:rPr>
            <a:t>, an </a:t>
          </a:r>
          <a:r>
            <a:rPr lang="en-US" dirty="0" err="1">
              <a:solidFill>
                <a:schemeClr val="tx1"/>
              </a:solidFill>
              <a:latin typeface="Cambria Math" panose="02040503050406030204" pitchFamily="18" charset="0"/>
              <a:ea typeface="Cambria Math" panose="02040503050406030204" pitchFamily="18" charset="0"/>
            </a:rPr>
            <a:t>toàn</a:t>
          </a:r>
          <a:r>
            <a:rPr lang="en-US" dirty="0">
              <a:solidFill>
                <a:schemeClr val="tx1"/>
              </a:solidFill>
              <a:latin typeface="Cambria Math" panose="02040503050406030204" pitchFamily="18" charset="0"/>
              <a:ea typeface="Cambria Math" panose="02040503050406030204" pitchFamily="18" charset="0"/>
            </a:rPr>
            <a:t>.</a:t>
          </a:r>
        </a:p>
      </dgm:t>
    </dgm:pt>
    <dgm:pt modelId="{6E3A6446-D8A3-4120-B48E-C92507A8DE63}" type="parTrans" cxnId="{8D5828E6-ED67-44DD-B80D-D0CDC415A79C}">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C50C3F47-04A0-4A67-BEC8-A7741023F097}" type="sibTrans" cxnId="{8D5828E6-ED67-44DD-B80D-D0CDC415A79C}">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3D187327-9BF0-4FFC-8D4E-D3EBB5E68376}">
      <dgm:prSet phldrT="[Text]"/>
      <dgm:spPr/>
      <dgm:t>
        <a:bodyPr/>
        <a:lstStyle/>
        <a:p>
          <a:r>
            <a:rPr lang="en-US" dirty="0" err="1">
              <a:solidFill>
                <a:schemeClr val="tx1"/>
              </a:solidFill>
              <a:latin typeface="Cambria Math" panose="02040503050406030204" pitchFamily="18" charset="0"/>
              <a:ea typeface="Cambria Math" panose="02040503050406030204" pitchFamily="18" charset="0"/>
            </a:rPr>
            <a:t>Hệ</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thống</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chiếu</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sáng</a:t>
          </a:r>
          <a:r>
            <a:rPr lang="en-US" dirty="0">
              <a:solidFill>
                <a:schemeClr val="tx1"/>
              </a:solidFill>
              <a:latin typeface="Cambria Math" panose="02040503050406030204" pitchFamily="18" charset="0"/>
              <a:ea typeface="Cambria Math" panose="02040503050406030204" pitchFamily="18" charset="0"/>
            </a:rPr>
            <a:t>.</a:t>
          </a:r>
        </a:p>
      </dgm:t>
    </dgm:pt>
    <dgm:pt modelId="{ECC73411-4BCB-40AD-82C7-8E21CE917B65}" type="parTrans" cxnId="{2BB54509-E844-4237-81E2-F9ACA4E34448}">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48D4FA93-FCC1-414A-86FE-94E888FE4547}" type="sibTrans" cxnId="{2BB54509-E844-4237-81E2-F9ACA4E34448}">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7AC93E0C-B711-4131-B93A-AFB17AE1F0CC}">
      <dgm:prSet phldrT="[Text]"/>
      <dgm:spPr/>
      <dgm:t>
        <a:bodyPr/>
        <a:lstStyle/>
        <a:p>
          <a:r>
            <a:rPr lang="en-US" dirty="0" err="1">
              <a:solidFill>
                <a:schemeClr val="tx1"/>
              </a:solidFill>
              <a:latin typeface="Cambria Math" panose="02040503050406030204" pitchFamily="18" charset="0"/>
              <a:ea typeface="Cambria Math" panose="02040503050406030204" pitchFamily="18" charset="0"/>
            </a:rPr>
            <a:t>Hệ</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thống</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kiểm</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soát</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nhiệt</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độ</a:t>
          </a:r>
          <a:r>
            <a:rPr lang="en-US" dirty="0">
              <a:solidFill>
                <a:schemeClr val="tx1"/>
              </a:solidFill>
              <a:latin typeface="Cambria Math" panose="02040503050406030204" pitchFamily="18" charset="0"/>
              <a:ea typeface="Cambria Math" panose="02040503050406030204" pitchFamily="18" charset="0"/>
            </a:rPr>
            <a:t>.</a:t>
          </a:r>
        </a:p>
      </dgm:t>
    </dgm:pt>
    <dgm:pt modelId="{CEBD63AE-DF18-4C93-859F-7D856E62C47A}" type="parTrans" cxnId="{1BA0D802-E44C-4DE9-BF54-86876C539EC2}">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F8F682EA-1825-4A18-B1F0-E2C50336BF76}" type="sibTrans" cxnId="{1BA0D802-E44C-4DE9-BF54-86876C539EC2}">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55E1FA72-C16D-4897-B11D-00847E3A8D7E}">
      <dgm:prSet/>
      <dgm:spPr/>
      <dgm:t>
        <a:bodyPr/>
        <a:lstStyle/>
        <a:p>
          <a:r>
            <a:rPr lang="en-US" dirty="0" err="1">
              <a:solidFill>
                <a:schemeClr val="tx1"/>
              </a:solidFill>
              <a:latin typeface="Cambria Math" panose="02040503050406030204" pitchFamily="18" charset="0"/>
              <a:ea typeface="Cambria Math" panose="02040503050406030204" pitchFamily="18" charset="0"/>
            </a:rPr>
            <a:t>Hệ</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thống</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giải</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trí</a:t>
          </a:r>
          <a:r>
            <a:rPr lang="en-US" dirty="0">
              <a:solidFill>
                <a:schemeClr val="tx1"/>
              </a:solidFill>
              <a:latin typeface="Cambria Math" panose="02040503050406030204" pitchFamily="18" charset="0"/>
              <a:ea typeface="Cambria Math" panose="02040503050406030204" pitchFamily="18" charset="0"/>
            </a:rPr>
            <a:t>.</a:t>
          </a:r>
        </a:p>
      </dgm:t>
    </dgm:pt>
    <dgm:pt modelId="{0DBC5B79-1B23-41E7-AE1B-B8C45EC116E2}" type="parTrans" cxnId="{9637A448-51C1-41C4-B9B7-6411ADEB2022}">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8FD1745C-F42A-4A61-9955-2F6E7967A721}" type="sibTrans" cxnId="{9637A448-51C1-41C4-B9B7-6411ADEB2022}">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69D37575-E45B-42B4-AD71-4D5ABA7D7697}">
      <dgm:prSet/>
      <dgm:spPr/>
      <dgm:t>
        <a:bodyPr/>
        <a:lstStyle/>
        <a:p>
          <a:r>
            <a:rPr lang="en-US" dirty="0" err="1">
              <a:solidFill>
                <a:schemeClr val="tx1"/>
              </a:solidFill>
              <a:latin typeface="Cambria Math" panose="02040503050406030204" pitchFamily="18" charset="0"/>
              <a:ea typeface="Cambria Math" panose="02040503050406030204" pitchFamily="18" charset="0"/>
            </a:rPr>
            <a:t>Hệ</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thống</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điều</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khiển</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các</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thiết</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bị</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gia</a:t>
          </a:r>
          <a:r>
            <a:rPr lang="en-US" dirty="0">
              <a:solidFill>
                <a:schemeClr val="tx1"/>
              </a:solidFill>
              <a:latin typeface="Cambria Math" panose="02040503050406030204" pitchFamily="18" charset="0"/>
              <a:ea typeface="Cambria Math" panose="02040503050406030204" pitchFamily="18" charset="0"/>
            </a:rPr>
            <a:t> </a:t>
          </a:r>
          <a:r>
            <a:rPr lang="en-US" dirty="0" err="1">
              <a:solidFill>
                <a:schemeClr val="tx1"/>
              </a:solidFill>
              <a:latin typeface="Cambria Math" panose="02040503050406030204" pitchFamily="18" charset="0"/>
              <a:ea typeface="Cambria Math" panose="02040503050406030204" pitchFamily="18" charset="0"/>
            </a:rPr>
            <a:t>dụng</a:t>
          </a:r>
          <a:r>
            <a:rPr lang="en-US" dirty="0">
              <a:solidFill>
                <a:schemeClr val="tx1"/>
              </a:solidFill>
              <a:latin typeface="Cambria Math" panose="02040503050406030204" pitchFamily="18" charset="0"/>
              <a:ea typeface="Cambria Math" panose="02040503050406030204" pitchFamily="18" charset="0"/>
            </a:rPr>
            <a:t>.</a:t>
          </a:r>
        </a:p>
      </dgm:t>
    </dgm:pt>
    <dgm:pt modelId="{C18C3C52-1546-4E7E-9A59-AA0785B781FC}" type="parTrans" cxnId="{09A288E7-49C2-45E7-A3F8-7798D464D68D}">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245E16A9-8C2A-435B-8F6B-36E57C16F3B4}" type="sibTrans" cxnId="{09A288E7-49C2-45E7-A3F8-7798D464D68D}">
      <dgm:prSet/>
      <dgm:spPr/>
      <dgm:t>
        <a:bodyPr/>
        <a:lstStyle/>
        <a:p>
          <a:endParaRPr lang="en-US">
            <a:solidFill>
              <a:srgbClr val="7030A0"/>
            </a:solidFill>
            <a:latin typeface="Cambria Math" panose="02040503050406030204" pitchFamily="18" charset="0"/>
            <a:ea typeface="Cambria Math" panose="02040503050406030204" pitchFamily="18" charset="0"/>
          </a:endParaRPr>
        </a:p>
      </dgm:t>
    </dgm:pt>
    <dgm:pt modelId="{0EA54CCB-43FE-4578-BFE9-24FC7D26106A}" type="pres">
      <dgm:prSet presAssocID="{1365D323-0647-41E2-AC38-028A4D4D863F}" presName="Name0" presStyleCnt="0">
        <dgm:presLayoutVars>
          <dgm:chMax val="7"/>
          <dgm:chPref val="7"/>
          <dgm:dir/>
        </dgm:presLayoutVars>
      </dgm:prSet>
      <dgm:spPr/>
      <dgm:t>
        <a:bodyPr/>
        <a:lstStyle/>
        <a:p>
          <a:endParaRPr lang="en-US"/>
        </a:p>
      </dgm:t>
    </dgm:pt>
    <dgm:pt modelId="{FBBFF812-D73B-40F9-B3B7-B8888572772C}" type="pres">
      <dgm:prSet presAssocID="{1365D323-0647-41E2-AC38-028A4D4D863F}" presName="Name1" presStyleCnt="0"/>
      <dgm:spPr/>
    </dgm:pt>
    <dgm:pt modelId="{10FEB870-C71F-4BC8-84FF-44A66748BFCE}" type="pres">
      <dgm:prSet presAssocID="{1365D323-0647-41E2-AC38-028A4D4D863F}" presName="cycle" presStyleCnt="0"/>
      <dgm:spPr/>
    </dgm:pt>
    <dgm:pt modelId="{F9D1BC36-296B-48C7-A913-D2F81265B245}" type="pres">
      <dgm:prSet presAssocID="{1365D323-0647-41E2-AC38-028A4D4D863F}" presName="srcNode" presStyleLbl="node1" presStyleIdx="0" presStyleCnt="5"/>
      <dgm:spPr/>
    </dgm:pt>
    <dgm:pt modelId="{A42ED504-9717-4131-B7B1-1CC556238E41}" type="pres">
      <dgm:prSet presAssocID="{1365D323-0647-41E2-AC38-028A4D4D863F}" presName="conn" presStyleLbl="parChTrans1D2" presStyleIdx="0" presStyleCnt="1"/>
      <dgm:spPr/>
      <dgm:t>
        <a:bodyPr/>
        <a:lstStyle/>
        <a:p>
          <a:endParaRPr lang="en-US"/>
        </a:p>
      </dgm:t>
    </dgm:pt>
    <dgm:pt modelId="{8E8ABD81-86D0-488D-9613-74520F2BC673}" type="pres">
      <dgm:prSet presAssocID="{1365D323-0647-41E2-AC38-028A4D4D863F}" presName="extraNode" presStyleLbl="node1" presStyleIdx="0" presStyleCnt="5"/>
      <dgm:spPr/>
    </dgm:pt>
    <dgm:pt modelId="{E0A43789-941E-47C1-8110-CE0F170536AC}" type="pres">
      <dgm:prSet presAssocID="{1365D323-0647-41E2-AC38-028A4D4D863F}" presName="dstNode" presStyleLbl="node1" presStyleIdx="0" presStyleCnt="5"/>
      <dgm:spPr/>
    </dgm:pt>
    <dgm:pt modelId="{4BCB5204-AD92-4AF8-9F1C-E4CCD83F994F}" type="pres">
      <dgm:prSet presAssocID="{DA442F9E-FB56-4E76-A202-29D019C2B1DF}" presName="text_1" presStyleLbl="node1" presStyleIdx="0" presStyleCnt="5">
        <dgm:presLayoutVars>
          <dgm:bulletEnabled val="1"/>
        </dgm:presLayoutVars>
      </dgm:prSet>
      <dgm:spPr/>
      <dgm:t>
        <a:bodyPr/>
        <a:lstStyle/>
        <a:p>
          <a:endParaRPr lang="en-US"/>
        </a:p>
      </dgm:t>
    </dgm:pt>
    <dgm:pt modelId="{41416742-46E7-4B66-8B19-4A9460EFB752}" type="pres">
      <dgm:prSet presAssocID="{DA442F9E-FB56-4E76-A202-29D019C2B1DF}" presName="accent_1" presStyleCnt="0"/>
      <dgm:spPr/>
    </dgm:pt>
    <dgm:pt modelId="{D79D8ADE-77EA-464C-82E8-5DAA8F541CD9}" type="pres">
      <dgm:prSet presAssocID="{DA442F9E-FB56-4E76-A202-29D019C2B1DF}" presName="accentRepeatNode" presStyleLbl="solidFgAcc1" presStyleIdx="0" presStyleCnt="5"/>
      <dgm:spPr/>
    </dgm:pt>
    <dgm:pt modelId="{663DCC6C-87AB-4EC4-8328-5D830C30433D}" type="pres">
      <dgm:prSet presAssocID="{3D187327-9BF0-4FFC-8D4E-D3EBB5E68376}" presName="text_2" presStyleLbl="node1" presStyleIdx="1" presStyleCnt="5">
        <dgm:presLayoutVars>
          <dgm:bulletEnabled val="1"/>
        </dgm:presLayoutVars>
      </dgm:prSet>
      <dgm:spPr/>
      <dgm:t>
        <a:bodyPr/>
        <a:lstStyle/>
        <a:p>
          <a:endParaRPr lang="en-US"/>
        </a:p>
      </dgm:t>
    </dgm:pt>
    <dgm:pt modelId="{1E536EC6-ADF1-45E4-81D4-FCCDD94A0534}" type="pres">
      <dgm:prSet presAssocID="{3D187327-9BF0-4FFC-8D4E-D3EBB5E68376}" presName="accent_2" presStyleCnt="0"/>
      <dgm:spPr/>
    </dgm:pt>
    <dgm:pt modelId="{E1FF09E4-BAD5-43F8-B1A9-66907154F601}" type="pres">
      <dgm:prSet presAssocID="{3D187327-9BF0-4FFC-8D4E-D3EBB5E68376}" presName="accentRepeatNode" presStyleLbl="solidFgAcc1" presStyleIdx="1" presStyleCnt="5"/>
      <dgm:spPr/>
    </dgm:pt>
    <dgm:pt modelId="{5F87A51B-375C-48D0-92B0-B017C999CC83}" type="pres">
      <dgm:prSet presAssocID="{7AC93E0C-B711-4131-B93A-AFB17AE1F0CC}" presName="text_3" presStyleLbl="node1" presStyleIdx="2" presStyleCnt="5">
        <dgm:presLayoutVars>
          <dgm:bulletEnabled val="1"/>
        </dgm:presLayoutVars>
      </dgm:prSet>
      <dgm:spPr/>
      <dgm:t>
        <a:bodyPr/>
        <a:lstStyle/>
        <a:p>
          <a:endParaRPr lang="en-US"/>
        </a:p>
      </dgm:t>
    </dgm:pt>
    <dgm:pt modelId="{3AEF40BF-F6C2-4428-9F97-9FFF7A8070FA}" type="pres">
      <dgm:prSet presAssocID="{7AC93E0C-B711-4131-B93A-AFB17AE1F0CC}" presName="accent_3" presStyleCnt="0"/>
      <dgm:spPr/>
    </dgm:pt>
    <dgm:pt modelId="{24FA75D5-1DAF-40DC-9BD1-D3D7C44B6096}" type="pres">
      <dgm:prSet presAssocID="{7AC93E0C-B711-4131-B93A-AFB17AE1F0CC}" presName="accentRepeatNode" presStyleLbl="solidFgAcc1" presStyleIdx="2" presStyleCnt="5"/>
      <dgm:spPr/>
    </dgm:pt>
    <dgm:pt modelId="{A31557ED-359D-4236-8969-B7B5273F440F}" type="pres">
      <dgm:prSet presAssocID="{55E1FA72-C16D-4897-B11D-00847E3A8D7E}" presName="text_4" presStyleLbl="node1" presStyleIdx="3" presStyleCnt="5">
        <dgm:presLayoutVars>
          <dgm:bulletEnabled val="1"/>
        </dgm:presLayoutVars>
      </dgm:prSet>
      <dgm:spPr/>
      <dgm:t>
        <a:bodyPr/>
        <a:lstStyle/>
        <a:p>
          <a:endParaRPr lang="en-US"/>
        </a:p>
      </dgm:t>
    </dgm:pt>
    <dgm:pt modelId="{4C6DEB2B-9F63-4E58-9DE2-6BE6D0C6FD44}" type="pres">
      <dgm:prSet presAssocID="{55E1FA72-C16D-4897-B11D-00847E3A8D7E}" presName="accent_4" presStyleCnt="0"/>
      <dgm:spPr/>
    </dgm:pt>
    <dgm:pt modelId="{B78708C6-0F7A-4895-A541-05C936B672B9}" type="pres">
      <dgm:prSet presAssocID="{55E1FA72-C16D-4897-B11D-00847E3A8D7E}" presName="accentRepeatNode" presStyleLbl="solidFgAcc1" presStyleIdx="3" presStyleCnt="5"/>
      <dgm:spPr/>
    </dgm:pt>
    <dgm:pt modelId="{DDC5A6E1-ADA9-449C-850F-D95AEB53ED6E}" type="pres">
      <dgm:prSet presAssocID="{69D37575-E45B-42B4-AD71-4D5ABA7D7697}" presName="text_5" presStyleLbl="node1" presStyleIdx="4" presStyleCnt="5">
        <dgm:presLayoutVars>
          <dgm:bulletEnabled val="1"/>
        </dgm:presLayoutVars>
      </dgm:prSet>
      <dgm:spPr/>
      <dgm:t>
        <a:bodyPr/>
        <a:lstStyle/>
        <a:p>
          <a:endParaRPr lang="en-US"/>
        </a:p>
      </dgm:t>
    </dgm:pt>
    <dgm:pt modelId="{FEC7AC62-2FB7-4C7B-9083-9E0DD6E13696}" type="pres">
      <dgm:prSet presAssocID="{69D37575-E45B-42B4-AD71-4D5ABA7D7697}" presName="accent_5" presStyleCnt="0"/>
      <dgm:spPr/>
    </dgm:pt>
    <dgm:pt modelId="{F7F9C9EC-B852-439C-98A4-4E6E60FDB072}" type="pres">
      <dgm:prSet presAssocID="{69D37575-E45B-42B4-AD71-4D5ABA7D7697}" presName="accentRepeatNode" presStyleLbl="solidFgAcc1" presStyleIdx="4" presStyleCnt="5"/>
      <dgm:spPr/>
    </dgm:pt>
  </dgm:ptLst>
  <dgm:cxnLst>
    <dgm:cxn modelId="{9E030AC7-E14D-4ABE-A7C2-89DD0D5AB70B}" type="presOf" srcId="{55E1FA72-C16D-4897-B11D-00847E3A8D7E}" destId="{A31557ED-359D-4236-8969-B7B5273F440F}" srcOrd="0" destOrd="0" presId="urn:microsoft.com/office/officeart/2008/layout/VerticalCurvedList"/>
    <dgm:cxn modelId="{7714B8FE-2A59-4F9A-B383-DBA3906A4B29}" type="presOf" srcId="{69D37575-E45B-42B4-AD71-4D5ABA7D7697}" destId="{DDC5A6E1-ADA9-449C-850F-D95AEB53ED6E}" srcOrd="0" destOrd="0" presId="urn:microsoft.com/office/officeart/2008/layout/VerticalCurvedList"/>
    <dgm:cxn modelId="{9637A448-51C1-41C4-B9B7-6411ADEB2022}" srcId="{1365D323-0647-41E2-AC38-028A4D4D863F}" destId="{55E1FA72-C16D-4897-B11D-00847E3A8D7E}" srcOrd="3" destOrd="0" parTransId="{0DBC5B79-1B23-41E7-AE1B-B8C45EC116E2}" sibTransId="{8FD1745C-F42A-4A61-9955-2F6E7967A721}"/>
    <dgm:cxn modelId="{8D5828E6-ED67-44DD-B80D-D0CDC415A79C}" srcId="{1365D323-0647-41E2-AC38-028A4D4D863F}" destId="{DA442F9E-FB56-4E76-A202-29D019C2B1DF}" srcOrd="0" destOrd="0" parTransId="{6E3A6446-D8A3-4120-B48E-C92507A8DE63}" sibTransId="{C50C3F47-04A0-4A67-BEC8-A7741023F097}"/>
    <dgm:cxn modelId="{09A288E7-49C2-45E7-A3F8-7798D464D68D}" srcId="{1365D323-0647-41E2-AC38-028A4D4D863F}" destId="{69D37575-E45B-42B4-AD71-4D5ABA7D7697}" srcOrd="4" destOrd="0" parTransId="{C18C3C52-1546-4E7E-9A59-AA0785B781FC}" sibTransId="{245E16A9-8C2A-435B-8F6B-36E57C16F3B4}"/>
    <dgm:cxn modelId="{9B2E69FE-BBEC-47BD-8433-D8E01138B89A}" type="presOf" srcId="{DA442F9E-FB56-4E76-A202-29D019C2B1DF}" destId="{4BCB5204-AD92-4AF8-9F1C-E4CCD83F994F}" srcOrd="0" destOrd="0" presId="urn:microsoft.com/office/officeart/2008/layout/VerticalCurvedList"/>
    <dgm:cxn modelId="{6E238B87-0B13-48CE-8477-A74504A9C7FD}" type="presOf" srcId="{C50C3F47-04A0-4A67-BEC8-A7741023F097}" destId="{A42ED504-9717-4131-B7B1-1CC556238E41}" srcOrd="0" destOrd="0" presId="urn:microsoft.com/office/officeart/2008/layout/VerticalCurvedList"/>
    <dgm:cxn modelId="{B50656C6-BB2D-47B7-8843-7948D1997D17}" type="presOf" srcId="{7AC93E0C-B711-4131-B93A-AFB17AE1F0CC}" destId="{5F87A51B-375C-48D0-92B0-B017C999CC83}" srcOrd="0" destOrd="0" presId="urn:microsoft.com/office/officeart/2008/layout/VerticalCurvedList"/>
    <dgm:cxn modelId="{E668602F-1974-4DF4-BC39-1ECB409B687C}" type="presOf" srcId="{1365D323-0647-41E2-AC38-028A4D4D863F}" destId="{0EA54CCB-43FE-4578-BFE9-24FC7D26106A}" srcOrd="0" destOrd="0" presId="urn:microsoft.com/office/officeart/2008/layout/VerticalCurvedList"/>
    <dgm:cxn modelId="{BDE18F15-1D40-4CB2-8CEA-8737648A59A3}" type="presOf" srcId="{3D187327-9BF0-4FFC-8D4E-D3EBB5E68376}" destId="{663DCC6C-87AB-4EC4-8328-5D830C30433D}" srcOrd="0" destOrd="0" presId="urn:microsoft.com/office/officeart/2008/layout/VerticalCurvedList"/>
    <dgm:cxn modelId="{2BB54509-E844-4237-81E2-F9ACA4E34448}" srcId="{1365D323-0647-41E2-AC38-028A4D4D863F}" destId="{3D187327-9BF0-4FFC-8D4E-D3EBB5E68376}" srcOrd="1" destOrd="0" parTransId="{ECC73411-4BCB-40AD-82C7-8E21CE917B65}" sibTransId="{48D4FA93-FCC1-414A-86FE-94E888FE4547}"/>
    <dgm:cxn modelId="{1BA0D802-E44C-4DE9-BF54-86876C539EC2}" srcId="{1365D323-0647-41E2-AC38-028A4D4D863F}" destId="{7AC93E0C-B711-4131-B93A-AFB17AE1F0CC}" srcOrd="2" destOrd="0" parTransId="{CEBD63AE-DF18-4C93-859F-7D856E62C47A}" sibTransId="{F8F682EA-1825-4A18-B1F0-E2C50336BF76}"/>
    <dgm:cxn modelId="{4351AE85-C5F8-4E1B-A8B9-9C746988E2A2}" type="presParOf" srcId="{0EA54CCB-43FE-4578-BFE9-24FC7D26106A}" destId="{FBBFF812-D73B-40F9-B3B7-B8888572772C}" srcOrd="0" destOrd="0" presId="urn:microsoft.com/office/officeart/2008/layout/VerticalCurvedList"/>
    <dgm:cxn modelId="{A108CDCE-B840-4AB0-9080-A4DD4AE0CFC4}" type="presParOf" srcId="{FBBFF812-D73B-40F9-B3B7-B8888572772C}" destId="{10FEB870-C71F-4BC8-84FF-44A66748BFCE}" srcOrd="0" destOrd="0" presId="urn:microsoft.com/office/officeart/2008/layout/VerticalCurvedList"/>
    <dgm:cxn modelId="{83E2DC9E-AE7C-4239-A3E0-59BF499B75EE}" type="presParOf" srcId="{10FEB870-C71F-4BC8-84FF-44A66748BFCE}" destId="{F9D1BC36-296B-48C7-A913-D2F81265B245}" srcOrd="0" destOrd="0" presId="urn:microsoft.com/office/officeart/2008/layout/VerticalCurvedList"/>
    <dgm:cxn modelId="{B06588C2-5C49-48D2-A947-72A26F7A7745}" type="presParOf" srcId="{10FEB870-C71F-4BC8-84FF-44A66748BFCE}" destId="{A42ED504-9717-4131-B7B1-1CC556238E41}" srcOrd="1" destOrd="0" presId="urn:microsoft.com/office/officeart/2008/layout/VerticalCurvedList"/>
    <dgm:cxn modelId="{C040DA80-B9EB-45D4-96BF-2C6E7130E9EB}" type="presParOf" srcId="{10FEB870-C71F-4BC8-84FF-44A66748BFCE}" destId="{8E8ABD81-86D0-488D-9613-74520F2BC673}" srcOrd="2" destOrd="0" presId="urn:microsoft.com/office/officeart/2008/layout/VerticalCurvedList"/>
    <dgm:cxn modelId="{1A2AEB81-BBB5-468B-A3C5-4A00D0B7D86F}" type="presParOf" srcId="{10FEB870-C71F-4BC8-84FF-44A66748BFCE}" destId="{E0A43789-941E-47C1-8110-CE0F170536AC}" srcOrd="3" destOrd="0" presId="urn:microsoft.com/office/officeart/2008/layout/VerticalCurvedList"/>
    <dgm:cxn modelId="{1CD69B4B-3B09-40F9-9290-93AA45DA2EC6}" type="presParOf" srcId="{FBBFF812-D73B-40F9-B3B7-B8888572772C}" destId="{4BCB5204-AD92-4AF8-9F1C-E4CCD83F994F}" srcOrd="1" destOrd="0" presId="urn:microsoft.com/office/officeart/2008/layout/VerticalCurvedList"/>
    <dgm:cxn modelId="{74944C30-E41A-4347-85A3-CD8C34E5BAA2}" type="presParOf" srcId="{FBBFF812-D73B-40F9-B3B7-B8888572772C}" destId="{41416742-46E7-4B66-8B19-4A9460EFB752}" srcOrd="2" destOrd="0" presId="urn:microsoft.com/office/officeart/2008/layout/VerticalCurvedList"/>
    <dgm:cxn modelId="{2BBF887C-2C2E-4A96-8A5B-5E50D81DD09B}" type="presParOf" srcId="{41416742-46E7-4B66-8B19-4A9460EFB752}" destId="{D79D8ADE-77EA-464C-82E8-5DAA8F541CD9}" srcOrd="0" destOrd="0" presId="urn:microsoft.com/office/officeart/2008/layout/VerticalCurvedList"/>
    <dgm:cxn modelId="{29C323BC-0752-407C-B3C1-BDCBC8C03350}" type="presParOf" srcId="{FBBFF812-D73B-40F9-B3B7-B8888572772C}" destId="{663DCC6C-87AB-4EC4-8328-5D830C30433D}" srcOrd="3" destOrd="0" presId="urn:microsoft.com/office/officeart/2008/layout/VerticalCurvedList"/>
    <dgm:cxn modelId="{986DC9D8-18F3-4C86-B833-AE29CF377846}" type="presParOf" srcId="{FBBFF812-D73B-40F9-B3B7-B8888572772C}" destId="{1E536EC6-ADF1-45E4-81D4-FCCDD94A0534}" srcOrd="4" destOrd="0" presId="urn:microsoft.com/office/officeart/2008/layout/VerticalCurvedList"/>
    <dgm:cxn modelId="{317335EB-3F15-487A-9F71-493AE3E9AF87}" type="presParOf" srcId="{1E536EC6-ADF1-45E4-81D4-FCCDD94A0534}" destId="{E1FF09E4-BAD5-43F8-B1A9-66907154F601}" srcOrd="0" destOrd="0" presId="urn:microsoft.com/office/officeart/2008/layout/VerticalCurvedList"/>
    <dgm:cxn modelId="{02B35F7F-C3D0-4D85-B76B-C7863D7D89AD}" type="presParOf" srcId="{FBBFF812-D73B-40F9-B3B7-B8888572772C}" destId="{5F87A51B-375C-48D0-92B0-B017C999CC83}" srcOrd="5" destOrd="0" presId="urn:microsoft.com/office/officeart/2008/layout/VerticalCurvedList"/>
    <dgm:cxn modelId="{42A66F3A-D144-4546-BD9F-9342B50B91D8}" type="presParOf" srcId="{FBBFF812-D73B-40F9-B3B7-B8888572772C}" destId="{3AEF40BF-F6C2-4428-9F97-9FFF7A8070FA}" srcOrd="6" destOrd="0" presId="urn:microsoft.com/office/officeart/2008/layout/VerticalCurvedList"/>
    <dgm:cxn modelId="{419216B8-CCF2-477A-906F-24AB543248A3}" type="presParOf" srcId="{3AEF40BF-F6C2-4428-9F97-9FFF7A8070FA}" destId="{24FA75D5-1DAF-40DC-9BD1-D3D7C44B6096}" srcOrd="0" destOrd="0" presId="urn:microsoft.com/office/officeart/2008/layout/VerticalCurvedList"/>
    <dgm:cxn modelId="{DDF5CDEC-2B85-4B81-8BBE-4BE6F76D3D90}" type="presParOf" srcId="{FBBFF812-D73B-40F9-B3B7-B8888572772C}" destId="{A31557ED-359D-4236-8969-B7B5273F440F}" srcOrd="7" destOrd="0" presId="urn:microsoft.com/office/officeart/2008/layout/VerticalCurvedList"/>
    <dgm:cxn modelId="{01E97ED1-A6B9-4CBB-9E30-2A61929F509E}" type="presParOf" srcId="{FBBFF812-D73B-40F9-B3B7-B8888572772C}" destId="{4C6DEB2B-9F63-4E58-9DE2-6BE6D0C6FD44}" srcOrd="8" destOrd="0" presId="urn:microsoft.com/office/officeart/2008/layout/VerticalCurvedList"/>
    <dgm:cxn modelId="{40FEB41A-46D6-49F2-BD80-9F0184B841D0}" type="presParOf" srcId="{4C6DEB2B-9F63-4E58-9DE2-6BE6D0C6FD44}" destId="{B78708C6-0F7A-4895-A541-05C936B672B9}" srcOrd="0" destOrd="0" presId="urn:microsoft.com/office/officeart/2008/layout/VerticalCurvedList"/>
    <dgm:cxn modelId="{104F6251-304B-4C9B-A9DE-3A82F8B16A66}" type="presParOf" srcId="{FBBFF812-D73B-40F9-B3B7-B8888572772C}" destId="{DDC5A6E1-ADA9-449C-850F-D95AEB53ED6E}" srcOrd="9" destOrd="0" presId="urn:microsoft.com/office/officeart/2008/layout/VerticalCurvedList"/>
    <dgm:cxn modelId="{3116AAA5-AE4D-4FE4-B2C1-CB7D828C90C7}" type="presParOf" srcId="{FBBFF812-D73B-40F9-B3B7-B8888572772C}" destId="{FEC7AC62-2FB7-4C7B-9083-9E0DD6E13696}" srcOrd="10" destOrd="0" presId="urn:microsoft.com/office/officeart/2008/layout/VerticalCurvedList"/>
    <dgm:cxn modelId="{E720481D-473A-43C8-A016-2DC2B0EBE99C}" type="presParOf" srcId="{FEC7AC62-2FB7-4C7B-9083-9E0DD6E13696}" destId="{F7F9C9EC-B852-439C-98A4-4E6E60FDB0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ED504-9717-4131-B7B1-1CC556238E41}">
      <dsp:nvSpPr>
        <dsp:cNvPr id="0" name=""/>
        <dsp:cNvSpPr/>
      </dsp:nvSpPr>
      <dsp:spPr>
        <a:xfrm>
          <a:off x="-6277632" y="-960313"/>
          <a:ext cx="7472451" cy="7472451"/>
        </a:xfrm>
        <a:prstGeom prst="blockArc">
          <a:avLst>
            <a:gd name="adj1" fmla="val 18900000"/>
            <a:gd name="adj2" fmla="val 2700000"/>
            <a:gd name="adj3" fmla="val 289"/>
          </a:avLst>
        </a:pr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BCB5204-AD92-4AF8-9F1C-E4CCD83F994F}">
      <dsp:nvSpPr>
        <dsp:cNvPr id="0" name=""/>
        <dsp:cNvSpPr/>
      </dsp:nvSpPr>
      <dsp:spPr>
        <a:xfrm>
          <a:off x="522022" y="346877"/>
          <a:ext cx="6696749" cy="694200"/>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51021" tIns="68580" rIns="68580" bIns="68580" numCol="1" spcCol="1270" anchor="ctr" anchorCtr="0">
          <a:noAutofit/>
        </a:bodyPr>
        <a:lstStyle/>
        <a:p>
          <a:pPr lvl="0" algn="l" defTabSz="1200150">
            <a:lnSpc>
              <a:spcPct val="90000"/>
            </a:lnSpc>
            <a:spcBef>
              <a:spcPct val="0"/>
            </a:spcBef>
            <a:spcAft>
              <a:spcPct val="35000"/>
            </a:spcAft>
          </a:pPr>
          <a:r>
            <a:rPr lang="en-US" sz="2700" kern="1200" dirty="0" err="1">
              <a:solidFill>
                <a:schemeClr val="tx1"/>
              </a:solidFill>
              <a:latin typeface="Cambria Math" panose="02040503050406030204" pitchFamily="18" charset="0"/>
              <a:ea typeface="Cambria Math" panose="02040503050406030204" pitchFamily="18" charset="0"/>
            </a:rPr>
            <a:t>Hệ</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thống</a:t>
          </a:r>
          <a:r>
            <a:rPr lang="en-US" sz="2700" kern="1200" dirty="0">
              <a:solidFill>
                <a:schemeClr val="tx1"/>
              </a:solidFill>
              <a:latin typeface="Cambria Math" panose="02040503050406030204" pitchFamily="18" charset="0"/>
              <a:ea typeface="Cambria Math" panose="02040503050406030204" pitchFamily="18" charset="0"/>
            </a:rPr>
            <a:t> an </a:t>
          </a:r>
          <a:r>
            <a:rPr lang="en-US" sz="2700" kern="1200" dirty="0" err="1">
              <a:solidFill>
                <a:schemeClr val="tx1"/>
              </a:solidFill>
              <a:latin typeface="Cambria Math" panose="02040503050406030204" pitchFamily="18" charset="0"/>
              <a:ea typeface="Cambria Math" panose="02040503050406030204" pitchFamily="18" charset="0"/>
            </a:rPr>
            <a:t>ninh</a:t>
          </a:r>
          <a:r>
            <a:rPr lang="en-US" sz="2700" kern="1200" dirty="0">
              <a:solidFill>
                <a:schemeClr val="tx1"/>
              </a:solidFill>
              <a:latin typeface="Cambria Math" panose="02040503050406030204" pitchFamily="18" charset="0"/>
              <a:ea typeface="Cambria Math" panose="02040503050406030204" pitchFamily="18" charset="0"/>
            </a:rPr>
            <a:t>, an </a:t>
          </a:r>
          <a:r>
            <a:rPr lang="en-US" sz="2700" kern="1200" dirty="0" err="1">
              <a:solidFill>
                <a:schemeClr val="tx1"/>
              </a:solidFill>
              <a:latin typeface="Cambria Math" panose="02040503050406030204" pitchFamily="18" charset="0"/>
              <a:ea typeface="Cambria Math" panose="02040503050406030204" pitchFamily="18" charset="0"/>
            </a:rPr>
            <a:t>toàn</a:t>
          </a:r>
          <a:r>
            <a:rPr lang="en-US" sz="2700" kern="1200" dirty="0">
              <a:solidFill>
                <a:schemeClr val="tx1"/>
              </a:solidFill>
              <a:latin typeface="Cambria Math" panose="02040503050406030204" pitchFamily="18" charset="0"/>
              <a:ea typeface="Cambria Math" panose="02040503050406030204" pitchFamily="18" charset="0"/>
            </a:rPr>
            <a:t>.</a:t>
          </a:r>
        </a:p>
      </dsp:txBody>
      <dsp:txXfrm>
        <a:off x="522022" y="346877"/>
        <a:ext cx="6696749" cy="694200"/>
      </dsp:txXfrm>
    </dsp:sp>
    <dsp:sp modelId="{D79D8ADE-77EA-464C-82E8-5DAA8F541CD9}">
      <dsp:nvSpPr>
        <dsp:cNvPr id="0" name=""/>
        <dsp:cNvSpPr/>
      </dsp:nvSpPr>
      <dsp:spPr>
        <a:xfrm>
          <a:off x="88147" y="260102"/>
          <a:ext cx="867750" cy="86775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63DCC6C-87AB-4EC4-8328-5D830C30433D}">
      <dsp:nvSpPr>
        <dsp:cNvPr id="0" name=""/>
        <dsp:cNvSpPr/>
      </dsp:nvSpPr>
      <dsp:spPr>
        <a:xfrm>
          <a:off x="1019465" y="1387844"/>
          <a:ext cx="6199306" cy="694200"/>
        </a:xfrm>
        <a:prstGeom prst="rect">
          <a:avLst/>
        </a:prstGeom>
        <a:solidFill>
          <a:schemeClr val="accent4">
            <a:hueOff val="-1116192"/>
            <a:satOff val="6725"/>
            <a:lumOff val="53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51021" tIns="68580" rIns="68580" bIns="68580" numCol="1" spcCol="1270" anchor="ctr" anchorCtr="0">
          <a:noAutofit/>
        </a:bodyPr>
        <a:lstStyle/>
        <a:p>
          <a:pPr lvl="0" algn="l" defTabSz="1200150">
            <a:lnSpc>
              <a:spcPct val="90000"/>
            </a:lnSpc>
            <a:spcBef>
              <a:spcPct val="0"/>
            </a:spcBef>
            <a:spcAft>
              <a:spcPct val="35000"/>
            </a:spcAft>
          </a:pPr>
          <a:r>
            <a:rPr lang="en-US" sz="2700" kern="1200" dirty="0" err="1">
              <a:solidFill>
                <a:schemeClr val="tx1"/>
              </a:solidFill>
              <a:latin typeface="Cambria Math" panose="02040503050406030204" pitchFamily="18" charset="0"/>
              <a:ea typeface="Cambria Math" panose="02040503050406030204" pitchFamily="18" charset="0"/>
            </a:rPr>
            <a:t>Hệ</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thống</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chiếu</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sáng</a:t>
          </a:r>
          <a:r>
            <a:rPr lang="en-US" sz="2700" kern="1200" dirty="0">
              <a:solidFill>
                <a:schemeClr val="tx1"/>
              </a:solidFill>
              <a:latin typeface="Cambria Math" panose="02040503050406030204" pitchFamily="18" charset="0"/>
              <a:ea typeface="Cambria Math" panose="02040503050406030204" pitchFamily="18" charset="0"/>
            </a:rPr>
            <a:t>.</a:t>
          </a:r>
        </a:p>
      </dsp:txBody>
      <dsp:txXfrm>
        <a:off x="1019465" y="1387844"/>
        <a:ext cx="6199306" cy="694200"/>
      </dsp:txXfrm>
    </dsp:sp>
    <dsp:sp modelId="{E1FF09E4-BAD5-43F8-B1A9-66907154F601}">
      <dsp:nvSpPr>
        <dsp:cNvPr id="0" name=""/>
        <dsp:cNvSpPr/>
      </dsp:nvSpPr>
      <dsp:spPr>
        <a:xfrm>
          <a:off x="585590" y="1301069"/>
          <a:ext cx="867750" cy="86775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F87A51B-375C-48D0-92B0-B017C999CC83}">
      <dsp:nvSpPr>
        <dsp:cNvPr id="0" name=""/>
        <dsp:cNvSpPr/>
      </dsp:nvSpPr>
      <dsp:spPr>
        <a:xfrm>
          <a:off x="1172140" y="2428811"/>
          <a:ext cx="6046631" cy="694200"/>
        </a:xfrm>
        <a:prstGeom prst="rect">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51021" tIns="68580" rIns="68580" bIns="68580" numCol="1" spcCol="1270" anchor="ctr" anchorCtr="0">
          <a:noAutofit/>
        </a:bodyPr>
        <a:lstStyle/>
        <a:p>
          <a:pPr lvl="0" algn="l" defTabSz="1200150">
            <a:lnSpc>
              <a:spcPct val="90000"/>
            </a:lnSpc>
            <a:spcBef>
              <a:spcPct val="0"/>
            </a:spcBef>
            <a:spcAft>
              <a:spcPct val="35000"/>
            </a:spcAft>
          </a:pPr>
          <a:r>
            <a:rPr lang="en-US" sz="2700" kern="1200" dirty="0" err="1">
              <a:solidFill>
                <a:schemeClr val="tx1"/>
              </a:solidFill>
              <a:latin typeface="Cambria Math" panose="02040503050406030204" pitchFamily="18" charset="0"/>
              <a:ea typeface="Cambria Math" panose="02040503050406030204" pitchFamily="18" charset="0"/>
            </a:rPr>
            <a:t>Hệ</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thống</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kiểm</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soát</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nhiệt</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độ</a:t>
          </a:r>
          <a:r>
            <a:rPr lang="en-US" sz="2700" kern="1200" dirty="0">
              <a:solidFill>
                <a:schemeClr val="tx1"/>
              </a:solidFill>
              <a:latin typeface="Cambria Math" panose="02040503050406030204" pitchFamily="18" charset="0"/>
              <a:ea typeface="Cambria Math" panose="02040503050406030204" pitchFamily="18" charset="0"/>
            </a:rPr>
            <a:t>.</a:t>
          </a:r>
        </a:p>
      </dsp:txBody>
      <dsp:txXfrm>
        <a:off x="1172140" y="2428811"/>
        <a:ext cx="6046631" cy="694200"/>
      </dsp:txXfrm>
    </dsp:sp>
    <dsp:sp modelId="{24FA75D5-1DAF-40DC-9BD1-D3D7C44B6096}">
      <dsp:nvSpPr>
        <dsp:cNvPr id="0" name=""/>
        <dsp:cNvSpPr/>
      </dsp:nvSpPr>
      <dsp:spPr>
        <a:xfrm>
          <a:off x="738265" y="2342036"/>
          <a:ext cx="867750" cy="86775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31557ED-359D-4236-8969-B7B5273F440F}">
      <dsp:nvSpPr>
        <dsp:cNvPr id="0" name=""/>
        <dsp:cNvSpPr/>
      </dsp:nvSpPr>
      <dsp:spPr>
        <a:xfrm>
          <a:off x="1019465" y="3469778"/>
          <a:ext cx="6199306" cy="694200"/>
        </a:xfrm>
        <a:prstGeom prst="rect">
          <a:avLst/>
        </a:prstGeom>
        <a:solidFill>
          <a:schemeClr val="accent4">
            <a:hueOff val="-3348577"/>
            <a:satOff val="20174"/>
            <a:lumOff val="161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51021" tIns="68580" rIns="68580" bIns="68580" numCol="1" spcCol="1270" anchor="ctr" anchorCtr="0">
          <a:noAutofit/>
        </a:bodyPr>
        <a:lstStyle/>
        <a:p>
          <a:pPr lvl="0" algn="l" defTabSz="1200150">
            <a:lnSpc>
              <a:spcPct val="90000"/>
            </a:lnSpc>
            <a:spcBef>
              <a:spcPct val="0"/>
            </a:spcBef>
            <a:spcAft>
              <a:spcPct val="35000"/>
            </a:spcAft>
          </a:pPr>
          <a:r>
            <a:rPr lang="en-US" sz="2700" kern="1200" dirty="0" err="1">
              <a:solidFill>
                <a:schemeClr val="tx1"/>
              </a:solidFill>
              <a:latin typeface="Cambria Math" panose="02040503050406030204" pitchFamily="18" charset="0"/>
              <a:ea typeface="Cambria Math" panose="02040503050406030204" pitchFamily="18" charset="0"/>
            </a:rPr>
            <a:t>Hệ</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thống</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giải</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trí</a:t>
          </a:r>
          <a:r>
            <a:rPr lang="en-US" sz="2700" kern="1200" dirty="0">
              <a:solidFill>
                <a:schemeClr val="tx1"/>
              </a:solidFill>
              <a:latin typeface="Cambria Math" panose="02040503050406030204" pitchFamily="18" charset="0"/>
              <a:ea typeface="Cambria Math" panose="02040503050406030204" pitchFamily="18" charset="0"/>
            </a:rPr>
            <a:t>.</a:t>
          </a:r>
        </a:p>
      </dsp:txBody>
      <dsp:txXfrm>
        <a:off x="1019465" y="3469778"/>
        <a:ext cx="6199306" cy="694200"/>
      </dsp:txXfrm>
    </dsp:sp>
    <dsp:sp modelId="{B78708C6-0F7A-4895-A541-05C936B672B9}">
      <dsp:nvSpPr>
        <dsp:cNvPr id="0" name=""/>
        <dsp:cNvSpPr/>
      </dsp:nvSpPr>
      <dsp:spPr>
        <a:xfrm>
          <a:off x="585590" y="3383003"/>
          <a:ext cx="867750" cy="86775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DDC5A6E1-ADA9-449C-850F-D95AEB53ED6E}">
      <dsp:nvSpPr>
        <dsp:cNvPr id="0" name=""/>
        <dsp:cNvSpPr/>
      </dsp:nvSpPr>
      <dsp:spPr>
        <a:xfrm>
          <a:off x="522022" y="4510745"/>
          <a:ext cx="6696749" cy="694200"/>
        </a:xfrm>
        <a:prstGeom prst="rect">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51021" tIns="68580" rIns="68580" bIns="68580" numCol="1" spcCol="1270" anchor="ctr" anchorCtr="0">
          <a:noAutofit/>
        </a:bodyPr>
        <a:lstStyle/>
        <a:p>
          <a:pPr lvl="0" algn="l" defTabSz="1200150">
            <a:lnSpc>
              <a:spcPct val="90000"/>
            </a:lnSpc>
            <a:spcBef>
              <a:spcPct val="0"/>
            </a:spcBef>
            <a:spcAft>
              <a:spcPct val="35000"/>
            </a:spcAft>
          </a:pPr>
          <a:r>
            <a:rPr lang="en-US" sz="2700" kern="1200" dirty="0" err="1">
              <a:solidFill>
                <a:schemeClr val="tx1"/>
              </a:solidFill>
              <a:latin typeface="Cambria Math" panose="02040503050406030204" pitchFamily="18" charset="0"/>
              <a:ea typeface="Cambria Math" panose="02040503050406030204" pitchFamily="18" charset="0"/>
            </a:rPr>
            <a:t>Hệ</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thống</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điều</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khiển</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các</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thiết</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bị</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gia</a:t>
          </a:r>
          <a:r>
            <a:rPr lang="en-US" sz="2700" kern="1200" dirty="0">
              <a:solidFill>
                <a:schemeClr val="tx1"/>
              </a:solidFill>
              <a:latin typeface="Cambria Math" panose="02040503050406030204" pitchFamily="18" charset="0"/>
              <a:ea typeface="Cambria Math" panose="02040503050406030204" pitchFamily="18" charset="0"/>
            </a:rPr>
            <a:t> </a:t>
          </a:r>
          <a:r>
            <a:rPr lang="en-US" sz="2700" kern="1200" dirty="0" err="1">
              <a:solidFill>
                <a:schemeClr val="tx1"/>
              </a:solidFill>
              <a:latin typeface="Cambria Math" panose="02040503050406030204" pitchFamily="18" charset="0"/>
              <a:ea typeface="Cambria Math" panose="02040503050406030204" pitchFamily="18" charset="0"/>
            </a:rPr>
            <a:t>dụng</a:t>
          </a:r>
          <a:r>
            <a:rPr lang="en-US" sz="2700" kern="1200" dirty="0">
              <a:solidFill>
                <a:schemeClr val="tx1"/>
              </a:solidFill>
              <a:latin typeface="Cambria Math" panose="02040503050406030204" pitchFamily="18" charset="0"/>
              <a:ea typeface="Cambria Math" panose="02040503050406030204" pitchFamily="18" charset="0"/>
            </a:rPr>
            <a:t>.</a:t>
          </a:r>
        </a:p>
      </dsp:txBody>
      <dsp:txXfrm>
        <a:off x="522022" y="4510745"/>
        <a:ext cx="6696749" cy="694200"/>
      </dsp:txXfrm>
    </dsp:sp>
    <dsp:sp modelId="{F7F9C9EC-B852-439C-98A4-4E6E60FDB072}">
      <dsp:nvSpPr>
        <dsp:cNvPr id="0" name=""/>
        <dsp:cNvSpPr/>
      </dsp:nvSpPr>
      <dsp:spPr>
        <a:xfrm>
          <a:off x="88147" y="4423970"/>
          <a:ext cx="867750" cy="867750"/>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748F9A-A63F-482F-808C-A03A2F20CC39}" type="datetimeFigureOut">
              <a:rPr lang="en-US" smtClean="0"/>
              <a:pPr/>
              <a:t>11/28/2024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9632CE-7CBE-4623-BD6E-BB4C11BFCA18}" type="slidenum">
              <a:rPr lang="en-US" smtClean="0"/>
              <a:pPr/>
              <a:t>‹#›</a:t>
            </a:fld>
            <a:endParaRPr lang="en-US"/>
          </a:p>
        </p:txBody>
      </p:sp>
    </p:spTree>
    <p:extLst>
      <p:ext uri="{BB962C8B-B14F-4D97-AF65-F5344CB8AC3E}">
        <p14:creationId xmlns:p14="http://schemas.microsoft.com/office/powerpoint/2010/main" val="1748256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5f391192_0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2C1-6270-493E-81F2-4776B721D9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3318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4A0C8-DD61-4407-8AA5-E6B1ED0128D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E974D3B-B720-4220-A693-75CE1F118AC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0917730-38F4-4BD2-998F-520C3EC3E87C}"/>
              </a:ext>
            </a:extLst>
          </p:cNvPr>
          <p:cNvSpPr>
            <a:spLocks noGrp="1"/>
          </p:cNvSpPr>
          <p:nvPr>
            <p:ph type="dt" sz="half" idx="10"/>
          </p:nvPr>
        </p:nvSpPr>
        <p:spPr/>
        <p:txBody>
          <a:bodyPr/>
          <a:lstStyle/>
          <a:p>
            <a:fld id="{55E0C165-B762-42E3-8810-94456B5AF9B2}" type="datetimeFigureOut">
              <a:rPr lang="en-US" smtClean="0"/>
              <a:pPr/>
              <a:t>11/28/2024</a:t>
            </a:fld>
            <a:endParaRPr lang="en-US"/>
          </a:p>
        </p:txBody>
      </p:sp>
      <p:sp>
        <p:nvSpPr>
          <p:cNvPr id="5" name="Footer Placeholder 4">
            <a:extLst>
              <a:ext uri="{FF2B5EF4-FFF2-40B4-BE49-F238E27FC236}">
                <a16:creationId xmlns:a16="http://schemas.microsoft.com/office/drawing/2014/main" id="{493632A4-B148-4D74-A738-8F211E83B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C79ED-51CD-430B-BDEE-A4E9E8D06567}"/>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3118249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76E53-9BD7-4FB4-A4AD-0549873E1B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C357F3-6C3B-49C1-99AD-4990E84BC7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0E721-F501-4D97-8E1F-915A3A103C83}"/>
              </a:ext>
            </a:extLst>
          </p:cNvPr>
          <p:cNvSpPr>
            <a:spLocks noGrp="1"/>
          </p:cNvSpPr>
          <p:nvPr>
            <p:ph type="dt" sz="half" idx="10"/>
          </p:nvPr>
        </p:nvSpPr>
        <p:spPr/>
        <p:txBody>
          <a:bodyPr/>
          <a:lstStyle/>
          <a:p>
            <a:fld id="{55E0C165-B762-42E3-8810-94456B5AF9B2}" type="datetimeFigureOut">
              <a:rPr lang="en-US" smtClean="0"/>
              <a:pPr/>
              <a:t>11/28/2024</a:t>
            </a:fld>
            <a:endParaRPr lang="en-US"/>
          </a:p>
        </p:txBody>
      </p:sp>
      <p:sp>
        <p:nvSpPr>
          <p:cNvPr id="5" name="Footer Placeholder 4">
            <a:extLst>
              <a:ext uri="{FF2B5EF4-FFF2-40B4-BE49-F238E27FC236}">
                <a16:creationId xmlns:a16="http://schemas.microsoft.com/office/drawing/2014/main" id="{77004AB3-20B8-4C21-90D8-21B47796A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A60D7-97CA-4BE9-8849-AB636A791477}"/>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1364178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A38F9-FF66-4FEC-8F49-09BF0CA6E2C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3D5AED4-8121-4833-B278-1E7D50F3727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5BB5F7-AC30-4D8E-A67F-D0460D09A3B0}"/>
              </a:ext>
            </a:extLst>
          </p:cNvPr>
          <p:cNvSpPr>
            <a:spLocks noGrp="1"/>
          </p:cNvSpPr>
          <p:nvPr>
            <p:ph type="dt" sz="half" idx="10"/>
          </p:nvPr>
        </p:nvSpPr>
        <p:spPr/>
        <p:txBody>
          <a:bodyPr/>
          <a:lstStyle/>
          <a:p>
            <a:fld id="{55E0C165-B762-42E3-8810-94456B5AF9B2}" type="datetimeFigureOut">
              <a:rPr lang="en-US" smtClean="0"/>
              <a:pPr/>
              <a:t>11/28/2024</a:t>
            </a:fld>
            <a:endParaRPr lang="en-US"/>
          </a:p>
        </p:txBody>
      </p:sp>
      <p:sp>
        <p:nvSpPr>
          <p:cNvPr id="5" name="Footer Placeholder 4">
            <a:extLst>
              <a:ext uri="{FF2B5EF4-FFF2-40B4-BE49-F238E27FC236}">
                <a16:creationId xmlns:a16="http://schemas.microsoft.com/office/drawing/2014/main" id="{5747765A-5AAE-4BB4-BE0B-BB184A055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B9437-1A2B-488C-9F12-D833B1675668}"/>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2131139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441B-8149-4BF7-8329-0CA4BBC3B6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62E2F7-8FAD-4BE8-9B87-045EC8C28C8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66DA40-54E4-4752-85F3-90AFEAC2637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9BAA3E-3B0A-4E29-9B6A-9F35183E06C1}"/>
              </a:ext>
            </a:extLst>
          </p:cNvPr>
          <p:cNvSpPr>
            <a:spLocks noGrp="1"/>
          </p:cNvSpPr>
          <p:nvPr>
            <p:ph type="dt" sz="half" idx="10"/>
          </p:nvPr>
        </p:nvSpPr>
        <p:spPr/>
        <p:txBody>
          <a:bodyPr/>
          <a:lstStyle/>
          <a:p>
            <a:fld id="{55E0C165-B762-42E3-8810-94456B5AF9B2}" type="datetimeFigureOut">
              <a:rPr lang="en-US" smtClean="0"/>
              <a:pPr/>
              <a:t>11/28/2024</a:t>
            </a:fld>
            <a:endParaRPr lang="en-US"/>
          </a:p>
        </p:txBody>
      </p:sp>
      <p:sp>
        <p:nvSpPr>
          <p:cNvPr id="6" name="Footer Placeholder 5">
            <a:extLst>
              <a:ext uri="{FF2B5EF4-FFF2-40B4-BE49-F238E27FC236}">
                <a16:creationId xmlns:a16="http://schemas.microsoft.com/office/drawing/2014/main" id="{A975230D-7C4C-459B-8DF2-5C49DCA7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4B514D-9783-4563-AB58-36B00CC8705C}"/>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3425705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04937-4929-419D-AF27-E0D6A4E250D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428AD3-F5A8-4405-84A2-24F7EF54CC2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B8CFF-3393-4B73-96CD-0DCF82D6311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1FBAD9-56EC-445B-A45C-000327661AE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86B10E2-F232-4AE4-8E64-D328D197B51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3D3EE1-776A-4E55-A04F-0A7E41207FC8}"/>
              </a:ext>
            </a:extLst>
          </p:cNvPr>
          <p:cNvSpPr>
            <a:spLocks noGrp="1"/>
          </p:cNvSpPr>
          <p:nvPr>
            <p:ph type="dt" sz="half" idx="10"/>
          </p:nvPr>
        </p:nvSpPr>
        <p:spPr/>
        <p:txBody>
          <a:bodyPr/>
          <a:lstStyle/>
          <a:p>
            <a:fld id="{55E0C165-B762-42E3-8810-94456B5AF9B2}" type="datetimeFigureOut">
              <a:rPr lang="en-US" smtClean="0"/>
              <a:pPr/>
              <a:t>11/28/2024</a:t>
            </a:fld>
            <a:endParaRPr lang="en-US"/>
          </a:p>
        </p:txBody>
      </p:sp>
      <p:sp>
        <p:nvSpPr>
          <p:cNvPr id="8" name="Footer Placeholder 7">
            <a:extLst>
              <a:ext uri="{FF2B5EF4-FFF2-40B4-BE49-F238E27FC236}">
                <a16:creationId xmlns:a16="http://schemas.microsoft.com/office/drawing/2014/main" id="{1D59C913-BCAE-40E9-AC02-384630E2AF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FEE27B-95AA-4780-B7FB-E593EE8DB02D}"/>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1430695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054B-AF92-4A00-A294-D0B0D45B8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BB76C1-B2D2-4071-8C03-5276833E3E03}"/>
              </a:ext>
            </a:extLst>
          </p:cNvPr>
          <p:cNvSpPr>
            <a:spLocks noGrp="1"/>
          </p:cNvSpPr>
          <p:nvPr>
            <p:ph type="dt" sz="half" idx="10"/>
          </p:nvPr>
        </p:nvSpPr>
        <p:spPr/>
        <p:txBody>
          <a:bodyPr/>
          <a:lstStyle/>
          <a:p>
            <a:fld id="{55E0C165-B762-42E3-8810-94456B5AF9B2}" type="datetimeFigureOut">
              <a:rPr lang="en-US" smtClean="0"/>
              <a:pPr/>
              <a:t>11/28/2024</a:t>
            </a:fld>
            <a:endParaRPr lang="en-US"/>
          </a:p>
        </p:txBody>
      </p:sp>
      <p:sp>
        <p:nvSpPr>
          <p:cNvPr id="4" name="Footer Placeholder 3">
            <a:extLst>
              <a:ext uri="{FF2B5EF4-FFF2-40B4-BE49-F238E27FC236}">
                <a16:creationId xmlns:a16="http://schemas.microsoft.com/office/drawing/2014/main" id="{93E29C01-ABC3-43E2-A0EA-8359BC02AD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BEBB51-3A0C-4244-A593-7E9E9BC6E862}"/>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2803589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5770E9-1B6B-4FF6-9962-F0A710ED0374}"/>
              </a:ext>
            </a:extLst>
          </p:cNvPr>
          <p:cNvSpPr>
            <a:spLocks noGrp="1"/>
          </p:cNvSpPr>
          <p:nvPr>
            <p:ph type="dt" sz="half" idx="10"/>
          </p:nvPr>
        </p:nvSpPr>
        <p:spPr/>
        <p:txBody>
          <a:bodyPr/>
          <a:lstStyle/>
          <a:p>
            <a:fld id="{55E0C165-B762-42E3-8810-94456B5AF9B2}" type="datetimeFigureOut">
              <a:rPr lang="en-US" smtClean="0"/>
              <a:pPr/>
              <a:t>11/28/2024</a:t>
            </a:fld>
            <a:endParaRPr lang="en-US"/>
          </a:p>
        </p:txBody>
      </p:sp>
      <p:sp>
        <p:nvSpPr>
          <p:cNvPr id="3" name="Footer Placeholder 2">
            <a:extLst>
              <a:ext uri="{FF2B5EF4-FFF2-40B4-BE49-F238E27FC236}">
                <a16:creationId xmlns:a16="http://schemas.microsoft.com/office/drawing/2014/main" id="{2485FA52-488C-495E-AE71-326CE93642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D9C96-C0AA-4379-94FC-B1B18C73E9A5}"/>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2023909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3029-A91C-4EDE-9691-ADF2FAE9A4F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2EFA138-2B68-484E-A532-A6D02958587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C7D9EC-1B14-4D28-A719-CACA61BC943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61945FF-2B50-4DC9-9515-5C8ABF8444B9}"/>
              </a:ext>
            </a:extLst>
          </p:cNvPr>
          <p:cNvSpPr>
            <a:spLocks noGrp="1"/>
          </p:cNvSpPr>
          <p:nvPr>
            <p:ph type="dt" sz="half" idx="10"/>
          </p:nvPr>
        </p:nvSpPr>
        <p:spPr/>
        <p:txBody>
          <a:bodyPr/>
          <a:lstStyle/>
          <a:p>
            <a:fld id="{55E0C165-B762-42E3-8810-94456B5AF9B2}" type="datetimeFigureOut">
              <a:rPr lang="en-US" smtClean="0"/>
              <a:pPr/>
              <a:t>11/28/2024</a:t>
            </a:fld>
            <a:endParaRPr lang="en-US"/>
          </a:p>
        </p:txBody>
      </p:sp>
      <p:sp>
        <p:nvSpPr>
          <p:cNvPr id="6" name="Footer Placeholder 5">
            <a:extLst>
              <a:ext uri="{FF2B5EF4-FFF2-40B4-BE49-F238E27FC236}">
                <a16:creationId xmlns:a16="http://schemas.microsoft.com/office/drawing/2014/main" id="{0FB5E844-4576-4B97-8A26-2884945E61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F25BC-8177-40B4-905E-10879F97F1E9}"/>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64939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4B5D-2FE5-4E5C-A828-0791FE21EE1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9D0C86F-F829-4895-9948-BFEC5DA41A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DA89CA3-5B1B-429D-B081-935D088C7F4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FF89B44-2E55-449D-9755-E066BFEAAC15}"/>
              </a:ext>
            </a:extLst>
          </p:cNvPr>
          <p:cNvSpPr>
            <a:spLocks noGrp="1"/>
          </p:cNvSpPr>
          <p:nvPr>
            <p:ph type="dt" sz="half" idx="10"/>
          </p:nvPr>
        </p:nvSpPr>
        <p:spPr/>
        <p:txBody>
          <a:bodyPr/>
          <a:lstStyle/>
          <a:p>
            <a:fld id="{55E0C165-B762-42E3-8810-94456B5AF9B2}" type="datetimeFigureOut">
              <a:rPr lang="en-US" smtClean="0"/>
              <a:pPr/>
              <a:t>11/28/2024</a:t>
            </a:fld>
            <a:endParaRPr lang="en-US"/>
          </a:p>
        </p:txBody>
      </p:sp>
      <p:sp>
        <p:nvSpPr>
          <p:cNvPr id="6" name="Footer Placeholder 5">
            <a:extLst>
              <a:ext uri="{FF2B5EF4-FFF2-40B4-BE49-F238E27FC236}">
                <a16:creationId xmlns:a16="http://schemas.microsoft.com/office/drawing/2014/main" id="{AC44E9D1-7635-4118-9884-D41F6D3837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804140-1DFC-47ED-9C8F-CF660DCF6AF3}"/>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2083930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EC88-5539-4D5D-8546-CAC5576050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F8B684-7DD5-42E6-A419-AAEF7FDD28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0FC0E-38A5-4AD4-B260-E19352DB6883}"/>
              </a:ext>
            </a:extLst>
          </p:cNvPr>
          <p:cNvSpPr>
            <a:spLocks noGrp="1"/>
          </p:cNvSpPr>
          <p:nvPr>
            <p:ph type="dt" sz="half" idx="10"/>
          </p:nvPr>
        </p:nvSpPr>
        <p:spPr/>
        <p:txBody>
          <a:bodyPr/>
          <a:lstStyle/>
          <a:p>
            <a:fld id="{55E0C165-B762-42E3-8810-94456B5AF9B2}" type="datetimeFigureOut">
              <a:rPr lang="en-US" smtClean="0"/>
              <a:pPr/>
              <a:t>11/28/2024</a:t>
            </a:fld>
            <a:endParaRPr lang="en-US"/>
          </a:p>
        </p:txBody>
      </p:sp>
      <p:sp>
        <p:nvSpPr>
          <p:cNvPr id="5" name="Footer Placeholder 4">
            <a:extLst>
              <a:ext uri="{FF2B5EF4-FFF2-40B4-BE49-F238E27FC236}">
                <a16:creationId xmlns:a16="http://schemas.microsoft.com/office/drawing/2014/main" id="{8EC74751-4D22-4929-8B7A-1348A3577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BFB43-602B-4B88-AFD2-9DF4C0BEFA4E}"/>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695374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960EC9-D3E0-49F5-B8AC-4A34FAE5205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3F349E-23FF-43EA-A069-62E61C684B3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6B79C-1077-4FFA-B8AD-04C698F8F6FE}"/>
              </a:ext>
            </a:extLst>
          </p:cNvPr>
          <p:cNvSpPr>
            <a:spLocks noGrp="1"/>
          </p:cNvSpPr>
          <p:nvPr>
            <p:ph type="dt" sz="half" idx="10"/>
          </p:nvPr>
        </p:nvSpPr>
        <p:spPr/>
        <p:txBody>
          <a:bodyPr/>
          <a:lstStyle/>
          <a:p>
            <a:fld id="{55E0C165-B762-42E3-8810-94456B5AF9B2}" type="datetimeFigureOut">
              <a:rPr lang="en-US" smtClean="0"/>
              <a:pPr/>
              <a:t>11/28/2024</a:t>
            </a:fld>
            <a:endParaRPr lang="en-US"/>
          </a:p>
        </p:txBody>
      </p:sp>
      <p:sp>
        <p:nvSpPr>
          <p:cNvPr id="5" name="Footer Placeholder 4">
            <a:extLst>
              <a:ext uri="{FF2B5EF4-FFF2-40B4-BE49-F238E27FC236}">
                <a16:creationId xmlns:a16="http://schemas.microsoft.com/office/drawing/2014/main" id="{D661CA0E-210D-40E0-9958-B418B040F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83FF2-A7B1-4DF3-BBF5-A5FF1BB28961}"/>
              </a:ext>
            </a:extLst>
          </p:cNvPr>
          <p:cNvSpPr>
            <a:spLocks noGrp="1"/>
          </p:cNvSpPr>
          <p:nvPr>
            <p:ph type="sldNum" sz="quarter" idx="12"/>
          </p:nvPr>
        </p:nvSpPr>
        <p:spPr/>
        <p:txBody>
          <a:bodyPr/>
          <a:lstStyle/>
          <a:p>
            <a:fld id="{320D0775-F658-44BD-831E-2B32475A435C}" type="slidenum">
              <a:rPr lang="en-US" smtClean="0"/>
              <a:pPr/>
              <a:t>‹#›</a:t>
            </a:fld>
            <a:endParaRPr lang="en-US"/>
          </a:p>
        </p:txBody>
      </p:sp>
    </p:spTree>
    <p:extLst>
      <p:ext uri="{BB962C8B-B14F-4D97-AF65-F5344CB8AC3E}">
        <p14:creationId xmlns:p14="http://schemas.microsoft.com/office/powerpoint/2010/main" val="400019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5C6CC5-2976-48E4-9DA7-C6F68A43642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0154F7-EC49-4C91-8296-BE7D75C7FD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5904F1-A638-4D0B-AF9F-7068DD644AB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E0C165-B762-42E3-8810-94456B5AF9B2}" type="datetimeFigureOut">
              <a:rPr lang="en-US" smtClean="0"/>
              <a:pPr/>
              <a:t>11/28/2024</a:t>
            </a:fld>
            <a:endParaRPr lang="en-US"/>
          </a:p>
        </p:txBody>
      </p:sp>
      <p:sp>
        <p:nvSpPr>
          <p:cNvPr id="5" name="Footer Placeholder 4">
            <a:extLst>
              <a:ext uri="{FF2B5EF4-FFF2-40B4-BE49-F238E27FC236}">
                <a16:creationId xmlns:a16="http://schemas.microsoft.com/office/drawing/2014/main" id="{5A1AE09B-ABDD-4D81-8056-A45AA92C610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966D88-646F-462B-8F2B-A416C3B259B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0D0775-F658-44BD-831E-2B32475A435C}" type="slidenum">
              <a:rPr lang="en-US" smtClean="0"/>
              <a:pPr/>
              <a:t>‹#›</a:t>
            </a:fld>
            <a:endParaRPr lang="en-US"/>
          </a:p>
        </p:txBody>
      </p:sp>
    </p:spTree>
    <p:extLst>
      <p:ext uri="{BB962C8B-B14F-4D97-AF65-F5344CB8AC3E}">
        <p14:creationId xmlns:p14="http://schemas.microsoft.com/office/powerpoint/2010/main" val="1077628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2.wmf"/></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Rectangle 1"/>
          <p:cNvSpPr>
            <a:spLocks noChangeArrowheads="1"/>
          </p:cNvSpPr>
          <p:nvPr/>
        </p:nvSpPr>
        <p:spPr bwMode="auto">
          <a:xfrm>
            <a:off x="5638800" y="3581400"/>
            <a:ext cx="32766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sz="2800" b="1" dirty="0">
                <a:solidFill>
                  <a:srgbClr val="339966"/>
                </a:solidFill>
              </a:rPr>
              <a:t>Q</a:t>
            </a:r>
            <a:r>
              <a:rPr lang="vi-VN" sz="2800" b="1" dirty="0">
                <a:solidFill>
                  <a:srgbClr val="339966"/>
                </a:solidFill>
              </a:rPr>
              <a:t>uan sát hình 2.</a:t>
            </a:r>
            <a:r>
              <a:rPr lang="en-US" sz="2800" b="1" dirty="0">
                <a:solidFill>
                  <a:srgbClr val="339966"/>
                </a:solidFill>
              </a:rPr>
              <a:t>3,</a:t>
            </a:r>
            <a:r>
              <a:rPr lang="vi-VN" sz="2800" b="1" dirty="0">
                <a:solidFill>
                  <a:srgbClr val="339966"/>
                </a:solidFill>
              </a:rPr>
              <a:t> </a:t>
            </a:r>
            <a:r>
              <a:rPr lang="en-US" sz="2800" b="1" dirty="0">
                <a:solidFill>
                  <a:srgbClr val="339966"/>
                </a:solidFill>
              </a:rPr>
              <a:t>h</a:t>
            </a:r>
            <a:r>
              <a:rPr lang="vi-VN" sz="2800" b="1" dirty="0">
                <a:solidFill>
                  <a:srgbClr val="339966"/>
                </a:solidFill>
              </a:rPr>
              <a:t>ãy mô tả công việc đang thực hiện trong mỗi hình</a:t>
            </a:r>
            <a:r>
              <a:rPr lang="en-US" sz="2800" b="1" dirty="0">
                <a:solidFill>
                  <a:srgbClr val="339966"/>
                </a:solidFill>
              </a:rPr>
              <a:t>.</a:t>
            </a:r>
            <a:r>
              <a:rPr lang="vi-VN" sz="2800" b="1" dirty="0">
                <a:solidFill>
                  <a:srgbClr val="339966"/>
                </a:solidFill>
              </a:rPr>
              <a:t> </a:t>
            </a:r>
            <a:r>
              <a:rPr lang="en-US" sz="2800" b="1" dirty="0">
                <a:solidFill>
                  <a:srgbClr val="339966"/>
                </a:solidFill>
              </a:rPr>
              <a:t>S</a:t>
            </a:r>
            <a:r>
              <a:rPr lang="vi-VN" sz="2800" b="1" dirty="0">
                <a:solidFill>
                  <a:srgbClr val="339966"/>
                </a:solidFill>
              </a:rPr>
              <a:t>ắp xếp các hình theo thứ tự các bước chính xây dựng nhà</a:t>
            </a:r>
            <a:endParaRPr lang="en-US" altLang="en-US" sz="2800" b="1" dirty="0">
              <a:solidFill>
                <a:srgbClr val="339966"/>
              </a:solidFill>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2743200" cy="314050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52400"/>
            <a:ext cx="2819400" cy="3048000"/>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04800"/>
            <a:ext cx="3429000" cy="2819400"/>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5200"/>
            <a:ext cx="2743200" cy="2410161"/>
          </a:xfrm>
          <a:prstGeom prst="rect">
            <a:avLst/>
          </a:prstGeom>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3581400"/>
            <a:ext cx="2572109" cy="2353003"/>
          </a:xfrm>
          <a:prstGeom prst="rect">
            <a:avLst/>
          </a:prstGeom>
        </p:spPr>
      </p:pic>
    </p:spTree>
    <p:extLst>
      <p:ext uri="{BB962C8B-B14F-4D97-AF65-F5344CB8AC3E}">
        <p14:creationId xmlns:p14="http://schemas.microsoft.com/office/powerpoint/2010/main" val="1401777119"/>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par>
                                <p:cTn id="11" presetID="4"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500"/>
                                        <p:tgtEl>
                                          <p:spTgt spid="4"/>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4"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9463"/>
                                        </p:tgtEl>
                                        <p:attrNameLst>
                                          <p:attrName>style.visibility</p:attrName>
                                        </p:attrNameLst>
                                      </p:cBhvr>
                                      <p:to>
                                        <p:strVal val="visible"/>
                                      </p:to>
                                    </p:set>
                                    <p:animEffect transition="in" filter="box(in)">
                                      <p:cBhvr>
                                        <p:cTn id="24"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500298" y="2380668"/>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en-US" sz="1350">
              <a:solidFill>
                <a:prstClr val="black"/>
              </a:solidFill>
              <a:latin typeface="Times New Roman"/>
            </a:endParaRPr>
          </a:p>
        </p:txBody>
      </p:sp>
      <p:sp>
        <p:nvSpPr>
          <p:cNvPr id="4" name="TextBox 3"/>
          <p:cNvSpPr txBox="1"/>
          <p:nvPr/>
        </p:nvSpPr>
        <p:spPr>
          <a:xfrm>
            <a:off x="197014" y="960288"/>
            <a:ext cx="4579495" cy="646331"/>
          </a:xfrm>
          <a:prstGeom prst="rect">
            <a:avLst/>
          </a:prstGeom>
          <a:noFill/>
        </p:spPr>
        <p:txBody>
          <a:bodyPr wrap="square" rtlCol="0">
            <a:spAutoFit/>
          </a:bodyPr>
          <a:lstStyle/>
          <a:p>
            <a:pPr defTabSz="685800"/>
            <a:r>
              <a:rPr lang="en-US" sz="3600">
                <a:solidFill>
                  <a:srgbClr val="002060"/>
                </a:solidFill>
                <a:latin typeface="Times New Roman"/>
              </a:rPr>
              <a:t>Luật chơi:</a:t>
            </a:r>
          </a:p>
        </p:txBody>
      </p:sp>
      <p:sp>
        <p:nvSpPr>
          <p:cNvPr id="5" name="Rectangle 4"/>
          <p:cNvSpPr/>
          <p:nvPr/>
        </p:nvSpPr>
        <p:spPr>
          <a:xfrm>
            <a:off x="158531" y="1741261"/>
            <a:ext cx="8741228" cy="1927002"/>
          </a:xfrm>
          <a:prstGeom prst="rect">
            <a:avLst/>
          </a:prstGeom>
        </p:spPr>
        <p:txBody>
          <a:bodyPr wrap="square">
            <a:spAutoFit/>
          </a:bodyPr>
          <a:lstStyle/>
          <a:p>
            <a:pPr algn="just" defTabSz="685800">
              <a:lnSpc>
                <a:spcPct val="115000"/>
              </a:lnSpc>
              <a:spcAft>
                <a:spcPts val="600"/>
              </a:spcAft>
            </a:pPr>
            <a:r>
              <a:rPr lang="en-US" sz="2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 nhóm gồm 8 học sinh. Khi đọc câu hỏi, các mô tả các nhóm sẽ thảo luận, trong vòng 10 giây các đội sẽ đưa ra câu trả lời bằng cách rung chuông. Nhóm nào rung chuông nhanh nhất sẽ dành quyền trả lời câu hỏi, nếu trả lời sai nhóm khác giành quyền bằng cách rung chuông lại. Nhóm nào trả lời đúng nhiều nhất sẽ giành chiến thắng.</a:t>
            </a:r>
            <a:endParaRPr lang="en-US" sz="21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2" cstate="print"/>
          <a:stretch>
            <a:fillRect/>
          </a:stretch>
        </p:blipFill>
        <p:spPr>
          <a:xfrm>
            <a:off x="6410495" y="3275763"/>
            <a:ext cx="2613763" cy="2724987"/>
          </a:xfrm>
          <a:prstGeom prst="rect">
            <a:avLst/>
          </a:prstGeom>
        </p:spPr>
      </p:pic>
    </p:spTree>
    <p:extLst>
      <p:ext uri="{BB962C8B-B14F-4D97-AF65-F5344CB8AC3E}">
        <p14:creationId xmlns:p14="http://schemas.microsoft.com/office/powerpoint/2010/main" val="329604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stretch>
            <a:fillRect/>
          </a:stretch>
        </p:blipFill>
        <p:spPr>
          <a:xfrm>
            <a:off x="14258" y="857251"/>
            <a:ext cx="2010485" cy="561986"/>
          </a:xfrm>
          <a:prstGeom prst="rect">
            <a:avLst/>
          </a:prstGeom>
        </p:spPr>
      </p:pic>
      <p:sp>
        <p:nvSpPr>
          <p:cNvPr id="3" name="Rectangle 2"/>
          <p:cNvSpPr/>
          <p:nvPr/>
        </p:nvSpPr>
        <p:spPr>
          <a:xfrm>
            <a:off x="0" y="1332150"/>
            <a:ext cx="9144000" cy="397609"/>
          </a:xfrm>
          <a:prstGeom prst="rect">
            <a:avLst/>
          </a:prstGeom>
        </p:spPr>
        <p:txBody>
          <a:bodyPr wrap="square">
            <a:spAutoFit/>
          </a:bodyPr>
          <a:lstStyle/>
          <a:p>
            <a:pPr marL="152400" defTabSz="685800">
              <a:lnSpc>
                <a:spcPct val="115000"/>
              </a:lnSpc>
              <a:spcAft>
                <a:spcPts val="375"/>
              </a:spcAft>
            </a:pPr>
            <a:r>
              <a:rPr lang="en-US" sz="1875" i="1">
                <a:solidFill>
                  <a:prstClr val="black"/>
                </a:solidFill>
                <a:latin typeface="Times New Roman"/>
                <a:ea typeface="Arial" panose="020B0604020202020204" pitchFamily="34" charset="0"/>
              </a:rPr>
              <a:t>Những mô tả dưới đây tương ứng với hệ thống nào trong</a:t>
            </a:r>
            <a:r>
              <a:rPr lang="vi-VN" sz="1875" i="1">
                <a:solidFill>
                  <a:prstClr val="black"/>
                </a:solidFill>
                <a:latin typeface="Times New Roman"/>
                <a:ea typeface="Arial" panose="020B0604020202020204" pitchFamily="34" charset="0"/>
              </a:rPr>
              <a:t> ngôi nhà thông minh:</a:t>
            </a:r>
            <a:endParaRPr lang="en-US" sz="1875">
              <a:solidFill>
                <a:prstClr val="black"/>
              </a:solidFill>
              <a:latin typeface="Times New Roman"/>
              <a:ea typeface="Arial" panose="020B0604020202020204" pitchFamily="34" charset="0"/>
            </a:endParaRPr>
          </a:p>
        </p:txBody>
      </p:sp>
      <p:graphicFrame>
        <p:nvGraphicFramePr>
          <p:cNvPr id="8" name="Table 7"/>
          <p:cNvGraphicFramePr>
            <a:graphicFrameLocks noGrp="1"/>
          </p:cNvGraphicFramePr>
          <p:nvPr/>
        </p:nvGraphicFramePr>
        <p:xfrm>
          <a:off x="14257" y="1706629"/>
          <a:ext cx="9129742" cy="4294122"/>
        </p:xfrm>
        <a:graphic>
          <a:graphicData uri="http://schemas.openxmlformats.org/drawingml/2006/table">
            <a:tbl>
              <a:tblPr/>
              <a:tblGrid>
                <a:gridCol w="4677485">
                  <a:extLst>
                    <a:ext uri="{9D8B030D-6E8A-4147-A177-3AD203B41FA5}">
                      <a16:colId xmlns:a16="http://schemas.microsoft.com/office/drawing/2014/main" val="20000"/>
                    </a:ext>
                  </a:extLst>
                </a:gridCol>
                <a:gridCol w="4452257">
                  <a:extLst>
                    <a:ext uri="{9D8B030D-6E8A-4147-A177-3AD203B41FA5}">
                      <a16:colId xmlns:a16="http://schemas.microsoft.com/office/drawing/2014/main" val="20001"/>
                    </a:ext>
                  </a:extLst>
                </a:gridCol>
              </a:tblGrid>
              <a:tr h="396503">
                <a:tc>
                  <a:txBody>
                    <a:bodyPr/>
                    <a:lstStyle/>
                    <a:p>
                      <a:pPr algn="ctr">
                        <a:lnSpc>
                          <a:spcPct val="109000"/>
                        </a:lnSpc>
                        <a:spcAft>
                          <a:spcPts val="0"/>
                        </a:spcAft>
                      </a:pPr>
                      <a:r>
                        <a:rPr lang="vi-VN" sz="2100" b="1">
                          <a:solidFill>
                            <a:srgbClr val="0070C0"/>
                          </a:solidFill>
                          <a:effectLst/>
                          <a:latin typeface="+mn-lt"/>
                          <a:ea typeface="Arial" panose="020B0604020202020204" pitchFamily="34" charset="0"/>
                        </a:rPr>
                        <a:t>Mô tả</a:t>
                      </a:r>
                      <a:endParaRPr lang="en-US" sz="2100">
                        <a:solidFill>
                          <a:srgbClr val="0070C0"/>
                        </a:solidFill>
                        <a:effectLst/>
                        <a:latin typeface="+mn-lt"/>
                        <a:ea typeface="Arial" panose="020B0604020202020204" pitchFamily="34" charset="0"/>
                      </a:endParaRPr>
                    </a:p>
                  </a:txBody>
                  <a:tcPr marL="4763" marR="4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FB0"/>
                    </a:solidFill>
                  </a:tcPr>
                </a:tc>
                <a:tc>
                  <a:txBody>
                    <a:bodyPr/>
                    <a:lstStyle/>
                    <a:p>
                      <a:pPr algn="ctr">
                        <a:lnSpc>
                          <a:spcPct val="109000"/>
                        </a:lnSpc>
                        <a:spcAft>
                          <a:spcPts val="0"/>
                        </a:spcAft>
                      </a:pPr>
                      <a:r>
                        <a:rPr lang="vi-VN" sz="2100" b="1">
                          <a:solidFill>
                            <a:srgbClr val="0070C0"/>
                          </a:solidFill>
                          <a:effectLst/>
                          <a:latin typeface="+mn-lt"/>
                          <a:ea typeface="Arial" panose="020B0604020202020204" pitchFamily="34" charset="0"/>
                        </a:rPr>
                        <a:t>Hệ thống</a:t>
                      </a:r>
                      <a:endParaRPr lang="en-US" sz="2100">
                        <a:solidFill>
                          <a:srgbClr val="0070C0"/>
                        </a:solidFill>
                        <a:effectLst/>
                        <a:latin typeface="+mn-lt"/>
                        <a:ea typeface="Arial" panose="020B0604020202020204" pitchFamily="34" charset="0"/>
                      </a:endParaRPr>
                    </a:p>
                  </a:txBody>
                  <a:tcPr marL="4763" marR="4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FB0"/>
                    </a:solidFill>
                  </a:tcPr>
                </a:tc>
                <a:extLst>
                  <a:ext uri="{0D108BD9-81ED-4DB2-BD59-A6C34878D82A}">
                    <a16:rowId xmlns:a16="http://schemas.microsoft.com/office/drawing/2014/main" val="10000"/>
                  </a:ext>
                </a:extLst>
              </a:tr>
              <a:tr h="679113">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79113">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79113">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02054">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79113">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79113">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pic>
        <p:nvPicPr>
          <p:cNvPr id="10"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8497130" y="2124590"/>
            <a:ext cx="642258" cy="642258"/>
          </a:xfrm>
          <a:prstGeom prst="rect">
            <a:avLst/>
          </a:prstGeom>
        </p:spPr>
      </p:pic>
      <p:sp>
        <p:nvSpPr>
          <p:cNvPr id="11" name="TextBox 10"/>
          <p:cNvSpPr txBox="1"/>
          <p:nvPr/>
        </p:nvSpPr>
        <p:spPr>
          <a:xfrm>
            <a:off x="4827551" y="2207272"/>
            <a:ext cx="3468459" cy="392415"/>
          </a:xfrm>
          <a:prstGeom prst="rect">
            <a:avLst/>
          </a:prstGeom>
          <a:solidFill>
            <a:schemeClr val="accent2">
              <a:lumMod val="20000"/>
              <a:lumOff val="80000"/>
            </a:schemeClr>
          </a:solidFill>
        </p:spPr>
        <p:txBody>
          <a:bodyPr wrap="square" rtlCol="0">
            <a:spAutoFit/>
          </a:bodyPr>
          <a:lstStyle/>
          <a:p>
            <a:pPr defTabSz="685800"/>
            <a:r>
              <a:rPr lang="en-US" sz="1950">
                <a:solidFill>
                  <a:srgbClr val="FF0000"/>
                </a:solidFill>
                <a:latin typeface="Times New Roman"/>
              </a:rPr>
              <a:t>Hệ thống chiếu sáng tự động</a:t>
            </a:r>
          </a:p>
        </p:txBody>
      </p:sp>
      <p:sp>
        <p:nvSpPr>
          <p:cNvPr id="13" name="TextBox 12"/>
          <p:cNvSpPr txBox="1"/>
          <p:nvPr/>
        </p:nvSpPr>
        <p:spPr>
          <a:xfrm>
            <a:off x="4860163" y="2902168"/>
            <a:ext cx="1961097" cy="392415"/>
          </a:xfrm>
          <a:prstGeom prst="rect">
            <a:avLst/>
          </a:prstGeom>
          <a:solidFill>
            <a:schemeClr val="accent2">
              <a:lumMod val="20000"/>
              <a:lumOff val="80000"/>
            </a:schemeClr>
          </a:solidFill>
        </p:spPr>
        <p:txBody>
          <a:bodyPr wrap="square" rtlCol="0">
            <a:spAutoFit/>
          </a:bodyPr>
          <a:lstStyle/>
          <a:p>
            <a:pPr defTabSz="685800"/>
            <a:r>
              <a:rPr lang="en-US" sz="1950">
                <a:solidFill>
                  <a:srgbClr val="FF0000"/>
                </a:solidFill>
                <a:latin typeface="Times New Roman"/>
              </a:rPr>
              <a:t>Hệ thống an ninh</a:t>
            </a:r>
          </a:p>
        </p:txBody>
      </p:sp>
      <p:sp>
        <p:nvSpPr>
          <p:cNvPr id="15" name="TextBox 14"/>
          <p:cNvSpPr txBox="1"/>
          <p:nvPr/>
        </p:nvSpPr>
        <p:spPr>
          <a:xfrm>
            <a:off x="4827550" y="4193546"/>
            <a:ext cx="2634344" cy="392415"/>
          </a:xfrm>
          <a:prstGeom prst="rect">
            <a:avLst/>
          </a:prstGeom>
          <a:solidFill>
            <a:schemeClr val="accent2">
              <a:lumMod val="20000"/>
              <a:lumOff val="80000"/>
            </a:schemeClr>
          </a:solidFill>
        </p:spPr>
        <p:txBody>
          <a:bodyPr wrap="square" rtlCol="0">
            <a:spAutoFit/>
          </a:bodyPr>
          <a:lstStyle/>
          <a:p>
            <a:pPr defTabSz="685800"/>
            <a:r>
              <a:rPr lang="en-US" sz="1950">
                <a:solidFill>
                  <a:srgbClr val="FF0000"/>
                </a:solidFill>
                <a:latin typeface="Times New Roman"/>
              </a:rPr>
              <a:t>Hệ thống giải trí tự động</a:t>
            </a:r>
          </a:p>
        </p:txBody>
      </p:sp>
      <p:sp>
        <p:nvSpPr>
          <p:cNvPr id="17" name="TextBox 16"/>
          <p:cNvSpPr txBox="1"/>
          <p:nvPr/>
        </p:nvSpPr>
        <p:spPr>
          <a:xfrm>
            <a:off x="4725760" y="5423674"/>
            <a:ext cx="4191000" cy="392415"/>
          </a:xfrm>
          <a:prstGeom prst="rect">
            <a:avLst/>
          </a:prstGeom>
          <a:solidFill>
            <a:schemeClr val="accent2">
              <a:lumMod val="20000"/>
              <a:lumOff val="80000"/>
            </a:schemeClr>
          </a:solidFill>
        </p:spPr>
        <p:txBody>
          <a:bodyPr wrap="square" rtlCol="0">
            <a:spAutoFit/>
          </a:bodyPr>
          <a:lstStyle/>
          <a:p>
            <a:pPr defTabSz="685800"/>
            <a:r>
              <a:rPr lang="en-US" sz="1950">
                <a:solidFill>
                  <a:srgbClr val="FF0000"/>
                </a:solidFill>
                <a:latin typeface="Times New Roman"/>
              </a:rPr>
              <a:t>Hệ thống điều khiển nhiệt độ tự động</a:t>
            </a:r>
          </a:p>
        </p:txBody>
      </p:sp>
      <p:sp>
        <p:nvSpPr>
          <p:cNvPr id="18" name="TextBox 17"/>
          <p:cNvSpPr txBox="1"/>
          <p:nvPr/>
        </p:nvSpPr>
        <p:spPr>
          <a:xfrm>
            <a:off x="4808081" y="3599203"/>
            <a:ext cx="1961097" cy="392415"/>
          </a:xfrm>
          <a:prstGeom prst="rect">
            <a:avLst/>
          </a:prstGeom>
          <a:solidFill>
            <a:schemeClr val="accent2">
              <a:lumMod val="20000"/>
              <a:lumOff val="80000"/>
            </a:schemeClr>
          </a:solidFill>
        </p:spPr>
        <p:txBody>
          <a:bodyPr wrap="square" rtlCol="0">
            <a:spAutoFit/>
          </a:bodyPr>
          <a:lstStyle/>
          <a:p>
            <a:pPr defTabSz="685800"/>
            <a:r>
              <a:rPr lang="en-US" sz="1950">
                <a:solidFill>
                  <a:srgbClr val="FF0000"/>
                </a:solidFill>
                <a:latin typeface="Times New Roman"/>
              </a:rPr>
              <a:t>Hệ thống an ninh</a:t>
            </a:r>
          </a:p>
        </p:txBody>
      </p:sp>
      <p:sp>
        <p:nvSpPr>
          <p:cNvPr id="19" name="TextBox 18"/>
          <p:cNvSpPr txBox="1"/>
          <p:nvPr/>
        </p:nvSpPr>
        <p:spPr>
          <a:xfrm>
            <a:off x="4808081" y="4768150"/>
            <a:ext cx="3468459" cy="392415"/>
          </a:xfrm>
          <a:prstGeom prst="rect">
            <a:avLst/>
          </a:prstGeom>
          <a:solidFill>
            <a:schemeClr val="accent2">
              <a:lumMod val="20000"/>
              <a:lumOff val="80000"/>
            </a:schemeClr>
          </a:solidFill>
        </p:spPr>
        <p:txBody>
          <a:bodyPr wrap="square" rtlCol="0">
            <a:spAutoFit/>
          </a:bodyPr>
          <a:lstStyle/>
          <a:p>
            <a:pPr defTabSz="685800"/>
            <a:r>
              <a:rPr lang="en-US" sz="1950">
                <a:solidFill>
                  <a:srgbClr val="FF0000"/>
                </a:solidFill>
                <a:latin typeface="Times New Roman"/>
              </a:rPr>
              <a:t>Hệ thống chiếu sáng tự động</a:t>
            </a:r>
          </a:p>
        </p:txBody>
      </p:sp>
      <p:sp>
        <p:nvSpPr>
          <p:cNvPr id="21" name="TextBox 20"/>
          <p:cNvSpPr txBox="1"/>
          <p:nvPr/>
        </p:nvSpPr>
        <p:spPr>
          <a:xfrm>
            <a:off x="14257" y="2097435"/>
            <a:ext cx="4666601" cy="692497"/>
          </a:xfrm>
          <a:prstGeom prst="rect">
            <a:avLst/>
          </a:prstGeom>
          <a:noFill/>
        </p:spPr>
        <p:txBody>
          <a:bodyPr wrap="square" rtlCol="0">
            <a:spAutoFit/>
          </a:bodyPr>
          <a:lstStyle/>
          <a:p>
            <a:pPr defTabSz="685800"/>
            <a:r>
              <a:rPr lang="en-US" sz="1950">
                <a:solidFill>
                  <a:prstClr val="black"/>
                </a:solidFill>
                <a:latin typeface="Times New Roman"/>
                <a:ea typeface="Arial" panose="020B0604020202020204" pitchFamily="34" charset="0"/>
              </a:rPr>
              <a:t>Ở </a:t>
            </a:r>
            <a:r>
              <a:rPr lang="vi-VN" sz="1950">
                <a:solidFill>
                  <a:prstClr val="black"/>
                </a:solidFill>
                <a:latin typeface="Times New Roman"/>
                <a:ea typeface="Arial" panose="020B0604020202020204" pitchFamily="34" charset="0"/>
              </a:rPr>
              <a:t>một vài nơi trong nhà, đèn tự động bật lên khi trời tối, tắt đi khi trời sáng.</a:t>
            </a:r>
            <a:endParaRPr lang="en-US" sz="1950">
              <a:solidFill>
                <a:prstClr val="black"/>
              </a:solidFill>
              <a:latin typeface="Times New Roman"/>
            </a:endParaRPr>
          </a:p>
        </p:txBody>
      </p:sp>
      <p:sp>
        <p:nvSpPr>
          <p:cNvPr id="22" name="TextBox 21"/>
          <p:cNvSpPr txBox="1"/>
          <p:nvPr/>
        </p:nvSpPr>
        <p:spPr>
          <a:xfrm>
            <a:off x="14257" y="2796398"/>
            <a:ext cx="4666601" cy="692497"/>
          </a:xfrm>
          <a:prstGeom prst="rect">
            <a:avLst/>
          </a:prstGeom>
          <a:noFill/>
        </p:spPr>
        <p:txBody>
          <a:bodyPr wrap="square" rtlCol="0">
            <a:spAutoFit/>
          </a:bodyPr>
          <a:lstStyle/>
          <a:p>
            <a:pPr defTabSz="685800"/>
            <a:r>
              <a:rPr lang="en-US" sz="1950">
                <a:solidFill>
                  <a:prstClr val="black"/>
                </a:solidFill>
                <a:latin typeface="Times New Roman"/>
                <a:ea typeface="Arial" panose="020B0604020202020204" pitchFamily="34" charset="0"/>
              </a:rPr>
              <a:t>Có </a:t>
            </a:r>
            <a:r>
              <a:rPr lang="vi-VN" sz="1950">
                <a:solidFill>
                  <a:prstClr val="black"/>
                </a:solidFill>
                <a:latin typeface="Times New Roman"/>
                <a:ea typeface="Arial" panose="020B0604020202020204" pitchFamily="34" charset="0"/>
              </a:rPr>
              <a:t>màn hình cho biết hình </a:t>
            </a:r>
            <a:r>
              <a:rPr lang="en-US" sz="1950">
                <a:solidFill>
                  <a:prstClr val="black"/>
                </a:solidFill>
                <a:latin typeface="Times New Roman"/>
                <a:ea typeface="Arial" panose="020B0604020202020204" pitchFamily="34" charset="0"/>
              </a:rPr>
              <a:t>ả</a:t>
            </a:r>
            <a:r>
              <a:rPr lang="vi-VN" sz="1950">
                <a:solidFill>
                  <a:prstClr val="black"/>
                </a:solidFill>
                <a:latin typeface="Times New Roman"/>
                <a:ea typeface="Arial" panose="020B0604020202020204" pitchFamily="34" charset="0"/>
              </a:rPr>
              <a:t>nh của người khách đang đứng ở cửa ra vào.</a:t>
            </a:r>
            <a:endParaRPr lang="en-US" sz="1950">
              <a:solidFill>
                <a:prstClr val="black"/>
              </a:solidFill>
              <a:latin typeface="Times New Roman"/>
              <a:ea typeface="Arial" panose="020B0604020202020204" pitchFamily="34" charset="0"/>
            </a:endParaRPr>
          </a:p>
        </p:txBody>
      </p:sp>
      <p:sp>
        <p:nvSpPr>
          <p:cNvPr id="24" name="Rectangle 23"/>
          <p:cNvSpPr/>
          <p:nvPr/>
        </p:nvSpPr>
        <p:spPr>
          <a:xfrm>
            <a:off x="0" y="3465812"/>
            <a:ext cx="4680858" cy="723403"/>
          </a:xfrm>
          <a:prstGeom prst="rect">
            <a:avLst/>
          </a:prstGeom>
        </p:spPr>
        <p:txBody>
          <a:bodyPr wrap="square">
            <a:spAutoFit/>
          </a:bodyPr>
          <a:lstStyle/>
          <a:p>
            <a:pPr algn="just" defTabSz="685800">
              <a:lnSpc>
                <a:spcPct val="109000"/>
              </a:lnSpc>
            </a:pPr>
            <a:r>
              <a:rPr lang="vi-VN" sz="1950">
                <a:solidFill>
                  <a:prstClr val="black"/>
                </a:solidFill>
                <a:latin typeface="Times New Roman"/>
                <a:ea typeface="Arial" panose="020B0604020202020204" pitchFamily="34" charset="0"/>
              </a:rPr>
              <a:t> </a:t>
            </a:r>
            <a:r>
              <a:rPr lang="en-US" sz="1950">
                <a:solidFill>
                  <a:prstClr val="black"/>
                </a:solidFill>
                <a:latin typeface="Times New Roman"/>
                <a:ea typeface="Arial" panose="020B0604020202020204" pitchFamily="34" charset="0"/>
              </a:rPr>
              <a:t>Đèn </a:t>
            </a:r>
            <a:r>
              <a:rPr lang="vi-VN" sz="1950">
                <a:solidFill>
                  <a:prstClr val="black"/>
                </a:solidFill>
                <a:latin typeface="Times New Roman"/>
                <a:ea typeface="Arial" panose="020B0604020202020204" pitchFamily="34" charset="0"/>
              </a:rPr>
              <a:t>tự động bật lên và chuông tự động kêu khi có người lạ di chuyển trong nhà.</a:t>
            </a:r>
            <a:endParaRPr lang="en-US" sz="1950">
              <a:solidFill>
                <a:prstClr val="black"/>
              </a:solidFill>
              <a:latin typeface="Times New Roman"/>
              <a:ea typeface="Arial" panose="020B0604020202020204" pitchFamily="34" charset="0"/>
            </a:endParaRPr>
          </a:p>
        </p:txBody>
      </p:sp>
      <p:sp>
        <p:nvSpPr>
          <p:cNvPr id="25" name="Rectangle 24"/>
          <p:cNvSpPr/>
          <p:nvPr/>
        </p:nvSpPr>
        <p:spPr>
          <a:xfrm>
            <a:off x="-43545" y="4182883"/>
            <a:ext cx="4680858" cy="396327"/>
          </a:xfrm>
          <a:prstGeom prst="rect">
            <a:avLst/>
          </a:prstGeom>
        </p:spPr>
        <p:txBody>
          <a:bodyPr wrap="square">
            <a:spAutoFit/>
          </a:bodyPr>
          <a:lstStyle/>
          <a:p>
            <a:pPr algn="just" defTabSz="685800">
              <a:lnSpc>
                <a:spcPct val="109000"/>
              </a:lnSpc>
            </a:pPr>
            <a:r>
              <a:rPr lang="vi-VN" sz="1950">
                <a:solidFill>
                  <a:prstClr val="black"/>
                </a:solidFill>
                <a:latin typeface="Times New Roman"/>
                <a:ea typeface="Arial" panose="020B0604020202020204" pitchFamily="34" charset="0"/>
              </a:rPr>
              <a:t> Tivi tự động mở kênh truyền hình yêu thíc</a:t>
            </a:r>
            <a:r>
              <a:rPr lang="en-US" sz="1950">
                <a:solidFill>
                  <a:prstClr val="black"/>
                </a:solidFill>
                <a:latin typeface="Times New Roman"/>
                <a:ea typeface="Arial" panose="020B0604020202020204" pitchFamily="34" charset="0"/>
              </a:rPr>
              <a:t>h</a:t>
            </a:r>
            <a:r>
              <a:rPr lang="vi-VN" sz="1950">
                <a:solidFill>
                  <a:prstClr val="black"/>
                </a:solidFill>
                <a:latin typeface="Times New Roman"/>
                <a:ea typeface="Arial" panose="020B0604020202020204" pitchFamily="34" charset="0"/>
              </a:rPr>
              <a:t>.</a:t>
            </a:r>
            <a:endParaRPr lang="en-US" sz="1950">
              <a:solidFill>
                <a:prstClr val="black"/>
              </a:solidFill>
              <a:latin typeface="Times New Roman"/>
              <a:ea typeface="Arial" panose="020B0604020202020204" pitchFamily="34" charset="0"/>
            </a:endParaRPr>
          </a:p>
        </p:txBody>
      </p:sp>
      <p:sp>
        <p:nvSpPr>
          <p:cNvPr id="26" name="Rectangle 25"/>
          <p:cNvSpPr/>
          <p:nvPr/>
        </p:nvSpPr>
        <p:spPr>
          <a:xfrm>
            <a:off x="5370" y="4619980"/>
            <a:ext cx="4414991" cy="723403"/>
          </a:xfrm>
          <a:prstGeom prst="rect">
            <a:avLst/>
          </a:prstGeom>
        </p:spPr>
        <p:txBody>
          <a:bodyPr wrap="none">
            <a:spAutoFit/>
          </a:bodyPr>
          <a:lstStyle/>
          <a:p>
            <a:pPr algn="just" defTabSz="685800">
              <a:lnSpc>
                <a:spcPct val="109000"/>
              </a:lnSpc>
            </a:pPr>
            <a:r>
              <a:rPr lang="vi-VN" sz="1950">
                <a:solidFill>
                  <a:prstClr val="black"/>
                </a:solidFill>
                <a:latin typeface="Times New Roman"/>
                <a:ea typeface="Arial" panose="020B0604020202020204" pitchFamily="34" charset="0"/>
              </a:rPr>
              <a:t>Người đi tới đâu, hệ thống đèn tương ứng </a:t>
            </a:r>
            <a:endParaRPr lang="en-US" sz="1950">
              <a:solidFill>
                <a:prstClr val="black"/>
              </a:solidFill>
              <a:latin typeface="Times New Roman"/>
              <a:ea typeface="Arial" panose="020B0604020202020204" pitchFamily="34" charset="0"/>
            </a:endParaRPr>
          </a:p>
          <a:p>
            <a:pPr algn="just" defTabSz="685800">
              <a:lnSpc>
                <a:spcPct val="109000"/>
              </a:lnSpc>
            </a:pPr>
            <a:r>
              <a:rPr lang="vi-VN" sz="1950">
                <a:solidFill>
                  <a:prstClr val="black"/>
                </a:solidFill>
                <a:latin typeface="Times New Roman"/>
                <a:ea typeface="Arial" panose="020B0604020202020204" pitchFamily="34" charset="0"/>
              </a:rPr>
              <a:t>tự động bật để chiếu sáng</a:t>
            </a:r>
            <a:r>
              <a:rPr lang="en-US" sz="1950">
                <a:solidFill>
                  <a:prstClr val="black"/>
                </a:solidFill>
                <a:latin typeface="Times New Roman"/>
                <a:ea typeface="Arial" panose="020B0604020202020204" pitchFamily="34" charset="0"/>
              </a:rPr>
              <a:t>.</a:t>
            </a:r>
            <a:endParaRPr lang="en-US" sz="1350">
              <a:solidFill>
                <a:prstClr val="black"/>
              </a:solidFill>
              <a:latin typeface="Times New Roman"/>
            </a:endParaRPr>
          </a:p>
        </p:txBody>
      </p:sp>
      <p:sp>
        <p:nvSpPr>
          <p:cNvPr id="27" name="Rectangle 26"/>
          <p:cNvSpPr/>
          <p:nvPr/>
        </p:nvSpPr>
        <p:spPr>
          <a:xfrm>
            <a:off x="-7348" y="5343437"/>
            <a:ext cx="4693144" cy="692497"/>
          </a:xfrm>
          <a:prstGeom prst="rect">
            <a:avLst/>
          </a:prstGeom>
        </p:spPr>
        <p:txBody>
          <a:bodyPr wrap="none">
            <a:spAutoFit/>
          </a:bodyPr>
          <a:lstStyle/>
          <a:p>
            <a:pPr defTabSz="685800"/>
            <a:r>
              <a:rPr lang="vi-VN" sz="1950">
                <a:solidFill>
                  <a:prstClr val="black"/>
                </a:solidFill>
                <a:latin typeface="Times New Roman"/>
                <a:ea typeface="Arial" panose="020B0604020202020204" pitchFamily="34" charset="0"/>
              </a:rPr>
              <a:t>Trước khi có người về, nhiệt độ trong phòng </a:t>
            </a:r>
            <a:endParaRPr lang="en-US" sz="1950">
              <a:solidFill>
                <a:prstClr val="black"/>
              </a:solidFill>
              <a:latin typeface="Times New Roman"/>
              <a:ea typeface="Arial" panose="020B0604020202020204" pitchFamily="34" charset="0"/>
            </a:endParaRPr>
          </a:p>
          <a:p>
            <a:pPr defTabSz="685800"/>
            <a:r>
              <a:rPr lang="vi-VN" sz="1950">
                <a:solidFill>
                  <a:prstClr val="black"/>
                </a:solidFill>
                <a:latin typeface="Times New Roman"/>
                <a:ea typeface="Arial" panose="020B0604020202020204" pitchFamily="34" charset="0"/>
              </a:rPr>
              <a:t>giảm xuống cho đủ mát</a:t>
            </a:r>
            <a:r>
              <a:rPr lang="en-US" sz="1950">
                <a:solidFill>
                  <a:prstClr val="black"/>
                </a:solidFill>
                <a:latin typeface="Times New Roman"/>
                <a:ea typeface="Arial" panose="020B0604020202020204" pitchFamily="34" charset="0"/>
              </a:rPr>
              <a:t>.</a:t>
            </a:r>
            <a:endParaRPr lang="en-US" sz="1350">
              <a:solidFill>
                <a:prstClr val="black"/>
              </a:solidFill>
              <a:latin typeface="Times New Roman"/>
            </a:endParaRPr>
          </a:p>
        </p:txBody>
      </p:sp>
      <p:pic>
        <p:nvPicPr>
          <p:cNvPr id="31"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8470748" y="2805092"/>
            <a:ext cx="664730" cy="664730"/>
          </a:xfrm>
          <a:prstGeom prst="rect">
            <a:avLst/>
          </a:prstGeom>
        </p:spPr>
      </p:pic>
      <p:pic>
        <p:nvPicPr>
          <p:cNvPr id="33"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8501742" y="3465811"/>
            <a:ext cx="634682" cy="634682"/>
          </a:xfrm>
          <a:prstGeom prst="rect">
            <a:avLst/>
          </a:prstGeom>
        </p:spPr>
      </p:pic>
      <p:pic>
        <p:nvPicPr>
          <p:cNvPr id="34"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cstate="print"/>
          <a:stretch>
            <a:fillRect/>
          </a:stretch>
        </p:blipFill>
        <p:spPr>
          <a:xfrm>
            <a:off x="8497131" y="4075516"/>
            <a:ext cx="625097" cy="625097"/>
          </a:xfrm>
          <a:prstGeom prst="rect">
            <a:avLst/>
          </a:prstGeom>
        </p:spPr>
      </p:pic>
      <p:pic>
        <p:nvPicPr>
          <p:cNvPr id="35"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cstate="print"/>
          <a:stretch>
            <a:fillRect/>
          </a:stretch>
        </p:blipFill>
        <p:spPr>
          <a:xfrm>
            <a:off x="8497131" y="4646185"/>
            <a:ext cx="646870" cy="660122"/>
          </a:xfrm>
          <a:prstGeom prst="rect">
            <a:avLst/>
          </a:prstGeom>
        </p:spPr>
      </p:pic>
      <p:pic>
        <p:nvPicPr>
          <p:cNvPr id="36"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cstate="print"/>
          <a:stretch>
            <a:fillRect/>
          </a:stretch>
        </p:blipFill>
        <p:spPr>
          <a:xfrm>
            <a:off x="8497131" y="5287652"/>
            <a:ext cx="646870" cy="702641"/>
          </a:xfrm>
          <a:prstGeom prst="rect">
            <a:avLst/>
          </a:prstGeom>
        </p:spPr>
      </p:pic>
    </p:spTree>
    <p:extLst>
      <p:ext uri="{BB962C8B-B14F-4D97-AF65-F5344CB8AC3E}">
        <p14:creationId xmlns:p14="http://schemas.microsoft.com/office/powerpoint/2010/main" val="103316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121" fill="hold"/>
                                        <p:tgtEl>
                                          <p:spTgt spid="10"/>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121" fill="hold"/>
                                        <p:tgtEl>
                                          <p:spTgt spid="31"/>
                                        </p:tgtEl>
                                      </p:cBhvr>
                                    </p:cmd>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2121" fill="hold"/>
                                        <p:tgtEl>
                                          <p:spTgt spid="33"/>
                                        </p:tgtEl>
                                      </p:cBhvr>
                                    </p:cmd>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2121" fill="hold"/>
                                        <p:tgtEl>
                                          <p:spTgt spid="34"/>
                                        </p:tgtEl>
                                      </p:cBhvr>
                                    </p:cmd>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12121" fill="hold"/>
                                        <p:tgtEl>
                                          <p:spTgt spid="35"/>
                                        </p:tgtEl>
                                      </p:cBhvr>
                                    </p:cmd>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500" fill="hold"/>
                                        <p:tgtEl>
                                          <p:spTgt spid="19"/>
                                        </p:tgtEl>
                                        <p:attrNameLst>
                                          <p:attrName>ppt_x</p:attrName>
                                        </p:attrNameLst>
                                      </p:cBhvr>
                                      <p:tavLst>
                                        <p:tav tm="0">
                                          <p:val>
                                            <p:strVal val="#ppt_x"/>
                                          </p:val>
                                        </p:tav>
                                        <p:tav tm="100000">
                                          <p:val>
                                            <p:strVal val="#ppt_x"/>
                                          </p:val>
                                        </p:tav>
                                      </p:tavLst>
                                    </p:anim>
                                    <p:anim calcmode="lin" valueType="num">
                                      <p:cBhvr additive="base">
                                        <p:cTn id="8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12121" fill="hold"/>
                                        <p:tgtEl>
                                          <p:spTgt spid="36"/>
                                        </p:tgtEl>
                                      </p:cBhvr>
                                    </p:cmd>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7"/>
                                        </p:tgtEl>
                                        <p:attrNameLst>
                                          <p:attrName>style.visibility</p:attrName>
                                        </p:attrNameLst>
                                      </p:cBhvr>
                                      <p:to>
                                        <p:strVal val="visible"/>
                                      </p:to>
                                    </p:set>
                                    <p:anim calcmode="lin" valueType="num">
                                      <p:cBhvr additive="base">
                                        <p:cTn id="99" dur="500" fill="hold"/>
                                        <p:tgtEl>
                                          <p:spTgt spid="17"/>
                                        </p:tgtEl>
                                        <p:attrNameLst>
                                          <p:attrName>ppt_x</p:attrName>
                                        </p:attrNameLst>
                                      </p:cBhvr>
                                      <p:tavLst>
                                        <p:tav tm="0">
                                          <p:val>
                                            <p:strVal val="#ppt_x"/>
                                          </p:val>
                                        </p:tav>
                                        <p:tav tm="100000">
                                          <p:val>
                                            <p:strVal val="#ppt_x"/>
                                          </p:val>
                                        </p:tav>
                                      </p:tavLst>
                                    </p:anim>
                                    <p:anim calcmode="lin" valueType="num">
                                      <p:cBhvr additive="base">
                                        <p:cTn id="10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1" fill="hold" display="0">
                  <p:stCondLst>
                    <p:cond delay="indefinite"/>
                  </p:stCondLst>
                </p:cTn>
                <p:tgtEl>
                  <p:spTgt spid="10"/>
                </p:tgtEl>
              </p:cMediaNode>
            </p:video>
            <p:video>
              <p:cMediaNode vol="80000">
                <p:cTn id="102" fill="hold" display="0">
                  <p:stCondLst>
                    <p:cond delay="indefinite"/>
                  </p:stCondLst>
                </p:cTn>
                <p:tgtEl>
                  <p:spTgt spid="31"/>
                </p:tgtEl>
              </p:cMediaNode>
            </p:video>
            <p:video>
              <p:cMediaNode vol="80000">
                <p:cTn id="103" fill="hold" display="0">
                  <p:stCondLst>
                    <p:cond delay="indefinite"/>
                  </p:stCondLst>
                </p:cTn>
                <p:tgtEl>
                  <p:spTgt spid="33"/>
                </p:tgtEl>
              </p:cMediaNode>
            </p:video>
            <p:video>
              <p:cMediaNode vol="80000" mute="1">
                <p:cTn id="104" fill="hold" display="0">
                  <p:stCondLst>
                    <p:cond delay="indefinite"/>
                  </p:stCondLst>
                </p:cTn>
                <p:tgtEl>
                  <p:spTgt spid="34"/>
                </p:tgtEl>
              </p:cMediaNode>
            </p:video>
            <p:video>
              <p:cMediaNode vol="80000">
                <p:cTn id="105" fill="hold" display="0">
                  <p:stCondLst>
                    <p:cond delay="indefinite"/>
                  </p:stCondLst>
                </p:cTn>
                <p:tgtEl>
                  <p:spTgt spid="35"/>
                </p:tgtEl>
              </p:cMediaNode>
            </p:video>
            <p:video>
              <p:cMediaNode vol="80000">
                <p:cTn id="106" fill="hold" display="0">
                  <p:stCondLst>
                    <p:cond delay="indefinite"/>
                  </p:stCondLst>
                </p:cTn>
                <p:tgtEl>
                  <p:spTgt spid="36"/>
                </p:tgtEl>
              </p:cMediaNode>
            </p:video>
          </p:childTnLst>
        </p:cTn>
      </p:par>
    </p:tnLst>
    <p:bldLst>
      <p:bldP spid="11" grpId="0" animBg="1"/>
      <p:bldP spid="13" grpId="0" animBg="1"/>
      <p:bldP spid="15" grpId="0" animBg="1"/>
      <p:bldP spid="17" grpId="0" animBg="1"/>
      <p:bldP spid="18" grpId="0" animBg="1"/>
      <p:bldP spid="19" grpId="0" animBg="1"/>
      <p:bldP spid="21" grpId="0"/>
      <p:bldP spid="22" grpId="0"/>
      <p:bldP spid="24" grpId="0"/>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Text Box 5"/>
          <p:cNvSpPr txBox="1">
            <a:spLocks noChangeArrowheads="1"/>
          </p:cNvSpPr>
          <p:nvPr/>
        </p:nvSpPr>
        <p:spPr bwMode="auto">
          <a:xfrm>
            <a:off x="228600" y="3429000"/>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N</a:t>
            </a:r>
            <a:r>
              <a:rPr kumimoji="0" lang="vi-VN" alt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guyên tắc </a:t>
            </a:r>
            <a:r>
              <a:rPr kumimoji="0" lang="en-US" altLang="en-US" sz="28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alt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alt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động của hệ thống ảnh trong các ngôi nhà thông minh</a:t>
            </a:r>
            <a:endParaRPr kumimoji="0" lang="en-US" alt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220" name="Oval 2"/>
          <p:cNvSpPr>
            <a:spLocks noChangeArrowheads="1"/>
          </p:cNvSpPr>
          <p:nvPr/>
        </p:nvSpPr>
        <p:spPr bwMode="auto">
          <a:xfrm>
            <a:off x="76200" y="327025"/>
            <a:ext cx="381000" cy="663575"/>
          </a:xfrm>
          <a:prstGeom prst="ellipse">
            <a:avLst/>
          </a:prstGeom>
          <a:solidFill>
            <a:srgbClr val="2828F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650" b="0" i="0" u="none" strike="noStrike" kern="1200" cap="none" spc="0" normalizeH="0" baseline="0" noProof="0">
              <a:ln>
                <a:noFill/>
              </a:ln>
              <a:solidFill>
                <a:prstClr val="white"/>
              </a:solidFill>
              <a:effectLst/>
              <a:uLnTx/>
              <a:uFillTx/>
              <a:latin typeface="UVN Ke Chuyen1" panose="03030602030607080B05" pitchFamily="66" charset="0"/>
              <a:ea typeface="+mn-ea"/>
              <a:cs typeface="+mn-cs"/>
            </a:endParaRPr>
          </a:p>
        </p:txBody>
      </p:sp>
      <p:sp>
        <p:nvSpPr>
          <p:cNvPr id="11269" name="Freeform 15"/>
          <p:cNvSpPr>
            <a:spLocks/>
          </p:cNvSpPr>
          <p:nvPr/>
        </p:nvSpPr>
        <p:spPr bwMode="auto">
          <a:xfrm>
            <a:off x="228600" y="342900"/>
            <a:ext cx="213122" cy="601663"/>
          </a:xfrm>
          <a:custGeom>
            <a:avLst/>
            <a:gdLst>
              <a:gd name="T0" fmla="*/ 0 w 380990"/>
              <a:gd name="T1" fmla="*/ 0 h 800806"/>
              <a:gd name="T2" fmla="*/ 45455 w 380990"/>
              <a:gd name="T3" fmla="*/ 0 h 800806"/>
              <a:gd name="T4" fmla="*/ 45455 w 380990"/>
              <a:gd name="T5" fmla="*/ 218609 h 800806"/>
              <a:gd name="T6" fmla="*/ 52042 w 380990"/>
              <a:gd name="T7" fmla="*/ 218609 h 800806"/>
              <a:gd name="T8" fmla="*/ 62676 w 380990"/>
              <a:gd name="T9" fmla="*/ 273000 h 800806"/>
              <a:gd name="T10" fmla="*/ 104068 w 380990"/>
              <a:gd name="T11" fmla="*/ 235977 h 800806"/>
              <a:gd name="T12" fmla="*/ 103569 w 380990"/>
              <a:gd name="T13" fmla="*/ 196976 h 800806"/>
              <a:gd name="T14" fmla="*/ 147061 w 380990"/>
              <a:gd name="T15" fmla="*/ 159451 h 800806"/>
              <a:gd name="T16" fmla="*/ 150376 w 380990"/>
              <a:gd name="T17" fmla="*/ 267431 h 800806"/>
              <a:gd name="T18" fmla="*/ 46269 w 380990"/>
              <a:gd name="T19" fmla="*/ 329408 h 800806"/>
              <a:gd name="T20" fmla="*/ 12574 w 380990"/>
              <a:gd name="T21" fmla="*/ 284576 h 800806"/>
              <a:gd name="T22" fmla="*/ 8746 w 380990"/>
              <a:gd name="T23" fmla="*/ 271720 h 800806"/>
              <a:gd name="T24" fmla="*/ 0 w 380990"/>
              <a:gd name="T25" fmla="*/ 271720 h 800806"/>
              <a:gd name="T26" fmla="*/ 0 w 380990"/>
              <a:gd name="T27" fmla="*/ 218609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70" name="Oval 5"/>
          <p:cNvSpPr>
            <a:spLocks noChangeArrowheads="1"/>
          </p:cNvSpPr>
          <p:nvPr/>
        </p:nvSpPr>
        <p:spPr bwMode="auto">
          <a:xfrm flipH="1">
            <a:off x="190500" y="76200"/>
            <a:ext cx="114300" cy="179388"/>
          </a:xfrm>
          <a:prstGeom prst="ellipse">
            <a:avLst/>
          </a:prstGeom>
          <a:solidFill>
            <a:srgbClr val="2828F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271" name="Freeform 19"/>
          <p:cNvSpPr>
            <a:spLocks/>
          </p:cNvSpPr>
          <p:nvPr/>
        </p:nvSpPr>
        <p:spPr bwMode="auto">
          <a:xfrm>
            <a:off x="304800" y="0"/>
            <a:ext cx="214313" cy="285750"/>
          </a:xfrm>
          <a:custGeom>
            <a:avLst/>
            <a:gdLst>
              <a:gd name="T0" fmla="*/ 80376 w 380990"/>
              <a:gd name="T1" fmla="*/ 0 h 380991"/>
              <a:gd name="T2" fmla="*/ 99666 w 380990"/>
              <a:gd name="T3" fmla="*/ 0 h 380991"/>
              <a:gd name="T4" fmla="*/ 99666 w 380990"/>
              <a:gd name="T5" fmla="*/ 61084 h 380991"/>
              <a:gd name="T6" fmla="*/ 160751 w 380990"/>
              <a:gd name="T7" fmla="*/ 61084 h 380991"/>
              <a:gd name="T8" fmla="*/ 160751 w 380990"/>
              <a:gd name="T9" fmla="*/ 80376 h 380991"/>
              <a:gd name="T10" fmla="*/ 99666 w 380990"/>
              <a:gd name="T11" fmla="*/ 80376 h 380991"/>
              <a:gd name="T12" fmla="*/ 99666 w 380990"/>
              <a:gd name="T13" fmla="*/ 160750 h 380991"/>
              <a:gd name="T14" fmla="*/ 80376 w 380990"/>
              <a:gd name="T15" fmla="*/ 160750 h 380991"/>
              <a:gd name="T16" fmla="*/ 80376 w 380990"/>
              <a:gd name="T17" fmla="*/ 80376 h 380991"/>
              <a:gd name="T18" fmla="*/ 0 w 380990"/>
              <a:gd name="T19" fmla="*/ 80376 h 380991"/>
              <a:gd name="T20" fmla="*/ 0 w 380990"/>
              <a:gd name="T21" fmla="*/ 61084 h 380991"/>
              <a:gd name="T22" fmla="*/ 80376 w 380990"/>
              <a:gd name="T23" fmla="*/ 61084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 Box 5"/>
          <p:cNvSpPr txBox="1">
            <a:spLocks noChangeArrowheads="1"/>
          </p:cNvSpPr>
          <p:nvPr/>
        </p:nvSpPr>
        <p:spPr bwMode="auto">
          <a:xfrm>
            <a:off x="457200" y="5105400"/>
            <a:ext cx="85344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4F81BD"/>
              </a:buClr>
              <a:buSzTx/>
              <a:buFont typeface="Wingdings" panose="05000000000000000000" pitchFamily="2" charset="2"/>
              <a:buChar char="l"/>
              <a:tabLst/>
              <a:defRPr/>
            </a:pP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ác hệ thống trong ngôi nhà thông minh trong t</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ường hoạt động dựa trên nguyên lý như sau</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lệnh điều khiển</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thông qua tin nhắn</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giọng nói</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điều khiển từ xa</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thu nhận bởi thiết bị nhận định lệnh sẽ được chuyển tới bộ phận xử lý sau khi xử lý thông tin sẽ được chuyển tới các bộ phận chấp hành để điều khiển các thiết bị trong ngôi nhà</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cửa</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rèm</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thiết bị điện</a:t>
            </a: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Rectangle 1"/>
          <p:cNvSpPr/>
          <p:nvPr/>
        </p:nvSpPr>
        <p:spPr>
          <a:xfrm>
            <a:off x="2852737" y="4333875"/>
            <a:ext cx="1033463" cy="847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Nhận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lệnh</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4224337" y="4333872"/>
            <a:ext cx="1033463" cy="847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Xử</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lí</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15" name="Rectangle 14"/>
          <p:cNvSpPr/>
          <p:nvPr/>
        </p:nvSpPr>
        <p:spPr>
          <a:xfrm>
            <a:off x="5595937" y="4333875"/>
            <a:ext cx="1033463" cy="847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Chấp</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Arrow Connector 6"/>
          <p:cNvCxnSpPr/>
          <p:nvPr/>
        </p:nvCxnSpPr>
        <p:spPr>
          <a:xfrm flipV="1">
            <a:off x="3886200" y="4800600"/>
            <a:ext cx="3393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257800" y="4800600"/>
            <a:ext cx="3393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1E04577-FE90-4497-90EC-F27B9A52B6A0}"/>
              </a:ext>
            </a:extLst>
          </p:cNvPr>
          <p:cNvPicPr>
            <a:picLocks noChangeAspect="1"/>
          </p:cNvPicPr>
          <p:nvPr/>
        </p:nvPicPr>
        <p:blipFill>
          <a:blip r:embed="rId2"/>
          <a:stretch>
            <a:fillRect/>
          </a:stretch>
        </p:blipFill>
        <p:spPr>
          <a:xfrm>
            <a:off x="381000" y="152400"/>
            <a:ext cx="2299855" cy="1981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E87D9B61-33B2-4CBE-96F6-AC98031E3B9F}"/>
              </a:ext>
            </a:extLst>
          </p:cNvPr>
          <p:cNvPicPr>
            <a:picLocks noChangeAspect="1"/>
          </p:cNvPicPr>
          <p:nvPr/>
        </p:nvPicPr>
        <p:blipFill>
          <a:blip r:embed="rId3"/>
          <a:stretch>
            <a:fillRect/>
          </a:stretch>
        </p:blipFill>
        <p:spPr>
          <a:xfrm>
            <a:off x="4191000" y="0"/>
            <a:ext cx="4953000" cy="174798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3" name="Speech Bubble: Oval 8">
            <a:extLst>
              <a:ext uri="{FF2B5EF4-FFF2-40B4-BE49-F238E27FC236}">
                <a16:creationId xmlns:a16="http://schemas.microsoft.com/office/drawing/2014/main" id="{E64FB09F-A6D7-4619-AF91-A311595F1E13}"/>
              </a:ext>
            </a:extLst>
          </p:cNvPr>
          <p:cNvSpPr/>
          <p:nvPr/>
        </p:nvSpPr>
        <p:spPr>
          <a:xfrm>
            <a:off x="0" y="2133600"/>
            <a:ext cx="3525982" cy="1299237"/>
          </a:xfrm>
          <a:prstGeom prst="wedgeEllipseCallout">
            <a:avLst>
              <a:gd name="adj1" fmla="val -38121"/>
              <a:gd name="adj2" fmla="val -75400"/>
            </a:avLst>
          </a:prstGeom>
          <a:solidFill>
            <a:srgbClr val="C36245"/>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Nikola Tesla (1856 – </a:t>
            </a:r>
            <a:r>
              <a:rPr kumimoji="0" lang="en-US" sz="1800" b="0"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Calibri"/>
                <a:ea typeface="+mn-ea"/>
                <a:cs typeface="+mn-cs"/>
              </a:rPr>
              <a:t>1943</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là</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một</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kĩ</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sư</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điện</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kĩ</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sư</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cơ</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khí</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người</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Mĩ</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gốc</a:t>
            </a:r>
            <a:r>
              <a:rPr kumimoji="0" lang="en-US" sz="1800" b="0" i="0" u="none" strike="noStrike" kern="1200" cap="none" spc="0" normalizeH="0" baseline="0" noProof="0" dirty="0">
                <a:ln>
                  <a:noFill/>
                </a:ln>
                <a:solidFill>
                  <a:srgbClr val="FFFF00"/>
                </a:solidFill>
                <a:effectLst/>
                <a:uLnTx/>
                <a:uFillTx/>
                <a:latin typeface="Calibri"/>
                <a:ea typeface="+mn-ea"/>
                <a:cs typeface="+mn-cs"/>
              </a:rPr>
              <a:t> Serbia</a:t>
            </a:r>
          </a:p>
        </p:txBody>
      </p:sp>
      <p:sp>
        <p:nvSpPr>
          <p:cNvPr id="24" name="Speech Bubble: Oval 8">
            <a:extLst>
              <a:ext uri="{FF2B5EF4-FFF2-40B4-BE49-F238E27FC236}">
                <a16:creationId xmlns:a16="http://schemas.microsoft.com/office/drawing/2014/main" id="{E64FB09F-A6D7-4619-AF91-A311595F1E13}"/>
              </a:ext>
            </a:extLst>
          </p:cNvPr>
          <p:cNvSpPr/>
          <p:nvPr/>
        </p:nvSpPr>
        <p:spPr>
          <a:xfrm>
            <a:off x="3505200" y="2057400"/>
            <a:ext cx="5638800" cy="1299237"/>
          </a:xfrm>
          <a:prstGeom prst="wedgeEllipseCallout">
            <a:avLst>
              <a:gd name="adj1" fmla="val 16073"/>
              <a:gd name="adj2" fmla="val -80814"/>
            </a:avLst>
          </a:prstGeom>
          <a:solidFill>
            <a:srgbClr val="C36245"/>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Nikola Tesla (1856 – </a:t>
            </a:r>
            <a:r>
              <a:rPr kumimoji="0" lang="en-US" sz="1800" b="0"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Calibri"/>
                <a:ea typeface="+mn-ea"/>
                <a:cs typeface="+mn-cs"/>
              </a:rPr>
              <a:t>1943</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điều</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khiển</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mô</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hình</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thu</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nhỏ</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của</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một</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chiếc</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thuyền</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bằng</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điều</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khiển</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từ</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xa</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Sáng</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chế</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của</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ông</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là</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khởi</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đầu</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cho</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các</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thiết</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bị</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điều</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khiển</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từ</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xa</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sau</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a:ln>
                  <a:noFill/>
                </a:ln>
                <a:solidFill>
                  <a:srgbClr val="FFFF00"/>
                </a:solidFill>
                <a:effectLst/>
                <a:uLnTx/>
                <a:uFillTx/>
                <a:latin typeface="Calibri"/>
                <a:ea typeface="+mn-ea"/>
                <a:cs typeface="+mn-cs"/>
              </a:rPr>
              <a:t>này</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08530897"/>
      </p:ext>
    </p:extLst>
  </p:cSld>
  <p:clrMapOvr>
    <a:masterClrMapping/>
  </p:clrMapOvr>
  <p:transition spd="slow" advClick="0">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7829"/>
                                        </p:tgtEl>
                                        <p:attrNameLst>
                                          <p:attrName>style.visibility</p:attrName>
                                        </p:attrNameLst>
                                      </p:cBhvr>
                                      <p:to>
                                        <p:strVal val="visible"/>
                                      </p:to>
                                    </p:set>
                                    <p:animEffect transition="in" filter="fade">
                                      <p:cBhvr>
                                        <p:cTn id="29" dur="1000"/>
                                        <p:tgtEl>
                                          <p:spTgt spid="77829"/>
                                        </p:tgtEl>
                                      </p:cBhvr>
                                    </p:animEffect>
                                    <p:anim calcmode="lin" valueType="num">
                                      <p:cBhvr>
                                        <p:cTn id="30" dur="1000" fill="hold"/>
                                        <p:tgtEl>
                                          <p:spTgt spid="77829"/>
                                        </p:tgtEl>
                                        <p:attrNameLst>
                                          <p:attrName>ppt_x</p:attrName>
                                        </p:attrNameLst>
                                      </p:cBhvr>
                                      <p:tavLst>
                                        <p:tav tm="0">
                                          <p:val>
                                            <p:strVal val="#ppt_x"/>
                                          </p:val>
                                        </p:tav>
                                        <p:tav tm="100000">
                                          <p:val>
                                            <p:strVal val="#ppt_x"/>
                                          </p:val>
                                        </p:tav>
                                      </p:tavLst>
                                    </p:anim>
                                    <p:anim calcmode="lin" valueType="num">
                                      <p:cBhvr>
                                        <p:cTn id="31" dur="1000" fill="hold"/>
                                        <p:tgtEl>
                                          <p:spTgt spid="778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80">
                                          <p:stCondLst>
                                            <p:cond delay="0"/>
                                          </p:stCondLst>
                                        </p:cTn>
                                        <p:tgtEl>
                                          <p:spTgt spid="2"/>
                                        </p:tgtEl>
                                      </p:cBhvr>
                                    </p:animEffect>
                                    <p:anim calcmode="lin" valueType="num">
                                      <p:cBhvr>
                                        <p:cTn id="3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2" dur="26">
                                          <p:stCondLst>
                                            <p:cond delay="650"/>
                                          </p:stCondLst>
                                        </p:cTn>
                                        <p:tgtEl>
                                          <p:spTgt spid="2"/>
                                        </p:tgtEl>
                                      </p:cBhvr>
                                      <p:to x="100000" y="60000"/>
                                    </p:animScale>
                                    <p:animScale>
                                      <p:cBhvr>
                                        <p:cTn id="43" dur="166" decel="50000">
                                          <p:stCondLst>
                                            <p:cond delay="676"/>
                                          </p:stCondLst>
                                        </p:cTn>
                                        <p:tgtEl>
                                          <p:spTgt spid="2"/>
                                        </p:tgtEl>
                                      </p:cBhvr>
                                      <p:to x="100000" y="100000"/>
                                    </p:animScale>
                                    <p:animScale>
                                      <p:cBhvr>
                                        <p:cTn id="44" dur="26">
                                          <p:stCondLst>
                                            <p:cond delay="1312"/>
                                          </p:stCondLst>
                                        </p:cTn>
                                        <p:tgtEl>
                                          <p:spTgt spid="2"/>
                                        </p:tgtEl>
                                      </p:cBhvr>
                                      <p:to x="100000" y="80000"/>
                                    </p:animScale>
                                    <p:animScale>
                                      <p:cBhvr>
                                        <p:cTn id="45" dur="166" decel="50000">
                                          <p:stCondLst>
                                            <p:cond delay="1338"/>
                                          </p:stCondLst>
                                        </p:cTn>
                                        <p:tgtEl>
                                          <p:spTgt spid="2"/>
                                        </p:tgtEl>
                                      </p:cBhvr>
                                      <p:to x="100000" y="100000"/>
                                    </p:animScale>
                                    <p:animScale>
                                      <p:cBhvr>
                                        <p:cTn id="46" dur="26">
                                          <p:stCondLst>
                                            <p:cond delay="1642"/>
                                          </p:stCondLst>
                                        </p:cTn>
                                        <p:tgtEl>
                                          <p:spTgt spid="2"/>
                                        </p:tgtEl>
                                      </p:cBhvr>
                                      <p:to x="100000" y="90000"/>
                                    </p:animScale>
                                    <p:animScale>
                                      <p:cBhvr>
                                        <p:cTn id="47" dur="166" decel="50000">
                                          <p:stCondLst>
                                            <p:cond delay="1668"/>
                                          </p:stCondLst>
                                        </p:cTn>
                                        <p:tgtEl>
                                          <p:spTgt spid="2"/>
                                        </p:tgtEl>
                                      </p:cBhvr>
                                      <p:to x="100000" y="100000"/>
                                    </p:animScale>
                                    <p:animScale>
                                      <p:cBhvr>
                                        <p:cTn id="48" dur="26">
                                          <p:stCondLst>
                                            <p:cond delay="1808"/>
                                          </p:stCondLst>
                                        </p:cTn>
                                        <p:tgtEl>
                                          <p:spTgt spid="2"/>
                                        </p:tgtEl>
                                      </p:cBhvr>
                                      <p:to x="100000" y="95000"/>
                                    </p:animScale>
                                    <p:animScale>
                                      <p:cBhvr>
                                        <p:cTn id="49" dur="166" decel="50000">
                                          <p:stCondLst>
                                            <p:cond delay="1834"/>
                                          </p:stCondLst>
                                        </p:cTn>
                                        <p:tgtEl>
                                          <p:spTgt spid="2"/>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1000" fill="hold"/>
                                        <p:tgtEl>
                                          <p:spTgt spid="15"/>
                                        </p:tgtEl>
                                        <p:attrNameLst>
                                          <p:attrName>ppt_w</p:attrName>
                                        </p:attrNameLst>
                                      </p:cBhvr>
                                      <p:tavLst>
                                        <p:tav tm="0">
                                          <p:val>
                                            <p:fltVal val="0"/>
                                          </p:val>
                                        </p:tav>
                                        <p:tav tm="100000">
                                          <p:val>
                                            <p:strVal val="#ppt_w"/>
                                          </p:val>
                                        </p:tav>
                                      </p:tavLst>
                                    </p:anim>
                                    <p:anim calcmode="lin" valueType="num">
                                      <p:cBhvr>
                                        <p:cTn id="63" dur="1000" fill="hold"/>
                                        <p:tgtEl>
                                          <p:spTgt spid="15"/>
                                        </p:tgtEl>
                                        <p:attrNameLst>
                                          <p:attrName>ppt_h</p:attrName>
                                        </p:attrNameLst>
                                      </p:cBhvr>
                                      <p:tavLst>
                                        <p:tav tm="0">
                                          <p:val>
                                            <p:fltVal val="0"/>
                                          </p:val>
                                        </p:tav>
                                        <p:tav tm="100000">
                                          <p:val>
                                            <p:strVal val="#ppt_h"/>
                                          </p:val>
                                        </p:tav>
                                      </p:tavLst>
                                    </p:anim>
                                    <p:anim calcmode="lin" valueType="num">
                                      <p:cBhvr>
                                        <p:cTn id="64" dur="1000" fill="hold"/>
                                        <p:tgtEl>
                                          <p:spTgt spid="15"/>
                                        </p:tgtEl>
                                        <p:attrNameLst>
                                          <p:attrName>style.rotation</p:attrName>
                                        </p:attrNameLst>
                                      </p:cBhvr>
                                      <p:tavLst>
                                        <p:tav tm="0">
                                          <p:val>
                                            <p:fltVal val="90"/>
                                          </p:val>
                                        </p:tav>
                                        <p:tav tm="100000">
                                          <p:val>
                                            <p:fltVal val="0"/>
                                          </p:val>
                                        </p:tav>
                                      </p:tavLst>
                                    </p:anim>
                                    <p:animEffect transition="in" filter="fade">
                                      <p:cBhvr>
                                        <p:cTn id="65" dur="10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1000" fill="hold"/>
                                        <p:tgtEl>
                                          <p:spTgt spid="9"/>
                                        </p:tgtEl>
                                        <p:attrNameLst>
                                          <p:attrName>ppt_w</p:attrName>
                                        </p:attrNameLst>
                                      </p:cBhvr>
                                      <p:tavLst>
                                        <p:tav tm="0">
                                          <p:val>
                                            <p:fltVal val="0"/>
                                          </p:val>
                                        </p:tav>
                                        <p:tav tm="100000">
                                          <p:val>
                                            <p:strVal val="#ppt_w"/>
                                          </p:val>
                                        </p:tav>
                                      </p:tavLst>
                                    </p:anim>
                                    <p:anim calcmode="lin" valueType="num">
                                      <p:cBhvr>
                                        <p:cTn id="71" dur="1000" fill="hold"/>
                                        <p:tgtEl>
                                          <p:spTgt spid="9"/>
                                        </p:tgtEl>
                                        <p:attrNameLst>
                                          <p:attrName>ppt_h</p:attrName>
                                        </p:attrNameLst>
                                      </p:cBhvr>
                                      <p:tavLst>
                                        <p:tav tm="0">
                                          <p:val>
                                            <p:fltVal val="0"/>
                                          </p:val>
                                        </p:tav>
                                        <p:tav tm="100000">
                                          <p:val>
                                            <p:strVal val="#ppt_h"/>
                                          </p:val>
                                        </p:tav>
                                      </p:tavLst>
                                    </p:anim>
                                    <p:anim calcmode="lin" valueType="num">
                                      <p:cBhvr>
                                        <p:cTn id="72" dur="1000" fill="hold"/>
                                        <p:tgtEl>
                                          <p:spTgt spid="9"/>
                                        </p:tgtEl>
                                        <p:attrNameLst>
                                          <p:attrName>style.rotation</p:attrName>
                                        </p:attrNameLst>
                                      </p:cBhvr>
                                      <p:tavLst>
                                        <p:tav tm="0">
                                          <p:val>
                                            <p:fltVal val="90"/>
                                          </p:val>
                                        </p:tav>
                                        <p:tav tm="100000">
                                          <p:val>
                                            <p:fltVal val="0"/>
                                          </p:val>
                                        </p:tav>
                                      </p:tavLst>
                                    </p:anim>
                                    <p:animEffect transition="in" filter="fade">
                                      <p:cBhvr>
                                        <p:cTn id="7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p:bldP spid="9" grpId="0"/>
      <p:bldP spid="2" grpId="0" animBg="1"/>
      <p:bldP spid="14" grpId="0" animBg="1"/>
      <p:bldP spid="15"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0" y="0"/>
            <a:ext cx="67151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a:solidFill>
                  <a:srgbClr val="FF3300"/>
                </a:solidFill>
                <a:latin typeface="Times New Roman" panose="02020603050405020304" pitchFamily="18" charset="0"/>
              </a:rPr>
              <a:t>II. </a:t>
            </a:r>
            <a:r>
              <a:rPr lang="vi-VN" altLang="en-US" sz="2400" b="1" dirty="0">
                <a:solidFill>
                  <a:srgbClr val="FF3300"/>
                </a:solidFill>
                <a:latin typeface="Times New Roman" panose="02020603050405020304" pitchFamily="18" charset="0"/>
              </a:rPr>
              <a:t>ĐẶC ĐIỂM CỦA NGÔI NHÀ THÔNG MINH</a:t>
            </a:r>
            <a:endParaRPr lang="en-US" altLang="en-US" sz="2400" b="1" dirty="0">
              <a:solidFill>
                <a:srgbClr val="FF3300"/>
              </a:solidFill>
              <a:latin typeface="Times New Roman" panose="02020603050405020304" pitchFamily="18" charset="0"/>
            </a:endParaRPr>
          </a:p>
        </p:txBody>
      </p:sp>
      <p:pic>
        <p:nvPicPr>
          <p:cNvPr id="3" name="Picture 2">
            <a:extLst>
              <a:ext uri="{FF2B5EF4-FFF2-40B4-BE49-F238E27FC236}">
                <a16:creationId xmlns:a16="http://schemas.microsoft.com/office/drawing/2014/main" id="{B98E3509-00A9-44C0-87B5-1ED7096483EC}"/>
              </a:ext>
            </a:extLst>
          </p:cNvPr>
          <p:cNvPicPr>
            <a:picLocks noChangeAspect="1"/>
          </p:cNvPicPr>
          <p:nvPr/>
        </p:nvPicPr>
        <p:blipFill>
          <a:blip r:embed="rId2"/>
          <a:stretch>
            <a:fillRect/>
          </a:stretch>
        </p:blipFill>
        <p:spPr>
          <a:xfrm>
            <a:off x="0" y="685800"/>
            <a:ext cx="4343400" cy="563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a:extLst>
              <a:ext uri="{FF2B5EF4-FFF2-40B4-BE49-F238E27FC236}">
                <a16:creationId xmlns:a16="http://schemas.microsoft.com/office/drawing/2014/main" id="{6AB433DA-9B3E-4762-B5CD-2D42367B727D}"/>
              </a:ext>
            </a:extLst>
          </p:cNvPr>
          <p:cNvSpPr/>
          <p:nvPr/>
        </p:nvSpPr>
        <p:spPr>
          <a:xfrm>
            <a:off x="5943600" y="762000"/>
            <a:ext cx="2971800" cy="1572847"/>
          </a:xfrm>
          <a:prstGeom prst="ellipse">
            <a:avLst/>
          </a:prstGeom>
          <a:ln>
            <a:solidFill>
              <a:srgbClr val="FFFF00"/>
            </a:solidFill>
          </a:ln>
          <a:scene3d>
            <a:camera prst="orthographicFront">
              <a:rot lat="0" lon="0" rev="0"/>
            </a:camera>
            <a:lightRig rig="threePt" dir="t">
              <a:rot lat="0" lon="0" rev="1200000"/>
            </a:lightRig>
          </a:scene3d>
          <a:sp3d>
            <a:bevelT w="63500" h="25400" prst="relaxedInse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err="1">
                <a:solidFill>
                  <a:srgbClr val="002060"/>
                </a:solidFill>
                <a:latin typeface="Cambria Math" panose="02040503050406030204" pitchFamily="18" charset="0"/>
                <a:ea typeface="Cambria Math" panose="02040503050406030204" pitchFamily="18" charset="0"/>
              </a:rPr>
              <a:t>Tiện</a:t>
            </a:r>
            <a:r>
              <a:rPr lang="en-US" sz="3200" b="1" dirty="0">
                <a:solidFill>
                  <a:srgbClr val="002060"/>
                </a:solidFill>
                <a:latin typeface="Cambria Math" panose="02040503050406030204" pitchFamily="18" charset="0"/>
                <a:ea typeface="Cambria Math" panose="02040503050406030204" pitchFamily="18" charset="0"/>
              </a:rPr>
              <a:t> </a:t>
            </a:r>
            <a:r>
              <a:rPr lang="en-US" sz="3200" b="1" dirty="0" err="1">
                <a:solidFill>
                  <a:srgbClr val="002060"/>
                </a:solidFill>
                <a:latin typeface="Cambria Math" panose="02040503050406030204" pitchFamily="18" charset="0"/>
                <a:ea typeface="Cambria Math" panose="02040503050406030204" pitchFamily="18" charset="0"/>
              </a:rPr>
              <a:t>ích</a:t>
            </a:r>
            <a:endParaRPr lang="en-US" sz="3200" b="1" dirty="0">
              <a:solidFill>
                <a:srgbClr val="002060"/>
              </a:solidFill>
              <a:latin typeface="Cambria Math" panose="02040503050406030204" pitchFamily="18" charset="0"/>
              <a:ea typeface="Cambria Math" panose="02040503050406030204" pitchFamily="18" charset="0"/>
            </a:endParaRPr>
          </a:p>
        </p:txBody>
      </p:sp>
      <p:sp>
        <p:nvSpPr>
          <p:cNvPr id="5" name="Oval 4">
            <a:extLst>
              <a:ext uri="{FF2B5EF4-FFF2-40B4-BE49-F238E27FC236}">
                <a16:creationId xmlns:a16="http://schemas.microsoft.com/office/drawing/2014/main" id="{CE48F73F-5750-4011-94BF-C3A77F842FD8}"/>
              </a:ext>
            </a:extLst>
          </p:cNvPr>
          <p:cNvSpPr/>
          <p:nvPr/>
        </p:nvSpPr>
        <p:spPr>
          <a:xfrm>
            <a:off x="5867400" y="2667000"/>
            <a:ext cx="2971800" cy="1427988"/>
          </a:xfrm>
          <a:prstGeom prst="ellipse">
            <a:avLst/>
          </a:prstGeom>
          <a:ln>
            <a:solidFill>
              <a:srgbClr val="FFFF00"/>
            </a:solidFill>
          </a:ln>
          <a:scene3d>
            <a:camera prst="orthographicFront">
              <a:rot lat="0" lon="0" rev="0"/>
            </a:camera>
            <a:lightRig rig="threePt" dir="t">
              <a:rot lat="0" lon="0" rev="1200000"/>
            </a:lightRig>
          </a:scene3d>
          <a:sp3d>
            <a:bevelT w="63500" h="25400" prst="relaxedInse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a:solidFill>
                  <a:srgbClr val="002060"/>
                </a:solidFill>
                <a:latin typeface="Cambria Math" panose="02040503050406030204" pitchFamily="18" charset="0"/>
                <a:ea typeface="Cambria Math" panose="02040503050406030204" pitchFamily="18" charset="0"/>
              </a:rPr>
              <a:t>An </a:t>
            </a:r>
            <a:r>
              <a:rPr lang="en-US" sz="3200" b="1" dirty="0" err="1">
                <a:solidFill>
                  <a:srgbClr val="002060"/>
                </a:solidFill>
                <a:latin typeface="Cambria Math" panose="02040503050406030204" pitchFamily="18" charset="0"/>
                <a:ea typeface="Cambria Math" panose="02040503050406030204" pitchFamily="18" charset="0"/>
              </a:rPr>
              <a:t>ninh</a:t>
            </a:r>
            <a:r>
              <a:rPr lang="en-US" sz="3200" b="1" dirty="0">
                <a:solidFill>
                  <a:srgbClr val="002060"/>
                </a:solidFill>
                <a:latin typeface="Cambria Math" panose="02040503050406030204" pitchFamily="18" charset="0"/>
                <a:ea typeface="Cambria Math" panose="02040503050406030204" pitchFamily="18" charset="0"/>
              </a:rPr>
              <a:t>, </a:t>
            </a:r>
            <a:br>
              <a:rPr lang="en-US" sz="3200" b="1" dirty="0">
                <a:solidFill>
                  <a:srgbClr val="002060"/>
                </a:solidFill>
                <a:latin typeface="Cambria Math" panose="02040503050406030204" pitchFamily="18" charset="0"/>
                <a:ea typeface="Cambria Math" panose="02040503050406030204" pitchFamily="18" charset="0"/>
              </a:rPr>
            </a:br>
            <a:r>
              <a:rPr lang="en-US" sz="3200" b="1" dirty="0">
                <a:solidFill>
                  <a:srgbClr val="002060"/>
                </a:solidFill>
                <a:latin typeface="Cambria Math" panose="02040503050406030204" pitchFamily="18" charset="0"/>
                <a:ea typeface="Cambria Math" panose="02040503050406030204" pitchFamily="18" charset="0"/>
              </a:rPr>
              <a:t>an </a:t>
            </a:r>
            <a:r>
              <a:rPr lang="en-US" sz="3200" b="1" dirty="0" err="1">
                <a:solidFill>
                  <a:srgbClr val="002060"/>
                </a:solidFill>
                <a:latin typeface="Cambria Math" panose="02040503050406030204" pitchFamily="18" charset="0"/>
                <a:ea typeface="Cambria Math" panose="02040503050406030204" pitchFamily="18" charset="0"/>
              </a:rPr>
              <a:t>toàn</a:t>
            </a:r>
            <a:endParaRPr lang="en-US" sz="3200" b="1" dirty="0">
              <a:solidFill>
                <a:srgbClr val="002060"/>
              </a:solidFill>
              <a:latin typeface="Cambria Math" panose="02040503050406030204" pitchFamily="18" charset="0"/>
              <a:ea typeface="Cambria Math" panose="02040503050406030204" pitchFamily="18" charset="0"/>
            </a:endParaRPr>
          </a:p>
        </p:txBody>
      </p:sp>
      <p:sp>
        <p:nvSpPr>
          <p:cNvPr id="6" name="Oval 5">
            <a:extLst>
              <a:ext uri="{FF2B5EF4-FFF2-40B4-BE49-F238E27FC236}">
                <a16:creationId xmlns:a16="http://schemas.microsoft.com/office/drawing/2014/main" id="{54B05C2F-F947-469F-8A71-1C93519B1682}"/>
              </a:ext>
            </a:extLst>
          </p:cNvPr>
          <p:cNvSpPr/>
          <p:nvPr/>
        </p:nvSpPr>
        <p:spPr>
          <a:xfrm>
            <a:off x="5943600" y="4343400"/>
            <a:ext cx="2895600" cy="1541796"/>
          </a:xfrm>
          <a:prstGeom prst="ellipse">
            <a:avLst/>
          </a:prstGeom>
          <a:ln>
            <a:solidFill>
              <a:srgbClr val="FFFF00"/>
            </a:solidFill>
          </a:ln>
          <a:scene3d>
            <a:camera prst="orthographicFront">
              <a:rot lat="0" lon="0" rev="0"/>
            </a:camera>
            <a:lightRig rig="threePt" dir="t">
              <a:rot lat="0" lon="0" rev="1200000"/>
            </a:lightRig>
          </a:scene3d>
          <a:sp3d>
            <a:bevelT w="63500" h="25400" prst="relaxedInse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b="1" dirty="0" err="1">
                <a:solidFill>
                  <a:srgbClr val="002060"/>
                </a:solidFill>
                <a:latin typeface="Cambria Math" panose="02040503050406030204" pitchFamily="18" charset="0"/>
                <a:ea typeface="Cambria Math" panose="02040503050406030204" pitchFamily="18" charset="0"/>
              </a:rPr>
              <a:t>Tiết</a:t>
            </a:r>
            <a:r>
              <a:rPr lang="en-US" sz="3200" b="1" dirty="0">
                <a:solidFill>
                  <a:srgbClr val="002060"/>
                </a:solidFill>
                <a:latin typeface="Cambria Math" panose="02040503050406030204" pitchFamily="18" charset="0"/>
                <a:ea typeface="Cambria Math" panose="02040503050406030204" pitchFamily="18" charset="0"/>
              </a:rPr>
              <a:t> </a:t>
            </a:r>
            <a:r>
              <a:rPr lang="en-US" sz="3200" b="1" dirty="0" err="1">
                <a:solidFill>
                  <a:srgbClr val="002060"/>
                </a:solidFill>
                <a:latin typeface="Cambria Math" panose="02040503050406030204" pitchFamily="18" charset="0"/>
                <a:ea typeface="Cambria Math" panose="02040503050406030204" pitchFamily="18" charset="0"/>
              </a:rPr>
              <a:t>kiệm</a:t>
            </a:r>
            <a:r>
              <a:rPr lang="en-US" sz="3200" b="1" dirty="0">
                <a:solidFill>
                  <a:srgbClr val="002060"/>
                </a:solidFill>
                <a:latin typeface="Cambria Math" panose="02040503050406030204" pitchFamily="18" charset="0"/>
                <a:ea typeface="Cambria Math" panose="02040503050406030204" pitchFamily="18" charset="0"/>
              </a:rPr>
              <a:t> </a:t>
            </a:r>
            <a:r>
              <a:rPr lang="en-US" sz="3200" b="1" dirty="0" err="1">
                <a:solidFill>
                  <a:srgbClr val="002060"/>
                </a:solidFill>
                <a:latin typeface="Cambria Math" panose="02040503050406030204" pitchFamily="18" charset="0"/>
                <a:ea typeface="Cambria Math" panose="02040503050406030204" pitchFamily="18" charset="0"/>
              </a:rPr>
              <a:t>năng</a:t>
            </a:r>
            <a:r>
              <a:rPr lang="en-US" sz="3200" b="1" dirty="0">
                <a:solidFill>
                  <a:srgbClr val="002060"/>
                </a:solidFill>
                <a:latin typeface="Cambria Math" panose="02040503050406030204" pitchFamily="18" charset="0"/>
                <a:ea typeface="Cambria Math" panose="02040503050406030204" pitchFamily="18" charset="0"/>
              </a:rPr>
              <a:t> </a:t>
            </a:r>
            <a:r>
              <a:rPr lang="en-US" sz="3200" b="1" dirty="0" err="1">
                <a:solidFill>
                  <a:srgbClr val="002060"/>
                </a:solidFill>
                <a:latin typeface="Cambria Math" panose="02040503050406030204" pitchFamily="18" charset="0"/>
                <a:ea typeface="Cambria Math" panose="02040503050406030204" pitchFamily="18" charset="0"/>
              </a:rPr>
              <a:t>lượng</a:t>
            </a:r>
            <a:endParaRPr lang="en-US" sz="3200" b="1" dirty="0">
              <a:solidFill>
                <a:srgbClr val="002060"/>
              </a:solidFill>
              <a:latin typeface="Cambria Math" panose="02040503050406030204" pitchFamily="18" charset="0"/>
              <a:ea typeface="Cambria Math" panose="02040503050406030204" pitchFamily="18" charset="0"/>
            </a:endParaRPr>
          </a:p>
        </p:txBody>
      </p:sp>
      <p:sp>
        <p:nvSpPr>
          <p:cNvPr id="7" name="Arrow: Right 7">
            <a:extLst>
              <a:ext uri="{FF2B5EF4-FFF2-40B4-BE49-F238E27FC236}">
                <a16:creationId xmlns:a16="http://schemas.microsoft.com/office/drawing/2014/main" id="{8A6FF26D-5382-4CE1-8B7E-0AC866D113B8}"/>
              </a:ext>
            </a:extLst>
          </p:cNvPr>
          <p:cNvSpPr/>
          <p:nvPr/>
        </p:nvSpPr>
        <p:spPr>
          <a:xfrm rot="19759183">
            <a:off x="4259356" y="1592156"/>
            <a:ext cx="1758954" cy="750455"/>
          </a:xfrm>
          <a:prstGeom prst="rightArrow">
            <a:avLst/>
          </a:prstGeom>
          <a:solidFill>
            <a:srgbClr val="0070C0"/>
          </a:solidFill>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 name="Arrow: Right 19">
            <a:extLst>
              <a:ext uri="{FF2B5EF4-FFF2-40B4-BE49-F238E27FC236}">
                <a16:creationId xmlns:a16="http://schemas.microsoft.com/office/drawing/2014/main" id="{A352D31D-9C33-4756-8F5B-C38D04B11DBF}"/>
              </a:ext>
            </a:extLst>
          </p:cNvPr>
          <p:cNvSpPr/>
          <p:nvPr/>
        </p:nvSpPr>
        <p:spPr>
          <a:xfrm rot="1710289">
            <a:off x="4266792" y="4247300"/>
            <a:ext cx="1703932" cy="750455"/>
          </a:xfrm>
          <a:prstGeom prst="rightArrow">
            <a:avLst/>
          </a:prstGeom>
          <a:solidFill>
            <a:srgbClr val="0070C0"/>
          </a:solidFill>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9" name="Arrow: Right 13">
            <a:extLst>
              <a:ext uri="{FF2B5EF4-FFF2-40B4-BE49-F238E27FC236}">
                <a16:creationId xmlns:a16="http://schemas.microsoft.com/office/drawing/2014/main" id="{7DF02357-DBD3-4E00-A511-F43E3420F229}"/>
              </a:ext>
            </a:extLst>
          </p:cNvPr>
          <p:cNvSpPr/>
          <p:nvPr/>
        </p:nvSpPr>
        <p:spPr>
          <a:xfrm>
            <a:off x="4343400" y="2971800"/>
            <a:ext cx="1447800" cy="750455"/>
          </a:xfrm>
          <a:prstGeom prst="rightArrow">
            <a:avLst/>
          </a:prstGeom>
          <a:solidFill>
            <a:srgbClr val="0070C0"/>
          </a:solidFill>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0" name="Rectangle 10"/>
          <p:cNvSpPr>
            <a:spLocks noChangeArrowheads="1"/>
          </p:cNvSpPr>
          <p:nvPr/>
        </p:nvSpPr>
        <p:spPr bwMode="auto">
          <a:xfrm>
            <a:off x="0" y="6396335"/>
            <a:ext cx="72683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err="1">
                <a:solidFill>
                  <a:srgbClr val="FF3300"/>
                </a:solidFill>
                <a:latin typeface="Times New Roman" panose="02020603050405020304" pitchFamily="18" charset="0"/>
              </a:rPr>
              <a:t>Ngôi</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nhà</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thông</a:t>
            </a:r>
            <a:r>
              <a:rPr lang="en-US" altLang="en-US" sz="2400" b="1" dirty="0">
                <a:solidFill>
                  <a:srgbClr val="FF3300"/>
                </a:solidFill>
                <a:latin typeface="Times New Roman" panose="02020603050405020304" pitchFamily="18" charset="0"/>
              </a:rPr>
              <a:t> minh </a:t>
            </a:r>
            <a:r>
              <a:rPr lang="en-US" altLang="en-US" sz="2400" b="1" dirty="0" err="1">
                <a:solidFill>
                  <a:srgbClr val="FF3300"/>
                </a:solidFill>
                <a:latin typeface="Times New Roman" panose="02020603050405020304" pitchFamily="18" charset="0"/>
              </a:rPr>
              <a:t>thường</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có</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những</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đặc</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điểm</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nào</a:t>
            </a:r>
            <a:r>
              <a:rPr lang="en-US" altLang="en-US" sz="2400" b="1" dirty="0">
                <a:solidFill>
                  <a:srgbClr val="FF3300"/>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grpId="1" nodeType="clickEffect">
                                  <p:stCondLst>
                                    <p:cond delay="0"/>
                                  </p:stCondLst>
                                  <p:childTnLst>
                                    <p:animEffect transition="out" filter="box(in)">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ox(in)">
                                      <p:cBhvr>
                                        <p:cTn id="25" dur="500"/>
                                        <p:tgtEl>
                                          <p:spTgt spid="7"/>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ox(i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ox(in)">
                                      <p:cBhvr>
                                        <p:cTn id="33" dur="500"/>
                                        <p:tgtEl>
                                          <p:spTgt spid="9"/>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ox(in)">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ox(in)">
                                      <p:cBhvr>
                                        <p:cTn id="41" dur="500"/>
                                        <p:tgtEl>
                                          <p:spTgt spid="8"/>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ox(in)">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P spid="10" grpId="0"/>
      <p:bldP spid="1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1" y="2082800"/>
            <a:ext cx="2283619"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dirty="0">
                <a:solidFill>
                  <a:schemeClr val="bg1"/>
                </a:solidFill>
                <a:latin typeface="+mj-lt"/>
                <a:ea typeface="+mj-ea"/>
                <a:cs typeface="+mj-cs"/>
              </a:rPr>
              <a:t>N</a:t>
            </a:r>
            <a:r>
              <a:rPr lang="vi-VN"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dirty="0">
                <a:solidFill>
                  <a:schemeClr val="bg1"/>
                </a:solidFill>
                <a:latin typeface="+mj-lt"/>
                <a:ea typeface="+mj-ea"/>
                <a:cs typeface="+mj-cs"/>
              </a:rPr>
              <a:t>.</a:t>
            </a:r>
          </a:p>
        </p:txBody>
      </p:sp>
      <p:sp>
        <p:nvSpPr>
          <p:cNvPr id="9" name="Text Box 5"/>
          <p:cNvSpPr txBox="1">
            <a:spLocks noChangeArrowheads="1"/>
          </p:cNvSpPr>
          <p:nvPr/>
        </p:nvSpPr>
        <p:spPr bwMode="auto">
          <a:xfrm>
            <a:off x="0" y="0"/>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b="1" dirty="0">
                <a:solidFill>
                  <a:srgbClr val="0070C0"/>
                </a:solidFill>
                <a:latin typeface="Times New Roman" panose="02020603050405020304" pitchFamily="18" charset="0"/>
                <a:cs typeface="Times New Roman" panose="02020603050405020304" pitchFamily="18" charset="0"/>
              </a:rPr>
              <a:t>1. </a:t>
            </a:r>
            <a:r>
              <a:rPr lang="en-US" altLang="en-US" sz="2400" b="1" dirty="0" err="1">
                <a:solidFill>
                  <a:srgbClr val="0070C0"/>
                </a:solidFill>
                <a:latin typeface="Times New Roman" panose="02020603050405020304" pitchFamily="18" charset="0"/>
                <a:cs typeface="Times New Roman" panose="02020603050405020304" pitchFamily="18" charset="0"/>
              </a:rPr>
              <a:t>Tiện</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ích</a:t>
            </a:r>
            <a:endParaRPr lang="en-US" altLang="vi-VN" sz="2400" b="1" dirty="0">
              <a:solidFill>
                <a:srgbClr val="0070C0"/>
              </a:solidFill>
              <a:latin typeface="Times New Roman" panose="02020603050405020304" pitchFamily="18" charset="0"/>
              <a:cs typeface="Times New Roman" panose="02020603050405020304" pitchFamily="18" charset="0"/>
            </a:endParaRPr>
          </a:p>
        </p:txBody>
      </p:sp>
      <p:sp>
        <p:nvSpPr>
          <p:cNvPr id="10" name="Text Box 5"/>
          <p:cNvSpPr txBox="1">
            <a:spLocks noChangeArrowheads="1"/>
          </p:cNvSpPr>
          <p:nvPr/>
        </p:nvSpPr>
        <p:spPr bwMode="auto">
          <a:xfrm>
            <a:off x="0" y="381000"/>
            <a:ext cx="441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400" b="1" i="1" dirty="0">
                <a:solidFill>
                  <a:srgbClr val="002060"/>
                </a:solidFill>
                <a:latin typeface="Times New Roman" panose="02020603050405020304" pitchFamily="18" charset="0"/>
                <a:cs typeface="Times New Roman" panose="02020603050405020304" pitchFamily="18" charset="0"/>
              </a:rPr>
              <a:t>C</a:t>
            </a:r>
            <a:r>
              <a:rPr lang="vi-VN" altLang="en-US" sz="2400" b="1" i="1" dirty="0">
                <a:solidFill>
                  <a:srgbClr val="002060"/>
                </a:solidFill>
                <a:latin typeface="Times New Roman" panose="02020603050405020304" pitchFamily="18" charset="0"/>
                <a:cs typeface="Times New Roman" panose="02020603050405020304" pitchFamily="18" charset="0"/>
              </a:rPr>
              <a:t>ác thiết bị trong ngôi nhà thông minh có thể được điều khiển từ xa thông qua các ứng dụng được cài </a:t>
            </a:r>
            <a:r>
              <a:rPr lang="vi-VN" altLang="en-US" sz="2400" b="1" i="1">
                <a:solidFill>
                  <a:srgbClr val="002060"/>
                </a:solidFill>
                <a:latin typeface="Times New Roman" panose="02020603050405020304" pitchFamily="18" charset="0"/>
                <a:cs typeface="Times New Roman" panose="02020603050405020304" pitchFamily="18" charset="0"/>
              </a:rPr>
              <a:t>đặt </a:t>
            </a:r>
            <a:r>
              <a:rPr lang="en-US" altLang="en-US" sz="2400" b="1" i="1">
                <a:solidFill>
                  <a:srgbClr val="002060"/>
                </a:solidFill>
                <a:latin typeface="Times New Roman" panose="02020603050405020304" pitchFamily="18" charset="0"/>
                <a:cs typeface="Times New Roman" panose="02020603050405020304" pitchFamily="18" charset="0"/>
              </a:rPr>
              <a:t>sẵn</a:t>
            </a:r>
            <a:r>
              <a:rPr lang="en-US" altLang="en-US" sz="2400" b="1" i="1" dirty="0">
                <a:solidFill>
                  <a:srgbClr val="002060"/>
                </a:solidFill>
                <a:latin typeface="Times New Roman" panose="02020603050405020304" pitchFamily="18" charset="0"/>
                <a:cs typeface="Times New Roman" panose="02020603050405020304" pitchFamily="18" charset="0"/>
              </a:rPr>
              <a:t>.</a:t>
            </a:r>
            <a:endParaRPr lang="en-US" altLang="vi-VN" sz="2400" b="1" i="1" dirty="0">
              <a:solidFill>
                <a:srgbClr val="002060"/>
              </a:solidFill>
              <a:latin typeface="Times New Roman" panose="02020603050405020304" pitchFamily="18" charset="0"/>
              <a:cs typeface="Times New Roman" panose="02020603050405020304" pitchFamily="18" charset="0"/>
            </a:endParaRPr>
          </a:p>
        </p:txBody>
      </p:sp>
      <p:pic>
        <p:nvPicPr>
          <p:cNvPr id="1229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18785" y="629920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632460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3733800"/>
            <a:ext cx="4572000" cy="954107"/>
          </a:xfrm>
          <a:prstGeom prst="rect">
            <a:avLst/>
          </a:prstGeom>
        </p:spPr>
        <p:txBody>
          <a:bodyPr>
            <a:spAutoFit/>
          </a:bodyPr>
          <a:lstStyle/>
          <a:p>
            <a:r>
              <a:rPr lang="nl-NL" dirty="0">
                <a:latin typeface="Times New Roman" pitchFamily="18" charset="0"/>
                <a:cs typeface="Times New Roman" pitchFamily="18" charset="0"/>
              </a:rPr>
              <a:t>. </a:t>
            </a:r>
            <a:r>
              <a:rPr lang="nl-NL" sz="2800" dirty="0">
                <a:latin typeface="Times New Roman" pitchFamily="18" charset="0"/>
                <a:cs typeface="Times New Roman" pitchFamily="18" charset="0"/>
              </a:rPr>
              <a:t>Điện thoại thông minh, máy tính bảng có kết nối in-tơ-net.</a:t>
            </a:r>
            <a:endParaRPr lang="en-US" sz="2800" dirty="0"/>
          </a:p>
        </p:txBody>
      </p:sp>
      <p:sp>
        <p:nvSpPr>
          <p:cNvPr id="11" name="Title 1"/>
          <p:cNvSpPr>
            <a:spLocks noGrp="1"/>
          </p:cNvSpPr>
          <p:nvPr>
            <p:ph type="title"/>
          </p:nvPr>
        </p:nvSpPr>
        <p:spPr>
          <a:xfrm>
            <a:off x="457200" y="5638800"/>
            <a:ext cx="8229600" cy="1143000"/>
          </a:xfrm>
        </p:spPr>
        <p:txBody>
          <a:bodyPr>
            <a:normAutofit fontScale="90000"/>
          </a:bodyPr>
          <a:lstStyle/>
          <a:p>
            <a:r>
              <a:rPr lang="nl-NL" sz="3200" b="1" dirty="0">
                <a:latin typeface="Times New Roman" pitchFamily="18" charset="0"/>
                <a:cs typeface="Times New Roman" pitchFamily="18" charset="0"/>
              </a:rPr>
              <a:t/>
            </a:r>
            <a:br>
              <a:rPr lang="nl-NL" sz="3200" b="1" dirty="0">
                <a:latin typeface="Times New Roman" pitchFamily="18" charset="0"/>
                <a:cs typeface="Times New Roman" pitchFamily="18" charset="0"/>
              </a:rPr>
            </a:br>
            <a:r>
              <a:rPr lang="nl-NL" sz="3200" dirty="0">
                <a:solidFill>
                  <a:srgbClr val="FF0000"/>
                </a:solidFill>
                <a:latin typeface="Times New Roman" pitchFamily="18" charset="0"/>
                <a:cs typeface="Times New Roman" pitchFamily="18" charset="0"/>
              </a:rPr>
              <a:t>Các thiết bị trong ngôi nhà thông minh được điều khiển từ xa bởi các thiết bị nào?</a:t>
            </a:r>
            <a:r>
              <a:rPr lang="en-US" sz="3200" dirty="0"/>
              <a:t/>
            </a:r>
            <a:br>
              <a:rPr lang="en-US" sz="3200" dirty="0"/>
            </a:br>
            <a:endParaRPr lang="en-US" sz="3200" dirty="0">
              <a:latin typeface="Times New Roman" pitchFamily="18" charset="0"/>
              <a:cs typeface="Times New Roman" pitchFamily="18" charset="0"/>
            </a:endParaRPr>
          </a:p>
        </p:txBody>
      </p:sp>
      <p:pic>
        <p:nvPicPr>
          <p:cNvPr id="21506" name="Picture 2" descr="D:\Users\Admin\Desktop\huyendayy\tải xuống.jpg"/>
          <p:cNvPicPr>
            <a:picLocks noChangeAspect="1" noChangeArrowheads="1"/>
          </p:cNvPicPr>
          <p:nvPr/>
        </p:nvPicPr>
        <p:blipFill>
          <a:blip r:embed="rId3"/>
          <a:srcRect/>
          <a:stretch>
            <a:fillRect/>
          </a:stretch>
        </p:blipFill>
        <p:spPr bwMode="auto">
          <a:xfrm>
            <a:off x="4876800" y="0"/>
            <a:ext cx="4267200" cy="2209800"/>
          </a:xfrm>
          <a:prstGeom prst="rect">
            <a:avLst/>
          </a:prstGeom>
          <a:noFill/>
        </p:spPr>
      </p:pic>
      <p:pic>
        <p:nvPicPr>
          <p:cNvPr id="13" name="Picture 2" descr="D:\Users\Admin\Desktop\huyendayy\images.jpg"/>
          <p:cNvPicPr>
            <a:picLocks noChangeAspect="1" noChangeArrowheads="1"/>
          </p:cNvPicPr>
          <p:nvPr/>
        </p:nvPicPr>
        <p:blipFill>
          <a:blip r:embed="rId4"/>
          <a:srcRect/>
          <a:stretch>
            <a:fillRect/>
          </a:stretch>
        </p:blipFill>
        <p:spPr bwMode="auto">
          <a:xfrm>
            <a:off x="4876800" y="2286000"/>
            <a:ext cx="4267200" cy="2286000"/>
          </a:xfrm>
          <a:prstGeom prst="rect">
            <a:avLst/>
          </a:prstGeom>
          <a:noFill/>
        </p:spPr>
      </p:pic>
    </p:spTree>
    <p:extLst>
      <p:ext uri="{BB962C8B-B14F-4D97-AF65-F5344CB8AC3E}">
        <p14:creationId xmlns:p14="http://schemas.microsoft.com/office/powerpoint/2010/main" val="147781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box(in)">
                                      <p:cBhvr>
                                        <p:cTn id="10" dur="500"/>
                                        <p:tgtEl>
                                          <p:spTgt spid="21506"/>
                                        </p:tgtEl>
                                      </p:cBhvr>
                                    </p:animEffect>
                                  </p:childTnLst>
                                </p:cTn>
                              </p:par>
                              <p:par>
                                <p:cTn id="11" presetID="4"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i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ox(i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xit" presetSubtype="16" fill="hold" grpId="1" nodeType="clickEffect">
                                  <p:stCondLst>
                                    <p:cond delay="0"/>
                                  </p:stCondLst>
                                  <p:childTnLst>
                                    <p:animEffect transition="out" filter="box(in)">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box(in)">
                                      <p:cBhvr>
                                        <p:cTn id="3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1" y="2082800"/>
            <a:ext cx="2283619"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dirty="0">
                <a:solidFill>
                  <a:schemeClr val="bg1"/>
                </a:solidFill>
                <a:latin typeface="+mj-lt"/>
                <a:ea typeface="+mj-ea"/>
                <a:cs typeface="+mj-cs"/>
              </a:rPr>
              <a:t>N</a:t>
            </a:r>
            <a:r>
              <a:rPr lang="vi-VN"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dirty="0">
                <a:solidFill>
                  <a:schemeClr val="bg1"/>
                </a:solidFill>
                <a:latin typeface="+mj-lt"/>
                <a:ea typeface="+mj-ea"/>
                <a:cs typeface="+mj-cs"/>
              </a:rPr>
              <a:t>.</a:t>
            </a:r>
          </a:p>
        </p:txBody>
      </p:sp>
      <p:pic>
        <p:nvPicPr>
          <p:cNvPr id="133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1" y="0"/>
            <a:ext cx="4038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0" y="0"/>
            <a:ext cx="327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b="1" dirty="0">
                <a:solidFill>
                  <a:srgbClr val="0070C0"/>
                </a:solidFill>
                <a:latin typeface="Arial" panose="020B0604020202020204" pitchFamily="34" charset="0"/>
              </a:rPr>
              <a:t>2. </a:t>
            </a:r>
            <a:r>
              <a:rPr lang="vi-VN" altLang="en-US" b="1" dirty="0">
                <a:solidFill>
                  <a:srgbClr val="0070C0"/>
                </a:solidFill>
                <a:latin typeface="+mj-lt"/>
              </a:rPr>
              <a:t>An ninh an toàn</a:t>
            </a:r>
            <a:endParaRPr lang="en-US" altLang="vi-VN" b="1" dirty="0">
              <a:solidFill>
                <a:srgbClr val="0070C0"/>
              </a:solidFill>
              <a:latin typeface="+mj-lt"/>
            </a:endParaRPr>
          </a:p>
        </p:txBody>
      </p:sp>
      <p:sp>
        <p:nvSpPr>
          <p:cNvPr id="12" name="Text Box 5"/>
          <p:cNvSpPr txBox="1">
            <a:spLocks noChangeArrowheads="1"/>
          </p:cNvSpPr>
          <p:nvPr/>
        </p:nvSpPr>
        <p:spPr bwMode="auto">
          <a:xfrm>
            <a:off x="0" y="685800"/>
            <a:ext cx="5029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defRPr/>
            </a:pPr>
            <a:r>
              <a:rPr lang="en-US" altLang="en-US" dirty="0">
                <a:solidFill>
                  <a:srgbClr val="0070C0"/>
                </a:solidFill>
                <a:latin typeface="+mj-lt"/>
              </a:rPr>
              <a:t>T</a:t>
            </a:r>
            <a:r>
              <a:rPr lang="vi-VN" altLang="en-US" b="1" i="1" dirty="0">
                <a:solidFill>
                  <a:srgbClr val="002060"/>
                </a:solidFill>
                <a:latin typeface="+mj-lt"/>
              </a:rPr>
              <a:t>rong các thiết bị được lắp đặt sẽ giúp cảnh báo tới  chủ nhà các tình huống gây mất an ninh an toàn </a:t>
            </a:r>
            <a:endParaRPr lang="en-US" altLang="vi-VN" b="1" i="1" dirty="0">
              <a:solidFill>
                <a:srgbClr val="002060"/>
              </a:solidFill>
              <a:latin typeface="+mj-lt"/>
            </a:endParaRPr>
          </a:p>
        </p:txBody>
      </p:sp>
      <p:sp>
        <p:nvSpPr>
          <p:cNvPr id="15" name="Content Placeholder 2"/>
          <p:cNvSpPr>
            <a:spLocks noGrp="1"/>
          </p:cNvSpPr>
          <p:nvPr>
            <p:ph idx="1"/>
          </p:nvPr>
        </p:nvSpPr>
        <p:spPr>
          <a:xfrm>
            <a:off x="0" y="1981200"/>
            <a:ext cx="5029200" cy="4876800"/>
          </a:xfrm>
        </p:spPr>
        <p:txBody>
          <a:bodyPr>
            <a:normAutofit fontScale="85000" lnSpcReduction="10000"/>
          </a:bodyPr>
          <a:lstStyle/>
          <a:p>
            <a:pPr marL="0" indent="0">
              <a:buNone/>
            </a:pPr>
            <a:r>
              <a:rPr lang="nl-NL" dirty="0">
                <a:latin typeface="Times New Roman" pitchFamily="18" charset="0"/>
                <a:cs typeface="Times New Roman" pitchFamily="18" charset="0"/>
              </a:rPr>
              <a:t>1. Các thiết bị sẽ giúp ích như thế nào trong trường hợp mất an ninh, an toàn</a:t>
            </a:r>
            <a:endParaRPr lang="en-US" dirty="0">
              <a:latin typeface="Times New Roman" pitchFamily="18" charset="0"/>
              <a:cs typeface="Times New Roman" pitchFamily="18" charset="0"/>
            </a:endParaRPr>
          </a:p>
          <a:p>
            <a:pPr marL="0" indent="0">
              <a:buNone/>
            </a:pPr>
            <a:r>
              <a:rPr lang="en-US">
                <a:solidFill>
                  <a:srgbClr val="FF0000"/>
                </a:solidFill>
                <a:latin typeface="Times New Roman" pitchFamily="18" charset="0"/>
                <a:cs typeface="Times New Roman" pitchFamily="18" charset="0"/>
              </a:rPr>
              <a:t>- Có </a:t>
            </a:r>
            <a:r>
              <a:rPr lang="en-US" dirty="0" err="1">
                <a:solidFill>
                  <a:srgbClr val="FF0000"/>
                </a:solidFill>
                <a:latin typeface="Times New Roman" pitchFamily="18" charset="0"/>
                <a:cs typeface="Times New Roman" pitchFamily="18" charset="0"/>
              </a:rPr>
              <a:t>người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lạ</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đột</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nhập</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quên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đóng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cửa</a:t>
            </a:r>
            <a:r>
              <a:rPr lang="en-US" dirty="0">
                <a:solidFill>
                  <a:srgbClr val="FF0000"/>
                </a:solidFill>
                <a:latin typeface="Times New Roman" pitchFamily="18" charset="0"/>
                <a:cs typeface="Times New Roman" pitchFamily="18" charset="0"/>
              </a:rPr>
              <a:t> hay </a:t>
            </a:r>
            <a:r>
              <a:rPr lang="en-US" dirty="0" err="1">
                <a:solidFill>
                  <a:srgbClr val="FF0000"/>
                </a:solidFill>
                <a:latin typeface="Times New Roman" pitchFamily="18" charset="0"/>
                <a:cs typeface="Times New Roman" pitchFamily="18" charset="0"/>
              </a:rPr>
              <a:t>những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nguy</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cơ</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cháy</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nổ</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có</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thể</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xảy</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ra</a:t>
            </a:r>
            <a:r>
              <a:rPr lang="en-US" dirty="0">
                <a:solidFill>
                  <a:srgbClr val="FF0000"/>
                </a:solidFill>
                <a:latin typeface="Times New Roman" pitchFamily="18" charset="0"/>
                <a:cs typeface="Times New Roman" pitchFamily="18" charset="0"/>
              </a:rPr>
              <a:t>.</a:t>
            </a:r>
          </a:p>
          <a:p>
            <a:pPr marL="0" indent="0">
              <a:buNone/>
            </a:pPr>
            <a:r>
              <a:rPr lang="nl-NL" dirty="0">
                <a:latin typeface="Times New Roman" pitchFamily="18" charset="0"/>
                <a:cs typeface="Times New Roman" pitchFamily="18" charset="0"/>
              </a:rPr>
              <a:t>2. Hình thức cảnh báo để đảm bảo an ninh, an toàn là gì?</a:t>
            </a:r>
            <a:endParaRPr lang="en-US" dirty="0">
              <a:latin typeface="Times New Roman" pitchFamily="18" charset="0"/>
              <a:cs typeface="Times New Roman" pitchFamily="18" charset="0"/>
            </a:endParaRPr>
          </a:p>
          <a:p>
            <a:endParaRPr lang="en-US" dirty="0">
              <a:solidFill>
                <a:srgbClr val="FF0000"/>
              </a:solidFill>
              <a:latin typeface="Times New Roman" pitchFamily="18" charset="0"/>
              <a:cs typeface="Times New Roman" pitchFamily="18" charset="0"/>
            </a:endParaRPr>
          </a:p>
          <a:p>
            <a:pPr marL="0" indent="0">
              <a:buNone/>
            </a:pPr>
            <a:r>
              <a:rPr lang="en-US">
                <a:solidFill>
                  <a:srgbClr val="FF0000"/>
                </a:solidFill>
                <a:latin typeface="Times New Roman" pitchFamily="18" charset="0"/>
                <a:cs typeface="Times New Roman" pitchFamily="18" charset="0"/>
              </a:rPr>
              <a:t>- Các </a:t>
            </a:r>
            <a:r>
              <a:rPr lang="en-US" dirty="0" err="1">
                <a:solidFill>
                  <a:srgbClr val="FF0000"/>
                </a:solidFill>
                <a:latin typeface="Times New Roman" pitchFamily="18" charset="0"/>
                <a:cs typeface="Times New Roman" pitchFamily="18" charset="0"/>
              </a:rPr>
              <a:t>hình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thức</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cảnh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báo</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có</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thể</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là</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đèn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báo</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chuông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báo</a:t>
            </a:r>
            <a:r>
              <a:rPr lang="en-US" dirty="0">
                <a:solidFill>
                  <a:srgbClr val="FF0000"/>
                </a:solidFill>
                <a:latin typeface="Times New Roman" pitchFamily="18" charset="0"/>
                <a:cs typeface="Times New Roman" pitchFamily="18" charset="0"/>
              </a:rPr>
              <a:t>, tin </a:t>
            </a:r>
            <a:r>
              <a:rPr lang="en-US" dirty="0" err="1">
                <a:solidFill>
                  <a:srgbClr val="FF0000"/>
                </a:solidFill>
                <a:latin typeface="Times New Roman" pitchFamily="18" charset="0"/>
                <a:cs typeface="Times New Roman" pitchFamily="18" charset="0"/>
              </a:rPr>
              <a:t>nhắn</a:t>
            </a:r>
            <a:r>
              <a:rPr lang="en-US" dirty="0">
                <a:solidFill>
                  <a:srgbClr val="FF0000"/>
                </a:solidFill>
                <a:latin typeface="Times New Roman" pitchFamily="18" charset="0"/>
                <a:cs typeface="Times New Roman" pitchFamily="18" charset="0"/>
              </a:rPr>
              <a:t> hay </a:t>
            </a:r>
            <a:r>
              <a:rPr lang="en-US" dirty="0" err="1">
                <a:solidFill>
                  <a:srgbClr val="FF0000"/>
                </a:solidFill>
                <a:latin typeface="Times New Roman" pitchFamily="18" charset="0"/>
                <a:cs typeface="Times New Roman" pitchFamily="18" charset="0"/>
              </a:rPr>
              <a:t>cuộc</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gọi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tự</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động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tới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chủ</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nhà</a:t>
            </a:r>
            <a:r>
              <a:rPr lang="en-US" dirty="0">
                <a:solidFill>
                  <a:srgbClr val="FF0000"/>
                </a:solidFill>
                <a:latin typeface="Times New Roman" pitchFamily="18" charset="0"/>
                <a:cs typeface="Times New Roman" pitchFamily="18" charset="0"/>
              </a:rPr>
              <a:t>.</a:t>
            </a:r>
          </a:p>
          <a:p>
            <a:endParaRPr lang="en-US" dirty="0"/>
          </a:p>
        </p:txBody>
      </p:sp>
      <p:pic>
        <p:nvPicPr>
          <p:cNvPr id="22530" name="Picture 2" descr="D:\Users\Admin\Desktop\huyendayy\tải xuống (1).jpg"/>
          <p:cNvPicPr>
            <a:picLocks noChangeAspect="1" noChangeArrowheads="1"/>
          </p:cNvPicPr>
          <p:nvPr/>
        </p:nvPicPr>
        <p:blipFill>
          <a:blip r:embed="rId3"/>
          <a:srcRect/>
          <a:stretch>
            <a:fillRect/>
          </a:stretch>
        </p:blipFill>
        <p:spPr bwMode="auto">
          <a:xfrm>
            <a:off x="5105400" y="3733800"/>
            <a:ext cx="4038600" cy="3124200"/>
          </a:xfrm>
          <a:prstGeom prst="rect">
            <a:avLst/>
          </a:prstGeom>
          <a:noFill/>
        </p:spPr>
      </p:pic>
    </p:spTree>
    <p:extLst>
      <p:ext uri="{BB962C8B-B14F-4D97-AF65-F5344CB8AC3E}">
        <p14:creationId xmlns:p14="http://schemas.microsoft.com/office/powerpoint/2010/main" val="416907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13319"/>
                                        </p:tgtEl>
                                        <p:attrNameLst>
                                          <p:attrName>style.visibility</p:attrName>
                                        </p:attrNameLst>
                                      </p:cBhvr>
                                      <p:to>
                                        <p:strVal val="visible"/>
                                      </p:to>
                                    </p:set>
                                    <p:animEffect transition="in" filter="box(in)">
                                      <p:cBhvr>
                                        <p:cTn id="10" dur="500"/>
                                        <p:tgtEl>
                                          <p:spTgt spid="13319"/>
                                        </p:tgtEl>
                                      </p:cBhvr>
                                    </p:animEffect>
                                  </p:childTnLst>
                                </p:cTn>
                              </p:par>
                              <p:par>
                                <p:cTn id="11" presetID="4" presetClass="entr" presetSubtype="16" fill="hold" nodeType="withEffect">
                                  <p:stCondLst>
                                    <p:cond delay="0"/>
                                  </p:stCondLst>
                                  <p:childTnLst>
                                    <p:set>
                                      <p:cBhvr>
                                        <p:cTn id="12" dur="1" fill="hold">
                                          <p:stCondLst>
                                            <p:cond delay="0"/>
                                          </p:stCondLst>
                                        </p:cTn>
                                        <p:tgtEl>
                                          <p:spTgt spid="22530"/>
                                        </p:tgtEl>
                                        <p:attrNameLst>
                                          <p:attrName>style.visibility</p:attrName>
                                        </p:attrNameLst>
                                      </p:cBhvr>
                                      <p:to>
                                        <p:strVal val="visible"/>
                                      </p:to>
                                    </p:set>
                                    <p:animEffect transition="in" filter="box(in)">
                                      <p:cBhvr>
                                        <p:cTn id="13" dur="500"/>
                                        <p:tgtEl>
                                          <p:spTgt spid="22530"/>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ox(i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box(in)">
                                      <p:cBhvr>
                                        <p:cTn id="23" dur="5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box(in)">
                                      <p:cBhvr>
                                        <p:cTn id="28" dur="5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box(in)">
                                      <p:cBhvr>
                                        <p:cTn id="33" dur="500"/>
                                        <p:tgtEl>
                                          <p:spTgt spid="1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15">
                                            <p:txEl>
                                              <p:pRg st="4" end="4"/>
                                            </p:txEl>
                                          </p:spTgt>
                                        </p:tgtEl>
                                        <p:attrNameLst>
                                          <p:attrName>style.visibility</p:attrName>
                                        </p:attrNameLst>
                                      </p:cBhvr>
                                      <p:to>
                                        <p:strVal val="visible"/>
                                      </p:to>
                                    </p:set>
                                    <p:animEffect transition="in" filter="box(in)">
                                      <p:cBhvr>
                                        <p:cTn id="38"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p:cNvSpPr txBox="1">
            <a:spLocks noChangeArrowheads="1"/>
          </p:cNvSpPr>
          <p:nvPr/>
        </p:nvSpPr>
        <p:spPr bwMode="auto">
          <a:xfrm>
            <a:off x="0" y="0"/>
            <a:ext cx="426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vi-VN" altLang="en-US" dirty="0">
                <a:solidFill>
                  <a:srgbClr val="0070C0"/>
                </a:solidFill>
                <a:latin typeface="Arial" panose="020B0604020202020204" pitchFamily="34" charset="0"/>
              </a:rPr>
              <a:t> </a:t>
            </a:r>
            <a:r>
              <a:rPr lang="vi-VN" altLang="en-US" b="1" dirty="0">
                <a:solidFill>
                  <a:srgbClr val="0070C0"/>
                </a:solidFill>
                <a:latin typeface="+mj-lt"/>
              </a:rPr>
              <a:t>3</a:t>
            </a:r>
            <a:r>
              <a:rPr lang="en-US" altLang="en-US" b="1" dirty="0">
                <a:solidFill>
                  <a:srgbClr val="0070C0"/>
                </a:solidFill>
                <a:latin typeface="+mj-lt"/>
              </a:rPr>
              <a:t>. </a:t>
            </a:r>
            <a:r>
              <a:rPr lang="vi-VN" altLang="en-US" b="1" dirty="0">
                <a:solidFill>
                  <a:srgbClr val="0070C0"/>
                </a:solidFill>
                <a:latin typeface="+mj-lt"/>
              </a:rPr>
              <a:t>Tiết kiệm năng lượng</a:t>
            </a:r>
            <a:endParaRPr lang="en-US" altLang="en-US" b="1" dirty="0">
              <a:solidFill>
                <a:srgbClr val="0070C0"/>
              </a:solidFill>
              <a:latin typeface="+mj-lt"/>
            </a:endParaRPr>
          </a:p>
        </p:txBody>
      </p:sp>
      <p:sp>
        <p:nvSpPr>
          <p:cNvPr id="12" name="Text Box 5"/>
          <p:cNvSpPr txBox="1">
            <a:spLocks noChangeArrowheads="1"/>
          </p:cNvSpPr>
          <p:nvPr/>
        </p:nvSpPr>
        <p:spPr bwMode="auto">
          <a:xfrm>
            <a:off x="0" y="685800"/>
            <a:ext cx="4419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400" b="1" i="1" dirty="0" err="1">
                <a:solidFill>
                  <a:srgbClr val="002060"/>
                </a:solidFill>
                <a:latin typeface="Times New Roman" panose="02020603050405020304" pitchFamily="18" charset="0"/>
                <a:cs typeface="Times New Roman" panose="02020603050405020304" pitchFamily="18" charset="0"/>
              </a:rPr>
              <a:t>Các</a:t>
            </a:r>
            <a:r>
              <a:rPr lang="en-US" altLang="en-US" sz="2400" b="1" i="1" dirty="0">
                <a:solidFill>
                  <a:srgbClr val="002060"/>
                </a:solidFill>
                <a:latin typeface="Times New Roman" panose="02020603050405020304" pitchFamily="18" charset="0"/>
                <a:cs typeface="Times New Roman" panose="02020603050405020304" pitchFamily="18" charset="0"/>
              </a:rPr>
              <a:t> </a:t>
            </a:r>
            <a:r>
              <a:rPr lang="en-US" altLang="en-US" sz="2400" b="1" i="1" dirty="0" err="1">
                <a:solidFill>
                  <a:srgbClr val="002060"/>
                </a:solidFill>
                <a:latin typeface="Times New Roman" panose="02020603050405020304" pitchFamily="18" charset="0"/>
                <a:cs typeface="Times New Roman" panose="02020603050405020304" pitchFamily="18" charset="0"/>
              </a:rPr>
              <a:t>thiết</a:t>
            </a:r>
            <a:r>
              <a:rPr lang="en-US" altLang="en-US" sz="2400" b="1" i="1" dirty="0">
                <a:solidFill>
                  <a:srgbClr val="002060"/>
                </a:solidFill>
                <a:latin typeface="Times New Roman" panose="02020603050405020304" pitchFamily="18" charset="0"/>
                <a:cs typeface="Times New Roman" panose="02020603050405020304" pitchFamily="18" charset="0"/>
              </a:rPr>
              <a:t> </a:t>
            </a:r>
            <a:r>
              <a:rPr lang="en-US" altLang="en-US" sz="2400" b="1" i="1" dirty="0" err="1">
                <a:solidFill>
                  <a:srgbClr val="002060"/>
                </a:solidFill>
                <a:latin typeface="Times New Roman" panose="02020603050405020304" pitchFamily="18" charset="0"/>
                <a:cs typeface="Times New Roman" panose="02020603050405020304" pitchFamily="18" charset="0"/>
              </a:rPr>
              <a:t>bị</a:t>
            </a:r>
            <a:r>
              <a:rPr lang="en-US" altLang="en-US" sz="2400" b="1" i="1" dirty="0">
                <a:solidFill>
                  <a:srgbClr val="002060"/>
                </a:solidFill>
                <a:latin typeface="Times New Roman" panose="02020603050405020304" pitchFamily="18" charset="0"/>
                <a:cs typeface="Times New Roman" panose="02020603050405020304" pitchFamily="18" charset="0"/>
              </a:rPr>
              <a:t> </a:t>
            </a:r>
            <a:r>
              <a:rPr lang="vi-VN" altLang="en-US" sz="2400" b="1" i="1" dirty="0">
                <a:solidFill>
                  <a:srgbClr val="002060"/>
                </a:solidFill>
                <a:latin typeface="Times New Roman" panose="02020603050405020304" pitchFamily="18" charset="0"/>
                <a:cs typeface="Times New Roman" panose="02020603050405020304" pitchFamily="18" charset="0"/>
              </a:rPr>
              <a:t>công nghệ sẽ điều khiển</a:t>
            </a:r>
            <a:r>
              <a:rPr lang="en-US" altLang="en-US" sz="2400" b="1" i="1" dirty="0">
                <a:solidFill>
                  <a:srgbClr val="002060"/>
                </a:solidFill>
                <a:latin typeface="Times New Roman" panose="02020603050405020304" pitchFamily="18" charset="0"/>
                <a:cs typeface="Times New Roman" panose="02020603050405020304" pitchFamily="18" charset="0"/>
              </a:rPr>
              <a:t>,</a:t>
            </a:r>
            <a:r>
              <a:rPr lang="vi-VN" altLang="en-US" sz="2400" b="1" i="1" dirty="0">
                <a:solidFill>
                  <a:srgbClr val="002060"/>
                </a:solidFill>
                <a:latin typeface="Times New Roman" panose="02020603050405020304" pitchFamily="18" charset="0"/>
                <a:cs typeface="Times New Roman" panose="02020603050405020304" pitchFamily="18" charset="0"/>
              </a:rPr>
              <a:t> giám sát việc sử dụng hợp lý các nguồn năng lượng trong</a:t>
            </a:r>
            <a:r>
              <a:rPr lang="en-US" altLang="en-US" sz="2400" b="1" i="1" dirty="0">
                <a:solidFill>
                  <a:srgbClr val="002060"/>
                </a:solidFill>
                <a:latin typeface="Times New Roman" panose="02020603050405020304" pitchFamily="18" charset="0"/>
                <a:cs typeface="Times New Roman" panose="02020603050405020304" pitchFamily="18" charset="0"/>
              </a:rPr>
              <a:t> </a:t>
            </a:r>
            <a:r>
              <a:rPr lang="en-US" altLang="en-US" sz="2400" b="1" i="1" dirty="0" err="1">
                <a:solidFill>
                  <a:srgbClr val="002060"/>
                </a:solidFill>
                <a:latin typeface="Times New Roman" panose="02020603050405020304" pitchFamily="18" charset="0"/>
                <a:cs typeface="Times New Roman" panose="02020603050405020304" pitchFamily="18" charset="0"/>
              </a:rPr>
              <a:t>ngôi</a:t>
            </a:r>
            <a:r>
              <a:rPr lang="vi-VN" altLang="en-US" sz="2400" b="1" i="1" dirty="0">
                <a:solidFill>
                  <a:srgbClr val="002060"/>
                </a:solidFill>
                <a:latin typeface="Times New Roman" panose="02020603050405020304" pitchFamily="18" charset="0"/>
                <a:cs typeface="Times New Roman" panose="02020603050405020304" pitchFamily="18" charset="0"/>
              </a:rPr>
              <a:t> nhà</a:t>
            </a:r>
            <a:r>
              <a:rPr lang="en-US" altLang="en-US" sz="2400" b="1" i="1" dirty="0">
                <a:solidFill>
                  <a:srgbClr val="002060"/>
                </a:solidFill>
                <a:latin typeface="Times New Roman" panose="02020603050405020304" pitchFamily="18" charset="0"/>
                <a:cs typeface="Times New Roman" panose="02020603050405020304" pitchFamily="18" charset="0"/>
              </a:rPr>
              <a:t>, </a:t>
            </a:r>
            <a:r>
              <a:rPr lang="en-US" altLang="en-US" sz="2400" b="1" i="1" dirty="0" err="1">
                <a:solidFill>
                  <a:srgbClr val="002060"/>
                </a:solidFill>
                <a:latin typeface="Times New Roman" panose="02020603050405020304" pitchFamily="18" charset="0"/>
                <a:cs typeface="Times New Roman" panose="02020603050405020304" pitchFamily="18" charset="0"/>
              </a:rPr>
              <a:t>từ</a:t>
            </a:r>
            <a:r>
              <a:rPr lang="vi-VN" altLang="en-US" sz="2400" b="1" i="1" dirty="0">
                <a:solidFill>
                  <a:srgbClr val="002060"/>
                </a:solidFill>
                <a:latin typeface="Times New Roman" panose="02020603050405020304" pitchFamily="18" charset="0"/>
                <a:cs typeface="Times New Roman" panose="02020603050405020304" pitchFamily="18" charset="0"/>
              </a:rPr>
              <a:t> đó </a:t>
            </a:r>
            <a:r>
              <a:rPr lang="en-US" altLang="en-US" sz="2400" b="1" i="1" dirty="0" err="1">
                <a:solidFill>
                  <a:srgbClr val="002060"/>
                </a:solidFill>
                <a:latin typeface="Times New Roman" panose="02020603050405020304" pitchFamily="18" charset="0"/>
                <a:cs typeface="Times New Roman" panose="02020603050405020304" pitchFamily="18" charset="0"/>
              </a:rPr>
              <a:t>giúp</a:t>
            </a:r>
            <a:r>
              <a:rPr lang="vi-VN" altLang="en-US" sz="2400" b="1" i="1" dirty="0">
                <a:solidFill>
                  <a:srgbClr val="002060"/>
                </a:solidFill>
                <a:latin typeface="Times New Roman" panose="02020603050405020304" pitchFamily="18" charset="0"/>
                <a:cs typeface="Times New Roman" panose="02020603050405020304" pitchFamily="18" charset="0"/>
              </a:rPr>
              <a:t> tiết kiệm năng lượng</a:t>
            </a:r>
            <a:endParaRPr lang="en-US" altLang="vi-VN" sz="2400" b="1" i="1" dirty="0">
              <a:solidFill>
                <a:srgbClr val="002060"/>
              </a:solidFill>
              <a:latin typeface="Times New Roman" panose="02020603050405020304" pitchFamily="18" charset="0"/>
              <a:cs typeface="Times New Roman" panose="02020603050405020304" pitchFamily="18" charset="0"/>
            </a:endParaRPr>
          </a:p>
        </p:txBody>
      </p:sp>
      <p:sp>
        <p:nvSpPr>
          <p:cNvPr id="14" name="Content Placeholder 2"/>
          <p:cNvSpPr>
            <a:spLocks noGrp="1"/>
          </p:cNvSpPr>
          <p:nvPr>
            <p:ph idx="1"/>
          </p:nvPr>
        </p:nvSpPr>
        <p:spPr>
          <a:xfrm>
            <a:off x="0" y="2713037"/>
            <a:ext cx="5715000" cy="4525963"/>
          </a:xfrm>
        </p:spPr>
        <p:txBody>
          <a:bodyPr/>
          <a:lstStyle/>
          <a:p>
            <a:pPr marL="0" indent="0">
              <a:buNone/>
            </a:pPr>
            <a:r>
              <a:rPr lang="nl-NL">
                <a:latin typeface="Times New Roman" pitchFamily="18" charset="0"/>
                <a:cs typeface="Times New Roman" pitchFamily="18" charset="0"/>
              </a:rPr>
              <a:t>?Việc </a:t>
            </a:r>
            <a:r>
              <a:rPr lang="nl-NL" dirty="0">
                <a:latin typeface="Times New Roman" pitchFamily="18" charset="0"/>
                <a:cs typeface="Times New Roman" pitchFamily="18" charset="0"/>
              </a:rPr>
              <a:t>thiết kế, lắp đặt các thiết bị có ý nghĩa như thế nào trong việc tiết kiệm năng lượng?</a:t>
            </a:r>
          </a:p>
          <a:p>
            <a:pPr marL="0" indent="0">
              <a:buNone/>
            </a:pPr>
            <a:r>
              <a:rPr lang="en-US">
                <a:solidFill>
                  <a:srgbClr val="FF0000"/>
                </a:solidFill>
                <a:latin typeface="Times New Roman" pitchFamily="18" charset="0"/>
                <a:cs typeface="Times New Roman" pitchFamily="18" charset="0"/>
              </a:rPr>
              <a:t>- Các </a:t>
            </a:r>
            <a:r>
              <a:rPr lang="en-US" dirty="0" err="1">
                <a:solidFill>
                  <a:srgbClr val="FF0000"/>
                </a:solidFill>
                <a:latin typeface="Times New Roman" pitchFamily="18" charset="0"/>
                <a:cs typeface="Times New Roman" pitchFamily="18" charset="0"/>
              </a:rPr>
              <a:t>thiết</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bị</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công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nghệ</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sẽ</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điều</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khiển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giám</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sát</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việc</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sử</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dụng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hợp</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lí</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các</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nguồn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năng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lượng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trong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ngôi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nhà</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từ</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đó</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giúp</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tiết</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kiệm</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năng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lượng</a:t>
            </a:r>
            <a:endParaRPr lang="en-US" dirty="0">
              <a:solidFill>
                <a:srgbClr val="FF0000"/>
              </a:solidFill>
              <a:latin typeface="Times New Roman" pitchFamily="18" charset="0"/>
              <a:cs typeface="Times New Roman" pitchFamily="18" charset="0"/>
            </a:endParaRPr>
          </a:p>
          <a:p>
            <a:endParaRPr lang="en-US" dirty="0"/>
          </a:p>
        </p:txBody>
      </p:sp>
      <p:pic>
        <p:nvPicPr>
          <p:cNvPr id="23555" name="Picture 3" descr="D:\Users\Admin\Desktop\huyendayy\tải xuống (3).jpg"/>
          <p:cNvPicPr>
            <a:picLocks noChangeAspect="1" noChangeArrowheads="1"/>
          </p:cNvPicPr>
          <p:nvPr/>
        </p:nvPicPr>
        <p:blipFill>
          <a:blip r:embed="rId2"/>
          <a:srcRect/>
          <a:stretch>
            <a:fillRect/>
          </a:stretch>
        </p:blipFill>
        <p:spPr bwMode="auto">
          <a:xfrm>
            <a:off x="5715001" y="2971800"/>
            <a:ext cx="3429000" cy="3886200"/>
          </a:xfrm>
          <a:prstGeom prst="rect">
            <a:avLst/>
          </a:prstGeom>
          <a:noFill/>
        </p:spPr>
      </p:pic>
      <p:pic>
        <p:nvPicPr>
          <p:cNvPr id="23556" name="Picture 4" descr="D:\Users\Admin\Desktop\huyendayy\tải xuống (2).jpg"/>
          <p:cNvPicPr>
            <a:picLocks noChangeAspect="1" noChangeArrowheads="1"/>
          </p:cNvPicPr>
          <p:nvPr/>
        </p:nvPicPr>
        <p:blipFill>
          <a:blip r:embed="rId3"/>
          <a:srcRect/>
          <a:stretch>
            <a:fillRect/>
          </a:stretch>
        </p:blipFill>
        <p:spPr bwMode="auto">
          <a:xfrm>
            <a:off x="5715000" y="0"/>
            <a:ext cx="3429000" cy="2971800"/>
          </a:xfrm>
          <a:prstGeom prst="rect">
            <a:avLst/>
          </a:prstGeom>
          <a:noFill/>
        </p:spPr>
      </p:pic>
    </p:spTree>
    <p:extLst>
      <p:ext uri="{BB962C8B-B14F-4D97-AF65-F5344CB8AC3E}">
        <p14:creationId xmlns:p14="http://schemas.microsoft.com/office/powerpoint/2010/main" val="264080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23556"/>
                                        </p:tgtEl>
                                        <p:attrNameLst>
                                          <p:attrName>style.visibility</p:attrName>
                                        </p:attrNameLst>
                                      </p:cBhvr>
                                      <p:to>
                                        <p:strVal val="visible"/>
                                      </p:to>
                                    </p:set>
                                    <p:animEffect transition="in" filter="box(in)">
                                      <p:cBhvr>
                                        <p:cTn id="10" dur="500"/>
                                        <p:tgtEl>
                                          <p:spTgt spid="23556"/>
                                        </p:tgtEl>
                                      </p:cBhvr>
                                    </p:animEffect>
                                  </p:childTnLst>
                                </p:cTn>
                              </p:par>
                              <p:par>
                                <p:cTn id="11" presetID="4" presetClass="entr" presetSubtype="16" fill="hold" nodeType="withEffect">
                                  <p:stCondLst>
                                    <p:cond delay="0"/>
                                  </p:stCondLst>
                                  <p:childTnLst>
                                    <p:set>
                                      <p:cBhvr>
                                        <p:cTn id="12" dur="1" fill="hold">
                                          <p:stCondLst>
                                            <p:cond delay="0"/>
                                          </p:stCondLst>
                                        </p:cTn>
                                        <p:tgtEl>
                                          <p:spTgt spid="23555"/>
                                        </p:tgtEl>
                                        <p:attrNameLst>
                                          <p:attrName>style.visibility</p:attrName>
                                        </p:attrNameLst>
                                      </p:cBhvr>
                                      <p:to>
                                        <p:strVal val="visible"/>
                                      </p:to>
                                    </p:set>
                                    <p:animEffect transition="in" filter="box(in)">
                                      <p:cBhvr>
                                        <p:cTn id="13" dur="500"/>
                                        <p:tgtEl>
                                          <p:spTgt spid="2355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ox(i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box(in)">
                                      <p:cBhvr>
                                        <p:cTn id="23" dur="500"/>
                                        <p:tgtEl>
                                          <p:spTgt spid="1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box(in)">
                                      <p:cBhvr>
                                        <p:cTn id="28"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B5597B8-A695-4862-A81D-BFFA7DEA8A8A}"/>
              </a:ext>
            </a:extLst>
          </p:cNvPr>
          <p:cNvPicPr>
            <a:picLocks noChangeAspect="1"/>
          </p:cNvPicPr>
          <p:nvPr/>
        </p:nvPicPr>
        <p:blipFill>
          <a:blip r:embed="rId2"/>
          <a:stretch>
            <a:fillRect/>
          </a:stretch>
        </p:blipFill>
        <p:spPr>
          <a:xfrm>
            <a:off x="-76200" y="0"/>
            <a:ext cx="9144000" cy="6858000"/>
          </a:xfrm>
          <a:prstGeom prst="rect">
            <a:avLst/>
          </a:prstGeom>
        </p:spPr>
      </p:pic>
      <p:sp>
        <p:nvSpPr>
          <p:cNvPr id="5" name="Rectangle 4"/>
          <p:cNvSpPr/>
          <p:nvPr/>
        </p:nvSpPr>
        <p:spPr>
          <a:xfrm>
            <a:off x="6934200" y="3124200"/>
            <a:ext cx="1981200" cy="646331"/>
          </a:xfrm>
          <a:prstGeom prst="rect">
            <a:avLst/>
          </a:prstGeom>
        </p:spPr>
        <p:txBody>
          <a:bodyPr wrap="square">
            <a:spAutoFit/>
          </a:bodyPr>
          <a:lstStyle/>
          <a:p>
            <a:pPr algn="ctr">
              <a:spcBef>
                <a:spcPct val="50000"/>
              </a:spcBef>
              <a:defRPr/>
            </a:pPr>
            <a:r>
              <a:rPr lang="vi-VN" altLang="en-US" b="1" dirty="0">
                <a:solidFill>
                  <a:srgbClr val="FF0000"/>
                </a:solidFill>
              </a:rPr>
              <a:t>Tiết kiệm năng lượng</a:t>
            </a:r>
            <a:endParaRPr lang="en-US" altLang="en-US" b="1" dirty="0">
              <a:solidFill>
                <a:srgbClr val="FF0000"/>
              </a:solidFill>
            </a:endParaRPr>
          </a:p>
        </p:txBody>
      </p:sp>
      <p:sp>
        <p:nvSpPr>
          <p:cNvPr id="6" name="Rectangle 5"/>
          <p:cNvSpPr/>
          <p:nvPr/>
        </p:nvSpPr>
        <p:spPr>
          <a:xfrm>
            <a:off x="7467600" y="2286000"/>
            <a:ext cx="1246688" cy="461665"/>
          </a:xfrm>
          <a:prstGeom prst="rect">
            <a:avLst/>
          </a:prstGeom>
        </p:spPr>
        <p:txBody>
          <a:bodyPr wrap="none">
            <a:spAutoFit/>
          </a:bodyPr>
          <a:lstStyle/>
          <a:p>
            <a:pPr>
              <a:spcBef>
                <a:spcPct val="50000"/>
              </a:spcBef>
              <a:buFontTx/>
              <a:buNone/>
            </a:pPr>
            <a:r>
              <a:rPr lang="en-US" altLang="en-US" sz="2400" b="1" dirty="0" err="1">
                <a:solidFill>
                  <a:srgbClr val="FF0000"/>
                </a:solidFill>
                <a:latin typeface="Times New Roman" panose="02020603050405020304" pitchFamily="18" charset="0"/>
                <a:cs typeface="Times New Roman" panose="02020603050405020304" pitchFamily="18" charset="0"/>
              </a:rPr>
              <a:t>Tiện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ích</a:t>
            </a:r>
            <a:endParaRPr lang="en-US" altLang="vi-VN" sz="2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934200" y="4267200"/>
            <a:ext cx="1928733" cy="369332"/>
          </a:xfrm>
          <a:prstGeom prst="rect">
            <a:avLst/>
          </a:prstGeom>
        </p:spPr>
        <p:txBody>
          <a:bodyPr wrap="none">
            <a:spAutoFit/>
          </a:bodyPr>
          <a:lstStyle/>
          <a:p>
            <a:pPr>
              <a:spcBef>
                <a:spcPct val="50000"/>
              </a:spcBef>
              <a:defRPr/>
            </a:pPr>
            <a:r>
              <a:rPr lang="vi-VN" altLang="en-US" b="1" dirty="0">
                <a:solidFill>
                  <a:srgbClr val="FF0000"/>
                </a:solidFill>
              </a:rPr>
              <a:t>An ninh an toàn</a:t>
            </a:r>
            <a:endParaRPr lang="en-US" altLang="vi-VN" b="1" dirty="0">
              <a:solidFill>
                <a:srgbClr val="FF0000"/>
              </a:solidFill>
            </a:endParaRPr>
          </a:p>
        </p:txBody>
      </p:sp>
      <p:sp>
        <p:nvSpPr>
          <p:cNvPr id="8" name="Rectangle 7"/>
          <p:cNvSpPr/>
          <p:nvPr/>
        </p:nvSpPr>
        <p:spPr>
          <a:xfrm>
            <a:off x="6934200" y="5105400"/>
            <a:ext cx="1981200" cy="646331"/>
          </a:xfrm>
          <a:prstGeom prst="rect">
            <a:avLst/>
          </a:prstGeom>
        </p:spPr>
        <p:txBody>
          <a:bodyPr wrap="square">
            <a:spAutoFit/>
          </a:bodyPr>
          <a:lstStyle/>
          <a:p>
            <a:pPr algn="ctr">
              <a:spcBef>
                <a:spcPct val="50000"/>
              </a:spcBef>
              <a:defRPr/>
            </a:pPr>
            <a:r>
              <a:rPr lang="vi-VN" altLang="en-US" b="1" dirty="0">
                <a:solidFill>
                  <a:srgbClr val="FF0000"/>
                </a:solidFill>
              </a:rPr>
              <a:t>Tiết kiệm năng lượng</a:t>
            </a:r>
            <a:endParaRPr lang="en-US"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223" y="990600"/>
            <a:ext cx="8229600" cy="1143000"/>
          </a:xfrm>
        </p:spPr>
        <p:txBody>
          <a:bodyPr>
            <a:normAutofit fontScale="90000"/>
          </a:bodyPr>
          <a:lstStyle/>
          <a:p>
            <a:r>
              <a:rPr lang="nl-NL" sz="3200" b="1" dirty="0">
                <a:latin typeface="Times New Roman" pitchFamily="18" charset="0"/>
                <a:cs typeface="Times New Roman" pitchFamily="18" charset="0"/>
              </a:rPr>
              <a:t>Em hãy chọn ý đúng nhất trong các câu sau</a:t>
            </a:r>
            <a:br>
              <a:rPr lang="nl-NL" sz="3200" b="1" dirty="0">
                <a:latin typeface="Times New Roman" pitchFamily="18" charset="0"/>
                <a:cs typeface="Times New Roman" pitchFamily="18" charset="0"/>
              </a:rPr>
            </a:br>
            <a:r>
              <a:rPr lang="nl-NL" sz="3200" dirty="0">
                <a:solidFill>
                  <a:srgbClr val="FF0000"/>
                </a:solidFill>
                <a:latin typeface="Times New Roman" pitchFamily="18" charset="0"/>
                <a:cs typeface="Times New Roman" pitchFamily="18" charset="0"/>
              </a:rPr>
              <a:t>1.Các thiết bị trong ngôi nhà thông minh được điều khiển từ xa bởi các thiết bị như</a:t>
            </a:r>
            <a:r>
              <a:rPr lang="en-US" sz="3200" dirty="0"/>
              <a:t/>
            </a:r>
            <a:br>
              <a:rPr lang="en-US" sz="3200" dirty="0"/>
            </a:b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533400" y="2286000"/>
            <a:ext cx="8229600" cy="4191000"/>
          </a:xfrm>
        </p:spPr>
        <p:txBody>
          <a:bodyPr>
            <a:normAutofit lnSpcReduction="10000"/>
          </a:bodyPr>
          <a:lstStyle/>
          <a:p>
            <a:r>
              <a:rPr lang="nl-NL" dirty="0">
                <a:latin typeface="Times New Roman" pitchFamily="18" charset="0"/>
                <a:cs typeface="Times New Roman" pitchFamily="18" charset="0"/>
              </a:rPr>
              <a:t>A. Điện thoại thông minh, máy tính bảng có kết nối in-tơ-net.</a:t>
            </a:r>
            <a:endParaRPr lang="en-US" dirty="0">
              <a:latin typeface="Times New Roman" pitchFamily="18" charset="0"/>
              <a:cs typeface="Times New Roman" pitchFamily="18" charset="0"/>
            </a:endParaRPr>
          </a:p>
          <a:p>
            <a:r>
              <a:rPr lang="nl-NL" dirty="0">
                <a:latin typeface="Times New Roman" pitchFamily="18" charset="0"/>
                <a:cs typeface="Times New Roman" pitchFamily="18" charset="0"/>
              </a:rPr>
              <a:t>B. Điện thoại, máy tính bảng không  có kết nối in-tơ-net.</a:t>
            </a:r>
            <a:endParaRPr lang="en-US" dirty="0">
              <a:latin typeface="Times New Roman" pitchFamily="18" charset="0"/>
              <a:cs typeface="Times New Roman" pitchFamily="18" charset="0"/>
            </a:endParaRPr>
          </a:p>
          <a:p>
            <a:r>
              <a:rPr lang="nl-NL" dirty="0">
                <a:latin typeface="Times New Roman" pitchFamily="18" charset="0"/>
                <a:cs typeface="Times New Roman" pitchFamily="18" charset="0"/>
              </a:rPr>
              <a:t>C. Điều khiển, máy tính không  có kết nối in-tơ-net.</a:t>
            </a:r>
            <a:endParaRPr lang="en-US" dirty="0">
              <a:latin typeface="Times New Roman" pitchFamily="18" charset="0"/>
              <a:cs typeface="Times New Roman" pitchFamily="18" charset="0"/>
            </a:endParaRPr>
          </a:p>
          <a:p>
            <a:r>
              <a:rPr lang="nl-NL" dirty="0">
                <a:latin typeface="Times New Roman" pitchFamily="18" charset="0"/>
                <a:cs typeface="Times New Roman" pitchFamily="18" charset="0"/>
              </a:rPr>
              <a:t>D. Điện thoại đời cũ, máy tính bảng có kết nối in-tơ-net.</a:t>
            </a:r>
            <a:endParaRPr lang="en-US" dirty="0">
              <a:latin typeface="Times New Roman" pitchFamily="18" charset="0"/>
              <a:cs typeface="Times New Roman" pitchFamily="18" charset="0"/>
            </a:endParaRPr>
          </a:p>
          <a:p>
            <a:endParaRPr lang="en-US" dirty="0"/>
          </a:p>
        </p:txBody>
      </p:sp>
      <p:sp>
        <p:nvSpPr>
          <p:cNvPr id="5" name="Right Arrow 4"/>
          <p:cNvSpPr/>
          <p:nvPr/>
        </p:nvSpPr>
        <p:spPr>
          <a:xfrm>
            <a:off x="228600" y="2362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71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sz="3600">
                <a:solidFill>
                  <a:srgbClr val="FF0000"/>
                </a:solidFill>
                <a:latin typeface="Times New Roman" pitchFamily="18" charset="0"/>
                <a:cs typeface="Times New Roman" pitchFamily="18" charset="0"/>
              </a:rPr>
              <a:t>2. Hệ thống, thiết bị thông minh trong ngôi nhà có thể hoạt động dựa trên</a:t>
            </a:r>
            <a:r>
              <a:rPr lang="en-US"/>
              <a:t/>
            </a:r>
            <a:br>
              <a:rPr lang="en-US"/>
            </a:br>
            <a:endParaRPr lang="en-US"/>
          </a:p>
        </p:txBody>
      </p:sp>
      <p:sp>
        <p:nvSpPr>
          <p:cNvPr id="3" name="Content Placeholder 2"/>
          <p:cNvSpPr>
            <a:spLocks noGrp="1"/>
          </p:cNvSpPr>
          <p:nvPr>
            <p:ph idx="1"/>
          </p:nvPr>
        </p:nvSpPr>
        <p:spPr/>
        <p:txBody>
          <a:bodyPr/>
          <a:lstStyle/>
          <a:p>
            <a:r>
              <a:rPr lang="fr-FR">
                <a:latin typeface="Times New Roman" pitchFamily="18" charset="0"/>
                <a:cs typeface="Times New Roman" pitchFamily="18" charset="0"/>
              </a:rPr>
              <a:t>A. thói quen của con người.</a:t>
            </a:r>
            <a:endParaRPr lang="en-US">
              <a:latin typeface="Times New Roman" pitchFamily="18" charset="0"/>
              <a:cs typeface="Times New Roman" pitchFamily="18" charset="0"/>
            </a:endParaRPr>
          </a:p>
          <a:p>
            <a:r>
              <a:rPr lang="fr-FR">
                <a:latin typeface="Times New Roman" pitchFamily="18" charset="0"/>
                <a:cs typeface="Times New Roman" pitchFamily="18" charset="0"/>
              </a:rPr>
              <a:t>B. sở thích của con người.</a:t>
            </a:r>
            <a:endParaRPr lang="en-US">
              <a:latin typeface="Times New Roman" pitchFamily="18" charset="0"/>
              <a:cs typeface="Times New Roman" pitchFamily="18" charset="0"/>
            </a:endParaRPr>
          </a:p>
          <a:p>
            <a:r>
              <a:rPr lang="fr-FR">
                <a:latin typeface="Times New Roman" pitchFamily="18" charset="0"/>
                <a:cs typeface="Times New Roman" pitchFamily="18" charset="0"/>
              </a:rPr>
              <a:t>C. yêu quý của con người.</a:t>
            </a:r>
            <a:endParaRPr lang="en-US">
              <a:latin typeface="Times New Roman" pitchFamily="18" charset="0"/>
              <a:cs typeface="Times New Roman" pitchFamily="18" charset="0"/>
            </a:endParaRPr>
          </a:p>
          <a:p>
            <a:r>
              <a:rPr lang="fr-FR">
                <a:latin typeface="Times New Roman" pitchFamily="18" charset="0"/>
                <a:cs typeface="Times New Roman" pitchFamily="18" charset="0"/>
              </a:rPr>
              <a:t>D. quý mến của con người</a:t>
            </a:r>
            <a:endParaRPr lang="en-US">
              <a:latin typeface="Times New Roman" pitchFamily="18" charset="0"/>
              <a:cs typeface="Times New Roman" pitchFamily="18" charset="0"/>
            </a:endParaRPr>
          </a:p>
          <a:p>
            <a:endParaRPr lang="en-US"/>
          </a:p>
        </p:txBody>
      </p:sp>
      <p:sp>
        <p:nvSpPr>
          <p:cNvPr id="4" name="Right Arrow 3"/>
          <p:cNvSpPr/>
          <p:nvPr/>
        </p:nvSpPr>
        <p:spPr>
          <a:xfrm>
            <a:off x="381000" y="16764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81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4999"/>
            <a:ext cx="3352800" cy="251460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4571999"/>
            <a:ext cx="3352800" cy="2286000"/>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1904999"/>
            <a:ext cx="3429000" cy="2514600"/>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48200"/>
            <a:ext cx="3276600" cy="2209800"/>
          </a:xfrm>
          <a:prstGeom prst="rect">
            <a:avLst/>
          </a:prstGeom>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962400" cy="1981200"/>
          </a:xfrm>
          <a:prstGeom prst="rect">
            <a:avLst/>
          </a:prstGeom>
        </p:spPr>
      </p:pic>
      <p:sp>
        <p:nvSpPr>
          <p:cNvPr id="8" name="Rectangle 7"/>
          <p:cNvSpPr/>
          <p:nvPr/>
        </p:nvSpPr>
        <p:spPr>
          <a:xfrm>
            <a:off x="6705600" y="1981200"/>
            <a:ext cx="2152320" cy="2062103"/>
          </a:xfrm>
          <a:prstGeom prst="rect">
            <a:avLst/>
          </a:prstGeom>
        </p:spPr>
        <p:txBody>
          <a:bodyPr wrap="none">
            <a:spAutoFit/>
          </a:bodyPr>
          <a:lstStyle/>
          <a:p>
            <a:pPr algn="ctr"/>
            <a:r>
              <a:rPr lang="en-US" sz="3200" b="1" dirty="0">
                <a:solidFill>
                  <a:srgbClr val="FF0000"/>
                </a:solidFill>
              </a:rPr>
              <a:t>GIAI ĐOẠN </a:t>
            </a:r>
          </a:p>
          <a:p>
            <a:pPr algn="ctr"/>
            <a:r>
              <a:rPr lang="en-US" sz="3200" b="1" dirty="0">
                <a:solidFill>
                  <a:srgbClr val="FF0000"/>
                </a:solidFill>
              </a:rPr>
              <a:t>THI </a:t>
            </a:r>
          </a:p>
          <a:p>
            <a:pPr algn="ctr"/>
            <a:r>
              <a:rPr lang="en-US" sz="3200" b="1" dirty="0">
                <a:solidFill>
                  <a:srgbClr val="FF0000"/>
                </a:solidFill>
              </a:rPr>
              <a:t>CÔNG THÔ</a:t>
            </a:r>
          </a:p>
          <a:p>
            <a:endParaRPr lang="en-US" sz="3200" dirty="0"/>
          </a:p>
        </p:txBody>
      </p:sp>
      <p:sp>
        <p:nvSpPr>
          <p:cNvPr id="9" name="Rectangle 8"/>
          <p:cNvSpPr/>
          <p:nvPr/>
        </p:nvSpPr>
        <p:spPr>
          <a:xfrm>
            <a:off x="6705600" y="4872334"/>
            <a:ext cx="2286000" cy="1569660"/>
          </a:xfrm>
          <a:prstGeom prst="rect">
            <a:avLst/>
          </a:prstGeom>
        </p:spPr>
        <p:txBody>
          <a:bodyPr wrap="square">
            <a:spAutoFit/>
          </a:bodyPr>
          <a:lstStyle/>
          <a:p>
            <a:pPr algn="ctr"/>
            <a:r>
              <a:rPr lang="en-US" sz="3200" b="1" dirty="0">
                <a:solidFill>
                  <a:srgbClr val="FF0000"/>
                </a:solidFill>
              </a:rPr>
              <a:t>GIAI ĐOẠN </a:t>
            </a:r>
          </a:p>
          <a:p>
            <a:pPr algn="ctr"/>
            <a:r>
              <a:rPr lang="en-US" sz="3200" b="1" dirty="0">
                <a:solidFill>
                  <a:srgbClr val="FF0000"/>
                </a:solidFill>
              </a:rPr>
              <a:t>HOÀN</a:t>
            </a:r>
          </a:p>
          <a:p>
            <a:pPr algn="ctr"/>
            <a:r>
              <a:rPr lang="en-US" sz="3200" b="1" dirty="0">
                <a:solidFill>
                  <a:srgbClr val="FF0000"/>
                </a:solidFill>
              </a:rPr>
              <a:t> THIỆN</a:t>
            </a:r>
          </a:p>
        </p:txBody>
      </p:sp>
      <p:sp>
        <p:nvSpPr>
          <p:cNvPr id="10" name="Rectangle 9"/>
          <p:cNvSpPr/>
          <p:nvPr/>
        </p:nvSpPr>
        <p:spPr>
          <a:xfrm>
            <a:off x="4114800" y="457200"/>
            <a:ext cx="4572000" cy="1077218"/>
          </a:xfrm>
          <a:prstGeom prst="rect">
            <a:avLst/>
          </a:prstGeom>
        </p:spPr>
        <p:txBody>
          <a:bodyPr>
            <a:spAutoFit/>
          </a:bodyPr>
          <a:lstStyle/>
          <a:p>
            <a:pPr algn="ctr"/>
            <a:r>
              <a:rPr lang="en-US" sz="3200" b="1" dirty="0">
                <a:solidFill>
                  <a:srgbClr val="FF0000"/>
                </a:solidFill>
              </a:rPr>
              <a:t>GIAI ĐOẠN </a:t>
            </a:r>
          </a:p>
          <a:p>
            <a:pPr algn="ctr"/>
            <a:r>
              <a:rPr lang="en-US" sz="3200" b="1" dirty="0">
                <a:solidFill>
                  <a:srgbClr val="FF0000"/>
                </a:solidFill>
              </a:rPr>
              <a:t>THIẾT KẾ</a:t>
            </a:r>
          </a:p>
        </p:txBody>
      </p:sp>
    </p:spTree>
    <p:extLst>
      <p:ext uri="{BB962C8B-B14F-4D97-AF65-F5344CB8AC3E}">
        <p14:creationId xmlns:p14="http://schemas.microsoft.com/office/powerpoint/2010/main" val="1401777119"/>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par>
                                <p:cTn id="23" presetID="4"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ox(i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ox(i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ox(in)">
                                      <p:cBhvr>
                                        <p:cTn id="35" dur="500"/>
                                        <p:tgtEl>
                                          <p:spTgt spid="5"/>
                                        </p:tgtEl>
                                      </p:cBhvr>
                                    </p:animEffect>
                                  </p:childTnLst>
                                </p:cTn>
                              </p:par>
                              <p:par>
                                <p:cTn id="36" presetID="4"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ox(in)">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r>
              <a:rPr lang="fr-FR">
                <a:solidFill>
                  <a:srgbClr val="FF0000"/>
                </a:solidFill>
                <a:latin typeface="Times New Roman" pitchFamily="18" charset="0"/>
                <a:cs typeface="Times New Roman" pitchFamily="18" charset="0"/>
              </a:rPr>
              <a:t>3. Các thiết bị lắp đặt giúp cảnh báo các tình huống gây mất an ninh, an toàn như:</a:t>
            </a:r>
            <a:r>
              <a:rPr lang="en-US"/>
              <a:t/>
            </a:r>
            <a:br>
              <a:rPr lang="en-US"/>
            </a:br>
            <a:endParaRPr lang="en-US"/>
          </a:p>
        </p:txBody>
      </p:sp>
      <p:sp>
        <p:nvSpPr>
          <p:cNvPr id="3" name="Content Placeholder 2"/>
          <p:cNvSpPr>
            <a:spLocks noGrp="1"/>
          </p:cNvSpPr>
          <p:nvPr>
            <p:ph idx="1"/>
          </p:nvPr>
        </p:nvSpPr>
        <p:spPr>
          <a:xfrm>
            <a:off x="533400" y="2133600"/>
            <a:ext cx="8229600" cy="4525963"/>
          </a:xfrm>
        </p:spPr>
        <p:txBody>
          <a:bodyPr/>
          <a:lstStyle/>
          <a:p>
            <a:r>
              <a:rPr lang="fr-FR">
                <a:latin typeface="Times New Roman" pitchFamily="18" charset="0"/>
                <a:cs typeface="Times New Roman" pitchFamily="18" charset="0"/>
              </a:rPr>
              <a:t>A. Có người lạ đột nhập, quên đóng cửa.</a:t>
            </a:r>
            <a:endParaRPr lang="en-US">
              <a:latin typeface="Times New Roman" pitchFamily="18" charset="0"/>
              <a:cs typeface="Times New Roman" pitchFamily="18" charset="0"/>
            </a:endParaRPr>
          </a:p>
          <a:p>
            <a:r>
              <a:rPr lang="fr-FR">
                <a:latin typeface="Times New Roman" pitchFamily="18" charset="0"/>
                <a:cs typeface="Times New Roman" pitchFamily="18" charset="0"/>
              </a:rPr>
              <a:t>B. Quên đóng cửa, có nguy cơ cháy nổ xảy ra.</a:t>
            </a:r>
            <a:endParaRPr lang="en-US">
              <a:latin typeface="Times New Roman" pitchFamily="18" charset="0"/>
              <a:cs typeface="Times New Roman" pitchFamily="18" charset="0"/>
            </a:endParaRPr>
          </a:p>
          <a:p>
            <a:r>
              <a:rPr lang="fr-FR">
                <a:latin typeface="Times New Roman" pitchFamily="18" charset="0"/>
                <a:cs typeface="Times New Roman" pitchFamily="18" charset="0"/>
              </a:rPr>
              <a:t>C. Quên đóng cửa, có nguy cơ cháy nổ xảy ra, có người lạ đột nhập xảy ra.</a:t>
            </a:r>
            <a:endParaRPr lang="en-US">
              <a:latin typeface="Times New Roman" pitchFamily="18" charset="0"/>
              <a:cs typeface="Times New Roman" pitchFamily="18" charset="0"/>
            </a:endParaRPr>
          </a:p>
          <a:p>
            <a:r>
              <a:rPr lang="fr-FR">
                <a:latin typeface="Times New Roman" pitchFamily="18" charset="0"/>
                <a:cs typeface="Times New Roman" pitchFamily="18" charset="0"/>
              </a:rPr>
              <a:t>D. Có nguy cơ cháy nổ xảy ra, có người lạ đột nhập xảy ra.</a:t>
            </a:r>
            <a:endParaRPr lang="en-US">
              <a:latin typeface="Times New Roman" pitchFamily="18" charset="0"/>
              <a:cs typeface="Times New Roman" pitchFamily="18" charset="0"/>
            </a:endParaRPr>
          </a:p>
          <a:p>
            <a:endParaRPr lang="en-US"/>
          </a:p>
        </p:txBody>
      </p:sp>
      <p:sp>
        <p:nvSpPr>
          <p:cNvPr id="4" name="Right Arrow 3"/>
          <p:cNvSpPr/>
          <p:nvPr/>
        </p:nvSpPr>
        <p:spPr>
          <a:xfrm>
            <a:off x="152400" y="34290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13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a:solidFill>
                  <a:srgbClr val="FF0000"/>
                </a:solidFill>
                <a:latin typeface="Times New Roman" pitchFamily="18" charset="0"/>
                <a:cs typeface="Times New Roman" pitchFamily="18" charset="0"/>
              </a:rPr>
              <a:t>4. Các hình thức cảnh báo các tình huống gây mất an ninh, an toàn như</a:t>
            </a:r>
            <a:r>
              <a:rPr lang="en-US"/>
              <a:t/>
            </a:r>
            <a:br>
              <a:rPr lang="en-US"/>
            </a:br>
            <a:endParaRPr lang="en-US"/>
          </a:p>
        </p:txBody>
      </p:sp>
      <p:sp>
        <p:nvSpPr>
          <p:cNvPr id="3" name="Content Placeholder 2"/>
          <p:cNvSpPr>
            <a:spLocks noGrp="1"/>
          </p:cNvSpPr>
          <p:nvPr>
            <p:ph idx="1"/>
          </p:nvPr>
        </p:nvSpPr>
        <p:spPr/>
        <p:txBody>
          <a:bodyPr/>
          <a:lstStyle/>
          <a:p>
            <a:r>
              <a:rPr lang="fr-FR">
                <a:latin typeface="Times New Roman" pitchFamily="18" charset="0"/>
                <a:cs typeface="Times New Roman" pitchFamily="18" charset="0"/>
              </a:rPr>
              <a:t>A. Chuông báo, tin nhắn, đèn báo.</a:t>
            </a:r>
            <a:endParaRPr lang="en-US">
              <a:latin typeface="Times New Roman" pitchFamily="18" charset="0"/>
              <a:cs typeface="Times New Roman" pitchFamily="18" charset="0"/>
            </a:endParaRPr>
          </a:p>
          <a:p>
            <a:r>
              <a:rPr lang="fr-FR">
                <a:latin typeface="Times New Roman" pitchFamily="18" charset="0"/>
                <a:cs typeface="Times New Roman" pitchFamily="18" charset="0"/>
              </a:rPr>
              <a:t>B. Chuông báo, tin nhắn, đèn báo, cuộc gọi tự động tới chủ nhà</a:t>
            </a:r>
            <a:endParaRPr lang="en-US">
              <a:latin typeface="Times New Roman" pitchFamily="18" charset="0"/>
              <a:cs typeface="Times New Roman" pitchFamily="18" charset="0"/>
            </a:endParaRPr>
          </a:p>
          <a:p>
            <a:r>
              <a:rPr lang="fr-FR">
                <a:latin typeface="Times New Roman" pitchFamily="18" charset="0"/>
                <a:cs typeface="Times New Roman" pitchFamily="18" charset="0"/>
              </a:rPr>
              <a:t>C. Tin nhắn, đèn báo, cuộc gọi tự động tới chủ nhà</a:t>
            </a:r>
            <a:endParaRPr lang="en-US">
              <a:latin typeface="Times New Roman" pitchFamily="18" charset="0"/>
              <a:cs typeface="Times New Roman" pitchFamily="18" charset="0"/>
            </a:endParaRPr>
          </a:p>
          <a:p>
            <a:r>
              <a:rPr lang="fr-FR">
                <a:latin typeface="Times New Roman" pitchFamily="18" charset="0"/>
                <a:cs typeface="Times New Roman" pitchFamily="18" charset="0"/>
              </a:rPr>
              <a:t>D. Chuông báo,  đèn báo, cuộc gọi tự động tới chủ nhà</a:t>
            </a:r>
            <a:endParaRPr lang="en-US">
              <a:latin typeface="Times New Roman" pitchFamily="18" charset="0"/>
              <a:cs typeface="Times New Roman" pitchFamily="18" charset="0"/>
            </a:endParaRPr>
          </a:p>
          <a:p>
            <a:endParaRPr lang="en-US"/>
          </a:p>
        </p:txBody>
      </p:sp>
      <p:sp>
        <p:nvSpPr>
          <p:cNvPr id="4" name="Right Arrow 3"/>
          <p:cNvSpPr/>
          <p:nvPr/>
        </p:nvSpPr>
        <p:spPr>
          <a:xfrm>
            <a:off x="304800" y="2209800"/>
            <a:ext cx="6858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6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1" y="2082800"/>
            <a:ext cx="2283619"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dirty="0">
                <a:solidFill>
                  <a:schemeClr val="bg1"/>
                </a:solidFill>
                <a:latin typeface="+mj-lt"/>
                <a:ea typeface="+mj-ea"/>
                <a:cs typeface="+mj-cs"/>
              </a:rPr>
              <a:t>N</a:t>
            </a:r>
            <a:r>
              <a:rPr lang="vi-VN"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dirty="0">
                <a:solidFill>
                  <a:schemeClr val="bg1"/>
                </a:solidFill>
                <a:latin typeface="+mj-lt"/>
                <a:ea typeface="+mj-ea"/>
                <a:cs typeface="+mj-cs"/>
              </a:rPr>
              <a:t>.</a:t>
            </a:r>
          </a:p>
        </p:txBody>
      </p:sp>
      <p:sp>
        <p:nvSpPr>
          <p:cNvPr id="15363" name="Rectangle 10"/>
          <p:cNvSpPr>
            <a:spLocks noChangeArrowheads="1"/>
          </p:cNvSpPr>
          <p:nvPr/>
        </p:nvSpPr>
        <p:spPr bwMode="auto">
          <a:xfrm>
            <a:off x="0" y="0"/>
            <a:ext cx="9143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a:solidFill>
                  <a:srgbClr val="FF3300"/>
                </a:solidFill>
                <a:latin typeface="Times New Roman" panose="02020603050405020304" pitchFamily="18" charset="0"/>
              </a:rPr>
              <a:t>III.</a:t>
            </a:r>
            <a:r>
              <a:rPr lang="vi-VN" altLang="en-US" sz="1800" b="1" dirty="0">
                <a:latin typeface="Times New Roman" panose="02020603050405020304" pitchFamily="18" charset="0"/>
              </a:rPr>
              <a:t> </a:t>
            </a:r>
            <a:r>
              <a:rPr lang="vi-VN" altLang="en-US" sz="2400" b="1" dirty="0">
                <a:solidFill>
                  <a:srgbClr val="FF3300"/>
                </a:solidFill>
                <a:latin typeface="Times New Roman" panose="02020603050405020304" pitchFamily="18" charset="0"/>
              </a:rPr>
              <a:t>SỬ DỤNG NĂNG LƯỢNG TIẾT KIỆM VÀ HIỆU QUẢ TRONG GIA ĐÌNH</a:t>
            </a:r>
            <a:endParaRPr lang="en-US" altLang="en-US" sz="2400" b="1" dirty="0">
              <a:solidFill>
                <a:srgbClr val="FF3300"/>
              </a:solidFill>
              <a:latin typeface="Times New Roman" panose="02020603050405020304" pitchFamily="18" charset="0"/>
            </a:endParaRPr>
          </a:p>
        </p:txBody>
      </p:sp>
      <p:sp>
        <p:nvSpPr>
          <p:cNvPr id="12" name="Text Box 5"/>
          <p:cNvSpPr txBox="1">
            <a:spLocks noChangeArrowheads="1"/>
          </p:cNvSpPr>
          <p:nvPr/>
        </p:nvSpPr>
        <p:spPr bwMode="auto">
          <a:xfrm>
            <a:off x="1" y="1295400"/>
            <a:ext cx="35051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err="1">
                <a:solidFill>
                  <a:srgbClr val="0070C0"/>
                </a:solidFill>
                <a:latin typeface="Times New Roman" panose="02020603050405020304" pitchFamily="18" charset="0"/>
                <a:cs typeface="Times New Roman" panose="02020603050405020304" pitchFamily="18" charset="0"/>
              </a:rPr>
              <a:t>Sử</a:t>
            </a:r>
            <a:r>
              <a:rPr lang="en-US" altLang="en-US" sz="2800" dirty="0">
                <a:solidFill>
                  <a:srgbClr val="0070C0"/>
                </a:solidFill>
                <a:latin typeface="Times New Roman" panose="02020603050405020304" pitchFamily="18" charset="0"/>
                <a:cs typeface="Times New Roman" panose="02020603050405020304" pitchFamily="18" charset="0"/>
              </a:rPr>
              <a:t> </a:t>
            </a:r>
            <a:r>
              <a:rPr lang="vi-VN" altLang="en-US" sz="2800" dirty="0">
                <a:solidFill>
                  <a:srgbClr val="0070C0"/>
                </a:solidFill>
                <a:latin typeface="Times New Roman" panose="02020603050405020304" pitchFamily="18" charset="0"/>
                <a:cs typeface="Times New Roman" panose="02020603050405020304" pitchFamily="18" charset="0"/>
              </a:rPr>
              <a:t>dụng năng lượng </a:t>
            </a:r>
            <a:r>
              <a:rPr lang="en-US" altLang="en-US" sz="2800" dirty="0" err="1">
                <a:solidFill>
                  <a:srgbClr val="0070C0"/>
                </a:solidFill>
                <a:latin typeface="Times New Roman" panose="02020603050405020304" pitchFamily="18" charset="0"/>
                <a:cs typeface="Times New Roman" panose="02020603050405020304" pitchFamily="18" charset="0"/>
              </a:rPr>
              <a:t>đúng</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lúc</a:t>
            </a:r>
            <a:r>
              <a:rPr lang="en-US" altLang="en-US" sz="2800" dirty="0">
                <a:solidFill>
                  <a:srgbClr val="0070C0"/>
                </a:solidFill>
                <a:latin typeface="Times New Roman" panose="02020603050405020304" pitchFamily="18" charset="0"/>
                <a:cs typeface="Times New Roman" panose="02020603050405020304" pitchFamily="18" charset="0"/>
              </a:rPr>
              <a:t>, </a:t>
            </a:r>
            <a:r>
              <a:rPr lang="vi-VN" altLang="en-US" sz="2800" dirty="0">
                <a:solidFill>
                  <a:srgbClr val="0070C0"/>
                </a:solidFill>
                <a:latin typeface="Times New Roman" panose="02020603050405020304" pitchFamily="18" charset="0"/>
                <a:cs typeface="Times New Roman" panose="02020603050405020304" pitchFamily="18" charset="0"/>
              </a:rPr>
              <a:t>đúng chỗ sử dụng ít năng lượng mà vẫn đảm bảo được nhu cầu</a:t>
            </a:r>
            <a:r>
              <a:rPr lang="en-US" altLang="en-US" sz="2800" dirty="0">
                <a:solidFill>
                  <a:srgbClr val="0070C0"/>
                </a:solidFill>
                <a:latin typeface="Times New Roman" panose="02020603050405020304" pitchFamily="18" charset="0"/>
                <a:cs typeface="Times New Roman" panose="02020603050405020304" pitchFamily="18" charset="0"/>
              </a:rPr>
              <a:t>.</a:t>
            </a:r>
            <a:r>
              <a:rPr lang="vi-VN"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a:solidFill>
                  <a:srgbClr val="0070C0"/>
                </a:solidFill>
                <a:latin typeface="Times New Roman" panose="02020603050405020304" pitchFamily="18" charset="0"/>
                <a:cs typeface="Times New Roman" panose="02020603050405020304" pitchFamily="18" charset="0"/>
              </a:rPr>
              <a:t>T</a:t>
            </a:r>
            <a:r>
              <a:rPr lang="vi-VN" altLang="en-US" sz="2800" dirty="0">
                <a:solidFill>
                  <a:srgbClr val="0070C0"/>
                </a:solidFill>
                <a:latin typeface="Times New Roman" panose="02020603050405020304" pitchFamily="18" charset="0"/>
                <a:cs typeface="Times New Roman" panose="02020603050405020304" pitchFamily="18" charset="0"/>
              </a:rPr>
              <a:t>iết kiệm năng lượng hiệu quả sẽ góp phần tiết kiệm chi phí cho gia đình</a:t>
            </a:r>
            <a:r>
              <a:rPr lang="en-US" altLang="en-US" sz="2800" dirty="0">
                <a:solidFill>
                  <a:srgbClr val="0070C0"/>
                </a:solidFill>
                <a:latin typeface="Times New Roman" panose="02020603050405020304" pitchFamily="18" charset="0"/>
                <a:cs typeface="Times New Roman" panose="02020603050405020304" pitchFamily="18" charset="0"/>
              </a:rPr>
              <a:t>,</a:t>
            </a:r>
            <a:r>
              <a:rPr lang="vi-VN"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a:solidFill>
                  <a:srgbClr val="0070C0"/>
                </a:solidFill>
                <a:latin typeface="Times New Roman" panose="02020603050405020304" pitchFamily="18" charset="0"/>
                <a:cs typeface="Times New Roman" panose="02020603050405020304" pitchFamily="18" charset="0"/>
              </a:rPr>
              <a:t>b</a:t>
            </a:r>
            <a:r>
              <a:rPr lang="vi-VN" altLang="en-US" sz="2800" dirty="0">
                <a:solidFill>
                  <a:srgbClr val="0070C0"/>
                </a:solidFill>
                <a:latin typeface="Times New Roman" panose="02020603050405020304" pitchFamily="18" charset="0"/>
                <a:cs typeface="Times New Roman" panose="02020603050405020304" pitchFamily="18" charset="0"/>
              </a:rPr>
              <a:t>ảo vệ môi trường</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pic>
        <p:nvPicPr>
          <p:cNvPr id="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1" y="838200"/>
            <a:ext cx="5257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435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wipe(down)">
                                      <p:cBhvr>
                                        <p:cTn id="7" dur="500"/>
                                        <p:tgtEl>
                                          <p:spTgt spid="40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0"/>
            <a:ext cx="9143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dirty="0">
                <a:solidFill>
                  <a:srgbClr val="FF3300"/>
                </a:solidFill>
                <a:latin typeface="Times New Roman" panose="02020603050405020304" pitchFamily="18" charset="0"/>
              </a:rPr>
              <a:t>ĐỂ TIẾT KIỆM NĂNG LƯỢNG MỘT SỐ LƯU Ý</a:t>
            </a:r>
          </a:p>
        </p:txBody>
      </p:sp>
      <p:sp>
        <p:nvSpPr>
          <p:cNvPr id="5" name="Text Box 5"/>
          <p:cNvSpPr txBox="1">
            <a:spLocks noChangeArrowheads="1"/>
          </p:cNvSpPr>
          <p:nvPr/>
        </p:nvSpPr>
        <p:spPr bwMode="auto">
          <a:xfrm>
            <a:off x="1" y="1295400"/>
            <a:ext cx="9143999"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Char char="-"/>
            </a:pPr>
            <a:r>
              <a:rPr lang="en-US" altLang="en-US" sz="2800" dirty="0" err="1">
                <a:solidFill>
                  <a:srgbClr val="002060"/>
                </a:solidFill>
                <a:latin typeface="Times New Roman" panose="02020603050405020304" pitchFamily="18" charset="0"/>
                <a:cs typeface="Times New Roman" panose="02020603050405020304" pitchFamily="18" charset="0"/>
              </a:rPr>
              <a:t>Thiết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phải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đảm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bảo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thông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thoáng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tăng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cường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sử</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dụng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ánh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sáng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tự</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nhiên</a:t>
            </a:r>
            <a:endParaRPr lang="en-US" altLang="en-US" sz="2800" dirty="0">
              <a:solidFill>
                <a:srgbClr val="002060"/>
              </a:solidFill>
              <a:latin typeface="Times New Roman" panose="02020603050405020304" pitchFamily="18" charset="0"/>
              <a:cs typeface="Times New Roman" panose="02020603050405020304" pitchFamily="18" charset="0"/>
            </a:endParaRPr>
          </a:p>
          <a:p>
            <a:pPr>
              <a:spcBef>
                <a:spcPct val="50000"/>
              </a:spcBef>
              <a:buNone/>
            </a:pPr>
            <a:r>
              <a:rPr lang="en-US" altLang="en-US" sz="2800" dirty="0">
                <a:solidFill>
                  <a:srgbClr val="002060"/>
                </a:solidFill>
                <a:latin typeface="Times New Roman" panose="02020603050405020304" pitchFamily="18" charset="0"/>
                <a:cs typeface="Times New Roman" panose="02020603050405020304" pitchFamily="18" charset="0"/>
              </a:rPr>
              <a:t>-</a:t>
            </a:r>
            <a:r>
              <a:rPr lang="en-US" altLang="en-US" sz="2800" dirty="0" err="1">
                <a:solidFill>
                  <a:srgbClr val="002060"/>
                </a:solidFill>
                <a:latin typeface="Times New Roman" panose="02020603050405020304" pitchFamily="18" charset="0"/>
                <a:cs typeface="Times New Roman" panose="02020603050405020304" pitchFamily="18" charset="0"/>
              </a:rPr>
              <a:t>sử</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dụng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vật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liệu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có</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khả</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năng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cách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nhiệt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tốt</a:t>
            </a:r>
            <a:endParaRPr lang="en-US" altLang="en-US" sz="2800" dirty="0">
              <a:solidFill>
                <a:srgbClr val="002060"/>
              </a:solidFill>
              <a:latin typeface="Times New Roman" panose="02020603050405020304" pitchFamily="18" charset="0"/>
              <a:cs typeface="Times New Roman" panose="02020603050405020304" pitchFamily="18" charset="0"/>
            </a:endParaRPr>
          </a:p>
          <a:p>
            <a:pPr>
              <a:spcBef>
                <a:spcPct val="50000"/>
              </a:spcBef>
              <a:buNone/>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Lựa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chọn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sử</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dụng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thiết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bị</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đồ</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dùng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điện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tiết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kiệm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năng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lượng</a:t>
            </a:r>
            <a:endParaRPr lang="en-US" altLang="en-US" sz="2800" dirty="0">
              <a:solidFill>
                <a:srgbClr val="002060"/>
              </a:solidFill>
              <a:latin typeface="Times New Roman" panose="02020603050405020304" pitchFamily="18" charset="0"/>
              <a:cs typeface="Times New Roman" panose="02020603050405020304" pitchFamily="18" charset="0"/>
            </a:endParaRPr>
          </a:p>
          <a:p>
            <a:pPr>
              <a:spcBef>
                <a:spcPct val="50000"/>
              </a:spcBef>
              <a:buFontTx/>
              <a:buChar char="-"/>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Sử</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dụng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nguồn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năng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lượng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thân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thiện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với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môi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trường</a:t>
            </a:r>
            <a:endParaRPr lang="en-US" altLang="en-US" sz="2800" dirty="0">
              <a:solidFill>
                <a:srgbClr val="002060"/>
              </a:solidFill>
              <a:latin typeface="Times New Roman" panose="02020603050405020304" pitchFamily="18" charset="0"/>
              <a:cs typeface="Times New Roman" panose="02020603050405020304" pitchFamily="18" charset="0"/>
            </a:endParaRPr>
          </a:p>
          <a:p>
            <a:pPr>
              <a:spcBef>
                <a:spcPct val="50000"/>
              </a:spcBef>
              <a:buFontTx/>
              <a:buChar char="-"/>
            </a:pP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Sử</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dụng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thiết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bị</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đúng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a:solidFill>
                  <a:srgbClr val="002060"/>
                </a:solidFill>
                <a:latin typeface="Times New Roman" panose="02020603050405020304" pitchFamily="18" charset="0"/>
                <a:cs typeface="Times New Roman" panose="02020603050405020304" pitchFamily="18" charset="0"/>
              </a:rPr>
              <a:t>cách </a:t>
            </a:r>
            <a:r>
              <a:rPr lang="en-US" altLang="en-US" sz="2800" dirty="0" err="1">
                <a:solidFill>
                  <a:srgbClr val="002060"/>
                </a:solidFill>
                <a:latin typeface="Times New Roman" panose="02020603050405020304" pitchFamily="18" charset="0"/>
                <a:cs typeface="Times New Roman" panose="02020603050405020304" pitchFamily="18" charset="0"/>
              </a:rPr>
              <a:t>và</a:t>
            </a:r>
            <a:r>
              <a:rPr lang="en-US" altLang="en-US" sz="2800" dirty="0">
                <a:solidFill>
                  <a:srgbClr val="002060"/>
                </a:solidFill>
                <a:latin typeface="Times New Roman" panose="02020603050405020304" pitchFamily="18" charset="0"/>
                <a:cs typeface="Times New Roman" panose="02020603050405020304" pitchFamily="18" charset="0"/>
              </a:rPr>
              <a:t> an </a:t>
            </a:r>
            <a:r>
              <a:rPr lang="en-US" altLang="en-US" sz="2800" dirty="0" err="1">
                <a:solidFill>
                  <a:srgbClr val="002060"/>
                </a:solidFill>
                <a:latin typeface="Times New Roman" panose="02020603050405020304" pitchFamily="18" charset="0"/>
                <a:cs typeface="Times New Roman" panose="02020603050405020304" pitchFamily="18" charset="0"/>
              </a:rPr>
              <a:t>toàn</a:t>
            </a:r>
            <a:endParaRPr lang="en-US" altLang="en-US" sz="2800" dirty="0">
              <a:solidFill>
                <a:srgbClr val="002060"/>
              </a:solidFill>
              <a:latin typeface="Times New Roman" panose="02020603050405020304" pitchFamily="18" charset="0"/>
              <a:cs typeface="Times New Roman" panose="02020603050405020304" pitchFamily="18" charset="0"/>
            </a:endParaRPr>
          </a:p>
          <a:p>
            <a:pPr>
              <a:spcBef>
                <a:spcPct val="50000"/>
              </a:spcBef>
              <a:buFontTx/>
              <a:buChar char="-"/>
            </a:pPr>
            <a:endParaRPr lang="en-US" altLang="en-US"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extLst>
              <p:ext uri="{D42A27DB-BD31-4B8C-83A1-F6EECF244321}">
                <p14:modId xmlns:p14="http://schemas.microsoft.com/office/powerpoint/2010/main" val="1996951669"/>
              </p:ext>
            </p:extLst>
          </p:nvPr>
        </p:nvGraphicFramePr>
        <p:xfrm>
          <a:off x="1714500" y="2151063"/>
          <a:ext cx="5176838" cy="4081462"/>
        </p:xfrm>
        <a:graphic>
          <a:graphicData uri="http://schemas.openxmlformats.org/presentationml/2006/ole">
            <mc:AlternateContent xmlns:mc="http://schemas.openxmlformats.org/markup-compatibility/2006">
              <mc:Choice xmlns:v="urn:schemas-microsoft-com:vml" Requires="v">
                <p:oleObj spid="_x0000_s19469" name="Packager Shell Object" showAsIcon="1" r:id="rId3" imgW="5176800" imgH="488520" progId="Package">
                  <p:embed/>
                </p:oleObj>
              </mc:Choice>
              <mc:Fallback>
                <p:oleObj name="Packager Shell Object" showAsIcon="1" r:id="rId3" imgW="5176800" imgH="488520" progId="Package">
                  <p:embed/>
                  <p:pic>
                    <p:nvPicPr>
                      <p:cNvPr id="0" name="Picture 2"/>
                      <p:cNvPicPr>
                        <a:picLocks noChangeAspect="1" noChangeArrowheads="1"/>
                      </p:cNvPicPr>
                      <p:nvPr/>
                    </p:nvPicPr>
                    <p:blipFill>
                      <a:blip r:embed="rId4"/>
                      <a:srcRect/>
                      <a:stretch>
                        <a:fillRect/>
                      </a:stretch>
                    </p:blipFill>
                    <p:spPr bwMode="auto">
                      <a:xfrm>
                        <a:off x="1714500" y="2151063"/>
                        <a:ext cx="5176838" cy="408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1"/>
          <p:cNvSpPr>
            <a:spLocks noChangeArrowheads="1"/>
          </p:cNvSpPr>
          <p:nvPr/>
        </p:nvSpPr>
        <p:spPr bwMode="auto">
          <a:xfrm>
            <a:off x="609600" y="1743077"/>
            <a:ext cx="8001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sz="2100" b="1" dirty="0">
                <a:solidFill>
                  <a:srgbClr val="339966"/>
                </a:solidFill>
                <a:latin typeface="Times New Roman" panose="02020603050405020304" pitchFamily="18" charset="0"/>
              </a:rPr>
              <a:t>  </a:t>
            </a:r>
            <a:r>
              <a:rPr lang="en-US" altLang="en-US" b="1" dirty="0">
                <a:solidFill>
                  <a:srgbClr val="002060"/>
                </a:solidFill>
                <a:latin typeface="Times New Roman" panose="02020603050405020304" pitchFamily="18" charset="0"/>
              </a:rPr>
              <a:t>B</a:t>
            </a:r>
            <a:r>
              <a:rPr lang="vi-VN" altLang="en-US" b="1" dirty="0">
                <a:solidFill>
                  <a:srgbClr val="002060"/>
                </a:solidFill>
                <a:latin typeface="Times New Roman" panose="02020603050405020304" pitchFamily="18" charset="0"/>
              </a:rPr>
              <a:t>ạn Huy nói </a:t>
            </a:r>
            <a:r>
              <a:rPr lang="en-US" altLang="en-US" b="1" dirty="0">
                <a:solidFill>
                  <a:srgbClr val="002060"/>
                </a:solidFill>
                <a:latin typeface="Times New Roman" panose="02020603050405020304" pitchFamily="18" charset="0"/>
              </a:rPr>
              <a:t>“N</a:t>
            </a:r>
            <a:r>
              <a:rPr lang="vi-VN" altLang="en-US" b="1" dirty="0">
                <a:solidFill>
                  <a:srgbClr val="002060"/>
                </a:solidFill>
                <a:latin typeface="Times New Roman" panose="02020603050405020304" pitchFamily="18" charset="0"/>
              </a:rPr>
              <a:t>hà thông minh biết con người đang ở đâu </a:t>
            </a:r>
            <a:r>
              <a:rPr lang="en-US" altLang="en-US" b="1" dirty="0" err="1">
                <a:solidFill>
                  <a:srgbClr val="002060"/>
                </a:solidFill>
                <a:latin typeface="Times New Roman" panose="02020603050405020304" pitchFamily="18" charset="0"/>
              </a:rPr>
              <a:t>trong</a:t>
            </a:r>
            <a:r>
              <a:rPr lang="vi-VN" altLang="en-US" b="1" dirty="0">
                <a:solidFill>
                  <a:srgbClr val="002060"/>
                </a:solidFill>
                <a:latin typeface="Times New Roman" panose="02020603050405020304" pitchFamily="18" charset="0"/>
              </a:rPr>
              <a:t> ngôi nhà để bật và xuất hiện như thế thật là tiết kiệm</a:t>
            </a:r>
            <a:r>
              <a:rPr lang="en-US" altLang="en-US" b="1" dirty="0">
                <a:solidFill>
                  <a:srgbClr val="002060"/>
                </a:solidFill>
                <a:latin typeface="Times New Roman" panose="02020603050405020304" pitchFamily="18" charset="0"/>
              </a:rPr>
              <a:t>”.</a:t>
            </a:r>
            <a:r>
              <a:rPr lang="vi-VN" altLang="en-US" b="1" dirty="0">
                <a:solidFill>
                  <a:srgbClr val="002060"/>
                </a:solidFill>
                <a:latin typeface="Times New Roman" panose="02020603050405020304" pitchFamily="18" charset="0"/>
              </a:rPr>
              <a:t> bạn </a:t>
            </a:r>
            <a:r>
              <a:rPr lang="en-US" altLang="en-US" b="1" dirty="0" err="1">
                <a:solidFill>
                  <a:srgbClr val="002060"/>
                </a:solidFill>
                <a:latin typeface="Times New Roman" panose="02020603050405020304" pitchFamily="18" charset="0"/>
              </a:rPr>
              <a:t>Lan</a:t>
            </a:r>
            <a:r>
              <a:rPr lang="vi-VN" altLang="en-US" b="1" dirty="0">
                <a:solidFill>
                  <a:srgbClr val="002060"/>
                </a:solidFill>
                <a:latin typeface="Times New Roman" panose="02020603050405020304" pitchFamily="18" charset="0"/>
              </a:rPr>
              <a:t> nói nhà thông minh lắp đặt rất nhiều thiết bị điều khiển</a:t>
            </a:r>
            <a:r>
              <a:rPr lang="en-US" altLang="en-US" b="1" dirty="0">
                <a:solidFill>
                  <a:srgbClr val="002060"/>
                </a:solidFill>
                <a:latin typeface="Times New Roman" panose="02020603050405020304" pitchFamily="18" charset="0"/>
              </a:rPr>
              <a:t>,</a:t>
            </a:r>
            <a:r>
              <a:rPr lang="vi-VN" altLang="en-US" b="1" dirty="0">
                <a:solidFill>
                  <a:srgbClr val="002060"/>
                </a:solidFill>
                <a:latin typeface="Times New Roman" panose="02020603050405020304" pitchFamily="18" charset="0"/>
              </a:rPr>
              <a:t> đồ dùng sử dụng năng lượng điện như vậy  thật sự</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cũng</a:t>
            </a:r>
            <a:r>
              <a:rPr lang="vi-VN" altLang="en-US" b="1" dirty="0">
                <a:solidFill>
                  <a:srgbClr val="002060"/>
                </a:solidFill>
                <a:latin typeface="Times New Roman" panose="02020603050405020304" pitchFamily="18" charset="0"/>
              </a:rPr>
              <a:t> không  tiết kiệm. </a:t>
            </a:r>
            <a:r>
              <a:rPr lang="en-US" altLang="en-US" b="1" dirty="0">
                <a:solidFill>
                  <a:srgbClr val="002060"/>
                </a:solidFill>
                <a:latin typeface="Times New Roman" panose="02020603050405020304" pitchFamily="18" charset="0"/>
              </a:rPr>
              <a:t>N</a:t>
            </a:r>
            <a:r>
              <a:rPr lang="vi-VN" altLang="en-US" b="1" dirty="0">
                <a:solidFill>
                  <a:srgbClr val="002060"/>
                </a:solidFill>
                <a:latin typeface="Times New Roman" panose="02020603050405020304" pitchFamily="18" charset="0"/>
              </a:rPr>
              <a:t>êu nhận xét về các ý kiến trên</a:t>
            </a:r>
            <a:r>
              <a:rPr lang="en-US" altLang="en-US" b="1" dirty="0">
                <a:solidFill>
                  <a:srgbClr val="002060"/>
                </a:solidFill>
                <a:latin typeface="Times New Roman" panose="02020603050405020304" pitchFamily="18" charset="0"/>
              </a:rPr>
              <a:t>.</a:t>
            </a:r>
          </a:p>
        </p:txBody>
      </p:sp>
      <p:sp>
        <p:nvSpPr>
          <p:cNvPr id="20487" name="Rectangle 13"/>
          <p:cNvSpPr>
            <a:spLocks noChangeArrowheads="1"/>
          </p:cNvSpPr>
          <p:nvPr/>
        </p:nvSpPr>
        <p:spPr bwMode="auto">
          <a:xfrm>
            <a:off x="3657600" y="304800"/>
            <a:ext cx="335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600" b="1" dirty="0">
                <a:solidFill>
                  <a:srgbClr val="C00000"/>
                </a:solidFill>
                <a:latin typeface="#9Slide04 HLT Aquus" panose="00000500000000000000" pitchFamily="2" charset="0"/>
              </a:rPr>
              <a:t>VẬN  DỤNG</a:t>
            </a:r>
          </a:p>
        </p:txBody>
      </p:sp>
      <p:pic>
        <p:nvPicPr>
          <p:cNvPr id="184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7385" y="9525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12065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18785" y="629920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632460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433797"/>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442"/>
                                        </p:tgtEl>
                                        <p:attrNameLst>
                                          <p:attrName>style.visibility</p:attrName>
                                        </p:attrNameLst>
                                      </p:cBhvr>
                                      <p:to>
                                        <p:strVal val="visible"/>
                                      </p:to>
                                    </p:set>
                                    <p:animEffect transition="in" filter="box(in)">
                                      <p:cBhvr>
                                        <p:cTn id="7" dur="500"/>
                                        <p:tgtEl>
                                          <p:spTgt spid="1844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0487"/>
                                        </p:tgtEl>
                                        <p:attrNameLst>
                                          <p:attrName>style.visibility</p:attrName>
                                        </p:attrNameLst>
                                      </p:cBhvr>
                                      <p:to>
                                        <p:strVal val="visible"/>
                                      </p:to>
                                    </p:set>
                                    <p:animEffect transition="in" filter="box(in)">
                                      <p:cBhvr>
                                        <p:cTn id="10" dur="500"/>
                                        <p:tgtEl>
                                          <p:spTgt spid="20487"/>
                                        </p:tgtEl>
                                      </p:cBhvr>
                                    </p:animEffect>
                                  </p:childTnLst>
                                </p:cTn>
                              </p:par>
                              <p:par>
                                <p:cTn id="11" presetID="4" presetClass="entr" presetSubtype="16" fill="hold" nodeType="withEffect">
                                  <p:stCondLst>
                                    <p:cond delay="0"/>
                                  </p:stCondLst>
                                  <p:childTnLst>
                                    <p:set>
                                      <p:cBhvr>
                                        <p:cTn id="12" dur="1" fill="hold">
                                          <p:stCondLst>
                                            <p:cond delay="0"/>
                                          </p:stCondLst>
                                        </p:cTn>
                                        <p:tgtEl>
                                          <p:spTgt spid="18441"/>
                                        </p:tgtEl>
                                        <p:attrNameLst>
                                          <p:attrName>style.visibility</p:attrName>
                                        </p:attrNameLst>
                                      </p:cBhvr>
                                      <p:to>
                                        <p:strVal val="visible"/>
                                      </p:to>
                                    </p:set>
                                    <p:animEffect transition="in" filter="box(in)">
                                      <p:cBhvr>
                                        <p:cTn id="13" dur="500"/>
                                        <p:tgtEl>
                                          <p:spTgt spid="1844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20485"/>
                                        </p:tgtEl>
                                        <p:attrNameLst>
                                          <p:attrName>style.visibility</p:attrName>
                                        </p:attrNameLst>
                                      </p:cBhvr>
                                      <p:to>
                                        <p:strVal val="visible"/>
                                      </p:to>
                                    </p:set>
                                    <p:animEffect transition="in" filter="box(in)">
                                      <p:cBhvr>
                                        <p:cTn id="18"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Title 13"/>
          <p:cNvSpPr txBox="1">
            <a:spLocks/>
          </p:cNvSpPr>
          <p:nvPr/>
        </p:nvSpPr>
        <p:spPr bwMode="auto">
          <a:xfrm>
            <a:off x="2362200" y="154694"/>
            <a:ext cx="3962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solidFill>
                  <a:srgbClr val="C00000"/>
                </a:solidFill>
                <a:latin typeface="#9Slide04 AdrianeSwash" panose="02000504060000090004" pitchFamily="2" charset="-93"/>
              </a:rPr>
              <a:t>HƯỚNG DẪN VỀ NHÀ</a:t>
            </a:r>
          </a:p>
        </p:txBody>
      </p:sp>
      <p:sp>
        <p:nvSpPr>
          <p:cNvPr id="19463" name="Rectangle 1"/>
          <p:cNvSpPr>
            <a:spLocks noChangeArrowheads="1"/>
          </p:cNvSpPr>
          <p:nvPr/>
        </p:nvSpPr>
        <p:spPr bwMode="auto">
          <a:xfrm>
            <a:off x="762001" y="1903274"/>
            <a:ext cx="80771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b="1" dirty="0">
                <a:solidFill>
                  <a:srgbClr val="002060"/>
                </a:solidFill>
                <a:latin typeface="+mj-lt"/>
              </a:rPr>
              <a:t>- </a:t>
            </a:r>
            <a:r>
              <a:rPr lang="vi-VN" altLang="en-US" b="1" dirty="0">
                <a:solidFill>
                  <a:srgbClr val="002060"/>
                </a:solidFill>
                <a:latin typeface="+mj-lt"/>
              </a:rPr>
              <a:t>Chỉ ra những biểu hiện sử dụng năng lượng chưa tiết kiệm trong gia đình em</a:t>
            </a:r>
            <a:r>
              <a:rPr lang="en-US" altLang="en-US" b="1" dirty="0">
                <a:solidFill>
                  <a:srgbClr val="002060"/>
                </a:solidFill>
                <a:latin typeface="+mj-lt"/>
              </a:rPr>
              <a:t>?</a:t>
            </a:r>
            <a:r>
              <a:rPr lang="vi-VN" altLang="en-US" b="1" dirty="0">
                <a:solidFill>
                  <a:srgbClr val="002060"/>
                </a:solidFill>
                <a:latin typeface="+mj-lt"/>
              </a:rPr>
              <a:t> </a:t>
            </a:r>
            <a:endParaRPr lang="en-US" altLang="en-US" b="1" dirty="0">
              <a:solidFill>
                <a:srgbClr val="002060"/>
              </a:solidFill>
              <a:latin typeface="+mj-lt"/>
            </a:endParaRPr>
          </a:p>
          <a:p>
            <a:pPr>
              <a:spcBef>
                <a:spcPct val="50000"/>
              </a:spcBef>
              <a:defRPr/>
            </a:pPr>
            <a:r>
              <a:rPr lang="en-US" altLang="en-US" b="1" dirty="0">
                <a:solidFill>
                  <a:srgbClr val="002060"/>
                </a:solidFill>
                <a:latin typeface="+mj-lt"/>
              </a:rPr>
              <a:t>- Đ</a:t>
            </a:r>
            <a:r>
              <a:rPr lang="vi-VN" altLang="en-US" b="1" dirty="0">
                <a:solidFill>
                  <a:srgbClr val="002060"/>
                </a:solidFill>
                <a:latin typeface="+mj-lt"/>
              </a:rPr>
              <a:t>ề xuất những việc làm cụ thể để sử dụng năng lượng trong gia đình em sao cho tiết kiệm</a:t>
            </a:r>
            <a:r>
              <a:rPr lang="en-US" altLang="en-US" b="1" dirty="0">
                <a:solidFill>
                  <a:srgbClr val="002060"/>
                </a:solidFill>
                <a:latin typeface="+mj-lt"/>
              </a:rPr>
              <a:t>?</a:t>
            </a:r>
          </a:p>
        </p:txBody>
      </p:sp>
      <p:pic>
        <p:nvPicPr>
          <p:cNvPr id="1741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7385" y="9525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12065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18785" y="629920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6324600"/>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2286000" y="4800600"/>
            <a:ext cx="40767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3000" b="1" dirty="0">
                <a:solidFill>
                  <a:srgbClr val="FF3300"/>
                </a:solidFill>
                <a:latin typeface="Times New Roman" panose="02020603050405020304" pitchFamily="18" charset="0"/>
              </a:rPr>
              <a:t>BÀI HỌC KẾT THÚC</a:t>
            </a:r>
          </a:p>
        </p:txBody>
      </p:sp>
      <p:sp>
        <p:nvSpPr>
          <p:cNvPr id="9" name="Rectangle 15"/>
          <p:cNvSpPr>
            <a:spLocks noChangeArrowheads="1"/>
          </p:cNvSpPr>
          <p:nvPr/>
        </p:nvSpPr>
        <p:spPr bwMode="auto">
          <a:xfrm>
            <a:off x="762000" y="609600"/>
            <a:ext cx="7848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1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Nếu</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được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lắp</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đặt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các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hệ</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thống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thông</a:t>
            </a:r>
            <a:r>
              <a:rPr lang="en-US" altLang="en-US" sz="2400" b="1" dirty="0">
                <a:solidFill>
                  <a:srgbClr val="002060"/>
                </a:solidFill>
                <a:latin typeface="Times New Roman" panose="02020603050405020304" pitchFamily="18" charset="0"/>
              </a:rPr>
              <a:t> minh </a:t>
            </a:r>
            <a:r>
              <a:rPr lang="en-US" altLang="en-US" sz="2400" b="1" dirty="0" err="1">
                <a:solidFill>
                  <a:srgbClr val="002060"/>
                </a:solidFill>
                <a:latin typeface="Times New Roman" panose="02020603050405020304" pitchFamily="18" charset="0"/>
              </a:rPr>
              <a:t>trong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nhà</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của</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mình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thì</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em</a:t>
            </a:r>
            <a:r>
              <a:rPr lang="en-US" altLang="en-US" sz="2400" b="1" dirty="0">
                <a:solidFill>
                  <a:srgbClr val="002060"/>
                </a:solidFill>
                <a:latin typeface="Times New Roman" panose="02020603050405020304" pitchFamily="18" charset="0"/>
              </a:rPr>
              <a:t> </a:t>
            </a:r>
            <a:r>
              <a:rPr lang="vi-VN" altLang="en-US" sz="2400" b="1" dirty="0">
                <a:solidFill>
                  <a:srgbClr val="002060"/>
                </a:solidFill>
                <a:latin typeface="Times New Roman" panose="02020603050405020304" pitchFamily="18" charset="0"/>
              </a:rPr>
              <a:t>sẽ lắp đặt </a:t>
            </a:r>
            <a:r>
              <a:rPr lang="en-US" altLang="en-US" sz="2400" b="1" dirty="0" err="1">
                <a:solidFill>
                  <a:srgbClr val="002060"/>
                </a:solidFill>
                <a:latin typeface="Times New Roman" panose="02020603050405020304" pitchFamily="18" charset="0"/>
              </a:rPr>
              <a:t>hệ</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thống</a:t>
            </a:r>
            <a:r>
              <a:rPr lang="vi-VN" altLang="en-US" sz="2400" b="1" dirty="0">
                <a:solidFill>
                  <a:srgbClr val="002060"/>
                </a:solidFill>
                <a:latin typeface="Times New Roman" panose="02020603050405020304" pitchFamily="18" charset="0"/>
              </a:rPr>
              <a:t> gì</a:t>
            </a:r>
            <a:r>
              <a:rPr lang="en-US" altLang="en-US" sz="2400" b="1" dirty="0">
                <a:solidFill>
                  <a:srgbClr val="002060"/>
                </a:solidFill>
                <a:latin typeface="Times New Roman" panose="02020603050405020304" pitchFamily="18" charset="0"/>
              </a:rPr>
              <a:t>? </a:t>
            </a:r>
            <a:r>
              <a:rPr lang="vi-VN" altLang="en-US" sz="2400" b="1" dirty="0">
                <a:solidFill>
                  <a:srgbClr val="002060"/>
                </a:solidFill>
                <a:latin typeface="Times New Roman" panose="02020603050405020304" pitchFamily="18" charset="0"/>
              </a:rPr>
              <a:t> </a:t>
            </a:r>
            <a:r>
              <a:rPr lang="en-US" altLang="en-US" sz="2400" b="1" dirty="0">
                <a:solidFill>
                  <a:srgbClr val="002060"/>
                </a:solidFill>
                <a:latin typeface="Times New Roman" panose="02020603050405020304" pitchFamily="18" charset="0"/>
              </a:rPr>
              <a:t>G</a:t>
            </a:r>
            <a:r>
              <a:rPr lang="vi-VN" altLang="en-US" sz="2400" b="1" dirty="0">
                <a:solidFill>
                  <a:srgbClr val="002060"/>
                </a:solidFill>
                <a:latin typeface="Times New Roman" panose="02020603050405020304" pitchFamily="18" charset="0"/>
              </a:rPr>
              <a:t>iải thích về  sự lựa chọn của em</a:t>
            </a:r>
            <a:r>
              <a:rPr lang="en-US" altLang="en-US" sz="2400" b="1" dirty="0">
                <a:solidFill>
                  <a:srgbClr val="002060"/>
                </a:solidFill>
                <a:latin typeface="Times New Roman" panose="02020603050405020304" pitchFamily="18" charset="0"/>
              </a:rPr>
              <a:t>.</a:t>
            </a:r>
          </a:p>
        </p:txBody>
      </p:sp>
    </p:spTree>
    <p:extLst>
      <p:ext uri="{BB962C8B-B14F-4D97-AF65-F5344CB8AC3E}">
        <p14:creationId xmlns:p14="http://schemas.microsoft.com/office/powerpoint/2010/main" val="146118197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box(in)">
                                      <p:cBhvr>
                                        <p:cTn id="7" dur="500"/>
                                        <p:tgtEl>
                                          <p:spTgt spid="1946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9463"/>
                                        </p:tgtEl>
                                        <p:attrNameLst>
                                          <p:attrName>style.visibility</p:attrName>
                                        </p:attrNameLst>
                                      </p:cBhvr>
                                      <p:to>
                                        <p:strVal val="visible"/>
                                      </p:to>
                                    </p:set>
                                    <p:animEffect transition="in" filter="box(in)">
                                      <p:cBhvr>
                                        <p:cTn id="13" dur="500"/>
                                        <p:tgtEl>
                                          <p:spTgt spid="1946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P spid="13"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1143000"/>
          </a:xfrm>
        </p:spPr>
        <p:txBody>
          <a:bodyPr>
            <a:normAutofit fontScale="90000"/>
          </a:bodyPr>
          <a:lstStyle/>
          <a:p>
            <a:r>
              <a:rPr lang="en-US" b="1">
                <a:latin typeface="Times New Roman" pitchFamily="18" charset="0"/>
                <a:cs typeface="Times New Roman" pitchFamily="18" charset="0"/>
              </a:rPr>
              <a:t>TIẾT 5. </a:t>
            </a: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r>
              <a:rPr lang="en-US" b="1" dirty="0">
                <a:latin typeface="Times New Roman" pitchFamily="18" charset="0"/>
                <a:cs typeface="Times New Roman" pitchFamily="18" charset="0"/>
              </a:rPr>
              <a:t>BÀI 3: NGÔI NHÀ THÔNG MINH</a:t>
            </a:r>
            <a:endParaRPr lang="en-US" dirty="0"/>
          </a:p>
        </p:txBody>
      </p:sp>
      <p:pic>
        <p:nvPicPr>
          <p:cNvPr id="2050" name="Picture 2" descr="D:\Users\Admin\Desktop\huyendayy\tải xuống (1).jpg"/>
          <p:cNvPicPr>
            <a:picLocks noChangeAspect="1" noChangeArrowheads="1"/>
          </p:cNvPicPr>
          <p:nvPr/>
        </p:nvPicPr>
        <p:blipFill>
          <a:blip r:embed="rId2"/>
          <a:srcRect/>
          <a:stretch>
            <a:fillRect/>
          </a:stretch>
        </p:blipFill>
        <p:spPr bwMode="auto">
          <a:xfrm>
            <a:off x="0" y="1219200"/>
            <a:ext cx="9144000" cy="5638800"/>
          </a:xfrm>
          <a:prstGeom prst="rect">
            <a:avLst/>
          </a:prstGeom>
          <a:noFill/>
        </p:spPr>
      </p:pic>
    </p:spTree>
    <p:extLst>
      <p:ext uri="{BB962C8B-B14F-4D97-AF65-F5344CB8AC3E}">
        <p14:creationId xmlns:p14="http://schemas.microsoft.com/office/powerpoint/2010/main" val="46139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ox(i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8229600" cy="1143000"/>
          </a:xfrm>
          <a:prstGeom prst="rect">
            <a:avLst/>
          </a:prstGeom>
        </p:spPr>
        <p:txBody>
          <a:bodyPr>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I. </a:t>
            </a:r>
            <a:r>
              <a:rPr kumimoji="0" lang="en-US" sz="44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Ngôi</a:t>
            </a:r>
            <a:r>
              <a:rPr kumimoji="0" lang="en-US" sz="4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n-US" sz="44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nhà</a:t>
            </a:r>
            <a:r>
              <a:rPr kumimoji="0" lang="en-US" sz="4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a:t>
            </a:r>
            <a:r>
              <a:rPr kumimoji="0" lang="en-US" sz="4400" b="1"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thông</a:t>
            </a:r>
            <a:r>
              <a:rPr kumimoji="0" lang="en-US" sz="4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minh</a:t>
            </a:r>
            <a:r>
              <a:rPr kumimoji="0" lang="en-US" sz="4400" b="0" i="0" u="none" strike="noStrike" kern="1200" cap="none" spc="0" normalizeH="0" baseline="0" noProof="0" dirty="0">
                <a:ln>
                  <a:noFill/>
                </a:ln>
                <a:solidFill>
                  <a:schemeClr val="tx1"/>
                </a:solidFill>
                <a:effectLst/>
                <a:uLnTx/>
                <a:uFillTx/>
                <a:latin typeface="+mj-lt"/>
                <a:ea typeface="+mj-ea"/>
                <a:cs typeface="+mj-cs"/>
              </a:rPr>
              <a:t/>
            </a:r>
            <a:br>
              <a:rPr kumimoji="0" lang="en-U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533400"/>
            <a:ext cx="4191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a:xfrm>
            <a:off x="0" y="838200"/>
            <a:ext cx="4724400" cy="29478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sz="2800" b="1" dirty="0" err="1">
                <a:solidFill>
                  <a:srgbClr val="FF0000"/>
                </a:solidFill>
                <a:latin typeface="Times New Roman" pitchFamily="18" charset="0"/>
                <a:cs typeface="Times New Roman" pitchFamily="18" charset="0"/>
              </a:rPr>
              <a:t>Ngôi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thông</a:t>
            </a:r>
            <a:r>
              <a:rPr lang="en-US" sz="2800" b="1" dirty="0">
                <a:solidFill>
                  <a:srgbClr val="FF0000"/>
                </a:solidFill>
                <a:latin typeface="Times New Roman" pitchFamily="18" charset="0"/>
                <a:cs typeface="Times New Roman" pitchFamily="18" charset="0"/>
              </a:rPr>
              <a:t> minh</a:t>
            </a:r>
            <a:r>
              <a:rPr lang="en-US" sz="2800" b="1" i="1" dirty="0">
                <a:solidFill>
                  <a:srgbClr val="FF000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là</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ngôi</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nhà</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được</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trang</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bị</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hệ</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thống</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điều</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khiển</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tự</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động</a:t>
            </a:r>
            <a:r>
              <a:rPr lang="en-US" sz="2800" b="1" i="1" dirty="0">
                <a:solidFill>
                  <a:srgbClr val="002060"/>
                </a:solidFill>
                <a:latin typeface="Times New Roman" pitchFamily="18" charset="0"/>
                <a:cs typeface="Times New Roman" pitchFamily="18" charset="0"/>
              </a:rPr>
              <a:t> hay </a:t>
            </a:r>
            <a:r>
              <a:rPr lang="en-US" sz="2800" b="1" i="1" dirty="0" err="1">
                <a:solidFill>
                  <a:srgbClr val="002060"/>
                </a:solidFill>
                <a:latin typeface="Times New Roman" pitchFamily="18" charset="0"/>
                <a:cs typeface="Times New Roman" pitchFamily="18" charset="0"/>
              </a:rPr>
              <a:t>bán</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tự</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động</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cho</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các</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thiết</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bị</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trong</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gia</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đình</a:t>
            </a:r>
            <a:endParaRPr lang="en-US" sz="2800" b="1" i="1" dirty="0">
              <a:solidFill>
                <a:srgbClr val="002060"/>
              </a:solidFill>
              <a:latin typeface="Times New Roman" pitchFamily="18" charset="0"/>
              <a:cs typeface="Times New Roman" pitchFamily="18" charset="0"/>
            </a:endParaRPr>
          </a:p>
          <a:p>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Giúp</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cuộc</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sống</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trở</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nên</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tiện</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nghi</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hơn</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đảm</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bảo</a:t>
            </a:r>
            <a:r>
              <a:rPr lang="en-US" sz="2800" b="1" i="1" dirty="0">
                <a:solidFill>
                  <a:srgbClr val="002060"/>
                </a:solidFill>
                <a:latin typeface="Times New Roman" pitchFamily="18" charset="0"/>
                <a:cs typeface="Times New Roman" pitchFamily="18" charset="0"/>
              </a:rPr>
              <a:t> an </a:t>
            </a:r>
            <a:r>
              <a:rPr lang="en-US" sz="2800" b="1" i="1" dirty="0" err="1">
                <a:solidFill>
                  <a:srgbClr val="002060"/>
                </a:solidFill>
                <a:latin typeface="Times New Roman" pitchFamily="18" charset="0"/>
                <a:cs typeface="Times New Roman" pitchFamily="18" charset="0"/>
              </a:rPr>
              <a:t>ninh</a:t>
            </a:r>
            <a:r>
              <a:rPr lang="en-US" sz="2800" b="1" i="1" dirty="0">
                <a:solidFill>
                  <a:srgbClr val="002060"/>
                </a:solidFill>
                <a:latin typeface="Times New Roman" pitchFamily="18" charset="0"/>
                <a:cs typeface="Times New Roman" pitchFamily="18" charset="0"/>
              </a:rPr>
              <a:t>, an </a:t>
            </a:r>
            <a:r>
              <a:rPr lang="en-US" sz="2800" b="1" i="1" dirty="0" err="1">
                <a:solidFill>
                  <a:srgbClr val="002060"/>
                </a:solidFill>
                <a:latin typeface="Times New Roman" pitchFamily="18" charset="0"/>
                <a:cs typeface="Times New Roman" pitchFamily="18" charset="0"/>
              </a:rPr>
              <a:t>toàn</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và</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tiết</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kiệm</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năng</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lượng</a:t>
            </a:r>
            <a:r>
              <a:rPr lang="en-US" sz="2800" b="1" i="1" dirty="0">
                <a:solidFill>
                  <a:srgbClr val="002060"/>
                </a:solidFill>
                <a:latin typeface="Times New Roman" pitchFamily="18" charset="0"/>
                <a:cs typeface="Times New Roman" pitchFamily="18" charset="0"/>
              </a:rPr>
              <a:t>.</a:t>
            </a:r>
          </a:p>
        </p:txBody>
      </p:sp>
      <p:sp>
        <p:nvSpPr>
          <p:cNvPr id="5" name="Title 1"/>
          <p:cNvSpPr txBox="1">
            <a:spLocks/>
          </p:cNvSpPr>
          <p:nvPr/>
        </p:nvSpPr>
        <p:spPr>
          <a:xfrm>
            <a:off x="304800" y="6019800"/>
            <a:ext cx="8229600" cy="1143000"/>
          </a:xfrm>
          <a:prstGeom prst="rect">
            <a:avLst/>
          </a:prstGeom>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Thế</a:t>
            </a:r>
            <a:r>
              <a:rPr kumimoji="0" lang="en-US" sz="4400" b="1"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 </a:t>
            </a:r>
            <a:r>
              <a:rPr kumimoji="0" lang="en-US" sz="4400" b="1" i="0"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nào</a:t>
            </a:r>
            <a:r>
              <a:rPr kumimoji="0" lang="en-US" sz="4400" b="1" i="0" u="none" strike="noStrike" kern="1200" cap="none" spc="0" normalizeH="0" noProof="0" dirty="0">
                <a:ln>
                  <a:noFill/>
                </a:ln>
                <a:solidFill>
                  <a:srgbClr val="C00000"/>
                </a:solidFill>
                <a:effectLst/>
                <a:uLnTx/>
                <a:uFillTx/>
                <a:latin typeface="Times New Roman" pitchFamily="18" charset="0"/>
                <a:ea typeface="+mj-ea"/>
                <a:cs typeface="Times New Roman" pitchFamily="18" charset="0"/>
              </a:rPr>
              <a:t> </a:t>
            </a:r>
            <a:r>
              <a:rPr kumimoji="0" lang="en-US" sz="4400" b="1" i="0" u="none" strike="noStrike" kern="1200" cap="none" spc="0" normalizeH="0" noProof="0" dirty="0" err="1">
                <a:ln>
                  <a:noFill/>
                </a:ln>
                <a:solidFill>
                  <a:srgbClr val="C00000"/>
                </a:solidFill>
                <a:effectLst/>
                <a:uLnTx/>
                <a:uFillTx/>
                <a:latin typeface="Times New Roman" pitchFamily="18" charset="0"/>
                <a:ea typeface="+mj-ea"/>
                <a:cs typeface="Times New Roman" pitchFamily="18" charset="0"/>
              </a:rPr>
              <a:t>gọi</a:t>
            </a:r>
            <a:r>
              <a:rPr kumimoji="0" lang="en-US" sz="4400" b="1" i="0" u="none" strike="noStrike" kern="1200" cap="none" spc="0" normalizeH="0" noProof="0" dirty="0">
                <a:ln>
                  <a:noFill/>
                </a:ln>
                <a:solidFill>
                  <a:srgbClr val="C00000"/>
                </a:solidFill>
                <a:effectLst/>
                <a:uLnTx/>
                <a:uFillTx/>
                <a:latin typeface="Times New Roman" pitchFamily="18" charset="0"/>
                <a:ea typeface="+mj-ea"/>
                <a:cs typeface="Times New Roman" pitchFamily="18" charset="0"/>
              </a:rPr>
              <a:t> </a:t>
            </a:r>
            <a:r>
              <a:rPr kumimoji="0" lang="en-US" sz="4400" b="1" i="0" u="none" strike="noStrike" kern="1200" cap="none" spc="0" normalizeH="0" noProof="0" dirty="0" err="1">
                <a:ln>
                  <a:noFill/>
                </a:ln>
                <a:solidFill>
                  <a:srgbClr val="C00000"/>
                </a:solidFill>
                <a:effectLst/>
                <a:uLnTx/>
                <a:uFillTx/>
                <a:latin typeface="Times New Roman" pitchFamily="18" charset="0"/>
                <a:ea typeface="+mj-ea"/>
                <a:cs typeface="Times New Roman" pitchFamily="18" charset="0"/>
              </a:rPr>
              <a:t>là</a:t>
            </a:r>
            <a:r>
              <a:rPr kumimoji="0" lang="en-US" sz="4400" b="1" i="0" u="none" strike="noStrike" kern="1200" cap="none" spc="0" normalizeH="0" noProof="0" dirty="0">
                <a:ln>
                  <a:noFill/>
                </a:ln>
                <a:solidFill>
                  <a:srgbClr val="C00000"/>
                </a:solidFill>
                <a:effectLst/>
                <a:uLnTx/>
                <a:uFillTx/>
                <a:latin typeface="Times New Roman" pitchFamily="18" charset="0"/>
                <a:ea typeface="+mj-ea"/>
                <a:cs typeface="Times New Roman" pitchFamily="18" charset="0"/>
              </a:rPr>
              <a:t> </a:t>
            </a:r>
            <a:r>
              <a:rPr kumimoji="0" lang="en-US" sz="4400" b="1" i="0" u="none" strike="noStrike" kern="1200" cap="none" spc="0" normalizeH="0" noProof="0" dirty="0" err="1">
                <a:ln>
                  <a:noFill/>
                </a:ln>
                <a:solidFill>
                  <a:srgbClr val="C00000"/>
                </a:solidFill>
                <a:effectLst/>
                <a:uLnTx/>
                <a:uFillTx/>
                <a:latin typeface="Times New Roman" pitchFamily="18" charset="0"/>
                <a:ea typeface="+mj-ea"/>
                <a:cs typeface="Times New Roman" pitchFamily="18" charset="0"/>
              </a:rPr>
              <a:t>ngôi</a:t>
            </a:r>
            <a:r>
              <a:rPr kumimoji="0" lang="en-US" sz="4400" b="1" i="0" u="none" strike="noStrike" kern="1200" cap="none" spc="0" normalizeH="0" noProof="0" dirty="0">
                <a:ln>
                  <a:noFill/>
                </a:ln>
                <a:solidFill>
                  <a:srgbClr val="C00000"/>
                </a:solidFill>
                <a:effectLst/>
                <a:uLnTx/>
                <a:uFillTx/>
                <a:latin typeface="Times New Roman" pitchFamily="18" charset="0"/>
                <a:ea typeface="+mj-ea"/>
                <a:cs typeface="Times New Roman" pitchFamily="18" charset="0"/>
              </a:rPr>
              <a:t> </a:t>
            </a:r>
            <a:r>
              <a:rPr kumimoji="0" lang="en-US" sz="4400" b="1" i="0" u="none" strike="noStrike" kern="1200" cap="none" spc="0" normalizeH="0" noProof="0" dirty="0" err="1">
                <a:ln>
                  <a:noFill/>
                </a:ln>
                <a:solidFill>
                  <a:srgbClr val="C00000"/>
                </a:solidFill>
                <a:effectLst/>
                <a:uLnTx/>
                <a:uFillTx/>
                <a:latin typeface="Times New Roman" pitchFamily="18" charset="0"/>
                <a:ea typeface="+mj-ea"/>
                <a:cs typeface="Times New Roman" pitchFamily="18" charset="0"/>
              </a:rPr>
              <a:t>nhà</a:t>
            </a:r>
            <a:r>
              <a:rPr kumimoji="0" lang="en-US" sz="4400" b="1" i="0" u="none" strike="noStrike" kern="1200" cap="none" spc="0" normalizeH="0" noProof="0" dirty="0">
                <a:ln>
                  <a:noFill/>
                </a:ln>
                <a:solidFill>
                  <a:srgbClr val="C00000"/>
                </a:solidFill>
                <a:effectLst/>
                <a:uLnTx/>
                <a:uFillTx/>
                <a:latin typeface="Times New Roman" pitchFamily="18" charset="0"/>
                <a:ea typeface="+mj-ea"/>
                <a:cs typeface="Times New Roman" pitchFamily="18" charset="0"/>
              </a:rPr>
              <a:t> </a:t>
            </a:r>
            <a:r>
              <a:rPr kumimoji="0" lang="en-US" sz="4400" b="1" i="0" u="none" strike="noStrike" kern="1200" cap="none" spc="0" normalizeH="0" noProof="0" dirty="0" err="1">
                <a:ln>
                  <a:noFill/>
                </a:ln>
                <a:solidFill>
                  <a:srgbClr val="C00000"/>
                </a:solidFill>
                <a:effectLst/>
                <a:uLnTx/>
                <a:uFillTx/>
                <a:latin typeface="Times New Roman" pitchFamily="18" charset="0"/>
                <a:ea typeface="+mj-ea"/>
                <a:cs typeface="Times New Roman" pitchFamily="18" charset="0"/>
              </a:rPr>
              <a:t>thông</a:t>
            </a:r>
            <a:r>
              <a:rPr kumimoji="0" lang="en-US" sz="4400" b="1" i="0" u="none" strike="noStrike" kern="1200" cap="none" spc="0" normalizeH="0" noProof="0" dirty="0">
                <a:ln>
                  <a:noFill/>
                </a:ln>
                <a:solidFill>
                  <a:srgbClr val="C00000"/>
                </a:solidFill>
                <a:effectLst/>
                <a:uLnTx/>
                <a:uFillTx/>
                <a:latin typeface="Times New Roman" pitchFamily="18" charset="0"/>
                <a:ea typeface="+mj-ea"/>
                <a:cs typeface="Times New Roman" pitchFamily="18" charset="0"/>
              </a:rPr>
              <a:t> minh?</a:t>
            </a:r>
            <a:endParaRPr kumimoji="0" lang="en-US" sz="4400" b="0" i="0" u="none" strike="noStrike" kern="1200" cap="none" spc="0" normalizeH="0" baseline="0" noProof="0" dirty="0">
              <a:ln>
                <a:noFill/>
              </a:ln>
              <a:solidFill>
                <a:srgbClr val="C00000"/>
              </a:solidFill>
              <a:effectLst/>
              <a:uLnTx/>
              <a:uFillTx/>
              <a:latin typeface="+mj-lt"/>
              <a:ea typeface="+mj-ea"/>
              <a:cs typeface="+mj-cs"/>
            </a:endParaRPr>
          </a:p>
        </p:txBody>
      </p:sp>
      <p:sp>
        <p:nvSpPr>
          <p:cNvPr id="6" name="Rectangle 5"/>
          <p:cNvSpPr/>
          <p:nvPr/>
        </p:nvSpPr>
        <p:spPr>
          <a:xfrm>
            <a:off x="304800" y="5224790"/>
            <a:ext cx="7059946" cy="523220"/>
          </a:xfrm>
          <a:prstGeom prst="rect">
            <a:avLst/>
          </a:prstGeom>
        </p:spPr>
        <p:txBody>
          <a:bodyPr wrap="square">
            <a:spAutoFit/>
          </a:bodyPr>
          <a:lstStyle/>
          <a:p>
            <a:pPr lvl="0">
              <a:spcBef>
                <a:spcPct val="0"/>
              </a:spcBef>
              <a:defRPr/>
            </a:pPr>
            <a:r>
              <a:rPr lang="en-US" sz="2800" b="1" dirty="0" err="1">
                <a:solidFill>
                  <a:srgbClr val="C00000"/>
                </a:solidFill>
                <a:latin typeface="Times New Roman" pitchFamily="18" charset="0"/>
                <a:cs typeface="Times New Roman" pitchFamily="18" charset="0"/>
              </a:rPr>
              <a:t>Ngôi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nhà</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thông</a:t>
            </a:r>
            <a:r>
              <a:rPr lang="en-US" sz="2800" b="1" dirty="0">
                <a:solidFill>
                  <a:srgbClr val="C00000"/>
                </a:solidFill>
                <a:latin typeface="Times New Roman" pitchFamily="18" charset="0"/>
                <a:cs typeface="Times New Roman" pitchFamily="18" charset="0"/>
              </a:rPr>
              <a:t> minh </a:t>
            </a:r>
            <a:r>
              <a:rPr lang="en-US" sz="2800" b="1" dirty="0" err="1">
                <a:solidFill>
                  <a:srgbClr val="C00000"/>
                </a:solidFill>
                <a:latin typeface="Times New Roman" pitchFamily="18" charset="0"/>
                <a:cs typeface="Times New Roman" pitchFamily="18" charset="0"/>
              </a:rPr>
              <a:t>có</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vai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trò</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như</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thế</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nào</a:t>
            </a:r>
            <a:r>
              <a:rPr lang="en-US" sz="2800" b="1" dirty="0">
                <a:solidFill>
                  <a:srgbClr val="C00000"/>
                </a:solidFill>
                <a:latin typeface="Times New Roman" pitchFamily="18" charset="0"/>
                <a:cs typeface="Times New Roman" pitchFamily="18" charset="0"/>
              </a:rPr>
              <a:t>?</a:t>
            </a:r>
            <a:endParaRPr lang="en-US" sz="28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ox(in)">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nodeType="clickEffect">
                                  <p:stCondLst>
                                    <p:cond delay="0"/>
                                  </p:stCondLst>
                                  <p:childTnLst>
                                    <p:animEffect transition="out" filter="box(in)">
                                      <p:cBhvr>
                                        <p:cTn id="19" dur="500"/>
                                        <p:tgtEl>
                                          <p:spTgt spid="5">
                                            <p:txEl>
                                              <p:pRg st="0" end="0"/>
                                            </p:txEl>
                                          </p:spTgt>
                                        </p:tgtEl>
                                      </p:cBhvr>
                                    </p:animEffect>
                                    <p:set>
                                      <p:cBhvr>
                                        <p:cTn id="20"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box(in)">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ox(i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xit" presetSubtype="16" fill="hold" grpId="1" nodeType="clickEffect">
                                  <p:stCondLst>
                                    <p:cond delay="0"/>
                                  </p:stCondLst>
                                  <p:childTnLst>
                                    <p:animEffect transition="out" filter="box(in)">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box(in)">
                                      <p:cBhvr>
                                        <p:cTn id="4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33400" y="5486400"/>
            <a:ext cx="8229600" cy="1143000"/>
          </a:xfrm>
          <a:prstGeom prst="rect">
            <a:avLst/>
          </a:prstGeom>
        </p:spPr>
        <p:txBody>
          <a:bodyPr>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Trong</a:t>
            </a:r>
            <a:r>
              <a:rPr kumimoji="0" lang="en-US" sz="53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ngôi</a:t>
            </a:r>
            <a:r>
              <a:rPr kumimoji="0" lang="en-US" sz="53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nhà</a:t>
            </a:r>
            <a:r>
              <a:rPr kumimoji="0" lang="en-US" sz="53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thông</a:t>
            </a:r>
            <a:r>
              <a:rPr kumimoji="0" lang="en-US" sz="53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minh </a:t>
            </a:r>
            <a:r>
              <a:rPr kumimoji="0" lang="en-US" sz="53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thường</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lắp</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đặt</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các</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hệ</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thống</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tự</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động</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và</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bán</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tự</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động</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 </a:t>
            </a:r>
            <a:r>
              <a:rPr kumimoji="0" lang="en-US" sz="5300" b="1" i="0" u="none" strike="noStrike" kern="1200" cap="none" spc="0" normalizeH="0" noProof="0" dirty="0" err="1">
                <a:ln>
                  <a:noFill/>
                </a:ln>
                <a:solidFill>
                  <a:srgbClr val="FF0000"/>
                </a:solidFill>
                <a:effectLst/>
                <a:uLnTx/>
                <a:uFillTx/>
                <a:latin typeface="Times New Roman" pitchFamily="18" charset="0"/>
                <a:ea typeface="+mj-ea"/>
                <a:cs typeface="Times New Roman" pitchFamily="18" charset="0"/>
              </a:rPr>
              <a:t>nào</a:t>
            </a:r>
            <a:r>
              <a:rPr kumimoji="0" lang="en-US" sz="5300" b="1" i="0" u="none" strike="noStrike" kern="1200" cap="none" spc="0" normalizeH="0" noProof="0" dirty="0">
                <a:ln>
                  <a:noFill/>
                </a:ln>
                <a:solidFill>
                  <a:srgbClr val="FF0000"/>
                </a:solidFill>
                <a:effectLst/>
                <a:uLnTx/>
                <a:uFillTx/>
                <a:latin typeface="Times New Roman" pitchFamily="18" charset="0"/>
                <a:ea typeface="+mj-ea"/>
                <a:cs typeface="Times New Roman" pitchFamily="18" charset="0"/>
              </a:rPr>
              <a:t>?</a:t>
            </a:r>
            <a:r>
              <a:rPr kumimoji="0" lang="en-US" sz="4400" b="0" i="0" u="none" strike="noStrike" kern="1200" cap="none" spc="0" normalizeH="0" baseline="0" noProof="0" dirty="0">
                <a:ln>
                  <a:noFill/>
                </a:ln>
                <a:solidFill>
                  <a:schemeClr val="tx1"/>
                </a:solidFill>
                <a:effectLst/>
                <a:uLnTx/>
                <a:uFillTx/>
                <a:latin typeface="+mj-lt"/>
                <a:ea typeface="+mj-ea"/>
                <a:cs typeface="+mj-cs"/>
              </a:rPr>
              <a:t/>
            </a:r>
            <a:br>
              <a:rPr kumimoji="0" lang="en-U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3" name="Google Shape;433;p22"/>
          <p:cNvSpPr txBox="1">
            <a:spLocks noGrp="1"/>
          </p:cNvSpPr>
          <p:nvPr>
            <p:ph type="sldNum" idx="12"/>
          </p:nvPr>
        </p:nvSpPr>
        <p:spPr>
          <a:xfrm>
            <a:off x="13557" y="6380700"/>
            <a:ext cx="548700" cy="47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6</a:t>
            </a:fld>
            <a:endParaRPr/>
          </a:p>
        </p:txBody>
      </p:sp>
      <p:graphicFrame>
        <p:nvGraphicFramePr>
          <p:cNvPr id="3" name="Diagram 2">
            <a:extLst>
              <a:ext uri="{FF2B5EF4-FFF2-40B4-BE49-F238E27FC236}">
                <a16:creationId xmlns:a16="http://schemas.microsoft.com/office/drawing/2014/main" id="{0D35AE21-3F8C-44BE-9CDB-803D905B2746}"/>
              </a:ext>
            </a:extLst>
          </p:cNvPr>
          <p:cNvGraphicFramePr/>
          <p:nvPr>
            <p:extLst>
              <p:ext uri="{D42A27DB-BD31-4B8C-83A1-F6EECF244321}">
                <p14:modId xmlns:p14="http://schemas.microsoft.com/office/powerpoint/2010/main" val="1466203000"/>
              </p:ext>
            </p:extLst>
          </p:nvPr>
        </p:nvGraphicFramePr>
        <p:xfrm>
          <a:off x="1569453" y="653088"/>
          <a:ext cx="7297457" cy="5551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lowchart: Connector 3">
            <a:extLst>
              <a:ext uri="{FF2B5EF4-FFF2-40B4-BE49-F238E27FC236}">
                <a16:creationId xmlns:a16="http://schemas.microsoft.com/office/drawing/2014/main" id="{B125ECEC-D7AC-480C-90F9-964A7EA70335}"/>
              </a:ext>
            </a:extLst>
          </p:cNvPr>
          <p:cNvSpPr/>
          <p:nvPr/>
        </p:nvSpPr>
        <p:spPr>
          <a:xfrm>
            <a:off x="-13853" y="2103582"/>
            <a:ext cx="2299853" cy="2650837"/>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100" b="1" dirty="0" err="1">
                <a:solidFill>
                  <a:srgbClr val="0070C0"/>
                </a:solidFill>
                <a:latin typeface="Cambria Math" panose="02040503050406030204" pitchFamily="18" charset="0"/>
                <a:ea typeface="Cambria Math" panose="02040503050406030204" pitchFamily="18" charset="0"/>
              </a:rPr>
              <a:t>Hệ</a:t>
            </a:r>
            <a:r>
              <a:rPr lang="en-US" sz="2100" b="1" dirty="0">
                <a:solidFill>
                  <a:srgbClr val="0070C0"/>
                </a:solidFill>
                <a:latin typeface="Cambria Math" panose="02040503050406030204" pitchFamily="18" charset="0"/>
                <a:ea typeface="Cambria Math" panose="02040503050406030204" pitchFamily="18" charset="0"/>
              </a:rPr>
              <a:t> </a:t>
            </a:r>
            <a:r>
              <a:rPr lang="en-US" sz="2100" b="1" dirty="0" err="1">
                <a:solidFill>
                  <a:srgbClr val="0070C0"/>
                </a:solidFill>
                <a:latin typeface="Cambria Math" panose="02040503050406030204" pitchFamily="18" charset="0"/>
                <a:ea typeface="Cambria Math" panose="02040503050406030204" pitchFamily="18" charset="0"/>
              </a:rPr>
              <a:t>thống</a:t>
            </a:r>
            <a:r>
              <a:rPr lang="en-US" sz="2100" b="1" dirty="0">
                <a:solidFill>
                  <a:srgbClr val="0070C0"/>
                </a:solidFill>
                <a:latin typeface="Cambria Math" panose="02040503050406030204" pitchFamily="18" charset="0"/>
                <a:ea typeface="Cambria Math" panose="02040503050406030204" pitchFamily="18" charset="0"/>
              </a:rPr>
              <a:t> </a:t>
            </a:r>
            <a:r>
              <a:rPr lang="en-US" sz="2100" b="1" dirty="0" err="1">
                <a:solidFill>
                  <a:srgbClr val="0070C0"/>
                </a:solidFill>
                <a:latin typeface="Cambria Math" panose="02040503050406030204" pitchFamily="18" charset="0"/>
                <a:ea typeface="Cambria Math" panose="02040503050406030204" pitchFamily="18" charset="0"/>
              </a:rPr>
              <a:t>điều</a:t>
            </a:r>
            <a:r>
              <a:rPr lang="en-US" sz="2100" b="1" dirty="0">
                <a:solidFill>
                  <a:srgbClr val="0070C0"/>
                </a:solidFill>
                <a:latin typeface="Cambria Math" panose="02040503050406030204" pitchFamily="18" charset="0"/>
                <a:ea typeface="Cambria Math" panose="02040503050406030204" pitchFamily="18" charset="0"/>
              </a:rPr>
              <a:t> </a:t>
            </a:r>
            <a:r>
              <a:rPr lang="en-US" sz="2100" b="1" dirty="0" err="1">
                <a:solidFill>
                  <a:srgbClr val="0070C0"/>
                </a:solidFill>
                <a:latin typeface="Cambria Math" panose="02040503050406030204" pitchFamily="18" charset="0"/>
                <a:ea typeface="Cambria Math" panose="02040503050406030204" pitchFamily="18" charset="0"/>
              </a:rPr>
              <a:t>khiển</a:t>
            </a:r>
            <a:r>
              <a:rPr lang="en-US" sz="2100" b="1" dirty="0">
                <a:solidFill>
                  <a:srgbClr val="0070C0"/>
                </a:solidFill>
                <a:latin typeface="Cambria Math" panose="02040503050406030204" pitchFamily="18" charset="0"/>
                <a:ea typeface="Cambria Math" panose="02040503050406030204" pitchFamily="18" charset="0"/>
              </a:rPr>
              <a:t> </a:t>
            </a:r>
            <a:r>
              <a:rPr lang="en-US" sz="2100" b="1" dirty="0" err="1">
                <a:solidFill>
                  <a:srgbClr val="0070C0"/>
                </a:solidFill>
                <a:latin typeface="Cambria Math" panose="02040503050406030204" pitchFamily="18" charset="0"/>
                <a:ea typeface="Cambria Math" panose="02040503050406030204" pitchFamily="18" charset="0"/>
              </a:rPr>
              <a:t>tự</a:t>
            </a:r>
            <a:r>
              <a:rPr lang="en-US" sz="2100" b="1" dirty="0">
                <a:solidFill>
                  <a:srgbClr val="0070C0"/>
                </a:solidFill>
                <a:latin typeface="Cambria Math" panose="02040503050406030204" pitchFamily="18" charset="0"/>
                <a:ea typeface="Cambria Math" panose="02040503050406030204" pitchFamily="18" charset="0"/>
              </a:rPr>
              <a:t> </a:t>
            </a:r>
            <a:r>
              <a:rPr lang="en-US" sz="2100" b="1" dirty="0" err="1">
                <a:solidFill>
                  <a:srgbClr val="0070C0"/>
                </a:solidFill>
                <a:latin typeface="Cambria Math" panose="02040503050406030204" pitchFamily="18" charset="0"/>
                <a:ea typeface="Cambria Math" panose="02040503050406030204" pitchFamily="18" charset="0"/>
              </a:rPr>
              <a:t>động</a:t>
            </a:r>
            <a:r>
              <a:rPr lang="en-US" sz="2100" b="1" dirty="0">
                <a:solidFill>
                  <a:srgbClr val="0070C0"/>
                </a:solidFill>
                <a:latin typeface="Cambria Math" panose="02040503050406030204" pitchFamily="18" charset="0"/>
                <a:ea typeface="Cambria Math" panose="02040503050406030204" pitchFamily="18" charset="0"/>
              </a:rPr>
              <a:t>, </a:t>
            </a:r>
            <a:r>
              <a:rPr lang="en-US" sz="2100" b="1" dirty="0" err="1">
                <a:solidFill>
                  <a:srgbClr val="0070C0"/>
                </a:solidFill>
                <a:latin typeface="Cambria Math" panose="02040503050406030204" pitchFamily="18" charset="0"/>
                <a:ea typeface="Cambria Math" panose="02040503050406030204" pitchFamily="18" charset="0"/>
              </a:rPr>
              <a:t>bán</a:t>
            </a:r>
            <a:r>
              <a:rPr lang="en-US" sz="2100" b="1" dirty="0">
                <a:solidFill>
                  <a:srgbClr val="0070C0"/>
                </a:solidFill>
                <a:latin typeface="Cambria Math" panose="02040503050406030204" pitchFamily="18" charset="0"/>
                <a:ea typeface="Cambria Math" panose="02040503050406030204" pitchFamily="18" charset="0"/>
              </a:rPr>
              <a:t> </a:t>
            </a:r>
            <a:r>
              <a:rPr lang="en-US" sz="2100" b="1" dirty="0" err="1">
                <a:solidFill>
                  <a:srgbClr val="0070C0"/>
                </a:solidFill>
                <a:latin typeface="Cambria Math" panose="02040503050406030204" pitchFamily="18" charset="0"/>
                <a:ea typeface="Cambria Math" panose="02040503050406030204" pitchFamily="18" charset="0"/>
              </a:rPr>
              <a:t>tự</a:t>
            </a:r>
            <a:r>
              <a:rPr lang="en-US" sz="2100" b="1" dirty="0">
                <a:solidFill>
                  <a:srgbClr val="0070C0"/>
                </a:solidFill>
                <a:latin typeface="Cambria Math" panose="02040503050406030204" pitchFamily="18" charset="0"/>
                <a:ea typeface="Cambria Math" panose="02040503050406030204" pitchFamily="18" charset="0"/>
              </a:rPr>
              <a:t> </a:t>
            </a:r>
            <a:r>
              <a:rPr lang="en-US" sz="2100" b="1" dirty="0" err="1">
                <a:solidFill>
                  <a:srgbClr val="0070C0"/>
                </a:solidFill>
                <a:latin typeface="Cambria Math" panose="02040503050406030204" pitchFamily="18" charset="0"/>
                <a:ea typeface="Cambria Math" panose="02040503050406030204" pitchFamily="18" charset="0"/>
              </a:rPr>
              <a:t>động</a:t>
            </a:r>
            <a:endParaRPr lang="en-US" sz="2100" b="1" dirty="0">
              <a:solidFill>
                <a:srgbClr val="0070C0"/>
              </a:solidFill>
              <a:latin typeface="Cambria Math" panose="02040503050406030204" pitchFamily="18" charset="0"/>
              <a:ea typeface="Cambria Math"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fontScale="90000"/>
          </a:bodyPr>
          <a:lstStyle/>
          <a:p>
            <a:r>
              <a:rPr lang="en-US" sz="2800" b="1" dirty="0" err="1">
                <a:solidFill>
                  <a:srgbClr val="C00000"/>
                </a:solidFill>
                <a:latin typeface="Times New Roman" pitchFamily="18" charset="0"/>
                <a:cs typeface="Times New Roman" pitchFamily="18" charset="0"/>
              </a:rPr>
              <a:t>Quan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sát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hình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và</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cho</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biết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biện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pháp</a:t>
            </a:r>
            <a:r>
              <a:rPr lang="en-US" sz="2800" b="1" dirty="0">
                <a:solidFill>
                  <a:srgbClr val="C00000"/>
                </a:solidFill>
                <a:latin typeface="Times New Roman" pitchFamily="18" charset="0"/>
                <a:cs typeface="Times New Roman" pitchFamily="18" charset="0"/>
              </a:rPr>
              <a:t> an </a:t>
            </a:r>
            <a:r>
              <a:rPr lang="en-US" sz="2800" b="1" dirty="0" err="1">
                <a:solidFill>
                  <a:srgbClr val="C00000"/>
                </a:solidFill>
                <a:latin typeface="Times New Roman" pitchFamily="18" charset="0"/>
                <a:cs typeface="Times New Roman" pitchFamily="18" charset="0"/>
              </a:rPr>
              <a:t>ninh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và</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tiết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kiệm</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năng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lượng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trong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ngôi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nhà</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được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thực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hiện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như</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thế</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nào</a:t>
            </a:r>
            <a:r>
              <a:rPr lang="en-US" sz="2800" b="1" dirty="0">
                <a:solidFill>
                  <a:srgbClr val="C00000"/>
                </a:solidFill>
                <a:latin typeface="Times New Roman" pitchFamily="18" charset="0"/>
                <a:cs typeface="Times New Roman" pitchFamily="18" charset="0"/>
              </a:rPr>
              <a:t>?</a:t>
            </a:r>
          </a:p>
        </p:txBody>
      </p:sp>
      <p:pic>
        <p:nvPicPr>
          <p:cNvPr id="4" name="Content Placeholder 3" descr="C:\Users\USER\Desktop\2_301.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7696200" cy="5181601"/>
          </a:xfrm>
          <a:prstGeom prst="rect">
            <a:avLst/>
          </a:prstGeom>
          <a:noFill/>
          <a:ln>
            <a:noFill/>
          </a:ln>
        </p:spPr>
      </p:pic>
    </p:spTree>
    <p:extLst>
      <p:ext uri="{BB962C8B-B14F-4D97-AF65-F5344CB8AC3E}">
        <p14:creationId xmlns:p14="http://schemas.microsoft.com/office/powerpoint/2010/main" val="59297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5315C9-78F1-4786-A1A1-CDB6BF2B1E0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pPr marL="0" lvl="0" indent="0" algn="l" rtl="0">
                <a:spcBef>
                  <a:spcPts val="0"/>
                </a:spcBef>
                <a:spcAft>
                  <a:spcPts val="0"/>
                </a:spcAft>
                <a:buNone/>
              </a:pPr>
              <a:t>8</a:t>
            </a:fld>
            <a:endParaRPr lang="en"/>
          </a:p>
        </p:txBody>
      </p:sp>
      <p:pic>
        <p:nvPicPr>
          <p:cNvPr id="3" name="Picture 2">
            <a:extLst>
              <a:ext uri="{FF2B5EF4-FFF2-40B4-BE49-F238E27FC236}">
                <a16:creationId xmlns:a16="http://schemas.microsoft.com/office/drawing/2014/main" id="{A3E0C1BE-119E-4609-A984-681E09A1F50F}"/>
              </a:ext>
            </a:extLst>
          </p:cNvPr>
          <p:cNvPicPr>
            <a:picLocks noChangeAspect="1"/>
          </p:cNvPicPr>
          <p:nvPr/>
        </p:nvPicPr>
        <p:blipFill>
          <a:blip r:embed="rId2"/>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384D578D-57F1-4F32-805C-22BFB8F16CF7}"/>
              </a:ext>
            </a:extLst>
          </p:cNvPr>
          <p:cNvSpPr txBox="1"/>
          <p:nvPr/>
        </p:nvSpPr>
        <p:spPr>
          <a:xfrm>
            <a:off x="2286000" y="2907425"/>
            <a:ext cx="4572000" cy="1036117"/>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66"/>
                </a:solidFill>
                <a:effectLst/>
                <a:uLnTx/>
                <a:uFillTx/>
                <a:latin typeface="Times New Roman"/>
                <a:ea typeface="+mn-ea"/>
                <a:cs typeface="+mn-cs"/>
              </a:rPr>
              <a:t>- Nhóm hệ thống điều khiển các thiết bị gia dụng</a:t>
            </a:r>
          </a:p>
        </p:txBody>
      </p:sp>
    </p:spTree>
    <p:extLst>
      <p:ext uri="{BB962C8B-B14F-4D97-AF65-F5344CB8AC3E}">
        <p14:creationId xmlns:p14="http://schemas.microsoft.com/office/powerpoint/2010/main" val="27240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77273" y="857250"/>
            <a:ext cx="9301766" cy="5141512"/>
          </a:xfrm>
          <a:prstGeom prst="rect">
            <a:avLst/>
          </a:prstGeom>
        </p:spPr>
      </p:pic>
    </p:spTree>
    <p:extLst>
      <p:ext uri="{BB962C8B-B14F-4D97-AF65-F5344CB8AC3E}">
        <p14:creationId xmlns:p14="http://schemas.microsoft.com/office/powerpoint/2010/main" val="823306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TotalTime>
  <Words>1607</Words>
  <Application>Microsoft Office PowerPoint</Application>
  <PresentationFormat>On-screen Show (4:3)</PresentationFormat>
  <Paragraphs>115</Paragraphs>
  <Slides>26</Slides>
  <Notes>2</Notes>
  <HiddenSlides>0</HiddenSlides>
  <MMClips>6</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7" baseType="lpstr">
      <vt:lpstr>#9Slide04 AdrianeSwash</vt:lpstr>
      <vt:lpstr>#9Slide04 HLT Aquus</vt:lpstr>
      <vt:lpstr>Arial</vt:lpstr>
      <vt:lpstr>Calibri</vt:lpstr>
      <vt:lpstr>Cambria Math</vt:lpstr>
      <vt:lpstr>Times New Roman</vt:lpstr>
      <vt:lpstr>UVN Ke Chuyen1</vt:lpstr>
      <vt:lpstr>Wingdings</vt:lpstr>
      <vt:lpstr>Office Theme</vt:lpstr>
      <vt:lpstr>1_Office Theme</vt:lpstr>
      <vt:lpstr>Packager Shell Object</vt:lpstr>
      <vt:lpstr>PowerPoint Presentation</vt:lpstr>
      <vt:lpstr>PowerPoint Presentation</vt:lpstr>
      <vt:lpstr>TIẾT 5.  BÀI 3: NGÔI NHÀ THÔNG MINH</vt:lpstr>
      <vt:lpstr>PowerPoint Presentation</vt:lpstr>
      <vt:lpstr>PowerPoint Presentation</vt:lpstr>
      <vt:lpstr>PowerPoint Presentation</vt:lpstr>
      <vt:lpstr>Quan sát hình và cho biết biện pháp an ninh và tiết kiệm năng lượng trong ngôi nhà được thực hiện như thế nào?</vt:lpstr>
      <vt:lpstr>PowerPoint Presentation</vt:lpstr>
      <vt:lpstr>PowerPoint Presentation</vt:lpstr>
      <vt:lpstr>PowerPoint Presentation</vt:lpstr>
      <vt:lpstr>PowerPoint Presentation</vt:lpstr>
      <vt:lpstr>PowerPoint Presentation</vt:lpstr>
      <vt:lpstr>PowerPoint Presentation</vt:lpstr>
      <vt:lpstr> Các thiết bị trong ngôi nhà thông minh được điều khiển từ xa bởi các thiết bị nào? </vt:lpstr>
      <vt:lpstr>PowerPoint Presentation</vt:lpstr>
      <vt:lpstr>PowerPoint Presentation</vt:lpstr>
      <vt:lpstr>PowerPoint Presentation</vt:lpstr>
      <vt:lpstr>Em hãy chọn ý đúng nhất trong các câu sau 1.Các thiết bị trong ngôi nhà thông minh được điều khiển từ xa bởi các thiết bị như </vt:lpstr>
      <vt:lpstr>2. Hệ thống, thiết bị thông minh trong ngôi nhà có thể hoạt động dựa trên </vt:lpstr>
      <vt:lpstr>3. Các thiết bị lắp đặt giúp cảnh báo các tình huống gây mất an ninh, an toàn như: </vt:lpstr>
      <vt:lpstr>4. Các hình thức cảnh báo các tình huống gây mất an ninh, an toàn như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TIẾT 3. BÀI 3. NGÔI NHÀ THÔNG MINH(T1) </dc:title>
  <dc:creator>Administrator</dc:creator>
  <cp:lastModifiedBy>Admin</cp:lastModifiedBy>
  <cp:revision>99</cp:revision>
  <dcterms:created xsi:type="dcterms:W3CDTF">2006-08-16T00:00:00Z</dcterms:created>
  <dcterms:modified xsi:type="dcterms:W3CDTF">2024-11-28T15:49:54Z</dcterms:modified>
</cp:coreProperties>
</file>