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9" r:id="rId3"/>
    <p:sldId id="258" r:id="rId4"/>
    <p:sldId id="260" r:id="rId5"/>
    <p:sldId id="261" r:id="rId6"/>
    <p:sldId id="271" r:id="rId7"/>
    <p:sldId id="262" r:id="rId8"/>
    <p:sldId id="263" r:id="rId9"/>
    <p:sldId id="264" r:id="rId10"/>
    <p:sldId id="265" r:id="rId11"/>
    <p:sldId id="266" r:id="rId12"/>
    <p:sldId id="267" r:id="rId13"/>
    <p:sldId id="393" r:id="rId14"/>
    <p:sldId id="268" r:id="rId15"/>
    <p:sldId id="392"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BAB"/>
    <a:srgbClr val="6BCECE"/>
    <a:srgbClr val="00B0F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184793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73965F-595C-43BC-B1B3-6D9F15C93D8D}"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36060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73965F-595C-43BC-B1B3-6D9F15C93D8D}"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937976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73965F-595C-43BC-B1B3-6D9F15C93D8D}"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57153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799985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1505670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164100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788343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08981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1312962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40104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47559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489211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055516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52794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4077376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4184360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61748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078606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889997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92107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01820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196253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879477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242723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359199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273956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673376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4246692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317786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131409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633773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3965F-595C-43BC-B1B3-6D9F15C93D8D}"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95095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1116797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73965F-595C-43BC-B1B3-6D9F15C93D8D}"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700889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73965F-595C-43BC-B1B3-6D9F15C93D8D}"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850207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1859619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1399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05518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01716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50319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252083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73965F-595C-43BC-B1B3-6D9F15C93D8D}"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B5714-9AF5-4885-8595-68C6735466DB}" type="slidenum">
              <a:rPr lang="en-US" smtClean="0"/>
              <a:t>‹#›</a:t>
            </a:fld>
            <a:endParaRPr lang="en-US"/>
          </a:p>
        </p:txBody>
      </p:sp>
    </p:spTree>
    <p:extLst>
      <p:ext uri="{BB962C8B-B14F-4D97-AF65-F5344CB8AC3E}">
        <p14:creationId xmlns:p14="http://schemas.microsoft.com/office/powerpoint/2010/main" val="39352542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3965F-595C-43BC-B1B3-6D9F15C93D8D}" type="datetimeFigureOut">
              <a:rPr lang="en-US" smtClean="0"/>
              <a:t>9/27/2024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B5714-9AF5-4885-8595-68C6735466DB}" type="slidenum">
              <a:rPr lang="en-US" smtClean="0"/>
              <a:t>‹#›</a:t>
            </a:fld>
            <a:endParaRPr lang="en-US"/>
          </a:p>
        </p:txBody>
      </p:sp>
    </p:spTree>
    <p:extLst>
      <p:ext uri="{BB962C8B-B14F-4D97-AF65-F5344CB8AC3E}">
        <p14:creationId xmlns:p14="http://schemas.microsoft.com/office/powerpoint/2010/main" val="4181116202"/>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82" r:id="rId3"/>
    <p:sldLayoutId id="2147483669" r:id="rId4"/>
    <p:sldLayoutId id="2147483650" r:id="rId5"/>
    <p:sldLayoutId id="2147483683" r:id="rId6"/>
    <p:sldLayoutId id="2147483664" r:id="rId7"/>
    <p:sldLayoutId id="2147483663" r:id="rId8"/>
    <p:sldLayoutId id="2147483651" r:id="rId9"/>
    <p:sldLayoutId id="2147483652" r:id="rId10"/>
    <p:sldLayoutId id="2147483653" r:id="rId11"/>
    <p:sldLayoutId id="2147483654" r:id="rId12"/>
    <p:sldLayoutId id="2147483655" r:id="rId13"/>
    <p:sldLayoutId id="2147483690" r:id="rId14"/>
    <p:sldLayoutId id="2147483689" r:id="rId15"/>
    <p:sldLayoutId id="2147483688" r:id="rId16"/>
    <p:sldLayoutId id="2147483687" r:id="rId17"/>
    <p:sldLayoutId id="2147483686" r:id="rId18"/>
    <p:sldLayoutId id="2147483685" r:id="rId19"/>
    <p:sldLayoutId id="2147483684" r:id="rId20"/>
    <p:sldLayoutId id="2147483681" r:id="rId21"/>
    <p:sldLayoutId id="2147483680" r:id="rId22"/>
    <p:sldLayoutId id="2147483679" r:id="rId23"/>
    <p:sldLayoutId id="2147483678" r:id="rId24"/>
    <p:sldLayoutId id="2147483677" r:id="rId25"/>
    <p:sldLayoutId id="2147483676" r:id="rId26"/>
    <p:sldLayoutId id="2147483675" r:id="rId27"/>
    <p:sldLayoutId id="2147483674" r:id="rId28"/>
    <p:sldLayoutId id="2147483673" r:id="rId29"/>
    <p:sldLayoutId id="2147483672" r:id="rId30"/>
    <p:sldLayoutId id="2147483671" r:id="rId31"/>
    <p:sldLayoutId id="2147483670" r:id="rId32"/>
    <p:sldLayoutId id="2147483668" r:id="rId33"/>
    <p:sldLayoutId id="2147483667" r:id="rId34"/>
    <p:sldLayoutId id="2147483666" r:id="rId35"/>
    <p:sldLayoutId id="2147483665" r:id="rId36"/>
    <p:sldLayoutId id="2147483662" r:id="rId37"/>
    <p:sldLayoutId id="2147483661" r:id="rId38"/>
    <p:sldLayoutId id="2147483660" r:id="rId39"/>
    <p:sldLayoutId id="2147483656" r:id="rId40"/>
    <p:sldLayoutId id="2147483657" r:id="rId41"/>
    <p:sldLayoutId id="2147483658" r:id="rId42"/>
    <p:sldLayoutId id="2147483659"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17.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383" y="338244"/>
            <a:ext cx="9303026" cy="1252017"/>
          </a:xfrm>
        </p:spPr>
        <p:txBody>
          <a:bodyPr>
            <a:normAutofit/>
          </a:bodyPr>
          <a:lstStyle/>
          <a:p>
            <a:r>
              <a:rPr lang="vi-VN" sz="3600" b="1" dirty="0">
                <a:solidFill>
                  <a:srgbClr val="04ABAB"/>
                </a:solidFill>
                <a:latin typeface="Times New Roman" panose="02020603050405020304" pitchFamily="18" charset="0"/>
                <a:cs typeface="Times New Roman" panose="02020603050405020304" pitchFamily="18" charset="0"/>
              </a:rPr>
              <a:t>TIẾT 3: </a:t>
            </a:r>
            <a:r>
              <a:rPr lang="en-US" sz="3600" b="1" dirty="0">
                <a:solidFill>
                  <a:srgbClr val="04ABAB"/>
                </a:solidFill>
                <a:latin typeface="Times New Roman" panose="02020603050405020304" pitchFamily="18" charset="0"/>
                <a:cs typeface="Times New Roman" panose="02020603050405020304" pitchFamily="18" charset="0"/>
              </a:rPr>
              <a:t>XÂY DỰNG NHÀ Ở</a:t>
            </a:r>
            <a:br>
              <a:rPr lang="en-US" sz="3600" b="1" dirty="0">
                <a:solidFill>
                  <a:srgbClr val="04ABAB"/>
                </a:solidFill>
                <a:latin typeface="Times New Roman" panose="02020603050405020304" pitchFamily="18" charset="0"/>
                <a:cs typeface="Times New Roman" panose="02020603050405020304" pitchFamily="18" charset="0"/>
              </a:rPr>
            </a:br>
            <a:endParaRPr lang="en-US" sz="3600" b="1" dirty="0">
              <a:solidFill>
                <a:srgbClr val="04ABAB"/>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2A9AFFF-BC2B-4C21-862F-8B89DECC7705}"/>
              </a:ext>
            </a:extLst>
          </p:cNvPr>
          <p:cNvPicPr>
            <a:picLocks noChangeAspect="1"/>
          </p:cNvPicPr>
          <p:nvPr/>
        </p:nvPicPr>
        <p:blipFill>
          <a:blip r:embed="rId2"/>
          <a:stretch>
            <a:fillRect/>
          </a:stretch>
        </p:blipFill>
        <p:spPr>
          <a:xfrm>
            <a:off x="602559" y="1475692"/>
            <a:ext cx="5294657" cy="4912569"/>
          </a:xfrm>
          <a:prstGeom prst="rect">
            <a:avLst/>
          </a:prstGeom>
        </p:spPr>
      </p:pic>
      <p:pic>
        <p:nvPicPr>
          <p:cNvPr id="9" name="Picture 8">
            <a:extLst>
              <a:ext uri="{FF2B5EF4-FFF2-40B4-BE49-F238E27FC236}">
                <a16:creationId xmlns:a16="http://schemas.microsoft.com/office/drawing/2014/main" id="{7F10004D-92BC-4521-803F-13A7F9031126}"/>
              </a:ext>
            </a:extLst>
          </p:cNvPr>
          <p:cNvPicPr>
            <a:picLocks noChangeAspect="1"/>
          </p:cNvPicPr>
          <p:nvPr/>
        </p:nvPicPr>
        <p:blipFill>
          <a:blip r:embed="rId3"/>
          <a:stretch>
            <a:fillRect/>
          </a:stretch>
        </p:blipFill>
        <p:spPr>
          <a:xfrm>
            <a:off x="393942" y="856929"/>
            <a:ext cx="1389777" cy="918861"/>
          </a:xfrm>
          <a:prstGeom prst="rect">
            <a:avLst/>
          </a:prstGeom>
        </p:spPr>
      </p:pic>
      <p:pic>
        <p:nvPicPr>
          <p:cNvPr id="19" name="Picture 18">
            <a:extLst>
              <a:ext uri="{FF2B5EF4-FFF2-40B4-BE49-F238E27FC236}">
                <a16:creationId xmlns:a16="http://schemas.microsoft.com/office/drawing/2014/main" id="{FC6D8120-80CE-46C4-9A52-01D25D6521C8}"/>
              </a:ext>
            </a:extLst>
          </p:cNvPr>
          <p:cNvPicPr>
            <a:picLocks noChangeAspect="1"/>
          </p:cNvPicPr>
          <p:nvPr/>
        </p:nvPicPr>
        <p:blipFill>
          <a:blip r:embed="rId4"/>
          <a:stretch>
            <a:fillRect/>
          </a:stretch>
        </p:blipFill>
        <p:spPr>
          <a:xfrm>
            <a:off x="5758439" y="2880112"/>
            <a:ext cx="5064386" cy="2186608"/>
          </a:xfrm>
          <a:prstGeom prst="rect">
            <a:avLst/>
          </a:prstGeom>
        </p:spPr>
      </p:pic>
    </p:spTree>
    <p:extLst>
      <p:ext uri="{BB962C8B-B14F-4D97-AF65-F5344CB8AC3E}">
        <p14:creationId xmlns:p14="http://schemas.microsoft.com/office/powerpoint/2010/main" val="3278077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370" y="888274"/>
            <a:ext cx="1695994" cy="11756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2562491" y="940525"/>
            <a:ext cx="1826624" cy="1097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4952990" y="966650"/>
            <a:ext cx="1865815" cy="1097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9705704" y="1005838"/>
            <a:ext cx="1913990" cy="1097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7267294" y="1005838"/>
            <a:ext cx="1915896" cy="10972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7" name="Right Arrow 6"/>
          <p:cNvSpPr/>
          <p:nvPr/>
        </p:nvSpPr>
        <p:spPr>
          <a:xfrm>
            <a:off x="2024740" y="1443447"/>
            <a:ext cx="459373" cy="17634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435921" y="1466304"/>
            <a:ext cx="459373" cy="17634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823148" y="1479368"/>
            <a:ext cx="459373" cy="17634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9235428" y="1479367"/>
            <a:ext cx="459373" cy="17634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8348" y="1185145"/>
            <a:ext cx="1489165" cy="738664"/>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Thiết kế</a:t>
            </a:r>
          </a:p>
          <a:p>
            <a:endParaRPr lang="en-US" b="1" dirty="0">
              <a:solidFill>
                <a:schemeClr val="bg1"/>
              </a:solidFill>
            </a:endParaRPr>
          </a:p>
        </p:txBody>
      </p:sp>
      <p:sp>
        <p:nvSpPr>
          <p:cNvPr id="13" name="TextBox 12"/>
          <p:cNvSpPr txBox="1"/>
          <p:nvPr/>
        </p:nvSpPr>
        <p:spPr>
          <a:xfrm>
            <a:off x="2523030" y="940525"/>
            <a:ext cx="1921349" cy="1261884"/>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Xây</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móng</a:t>
            </a:r>
            <a:r>
              <a:rPr lang="en-US" sz="2400" b="1" dirty="0">
                <a:solidFill>
                  <a:schemeClr val="bg1"/>
                </a:solidFill>
                <a:latin typeface="Times New Roman" panose="02020603050405020304" pitchFamily="18" charset="0"/>
                <a:cs typeface="Times New Roman" panose="02020603050405020304" pitchFamily="18" charset="0"/>
              </a:rPr>
              <a:t> nhà</a:t>
            </a:r>
          </a:p>
          <a:p>
            <a:endParaRPr lang="en-US" sz="2800" b="1" dirty="0">
              <a:solidFill>
                <a:schemeClr val="bg1"/>
              </a:solidFill>
            </a:endParaRPr>
          </a:p>
        </p:txBody>
      </p:sp>
      <p:sp>
        <p:nvSpPr>
          <p:cNvPr id="15" name="TextBox 14"/>
          <p:cNvSpPr txBox="1"/>
          <p:nvPr/>
        </p:nvSpPr>
        <p:spPr>
          <a:xfrm>
            <a:off x="4926920" y="1024772"/>
            <a:ext cx="1915897" cy="1261884"/>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Xây</a:t>
            </a:r>
            <a:r>
              <a:rPr lang="en-US" sz="2400" b="1" dirty="0">
                <a:solidFill>
                  <a:schemeClr val="bg1"/>
                </a:solidFill>
                <a:latin typeface="Times New Roman" panose="02020603050405020304" pitchFamily="18" charset="0"/>
                <a:cs typeface="Times New Roman" panose="02020603050405020304" pitchFamily="18" charset="0"/>
              </a:rPr>
              <a:t> </a:t>
            </a:r>
          </a:p>
          <a:p>
            <a:pPr algn="ctr"/>
            <a:r>
              <a:rPr lang="en-US" sz="2400" b="1" dirty="0" err="1">
                <a:solidFill>
                  <a:schemeClr val="bg1"/>
                </a:solidFill>
                <a:latin typeface="Times New Roman" panose="02020603050405020304" pitchFamily="18" charset="0"/>
                <a:cs typeface="Times New Roman" panose="02020603050405020304" pitchFamily="18" charset="0"/>
              </a:rPr>
              <a:t>tường</a:t>
            </a:r>
            <a:r>
              <a:rPr lang="en-US" sz="2400" b="1" dirty="0">
                <a:solidFill>
                  <a:schemeClr val="bg1"/>
                </a:solidFill>
                <a:latin typeface="Times New Roman" panose="02020603050405020304" pitchFamily="18" charset="0"/>
                <a:cs typeface="Times New Roman" panose="02020603050405020304" pitchFamily="18" charset="0"/>
              </a:rPr>
              <a:t> nhà</a:t>
            </a:r>
          </a:p>
          <a:p>
            <a:endParaRPr lang="en-US" sz="2800" b="1" dirty="0">
              <a:solidFill>
                <a:schemeClr val="bg1"/>
              </a:solidFill>
            </a:endParaRPr>
          </a:p>
        </p:txBody>
      </p:sp>
      <p:sp>
        <p:nvSpPr>
          <p:cNvPr id="17" name="TextBox 16"/>
          <p:cNvSpPr txBox="1"/>
          <p:nvPr/>
        </p:nvSpPr>
        <p:spPr>
          <a:xfrm>
            <a:off x="7321438" y="1005838"/>
            <a:ext cx="1913990" cy="1384995"/>
          </a:xfrm>
          <a:prstGeom prst="rect">
            <a:avLst/>
          </a:prstGeom>
          <a:noFill/>
        </p:spPr>
        <p:txBody>
          <a:bodyPr wrap="square" rtlCol="0">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Sơn</a:t>
            </a:r>
            <a:r>
              <a:rPr lang="en-US" sz="2800" b="1" dirty="0">
                <a:solidFill>
                  <a:schemeClr val="bg1"/>
                </a:solidFill>
                <a:latin typeface="Times New Roman" panose="02020603050405020304" pitchFamily="18" charset="0"/>
                <a:cs typeface="Times New Roman" panose="02020603050405020304" pitchFamily="18" charset="0"/>
              </a:rPr>
              <a:t> </a:t>
            </a:r>
          </a:p>
          <a:p>
            <a:pPr algn="ctr"/>
            <a:r>
              <a:rPr lang="en-US" sz="2800" b="1" dirty="0" err="1">
                <a:solidFill>
                  <a:schemeClr val="bg1"/>
                </a:solidFill>
                <a:latin typeface="Times New Roman" panose="02020603050405020304" pitchFamily="18" charset="0"/>
                <a:cs typeface="Times New Roman" panose="02020603050405020304" pitchFamily="18" charset="0"/>
              </a:rPr>
              <a:t>tường</a:t>
            </a:r>
            <a:r>
              <a:rPr lang="en-US" sz="2800" b="1" dirty="0">
                <a:solidFill>
                  <a:schemeClr val="bg1"/>
                </a:solidFill>
                <a:latin typeface="Times New Roman" panose="02020603050405020304" pitchFamily="18" charset="0"/>
                <a:cs typeface="Times New Roman" panose="02020603050405020304" pitchFamily="18" charset="0"/>
              </a:rPr>
              <a:t> nhà</a:t>
            </a:r>
          </a:p>
          <a:p>
            <a:endParaRPr lang="en-US" sz="2800" b="1" dirty="0">
              <a:solidFill>
                <a:schemeClr val="bg1"/>
              </a:solidFill>
            </a:endParaRPr>
          </a:p>
        </p:txBody>
      </p:sp>
      <p:sp>
        <p:nvSpPr>
          <p:cNvPr id="19" name="TextBox 18"/>
          <p:cNvSpPr txBox="1"/>
          <p:nvPr/>
        </p:nvSpPr>
        <p:spPr>
          <a:xfrm>
            <a:off x="9859702" y="1128949"/>
            <a:ext cx="1892626" cy="1261884"/>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Lắp hệ thống điện</a:t>
            </a:r>
          </a:p>
          <a:p>
            <a:endParaRPr lang="en-US" sz="2800" b="1" dirty="0">
              <a:solidFill>
                <a:schemeClr val="bg1"/>
              </a:solidFill>
            </a:endParaRPr>
          </a:p>
        </p:txBody>
      </p:sp>
      <p:pic>
        <p:nvPicPr>
          <p:cNvPr id="14" name="Picture 13">
            <a:extLst>
              <a:ext uri="{FF2B5EF4-FFF2-40B4-BE49-F238E27FC236}">
                <a16:creationId xmlns:a16="http://schemas.microsoft.com/office/drawing/2014/main" id="{6E85B867-5502-49CB-9AFB-CA490C6D0A8F}"/>
              </a:ext>
            </a:extLst>
          </p:cNvPr>
          <p:cNvPicPr>
            <a:picLocks noChangeAspect="1"/>
          </p:cNvPicPr>
          <p:nvPr/>
        </p:nvPicPr>
        <p:blipFill>
          <a:blip r:embed="rId2"/>
          <a:stretch>
            <a:fillRect/>
          </a:stretch>
        </p:blipFill>
        <p:spPr>
          <a:xfrm>
            <a:off x="0" y="2431518"/>
            <a:ext cx="2408195" cy="1705213"/>
          </a:xfrm>
          <a:prstGeom prst="rect">
            <a:avLst/>
          </a:prstGeom>
        </p:spPr>
      </p:pic>
      <p:pic>
        <p:nvPicPr>
          <p:cNvPr id="18" name="Picture 17">
            <a:extLst>
              <a:ext uri="{FF2B5EF4-FFF2-40B4-BE49-F238E27FC236}">
                <a16:creationId xmlns:a16="http://schemas.microsoft.com/office/drawing/2014/main" id="{9387F8FE-F03A-4FBF-8908-3343B644C98D}"/>
              </a:ext>
            </a:extLst>
          </p:cNvPr>
          <p:cNvPicPr>
            <a:picLocks noChangeAspect="1"/>
          </p:cNvPicPr>
          <p:nvPr/>
        </p:nvPicPr>
        <p:blipFill>
          <a:blip r:embed="rId3"/>
          <a:stretch>
            <a:fillRect/>
          </a:stretch>
        </p:blipFill>
        <p:spPr>
          <a:xfrm>
            <a:off x="2523030" y="2431518"/>
            <a:ext cx="2191056" cy="1705213"/>
          </a:xfrm>
          <a:prstGeom prst="rect">
            <a:avLst/>
          </a:prstGeom>
        </p:spPr>
      </p:pic>
      <p:pic>
        <p:nvPicPr>
          <p:cNvPr id="21" name="Picture 20">
            <a:extLst>
              <a:ext uri="{FF2B5EF4-FFF2-40B4-BE49-F238E27FC236}">
                <a16:creationId xmlns:a16="http://schemas.microsoft.com/office/drawing/2014/main" id="{C33E5D29-4FDD-46D6-9632-DD338A0B9A96}"/>
              </a:ext>
            </a:extLst>
          </p:cNvPr>
          <p:cNvPicPr>
            <a:picLocks noChangeAspect="1"/>
          </p:cNvPicPr>
          <p:nvPr/>
        </p:nvPicPr>
        <p:blipFill>
          <a:blip r:embed="rId4"/>
          <a:stretch>
            <a:fillRect/>
          </a:stretch>
        </p:blipFill>
        <p:spPr>
          <a:xfrm>
            <a:off x="5056434" y="2390833"/>
            <a:ext cx="1762371" cy="1933845"/>
          </a:xfrm>
          <a:prstGeom prst="rect">
            <a:avLst/>
          </a:prstGeom>
        </p:spPr>
      </p:pic>
      <p:pic>
        <p:nvPicPr>
          <p:cNvPr id="22" name="Shape 208">
            <a:extLst>
              <a:ext uri="{FF2B5EF4-FFF2-40B4-BE49-F238E27FC236}">
                <a16:creationId xmlns:a16="http://schemas.microsoft.com/office/drawing/2014/main" id="{C86F60CF-319F-47F2-82C1-CD562B8E459C}"/>
              </a:ext>
            </a:extLst>
          </p:cNvPr>
          <p:cNvPicPr/>
          <p:nvPr/>
        </p:nvPicPr>
        <p:blipFill>
          <a:blip r:embed="rId5"/>
          <a:stretch/>
        </p:blipFill>
        <p:spPr>
          <a:xfrm>
            <a:off x="7161153" y="2557715"/>
            <a:ext cx="2074275" cy="1766964"/>
          </a:xfrm>
          <a:prstGeom prst="rect">
            <a:avLst/>
          </a:prstGeom>
        </p:spPr>
      </p:pic>
      <p:pic>
        <p:nvPicPr>
          <p:cNvPr id="24" name="Picture 23">
            <a:extLst>
              <a:ext uri="{FF2B5EF4-FFF2-40B4-BE49-F238E27FC236}">
                <a16:creationId xmlns:a16="http://schemas.microsoft.com/office/drawing/2014/main" id="{923CFE30-D5F3-48A7-BE81-7C28203E20E7}"/>
              </a:ext>
            </a:extLst>
          </p:cNvPr>
          <p:cNvPicPr>
            <a:picLocks noChangeAspect="1"/>
          </p:cNvPicPr>
          <p:nvPr/>
        </p:nvPicPr>
        <p:blipFill>
          <a:blip r:embed="rId6"/>
          <a:stretch>
            <a:fillRect/>
          </a:stretch>
        </p:blipFill>
        <p:spPr>
          <a:xfrm>
            <a:off x="9668970" y="2662453"/>
            <a:ext cx="2293423" cy="1418301"/>
          </a:xfrm>
          <a:prstGeom prst="rect">
            <a:avLst/>
          </a:prstGeom>
        </p:spPr>
      </p:pic>
    </p:spTree>
    <p:extLst>
      <p:ext uri="{BB962C8B-B14F-4D97-AF65-F5344CB8AC3E}">
        <p14:creationId xmlns:p14="http://schemas.microsoft.com/office/powerpoint/2010/main" val="16829212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circle(in)">
                                      <p:cBhvr>
                                        <p:cTn id="5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525012" y="1845786"/>
            <a:ext cx="11730446" cy="1674113"/>
          </a:xfrm>
          <a:prstGeom prst="rect">
            <a:avLst/>
          </a:prstGeom>
        </p:spPr>
        <p:txBody>
          <a:bodyPr wrap="square">
            <a:spAutoFit/>
          </a:bodyPr>
          <a:lstStyle/>
          <a:p>
            <a:pPr algn="just">
              <a:lnSpc>
                <a:spcPct val="150000"/>
              </a:lnSpc>
              <a:spcAft>
                <a:spcPts val="0"/>
              </a:spcAft>
            </a:pPr>
            <a:r>
              <a:rPr lang="vi-VN" sz="2400" b="1" dirty="0">
                <a:latin typeface="Times New Roman" panose="02020603050405020304" pitchFamily="18" charset="0"/>
                <a:ea typeface="Arial" panose="020B0604020202020204" pitchFamily="34" charset="0"/>
                <a:cs typeface="Times New Roman" panose="02020603050405020304" pitchFamily="18" charset="0"/>
              </a:rPr>
              <a:t>Vật liệu xây dựng ảnh hưởng tới tuổi thọ, chất lượng và</a:t>
            </a:r>
            <a:endParaRPr lang="en-US" sz="2400" b="1"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r>
              <a:rPr lang="vi-VN" sz="2400" b="1" dirty="0">
                <a:latin typeface="Times New Roman" panose="02020603050405020304" pitchFamily="18" charset="0"/>
                <a:ea typeface="Arial" panose="020B0604020202020204" pitchFamily="34" charset="0"/>
                <a:cs typeface="Times New Roman" panose="02020603050405020304" pitchFamily="18" charset="0"/>
              </a:rPr>
              <a:t> tính thẩm mĩ của c</a:t>
            </a:r>
            <a:r>
              <a:rPr lang="en-US" sz="2400" b="1" dirty="0">
                <a:latin typeface="Times New Roman" panose="02020603050405020304" pitchFamily="18" charset="0"/>
                <a:ea typeface="Arial" panose="020B0604020202020204" pitchFamily="34" charset="0"/>
                <a:cs typeface="Times New Roman" panose="02020603050405020304" pitchFamily="18" charset="0"/>
              </a:rPr>
              <a:t>ô</a:t>
            </a:r>
            <a:r>
              <a:rPr lang="vi-VN" sz="2400" b="1" dirty="0">
                <a:latin typeface="Times New Roman" panose="02020603050405020304" pitchFamily="18" charset="0"/>
                <a:ea typeface="Arial" panose="020B0604020202020204" pitchFamily="34" charset="0"/>
                <a:cs typeface="Times New Roman" panose="02020603050405020304" pitchFamily="18" charset="0"/>
              </a:rPr>
              <a:t>ng trình.</a:t>
            </a:r>
            <a:endParaRPr lang="en-US" sz="2400" b="1" dirty="0">
              <a:latin typeface="Times New Roman" panose="02020603050405020304" pitchFamily="18" charset="0"/>
              <a:ea typeface="Arial" panose="020B0604020202020204" pitchFamily="34" charset="0"/>
              <a:cs typeface="Times New Roman" panose="02020603050405020304" pitchFamily="18" charset="0"/>
            </a:endParaRPr>
          </a:p>
          <a:p>
            <a:pPr marL="393700" indent="-152400" algn="just">
              <a:lnSpc>
                <a:spcPct val="145000"/>
              </a:lnSpc>
              <a:spcAft>
                <a:spcPts val="0"/>
              </a:spcAft>
            </a:pPr>
            <a:r>
              <a:rPr lang="vi-VN" sz="2400" b="1" dirty="0">
                <a:latin typeface="Times New Roman" panose="02020603050405020304" pitchFamily="18" charset="0"/>
                <a:ea typeface="Arial" panose="020B0604020202020204" pitchFamily="34"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FF91BB1-C983-43B3-B05A-3F0BE6F2A27C}"/>
              </a:ext>
            </a:extLst>
          </p:cNvPr>
          <p:cNvSpPr/>
          <p:nvPr/>
        </p:nvSpPr>
        <p:spPr>
          <a:xfrm>
            <a:off x="2535065" y="143884"/>
            <a:ext cx="11730446" cy="1937710"/>
          </a:xfrm>
          <a:prstGeom prst="rect">
            <a:avLst/>
          </a:prstGeom>
        </p:spPr>
        <p:txBody>
          <a:bodyPr wrap="square">
            <a:spAutoFit/>
          </a:bodyPr>
          <a:lstStyle/>
          <a:p>
            <a:pPr algn="just">
              <a:lnSpc>
                <a:spcPct val="150000"/>
              </a:lnSpc>
              <a:spcAft>
                <a:spcPts val="0"/>
              </a:spcAft>
            </a:pPr>
            <a:r>
              <a:rPr lang="vi-VN" sz="2800"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Câu 1. Hãy điền dấu </a:t>
            </a:r>
            <a:r>
              <a:rPr lang="en-US" sz="2800"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(X)</a:t>
            </a:r>
            <a:r>
              <a:rPr lang="vi-VN" sz="2800"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vào những ô có phát biểu đúng</a:t>
            </a:r>
            <a:endParaRPr lang="en-US" sz="2800"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r>
              <a:rPr lang="vi-VN" sz="2800"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về vật liệu xây dựng nhà ở.</a:t>
            </a:r>
            <a:endParaRPr lang="en-US" sz="28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a:p>
            <a:pPr marL="393700" indent="-152400" algn="just">
              <a:lnSpc>
                <a:spcPct val="145000"/>
              </a:lnSpc>
              <a:spcAft>
                <a:spcPts val="0"/>
              </a:spcAft>
            </a:pPr>
            <a:r>
              <a:rPr lang="en-US" sz="28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00DCDB9-A325-4ED9-918C-25C8FB838B33}"/>
              </a:ext>
            </a:extLst>
          </p:cNvPr>
          <p:cNvSpPr txBox="1"/>
          <p:nvPr/>
        </p:nvSpPr>
        <p:spPr>
          <a:xfrm>
            <a:off x="3241548" y="3071353"/>
            <a:ext cx="7891272" cy="1637179"/>
          </a:xfrm>
          <a:prstGeom prst="rect">
            <a:avLst/>
          </a:prstGeom>
          <a:noFill/>
        </p:spPr>
        <p:txBody>
          <a:bodyPr wrap="square">
            <a:spAutoFit/>
          </a:bodyPr>
          <a:lstStyle/>
          <a:p>
            <a:pPr marL="393700" indent="-152400" algn="just">
              <a:lnSpc>
                <a:spcPct val="145000"/>
              </a:lnSpc>
              <a:spcAft>
                <a:spcPts val="0"/>
              </a:spcAft>
            </a:pPr>
            <a:r>
              <a:rPr lang="vi-VN" sz="2400" b="1" dirty="0">
                <a:latin typeface="Times New Roman" panose="02020603050405020304" pitchFamily="18" charset="0"/>
                <a:ea typeface="Arial" panose="020B0604020202020204" pitchFamily="34" charset="0"/>
                <a:cs typeface="Times New Roman" panose="02020603050405020304" pitchFamily="18" charset="0"/>
              </a:rPr>
              <a:t>Từ xa xưa, con người thường sử dụng vật liệu có sẵn ở nơi mình sinh sống để làm nhà.</a:t>
            </a:r>
            <a:endParaRPr lang="en-US" sz="2400" b="1" dirty="0">
              <a:latin typeface="Times New Roman" panose="02020603050405020304" pitchFamily="18" charset="0"/>
              <a:ea typeface="Arial" panose="020B0604020202020204" pitchFamily="34" charset="0"/>
              <a:cs typeface="Times New Roman" panose="02020603050405020304" pitchFamily="18" charset="0"/>
            </a:endParaRPr>
          </a:p>
          <a:p>
            <a:pPr marL="393700" indent="-152400" algn="just">
              <a:lnSpc>
                <a:spcPct val="145000"/>
              </a:lnSpc>
              <a:spcAft>
                <a:spcPts val="0"/>
              </a:spcAft>
            </a:pPr>
            <a:r>
              <a:rPr lang="vi-VN" sz="2400" b="1" dirty="0">
                <a:solidFill>
                  <a:srgbClr val="2B2A2B"/>
                </a:solidFill>
                <a:latin typeface="Times New Roman" panose="02020603050405020304" pitchFamily="18" charset="0"/>
                <a:ea typeface="Arial" panose="020B0604020202020204" pitchFamily="34"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8E54F1F-7780-415F-BEDB-A637C233DA82}"/>
              </a:ext>
            </a:extLst>
          </p:cNvPr>
          <p:cNvSpPr txBox="1"/>
          <p:nvPr/>
        </p:nvSpPr>
        <p:spPr>
          <a:xfrm>
            <a:off x="3241548" y="4233838"/>
            <a:ext cx="8151876" cy="1975926"/>
          </a:xfrm>
          <a:prstGeom prst="rect">
            <a:avLst/>
          </a:prstGeom>
          <a:noFill/>
        </p:spPr>
        <p:txBody>
          <a:bodyPr wrap="square">
            <a:spAutoFit/>
          </a:bodyPr>
          <a:lstStyle/>
          <a:p>
            <a:pPr marL="393700" indent="-152400" algn="just">
              <a:lnSpc>
                <a:spcPct val="145000"/>
              </a:lnSpc>
              <a:spcAft>
                <a:spcPts val="0"/>
              </a:spcAft>
            </a:pPr>
            <a:r>
              <a:rPr lang="vi-VN" sz="2300" b="1" dirty="0">
                <a:latin typeface="Times New Roman" panose="02020603050405020304" pitchFamily="18" charset="0"/>
                <a:ea typeface="Arial" panose="020B0604020202020204" pitchFamily="34" charset="0"/>
                <a:cs typeface="Times New Roman" panose="02020603050405020304" pitchFamily="18" charset="0"/>
              </a:rPr>
              <a:t>Việc khai thác vật liệu có sẵn trong tự nhiên để làm nhà không làm ảnh hưởng tới môi trường, đó là lí do ngày nay vật liệu tự nhiên vẫn được sử dụng rộng rãi.</a:t>
            </a:r>
            <a:endParaRPr lang="en-US" sz="2300" b="1" dirty="0">
              <a:latin typeface="Times New Roman" panose="02020603050405020304" pitchFamily="18" charset="0"/>
              <a:ea typeface="Arial" panose="020B0604020202020204" pitchFamily="34" charset="0"/>
              <a:cs typeface="Times New Roman" panose="02020603050405020304" pitchFamily="18" charset="0"/>
            </a:endParaRPr>
          </a:p>
          <a:p>
            <a:r>
              <a:rPr lang="en-US" sz="1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326ED29-3886-40A4-9A3F-6A1D907AD77D}"/>
              </a:ext>
            </a:extLst>
          </p:cNvPr>
          <p:cNvSpPr txBox="1"/>
          <p:nvPr/>
        </p:nvSpPr>
        <p:spPr>
          <a:xfrm>
            <a:off x="3525012" y="5893251"/>
            <a:ext cx="7891272" cy="830997"/>
          </a:xfrm>
          <a:prstGeom prst="rect">
            <a:avLst/>
          </a:prstGeom>
          <a:noFill/>
        </p:spPr>
        <p:txBody>
          <a:bodyPr wrap="square">
            <a:spAutoFit/>
          </a:bodyPr>
          <a:lstStyle/>
          <a:p>
            <a:r>
              <a:rPr lang="vi-VN"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Trong quá trình xây dựng nhà, vật liệu tự</a:t>
            </a:r>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nhiên không thể kết hợp được với vật liệu nhân tạo.</a:t>
            </a:r>
            <a:endParaRPr lang="en-ID" sz="2400" b="1" dirty="0"/>
          </a:p>
        </p:txBody>
      </p:sp>
      <p:sp>
        <p:nvSpPr>
          <p:cNvPr id="13" name="Oval 12">
            <a:extLst>
              <a:ext uri="{FF2B5EF4-FFF2-40B4-BE49-F238E27FC236}">
                <a16:creationId xmlns:a16="http://schemas.microsoft.com/office/drawing/2014/main" id="{A8ECE939-0FF2-4432-8E78-4BE1A574F2D6}"/>
              </a:ext>
            </a:extLst>
          </p:cNvPr>
          <p:cNvSpPr/>
          <p:nvPr/>
        </p:nvSpPr>
        <p:spPr>
          <a:xfrm>
            <a:off x="1138864" y="2392846"/>
            <a:ext cx="391886" cy="3265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0773549D-FA22-4F95-972B-14E2D7826B4D}"/>
              </a:ext>
            </a:extLst>
          </p:cNvPr>
          <p:cNvSpPr/>
          <p:nvPr/>
        </p:nvSpPr>
        <p:spPr>
          <a:xfrm>
            <a:off x="1138864" y="3598640"/>
            <a:ext cx="391886" cy="3265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665A3508-07F1-418E-9B15-B369735E02D9}"/>
              </a:ext>
            </a:extLst>
          </p:cNvPr>
          <p:cNvSpPr/>
          <p:nvPr/>
        </p:nvSpPr>
        <p:spPr>
          <a:xfrm>
            <a:off x="1138647" y="4915468"/>
            <a:ext cx="391886" cy="3265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583233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44"/>
          <p:cNvSpPr txBox="1">
            <a:spLocks noChangeArrowheads="1"/>
          </p:cNvSpPr>
          <p:nvPr/>
        </p:nvSpPr>
        <p:spPr bwMode="auto">
          <a:xfrm>
            <a:off x="6971002" y="2533646"/>
            <a:ext cx="80486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2B2A2B"/>
                </a:solidFill>
                <a:effectLst/>
                <a:latin typeface="Arial" panose="020B0604020202020204" pitchFamily="34" charset="0"/>
                <a:ea typeface="Arial" panose="020B0604020202020204" pitchFamily="34" charset="0"/>
              </a:rPr>
              <a:t>Vữa xây dựng</a:t>
            </a:r>
            <a:endParaRPr kumimoji="0" lang="vi-VN" altLang="en-US" sz="4800" b="1" i="0" u="none" strike="noStrike" cap="none" normalizeH="0" baseline="0" dirty="0">
              <a:ln>
                <a:noFill/>
              </a:ln>
              <a:solidFill>
                <a:schemeClr val="tx1"/>
              </a:solidFill>
              <a:effectLst/>
              <a:latin typeface="Arial" panose="020B0604020202020204" pitchFamily="34" charset="0"/>
            </a:endParaRPr>
          </a:p>
        </p:txBody>
      </p:sp>
      <p:pic>
        <p:nvPicPr>
          <p:cNvPr id="5162" name="Shap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654" y="2151187"/>
            <a:ext cx="3762518" cy="1030941"/>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48"/>
          <p:cNvSpPr txBox="1">
            <a:spLocks noChangeArrowheads="1"/>
          </p:cNvSpPr>
          <p:nvPr/>
        </p:nvSpPr>
        <p:spPr bwMode="auto">
          <a:xfrm>
            <a:off x="4908875" y="2502571"/>
            <a:ext cx="1311275" cy="5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2B2A2B"/>
                </a:solidFill>
                <a:effectLst/>
                <a:latin typeface="Arial" panose="020B0604020202020204" pitchFamily="34" charset="0"/>
                <a:ea typeface="Arial" panose="020B0604020202020204" pitchFamily="34" charset="0"/>
              </a:rPr>
              <a:t>Nước</a:t>
            </a:r>
            <a:endParaRPr kumimoji="0" lang="vi-VN" altLang="en-US" sz="4800" b="1" i="0" u="none" strike="noStrike" cap="none" normalizeH="0" baseline="0" dirty="0">
              <a:ln>
                <a:noFill/>
              </a:ln>
              <a:solidFill>
                <a:schemeClr val="tx1"/>
              </a:solidFill>
              <a:effectLst/>
              <a:latin typeface="Arial" panose="020B0604020202020204" pitchFamily="34" charset="0"/>
            </a:endParaRPr>
          </a:p>
        </p:txBody>
      </p:sp>
      <p:sp>
        <p:nvSpPr>
          <p:cNvPr id="28" name="Rectangle 46"/>
          <p:cNvSpPr>
            <a:spLocks noChangeArrowheads="1"/>
          </p:cNvSpPr>
          <p:nvPr/>
        </p:nvSpPr>
        <p:spPr bwMode="auto">
          <a:xfrm>
            <a:off x="0" y="110315"/>
            <a:ext cx="11824676"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0192" tIns="696693" rIns="609408" bIns="882372"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vi-VN" altLang="en-US" sz="2400" b="1" u="none" strike="noStrike" cap="none" normalizeH="0" baseline="0" dirty="0">
                <a:ln>
                  <a:noFill/>
                </a:ln>
                <a:solidFill>
                  <a:srgbClr val="04ABAB"/>
                </a:solidFill>
                <a:effectLst/>
                <a:latin typeface="+mj-lt"/>
                <a:ea typeface="Arial" panose="020B0604020202020204" pitchFamily="34" charset="0"/>
              </a:rPr>
              <a:t>C</a:t>
            </a:r>
            <a:r>
              <a:rPr lang="en-US" altLang="en-US" sz="2400" b="1" dirty="0">
                <a:solidFill>
                  <a:srgbClr val="04ABAB"/>
                </a:solidFill>
                <a:latin typeface="+mj-lt"/>
                <a:ea typeface="Arial" panose="020B0604020202020204" pitchFamily="34" charset="0"/>
                <a:cs typeface="Times New Roman" panose="02020603050405020304" pitchFamily="18" charset="0"/>
              </a:rPr>
              <a:t>â</a:t>
            </a:r>
            <a:r>
              <a:rPr kumimoji="0" lang="vi-VN" altLang="en-US" sz="2400" b="1" u="none" strike="noStrike" cap="none" normalizeH="0" baseline="0" dirty="0">
                <a:ln>
                  <a:noFill/>
                </a:ln>
                <a:solidFill>
                  <a:srgbClr val="04ABAB"/>
                </a:solidFill>
                <a:effectLst/>
                <a:latin typeface="+mj-lt"/>
                <a:ea typeface="Arial" panose="020B0604020202020204" pitchFamily="34" charset="0"/>
              </a:rPr>
              <a:t>u 2. Lự</a:t>
            </a:r>
            <a:r>
              <a:rPr lang="en-US" altLang="en-US" sz="2400" b="1" dirty="0">
                <a:solidFill>
                  <a:srgbClr val="04ABAB"/>
                </a:solidFill>
                <a:latin typeface="+mj-lt"/>
                <a:ea typeface="Arial" panose="020B0604020202020204" pitchFamily="34" charset="0"/>
                <a:cs typeface="Times New Roman" panose="02020603050405020304" pitchFamily="18" charset="0"/>
              </a:rPr>
              <a:t>a</a:t>
            </a:r>
            <a:r>
              <a:rPr kumimoji="0" lang="vi-VN" altLang="en-US" sz="2400" b="1" u="none" strike="noStrike" cap="none" normalizeH="0" baseline="0" dirty="0">
                <a:ln>
                  <a:noFill/>
                </a:ln>
                <a:solidFill>
                  <a:srgbClr val="04ABAB"/>
                </a:solidFill>
                <a:effectLst/>
                <a:latin typeface="+mj-lt"/>
                <a:ea typeface="Arial" panose="020B0604020202020204" pitchFamily="34" charset="0"/>
              </a:rPr>
              <a:t> chọn các vật liệu sau để hoàn thiện sơ đồ tạo ra vữa xây dựng.</a:t>
            </a:r>
            <a:endParaRPr kumimoji="0" lang="en-US" altLang="en-US" sz="2400" b="1" u="none" strike="noStrike" cap="none" normalizeH="0" baseline="0" dirty="0">
              <a:ln>
                <a:noFill/>
              </a:ln>
              <a:solidFill>
                <a:srgbClr val="04ABAB"/>
              </a:solidFill>
              <a:effectLst/>
              <a:latin typeface="+mj-lt"/>
            </a:endParaRPr>
          </a:p>
          <a:p>
            <a:pPr marL="0" marR="0" lvl="0" indent="25400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2B2A2B"/>
                </a:solidFill>
                <a:effectLst/>
                <a:latin typeface="+mj-lt"/>
                <a:ea typeface="Arial" panose="020B0604020202020204" pitchFamily="34" charset="0"/>
              </a:rPr>
              <a:t>Cát, đá nhỏ, gạch, thép, xi măng.</a:t>
            </a:r>
            <a:endParaRPr kumimoji="0" lang="en-US" altLang="en-US" sz="2400" b="1" i="0" u="none" strike="noStrike" cap="none" normalizeH="0" baseline="0" dirty="0">
              <a:ln>
                <a:noFill/>
              </a:ln>
              <a:solidFill>
                <a:schemeClr val="tx1"/>
              </a:solidFill>
              <a:effectLst/>
              <a:latin typeface="+mj-lt"/>
            </a:endParaRP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mj-lt"/>
            </a:endParaRPr>
          </a:p>
        </p:txBody>
      </p:sp>
      <p:sp>
        <p:nvSpPr>
          <p:cNvPr id="30" name="Rectangle 52"/>
          <p:cNvSpPr>
            <a:spLocks noChangeArrowheads="1"/>
          </p:cNvSpPr>
          <p:nvPr/>
        </p:nvSpPr>
        <p:spPr bwMode="auto">
          <a:xfrm>
            <a:off x="152400" y="-1160107"/>
            <a:ext cx="18473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rPr>
              <a:t/>
            </a:r>
            <a:br>
              <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rPr>
              <a:t/>
            </a:r>
            <a:br>
              <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en-US" altLang="en-US" sz="3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cxnSp>
        <p:nvCxnSpPr>
          <p:cNvPr id="14" name="Straight Arrow Connector 13">
            <a:extLst>
              <a:ext uri="{FF2B5EF4-FFF2-40B4-BE49-F238E27FC236}">
                <a16:creationId xmlns:a16="http://schemas.microsoft.com/office/drawing/2014/main" id="{06F5EC04-858C-4391-8E20-066275F1494B}"/>
              </a:ext>
            </a:extLst>
          </p:cNvPr>
          <p:cNvCxnSpPr/>
          <p:nvPr/>
        </p:nvCxnSpPr>
        <p:spPr>
          <a:xfrm>
            <a:off x="5912338" y="2709859"/>
            <a:ext cx="767246"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15" name="Shape 42">
            <a:extLst>
              <a:ext uri="{FF2B5EF4-FFF2-40B4-BE49-F238E27FC236}">
                <a16:creationId xmlns:a16="http://schemas.microsoft.com/office/drawing/2014/main" id="{039E1D5D-00D7-4583-BAA2-FAC8D2386D49}"/>
              </a:ext>
            </a:extLst>
          </p:cNvPr>
          <p:cNvSpPr txBox="1">
            <a:spLocks noChangeArrowheads="1"/>
          </p:cNvSpPr>
          <p:nvPr/>
        </p:nvSpPr>
        <p:spPr bwMode="auto">
          <a:xfrm>
            <a:off x="3114316" y="2447875"/>
            <a:ext cx="1071188" cy="34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2B2A2B"/>
                </a:solidFill>
                <a:latin typeface="Arial" panose="020B0604020202020204" pitchFamily="34" charset="0"/>
              </a:rPr>
              <a:t>Xi </a:t>
            </a:r>
            <a:r>
              <a:rPr lang="en-US" altLang="en-US" sz="2400" b="1" dirty="0" err="1">
                <a:solidFill>
                  <a:srgbClr val="2B2A2B"/>
                </a:solidFill>
                <a:latin typeface="Arial" panose="020B0604020202020204" pitchFamily="34" charset="0"/>
              </a:rPr>
              <a:t>măng</a:t>
            </a:r>
            <a:endParaRPr kumimoji="0" lang="vi-VN" altLang="en-US" sz="4800" b="1" i="0" u="none" strike="noStrike" cap="none" normalizeH="0" baseline="0" dirty="0">
              <a:ln>
                <a:noFill/>
              </a:ln>
              <a:solidFill>
                <a:schemeClr val="tx1"/>
              </a:solidFill>
              <a:effectLst/>
              <a:latin typeface="Arial" panose="020B0604020202020204" pitchFamily="34" charset="0"/>
            </a:endParaRPr>
          </a:p>
        </p:txBody>
      </p:sp>
      <p:sp>
        <p:nvSpPr>
          <p:cNvPr id="16" name="Shape 42">
            <a:extLst>
              <a:ext uri="{FF2B5EF4-FFF2-40B4-BE49-F238E27FC236}">
                <a16:creationId xmlns:a16="http://schemas.microsoft.com/office/drawing/2014/main" id="{4D1221A2-617E-4400-95CA-9CC085033DDA}"/>
              </a:ext>
            </a:extLst>
          </p:cNvPr>
          <p:cNvSpPr txBox="1">
            <a:spLocks noChangeArrowheads="1"/>
          </p:cNvSpPr>
          <p:nvPr/>
        </p:nvSpPr>
        <p:spPr bwMode="auto">
          <a:xfrm>
            <a:off x="1470669" y="2421201"/>
            <a:ext cx="1071188" cy="34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err="1">
                <a:solidFill>
                  <a:srgbClr val="2B2A2B"/>
                </a:solidFill>
                <a:latin typeface="Arial" panose="020B0604020202020204" pitchFamily="34" charset="0"/>
              </a:rPr>
              <a:t>Cát</a:t>
            </a:r>
            <a:endParaRPr kumimoji="0" lang="vi-VN"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5943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5" name="Shap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810" y="2191797"/>
            <a:ext cx="3702494" cy="982382"/>
          </a:xfrm>
          <a:prstGeom prst="rect">
            <a:avLst/>
          </a:prstGeom>
          <a:noFill/>
          <a:extLst>
            <a:ext uri="{909E8E84-426E-40DD-AFC4-6F175D3DCCD1}">
              <a14:hiddenFill xmlns:a14="http://schemas.microsoft.com/office/drawing/2010/main">
                <a:solidFill>
                  <a:srgbClr val="FFFFFF"/>
                </a:solidFill>
              </a14:hiddenFill>
            </a:ext>
          </a:extLst>
        </p:spPr>
      </p:pic>
      <p:sp>
        <p:nvSpPr>
          <p:cNvPr id="24" name="Shape 42"/>
          <p:cNvSpPr txBox="1">
            <a:spLocks noChangeArrowheads="1"/>
          </p:cNvSpPr>
          <p:nvPr/>
        </p:nvSpPr>
        <p:spPr bwMode="auto">
          <a:xfrm>
            <a:off x="4928126" y="2535982"/>
            <a:ext cx="1071188" cy="34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2B2A2B"/>
                </a:solidFill>
                <a:effectLst/>
                <a:latin typeface="Arial" panose="020B0604020202020204" pitchFamily="34" charset="0"/>
                <a:ea typeface="Arial" panose="020B0604020202020204" pitchFamily="34" charset="0"/>
              </a:rPr>
              <a:t>Nước</a:t>
            </a:r>
            <a:endParaRPr kumimoji="0" lang="vi-VN" altLang="en-US" sz="4800" b="1" i="0" u="none" strike="noStrike" cap="none" normalizeH="0" baseline="0" dirty="0">
              <a:ln>
                <a:noFill/>
              </a:ln>
              <a:solidFill>
                <a:schemeClr val="tx1"/>
              </a:solidFill>
              <a:effectLst/>
              <a:latin typeface="Arial" panose="020B0604020202020204" pitchFamily="34" charset="0"/>
            </a:endParaRPr>
          </a:p>
        </p:txBody>
      </p:sp>
      <p:sp>
        <p:nvSpPr>
          <p:cNvPr id="27" name="Shape 50"/>
          <p:cNvSpPr txBox="1">
            <a:spLocks noChangeArrowheads="1"/>
          </p:cNvSpPr>
          <p:nvPr/>
        </p:nvSpPr>
        <p:spPr bwMode="auto">
          <a:xfrm>
            <a:off x="7196689" y="2533647"/>
            <a:ext cx="4381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2B2A2B"/>
                </a:solidFill>
                <a:effectLst/>
                <a:latin typeface="Arial" panose="020B0604020202020204" pitchFamily="34" charset="0"/>
                <a:ea typeface="Arial" panose="020B0604020202020204" pitchFamily="34" charset="0"/>
              </a:rPr>
              <a:t>Bê tông</a:t>
            </a:r>
            <a:endParaRPr kumimoji="0" lang="vi-VN" altLang="en-US" sz="4800" b="1" i="0" u="none" strike="noStrike" cap="none" normalizeH="0" baseline="0" dirty="0">
              <a:ln>
                <a:noFill/>
              </a:ln>
              <a:solidFill>
                <a:schemeClr val="tx1"/>
              </a:solidFill>
              <a:effectLst/>
              <a:latin typeface="Arial" panose="020B0604020202020204" pitchFamily="34" charset="0"/>
            </a:endParaRPr>
          </a:p>
        </p:txBody>
      </p:sp>
      <p:sp>
        <p:nvSpPr>
          <p:cNvPr id="28" name="Rectangle 46"/>
          <p:cNvSpPr>
            <a:spLocks noChangeArrowheads="1"/>
          </p:cNvSpPr>
          <p:nvPr/>
        </p:nvSpPr>
        <p:spPr bwMode="auto">
          <a:xfrm>
            <a:off x="152400" y="0"/>
            <a:ext cx="11824676"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0192" tIns="696693" rIns="609408" bIns="882372"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vi-VN" altLang="en-US" sz="2400" b="1" u="none" strike="noStrike" cap="none" normalizeH="0" baseline="0" dirty="0">
                <a:ln>
                  <a:noFill/>
                </a:ln>
                <a:solidFill>
                  <a:srgbClr val="04ABAB"/>
                </a:solidFill>
                <a:effectLst/>
                <a:latin typeface="+mj-lt"/>
                <a:ea typeface="Arial" panose="020B0604020202020204" pitchFamily="34" charset="0"/>
              </a:rPr>
              <a:t>C</a:t>
            </a:r>
            <a:r>
              <a:rPr lang="en-US" altLang="en-US" sz="2400" b="1" dirty="0">
                <a:solidFill>
                  <a:srgbClr val="04ABAB"/>
                </a:solidFill>
                <a:latin typeface="+mj-lt"/>
                <a:ea typeface="Arial" panose="020B0604020202020204" pitchFamily="34" charset="0"/>
                <a:cs typeface="Times New Roman" panose="02020603050405020304" pitchFamily="18" charset="0"/>
              </a:rPr>
              <a:t>â</a:t>
            </a:r>
            <a:r>
              <a:rPr kumimoji="0" lang="vi-VN" altLang="en-US" sz="2400" b="1" u="none" strike="noStrike" cap="none" normalizeH="0" baseline="0" dirty="0">
                <a:ln>
                  <a:noFill/>
                </a:ln>
                <a:solidFill>
                  <a:srgbClr val="04ABAB"/>
                </a:solidFill>
                <a:effectLst/>
                <a:latin typeface="+mj-lt"/>
                <a:ea typeface="Arial" panose="020B0604020202020204" pitchFamily="34" charset="0"/>
              </a:rPr>
              <a:t>u </a:t>
            </a:r>
            <a:r>
              <a:rPr kumimoji="0" lang="en-US" altLang="en-US" sz="2400" b="1" u="none" strike="noStrike" cap="none" normalizeH="0" baseline="0" dirty="0">
                <a:ln>
                  <a:noFill/>
                </a:ln>
                <a:solidFill>
                  <a:srgbClr val="04ABAB"/>
                </a:solidFill>
                <a:effectLst/>
                <a:latin typeface="+mj-lt"/>
                <a:ea typeface="Arial" panose="020B0604020202020204" pitchFamily="34" charset="0"/>
              </a:rPr>
              <a:t>3</a:t>
            </a:r>
            <a:r>
              <a:rPr kumimoji="0" lang="vi-VN" altLang="en-US" sz="2400" b="1" u="none" strike="noStrike" cap="none" normalizeH="0" baseline="0" dirty="0">
                <a:ln>
                  <a:noFill/>
                </a:ln>
                <a:solidFill>
                  <a:srgbClr val="04ABAB"/>
                </a:solidFill>
                <a:effectLst/>
                <a:latin typeface="+mj-lt"/>
                <a:ea typeface="Arial" panose="020B0604020202020204" pitchFamily="34" charset="0"/>
              </a:rPr>
              <a:t>. Lự</a:t>
            </a:r>
            <a:r>
              <a:rPr lang="en-US" altLang="en-US" sz="2400" b="1" dirty="0">
                <a:solidFill>
                  <a:srgbClr val="04ABAB"/>
                </a:solidFill>
                <a:latin typeface="+mj-lt"/>
                <a:ea typeface="Arial" panose="020B0604020202020204" pitchFamily="34" charset="0"/>
                <a:cs typeface="Times New Roman" panose="02020603050405020304" pitchFamily="18" charset="0"/>
              </a:rPr>
              <a:t>a</a:t>
            </a:r>
            <a:r>
              <a:rPr kumimoji="0" lang="vi-VN" altLang="en-US" sz="2400" b="1" u="none" strike="noStrike" cap="none" normalizeH="0" baseline="0" dirty="0">
                <a:ln>
                  <a:noFill/>
                </a:ln>
                <a:solidFill>
                  <a:srgbClr val="04ABAB"/>
                </a:solidFill>
                <a:effectLst/>
                <a:latin typeface="+mj-lt"/>
                <a:ea typeface="Arial" panose="020B0604020202020204" pitchFamily="34" charset="0"/>
              </a:rPr>
              <a:t> chọn các vật liệu sau để hoàn thiện sơ đồ tạo ra </a:t>
            </a:r>
            <a:r>
              <a:rPr kumimoji="0" lang="en-US" altLang="en-US" sz="2400" b="1" u="none" strike="noStrike" cap="none" normalizeH="0" baseline="0" dirty="0" err="1">
                <a:ln>
                  <a:noFill/>
                </a:ln>
                <a:solidFill>
                  <a:srgbClr val="04ABAB"/>
                </a:solidFill>
                <a:effectLst/>
                <a:latin typeface="+mj-lt"/>
                <a:ea typeface="Arial" panose="020B0604020202020204" pitchFamily="34" charset="0"/>
              </a:rPr>
              <a:t>bê</a:t>
            </a:r>
            <a:r>
              <a:rPr kumimoji="0" lang="en-US" altLang="en-US" sz="2400" b="1" u="none" strike="noStrike" cap="none" normalizeH="0" dirty="0">
                <a:ln>
                  <a:noFill/>
                </a:ln>
                <a:solidFill>
                  <a:srgbClr val="04ABAB"/>
                </a:solidFill>
                <a:effectLst/>
                <a:latin typeface="+mj-lt"/>
                <a:ea typeface="Arial" panose="020B0604020202020204" pitchFamily="34" charset="0"/>
              </a:rPr>
              <a:t> </a:t>
            </a:r>
            <a:r>
              <a:rPr kumimoji="0" lang="en-US" altLang="en-US" sz="2400" b="1" u="none" strike="noStrike" cap="none" normalizeH="0" dirty="0" err="1">
                <a:ln>
                  <a:noFill/>
                </a:ln>
                <a:solidFill>
                  <a:srgbClr val="04ABAB"/>
                </a:solidFill>
                <a:effectLst/>
                <a:latin typeface="+mj-lt"/>
                <a:ea typeface="Arial" panose="020B0604020202020204" pitchFamily="34" charset="0"/>
              </a:rPr>
              <a:t>tông</a:t>
            </a:r>
            <a:r>
              <a:rPr kumimoji="0" lang="en-US" altLang="en-US" sz="2400" b="1" u="none" strike="noStrike" cap="none" normalizeH="0" dirty="0">
                <a:ln>
                  <a:noFill/>
                </a:ln>
                <a:solidFill>
                  <a:srgbClr val="04ABAB"/>
                </a:solidFill>
                <a:effectLst/>
                <a:latin typeface="+mj-lt"/>
                <a:ea typeface="Arial" panose="020B0604020202020204" pitchFamily="34" charset="0"/>
              </a:rPr>
              <a:t> </a:t>
            </a:r>
            <a:r>
              <a:rPr kumimoji="0" lang="vi-VN" altLang="en-US" sz="2400" b="1" u="none" strike="noStrike" cap="none" normalizeH="0" baseline="0" dirty="0">
                <a:ln>
                  <a:noFill/>
                </a:ln>
                <a:solidFill>
                  <a:srgbClr val="04ABAB"/>
                </a:solidFill>
                <a:effectLst/>
                <a:latin typeface="+mj-lt"/>
                <a:ea typeface="Arial" panose="020B0604020202020204" pitchFamily="34" charset="0"/>
              </a:rPr>
              <a:t>xây dựng.</a:t>
            </a:r>
            <a:endParaRPr kumimoji="0" lang="en-US" altLang="en-US" sz="2400" b="1" u="none" strike="noStrike" cap="none" normalizeH="0" baseline="0" dirty="0">
              <a:ln>
                <a:noFill/>
              </a:ln>
              <a:solidFill>
                <a:srgbClr val="04ABAB"/>
              </a:solidFill>
              <a:effectLst/>
              <a:latin typeface="+mj-lt"/>
            </a:endParaRPr>
          </a:p>
          <a:p>
            <a:pPr marL="0" marR="0" lvl="0" indent="25400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2B2A2B"/>
                </a:solidFill>
                <a:effectLst/>
                <a:latin typeface="+mj-lt"/>
                <a:ea typeface="Arial" panose="020B0604020202020204" pitchFamily="34" charset="0"/>
              </a:rPr>
              <a:t>Cát, đá nhỏ, gạch, thép, xi măng.</a:t>
            </a:r>
            <a:endParaRPr kumimoji="0" lang="en-US" altLang="en-US" sz="2400" b="1" i="0" u="none" strike="noStrike" cap="none" normalizeH="0" baseline="0" dirty="0">
              <a:ln>
                <a:noFill/>
              </a:ln>
              <a:solidFill>
                <a:schemeClr val="tx1"/>
              </a:solidFill>
              <a:effectLst/>
              <a:latin typeface="+mj-lt"/>
            </a:endParaRP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mj-lt"/>
            </a:endParaRPr>
          </a:p>
        </p:txBody>
      </p:sp>
      <p:sp>
        <p:nvSpPr>
          <p:cNvPr id="30" name="Rectangle 52"/>
          <p:cNvSpPr>
            <a:spLocks noChangeArrowheads="1"/>
          </p:cNvSpPr>
          <p:nvPr/>
        </p:nvSpPr>
        <p:spPr bwMode="auto">
          <a:xfrm>
            <a:off x="152400" y="-1160107"/>
            <a:ext cx="18473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rPr>
              <a:t/>
            </a:r>
            <a:br>
              <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rPr>
              <a:t/>
            </a:r>
            <a:br>
              <a:rPr kumimoji="0" lang="vi-VN" altLang="en-US" sz="36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en-US" altLang="en-US" sz="3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a:ln>
                <a:noFill/>
              </a:ln>
              <a:solidFill>
                <a:schemeClr val="tx1"/>
              </a:solidFill>
              <a:effectLst/>
              <a:latin typeface="Arial" panose="020B0604020202020204" pitchFamily="34" charset="0"/>
            </a:endParaRPr>
          </a:p>
        </p:txBody>
      </p:sp>
      <p:sp>
        <p:nvSpPr>
          <p:cNvPr id="10" name="Shape 42">
            <a:extLst>
              <a:ext uri="{FF2B5EF4-FFF2-40B4-BE49-F238E27FC236}">
                <a16:creationId xmlns:a16="http://schemas.microsoft.com/office/drawing/2014/main" id="{833D9196-C63F-42BA-8C71-9973155330D5}"/>
              </a:ext>
            </a:extLst>
          </p:cNvPr>
          <p:cNvSpPr txBox="1">
            <a:spLocks noChangeArrowheads="1"/>
          </p:cNvSpPr>
          <p:nvPr/>
        </p:nvSpPr>
        <p:spPr bwMode="auto">
          <a:xfrm>
            <a:off x="1179718" y="2447875"/>
            <a:ext cx="1071188" cy="34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err="1">
                <a:solidFill>
                  <a:srgbClr val="2B2A2B"/>
                </a:solidFill>
                <a:latin typeface="Arial" panose="020B0604020202020204" pitchFamily="34" charset="0"/>
              </a:rPr>
              <a:t>Đá</a:t>
            </a:r>
            <a:r>
              <a:rPr lang="en-US" altLang="en-US" sz="2400" b="1" dirty="0">
                <a:solidFill>
                  <a:srgbClr val="2B2A2B"/>
                </a:solidFill>
                <a:latin typeface="Arial" panose="020B0604020202020204" pitchFamily="34" charset="0"/>
              </a:rPr>
              <a:t> </a:t>
            </a:r>
            <a:r>
              <a:rPr lang="en-US" altLang="en-US" sz="2400" b="1" dirty="0" err="1">
                <a:solidFill>
                  <a:srgbClr val="2B2A2B"/>
                </a:solidFill>
                <a:latin typeface="Arial" panose="020B0604020202020204" pitchFamily="34" charset="0"/>
              </a:rPr>
              <a:t>nhỏ</a:t>
            </a:r>
            <a:endParaRPr kumimoji="0" lang="vi-VN" altLang="en-US" sz="4800" b="1" i="0" u="none" strike="noStrike" cap="none" normalizeH="0" baseline="0" dirty="0">
              <a:ln>
                <a:noFill/>
              </a:ln>
              <a:solidFill>
                <a:schemeClr val="tx1"/>
              </a:solidFill>
              <a:effectLst/>
              <a:latin typeface="Arial" panose="020B0604020202020204" pitchFamily="34" charset="0"/>
            </a:endParaRPr>
          </a:p>
        </p:txBody>
      </p:sp>
      <p:sp>
        <p:nvSpPr>
          <p:cNvPr id="11" name="Shape 42">
            <a:extLst>
              <a:ext uri="{FF2B5EF4-FFF2-40B4-BE49-F238E27FC236}">
                <a16:creationId xmlns:a16="http://schemas.microsoft.com/office/drawing/2014/main" id="{3C5CCC51-EDED-4EFD-A5C2-9A43FFFC6B72}"/>
              </a:ext>
            </a:extLst>
          </p:cNvPr>
          <p:cNvSpPr txBox="1">
            <a:spLocks noChangeArrowheads="1"/>
          </p:cNvSpPr>
          <p:nvPr/>
        </p:nvSpPr>
        <p:spPr bwMode="auto">
          <a:xfrm>
            <a:off x="3114316" y="2447875"/>
            <a:ext cx="1071188" cy="34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2B2A2B"/>
                </a:solidFill>
                <a:latin typeface="Arial" panose="020B0604020202020204" pitchFamily="34" charset="0"/>
              </a:rPr>
              <a:t>Xi </a:t>
            </a:r>
            <a:r>
              <a:rPr lang="en-US" altLang="en-US" sz="2400" b="1" dirty="0" err="1">
                <a:solidFill>
                  <a:srgbClr val="2B2A2B"/>
                </a:solidFill>
                <a:latin typeface="Arial" panose="020B0604020202020204" pitchFamily="34" charset="0"/>
              </a:rPr>
              <a:t>măng</a:t>
            </a:r>
            <a:endParaRPr kumimoji="0" lang="vi-VN" altLang="en-US" sz="4800" b="1" i="0" u="none" strike="noStrike" cap="none" normalizeH="0" baseline="0" dirty="0">
              <a:ln>
                <a:noFill/>
              </a:ln>
              <a:solidFill>
                <a:schemeClr val="tx1"/>
              </a:solidFill>
              <a:effectLst/>
              <a:latin typeface="Arial" panose="020B0604020202020204" pitchFamily="34" charset="0"/>
            </a:endParaRPr>
          </a:p>
        </p:txBody>
      </p:sp>
      <p:cxnSp>
        <p:nvCxnSpPr>
          <p:cNvPr id="3" name="Straight Arrow Connector 2">
            <a:extLst>
              <a:ext uri="{FF2B5EF4-FFF2-40B4-BE49-F238E27FC236}">
                <a16:creationId xmlns:a16="http://schemas.microsoft.com/office/drawing/2014/main" id="{261B4E97-D13A-4BC1-8C1A-C988C689C1DF}"/>
              </a:ext>
            </a:extLst>
          </p:cNvPr>
          <p:cNvCxnSpPr>
            <a:stCxn id="24" idx="3"/>
          </p:cNvCxnSpPr>
          <p:nvPr/>
        </p:nvCxnSpPr>
        <p:spPr>
          <a:xfrm>
            <a:off x="5999314" y="2709860"/>
            <a:ext cx="767246" cy="0"/>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33906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2791199"/>
              </p:ext>
            </p:extLst>
          </p:nvPr>
        </p:nvGraphicFramePr>
        <p:xfrm>
          <a:off x="849086" y="2958950"/>
          <a:ext cx="10711543" cy="2637138"/>
        </p:xfrm>
        <a:graphic>
          <a:graphicData uri="http://schemas.openxmlformats.org/drawingml/2006/table">
            <a:tbl>
              <a:tblPr/>
              <a:tblGrid>
                <a:gridCol w="4417858">
                  <a:extLst>
                    <a:ext uri="{9D8B030D-6E8A-4147-A177-3AD203B41FA5}">
                      <a16:colId xmlns:a16="http://schemas.microsoft.com/office/drawing/2014/main" val="900737646"/>
                    </a:ext>
                  </a:extLst>
                </a:gridCol>
                <a:gridCol w="601281">
                  <a:extLst>
                    <a:ext uri="{9D8B030D-6E8A-4147-A177-3AD203B41FA5}">
                      <a16:colId xmlns:a16="http://schemas.microsoft.com/office/drawing/2014/main" val="1693540062"/>
                    </a:ext>
                  </a:extLst>
                </a:gridCol>
                <a:gridCol w="5692404">
                  <a:extLst>
                    <a:ext uri="{9D8B030D-6E8A-4147-A177-3AD203B41FA5}">
                      <a16:colId xmlns:a16="http://schemas.microsoft.com/office/drawing/2014/main" val="2811817615"/>
                    </a:ext>
                  </a:extLst>
                </a:gridCol>
              </a:tblGrid>
              <a:tr h="669532">
                <a:tc>
                  <a:txBody>
                    <a:bodyPr/>
                    <a:lstStyle/>
                    <a:p>
                      <a:pPr indent="266700">
                        <a:lnSpc>
                          <a:spcPct val="150000"/>
                        </a:lnSpc>
                        <a:spcAft>
                          <a:spcPts val="0"/>
                        </a:spcAft>
                      </a:pPr>
                      <a:r>
                        <a:rPr lang="vi-VN" sz="2800" b="1" dirty="0">
                          <a:solidFill>
                            <a:srgbClr val="2B3C45"/>
                          </a:solidFill>
                          <a:effectLst/>
                          <a:latin typeface="+mj-lt"/>
                          <a:ea typeface="Arial" panose="020B0604020202020204" pitchFamily="34" charset="0"/>
                        </a:rPr>
                        <a:t>Các bước xây dựng nhà ở</a:t>
                      </a:r>
                      <a:endParaRPr lang="en-US" sz="2800" dirty="0">
                        <a:solidFill>
                          <a:srgbClr val="2B2A2B"/>
                        </a:solidFill>
                        <a:effectLst/>
                        <a:latin typeface="+mj-lt"/>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E3FC"/>
                    </a:solidFill>
                  </a:tcPr>
                </a:tc>
                <a:tc>
                  <a:txBody>
                    <a:bodyPr/>
                    <a:lstStyle/>
                    <a:p>
                      <a:pPr>
                        <a:spcAft>
                          <a:spcPts val="0"/>
                        </a:spcAft>
                      </a:pPr>
                      <a:r>
                        <a:rPr lang="vi-VN" sz="2800">
                          <a:solidFill>
                            <a:srgbClr val="000000"/>
                          </a:solidFill>
                          <a:effectLst/>
                          <a:latin typeface="+mj-lt"/>
                          <a:ea typeface="Courier New" panose="02070309020205020404" pitchFamily="49" charset="0"/>
                        </a:rPr>
                        <a:t> </a:t>
                      </a:r>
                      <a:endParaRPr lang="en-US" sz="2800">
                        <a:solidFill>
                          <a:srgbClr val="000000"/>
                        </a:solidFill>
                        <a:effectLst/>
                        <a:latin typeface="+mj-lt"/>
                        <a:ea typeface="Courier New" panose="02070309020205020404" pitchFamily="49"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4E7"/>
                    </a:solidFill>
                  </a:tcPr>
                </a:tc>
                <a:tc>
                  <a:txBody>
                    <a:bodyPr/>
                    <a:lstStyle/>
                    <a:p>
                      <a:pPr algn="ctr">
                        <a:lnSpc>
                          <a:spcPct val="150000"/>
                        </a:lnSpc>
                        <a:spcAft>
                          <a:spcPts val="0"/>
                        </a:spcAft>
                      </a:pPr>
                      <a:r>
                        <a:rPr lang="vi-VN" sz="2800" b="1">
                          <a:solidFill>
                            <a:srgbClr val="2B3C45"/>
                          </a:solidFill>
                          <a:effectLst/>
                          <a:latin typeface="+mj-lt"/>
                          <a:ea typeface="Arial" panose="020B0604020202020204" pitchFamily="34" charset="0"/>
                        </a:rPr>
                        <a:t>Các công việc chính</a:t>
                      </a:r>
                      <a:endParaRPr lang="en-US" sz="2800">
                        <a:solidFill>
                          <a:srgbClr val="2B2A2B"/>
                        </a:solidFill>
                        <a:effectLst/>
                        <a:latin typeface="+mj-lt"/>
                        <a:ea typeface="Arial" panose="020B0604020202020204" pitchFamily="34" charset="0"/>
                      </a:endParaRPr>
                    </a:p>
                  </a:txBody>
                  <a:tcPr marL="6350" marR="63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E3FC"/>
                    </a:solidFill>
                  </a:tcPr>
                </a:tc>
                <a:extLst>
                  <a:ext uri="{0D108BD9-81ED-4DB2-BD59-A6C34878D82A}">
                    <a16:rowId xmlns:a16="http://schemas.microsoft.com/office/drawing/2014/main" val="2012092185"/>
                  </a:ext>
                </a:extLst>
              </a:tr>
              <a:tr h="649037">
                <a:tc>
                  <a:txBody>
                    <a:bodyPr/>
                    <a:lstStyle/>
                    <a:p>
                      <a:pPr>
                        <a:lnSpc>
                          <a:spcPct val="150000"/>
                        </a:lnSpc>
                        <a:spcAft>
                          <a:spcPts val="0"/>
                        </a:spcAft>
                      </a:pPr>
                      <a:r>
                        <a:rPr lang="vi-VN" sz="2800" dirty="0">
                          <a:solidFill>
                            <a:srgbClr val="2B2A2B"/>
                          </a:solidFill>
                          <a:effectLst/>
                          <a:latin typeface="+mj-lt"/>
                          <a:ea typeface="Arial" panose="020B0604020202020204" pitchFamily="34" charset="0"/>
                        </a:rPr>
                        <a:t>Thiết kế</a:t>
                      </a:r>
                      <a:endParaRPr lang="en-US" sz="2800" dirty="0">
                        <a:solidFill>
                          <a:srgbClr val="2B2A2B"/>
                        </a:solidFill>
                        <a:effectLst/>
                        <a:latin typeface="+mj-lt"/>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spcAft>
                          <a:spcPts val="0"/>
                        </a:spcAft>
                      </a:pPr>
                      <a:r>
                        <a:rPr lang="vi-VN" sz="2800" dirty="0">
                          <a:solidFill>
                            <a:srgbClr val="000000"/>
                          </a:solidFill>
                          <a:effectLst/>
                          <a:latin typeface="+mj-lt"/>
                          <a:ea typeface="Courier New" panose="02070309020205020404" pitchFamily="49" charset="0"/>
                        </a:rPr>
                        <a:t> </a:t>
                      </a:r>
                      <a:endParaRPr lang="en-US" sz="2800" dirty="0">
                        <a:solidFill>
                          <a:srgbClr val="000000"/>
                        </a:solidFill>
                        <a:effectLst/>
                        <a:latin typeface="+mj-lt"/>
                        <a:ea typeface="Courier New" panose="02070309020205020404" pitchFamily="49"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539278730"/>
                  </a:ext>
                </a:extLst>
              </a:tr>
              <a:tr h="649037">
                <a:tc>
                  <a:txBody>
                    <a:bodyPr/>
                    <a:lstStyle/>
                    <a:p>
                      <a:pPr>
                        <a:lnSpc>
                          <a:spcPct val="150000"/>
                        </a:lnSpc>
                        <a:spcAft>
                          <a:spcPts val="0"/>
                        </a:spcAft>
                      </a:pPr>
                      <a:r>
                        <a:rPr lang="vi-VN" sz="2800" dirty="0">
                          <a:solidFill>
                            <a:srgbClr val="2B2A2B"/>
                          </a:solidFill>
                          <a:effectLst/>
                          <a:latin typeface="+mj-lt"/>
                          <a:ea typeface="Arial" panose="020B0604020202020204" pitchFamily="34" charset="0"/>
                        </a:rPr>
                        <a:t>Thi c</a:t>
                      </a:r>
                      <a:r>
                        <a:rPr lang="en-US" sz="2800" dirty="0">
                          <a:solidFill>
                            <a:srgbClr val="2B2A2B"/>
                          </a:solidFill>
                          <a:effectLst/>
                          <a:latin typeface="+mj-lt"/>
                          <a:ea typeface="Arial" panose="020B0604020202020204" pitchFamily="34" charset="0"/>
                        </a:rPr>
                        <a:t>ô</a:t>
                      </a:r>
                      <a:r>
                        <a:rPr lang="vi-VN" sz="2800" dirty="0">
                          <a:solidFill>
                            <a:srgbClr val="2B2A2B"/>
                          </a:solidFill>
                          <a:effectLst/>
                          <a:latin typeface="+mj-lt"/>
                          <a:ea typeface="Arial" panose="020B0604020202020204" pitchFamily="34" charset="0"/>
                        </a:rPr>
                        <a:t>ng th</a:t>
                      </a:r>
                      <a:r>
                        <a:rPr lang="en-US" sz="2800" dirty="0">
                          <a:solidFill>
                            <a:srgbClr val="2B2A2B"/>
                          </a:solidFill>
                          <a:effectLst/>
                          <a:latin typeface="+mj-lt"/>
                          <a:ea typeface="Arial" panose="020B0604020202020204" pitchFamily="34" charset="0"/>
                        </a:rPr>
                        <a:t>ô</a:t>
                      </a: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spcAft>
                          <a:spcPts val="0"/>
                        </a:spcAft>
                      </a:pPr>
                      <a:r>
                        <a:rPr lang="vi-VN" sz="2800" dirty="0">
                          <a:solidFill>
                            <a:srgbClr val="000000"/>
                          </a:solidFill>
                          <a:effectLst/>
                          <a:latin typeface="+mj-lt"/>
                          <a:ea typeface="Courier New" panose="02070309020205020404" pitchFamily="49" charset="0"/>
                        </a:rPr>
                        <a:t> </a:t>
                      </a:r>
                      <a:endParaRPr lang="en-US" sz="2800" dirty="0">
                        <a:solidFill>
                          <a:srgbClr val="000000"/>
                        </a:solidFill>
                        <a:effectLst/>
                        <a:latin typeface="+mj-lt"/>
                        <a:ea typeface="Courier New" panose="02070309020205020404" pitchFamily="49"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4251480"/>
                  </a:ext>
                </a:extLst>
              </a:tr>
              <a:tr h="669532">
                <a:tc>
                  <a:txBody>
                    <a:bodyPr/>
                    <a:lstStyle/>
                    <a:p>
                      <a:pPr>
                        <a:lnSpc>
                          <a:spcPct val="150000"/>
                        </a:lnSpc>
                        <a:spcAft>
                          <a:spcPts val="0"/>
                        </a:spcAft>
                      </a:pPr>
                      <a:r>
                        <a:rPr lang="vi-VN" sz="2800" dirty="0">
                          <a:solidFill>
                            <a:srgbClr val="2B2A2B"/>
                          </a:solidFill>
                          <a:effectLst/>
                          <a:latin typeface="+mj-lt"/>
                          <a:ea typeface="Arial" panose="020B0604020202020204" pitchFamily="34" charset="0"/>
                        </a:rPr>
                        <a:t>Hoàn thiện</a:t>
                      </a:r>
                      <a:endParaRPr lang="en-US" sz="2800" dirty="0">
                        <a:solidFill>
                          <a:srgbClr val="2B2A2B"/>
                        </a:solidFill>
                        <a:effectLst/>
                        <a:latin typeface="+mj-lt"/>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2800" dirty="0">
                          <a:solidFill>
                            <a:srgbClr val="000000"/>
                          </a:solidFill>
                          <a:effectLst/>
                          <a:latin typeface="+mj-lt"/>
                          <a:ea typeface="Courier New" panose="02070309020205020404" pitchFamily="49" charset="0"/>
                        </a:rPr>
                        <a:t> </a:t>
                      </a:r>
                      <a:endParaRPr lang="en-US" sz="2800" dirty="0">
                        <a:solidFill>
                          <a:srgbClr val="000000"/>
                        </a:solidFill>
                        <a:effectLst/>
                        <a:latin typeface="+mj-lt"/>
                        <a:ea typeface="Courier New" panose="02070309020205020404" pitchFamily="49"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2800" dirty="0">
                          <a:solidFill>
                            <a:srgbClr val="000000"/>
                          </a:solidFill>
                          <a:effectLst/>
                          <a:latin typeface="+mj-lt"/>
                          <a:ea typeface="Courier New" panose="02070309020205020404" pitchFamily="49" charset="0"/>
                        </a:rPr>
                        <a:t> </a:t>
                      </a:r>
                      <a:endParaRPr lang="en-US" sz="2800" dirty="0">
                        <a:solidFill>
                          <a:srgbClr val="000000"/>
                        </a:solidFill>
                        <a:effectLst/>
                        <a:latin typeface="+mj-lt"/>
                        <a:ea typeface="Courier New" panose="02070309020205020404" pitchFamily="49" charset="0"/>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1096118"/>
                  </a:ext>
                </a:extLst>
              </a:tr>
            </a:tbl>
          </a:graphicData>
        </a:graphic>
      </p:graphicFrame>
      <p:sp>
        <p:nvSpPr>
          <p:cNvPr id="3" name="Rectangle 1"/>
          <p:cNvSpPr>
            <a:spLocks noChangeArrowheads="1"/>
          </p:cNvSpPr>
          <p:nvPr/>
        </p:nvSpPr>
        <p:spPr bwMode="auto">
          <a:xfrm>
            <a:off x="334474" y="281294"/>
            <a:ext cx="1174076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vi-VN" altLang="en-US" sz="2400" b="1" i="1" u="none" strike="noStrike" cap="none" normalizeH="0" baseline="0" dirty="0">
                <a:ln>
                  <a:noFill/>
                </a:ln>
                <a:solidFill>
                  <a:srgbClr val="04ABAB"/>
                </a:solidFill>
                <a:effectLst/>
                <a:latin typeface="+mj-lt"/>
                <a:ea typeface="Arial" panose="020B0604020202020204" pitchFamily="34" charset="0"/>
                <a:cs typeface="Times New Roman" panose="02020603050405020304" pitchFamily="18" charset="0"/>
              </a:rPr>
              <a:t>C</a:t>
            </a:r>
            <a:r>
              <a:rPr lang="en-US" altLang="en-US" sz="2400" b="1" i="1" dirty="0">
                <a:solidFill>
                  <a:srgbClr val="04ABAB"/>
                </a:solidFill>
                <a:latin typeface="+mj-lt"/>
                <a:ea typeface="Arial" panose="020B0604020202020204" pitchFamily="34" charset="0"/>
                <a:cs typeface="Times New Roman" panose="02020603050405020304" pitchFamily="18" charset="0"/>
              </a:rPr>
              <a:t>â</a:t>
            </a:r>
            <a:r>
              <a:rPr kumimoji="0" lang="vi-VN" altLang="en-US" sz="2400" b="1" i="1" u="none" strike="noStrike" cap="none" normalizeH="0" baseline="0" dirty="0">
                <a:ln>
                  <a:noFill/>
                </a:ln>
                <a:solidFill>
                  <a:srgbClr val="04ABAB"/>
                </a:solidFill>
                <a:effectLst/>
                <a:latin typeface="+mj-lt"/>
                <a:ea typeface="Arial" panose="020B0604020202020204" pitchFamily="34" charset="0"/>
                <a:cs typeface="Times New Roman" panose="02020603050405020304" pitchFamily="18" charset="0"/>
              </a:rPr>
              <a:t>u</a:t>
            </a:r>
            <a:r>
              <a:rPr kumimoji="0" lang="vi-VN" altLang="en-US" sz="2400" b="1" i="1" u="none" strike="noStrike" cap="none" normalizeH="0" baseline="0" dirty="0">
                <a:ln>
                  <a:noFill/>
                </a:ln>
                <a:solidFill>
                  <a:srgbClr val="04ABAB"/>
                </a:solidFill>
                <a:effectLst/>
                <a:latin typeface="+mj-lt"/>
                <a:ea typeface="Arial" panose="020B0604020202020204" pitchFamily="34" charset="0"/>
              </a:rPr>
              <a:t> </a:t>
            </a:r>
            <a:r>
              <a:rPr lang="en-US" altLang="en-US" sz="2400" b="1" i="1" dirty="0">
                <a:solidFill>
                  <a:srgbClr val="04ABAB"/>
                </a:solidFill>
                <a:latin typeface="+mj-lt"/>
                <a:ea typeface="Arial" panose="020B0604020202020204" pitchFamily="34" charset="0"/>
              </a:rPr>
              <a:t>4</a:t>
            </a:r>
            <a:r>
              <a:rPr kumimoji="0" lang="vi-VN" altLang="en-US" sz="2400" b="1" i="1" u="none" strike="noStrike" cap="none" normalizeH="0" baseline="0" dirty="0">
                <a:ln>
                  <a:noFill/>
                </a:ln>
                <a:solidFill>
                  <a:srgbClr val="04ABAB"/>
                </a:solidFill>
                <a:effectLst/>
                <a:latin typeface="+mj-lt"/>
                <a:ea typeface="Arial" panose="020B0604020202020204" pitchFamily="34" charset="0"/>
              </a:rPr>
              <a:t>. Hãy sắp xếp các công việc dưới đ</a:t>
            </a:r>
            <a:r>
              <a:rPr lang="en-US" altLang="en-US" sz="2400" b="1" i="1" dirty="0">
                <a:solidFill>
                  <a:srgbClr val="04ABAB"/>
                </a:solidFill>
                <a:latin typeface="+mj-lt"/>
                <a:ea typeface="Arial" panose="020B0604020202020204" pitchFamily="34" charset="0"/>
              </a:rPr>
              <a:t>â</a:t>
            </a:r>
            <a:r>
              <a:rPr kumimoji="0" lang="vi-VN" altLang="en-US" sz="2400" b="1" i="1" u="none" strike="noStrike" cap="none" normalizeH="0" baseline="0" dirty="0">
                <a:ln>
                  <a:noFill/>
                </a:ln>
                <a:solidFill>
                  <a:srgbClr val="04ABAB"/>
                </a:solidFill>
                <a:effectLst/>
                <a:latin typeface="+mj-lt"/>
                <a:ea typeface="Arial" panose="020B0604020202020204" pitchFamily="34" charset="0"/>
              </a:rPr>
              <a:t>y vào Bảng 2.1 sao cho phù hợp với từng bước xây dựng nhà ở.</a:t>
            </a:r>
            <a:endParaRPr kumimoji="0" lang="en-US" altLang="en-US" sz="2400" b="1" i="0" u="none" strike="noStrike" cap="none" normalizeH="0" baseline="0" dirty="0">
              <a:ln>
                <a:noFill/>
              </a:ln>
              <a:solidFill>
                <a:srgbClr val="04ABAB"/>
              </a:solidFill>
              <a:effectLst/>
              <a:latin typeface="+mj-lt"/>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a:ln>
                  <a:noFill/>
                </a:ln>
                <a:solidFill>
                  <a:srgbClr val="2B2A2B"/>
                </a:solidFill>
                <a:effectLst/>
                <a:latin typeface="+mj-lt"/>
                <a:ea typeface="Arial" panose="020B0604020202020204" pitchFamily="34" charset="0"/>
              </a:rPr>
              <a:t>Làm móng </a:t>
            </a:r>
            <a:r>
              <a:rPr kumimoji="0" lang="vi-VN" altLang="en-US" sz="2400" b="0" i="0" u="none" strike="noStrike" cap="none" normalizeH="0" baseline="0" dirty="0">
                <a:ln>
                  <a:noFill/>
                </a:ln>
                <a:solidFill>
                  <a:srgbClr val="424040"/>
                </a:solidFill>
                <a:effectLst/>
                <a:latin typeface="+mj-lt"/>
                <a:ea typeface="Arial" panose="020B0604020202020204" pitchFamily="34" charset="0"/>
              </a:rPr>
              <a:t>nhà, làm khung tường, </a:t>
            </a:r>
            <a:r>
              <a:rPr kumimoji="0" lang="vi-VN" altLang="en-US" sz="2400" b="0" i="0" u="none" strike="noStrike" cap="none" normalizeH="0" baseline="0" dirty="0">
                <a:ln>
                  <a:noFill/>
                </a:ln>
                <a:solidFill>
                  <a:srgbClr val="2B2A2B"/>
                </a:solidFill>
                <a:effectLst/>
                <a:latin typeface="+mj-lt"/>
                <a:ea typeface="Arial" panose="020B0604020202020204" pitchFamily="34" charset="0"/>
              </a:rPr>
              <a:t>lập </a:t>
            </a:r>
            <a:r>
              <a:rPr kumimoji="0" lang="vi-VN" altLang="en-US" sz="2400" b="0" i="0" u="none" strike="noStrike" cap="none" normalizeH="0" baseline="0" dirty="0">
                <a:ln>
                  <a:noFill/>
                </a:ln>
                <a:solidFill>
                  <a:srgbClr val="424040"/>
                </a:solidFill>
                <a:effectLst/>
                <a:latin typeface="+mj-lt"/>
                <a:ea typeface="Arial" panose="020B0604020202020204" pitchFamily="34" charset="0"/>
              </a:rPr>
              <a:t>bản vẽ, trát và sơn </a:t>
            </a:r>
            <a:r>
              <a:rPr kumimoji="0" lang="vi-VN" altLang="en-US" sz="2400" b="0" i="0" u="none" strike="noStrike" cap="none" normalizeH="0" baseline="0" dirty="0">
                <a:ln>
                  <a:noFill/>
                </a:ln>
                <a:solidFill>
                  <a:srgbClr val="2B2A2B"/>
                </a:solidFill>
                <a:effectLst/>
                <a:latin typeface="+mj-lt"/>
                <a:ea typeface="Arial" panose="020B0604020202020204" pitchFamily="34" charset="0"/>
              </a:rPr>
              <a:t>tường, xây tường, lắp đặt nội </a:t>
            </a:r>
            <a:r>
              <a:rPr kumimoji="0" lang="vi-VN" altLang="en-US" sz="2400" b="0" i="0" u="none" strike="noStrike" cap="none" normalizeH="0" baseline="0" dirty="0">
                <a:ln>
                  <a:noFill/>
                </a:ln>
                <a:solidFill>
                  <a:srgbClr val="424040"/>
                </a:solidFill>
                <a:effectLst/>
                <a:latin typeface="+mj-lt"/>
                <a:ea typeface="Arial" panose="020B0604020202020204" pitchFamily="34" charset="0"/>
              </a:rPr>
              <a:t>thất, cán nền, làm mái, lắp khung cửa, lát nền, </a:t>
            </a:r>
            <a:r>
              <a:rPr kumimoji="0" lang="vi-VN" altLang="en-US" sz="2400" b="0" i="0" u="none" strike="noStrike" cap="none" normalizeH="0" baseline="0" dirty="0">
                <a:ln>
                  <a:noFill/>
                </a:ln>
                <a:solidFill>
                  <a:srgbClr val="2B2A2B"/>
                </a:solidFill>
                <a:effectLst/>
                <a:latin typeface="+mj-lt"/>
                <a:ea typeface="Arial" panose="020B0604020202020204" pitchFamily="34" charset="0"/>
              </a:rPr>
              <a:t>làm hệ thống đường ống </a:t>
            </a:r>
            <a:r>
              <a:rPr kumimoji="0" lang="vi-VN" altLang="en-US" sz="2400" b="0" i="0" u="none" strike="noStrike" cap="none" normalizeH="0" baseline="0" dirty="0">
                <a:ln>
                  <a:noFill/>
                </a:ln>
                <a:solidFill>
                  <a:srgbClr val="424040"/>
                </a:solidFill>
                <a:effectLst/>
                <a:latin typeface="+mj-lt"/>
                <a:ea typeface="Arial" panose="020B0604020202020204" pitchFamily="34" charset="0"/>
              </a:rPr>
              <a:t>nước, làm đường điện, lắp đặt bổn nước, lắp đặt </a:t>
            </a:r>
            <a:r>
              <a:rPr kumimoji="0" lang="vi-VN" altLang="en-US" sz="2400" b="0" i="0" u="none" strike="noStrike" cap="none" normalizeH="0" baseline="0" dirty="0">
                <a:ln>
                  <a:noFill/>
                </a:ln>
                <a:solidFill>
                  <a:srgbClr val="2B2A2B"/>
                </a:solidFill>
                <a:effectLst/>
                <a:latin typeface="+mj-lt"/>
                <a:ea typeface="Arial" panose="020B0604020202020204" pitchFamily="34" charset="0"/>
              </a:rPr>
              <a:t>các thiết bị điện, lắp đặt thiết </a:t>
            </a:r>
            <a:r>
              <a:rPr kumimoji="0" lang="vi-VN" altLang="en-US" sz="2400" b="0" i="0" u="none" strike="noStrike" cap="none" normalizeH="0" baseline="0" dirty="0">
                <a:ln>
                  <a:noFill/>
                </a:ln>
                <a:solidFill>
                  <a:srgbClr val="424040"/>
                </a:solidFill>
                <a:effectLst/>
                <a:latin typeface="+mj-lt"/>
                <a:ea typeface="Arial" panose="020B0604020202020204" pitchFamily="34" charset="0"/>
              </a:rPr>
              <a:t>bị vệ sinh.</a:t>
            </a:r>
            <a:endParaRPr kumimoji="0" lang="en-US" altLang="en-US" sz="2400" b="0" i="0" u="none" strike="noStrike" cap="none" normalizeH="0" baseline="0" dirty="0">
              <a:ln>
                <a:noFill/>
              </a:ln>
              <a:solidFill>
                <a:schemeClr val="tx1"/>
              </a:solidFill>
              <a:effectLst/>
              <a:latin typeface="+mj-lt"/>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vi-VN" altLang="en-US" sz="2400" b="0" i="1" u="none" strike="noStrike" cap="none" normalizeH="0" baseline="0" dirty="0">
                <a:ln>
                  <a:noFill/>
                </a:ln>
                <a:solidFill>
                  <a:srgbClr val="424040"/>
                </a:solidFill>
                <a:effectLst/>
                <a:latin typeface="+mj-lt"/>
                <a:ea typeface="Arial" panose="020B0604020202020204" pitchFamily="34" charset="0"/>
              </a:rPr>
              <a:t>Báng 2.1</a:t>
            </a:r>
            <a:endParaRPr kumimoji="0" lang="en-US" altLang="en-US" sz="2400" b="0" i="0" u="none" strike="noStrike" cap="none" normalizeH="0" baseline="0" dirty="0">
              <a:ln>
                <a:noFill/>
              </a:ln>
              <a:solidFill>
                <a:schemeClr val="tx1"/>
              </a:solidFill>
              <a:effectLst/>
              <a:latin typeface="+mj-l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6147247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 name="Picture 21" descr="hoahong1">
            <a:extLst>
              <a:ext uri="{FF2B5EF4-FFF2-40B4-BE49-F238E27FC236}">
                <a16:creationId xmlns:a16="http://schemas.microsoft.com/office/drawing/2014/main" id="{8F544AB0-DD16-49C1-A6C1-9A14491DB5A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4629151"/>
            <a:ext cx="9715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hoahong1">
            <a:extLst>
              <a:ext uri="{FF2B5EF4-FFF2-40B4-BE49-F238E27FC236}">
                <a16:creationId xmlns:a16="http://schemas.microsoft.com/office/drawing/2014/main" id="{CE3EF62E-68E1-41E7-A609-1683A257A62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74953" y="2583401"/>
            <a:ext cx="9715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hoahong1">
            <a:extLst>
              <a:ext uri="{FF2B5EF4-FFF2-40B4-BE49-F238E27FC236}">
                <a16:creationId xmlns:a16="http://schemas.microsoft.com/office/drawing/2014/main" id="{6AEEB017-2FFA-4EE0-980D-28135EA2EE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09494" y="4075309"/>
            <a:ext cx="9715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hoahong1">
            <a:extLst>
              <a:ext uri="{FF2B5EF4-FFF2-40B4-BE49-F238E27FC236}">
                <a16:creationId xmlns:a16="http://schemas.microsoft.com/office/drawing/2014/main" id="{81F2BB7E-0106-49D7-86C4-072A9935E5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22997" y="1200151"/>
            <a:ext cx="9715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hoahong1">
            <a:extLst>
              <a:ext uri="{FF2B5EF4-FFF2-40B4-BE49-F238E27FC236}">
                <a16:creationId xmlns:a16="http://schemas.microsoft.com/office/drawing/2014/main" id="{A5461852-1D04-465B-BD1A-B79129BA18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53425" y="1456667"/>
            <a:ext cx="9715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hoahong1">
            <a:extLst>
              <a:ext uri="{FF2B5EF4-FFF2-40B4-BE49-F238E27FC236}">
                <a16:creationId xmlns:a16="http://schemas.microsoft.com/office/drawing/2014/main" id="{0D39A33F-BC5A-49DE-A7EB-EDDC212485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11378" y="5389575"/>
            <a:ext cx="9715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hoahong1">
            <a:extLst>
              <a:ext uri="{FF2B5EF4-FFF2-40B4-BE49-F238E27FC236}">
                <a16:creationId xmlns:a16="http://schemas.microsoft.com/office/drawing/2014/main" id="{B26501A5-58B3-41A6-94D9-E8F9361363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3498" y="1040452"/>
            <a:ext cx="9715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hoahong1">
            <a:extLst>
              <a:ext uri="{FF2B5EF4-FFF2-40B4-BE49-F238E27FC236}">
                <a16:creationId xmlns:a16="http://schemas.microsoft.com/office/drawing/2014/main" id="{7A48D4FA-9278-4CAD-97C8-38D68EDFB30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37222" y="5285185"/>
            <a:ext cx="9715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Nguyễn Minh Hải">
            <a:extLst>
              <a:ext uri="{FF2B5EF4-FFF2-40B4-BE49-F238E27FC236}">
                <a16:creationId xmlns:a16="http://schemas.microsoft.com/office/drawing/2014/main" id="{A44D004E-1D9B-477D-B4B7-E5D055E642A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96428" y="2536491"/>
            <a:ext cx="6286500"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8">
            <a:extLst>
              <a:ext uri="{FF2B5EF4-FFF2-40B4-BE49-F238E27FC236}">
                <a16:creationId xmlns:a16="http://schemas.microsoft.com/office/drawing/2014/main" id="{8A45A014-CABD-4C34-A2AB-765F67D8DF81}"/>
              </a:ext>
            </a:extLst>
          </p:cNvPr>
          <p:cNvSpPr>
            <a:spLocks noChangeArrowheads="1" noChangeShapeType="1" noTextEdit="1"/>
          </p:cNvSpPr>
          <p:nvPr/>
        </p:nvSpPr>
        <p:spPr bwMode="auto">
          <a:xfrm>
            <a:off x="3575154" y="1319057"/>
            <a:ext cx="4286250" cy="1314450"/>
          </a:xfrm>
          <a:prstGeom prst="rect">
            <a:avLst/>
          </a:prstGeom>
        </p:spPr>
        <p:txBody>
          <a:bodyPr wrap="none" fromWordArt="1">
            <a:prstTxWarp prst="textWave1">
              <a:avLst>
                <a:gd name="adj1" fmla="val 13005"/>
                <a:gd name="adj2" fmla="val 0"/>
              </a:avLst>
            </a:prstTxWarp>
          </a:bodyPr>
          <a:lstStyle/>
          <a:p>
            <a:pPr algn="ctr"/>
            <a:r>
              <a:rPr lang="vi-VN" sz="2700" kern="10" dirty="0">
                <a:ln w="9525">
                  <a:solidFill>
                    <a:srgbClr val="FF0000"/>
                  </a:solidFill>
                  <a:round/>
                  <a:headEnd/>
                  <a:tailEnd/>
                </a:ln>
                <a:solidFill>
                  <a:srgbClr val="0000FF"/>
                </a:solidFill>
                <a:effectLst>
                  <a:outerShdw dist="53882" dir="2700000" algn="ctr" rotWithShape="0">
                    <a:srgbClr val="C0C0C0">
                      <a:alpha val="79999"/>
                    </a:srgbClr>
                  </a:outerShdw>
                </a:effectLst>
                <a:latin typeface="Times New Roman"/>
                <a:cs typeface="Times New Roman"/>
              </a:rPr>
              <a:t>Giờ học đã kết thúc</a:t>
            </a:r>
            <a:endParaRPr lang="en-US" sz="2700" kern="10" dirty="0">
              <a:ln w="9525">
                <a:solidFill>
                  <a:srgbClr val="FF0000"/>
                </a:solidFill>
                <a:round/>
                <a:headEnd/>
                <a:tailEnd/>
              </a:ln>
              <a:solidFill>
                <a:srgbClr val="0000FF"/>
              </a:solid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0376683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F01E713-29A1-4953-80E6-C82FC482C715}"/>
              </a:ext>
            </a:extLst>
          </p:cNvPr>
          <p:cNvGraphicFramePr>
            <a:graphicFrameLocks noGrp="1"/>
          </p:cNvGraphicFramePr>
          <p:nvPr>
            <p:ph idx="1"/>
            <p:extLst>
              <p:ext uri="{D42A27DB-BD31-4B8C-83A1-F6EECF244321}">
                <p14:modId xmlns:p14="http://schemas.microsoft.com/office/powerpoint/2010/main" val="752071444"/>
              </p:ext>
            </p:extLst>
          </p:nvPr>
        </p:nvGraphicFramePr>
        <p:xfrm>
          <a:off x="806726" y="1459100"/>
          <a:ext cx="10363199" cy="853440"/>
        </p:xfrm>
        <a:graphic>
          <a:graphicData uri="http://schemas.openxmlformats.org/drawingml/2006/table">
            <a:tbl>
              <a:tblPr>
                <a:tableStyleId>{5C22544A-7EE6-4342-B048-85BDC9FD1C3A}</a:tableStyleId>
              </a:tblPr>
              <a:tblGrid>
                <a:gridCol w="10363199">
                  <a:extLst>
                    <a:ext uri="{9D8B030D-6E8A-4147-A177-3AD203B41FA5}">
                      <a16:colId xmlns:a16="http://schemas.microsoft.com/office/drawing/2014/main" val="1815784797"/>
                    </a:ext>
                  </a:extLst>
                </a:gridCol>
              </a:tblGrid>
              <a:tr h="794283">
                <a:tc>
                  <a:txBody>
                    <a:bodyPr/>
                    <a:lstStyle/>
                    <a:p>
                      <a:pPr marL="0" indent="0" algn="just">
                        <a:spcAft>
                          <a:spcPts val="800"/>
                        </a:spcAft>
                        <a:buNone/>
                      </a:pPr>
                      <a:r>
                        <a:rPr lang="en-US" sz="2800" dirty="0">
                          <a:solidFill>
                            <a:srgbClr val="002060"/>
                          </a:solidFill>
                          <a:effectLst/>
                          <a:latin typeface="+mj-lt"/>
                        </a:rPr>
                        <a:t>- </a:t>
                      </a:r>
                      <a:r>
                        <a:rPr lang="vi-VN" sz="2800" dirty="0">
                          <a:solidFill>
                            <a:srgbClr val="002060"/>
                          </a:solidFill>
                          <a:effectLst/>
                          <a:latin typeface="+mj-lt"/>
                        </a:rPr>
                        <a:t>Trong xây dựng nhà ở, vật liệu đóng một vai trò quan trọng, nó ảnh hướng đến tuổi thọ, chất lượng và tính thẩm mĩ của công trình. </a:t>
                      </a:r>
                      <a:endParaRPr lang="en-ID" sz="2800" dirty="0">
                        <a:solidFill>
                          <a:srgbClr val="002060"/>
                        </a:solidFill>
                        <a:effectLst/>
                        <a:latin typeface="+mj-lt"/>
                        <a:ea typeface="Arial" panose="020B0604020202020204" pitchFamily="34" charset="0"/>
                      </a:endParaRPr>
                    </a:p>
                  </a:txBody>
                  <a:tcPr marL="0" marR="0" marT="0" marB="0">
                    <a:solidFill>
                      <a:schemeClr val="bg1"/>
                    </a:solidFill>
                  </a:tcPr>
                </a:tc>
                <a:extLst>
                  <a:ext uri="{0D108BD9-81ED-4DB2-BD59-A6C34878D82A}">
                    <a16:rowId xmlns:a16="http://schemas.microsoft.com/office/drawing/2014/main" val="2718970941"/>
                  </a:ext>
                </a:extLst>
              </a:tr>
            </a:tbl>
          </a:graphicData>
        </a:graphic>
      </p:graphicFrame>
      <p:sp>
        <p:nvSpPr>
          <p:cNvPr id="5" name="Rectangle 1">
            <a:extLst>
              <a:ext uri="{FF2B5EF4-FFF2-40B4-BE49-F238E27FC236}">
                <a16:creationId xmlns:a16="http://schemas.microsoft.com/office/drawing/2014/main" id="{493EF8CE-9843-427C-BD50-B65386AF056F}"/>
              </a:ext>
            </a:extLst>
          </p:cNvPr>
          <p:cNvSpPr>
            <a:spLocks noChangeArrowheads="1"/>
          </p:cNvSpPr>
          <p:nvPr/>
        </p:nvSpPr>
        <p:spPr bwMode="auto">
          <a:xfrm>
            <a:off x="4300538" y="2686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62B291B1-FA99-4348-AE66-FC57DCD06C57}"/>
              </a:ext>
            </a:extLst>
          </p:cNvPr>
          <p:cNvSpPr txBox="1"/>
          <p:nvPr/>
        </p:nvSpPr>
        <p:spPr>
          <a:xfrm>
            <a:off x="562130" y="2356932"/>
            <a:ext cx="11728173" cy="1231106"/>
          </a:xfrm>
          <a:prstGeom prst="rect">
            <a:avLst/>
          </a:prstGeom>
          <a:noFill/>
        </p:spPr>
        <p:txBody>
          <a:bodyPr wrap="square">
            <a:spAutoFit/>
          </a:bodyPr>
          <a:lstStyle/>
          <a:p>
            <a:pPr marL="457200" indent="-457200">
              <a:buFontTx/>
              <a:buChar char="-"/>
            </a:pPr>
            <a:r>
              <a:rPr lang="en-US" sz="2800" dirty="0">
                <a:solidFill>
                  <a:srgbClr val="002060"/>
                </a:solidFill>
                <a:latin typeface="+mj-lt"/>
              </a:rPr>
              <a:t>C</a:t>
            </a:r>
            <a:r>
              <a:rPr lang="vi-VN" sz="2800" dirty="0">
                <a:solidFill>
                  <a:srgbClr val="002060"/>
                </a:solidFill>
                <a:latin typeface="+mj-lt"/>
              </a:rPr>
              <a:t>ác vật liệu sẵn có trong thiên nhiên như: đất, đá, cát, gỗ, tre,... để làm nhà. </a:t>
            </a:r>
            <a:endParaRPr lang="en-US" sz="2800" dirty="0">
              <a:solidFill>
                <a:srgbClr val="002060"/>
              </a:solidFill>
              <a:latin typeface="+mj-lt"/>
            </a:endParaRPr>
          </a:p>
          <a:p>
            <a:pPr marL="457200" indent="-457200">
              <a:buFontTx/>
              <a:buChar char="-"/>
            </a:pPr>
            <a:r>
              <a:rPr lang="en-US" sz="2800" dirty="0">
                <a:solidFill>
                  <a:srgbClr val="002060"/>
                </a:solidFill>
                <a:latin typeface="+mj-lt"/>
              </a:rPr>
              <a:t>V</a:t>
            </a:r>
            <a:r>
              <a:rPr lang="vi-VN" sz="2800" dirty="0">
                <a:solidFill>
                  <a:srgbClr val="002060"/>
                </a:solidFill>
                <a:latin typeface="+mj-lt"/>
              </a:rPr>
              <a:t>ật liệu nhân tạo để xây dựng nhà ở như: gạch nung, thép, kính, thạch cao,... </a:t>
            </a:r>
            <a:endParaRPr lang="en-US" sz="2800" dirty="0">
              <a:solidFill>
                <a:srgbClr val="002060"/>
              </a:solidFill>
              <a:latin typeface="+mj-lt"/>
            </a:endParaRPr>
          </a:p>
          <a:p>
            <a:endParaRPr lang="en-ID" dirty="0">
              <a:solidFill>
                <a:srgbClr val="002060"/>
              </a:solidFill>
            </a:endParaRPr>
          </a:p>
        </p:txBody>
      </p:sp>
      <p:sp>
        <p:nvSpPr>
          <p:cNvPr id="9" name="TextBox 8">
            <a:extLst>
              <a:ext uri="{FF2B5EF4-FFF2-40B4-BE49-F238E27FC236}">
                <a16:creationId xmlns:a16="http://schemas.microsoft.com/office/drawing/2014/main" id="{933E80C0-2027-44EB-A0C4-C0A8DDADE480}"/>
              </a:ext>
            </a:extLst>
          </p:cNvPr>
          <p:cNvSpPr txBox="1"/>
          <p:nvPr/>
        </p:nvSpPr>
        <p:spPr>
          <a:xfrm>
            <a:off x="463827" y="718809"/>
            <a:ext cx="6096000" cy="584775"/>
          </a:xfrm>
          <a:prstGeom prst="rect">
            <a:avLst/>
          </a:prstGeom>
          <a:noFill/>
        </p:spPr>
        <p:txBody>
          <a:bodyPr wrap="square">
            <a:spAutoFit/>
          </a:bodyPr>
          <a:lstStyle/>
          <a:p>
            <a:pPr marL="0" indent="0" algn="just">
              <a:spcAft>
                <a:spcPts val="800"/>
              </a:spcAft>
              <a:buNone/>
            </a:pPr>
            <a:r>
              <a:rPr lang="en-US" sz="3200" b="1" dirty="0">
                <a:solidFill>
                  <a:srgbClr val="04ABAB"/>
                </a:solidFill>
                <a:effectLst/>
                <a:latin typeface="Times New Roman" panose="02020603050405020304" pitchFamily="18" charset="0"/>
                <a:cs typeface="Times New Roman" panose="02020603050405020304" pitchFamily="18" charset="0"/>
              </a:rPr>
              <a:t>I. </a:t>
            </a:r>
            <a:r>
              <a:rPr lang="vi-VN" sz="3200" b="1" dirty="0">
                <a:solidFill>
                  <a:srgbClr val="04ABAB"/>
                </a:solidFill>
                <a:effectLst/>
                <a:latin typeface="Times New Roman" panose="02020603050405020304" pitchFamily="18" charset="0"/>
                <a:cs typeface="Times New Roman" panose="02020603050405020304" pitchFamily="18" charset="0"/>
              </a:rPr>
              <a:t>Vật liệu làm nhà</a:t>
            </a:r>
            <a:endParaRPr lang="en-US" sz="3200" b="1" dirty="0">
              <a:solidFill>
                <a:srgbClr val="04ABAB"/>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07AB6CF-87D7-4253-9058-3C175FB1C0B5}"/>
              </a:ext>
            </a:extLst>
          </p:cNvPr>
          <p:cNvSpPr txBox="1"/>
          <p:nvPr/>
        </p:nvSpPr>
        <p:spPr>
          <a:xfrm>
            <a:off x="562130" y="3365888"/>
            <a:ext cx="11728173" cy="1661993"/>
          </a:xfrm>
          <a:prstGeom prst="rect">
            <a:avLst/>
          </a:prstGeom>
          <a:noFill/>
        </p:spPr>
        <p:txBody>
          <a:bodyPr wrap="square">
            <a:spAutoFit/>
          </a:bodyPr>
          <a:lstStyle/>
          <a:p>
            <a:pPr marL="457200" indent="-457200">
              <a:buFontTx/>
              <a:buChar char="-"/>
            </a:pPr>
            <a:r>
              <a:rPr lang="vi-VN" sz="2800" dirty="0">
                <a:solidFill>
                  <a:srgbClr val="002060"/>
                </a:solidFill>
                <a:latin typeface="+mj-lt"/>
              </a:rPr>
              <a:t>Trong quá trình xây dựng nhà ở, những vật liệu tự nhiên và vật liệu nhân tạo có thể được kết hợp với nhau để xây dựng lên những ngôi nhà vừa đảm bảo tính bền vững, vừa đảm bảo tính thẩm mĩ</a:t>
            </a:r>
            <a:r>
              <a:rPr lang="vi-VN" sz="1800" dirty="0">
                <a:solidFill>
                  <a:srgbClr val="002060"/>
                </a:solidFill>
                <a:effectLst/>
                <a:latin typeface="+mj-lt"/>
              </a:rPr>
              <a:t>.</a:t>
            </a:r>
            <a:endParaRPr lang="en-US" sz="1800" dirty="0">
              <a:solidFill>
                <a:srgbClr val="002060"/>
              </a:solidFill>
              <a:effectLst/>
              <a:latin typeface="+mj-lt"/>
            </a:endParaRPr>
          </a:p>
          <a:p>
            <a:endParaRPr lang="en-ID" dirty="0">
              <a:solidFill>
                <a:srgbClr val="002060"/>
              </a:solidFill>
            </a:endParaRPr>
          </a:p>
        </p:txBody>
      </p:sp>
    </p:spTree>
    <p:extLst>
      <p:ext uri="{BB962C8B-B14F-4D97-AF65-F5344CB8AC3E}">
        <p14:creationId xmlns:p14="http://schemas.microsoft.com/office/powerpoint/2010/main" val="330318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70"/>
          <p:cNvPicPr/>
          <p:nvPr/>
        </p:nvPicPr>
        <p:blipFill>
          <a:blip r:embed="rId2"/>
          <a:stretch/>
        </p:blipFill>
        <p:spPr>
          <a:xfrm>
            <a:off x="1005840" y="208643"/>
            <a:ext cx="3317966" cy="2312488"/>
          </a:xfrm>
          <a:prstGeom prst="rect">
            <a:avLst/>
          </a:prstGeom>
        </p:spPr>
      </p:pic>
      <p:pic>
        <p:nvPicPr>
          <p:cNvPr id="3" name="Shape 182"/>
          <p:cNvPicPr/>
          <p:nvPr/>
        </p:nvPicPr>
        <p:blipFill>
          <a:blip r:embed="rId3"/>
          <a:stretch/>
        </p:blipFill>
        <p:spPr>
          <a:xfrm>
            <a:off x="1005840" y="3340099"/>
            <a:ext cx="3317966" cy="2773318"/>
          </a:xfrm>
          <a:prstGeom prst="rect">
            <a:avLst/>
          </a:prstGeom>
        </p:spPr>
      </p:pic>
      <p:pic>
        <p:nvPicPr>
          <p:cNvPr id="4" name="Shape 186"/>
          <p:cNvPicPr/>
          <p:nvPr/>
        </p:nvPicPr>
        <p:blipFill>
          <a:blip r:embed="rId4"/>
          <a:stretch/>
        </p:blipFill>
        <p:spPr>
          <a:xfrm>
            <a:off x="5786340" y="208644"/>
            <a:ext cx="5160328" cy="5904774"/>
          </a:xfrm>
          <a:prstGeom prst="rect">
            <a:avLst/>
          </a:prstGeom>
        </p:spPr>
      </p:pic>
    </p:spTree>
    <p:extLst>
      <p:ext uri="{BB962C8B-B14F-4D97-AF65-F5344CB8AC3E}">
        <p14:creationId xmlns:p14="http://schemas.microsoft.com/office/powerpoint/2010/main" val="2162355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93040100"/>
              </p:ext>
            </p:extLst>
          </p:nvPr>
        </p:nvGraphicFramePr>
        <p:xfrm>
          <a:off x="849085" y="287384"/>
          <a:ext cx="10580916" cy="6736106"/>
        </p:xfrm>
        <a:graphic>
          <a:graphicData uri="http://schemas.openxmlformats.org/drawingml/2006/table">
            <a:tbl>
              <a:tblPr firstRow="1" bandRow="1">
                <a:tableStyleId>{5C22544A-7EE6-4342-B048-85BDC9FD1C3A}</a:tableStyleId>
              </a:tblPr>
              <a:tblGrid>
                <a:gridCol w="3526972">
                  <a:extLst>
                    <a:ext uri="{9D8B030D-6E8A-4147-A177-3AD203B41FA5}">
                      <a16:colId xmlns:a16="http://schemas.microsoft.com/office/drawing/2014/main" val="2398699357"/>
                    </a:ext>
                  </a:extLst>
                </a:gridCol>
                <a:gridCol w="3526972">
                  <a:extLst>
                    <a:ext uri="{9D8B030D-6E8A-4147-A177-3AD203B41FA5}">
                      <a16:colId xmlns:a16="http://schemas.microsoft.com/office/drawing/2014/main" val="2655640947"/>
                    </a:ext>
                  </a:extLst>
                </a:gridCol>
                <a:gridCol w="3526972">
                  <a:extLst>
                    <a:ext uri="{9D8B030D-6E8A-4147-A177-3AD203B41FA5}">
                      <a16:colId xmlns:a16="http://schemas.microsoft.com/office/drawing/2014/main" val="1368594825"/>
                    </a:ext>
                  </a:extLst>
                </a:gridCol>
              </a:tblGrid>
              <a:tr h="1060268">
                <a:tc>
                  <a:txBody>
                    <a:bodyPr/>
                    <a:lstStyle/>
                    <a:p>
                      <a:pPr algn="ctr"/>
                      <a:r>
                        <a:rPr lang="en-US" sz="3200" dirty="0">
                          <a:latin typeface="Times New Roman" panose="02020603050405020304" pitchFamily="18" charset="0"/>
                          <a:cs typeface="Times New Roman" panose="02020603050405020304" pitchFamily="18" charset="0"/>
                        </a:rPr>
                        <a:t>Vật</a:t>
                      </a:r>
                      <a:r>
                        <a:rPr lang="en-US" sz="3200" baseline="0" dirty="0">
                          <a:latin typeface="Times New Roman" panose="02020603050405020304" pitchFamily="18" charset="0"/>
                          <a:cs typeface="Times New Roman" panose="02020603050405020304" pitchFamily="18" charset="0"/>
                        </a:rPr>
                        <a:t> liệu</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latin typeface="Times New Roman" panose="02020603050405020304" pitchFamily="18" charset="0"/>
                          <a:cs typeface="Times New Roman" panose="02020603050405020304" pitchFamily="18" charset="0"/>
                        </a:rPr>
                        <a:t>Tính</a:t>
                      </a:r>
                      <a:r>
                        <a:rPr lang="en-US" sz="3200" baseline="0" dirty="0">
                          <a:latin typeface="Times New Roman" panose="02020603050405020304" pitchFamily="18" charset="0"/>
                          <a:cs typeface="Times New Roman" panose="02020603050405020304" pitchFamily="18" charset="0"/>
                        </a:rPr>
                        <a:t> chất</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latin typeface="Times New Roman" panose="02020603050405020304" pitchFamily="18" charset="0"/>
                          <a:cs typeface="Times New Roman" panose="02020603050405020304" pitchFamily="18" charset="0"/>
                        </a:rPr>
                        <a:t>Ứng dụng</a:t>
                      </a:r>
                    </a:p>
                  </a:txBody>
                  <a:tcPr/>
                </a:tc>
                <a:extLst>
                  <a:ext uri="{0D108BD9-81ED-4DB2-BD59-A6C34878D82A}">
                    <a16:rowId xmlns:a16="http://schemas.microsoft.com/office/drawing/2014/main" val="3961427428"/>
                  </a:ext>
                </a:extLst>
              </a:tr>
              <a:tr h="1060268">
                <a:tc>
                  <a:txBody>
                    <a:bodyPr/>
                    <a:lstStyle/>
                    <a:p>
                      <a:endParaRPr lang="en-US" dirty="0"/>
                    </a:p>
                  </a:txBody>
                  <a:tcPr/>
                </a:tc>
                <a:tc>
                  <a:txBody>
                    <a:bodyPr/>
                    <a:lstStyle/>
                    <a:p>
                      <a:pPr algn="ctr"/>
                      <a:r>
                        <a:rPr lang="vi-VN" sz="2400" kern="1200" dirty="0">
                          <a:solidFill>
                            <a:schemeClr val="dk1"/>
                          </a:solidFill>
                          <a:effectLst/>
                          <a:latin typeface="Times New Roman" panose="02020603050405020304" pitchFamily="18" charset="0"/>
                          <a:ea typeface="+mn-ea"/>
                          <a:cs typeface="Times New Roman" panose="02020603050405020304" pitchFamily="18" charset="0"/>
                        </a:rPr>
                        <a:t>Có kh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ả</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năng chịu lực tốt, dễ tạo hình, tuổi thọ cao</a:t>
                      </a:r>
                      <a:endParaRPr lang="en-US" sz="2400" dirty="0">
                        <a:latin typeface="Times New Roman" panose="02020603050405020304" pitchFamily="18" charset="0"/>
                        <a:cs typeface="Times New Roman" panose="02020603050405020304" pitchFamily="18" charset="0"/>
                      </a:endParaRPr>
                    </a:p>
                  </a:txBody>
                  <a:tcPr/>
                </a:tc>
                <a:tc>
                  <a:txBody>
                    <a:bodyPr/>
                    <a:lstStyle/>
                    <a:p>
                      <a:r>
                        <a:rPr lang="vi-VN" sz="2400" kern="1200" dirty="0">
                          <a:solidFill>
                            <a:schemeClr val="dk1"/>
                          </a:solidFill>
                          <a:effectLst/>
                          <a:latin typeface="Times New Roman" panose="02020603050405020304" pitchFamily="18" charset="0"/>
                          <a:ea typeface="+mn-ea"/>
                          <a:cs typeface="Times New Roman" panose="02020603050405020304" pitchFamily="18" charset="0"/>
                        </a:rPr>
                        <a:t>Làm khung nhà, mái nhà, sàn nhà, giá đỡ, nội thất, vật liệu cách nhiệt.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41869816"/>
                  </a:ext>
                </a:extLst>
              </a:tr>
              <a:tr h="1060268">
                <a:tc>
                  <a:txBody>
                    <a:bodyPr/>
                    <a:lstStyle/>
                    <a:p>
                      <a:endParaRPr lang="en-US" dirty="0"/>
                    </a:p>
                  </a:txBody>
                  <a:tcPr/>
                </a:tc>
                <a:tc>
                  <a:txBody>
                    <a:bodyPr/>
                    <a:lstStyle/>
                    <a:p>
                      <a:r>
                        <a:rPr lang="vi-VN" sz="2400" kern="1200" dirty="0">
                          <a:solidFill>
                            <a:schemeClr val="dk1"/>
                          </a:solidFill>
                          <a:effectLst/>
                          <a:latin typeface="Times New Roman" panose="02020603050405020304" pitchFamily="18" charset="0"/>
                          <a:ea typeface="+mn-ea"/>
                          <a:cs typeface="Times New Roman" panose="02020603050405020304" pitchFamily="18" charset="0"/>
                        </a:rPr>
                        <a:t>Có khà năng chịu lực và cách nhiệt tốt, tuổi thọ cao</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kern="1200" dirty="0">
                          <a:solidFill>
                            <a:schemeClr val="dk1"/>
                          </a:solidFill>
                          <a:effectLst/>
                          <a:latin typeface="Times New Roman" panose="02020603050405020304" pitchFamily="18" charset="0"/>
                          <a:ea typeface="+mn-ea"/>
                          <a:cs typeface="Times New Roman" panose="02020603050405020304" pitchFamily="18" charset="0"/>
                        </a:rPr>
                        <a:t>Làm tường nhà, cột trụ</a:t>
                      </a:r>
                      <a:r>
                        <a:rPr lang="vi-VN" sz="24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296486272"/>
                  </a:ext>
                </a:extLst>
              </a:tr>
              <a:tr h="1060268">
                <a:tc>
                  <a:txBody>
                    <a:bodyPr/>
                    <a:lstStyle/>
                    <a:p>
                      <a:r>
                        <a:rPr lang="en-US" dirty="0">
                          <a:latin typeface="Times New Roman" panose="02020603050405020304" pitchFamily="18" charset="0"/>
                          <a:cs typeface="Times New Roman" panose="02020603050405020304" pitchFamily="18" charset="0"/>
                        </a:rPr>
                        <a:t>Thép</a:t>
                      </a:r>
                    </a:p>
                  </a:txBody>
                  <a:tcPr/>
                </a:tc>
                <a:tc>
                  <a:txBody>
                    <a:bodyPr/>
                    <a:lstStyle/>
                    <a:p>
                      <a:pPr algn="l">
                        <a:lnSpc>
                          <a:spcPct val="110000"/>
                        </a:lnSpc>
                        <a:spcAft>
                          <a:spcPts val="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Chịu lực và chịu nhiệt tốt, không bị nứt, ít bị cong vênh.</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algn="just">
                        <a:lnSpc>
                          <a:spcPct val="110000"/>
                        </a:lnSpc>
                        <a:spcAft>
                          <a:spcPts val="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Làm khung nhà, cột nhà.</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1614450"/>
                  </a:ext>
                </a:extLst>
              </a:tr>
              <a:tr h="1060268">
                <a:tc>
                  <a:txBody>
                    <a:bodyPr/>
                    <a:lstStyle/>
                    <a:p>
                      <a:endParaRPr lang="en-US"/>
                    </a:p>
                  </a:txBody>
                  <a:tcPr/>
                </a:tc>
                <a:tc>
                  <a:txBody>
                    <a:bodyPr/>
                    <a:lstStyle/>
                    <a:p>
                      <a:r>
                        <a:rPr lang="vi-VN" sz="2400" kern="1200" dirty="0">
                          <a:solidFill>
                            <a:schemeClr val="dk1"/>
                          </a:solidFill>
                          <a:effectLst/>
                          <a:latin typeface="Times New Roman" panose="02020603050405020304" pitchFamily="18" charset="0"/>
                          <a:ea typeface="+mn-ea"/>
                          <a:cs typeface="Times New Roman" panose="02020603050405020304" pitchFamily="18" charset="0"/>
                        </a:rPr>
                        <a:t>Hạt nhỏ, cứng.</a:t>
                      </a:r>
                      <a:endParaRPr lang="en-US" sz="2400" dirty="0">
                        <a:latin typeface="Times New Roman" panose="02020603050405020304" pitchFamily="18" charset="0"/>
                        <a:cs typeface="Times New Roman" panose="02020603050405020304" pitchFamily="18" charset="0"/>
                      </a:endParaRPr>
                    </a:p>
                  </a:txBody>
                  <a:tcPr/>
                </a:tc>
                <a:tc>
                  <a:txBody>
                    <a:bodyPr/>
                    <a:lstStyle/>
                    <a:p>
                      <a:pPr algn="l">
                        <a:lnSpc>
                          <a:spcPct val="110000"/>
                        </a:lnSpc>
                        <a:spcAft>
                          <a:spcPts val="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Kết hợp với xi măng, nước tạo ra vữa xây dựng.</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434705560"/>
                  </a:ext>
                </a:extLst>
              </a:tr>
              <a:tr h="1060268">
                <a:tc>
                  <a:txBody>
                    <a:bodyPr/>
                    <a:lstStyle/>
                    <a:p>
                      <a:endParaRPr lang="en-US"/>
                    </a:p>
                  </a:txBody>
                  <a:tcPr/>
                </a:tc>
                <a:tc>
                  <a:txBody>
                    <a:bodyPr/>
                    <a:lstStyle/>
                    <a:p>
                      <a:pPr algn="l">
                        <a:lnSpc>
                          <a:spcPct val="110000"/>
                        </a:lnSpc>
                        <a:spcAft>
                          <a:spcPts val="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 khà năng tạo kết dính, tạo độ dẻo.</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tc>
                  <a:txBody>
                    <a:bodyPr/>
                    <a:lstStyle/>
                    <a:p>
                      <a:pPr algn="l">
                        <a:lnSpc>
                          <a:spcPct val="110000"/>
                        </a:lnSpc>
                        <a:spcAft>
                          <a:spcPts val="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Kết hợp với cát, nước tạo ra vữa xây dựng.</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21019129"/>
                  </a:ext>
                </a:extLst>
              </a:tr>
            </a:tbl>
          </a:graphicData>
        </a:graphic>
      </p:graphicFrame>
      <p:pic>
        <p:nvPicPr>
          <p:cNvPr id="3" name="Shape 170"/>
          <p:cNvPicPr/>
          <p:nvPr/>
        </p:nvPicPr>
        <p:blipFill>
          <a:blip r:embed="rId2"/>
          <a:stretch/>
        </p:blipFill>
        <p:spPr>
          <a:xfrm>
            <a:off x="1110343" y="1463041"/>
            <a:ext cx="2664823" cy="849085"/>
          </a:xfrm>
          <a:prstGeom prst="rect">
            <a:avLst/>
          </a:prstGeom>
        </p:spPr>
      </p:pic>
      <p:pic>
        <p:nvPicPr>
          <p:cNvPr id="4" name="Shape 182"/>
          <p:cNvPicPr/>
          <p:nvPr/>
        </p:nvPicPr>
        <p:blipFill>
          <a:blip r:embed="rId3"/>
          <a:stretch/>
        </p:blipFill>
        <p:spPr>
          <a:xfrm>
            <a:off x="992778" y="2425608"/>
            <a:ext cx="3082834" cy="944609"/>
          </a:xfrm>
          <a:prstGeom prst="rect">
            <a:avLst/>
          </a:prstGeom>
        </p:spPr>
      </p:pic>
      <p:pic>
        <p:nvPicPr>
          <p:cNvPr id="5" name="Shape 186"/>
          <p:cNvPicPr/>
          <p:nvPr/>
        </p:nvPicPr>
        <p:blipFill>
          <a:blip r:embed="rId4"/>
          <a:stretch/>
        </p:blipFill>
        <p:spPr>
          <a:xfrm>
            <a:off x="992778" y="4078059"/>
            <a:ext cx="2647903" cy="2860763"/>
          </a:xfrm>
          <a:prstGeom prst="rect">
            <a:avLst/>
          </a:prstGeom>
        </p:spPr>
      </p:pic>
    </p:spTree>
    <p:extLst>
      <p:ext uri="{BB962C8B-B14F-4D97-AF65-F5344CB8AC3E}">
        <p14:creationId xmlns:p14="http://schemas.microsoft.com/office/powerpoint/2010/main" val="3859555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94"/>
          <p:cNvPicPr/>
          <p:nvPr/>
        </p:nvPicPr>
        <p:blipFill>
          <a:blip r:embed="rId2"/>
          <a:stretch/>
        </p:blipFill>
        <p:spPr>
          <a:xfrm>
            <a:off x="3892732" y="227965"/>
            <a:ext cx="7968341" cy="3082290"/>
          </a:xfrm>
          <a:prstGeom prst="rect">
            <a:avLst/>
          </a:prstGeom>
        </p:spPr>
      </p:pic>
      <p:pic>
        <p:nvPicPr>
          <p:cNvPr id="3" name="Shape 196"/>
          <p:cNvPicPr/>
          <p:nvPr/>
        </p:nvPicPr>
        <p:blipFill>
          <a:blip r:embed="rId3"/>
          <a:stretch/>
        </p:blipFill>
        <p:spPr>
          <a:xfrm>
            <a:off x="3657602" y="3401694"/>
            <a:ext cx="8321040" cy="2724785"/>
          </a:xfrm>
          <a:prstGeom prst="rect">
            <a:avLst/>
          </a:prstGeom>
        </p:spPr>
      </p:pic>
      <p:sp>
        <p:nvSpPr>
          <p:cNvPr id="6" name="Rectangle 1"/>
          <p:cNvSpPr>
            <a:spLocks noChangeArrowheads="1"/>
          </p:cNvSpPr>
          <p:nvPr/>
        </p:nvSpPr>
        <p:spPr bwMode="auto">
          <a:xfrm>
            <a:off x="5467350" y="3575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87278168"/>
              </p:ext>
            </p:extLst>
          </p:nvPr>
        </p:nvGraphicFramePr>
        <p:xfrm>
          <a:off x="2769326" y="6218398"/>
          <a:ext cx="7354389" cy="274320"/>
        </p:xfrm>
        <a:graphic>
          <a:graphicData uri="http://schemas.openxmlformats.org/drawingml/2006/table">
            <a:tbl>
              <a:tblPr>
                <a:tableStyleId>{5C22544A-7EE6-4342-B048-85BDC9FD1C3A}</a:tableStyleId>
              </a:tblPr>
              <a:tblGrid>
                <a:gridCol w="7354389">
                  <a:extLst>
                    <a:ext uri="{9D8B030D-6E8A-4147-A177-3AD203B41FA5}">
                      <a16:colId xmlns:a16="http://schemas.microsoft.com/office/drawing/2014/main" val="1068372884"/>
                    </a:ext>
                  </a:extLst>
                </a:gridCol>
              </a:tblGrid>
              <a:tr h="180975">
                <a:tc>
                  <a:txBody>
                    <a:bodyPr/>
                    <a:lstStyle/>
                    <a:p>
                      <a:pPr algn="l">
                        <a:spcAft>
                          <a:spcPts val="0"/>
                        </a:spcAft>
                      </a:pPr>
                      <a:r>
                        <a:rPr lang="vi-VN" sz="1800" dirty="0">
                          <a:effectLst/>
                          <a:latin typeface="Times New Roman" panose="02020603050405020304" pitchFamily="18" charset="0"/>
                          <a:cs typeface="Times New Roman" panose="02020603050405020304" pitchFamily="18" charset="0"/>
                        </a:rPr>
                        <a:t>Hình 2.2. Nhà ở được xây dựng bằng những vật liệu khác nhau</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4866247"/>
                  </a:ext>
                </a:extLst>
              </a:tr>
            </a:tbl>
          </a:graphicData>
        </a:graphic>
      </p:graphicFrame>
      <p:sp>
        <p:nvSpPr>
          <p:cNvPr id="8" name="Rectangle 2"/>
          <p:cNvSpPr>
            <a:spLocks noChangeArrowheads="1"/>
          </p:cNvSpPr>
          <p:nvPr/>
        </p:nvSpPr>
        <p:spPr bwMode="auto">
          <a:xfrm>
            <a:off x="4300538" y="3910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p:cNvSpPr txBox="1"/>
          <p:nvPr/>
        </p:nvSpPr>
        <p:spPr>
          <a:xfrm>
            <a:off x="234250" y="1769110"/>
            <a:ext cx="3101884" cy="5078313"/>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+Hình 2.2a </a:t>
            </a:r>
            <a:r>
              <a:rPr lang="en-US" sz="2400" dirty="0">
                <a:latin typeface="Times New Roman" panose="02020603050405020304" pitchFamily="18" charset="0"/>
                <a:cs typeface="Times New Roman" panose="02020603050405020304" pitchFamily="18" charset="0"/>
              </a:rPr>
              <a:t>có vật liệu chính: </a:t>
            </a:r>
            <a:r>
              <a:rPr lang="en-US" sz="2400" b="1" dirty="0">
                <a:solidFill>
                  <a:schemeClr val="accent5"/>
                </a:solidFill>
                <a:latin typeface="Times New Roman" panose="02020603050405020304" pitchFamily="18" charset="0"/>
                <a:cs typeface="Times New Roman" panose="02020603050405020304" pitchFamily="18" charset="0"/>
              </a:rPr>
              <a:t>Gỗ</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+Hình 2.2b </a:t>
            </a:r>
            <a:r>
              <a:rPr lang="en-US" sz="2400" dirty="0">
                <a:latin typeface="Times New Roman" panose="02020603050405020304" pitchFamily="18" charset="0"/>
                <a:cs typeface="Times New Roman" panose="02020603050405020304" pitchFamily="18" charset="0"/>
              </a:rPr>
              <a:t>vật liệu chính: </a:t>
            </a:r>
            <a:r>
              <a:rPr lang="en-US" sz="2400" b="1" dirty="0">
                <a:latin typeface="Times New Roman" panose="02020603050405020304" pitchFamily="18" charset="0"/>
                <a:cs typeface="Times New Roman" panose="02020603050405020304" pitchFamily="18" charset="0"/>
              </a:rPr>
              <a:t>Thép và Kính</a:t>
            </a:r>
          </a:p>
          <a:p>
            <a:pPr>
              <a:lnSpc>
                <a:spcPct val="150000"/>
              </a:lnSpc>
            </a:pPr>
            <a:r>
              <a:rPr lang="en-US" sz="2400" b="1" dirty="0">
                <a:latin typeface="Times New Roman" panose="02020603050405020304" pitchFamily="18" charset="0"/>
                <a:cs typeface="Times New Roman" panose="02020603050405020304" pitchFamily="18" charset="0"/>
              </a:rPr>
              <a:t>+Hình 2.2c </a:t>
            </a:r>
            <a:r>
              <a:rPr lang="en-US" sz="2400" dirty="0">
                <a:latin typeface="Times New Roman" panose="02020603050405020304" pitchFamily="18" charset="0"/>
                <a:cs typeface="Times New Roman" panose="02020603050405020304" pitchFamily="18" charset="0"/>
              </a:rPr>
              <a:t>vật liệu chính: </a:t>
            </a:r>
            <a:r>
              <a:rPr lang="en-US" sz="2400" b="1" dirty="0">
                <a:solidFill>
                  <a:srgbClr val="C00000"/>
                </a:solidFill>
                <a:latin typeface="Times New Roman" panose="02020603050405020304" pitchFamily="18" charset="0"/>
                <a:cs typeface="Times New Roman" panose="02020603050405020304" pitchFamily="18" charset="0"/>
              </a:rPr>
              <a:t>Gạch</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+Hình 2.2d </a:t>
            </a:r>
            <a:r>
              <a:rPr lang="en-US" sz="2400" dirty="0">
                <a:latin typeface="Times New Roman" panose="02020603050405020304" pitchFamily="18" charset="0"/>
                <a:cs typeface="Times New Roman" panose="02020603050405020304" pitchFamily="18" charset="0"/>
              </a:rPr>
              <a:t>vật liệu chính: </a:t>
            </a:r>
            <a:r>
              <a:rPr lang="en-US" sz="2400" b="1" dirty="0">
                <a:solidFill>
                  <a:schemeClr val="accent2">
                    <a:lumMod val="75000"/>
                  </a:schemeClr>
                </a:solidFill>
                <a:latin typeface="Times New Roman" panose="02020603050405020304" pitchFamily="18" charset="0"/>
                <a:cs typeface="Times New Roman" panose="02020603050405020304" pitchFamily="18" charset="0"/>
              </a:rPr>
              <a:t>Đất</a:t>
            </a:r>
          </a:p>
          <a:p>
            <a:pPr>
              <a:lnSpc>
                <a:spcPct val="150000"/>
              </a:lnSpc>
            </a:pPr>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ACFF35A-5289-472B-BC34-DA60DE7D0160}"/>
              </a:ext>
            </a:extLst>
          </p:cNvPr>
          <p:cNvPicPr>
            <a:picLocks noChangeAspect="1"/>
          </p:cNvPicPr>
          <p:nvPr/>
        </p:nvPicPr>
        <p:blipFill>
          <a:blip r:embed="rId4"/>
          <a:stretch>
            <a:fillRect/>
          </a:stretch>
        </p:blipFill>
        <p:spPr>
          <a:xfrm>
            <a:off x="330927" y="74073"/>
            <a:ext cx="2438399" cy="1909845"/>
          </a:xfrm>
          <a:prstGeom prst="rect">
            <a:avLst/>
          </a:prstGeom>
        </p:spPr>
      </p:pic>
    </p:spTree>
    <p:extLst>
      <p:ext uri="{BB962C8B-B14F-4D97-AF65-F5344CB8AC3E}">
        <p14:creationId xmlns:p14="http://schemas.microsoft.com/office/powerpoint/2010/main" val="2395871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7B03E4-10FB-4D45-A07F-B8A2E2F42D03}"/>
              </a:ext>
            </a:extLst>
          </p:cNvPr>
          <p:cNvSpPr txBox="1"/>
          <p:nvPr/>
        </p:nvSpPr>
        <p:spPr>
          <a:xfrm>
            <a:off x="713097" y="415483"/>
            <a:ext cx="8073094" cy="584775"/>
          </a:xfrm>
          <a:prstGeom prst="rect">
            <a:avLst/>
          </a:prstGeom>
          <a:noFill/>
        </p:spPr>
        <p:txBody>
          <a:bodyPr wrap="square">
            <a:spAutoFit/>
          </a:bodyPr>
          <a:lstStyle/>
          <a:p>
            <a:pPr marL="0" indent="0" algn="just">
              <a:spcAft>
                <a:spcPts val="800"/>
              </a:spcAft>
              <a:buNone/>
            </a:pPr>
            <a:r>
              <a:rPr lang="en-US" sz="3200" b="1" dirty="0">
                <a:solidFill>
                  <a:srgbClr val="04ABAB"/>
                </a:solidFill>
                <a:latin typeface="Times New Roman" panose="02020603050405020304" pitchFamily="18" charset="0"/>
                <a:cs typeface="Times New Roman" panose="02020603050405020304" pitchFamily="18" charset="0"/>
              </a:rPr>
              <a:t>II. </a:t>
            </a:r>
            <a:r>
              <a:rPr lang="en-US" sz="3200" b="1" dirty="0" err="1">
                <a:solidFill>
                  <a:srgbClr val="04ABAB"/>
                </a:solidFill>
                <a:latin typeface="Times New Roman" panose="02020603050405020304" pitchFamily="18" charset="0"/>
                <a:cs typeface="Times New Roman" panose="02020603050405020304" pitchFamily="18" charset="0"/>
              </a:rPr>
              <a:t>Các</a:t>
            </a:r>
            <a:r>
              <a:rPr lang="en-US" sz="3200" b="1" dirty="0">
                <a:solidFill>
                  <a:srgbClr val="04ABAB"/>
                </a:solidFill>
                <a:latin typeface="Times New Roman" panose="02020603050405020304" pitchFamily="18" charset="0"/>
                <a:cs typeface="Times New Roman" panose="02020603050405020304" pitchFamily="18" charset="0"/>
              </a:rPr>
              <a:t> </a:t>
            </a:r>
            <a:r>
              <a:rPr lang="en-US" sz="3200" b="1" dirty="0" err="1">
                <a:solidFill>
                  <a:srgbClr val="04ABAB"/>
                </a:solidFill>
                <a:latin typeface="Times New Roman" panose="02020603050405020304" pitchFamily="18" charset="0"/>
                <a:cs typeface="Times New Roman" panose="02020603050405020304" pitchFamily="18" charset="0"/>
              </a:rPr>
              <a:t>bước</a:t>
            </a:r>
            <a:r>
              <a:rPr lang="en-US" sz="3200" b="1" dirty="0">
                <a:solidFill>
                  <a:srgbClr val="04ABAB"/>
                </a:solidFill>
                <a:latin typeface="Times New Roman" panose="02020603050405020304" pitchFamily="18" charset="0"/>
                <a:cs typeface="Times New Roman" panose="02020603050405020304" pitchFamily="18" charset="0"/>
              </a:rPr>
              <a:t> </a:t>
            </a:r>
            <a:r>
              <a:rPr lang="en-US" sz="3200" b="1" dirty="0" err="1">
                <a:solidFill>
                  <a:srgbClr val="04ABAB"/>
                </a:solidFill>
                <a:latin typeface="Times New Roman" panose="02020603050405020304" pitchFamily="18" charset="0"/>
                <a:cs typeface="Times New Roman" panose="02020603050405020304" pitchFamily="18" charset="0"/>
              </a:rPr>
              <a:t>chính</a:t>
            </a:r>
            <a:r>
              <a:rPr lang="en-US" sz="3200" b="1" dirty="0">
                <a:solidFill>
                  <a:srgbClr val="04ABAB"/>
                </a:solidFill>
                <a:latin typeface="Times New Roman" panose="02020603050405020304" pitchFamily="18" charset="0"/>
                <a:cs typeface="Times New Roman" panose="02020603050405020304" pitchFamily="18" charset="0"/>
              </a:rPr>
              <a:t> </a:t>
            </a:r>
            <a:r>
              <a:rPr lang="en-US" sz="3200" b="1" dirty="0" err="1">
                <a:solidFill>
                  <a:srgbClr val="04ABAB"/>
                </a:solidFill>
                <a:latin typeface="Times New Roman" panose="02020603050405020304" pitchFamily="18" charset="0"/>
                <a:cs typeface="Times New Roman" panose="02020603050405020304" pitchFamily="18" charset="0"/>
              </a:rPr>
              <a:t>xây</a:t>
            </a:r>
            <a:r>
              <a:rPr lang="en-US" sz="3200" b="1" dirty="0">
                <a:solidFill>
                  <a:srgbClr val="04ABAB"/>
                </a:solidFill>
                <a:latin typeface="Times New Roman" panose="02020603050405020304" pitchFamily="18" charset="0"/>
                <a:cs typeface="Times New Roman" panose="02020603050405020304" pitchFamily="18" charset="0"/>
              </a:rPr>
              <a:t> </a:t>
            </a:r>
            <a:r>
              <a:rPr lang="en-US" sz="3200" b="1" dirty="0" err="1">
                <a:solidFill>
                  <a:srgbClr val="04ABAB"/>
                </a:solidFill>
                <a:latin typeface="Times New Roman" panose="02020603050405020304" pitchFamily="18" charset="0"/>
                <a:cs typeface="Times New Roman" panose="02020603050405020304" pitchFamily="18" charset="0"/>
              </a:rPr>
              <a:t>dựng</a:t>
            </a:r>
            <a:r>
              <a:rPr lang="en-US" sz="3200" b="1" dirty="0">
                <a:solidFill>
                  <a:srgbClr val="04ABAB"/>
                </a:solidFill>
                <a:latin typeface="Times New Roman" panose="02020603050405020304" pitchFamily="18" charset="0"/>
                <a:cs typeface="Times New Roman" panose="02020603050405020304" pitchFamily="18" charset="0"/>
              </a:rPr>
              <a:t> </a:t>
            </a:r>
            <a:r>
              <a:rPr lang="en-US" sz="3200" b="1" dirty="0" err="1">
                <a:solidFill>
                  <a:srgbClr val="04ABAB"/>
                </a:solidFill>
                <a:latin typeface="Times New Roman" panose="02020603050405020304" pitchFamily="18" charset="0"/>
                <a:cs typeface="Times New Roman" panose="02020603050405020304" pitchFamily="18" charset="0"/>
              </a:rPr>
              <a:t>nhà</a:t>
            </a:r>
            <a:r>
              <a:rPr lang="en-US" sz="3200" b="1" dirty="0">
                <a:solidFill>
                  <a:srgbClr val="04ABAB"/>
                </a:solidFill>
                <a:latin typeface="Times New Roman" panose="02020603050405020304" pitchFamily="18" charset="0"/>
                <a:cs typeface="Times New Roman" panose="02020603050405020304" pitchFamily="18" charset="0"/>
              </a:rPr>
              <a:t> ở</a:t>
            </a:r>
            <a:endParaRPr lang="en-US" sz="3200" b="1" dirty="0">
              <a:solidFill>
                <a:srgbClr val="04ABAB"/>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F40CC11-5068-4336-AAAE-DC63FAAF977A}"/>
              </a:ext>
            </a:extLst>
          </p:cNvPr>
          <p:cNvSpPr txBox="1"/>
          <p:nvPr/>
        </p:nvSpPr>
        <p:spPr>
          <a:xfrm>
            <a:off x="317384" y="1465466"/>
            <a:ext cx="11078570" cy="1278683"/>
          </a:xfrm>
          <a:prstGeom prst="rect">
            <a:avLst/>
          </a:prstGeom>
          <a:noFill/>
        </p:spPr>
        <p:txBody>
          <a:bodyPr wrap="square">
            <a:spAutoFit/>
          </a:bodyPr>
          <a:lstStyle/>
          <a:p>
            <a:pPr marL="838200" algn="just">
              <a:lnSpc>
                <a:spcPct val="109000"/>
              </a:lnSpc>
              <a:spcAft>
                <a:spcPts val="1200"/>
              </a:spcAft>
            </a:pPr>
            <a:r>
              <a:rPr lang="vi-VN" sz="2400" dirty="0">
                <a:solidFill>
                  <a:srgbClr val="000000"/>
                </a:solidFill>
                <a:effectLst/>
                <a:latin typeface="+mj-lt"/>
                <a:ea typeface="Arial" panose="020B0604020202020204" pitchFamily="34" charset="0"/>
              </a:rPr>
              <a:t>Thiết kế là bước chuẩn bị quan trọng trước khi nhà ở được thi công. </a:t>
            </a:r>
            <a:r>
              <a:rPr lang="en-US" sz="2400" dirty="0">
                <a:solidFill>
                  <a:srgbClr val="000000"/>
                </a:solidFill>
                <a:latin typeface="+mj-lt"/>
                <a:ea typeface="Arial" panose="020B0604020202020204" pitchFamily="34" charset="0"/>
              </a:rPr>
              <a:t>T</a:t>
            </a:r>
            <a:r>
              <a:rPr lang="vi-VN" sz="2400" dirty="0">
                <a:solidFill>
                  <a:srgbClr val="000000"/>
                </a:solidFill>
                <a:effectLst/>
                <a:latin typeface="+mj-lt"/>
                <a:ea typeface="Arial" panose="020B0604020202020204" pitchFamily="34" charset="0"/>
              </a:rPr>
              <a:t>hiết kế</a:t>
            </a:r>
            <a:r>
              <a:rPr lang="en-US" sz="2400" dirty="0">
                <a:solidFill>
                  <a:srgbClr val="000000"/>
                </a:solidFill>
                <a:effectLst/>
                <a:latin typeface="+mj-lt"/>
                <a:ea typeface="Arial" panose="020B0604020202020204" pitchFamily="34" charset="0"/>
              </a:rPr>
              <a:t> </a:t>
            </a:r>
            <a:r>
              <a:rPr lang="vi-VN" sz="2400" dirty="0">
                <a:solidFill>
                  <a:srgbClr val="000000"/>
                </a:solidFill>
                <a:effectLst/>
                <a:latin typeface="+mj-lt"/>
                <a:ea typeface="Arial" panose="020B0604020202020204" pitchFamily="34" charset="0"/>
              </a:rPr>
              <a:t>đảm bảo các yếu tố kĩ thuật để ngôi nhà vững chắc. Bên cạnh đó, thiết kế sẽ giúp cung cấp thông tin để chuẩn bị vật liệu, kinh phí tương ứng.</a:t>
            </a:r>
            <a:endParaRPr lang="en-ID" sz="2400" dirty="0">
              <a:effectLst/>
              <a:latin typeface="+mj-lt"/>
              <a:ea typeface="Arial" panose="020B0604020202020204" pitchFamily="34" charset="0"/>
            </a:endParaRPr>
          </a:p>
        </p:txBody>
      </p:sp>
      <p:sp>
        <p:nvSpPr>
          <p:cNvPr id="6" name="TextBox 5">
            <a:extLst>
              <a:ext uri="{FF2B5EF4-FFF2-40B4-BE49-F238E27FC236}">
                <a16:creationId xmlns:a16="http://schemas.microsoft.com/office/drawing/2014/main" id="{06C7BCEC-E61E-4126-B507-2F4D5A83D314}"/>
              </a:ext>
            </a:extLst>
          </p:cNvPr>
          <p:cNvSpPr txBox="1"/>
          <p:nvPr/>
        </p:nvSpPr>
        <p:spPr>
          <a:xfrm>
            <a:off x="876869" y="1050761"/>
            <a:ext cx="1879978" cy="461665"/>
          </a:xfrm>
          <a:prstGeom prst="rect">
            <a:avLst/>
          </a:prstGeom>
          <a:noFill/>
        </p:spPr>
        <p:txBody>
          <a:bodyPr wrap="square">
            <a:spAutoFit/>
          </a:bodyPr>
          <a:lstStyle/>
          <a:p>
            <a:pPr lvl="0">
              <a:spcAft>
                <a:spcPts val="600"/>
              </a:spcAft>
              <a:buClr>
                <a:srgbClr val="36DC92"/>
              </a:buClr>
              <a:buSzPts val="1100"/>
              <a:tabLst>
                <a:tab pos="831850" algn="l"/>
              </a:tabLst>
            </a:pPr>
            <a:r>
              <a:rPr lang="en-US" sz="2400" b="1" u="none" strike="noStrike" spc="0" dirty="0">
                <a:solidFill>
                  <a:srgbClr val="36DC92"/>
                </a:solidFill>
                <a:effectLst/>
                <a:latin typeface="Arial" panose="020B0604020202020204" pitchFamily="34" charset="0"/>
                <a:ea typeface="Arial" panose="020B0604020202020204" pitchFamily="34" charset="0"/>
                <a:cs typeface="Arial" panose="020B0604020202020204" pitchFamily="34" charset="0"/>
              </a:rPr>
              <a:t>1. </a:t>
            </a:r>
            <a:r>
              <a:rPr lang="vi-VN" sz="2400" b="1" u="none" strike="noStrike" spc="0" dirty="0">
                <a:solidFill>
                  <a:srgbClr val="36DC92"/>
                </a:solidFill>
                <a:effectLst/>
                <a:latin typeface="Arial" panose="020B0604020202020204" pitchFamily="34" charset="0"/>
                <a:ea typeface="Arial" panose="020B0604020202020204" pitchFamily="34" charset="0"/>
                <a:cs typeface="Arial" panose="020B0604020202020204" pitchFamily="34" charset="0"/>
              </a:rPr>
              <a:t>Thiết kế</a:t>
            </a:r>
            <a:endParaRPr lang="en-ID" sz="2400" b="1" u="none" strike="noStrike" spc="0" dirty="0">
              <a:solidFill>
                <a:srgbClr val="FE452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58CF24D-DC6B-4BDE-B1C6-87764D047C8F}"/>
              </a:ext>
            </a:extLst>
          </p:cNvPr>
          <p:cNvSpPr txBox="1"/>
          <p:nvPr/>
        </p:nvSpPr>
        <p:spPr>
          <a:xfrm>
            <a:off x="878381" y="2826493"/>
            <a:ext cx="6093724" cy="461665"/>
          </a:xfrm>
          <a:prstGeom prst="rect">
            <a:avLst/>
          </a:prstGeom>
          <a:noFill/>
        </p:spPr>
        <p:txBody>
          <a:bodyPr wrap="square">
            <a:spAutoFit/>
          </a:bodyPr>
          <a:lstStyle/>
          <a:p>
            <a:pPr lvl="0">
              <a:spcAft>
                <a:spcPts val="600"/>
              </a:spcAft>
              <a:buClr>
                <a:srgbClr val="36DC92"/>
              </a:buClr>
              <a:buSzPts val="1100"/>
              <a:tabLst>
                <a:tab pos="831850" algn="l"/>
              </a:tabLst>
            </a:pPr>
            <a:r>
              <a:rPr lang="en-US" sz="2400" b="1" u="none" strike="noStrike" spc="0" dirty="0">
                <a:solidFill>
                  <a:srgbClr val="36DC92"/>
                </a:solidFill>
                <a:effectLst/>
                <a:latin typeface="Times New Roman" panose="02020603050405020304" pitchFamily="18" charset="0"/>
                <a:ea typeface="Arial" panose="020B0604020202020204" pitchFamily="34" charset="0"/>
                <a:cs typeface="Times New Roman" panose="02020603050405020304" pitchFamily="18" charset="0"/>
              </a:rPr>
              <a:t>2. </a:t>
            </a:r>
            <a:r>
              <a:rPr lang="vi-VN" sz="2400" b="1" u="none" strike="noStrike" spc="0" dirty="0">
                <a:solidFill>
                  <a:srgbClr val="36DC92"/>
                </a:solidFill>
                <a:effectLst/>
                <a:latin typeface="Times New Roman" panose="02020603050405020304" pitchFamily="18" charset="0"/>
                <a:ea typeface="Arial" panose="020B0604020202020204" pitchFamily="34" charset="0"/>
                <a:cs typeface="Times New Roman" panose="02020603050405020304" pitchFamily="18" charset="0"/>
              </a:rPr>
              <a:t>Thi công thô</a:t>
            </a:r>
            <a:endParaRPr lang="en-ID" sz="2400" b="1" u="none" strike="noStrike" spc="0" dirty="0">
              <a:solidFill>
                <a:srgbClr val="FE452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2A75301-1A91-4420-B9B1-DCF8146C969B}"/>
              </a:ext>
            </a:extLst>
          </p:cNvPr>
          <p:cNvSpPr txBox="1"/>
          <p:nvPr/>
        </p:nvSpPr>
        <p:spPr>
          <a:xfrm>
            <a:off x="236561" y="3370502"/>
            <a:ext cx="11078570" cy="876137"/>
          </a:xfrm>
          <a:prstGeom prst="rect">
            <a:avLst/>
          </a:prstGeom>
          <a:noFill/>
        </p:spPr>
        <p:txBody>
          <a:bodyPr wrap="square">
            <a:spAutoFit/>
          </a:bodyPr>
          <a:lstStyle>
            <a:defPPr>
              <a:defRPr lang="en-US"/>
            </a:defPPr>
            <a:lvl1pPr marL="838200" algn="just">
              <a:lnSpc>
                <a:spcPct val="109000"/>
              </a:lnSpc>
              <a:spcAft>
                <a:spcPts val="1200"/>
              </a:spcAft>
              <a:defRPr sz="2400">
                <a:solidFill>
                  <a:srgbClr val="000000"/>
                </a:solidFill>
                <a:effectLst/>
                <a:latin typeface="+mj-lt"/>
                <a:ea typeface="Arial" panose="020B0604020202020204" pitchFamily="34" charset="0"/>
              </a:defRPr>
            </a:lvl1pPr>
          </a:lstStyle>
          <a:p>
            <a:r>
              <a:rPr lang="en-US" dirty="0"/>
              <a:t>G</a:t>
            </a:r>
            <a:r>
              <a:rPr lang="vi-VN" dirty="0"/>
              <a:t>ồm: làm móng nhà, làm khung tường, xây tường, cán nền, làm mái, lắp khung cửa, làm hệ thống đường ống nước, đường điện.</a:t>
            </a:r>
            <a:endParaRPr lang="en-ID" dirty="0"/>
          </a:p>
        </p:txBody>
      </p:sp>
      <p:graphicFrame>
        <p:nvGraphicFramePr>
          <p:cNvPr id="11" name="Table 10">
            <a:extLst>
              <a:ext uri="{FF2B5EF4-FFF2-40B4-BE49-F238E27FC236}">
                <a16:creationId xmlns:a16="http://schemas.microsoft.com/office/drawing/2014/main" id="{AF21B869-7172-4543-A3D4-47854F53E98D}"/>
              </a:ext>
            </a:extLst>
          </p:cNvPr>
          <p:cNvGraphicFramePr>
            <a:graphicFrameLocks noGrp="1"/>
          </p:cNvGraphicFramePr>
          <p:nvPr>
            <p:extLst>
              <p:ext uri="{D42A27DB-BD31-4B8C-83A1-F6EECF244321}">
                <p14:modId xmlns:p14="http://schemas.microsoft.com/office/powerpoint/2010/main" val="772616817"/>
              </p:ext>
            </p:extLst>
          </p:nvPr>
        </p:nvGraphicFramePr>
        <p:xfrm>
          <a:off x="1180955" y="4941610"/>
          <a:ext cx="10420833" cy="1251077"/>
        </p:xfrm>
        <a:graphic>
          <a:graphicData uri="http://schemas.openxmlformats.org/drawingml/2006/table">
            <a:tbl>
              <a:tblPr>
                <a:tableStyleId>{5C22544A-7EE6-4342-B048-85BDC9FD1C3A}</a:tableStyleId>
              </a:tblPr>
              <a:tblGrid>
                <a:gridCol w="10420833">
                  <a:extLst>
                    <a:ext uri="{9D8B030D-6E8A-4147-A177-3AD203B41FA5}">
                      <a16:colId xmlns:a16="http://schemas.microsoft.com/office/drawing/2014/main" val="2894499834"/>
                    </a:ext>
                  </a:extLst>
                </a:gridCol>
              </a:tblGrid>
              <a:tr h="904875">
                <a:tc>
                  <a:txBody>
                    <a:bodyPr/>
                    <a:lstStyle/>
                    <a:p>
                      <a:pPr algn="just">
                        <a:lnSpc>
                          <a:spcPct val="109000"/>
                        </a:lnSpc>
                        <a:spcAft>
                          <a:spcPts val="600"/>
                        </a:spcAft>
                      </a:pPr>
                      <a:r>
                        <a:rPr lang="vi-VN" sz="2400" dirty="0">
                          <a:effectLst/>
                          <a:latin typeface="+mj-lt"/>
                        </a:rPr>
                        <a:t>Hoàn thiện là công đoạn góp phần tạo nên không gian sống với đầy đủ công năng sử dụng và tính thẩm mĩ của ngôi nhà. </a:t>
                      </a:r>
                      <a:endParaRPr lang="en-US" sz="2400" dirty="0">
                        <a:effectLst/>
                        <a:latin typeface="+mj-lt"/>
                      </a:endParaRPr>
                    </a:p>
                    <a:p>
                      <a:pPr algn="just">
                        <a:lnSpc>
                          <a:spcPct val="109000"/>
                        </a:lnSpc>
                        <a:spcAft>
                          <a:spcPts val="600"/>
                        </a:spcAft>
                      </a:pPr>
                      <a:r>
                        <a:rPr lang="en-US" sz="2400" dirty="0">
                          <a:effectLst/>
                          <a:latin typeface="+mj-lt"/>
                        </a:rPr>
                        <a:t>G</a:t>
                      </a:r>
                      <a:r>
                        <a:rPr lang="vi-VN" sz="2400" dirty="0">
                          <a:effectLst/>
                          <a:latin typeface="+mj-lt"/>
                        </a:rPr>
                        <a:t>ồm: trát và sơn tường, lát nền, lắp đặt các thiết bị điện, nước và nội thất.</a:t>
                      </a:r>
                      <a:endParaRPr lang="en-ID" sz="2400" dirty="0">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481672736"/>
                  </a:ext>
                </a:extLst>
              </a:tr>
            </a:tbl>
          </a:graphicData>
        </a:graphic>
      </p:graphicFrame>
      <p:sp>
        <p:nvSpPr>
          <p:cNvPr id="12" name="Rectangle 1">
            <a:extLst>
              <a:ext uri="{FF2B5EF4-FFF2-40B4-BE49-F238E27FC236}">
                <a16:creationId xmlns:a16="http://schemas.microsoft.com/office/drawing/2014/main" id="{0137015D-2485-41F5-B9E3-E0A79A4324F1}"/>
              </a:ext>
            </a:extLst>
          </p:cNvPr>
          <p:cNvSpPr>
            <a:spLocks noChangeArrowheads="1"/>
          </p:cNvSpPr>
          <p:nvPr/>
        </p:nvSpPr>
        <p:spPr bwMode="auto">
          <a:xfrm>
            <a:off x="1180955" y="51852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60FEDFDC-2BA4-4E0E-97B7-3AB7D5CC8003}"/>
              </a:ext>
            </a:extLst>
          </p:cNvPr>
          <p:cNvSpPr txBox="1"/>
          <p:nvPr/>
        </p:nvSpPr>
        <p:spPr>
          <a:xfrm>
            <a:off x="876869" y="4237993"/>
            <a:ext cx="6093724" cy="461665"/>
          </a:xfrm>
          <a:prstGeom prst="rect">
            <a:avLst/>
          </a:prstGeom>
          <a:noFill/>
        </p:spPr>
        <p:txBody>
          <a:bodyPr wrap="square">
            <a:spAutoFit/>
          </a:bodyPr>
          <a:lstStyle/>
          <a:p>
            <a:pPr lvl="0">
              <a:spcAft>
                <a:spcPts val="600"/>
              </a:spcAft>
              <a:buClr>
                <a:srgbClr val="36DC92"/>
              </a:buClr>
              <a:buSzPts val="1100"/>
              <a:tabLst>
                <a:tab pos="831850" algn="l"/>
              </a:tabLst>
            </a:pPr>
            <a:r>
              <a:rPr lang="en-US" sz="2400" b="1" u="none" strike="noStrike" spc="0" dirty="0">
                <a:solidFill>
                  <a:srgbClr val="36DC92"/>
                </a:solidFill>
                <a:effectLst/>
                <a:latin typeface="Times New Roman" panose="02020603050405020304" pitchFamily="18" charset="0"/>
                <a:ea typeface="Arial" panose="020B0604020202020204" pitchFamily="34" charset="0"/>
                <a:cs typeface="Times New Roman" panose="02020603050405020304" pitchFamily="18" charset="0"/>
              </a:rPr>
              <a:t>3. </a:t>
            </a:r>
            <a:r>
              <a:rPr lang="en-US" sz="2400" b="1" u="none" strike="noStrike" spc="0" dirty="0" err="1">
                <a:solidFill>
                  <a:srgbClr val="36DC92"/>
                </a:solidFill>
                <a:effectLst/>
                <a:latin typeface="Times New Roman" panose="02020603050405020304" pitchFamily="18" charset="0"/>
                <a:ea typeface="Arial" panose="020B0604020202020204" pitchFamily="34" charset="0"/>
                <a:cs typeface="Times New Roman" panose="02020603050405020304" pitchFamily="18" charset="0"/>
              </a:rPr>
              <a:t>Hoàn</a:t>
            </a:r>
            <a:r>
              <a:rPr lang="en-US" sz="2400" b="1" u="none" strike="noStrike" spc="0" dirty="0">
                <a:solidFill>
                  <a:srgbClr val="36DC92"/>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u="none" strike="noStrike" spc="0" dirty="0" err="1">
                <a:solidFill>
                  <a:srgbClr val="36DC92"/>
                </a:solidFill>
                <a:effectLst/>
                <a:latin typeface="Times New Roman" panose="02020603050405020304" pitchFamily="18" charset="0"/>
                <a:ea typeface="Arial" panose="020B0604020202020204" pitchFamily="34" charset="0"/>
                <a:cs typeface="Times New Roman" panose="02020603050405020304" pitchFamily="18" charset="0"/>
              </a:rPr>
              <a:t>thiện</a:t>
            </a:r>
            <a:endParaRPr lang="en-ID" sz="2400" b="1" u="none" strike="noStrike" spc="0" dirty="0">
              <a:solidFill>
                <a:srgbClr val="FE452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60784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ebxaydung.net/wp-content/uploads/2018/06/tran-vach-thach-cao-phong-khach-9-700x7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90" y="271371"/>
            <a:ext cx="5715000" cy="3962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ebxaydung.net/wp-content/uploads/2018/06/tran-vach-thach-cao-phong-ngu-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992" y="423772"/>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 y="4558937"/>
            <a:ext cx="510757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Thạch cao phòng khách</a:t>
            </a:r>
          </a:p>
        </p:txBody>
      </p:sp>
      <p:sp>
        <p:nvSpPr>
          <p:cNvPr id="3" name="TextBox 2"/>
          <p:cNvSpPr txBox="1"/>
          <p:nvPr/>
        </p:nvSpPr>
        <p:spPr>
          <a:xfrm>
            <a:off x="6583680" y="4519749"/>
            <a:ext cx="510757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Thạch cao phòng ngủ</a:t>
            </a:r>
          </a:p>
        </p:txBody>
      </p:sp>
    </p:spTree>
    <p:extLst>
      <p:ext uri="{BB962C8B-B14F-4D97-AF65-F5344CB8AC3E}">
        <p14:creationId xmlns:p14="http://schemas.microsoft.com/office/powerpoint/2010/main" val="3967948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ebxaydung.net/wp-content/uploads/2020/09/mau-cau-thang-kinh-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41" y="613954"/>
            <a:ext cx="3711030" cy="38535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ebxaydung.net/wp-content/uploads/2019/09/q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510" y="705393"/>
            <a:ext cx="3437707" cy="37621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ebxaydung.net/wp-content/uploads/2020/03/mau-tu-nhom-kinh-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230" y="724987"/>
            <a:ext cx="3519356" cy="37425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37360" y="5068389"/>
            <a:ext cx="6322423"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Ứng dụng của kính</a:t>
            </a:r>
          </a:p>
        </p:txBody>
      </p:sp>
    </p:spTree>
    <p:extLst>
      <p:ext uri="{BB962C8B-B14F-4D97-AF65-F5344CB8AC3E}">
        <p14:creationId xmlns:p14="http://schemas.microsoft.com/office/powerpoint/2010/main" val="2431264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04"/>
          <p:cNvPicPr/>
          <p:nvPr/>
        </p:nvPicPr>
        <p:blipFill>
          <a:blip r:embed="rId2"/>
          <a:stretch/>
        </p:blipFill>
        <p:spPr>
          <a:xfrm>
            <a:off x="3958047" y="1109039"/>
            <a:ext cx="3014254" cy="2263129"/>
          </a:xfrm>
          <a:prstGeom prst="rect">
            <a:avLst/>
          </a:prstGeom>
        </p:spPr>
      </p:pic>
      <p:pic>
        <p:nvPicPr>
          <p:cNvPr id="3" name="Shape 206"/>
          <p:cNvPicPr/>
          <p:nvPr/>
        </p:nvPicPr>
        <p:blipFill>
          <a:blip r:embed="rId3"/>
          <a:stretch/>
        </p:blipFill>
        <p:spPr>
          <a:xfrm>
            <a:off x="679270" y="3485197"/>
            <a:ext cx="2384062" cy="2589031"/>
          </a:xfrm>
          <a:prstGeom prst="rect">
            <a:avLst/>
          </a:prstGeom>
        </p:spPr>
      </p:pic>
      <p:pic>
        <p:nvPicPr>
          <p:cNvPr id="4" name="Shape 208"/>
          <p:cNvPicPr/>
          <p:nvPr/>
        </p:nvPicPr>
        <p:blipFill>
          <a:blip r:embed="rId4"/>
          <a:stretch/>
        </p:blipFill>
        <p:spPr>
          <a:xfrm>
            <a:off x="3689283" y="3535692"/>
            <a:ext cx="2675618" cy="2589030"/>
          </a:xfrm>
          <a:prstGeom prst="rect">
            <a:avLst/>
          </a:prstGeom>
        </p:spPr>
      </p:pic>
      <p:pic>
        <p:nvPicPr>
          <p:cNvPr id="5" name="Shape 210"/>
          <p:cNvPicPr/>
          <p:nvPr/>
        </p:nvPicPr>
        <p:blipFill>
          <a:blip r:embed="rId5"/>
          <a:stretch/>
        </p:blipFill>
        <p:spPr>
          <a:xfrm>
            <a:off x="7063740" y="1109039"/>
            <a:ext cx="3882934" cy="496518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38683938"/>
              </p:ext>
            </p:extLst>
          </p:nvPr>
        </p:nvGraphicFramePr>
        <p:xfrm>
          <a:off x="274320" y="140007"/>
          <a:ext cx="11612880" cy="889023"/>
        </p:xfrm>
        <a:graphic>
          <a:graphicData uri="http://schemas.openxmlformats.org/drawingml/2006/table">
            <a:tbl>
              <a:tblPr>
                <a:tableStyleId>{5C22544A-7EE6-4342-B048-85BDC9FD1C3A}</a:tableStyleId>
              </a:tblPr>
              <a:tblGrid>
                <a:gridCol w="11612880">
                  <a:extLst>
                    <a:ext uri="{9D8B030D-6E8A-4147-A177-3AD203B41FA5}">
                      <a16:colId xmlns:a16="http://schemas.microsoft.com/office/drawing/2014/main" val="172348554"/>
                    </a:ext>
                  </a:extLst>
                </a:gridCol>
              </a:tblGrid>
              <a:tr h="889023">
                <a:tc>
                  <a:txBody>
                    <a:bodyPr/>
                    <a:lstStyle/>
                    <a:p>
                      <a:pPr algn="just">
                        <a:lnSpc>
                          <a:spcPct val="115000"/>
                        </a:lnSpc>
                        <a:spcAft>
                          <a:spcPts val="0"/>
                        </a:spcAft>
                      </a:pPr>
                      <a:r>
                        <a:rPr lang="vi-VN" sz="2000" dirty="0">
                          <a:effectLst/>
                          <a:latin typeface="+mj-lt"/>
                        </a:rPr>
                        <a:t>Quan sát Hình 2.3, em hãy mô tả công việc đang thực hiện trong mỗi hình? Hãy sắp xếp các hình theo thứ tự các bước chính xây dựng nhà ở.</a:t>
                      </a:r>
                      <a:endParaRPr lang="en-US" sz="2000" dirty="0">
                        <a:effectLst/>
                        <a:latin typeface="+mj-lt"/>
                        <a:ea typeface="Arial" panose="020B0604020202020204" pitchFamily="34" charset="0"/>
                      </a:endParaRPr>
                    </a:p>
                  </a:txBody>
                  <a:tcPr marL="0" marR="0" marT="0" marB="0"/>
                </a:tc>
                <a:extLst>
                  <a:ext uri="{0D108BD9-81ED-4DB2-BD59-A6C34878D82A}">
                    <a16:rowId xmlns:a16="http://schemas.microsoft.com/office/drawing/2014/main" val="3619638447"/>
                  </a:ext>
                </a:extLst>
              </a:tr>
            </a:tbl>
          </a:graphicData>
        </a:graphic>
      </p:graphicFrame>
      <p:sp>
        <p:nvSpPr>
          <p:cNvPr id="8" name="Rectangle 1"/>
          <p:cNvSpPr>
            <a:spLocks noChangeArrowheads="1"/>
          </p:cNvSpPr>
          <p:nvPr/>
        </p:nvSpPr>
        <p:spPr bwMode="auto">
          <a:xfrm>
            <a:off x="5357813" y="3405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954315506"/>
              </p:ext>
            </p:extLst>
          </p:nvPr>
        </p:nvGraphicFramePr>
        <p:xfrm>
          <a:off x="3689284" y="6288246"/>
          <a:ext cx="5258774" cy="365760"/>
        </p:xfrm>
        <a:graphic>
          <a:graphicData uri="http://schemas.openxmlformats.org/drawingml/2006/table">
            <a:tbl>
              <a:tblPr/>
              <a:tblGrid>
                <a:gridCol w="5258774">
                  <a:extLst>
                    <a:ext uri="{9D8B030D-6E8A-4147-A177-3AD203B41FA5}">
                      <a16:colId xmlns:a16="http://schemas.microsoft.com/office/drawing/2014/main" val="1478596747"/>
                    </a:ext>
                  </a:extLst>
                </a:gridCol>
              </a:tblGrid>
              <a:tr h="180975">
                <a:tc>
                  <a:txBody>
                    <a:bodyPr/>
                    <a:lstStyle/>
                    <a:p>
                      <a:pPr algn="ctr">
                        <a:spcAft>
                          <a:spcPts val="0"/>
                        </a:spcAft>
                      </a:pPr>
                      <a:r>
                        <a:rPr lang="vi-VN" sz="24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 2.3. Một số bước xày dựng nhà ờ</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941671049"/>
                  </a:ext>
                </a:extLst>
              </a:tr>
            </a:tbl>
          </a:graphicData>
        </a:graphic>
      </p:graphicFrame>
      <p:sp>
        <p:nvSpPr>
          <p:cNvPr id="14" name="Rectangle 9"/>
          <p:cNvSpPr>
            <a:spLocks noChangeArrowheads="1"/>
          </p:cNvSpPr>
          <p:nvPr/>
        </p:nvSpPr>
        <p:spPr bwMode="auto">
          <a:xfrm>
            <a:off x="4986338" y="3910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873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2074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894</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Times New Roman</vt:lpstr>
      <vt:lpstr>Office Theme</vt:lpstr>
      <vt:lpstr>TIẾT 3: XÂY DỰNG NHÀ Ở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3: BÀI 2  XÂY DỰNG NHÀ Ở</dc:title>
  <dc:creator>PC</dc:creator>
  <cp:lastModifiedBy>Admin</cp:lastModifiedBy>
  <cp:revision>25</cp:revision>
  <dcterms:created xsi:type="dcterms:W3CDTF">2021-07-12T07:25:47Z</dcterms:created>
  <dcterms:modified xsi:type="dcterms:W3CDTF">2024-09-27T02:36:46Z</dcterms:modified>
</cp:coreProperties>
</file>