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9"/>
  </p:notesMasterIdLst>
  <p:handoutMasterIdLst>
    <p:handoutMasterId r:id="rId30"/>
  </p:handoutMasterIdLst>
  <p:sldIdLst>
    <p:sldId id="307" r:id="rId2"/>
    <p:sldId id="308" r:id="rId3"/>
    <p:sldId id="309" r:id="rId4"/>
    <p:sldId id="258" r:id="rId5"/>
    <p:sldId id="310" r:id="rId6"/>
    <p:sldId id="311" r:id="rId7"/>
    <p:sldId id="312" r:id="rId8"/>
    <p:sldId id="326" r:id="rId9"/>
    <p:sldId id="304" r:id="rId10"/>
    <p:sldId id="313" r:id="rId11"/>
    <p:sldId id="314" r:id="rId12"/>
    <p:sldId id="265" r:id="rId13"/>
    <p:sldId id="275" r:id="rId14"/>
    <p:sldId id="271" r:id="rId15"/>
    <p:sldId id="315" r:id="rId16"/>
    <p:sldId id="287" r:id="rId17"/>
    <p:sldId id="316" r:id="rId18"/>
    <p:sldId id="317" r:id="rId19"/>
    <p:sldId id="318" r:id="rId20"/>
    <p:sldId id="319" r:id="rId21"/>
    <p:sldId id="320" r:id="rId22"/>
    <p:sldId id="321" r:id="rId23"/>
    <p:sldId id="322" r:id="rId24"/>
    <p:sldId id="323" r:id="rId25"/>
    <p:sldId id="324" r:id="rId26"/>
    <p:sldId id="325" r:id="rId27"/>
    <p:sldId id="288" r:id="rId28"/>
  </p:sldIdLst>
  <p:sldSz cx="12436475" cy="6858000"/>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Arial Unicode MS"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Arial Unicode MS"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Arial Unicode MS"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Arial Unicode MS"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Arial Unicode MS"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Arial Unicode MS"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Arial Unicode MS"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Arial Unicode MS"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Arial Unicode MS"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9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66FFFF"/>
    <a:srgbClr val="FF0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513" autoAdjust="0"/>
  </p:normalViewPr>
  <p:slideViewPr>
    <p:cSldViewPr>
      <p:cViewPr varScale="1">
        <p:scale>
          <a:sx n="69" d="100"/>
          <a:sy n="69" d="100"/>
        </p:scale>
        <p:origin x="660" y="60"/>
      </p:cViewPr>
      <p:guideLst>
        <p:guide orient="horz" pos="2160"/>
        <p:guide pos="391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Unicode MS" pitchFamily="34" charset="-128"/>
                <a:cs typeface="Arial Unicode MS" pitchFamily="34" charset="-128"/>
              </a:defRPr>
            </a:lvl1pPr>
          </a:lstStyle>
          <a:p>
            <a:pPr>
              <a:defRPr/>
            </a:pPr>
            <a:endParaRPr lang="en-US"/>
          </a:p>
        </p:txBody>
      </p:sp>
      <p:sp>
        <p:nvSpPr>
          <p:cNvPr id="24781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Unicode MS" pitchFamily="34" charset="-128"/>
                <a:cs typeface="Arial Unicode MS" pitchFamily="34" charset="-128"/>
              </a:defRPr>
            </a:lvl1pPr>
          </a:lstStyle>
          <a:p>
            <a:pPr>
              <a:defRPr/>
            </a:pPr>
            <a:endParaRPr lang="en-US"/>
          </a:p>
        </p:txBody>
      </p:sp>
      <p:sp>
        <p:nvSpPr>
          <p:cNvPr id="24781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Unicode MS" pitchFamily="34" charset="-128"/>
                <a:cs typeface="Arial Unicode MS" pitchFamily="34" charset="-128"/>
              </a:defRPr>
            </a:lvl1pPr>
          </a:lstStyle>
          <a:p>
            <a:pPr>
              <a:defRPr/>
            </a:pPr>
            <a:endParaRPr lang="en-US"/>
          </a:p>
        </p:txBody>
      </p:sp>
      <p:sp>
        <p:nvSpPr>
          <p:cNvPr id="24781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Unicode MS" pitchFamily="34" charset="-128"/>
              </a:defRPr>
            </a:lvl1pPr>
          </a:lstStyle>
          <a:p>
            <a:pPr>
              <a:defRPr/>
            </a:pPr>
            <a:fld id="{64A95498-FBE6-4439-974C-C9E05F4BDC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Unicode MS" pitchFamily="34" charset="-128"/>
                <a:cs typeface="Arial Unicode MS" pitchFamily="34" charset="-128"/>
              </a:defRPr>
            </a:lvl1pPr>
          </a:lstStyle>
          <a:p>
            <a:pPr>
              <a:defRPr/>
            </a:pPr>
            <a:endParaRPr lang="en-US"/>
          </a:p>
        </p:txBody>
      </p:sp>
      <p:sp>
        <p:nvSpPr>
          <p:cNvPr id="2467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Unicode MS" pitchFamily="34" charset="-128"/>
                <a:cs typeface="Arial Unicode MS" pitchFamily="34" charset="-128"/>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20675" y="685800"/>
            <a:ext cx="62166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67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67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Unicode MS" pitchFamily="34" charset="-128"/>
                <a:cs typeface="Arial Unicode MS" pitchFamily="34" charset="-128"/>
              </a:defRPr>
            </a:lvl1pPr>
          </a:lstStyle>
          <a:p>
            <a:pPr>
              <a:defRPr/>
            </a:pPr>
            <a:endParaRPr lang="en-US"/>
          </a:p>
        </p:txBody>
      </p:sp>
      <p:sp>
        <p:nvSpPr>
          <p:cNvPr id="2467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Unicode MS" pitchFamily="34" charset="-128"/>
              </a:defRPr>
            </a:lvl1pPr>
          </a:lstStyle>
          <a:p>
            <a:pPr>
              <a:defRPr/>
            </a:pPr>
            <a:fld id="{0AB0FD65-0EEA-48FE-99FD-918BCC9E83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endParaRPr lang="en-US" altLang="en-US" smtClean="0"/>
          </a:p>
        </p:txBody>
      </p:sp>
      <p:sp>
        <p:nvSpPr>
          <p:cNvPr id="819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Unicode MS" pitchFamily="34" charset="-128"/>
                <a:ea typeface="Arial Unicode MS" pitchFamily="34" charset="-128"/>
              </a:defRPr>
            </a:lvl1pPr>
            <a:lvl2pPr marL="742950" indent="-285750">
              <a:spcBef>
                <a:spcPct val="30000"/>
              </a:spcBef>
              <a:defRPr sz="1200">
                <a:solidFill>
                  <a:schemeClr val="tx1"/>
                </a:solidFill>
                <a:latin typeface="Arial Unicode MS" pitchFamily="34" charset="-128"/>
                <a:ea typeface="Arial Unicode MS" pitchFamily="34" charset="-128"/>
              </a:defRPr>
            </a:lvl2pPr>
            <a:lvl3pPr marL="1143000" indent="-228600">
              <a:spcBef>
                <a:spcPct val="30000"/>
              </a:spcBef>
              <a:defRPr sz="1200">
                <a:solidFill>
                  <a:schemeClr val="tx1"/>
                </a:solidFill>
                <a:latin typeface="Arial Unicode MS" pitchFamily="34" charset="-128"/>
                <a:ea typeface="Arial Unicode MS" pitchFamily="34" charset="-128"/>
              </a:defRPr>
            </a:lvl3pPr>
            <a:lvl4pPr marL="1600200" indent="-228600">
              <a:spcBef>
                <a:spcPct val="30000"/>
              </a:spcBef>
              <a:defRPr sz="1200">
                <a:solidFill>
                  <a:schemeClr val="tx1"/>
                </a:solidFill>
                <a:latin typeface="Arial Unicode MS" pitchFamily="34" charset="-128"/>
                <a:ea typeface="Arial Unicode MS" pitchFamily="34" charset="-128"/>
              </a:defRPr>
            </a:lvl4pPr>
            <a:lvl5pPr marL="2057400" indent="-228600">
              <a:spcBef>
                <a:spcPct val="30000"/>
              </a:spcBef>
              <a:defRPr sz="1200">
                <a:solidFill>
                  <a:schemeClr val="tx1"/>
                </a:solidFill>
                <a:latin typeface="Arial Unicode MS" pitchFamily="34" charset="-128"/>
                <a:ea typeface="Arial Unicode MS" pitchFamily="34" charset="-128"/>
              </a:defRPr>
            </a:lvl5pPr>
            <a:lvl6pPr marL="25146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6pPr>
            <a:lvl7pPr marL="29718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7pPr>
            <a:lvl8pPr marL="34290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8pPr>
            <a:lvl9pPr marL="38862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9pPr>
          </a:lstStyle>
          <a:p>
            <a:pPr>
              <a:spcBef>
                <a:spcPct val="0"/>
              </a:spcBef>
            </a:pPr>
            <a:fld id="{1E4789D7-3486-45E9-96DB-39EFE0DB9BE6}" type="slidenum">
              <a:rPr lang="en-US" altLang="en-US" smtClean="0"/>
              <a:pPr>
                <a:spcBef>
                  <a:spcPct val="0"/>
                </a:spcBef>
              </a:pPr>
              <a:t>4</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3450" y="2130425"/>
            <a:ext cx="1056957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65313" y="3886200"/>
            <a:ext cx="870585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A7F5E9-2F16-4B7F-BC04-2B8F85A4C296}" type="slidenum">
              <a:rPr lang="en-US" altLang="en-US"/>
              <a:pPr>
                <a:defRPr/>
              </a:pPr>
              <a:t>‹#›</a:t>
            </a:fld>
            <a:endParaRPr lang="en-US" altLang="en-US"/>
          </a:p>
        </p:txBody>
      </p:sp>
    </p:spTree>
    <p:extLst>
      <p:ext uri="{BB962C8B-B14F-4D97-AF65-F5344CB8AC3E}">
        <p14:creationId xmlns:p14="http://schemas.microsoft.com/office/powerpoint/2010/main" val="96110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D0C78E-2EA0-49A5-BAD9-9C612C53099D}" type="slidenum">
              <a:rPr lang="en-US" altLang="en-US"/>
              <a:pPr>
                <a:defRPr/>
              </a:pPr>
              <a:t>‹#›</a:t>
            </a:fld>
            <a:endParaRPr lang="en-US" altLang="en-US"/>
          </a:p>
        </p:txBody>
      </p:sp>
    </p:spTree>
    <p:extLst>
      <p:ext uri="{BB962C8B-B14F-4D97-AF65-F5344CB8AC3E}">
        <p14:creationId xmlns:p14="http://schemas.microsoft.com/office/powerpoint/2010/main" val="205290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274638"/>
            <a:ext cx="27971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2300" y="274638"/>
            <a:ext cx="82423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893C18-2A7E-4FB9-9FD4-8F73A35F99FA}" type="slidenum">
              <a:rPr lang="en-US" altLang="en-US"/>
              <a:pPr>
                <a:defRPr/>
              </a:pPr>
              <a:t>‹#›</a:t>
            </a:fld>
            <a:endParaRPr lang="en-US" altLang="en-US"/>
          </a:p>
        </p:txBody>
      </p:sp>
    </p:spTree>
    <p:extLst>
      <p:ext uri="{BB962C8B-B14F-4D97-AF65-F5344CB8AC3E}">
        <p14:creationId xmlns:p14="http://schemas.microsoft.com/office/powerpoint/2010/main" val="147649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6F7927-81F9-4985-A833-C6594AB0543A}" type="slidenum">
              <a:rPr lang="en-US" altLang="en-US"/>
              <a:pPr>
                <a:defRPr/>
              </a:pPr>
              <a:t>‹#›</a:t>
            </a:fld>
            <a:endParaRPr lang="en-US" altLang="en-US"/>
          </a:p>
        </p:txBody>
      </p:sp>
    </p:spTree>
    <p:extLst>
      <p:ext uri="{BB962C8B-B14F-4D97-AF65-F5344CB8AC3E}">
        <p14:creationId xmlns:p14="http://schemas.microsoft.com/office/powerpoint/2010/main" val="198791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663" y="4406900"/>
            <a:ext cx="105711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82663" y="2906713"/>
            <a:ext cx="1057116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42FD51-F99E-4793-AC9F-51998F4CE14C}" type="slidenum">
              <a:rPr lang="en-US" altLang="en-US"/>
              <a:pPr>
                <a:defRPr/>
              </a:pPr>
              <a:t>‹#›</a:t>
            </a:fld>
            <a:endParaRPr lang="en-US" altLang="en-US"/>
          </a:p>
        </p:txBody>
      </p:sp>
    </p:spTree>
    <p:extLst>
      <p:ext uri="{BB962C8B-B14F-4D97-AF65-F5344CB8AC3E}">
        <p14:creationId xmlns:p14="http://schemas.microsoft.com/office/powerpoint/2010/main" val="416143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2300" y="1600200"/>
            <a:ext cx="5519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4438" y="1600200"/>
            <a:ext cx="5519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EAC304-B0F6-47D9-A903-D7285617948E}" type="slidenum">
              <a:rPr lang="en-US" altLang="en-US"/>
              <a:pPr>
                <a:defRPr/>
              </a:pPr>
              <a:t>‹#›</a:t>
            </a:fld>
            <a:endParaRPr lang="en-US" altLang="en-US"/>
          </a:p>
        </p:txBody>
      </p:sp>
    </p:spTree>
    <p:extLst>
      <p:ext uri="{BB962C8B-B14F-4D97-AF65-F5344CB8AC3E}">
        <p14:creationId xmlns:p14="http://schemas.microsoft.com/office/powerpoint/2010/main" val="1269164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22300" y="1535113"/>
            <a:ext cx="54943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2300" y="2174875"/>
            <a:ext cx="54943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18250" y="1535113"/>
            <a:ext cx="54959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18250" y="2174875"/>
            <a:ext cx="54959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C7E962-113B-4176-ACA4-AC513C5B8A44}" type="slidenum">
              <a:rPr lang="en-US" altLang="en-US"/>
              <a:pPr>
                <a:defRPr/>
              </a:pPr>
              <a:t>‹#›</a:t>
            </a:fld>
            <a:endParaRPr lang="en-US" altLang="en-US"/>
          </a:p>
        </p:txBody>
      </p:sp>
    </p:spTree>
    <p:extLst>
      <p:ext uri="{BB962C8B-B14F-4D97-AF65-F5344CB8AC3E}">
        <p14:creationId xmlns:p14="http://schemas.microsoft.com/office/powerpoint/2010/main" val="129972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7293D3-AACC-4F9F-AD7C-4259FFCA04C0}" type="slidenum">
              <a:rPr lang="en-US" altLang="en-US"/>
              <a:pPr>
                <a:defRPr/>
              </a:pPr>
              <a:t>‹#›</a:t>
            </a:fld>
            <a:endParaRPr lang="en-US" altLang="en-US"/>
          </a:p>
        </p:txBody>
      </p:sp>
    </p:spTree>
    <p:extLst>
      <p:ext uri="{BB962C8B-B14F-4D97-AF65-F5344CB8AC3E}">
        <p14:creationId xmlns:p14="http://schemas.microsoft.com/office/powerpoint/2010/main" val="312811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6B86856-F9ED-4364-8F03-6FCB1830312E}" type="slidenum">
              <a:rPr lang="en-US" altLang="en-US"/>
              <a:pPr>
                <a:defRPr/>
              </a:pPr>
              <a:t>‹#›</a:t>
            </a:fld>
            <a:endParaRPr lang="en-US" altLang="en-US"/>
          </a:p>
        </p:txBody>
      </p:sp>
    </p:spTree>
    <p:extLst>
      <p:ext uri="{BB962C8B-B14F-4D97-AF65-F5344CB8AC3E}">
        <p14:creationId xmlns:p14="http://schemas.microsoft.com/office/powerpoint/2010/main" val="349588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2300" y="273050"/>
            <a:ext cx="409098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862513" y="273050"/>
            <a:ext cx="69516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2300" y="1435100"/>
            <a:ext cx="409098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E21302-49B9-420F-8F8E-AF4610709F8A}" type="slidenum">
              <a:rPr lang="en-US" altLang="en-US"/>
              <a:pPr>
                <a:defRPr/>
              </a:pPr>
              <a:t>‹#›</a:t>
            </a:fld>
            <a:endParaRPr lang="en-US" altLang="en-US"/>
          </a:p>
        </p:txBody>
      </p:sp>
    </p:spTree>
    <p:extLst>
      <p:ext uri="{BB962C8B-B14F-4D97-AF65-F5344CB8AC3E}">
        <p14:creationId xmlns:p14="http://schemas.microsoft.com/office/powerpoint/2010/main" val="261758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4800600"/>
            <a:ext cx="746125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438400" y="612775"/>
            <a:ext cx="74612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438400" y="5367338"/>
            <a:ext cx="74612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35E287-A97E-4275-A284-9978DE2D8340}" type="slidenum">
              <a:rPr lang="en-US" altLang="en-US"/>
              <a:pPr>
                <a:defRPr/>
              </a:pPr>
              <a:t>‹#›</a:t>
            </a:fld>
            <a:endParaRPr lang="en-US" altLang="en-US"/>
          </a:p>
        </p:txBody>
      </p:sp>
    </p:spTree>
    <p:extLst>
      <p:ext uri="{BB962C8B-B14F-4D97-AF65-F5344CB8AC3E}">
        <p14:creationId xmlns:p14="http://schemas.microsoft.com/office/powerpoint/2010/main" val="1813346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FFFFFF"/>
            </a:gs>
            <a:gs pos="100000">
              <a:schemeClr val="bg1"/>
            </a:gs>
            <a:gs pos="100000">
              <a:srgbClr val="66FF33"/>
            </a:gs>
          </a:gsLst>
          <a:lin ang="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300" y="274638"/>
            <a:ext cx="111918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22300" y="1600200"/>
            <a:ext cx="1119187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0884" name="Rectangle 4"/>
          <p:cNvSpPr>
            <a:spLocks noGrp="1" noChangeArrowheads="1"/>
          </p:cNvSpPr>
          <p:nvPr>
            <p:ph type="dt" sz="half" idx="2"/>
          </p:nvPr>
        </p:nvSpPr>
        <p:spPr bwMode="auto">
          <a:xfrm>
            <a:off x="622300" y="6245225"/>
            <a:ext cx="29019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250885" name="Rectangle 5"/>
          <p:cNvSpPr>
            <a:spLocks noGrp="1" noChangeArrowheads="1"/>
          </p:cNvSpPr>
          <p:nvPr>
            <p:ph type="ftr" sz="quarter" idx="3"/>
          </p:nvPr>
        </p:nvSpPr>
        <p:spPr bwMode="auto">
          <a:xfrm>
            <a:off x="4249738" y="6245225"/>
            <a:ext cx="3937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250886" name="Rectangle 6"/>
          <p:cNvSpPr>
            <a:spLocks noGrp="1" noChangeArrowheads="1"/>
          </p:cNvSpPr>
          <p:nvPr>
            <p:ph type="sldNum" sz="quarter" idx="4"/>
          </p:nvPr>
        </p:nvSpPr>
        <p:spPr bwMode="auto">
          <a:xfrm>
            <a:off x="8912225" y="6245225"/>
            <a:ext cx="29019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Unicode MS" pitchFamily="34" charset="-128"/>
              </a:defRPr>
            </a:lvl1pPr>
          </a:lstStyle>
          <a:p>
            <a:pPr>
              <a:defRPr/>
            </a:pPr>
            <a:fld id="{9A5AEECB-C4C6-40A3-8E57-F15D90A8C8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2pPr>
      <a:lvl3pPr algn="ct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3pPr>
      <a:lvl4pPr algn="ct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4pPr>
      <a:lvl5pPr algn="ct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2279650" y="228600"/>
            <a:ext cx="7927975" cy="533400"/>
          </a:xfrm>
          <a:prstGeom prst="rect">
            <a:avLst/>
          </a:prstGeom>
        </p:spPr>
        <p:txBody>
          <a:bodyPr wrap="none" fromWordArt="1">
            <a:prstTxWarp prst="textPlain">
              <a:avLst>
                <a:gd name="adj" fmla="val 50000"/>
              </a:avLst>
            </a:prstTxWarp>
          </a:bodyPr>
          <a:lstStyle/>
          <a:p>
            <a:pPr algn="ctr"/>
            <a:r>
              <a:rPr lang="vi-VN" sz="3600" b="1" kern="10">
                <a:ln w="9525">
                  <a:solidFill>
                    <a:srgbClr val="800080"/>
                  </a:solidFill>
                  <a:round/>
                  <a:headEnd/>
                  <a:tailEnd/>
                </a:ln>
                <a:solidFill>
                  <a:srgbClr val="800080"/>
                </a:solidFill>
                <a:cs typeface="Times New Roman" panose="02020603050405020304" pitchFamily="18" charset="0"/>
              </a:rPr>
              <a:t>TRƯỜNG </a:t>
            </a:r>
            <a:r>
              <a:rPr lang="vi-VN" sz="3600" b="1" kern="10" smtClean="0">
                <a:ln w="9525">
                  <a:solidFill>
                    <a:srgbClr val="800080"/>
                  </a:solidFill>
                  <a:round/>
                  <a:headEnd/>
                  <a:tailEnd/>
                </a:ln>
                <a:solidFill>
                  <a:srgbClr val="800080"/>
                </a:solidFill>
                <a:cs typeface="Times New Roman" panose="02020603050405020304" pitchFamily="18" charset="0"/>
              </a:rPr>
              <a:t>THCS </a:t>
            </a:r>
            <a:r>
              <a:rPr lang="en-US" sz="3600" b="1" kern="10" smtClean="0">
                <a:ln w="9525">
                  <a:solidFill>
                    <a:srgbClr val="800080"/>
                  </a:solidFill>
                  <a:round/>
                  <a:headEnd/>
                  <a:tailEnd/>
                </a:ln>
                <a:solidFill>
                  <a:srgbClr val="800080"/>
                </a:solidFill>
                <a:cs typeface="Times New Roman" panose="02020603050405020304" pitchFamily="18" charset="0"/>
              </a:rPr>
              <a:t>AN HẢI</a:t>
            </a:r>
            <a:endParaRPr lang="en-US" sz="3600" b="1" kern="10">
              <a:ln w="9525">
                <a:solidFill>
                  <a:srgbClr val="800080"/>
                </a:solidFill>
                <a:round/>
                <a:headEnd/>
                <a:tailEnd/>
              </a:ln>
              <a:solidFill>
                <a:srgbClr val="800080"/>
              </a:solidFill>
              <a:cs typeface="Times New Roman" panose="02020603050405020304" pitchFamily="18" charset="0"/>
            </a:endParaRPr>
          </a:p>
        </p:txBody>
      </p:sp>
      <p:sp>
        <p:nvSpPr>
          <p:cNvPr id="4099" name="WordArt 4"/>
          <p:cNvSpPr>
            <a:spLocks noChangeArrowheads="1" noChangeShapeType="1" noTextEdit="1"/>
          </p:cNvSpPr>
          <p:nvPr/>
        </p:nvSpPr>
        <p:spPr bwMode="auto">
          <a:xfrm>
            <a:off x="3938588" y="5334000"/>
            <a:ext cx="6529387" cy="1219200"/>
          </a:xfrm>
          <a:prstGeom prst="rect">
            <a:avLst/>
          </a:prstGeom>
        </p:spPr>
        <p:txBody>
          <a:bodyPr wrap="none" fromWordArt="1">
            <a:prstTxWarp prst="textPlain">
              <a:avLst>
                <a:gd name="adj" fmla="val 50000"/>
              </a:avLst>
            </a:prstTxWarp>
          </a:bodyPr>
          <a:lstStyle/>
          <a:p>
            <a:pPr algn="ctr"/>
            <a:endParaRPr lang="en-US" sz="3600" kern="10">
              <a:ln w="9525">
                <a:solidFill>
                  <a:srgbClr val="800080"/>
                </a:solidFill>
                <a:round/>
                <a:headEnd/>
                <a:tailEnd/>
              </a:ln>
              <a:solidFill>
                <a:srgbClr val="800080"/>
              </a:solidFill>
              <a:cs typeface="Times New Roman" panose="02020603050405020304" pitchFamily="18" charset="0"/>
            </a:endParaRPr>
          </a:p>
        </p:txBody>
      </p:sp>
      <p:pic>
        <p:nvPicPr>
          <p:cNvPr id="5" name="Picture 4" descr="tdongvang"/>
          <p:cNvPicPr>
            <a:picLocks noChangeAspect="1" noChangeArrowheads="1"/>
          </p:cNvPicPr>
          <p:nvPr/>
        </p:nvPicPr>
        <p:blipFill>
          <a:blip r:embed="rId2">
            <a:clrChange>
              <a:clrFrom>
                <a:srgbClr val="FFFFFF"/>
              </a:clrFrom>
              <a:clrTo>
                <a:srgbClr val="FFFFFF">
                  <a:alpha val="0"/>
                </a:srgbClr>
              </a:clrTo>
            </a:clrChange>
            <a:lum bright="-22000" contrast="16000"/>
            <a:extLst>
              <a:ext uri="{28A0092B-C50C-407E-A947-70E740481C1C}">
                <a14:useLocalDpi xmlns:a14="http://schemas.microsoft.com/office/drawing/2010/main" val="0"/>
              </a:ext>
            </a:extLst>
          </a:blip>
          <a:srcRect/>
          <a:stretch>
            <a:fillRect/>
          </a:stretch>
        </p:blipFill>
        <p:spPr bwMode="auto">
          <a:xfrm>
            <a:off x="2279650" y="914400"/>
            <a:ext cx="7672388" cy="5138738"/>
          </a:xfrm>
          <a:prstGeom prst="rect">
            <a:avLst/>
          </a:prstGeom>
          <a:noFill/>
          <a:ln>
            <a:noFill/>
          </a:ln>
          <a:effectLst>
            <a:outerShdw dist="35921" dir="2700000" algn="ctr" rotWithShape="0">
              <a:srgbClr val="5F5F5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2502297" y="3048000"/>
            <a:ext cx="7449741" cy="68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87" tIns="34444" rIns="68887" bIns="34444">
            <a:spAutoFit/>
          </a:bodyPr>
          <a:lstStyle>
            <a:lvl1pPr defTabSz="687388">
              <a:spcBef>
                <a:spcPct val="20000"/>
              </a:spcBef>
              <a:buChar char="•"/>
              <a:defRPr sz="3200">
                <a:solidFill>
                  <a:schemeClr val="tx1"/>
                </a:solidFill>
                <a:latin typeface="Arial Unicode MS" pitchFamily="34" charset="-128"/>
                <a:ea typeface="Arial Unicode MS" pitchFamily="34" charset="-128"/>
              </a:defRPr>
            </a:lvl1pPr>
            <a:lvl2pPr marL="742950" indent="-285750" defTabSz="687388">
              <a:spcBef>
                <a:spcPct val="20000"/>
              </a:spcBef>
              <a:buChar char="–"/>
              <a:defRPr sz="2800">
                <a:solidFill>
                  <a:schemeClr val="tx1"/>
                </a:solidFill>
                <a:latin typeface="Arial Unicode MS" pitchFamily="34" charset="-128"/>
                <a:ea typeface="Arial Unicode MS" pitchFamily="34" charset="-128"/>
              </a:defRPr>
            </a:lvl2pPr>
            <a:lvl3pPr marL="1143000" indent="-228600" defTabSz="687388">
              <a:spcBef>
                <a:spcPct val="20000"/>
              </a:spcBef>
              <a:buChar char="•"/>
              <a:defRPr sz="2400">
                <a:solidFill>
                  <a:schemeClr val="tx1"/>
                </a:solidFill>
                <a:latin typeface="Arial Unicode MS" pitchFamily="34" charset="-128"/>
                <a:ea typeface="Arial Unicode MS" pitchFamily="34" charset="-128"/>
              </a:defRPr>
            </a:lvl3pPr>
            <a:lvl4pPr marL="1600200" indent="-228600" defTabSz="687388">
              <a:spcBef>
                <a:spcPct val="20000"/>
              </a:spcBef>
              <a:buChar char="–"/>
              <a:defRPr sz="2000">
                <a:solidFill>
                  <a:schemeClr val="tx1"/>
                </a:solidFill>
                <a:latin typeface="Arial Unicode MS" pitchFamily="34" charset="-128"/>
                <a:ea typeface="Arial Unicode MS" pitchFamily="34" charset="-128"/>
              </a:defRPr>
            </a:lvl4pPr>
            <a:lvl5pPr marL="2057400" indent="-228600" defTabSz="687388">
              <a:spcBef>
                <a:spcPct val="20000"/>
              </a:spcBef>
              <a:buChar char="»"/>
              <a:defRPr sz="2000">
                <a:solidFill>
                  <a:schemeClr val="tx1"/>
                </a:solidFill>
                <a:latin typeface="Arial Unicode MS" pitchFamily="34" charset="-128"/>
                <a:ea typeface="Arial Unicode MS" pitchFamily="34" charset="-128"/>
              </a:defRPr>
            </a:lvl5pPr>
            <a:lvl6pPr marL="2514600" indent="-228600" defTabSz="687388"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defTabSz="687388"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defTabSz="687388"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defTabSz="687388"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spcBef>
                <a:spcPct val="50000"/>
              </a:spcBef>
              <a:buFontTx/>
              <a:buNone/>
            </a:pPr>
            <a:r>
              <a:rPr lang="en-US" altLang="en-US" sz="4000" b="1" smtClean="0">
                <a:solidFill>
                  <a:srgbClr val="FF0000"/>
                </a:solidFill>
                <a:latin typeface="Times New Roman" panose="02020603050405020304" pitchFamily="18" charset="0"/>
                <a:cs typeface="Arial" panose="020B0604020202020204" pitchFamily="34" charset="0"/>
              </a:rPr>
              <a:t>MÔN </a:t>
            </a:r>
            <a:r>
              <a:rPr lang="en-US" altLang="en-US" sz="4000" b="1">
                <a:solidFill>
                  <a:srgbClr val="FF0000"/>
                </a:solidFill>
                <a:latin typeface="Times New Roman" panose="02020603050405020304" pitchFamily="18" charset="0"/>
                <a:cs typeface="Arial" panose="020B0604020202020204" pitchFamily="34" charset="0"/>
              </a:rPr>
              <a:t>GIÁO DỤC CÔNG DÂN 9</a:t>
            </a:r>
          </a:p>
        </p:txBody>
      </p:sp>
      <p:sp>
        <p:nvSpPr>
          <p:cNvPr id="4102" name="Text Box 5"/>
          <p:cNvSpPr txBox="1">
            <a:spLocks noChangeArrowheads="1"/>
          </p:cNvSpPr>
          <p:nvPr/>
        </p:nvSpPr>
        <p:spPr bwMode="auto">
          <a:xfrm>
            <a:off x="3322638" y="6305550"/>
            <a:ext cx="56388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87" tIns="34444" rIns="68887" bIns="34444">
            <a:spAutoFit/>
          </a:bodyPr>
          <a:lstStyle>
            <a:lvl1pPr defTabSz="687388">
              <a:spcBef>
                <a:spcPct val="20000"/>
              </a:spcBef>
              <a:buChar char="•"/>
              <a:defRPr sz="3200">
                <a:solidFill>
                  <a:schemeClr val="tx1"/>
                </a:solidFill>
                <a:latin typeface="Arial Unicode MS" pitchFamily="34" charset="-128"/>
                <a:ea typeface="Arial Unicode MS" pitchFamily="34" charset="-128"/>
              </a:defRPr>
            </a:lvl1pPr>
            <a:lvl2pPr marL="742950" indent="-285750" defTabSz="687388">
              <a:spcBef>
                <a:spcPct val="20000"/>
              </a:spcBef>
              <a:buChar char="–"/>
              <a:defRPr sz="2800">
                <a:solidFill>
                  <a:schemeClr val="tx1"/>
                </a:solidFill>
                <a:latin typeface="Arial Unicode MS" pitchFamily="34" charset="-128"/>
                <a:ea typeface="Arial Unicode MS" pitchFamily="34" charset="-128"/>
              </a:defRPr>
            </a:lvl2pPr>
            <a:lvl3pPr marL="1143000" indent="-228600" defTabSz="687388">
              <a:spcBef>
                <a:spcPct val="20000"/>
              </a:spcBef>
              <a:buChar char="•"/>
              <a:defRPr sz="2400">
                <a:solidFill>
                  <a:schemeClr val="tx1"/>
                </a:solidFill>
                <a:latin typeface="Arial Unicode MS" pitchFamily="34" charset="-128"/>
                <a:ea typeface="Arial Unicode MS" pitchFamily="34" charset="-128"/>
              </a:defRPr>
            </a:lvl3pPr>
            <a:lvl4pPr marL="1600200" indent="-228600" defTabSz="687388">
              <a:spcBef>
                <a:spcPct val="20000"/>
              </a:spcBef>
              <a:buChar char="–"/>
              <a:defRPr sz="2000">
                <a:solidFill>
                  <a:schemeClr val="tx1"/>
                </a:solidFill>
                <a:latin typeface="Arial Unicode MS" pitchFamily="34" charset="-128"/>
                <a:ea typeface="Arial Unicode MS" pitchFamily="34" charset="-128"/>
              </a:defRPr>
            </a:lvl4pPr>
            <a:lvl5pPr marL="2057400" indent="-228600" defTabSz="687388">
              <a:spcBef>
                <a:spcPct val="20000"/>
              </a:spcBef>
              <a:buChar char="»"/>
              <a:defRPr sz="2000">
                <a:solidFill>
                  <a:schemeClr val="tx1"/>
                </a:solidFill>
                <a:latin typeface="Arial Unicode MS" pitchFamily="34" charset="-128"/>
                <a:ea typeface="Arial Unicode MS" pitchFamily="34" charset="-128"/>
              </a:defRPr>
            </a:lvl5pPr>
            <a:lvl6pPr marL="2514600" indent="-228600" defTabSz="687388"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defTabSz="687388"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defTabSz="687388"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defTabSz="687388"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a:spcBef>
                <a:spcPct val="50000"/>
              </a:spcBef>
              <a:buFontTx/>
              <a:buNone/>
            </a:pPr>
            <a:r>
              <a:rPr lang="en-US" altLang="en-US" sz="2800" b="1">
                <a:solidFill>
                  <a:srgbClr val="0000FF"/>
                </a:solidFill>
                <a:latin typeface="Times New Roman" panose="02020603050405020304" pitchFamily="18" charset="0"/>
                <a:cs typeface="Arial" panose="020B0604020202020204" pitchFamily="34" charset="0"/>
              </a:rPr>
              <a:t>GIÁO VIÊN: </a:t>
            </a:r>
            <a:r>
              <a:rPr lang="en-US" altLang="en-US" sz="2800" b="1" smtClean="0">
                <a:solidFill>
                  <a:srgbClr val="0000FF"/>
                </a:solidFill>
                <a:latin typeface="Times New Roman" panose="02020603050405020304" pitchFamily="18" charset="0"/>
                <a:cs typeface="Arial" panose="020B0604020202020204" pitchFamily="34" charset="0"/>
              </a:rPr>
              <a:t>DƯƠNG THỊ KIM</a:t>
            </a:r>
            <a:endParaRPr lang="en-US" altLang="en-US" sz="2800" b="1">
              <a:solidFill>
                <a:srgbClr val="0000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afterEffect">
                                  <p:stCondLst>
                                    <p:cond delay="0"/>
                                  </p:stCondLst>
                                  <p:endCondLst>
                                    <p:cond evt="onNext" delay="0">
                                      <p:tgtEl>
                                        <p:sldTgt/>
                                      </p:tgtEl>
                                    </p:cond>
                                  </p:endCondLst>
                                  <p:childTnLst>
                                    <p:animRot by="-21600000">
                                      <p:cBhvr>
                                        <p:cTn id="6" dur="2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8438" y="76200"/>
            <a:ext cx="11811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lnSpc>
                <a:spcPct val="107000"/>
              </a:lnSpc>
              <a:spcBef>
                <a:spcPct val="0"/>
              </a:spcBef>
              <a:buFontTx/>
              <a:buNone/>
            </a:pPr>
            <a:r>
              <a:rPr lang="en-US" altLang="en-US" sz="2800" b="1" i="1">
                <a:solidFill>
                  <a:srgbClr val="000000"/>
                </a:solidFill>
                <a:latin typeface="Times New Roman" panose="02020603050405020304" pitchFamily="18" charset="0"/>
                <a:cs typeface="Times New Roman" panose="02020603050405020304" pitchFamily="18" charset="0"/>
              </a:rPr>
              <a:t>Những câu tục ngữ, ca dao, thành ngữ, danh ngôn về lòng khoan dung:</a:t>
            </a:r>
            <a:endParaRPr lang="en-US" altLang="en-US" sz="2000" b="1">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46038" y="585788"/>
            <a:ext cx="9067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lnSpc>
                <a:spcPct val="107000"/>
              </a:lnSpc>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1. Đánh kẻ chạy đi, không ai đánh người chạy lại.</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a:spLocks noChangeArrowheads="1"/>
          </p:cNvSpPr>
          <p:nvPr/>
        </p:nvSpPr>
        <p:spPr bwMode="auto">
          <a:xfrm>
            <a:off x="46038" y="1066800"/>
            <a:ext cx="622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lnSpc>
                <a:spcPct val="107000"/>
              </a:lnSpc>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2. Mình vì mọi người, mọi người vì mình.</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a:spLocks noChangeArrowheads="1"/>
          </p:cNvSpPr>
          <p:nvPr/>
        </p:nvSpPr>
        <p:spPr bwMode="auto">
          <a:xfrm>
            <a:off x="46038" y="1503363"/>
            <a:ext cx="50958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lnSpc>
                <a:spcPct val="107000"/>
              </a:lnSpc>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3. Bàn tay có ngón ngắn ngón dài.</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auto">
          <a:xfrm>
            <a:off x="46038" y="1905000"/>
            <a:ext cx="7451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lnSpc>
                <a:spcPct val="107000"/>
              </a:lnSpc>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4. Đất có chỗ bồi chỗ lở, ngựa có con dở con hay.</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auto">
          <a:xfrm>
            <a:off x="46038" y="2362200"/>
            <a:ext cx="4429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lnSpc>
                <a:spcPct val="107000"/>
              </a:lnSpc>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5. Yêu con người, mát con ta.</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a:spLocks noChangeArrowheads="1"/>
          </p:cNvSpPr>
          <p:nvPr/>
        </p:nvSpPr>
        <p:spPr bwMode="auto">
          <a:xfrm>
            <a:off x="46038" y="2716213"/>
            <a:ext cx="51117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nSpc>
                <a:spcPct val="107000"/>
              </a:lnSpc>
            </a:pPr>
            <a:r>
              <a:rPr lang="en-US" altLang="en-US">
                <a:solidFill>
                  <a:srgbClr val="000000"/>
                </a:solidFill>
                <a:cs typeface="Times New Roman" panose="02020603050405020304" pitchFamily="18" charset="0"/>
              </a:rPr>
              <a:t>6. Yêu con cậu mới đậu con mình.</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a:spLocks noChangeArrowheads="1"/>
          </p:cNvSpPr>
          <p:nvPr/>
        </p:nvSpPr>
        <p:spPr bwMode="auto">
          <a:xfrm>
            <a:off x="46038" y="3152775"/>
            <a:ext cx="45672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nSpc>
                <a:spcPct val="107000"/>
              </a:lnSpc>
            </a:pPr>
            <a:r>
              <a:rPr lang="en-US" altLang="en-US">
                <a:solidFill>
                  <a:srgbClr val="000000"/>
                </a:solidFill>
                <a:cs typeface="Times New Roman" panose="02020603050405020304" pitchFamily="18" charset="0"/>
              </a:rPr>
              <a:t>7. Một sự nhịn là chín sự lành.</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65088" y="3560763"/>
            <a:ext cx="32575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nSpc>
                <a:spcPct val="107000"/>
              </a:lnSpc>
            </a:pPr>
            <a:r>
              <a:rPr lang="en-US" altLang="en-US">
                <a:solidFill>
                  <a:srgbClr val="000000"/>
                </a:solidFill>
                <a:cs typeface="Times New Roman" panose="02020603050405020304" pitchFamily="18" charset="0"/>
              </a:rPr>
              <a:t>8. Chín bỏ làm mười.</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a:spLocks noChangeArrowheads="1"/>
          </p:cNvSpPr>
          <p:nvPr/>
        </p:nvSpPr>
        <p:spPr bwMode="auto">
          <a:xfrm>
            <a:off x="65088" y="4011613"/>
            <a:ext cx="1217295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nSpc>
                <a:spcPct val="107000"/>
              </a:lnSpc>
            </a:pPr>
            <a:r>
              <a:rPr lang="en-US" altLang="en-US">
                <a:solidFill>
                  <a:srgbClr val="000000"/>
                </a:solidFill>
                <a:cs typeface="Times New Roman" panose="02020603050405020304" pitchFamily="18" charset="0"/>
              </a:rPr>
              <a:t>9. Khi bạn không tha thứ cho một ai đó, tức là bạn đang quay lưng lại với tương lai của mình. Khi bạn bao dung, điều đó có nghĩa bạn đang tiến về phía trước. </a:t>
            </a:r>
            <a:r>
              <a:rPr lang="en-US" altLang="en-US" i="1">
                <a:solidFill>
                  <a:srgbClr val="000000"/>
                </a:solidFill>
                <a:cs typeface="Times New Roman" panose="02020603050405020304" pitchFamily="18" charset="0"/>
              </a:rPr>
              <a:t>(Tyler Perry).</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a:spLocks noChangeArrowheads="1"/>
          </p:cNvSpPr>
          <p:nvPr/>
        </p:nvSpPr>
        <p:spPr bwMode="auto">
          <a:xfrm>
            <a:off x="65088" y="5307013"/>
            <a:ext cx="119443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nSpc>
                <a:spcPct val="107000"/>
              </a:lnSpc>
            </a:pPr>
            <a:r>
              <a:rPr lang="en-US" altLang="en-US">
                <a:solidFill>
                  <a:srgbClr val="000000"/>
                </a:solidFill>
                <a:cs typeface="Times New Roman" panose="02020603050405020304" pitchFamily="18" charset="0"/>
              </a:rPr>
              <a:t>10.</a:t>
            </a:r>
            <a:r>
              <a:rPr lang="en-US" altLang="en-US" i="1">
                <a:solidFill>
                  <a:srgbClr val="000000"/>
                </a:solidFill>
                <a:cs typeface="Times New Roman" panose="02020603050405020304" pitchFamily="18" charset="0"/>
              </a:rPr>
              <a:t> </a:t>
            </a:r>
            <a:r>
              <a:rPr lang="en-US" altLang="en-US">
                <a:solidFill>
                  <a:srgbClr val="000000"/>
                </a:solidFill>
                <a:cs typeface="Times New Roman" panose="02020603050405020304" pitchFamily="18" charset="0"/>
              </a:rPr>
              <a:t>Sự khoan dung là sợi dây xích vàng gắn kết xã hội lại với nhau. </a:t>
            </a:r>
            <a:r>
              <a:rPr lang="en-US" altLang="en-US" i="1">
                <a:solidFill>
                  <a:srgbClr val="000000"/>
                </a:solidFill>
                <a:cs typeface="Times New Roman" panose="02020603050405020304" pitchFamily="18" charset="0"/>
              </a:rPr>
              <a:t>(William Blake).</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95288" y="77788"/>
            <a:ext cx="11309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B</a:t>
            </a:r>
            <a:r>
              <a:rPr lang="en-US" altLang="en-US" sz="4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à</a:t>
            </a:r>
            <a:r>
              <a:rPr lang="en-US" altLang="en-US" sz="4800" b="1">
                <a:solidFill>
                  <a:srgbClr val="FF0000"/>
                </a:solidFill>
                <a:latin typeface="Times New Roman" panose="02020603050405020304" pitchFamily="18" charset="0"/>
                <a:cs typeface="Times New Roman" panose="02020603050405020304" pitchFamily="18" charset="0"/>
              </a:rPr>
              <a:t>i</a:t>
            </a:r>
            <a:r>
              <a:rPr lang="vi-VN" altLang="en-US" sz="4800" b="1">
                <a:solidFill>
                  <a:srgbClr val="FF0000"/>
                </a:solidFill>
                <a:latin typeface="Times New Roman" panose="02020603050405020304" pitchFamily="18" charset="0"/>
                <a:cs typeface="Times New Roman" panose="02020603050405020304" pitchFamily="18" charset="0"/>
              </a:rPr>
              <a:t> </a:t>
            </a:r>
            <a:r>
              <a:rPr lang="en-US" altLang="en-US" sz="4800" b="1">
                <a:solidFill>
                  <a:srgbClr val="FF0000"/>
                </a:solidFill>
                <a:latin typeface="Times New Roman" panose="02020603050405020304" pitchFamily="18" charset="0"/>
                <a:cs typeface="Times New Roman" panose="02020603050405020304" pitchFamily="18" charset="0"/>
              </a:rPr>
              <a:t>2</a:t>
            </a:r>
            <a:r>
              <a:rPr lang="vi-VN" altLang="en-US" sz="4800" b="1">
                <a:solidFill>
                  <a:srgbClr val="FF0000"/>
                </a:solidFill>
                <a:latin typeface="Times New Roman" panose="02020603050405020304" pitchFamily="18" charset="0"/>
                <a:cs typeface="Times New Roman" panose="02020603050405020304" pitchFamily="18" charset="0"/>
              </a:rPr>
              <a:t>: </a:t>
            </a:r>
            <a:r>
              <a:rPr lang="en-US" altLang="en-US" sz="4800" b="1">
                <a:solidFill>
                  <a:srgbClr val="FF0000"/>
                </a:solidFill>
                <a:latin typeface="Times New Roman" panose="02020603050405020304" pitchFamily="18" charset="0"/>
                <a:cs typeface="Times New Roman" panose="02020603050405020304" pitchFamily="18" charset="0"/>
              </a:rPr>
              <a:t>KHOAN DUNG</a:t>
            </a:r>
            <a:endParaRPr lang="vi-VN" altLang="en-US" sz="4800" b="1">
              <a:solidFill>
                <a:srgbClr val="FF0000"/>
              </a:solidFill>
              <a:latin typeface="Times New Roman" panose="02020603050405020304" pitchFamily="18" charset="0"/>
              <a:cs typeface="Times New Roman" panose="02020603050405020304" pitchFamily="18" charset="0"/>
            </a:endParaRPr>
          </a:p>
        </p:txBody>
      </p:sp>
      <p:sp>
        <p:nvSpPr>
          <p:cNvPr id="3" name="6-Point Star 2"/>
          <p:cNvSpPr/>
          <p:nvPr/>
        </p:nvSpPr>
        <p:spPr>
          <a:xfrm>
            <a:off x="507157" y="829072"/>
            <a:ext cx="7920880" cy="1152128"/>
          </a:xfrm>
          <a:prstGeom prst="star6">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vi-VN" sz="3600" b="1" dirty="0">
                <a:latin typeface="Times New Roman" panose="02020603050405020304" pitchFamily="18" charset="0"/>
                <a:cs typeface="Times New Roman" panose="02020603050405020304" pitchFamily="18" charset="0"/>
              </a:rPr>
              <a:t>KHÁM PHÁ</a:t>
            </a:r>
          </a:p>
        </p:txBody>
      </p:sp>
      <p:sp>
        <p:nvSpPr>
          <p:cNvPr id="4" name="Rectangle 3"/>
          <p:cNvSpPr>
            <a:spLocks noChangeArrowheads="1"/>
          </p:cNvSpPr>
          <p:nvPr/>
        </p:nvSpPr>
        <p:spPr bwMode="auto">
          <a:xfrm>
            <a:off x="274638" y="2100263"/>
            <a:ext cx="1173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nSpc>
                <a:spcPct val="107000"/>
              </a:lnSpc>
            </a:pPr>
            <a:r>
              <a:rPr lang="en-US" altLang="en-US" b="1">
                <a:solidFill>
                  <a:srgbClr val="000000"/>
                </a:solidFill>
                <a:cs typeface="Times New Roman" panose="02020603050405020304" pitchFamily="18" charset="0"/>
              </a:rPr>
              <a:t>2. Thực hiện những việc làm thể hiện lòng khoan dung trong cuộc sống.</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a:spLocks noChangeArrowheads="1"/>
          </p:cNvSpPr>
          <p:nvPr/>
        </p:nvSpPr>
        <p:spPr bwMode="auto">
          <a:xfrm>
            <a:off x="250825" y="2678113"/>
            <a:ext cx="117586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r>
              <a:rPr lang="vi-VN" altLang="en-US" b="1">
                <a:solidFill>
                  <a:srgbClr val="FF0000"/>
                </a:solidFill>
                <a:cs typeface="Times New Roman" panose="02020603050405020304" pitchFamily="18" charset="0"/>
              </a:rPr>
              <a:t>Em hãy </a:t>
            </a:r>
            <a:r>
              <a:rPr lang="en-US" altLang="en-US" b="1">
                <a:solidFill>
                  <a:srgbClr val="FF0000"/>
                </a:solidFill>
                <a:cs typeface="Times New Roman" panose="02020603050405020304" pitchFamily="18" charset="0"/>
              </a:rPr>
              <a:t>quan sát các hình ảnh, </a:t>
            </a:r>
            <a:r>
              <a:rPr lang="vi-VN" altLang="en-US" b="1">
                <a:solidFill>
                  <a:srgbClr val="FF0000"/>
                </a:solidFill>
                <a:cs typeface="Times New Roman" panose="02020603050405020304" pitchFamily="18" charset="0"/>
              </a:rPr>
              <a:t>đọc các </a:t>
            </a:r>
            <a:r>
              <a:rPr lang="en-US" altLang="en-US" b="1">
                <a:solidFill>
                  <a:srgbClr val="FF0000"/>
                </a:solidFill>
                <a:cs typeface="Times New Roman" panose="02020603050405020304" pitchFamily="18" charset="0"/>
              </a:rPr>
              <a:t>những trường hợp </a:t>
            </a:r>
            <a:r>
              <a:rPr lang="vi-VN" altLang="en-US" b="1">
                <a:solidFill>
                  <a:srgbClr val="FF0000"/>
                </a:solidFill>
                <a:cs typeface="Times New Roman" panose="02020603050405020304" pitchFamily="18" charset="0"/>
              </a:rPr>
              <a:t>sau để trả lời câu hỏi:</a:t>
            </a:r>
          </a:p>
        </p:txBody>
      </p:sp>
      <p:pic>
        <p:nvPicPr>
          <p:cNvPr id="6" name="Picture 5" descr="https://kenhgiaovien.com/sites/default/files/ck5/2024-07/08/image_747e9f85a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3657600"/>
            <a:ext cx="28956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kenhgiaovien.com/sites/default/files/ck5/2024-07/08/image_8fca56db8b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438" y="3657600"/>
            <a:ext cx="29718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07213" y="3629025"/>
            <a:ext cx="517842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0" y="685800"/>
            <a:ext cx="124364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1125" name="AutoShape 5"/>
          <p:cNvSpPr>
            <a:spLocks noChangeArrowheads="1"/>
          </p:cNvSpPr>
          <p:nvPr/>
        </p:nvSpPr>
        <p:spPr bwMode="auto">
          <a:xfrm>
            <a:off x="3551238" y="990600"/>
            <a:ext cx="6629400" cy="4191000"/>
          </a:xfrm>
          <a:prstGeom prst="cloudCallout">
            <a:avLst>
              <a:gd name="adj1" fmla="val -114935"/>
              <a:gd name="adj2" fmla="val 43435"/>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buFontTx/>
              <a:buNone/>
            </a:pPr>
            <a:r>
              <a:rPr lang="en-US" altLang="en-US" sz="2800">
                <a:solidFill>
                  <a:srgbClr val="FF0000"/>
                </a:solidFill>
                <a:latin typeface="Times New Roman" panose="02020603050405020304" pitchFamily="18" charset="0"/>
                <a:cs typeface="Times New Roman" panose="02020603050405020304" pitchFamily="18" charset="0"/>
              </a:rPr>
              <a:t>Dựa vào biểu hiện của lòng khoan dung, em có nhận xét gì về lời nói, việc làm của chủ thể trong hình ảnh và trường hợp trên?</a:t>
            </a:r>
          </a:p>
        </p:txBody>
      </p:sp>
      <p:sp>
        <p:nvSpPr>
          <p:cNvPr id="6" name="Text Box 5"/>
          <p:cNvSpPr txBox="1">
            <a:spLocks noChangeArrowheads="1"/>
          </p:cNvSpPr>
          <p:nvPr/>
        </p:nvSpPr>
        <p:spPr bwMode="auto">
          <a:xfrm>
            <a:off x="395288" y="-125413"/>
            <a:ext cx="11309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B</a:t>
            </a:r>
            <a:r>
              <a:rPr lang="en-US" altLang="en-US" sz="4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à</a:t>
            </a:r>
            <a:r>
              <a:rPr lang="en-US" altLang="en-US" sz="4800" b="1">
                <a:solidFill>
                  <a:srgbClr val="FF0000"/>
                </a:solidFill>
                <a:latin typeface="Times New Roman" panose="02020603050405020304" pitchFamily="18" charset="0"/>
                <a:cs typeface="Times New Roman" panose="02020603050405020304" pitchFamily="18" charset="0"/>
              </a:rPr>
              <a:t>i</a:t>
            </a:r>
            <a:r>
              <a:rPr lang="vi-VN" altLang="en-US" sz="4800" b="1">
                <a:solidFill>
                  <a:srgbClr val="FF0000"/>
                </a:solidFill>
                <a:latin typeface="Times New Roman" panose="02020603050405020304" pitchFamily="18" charset="0"/>
                <a:cs typeface="Times New Roman" panose="02020603050405020304" pitchFamily="18" charset="0"/>
              </a:rPr>
              <a:t> </a:t>
            </a:r>
            <a:r>
              <a:rPr lang="en-US" altLang="en-US" sz="4800" b="1">
                <a:solidFill>
                  <a:srgbClr val="FF0000"/>
                </a:solidFill>
                <a:latin typeface="Times New Roman" panose="02020603050405020304" pitchFamily="18" charset="0"/>
                <a:cs typeface="Times New Roman" panose="02020603050405020304" pitchFamily="18" charset="0"/>
              </a:rPr>
              <a:t>2</a:t>
            </a:r>
            <a:r>
              <a:rPr lang="vi-VN" altLang="en-US" sz="4800" b="1">
                <a:solidFill>
                  <a:srgbClr val="FF0000"/>
                </a:solidFill>
                <a:latin typeface="Times New Roman" panose="02020603050405020304" pitchFamily="18" charset="0"/>
                <a:cs typeface="Times New Roman" panose="02020603050405020304" pitchFamily="18" charset="0"/>
              </a:rPr>
              <a:t>: </a:t>
            </a:r>
            <a:r>
              <a:rPr lang="en-US" altLang="en-US" sz="4800" b="1">
                <a:solidFill>
                  <a:srgbClr val="FF0000"/>
                </a:solidFill>
                <a:latin typeface="Times New Roman" panose="02020603050405020304" pitchFamily="18" charset="0"/>
                <a:cs typeface="Times New Roman" panose="02020603050405020304" pitchFamily="18" charset="0"/>
              </a:rPr>
              <a:t>KHOAN DUNG</a:t>
            </a:r>
            <a:endParaRPr lang="vi-VN" altLang="en-US" sz="4800" b="1">
              <a:solidFill>
                <a:srgbClr val="FF0000"/>
              </a:solidFill>
              <a:latin typeface="Times New Roman" panose="02020603050405020304" pitchFamily="18" charset="0"/>
              <a:cs typeface="Times New Roman" panose="02020603050405020304" pitchFamily="18" charset="0"/>
            </a:endParaRPr>
          </a:p>
        </p:txBody>
      </p:sp>
      <p:sp>
        <p:nvSpPr>
          <p:cNvPr id="8" name="AutoShape 5"/>
          <p:cNvSpPr>
            <a:spLocks noChangeArrowheads="1"/>
          </p:cNvSpPr>
          <p:nvPr/>
        </p:nvSpPr>
        <p:spPr bwMode="auto">
          <a:xfrm>
            <a:off x="3552825" y="979488"/>
            <a:ext cx="6629400" cy="4191000"/>
          </a:xfrm>
          <a:prstGeom prst="cloudCallout">
            <a:avLst>
              <a:gd name="adj1" fmla="val -114935"/>
              <a:gd name="adj2" fmla="val 43435"/>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buFontTx/>
              <a:buNone/>
            </a:pPr>
            <a:r>
              <a:rPr lang="en-US" altLang="en-US" i="1">
                <a:solidFill>
                  <a:srgbClr val="FFFF00"/>
                </a:solidFill>
                <a:latin typeface="Times New Roman" panose="02020603050405020304" pitchFamily="18" charset="0"/>
                <a:cs typeface="Times New Roman" panose="02020603050405020304" pitchFamily="18" charset="0"/>
              </a:rPr>
              <a:t>Em có lời khuyên gì đối với những chủ thể thiếu khoan dung trong hình ảnh và trường hợp trên?</a:t>
            </a:r>
            <a:endParaRPr lang="en-US" altLang="en-US">
              <a:solidFill>
                <a:srgbClr val="FFFF00"/>
              </a:solidFill>
              <a:latin typeface="Times New Roman" panose="02020603050405020304" pitchFamily="18" charset="0"/>
              <a:cs typeface="Times New Roman" panose="02020603050405020304" pitchFamily="18" charset="0"/>
            </a:endParaRPr>
          </a:p>
        </p:txBody>
      </p:sp>
      <p:sp>
        <p:nvSpPr>
          <p:cNvPr id="9" name="AutoShape 5"/>
          <p:cNvSpPr>
            <a:spLocks noChangeArrowheads="1"/>
          </p:cNvSpPr>
          <p:nvPr/>
        </p:nvSpPr>
        <p:spPr bwMode="auto">
          <a:xfrm>
            <a:off x="3541713" y="995363"/>
            <a:ext cx="6629400" cy="4191000"/>
          </a:xfrm>
          <a:prstGeom prst="cloudCallout">
            <a:avLst>
              <a:gd name="adj1" fmla="val -114935"/>
              <a:gd name="adj2" fmla="val 43435"/>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a:buFontTx/>
              <a:buNone/>
            </a:pPr>
            <a:r>
              <a:rPr lang="en-US" altLang="en-US" b="1" i="1">
                <a:solidFill>
                  <a:srgbClr val="FF0000"/>
                </a:solidFill>
                <a:latin typeface="Times New Roman" panose="02020603050405020304" pitchFamily="18" charset="0"/>
                <a:cs typeface="Times New Roman" panose="02020603050405020304" pitchFamily="18" charset="0"/>
              </a:rPr>
              <a:t>Theo em, để có lòng khoan dung, chúng ta cần làm gì?</a:t>
            </a:r>
            <a:endParaRPr lang="en-US" altLang="en-US"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1125"/>
                                        </p:tgtEl>
                                        <p:attrNameLst>
                                          <p:attrName>style.visibility</p:attrName>
                                        </p:attrNameLst>
                                      </p:cBhvr>
                                      <p:to>
                                        <p:strVal val="visible"/>
                                      </p:to>
                                    </p:set>
                                    <p:animEffect transition="in" filter="fade">
                                      <p:cBhvr>
                                        <p:cTn id="12" dur="500"/>
                                        <p:tgtEl>
                                          <p:spTgt spid="2611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1" nodeType="clickEffect">
                                  <p:stCondLst>
                                    <p:cond delay="0"/>
                                  </p:stCondLst>
                                  <p:childTnLst>
                                    <p:set>
                                      <p:cBhvr>
                                        <p:cTn id="16" dur="1" fill="hold">
                                          <p:stCondLst>
                                            <p:cond delay="0"/>
                                          </p:stCondLst>
                                        </p:cTn>
                                        <p:tgtEl>
                                          <p:spTgt spid="261125"/>
                                        </p:tgtEl>
                                        <p:attrNameLst>
                                          <p:attrName>style.visibility</p:attrName>
                                        </p:attrNameLst>
                                      </p:cBhvr>
                                      <p:to>
                                        <p:strVal val="visible"/>
                                      </p:to>
                                    </p:set>
                                    <p:anim calcmode="lin" valueType="num">
                                      <p:cBhvr>
                                        <p:cTn id="17" dur="500" fill="hold"/>
                                        <p:tgtEl>
                                          <p:spTgt spid="261125"/>
                                        </p:tgtEl>
                                        <p:attrNameLst>
                                          <p:attrName>ppt_w</p:attrName>
                                        </p:attrNameLst>
                                      </p:cBhvr>
                                      <p:tavLst>
                                        <p:tav tm="0">
                                          <p:val>
                                            <p:fltVal val="0"/>
                                          </p:val>
                                        </p:tav>
                                        <p:tav tm="100000">
                                          <p:val>
                                            <p:strVal val="#ppt_w"/>
                                          </p:val>
                                        </p:tav>
                                      </p:tavLst>
                                    </p:anim>
                                    <p:anim calcmode="lin" valueType="num">
                                      <p:cBhvr>
                                        <p:cTn id="18" dur="500" fill="hold"/>
                                        <p:tgtEl>
                                          <p:spTgt spid="261125"/>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5" grpId="0" animBg="1"/>
      <p:bldP spid="261125" grpId="1" animBg="1"/>
      <p:bldP spid="6" grpId="0"/>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0" y="685800"/>
            <a:ext cx="124364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7" name="Oval 3"/>
          <p:cNvSpPr>
            <a:spLocks noChangeArrowheads="1"/>
          </p:cNvSpPr>
          <p:nvPr/>
        </p:nvSpPr>
        <p:spPr bwMode="auto">
          <a:xfrm>
            <a:off x="427038" y="228600"/>
            <a:ext cx="2057400" cy="838200"/>
          </a:xfrm>
          <a:prstGeom prst="ellipse">
            <a:avLst/>
          </a:prstGeom>
          <a:solidFill>
            <a:srgbClr val="00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3600" b="1">
                <a:latin typeface="Times New Roman" panose="02020603050405020304" pitchFamily="18" charset="0"/>
                <a:cs typeface="Times New Roman" panose="02020603050405020304" pitchFamily="18" charset="0"/>
              </a:rPr>
              <a:t>Bài 2</a:t>
            </a:r>
          </a:p>
        </p:txBody>
      </p:sp>
      <p:sp>
        <p:nvSpPr>
          <p:cNvPr id="19460" name="WordArt 4"/>
          <p:cNvSpPr>
            <a:spLocks noChangeArrowheads="1" noChangeShapeType="1" noTextEdit="1"/>
          </p:cNvSpPr>
          <p:nvPr/>
        </p:nvSpPr>
        <p:spPr bwMode="auto">
          <a:xfrm>
            <a:off x="3322638" y="0"/>
            <a:ext cx="646747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cs typeface="Times New Roman" panose="02020603050405020304" pitchFamily="18" charset="0"/>
              </a:rPr>
              <a:t>KHOAN DUNG</a:t>
            </a:r>
          </a:p>
        </p:txBody>
      </p:sp>
      <p:sp>
        <p:nvSpPr>
          <p:cNvPr id="7" name="TextBox 6"/>
          <p:cNvSpPr txBox="1">
            <a:spLocks noChangeArrowheads="1"/>
          </p:cNvSpPr>
          <p:nvPr/>
        </p:nvSpPr>
        <p:spPr bwMode="auto">
          <a:xfrm>
            <a:off x="46038" y="1147763"/>
            <a:ext cx="123904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just"/>
            <a:r>
              <a:rPr lang="vi-VN" altLang="en-US" b="1" u="sng">
                <a:solidFill>
                  <a:srgbClr val="FF0000"/>
                </a:solidFill>
                <a:cs typeface="Times New Roman" panose="02020603050405020304" pitchFamily="18" charset="0"/>
              </a:rPr>
              <a:t>Trả lời:</a:t>
            </a:r>
          </a:p>
          <a:p>
            <a:r>
              <a:rPr lang="en-US" altLang="en-US" b="1" i="1"/>
              <a:t>- Tranh 1: </a:t>
            </a:r>
            <a:r>
              <a:rPr lang="en-US" altLang="en-US"/>
              <a:t>Bạn nữ bên trái dằn vặt vì lỗi do mình gây ra cho em trai.</a:t>
            </a:r>
          </a:p>
          <a:p>
            <a:r>
              <a:rPr lang="en-US" altLang="en-US"/>
              <a:t>→ </a:t>
            </a:r>
            <a:r>
              <a:rPr lang="en-US" altLang="en-US" i="1"/>
              <a:t>Lời khuyên:</a:t>
            </a:r>
            <a:r>
              <a:rPr lang="en-US" altLang="en-US"/>
              <a:t> Bạn nên tha thứ cho chính mình như lời khuyên của bạn nữ bên phải.</a:t>
            </a:r>
          </a:p>
        </p:txBody>
      </p:sp>
      <p:sp>
        <p:nvSpPr>
          <p:cNvPr id="2" name="Rectangle 1"/>
          <p:cNvSpPr>
            <a:spLocks noChangeArrowheads="1"/>
          </p:cNvSpPr>
          <p:nvPr/>
        </p:nvSpPr>
        <p:spPr bwMode="auto">
          <a:xfrm>
            <a:off x="46038" y="2438400"/>
            <a:ext cx="1231423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nSpc>
                <a:spcPct val="107000"/>
              </a:lnSpc>
              <a:spcAft>
                <a:spcPts val="800"/>
              </a:spcAft>
            </a:pPr>
            <a:r>
              <a:rPr lang="en-US" altLang="en-US" b="1" i="1">
                <a:solidFill>
                  <a:srgbClr val="000000"/>
                </a:solidFill>
                <a:cs typeface="Times New Roman" panose="02020603050405020304" pitchFamily="18" charset="0"/>
              </a:rPr>
              <a:t>- Tranh 2: </a:t>
            </a:r>
            <a:r>
              <a:rPr lang="en-US" altLang="en-US">
                <a:solidFill>
                  <a:srgbClr val="000000"/>
                </a:solidFill>
                <a:cs typeface="Times New Roman" panose="02020603050405020304" pitchFamily="18" charset="0"/>
              </a:rPr>
              <a:t>Bạn nữ bên trái còn băn khoăn không biết có nên tha thứ cho bạn không.</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ltLang="en-US" i="1">
                <a:solidFill>
                  <a:srgbClr val="000000"/>
                </a:solidFill>
                <a:cs typeface="Times New Roman" panose="02020603050405020304" pitchFamily="18" charset="0"/>
              </a:rPr>
              <a:t>→ Lời khuyên:</a:t>
            </a:r>
            <a:r>
              <a:rPr lang="en-US" altLang="en-US">
                <a:solidFill>
                  <a:srgbClr val="000000"/>
                </a:solidFill>
                <a:cs typeface="Times New Roman" panose="02020603050405020304" pitchFamily="18" charset="0"/>
              </a:rPr>
              <a:t> Bạn đã xin lỗi rồi, nên thứ lỗi cho bạn để lòng thanh thản và giữ được mối quan hệ với bạn bè.</a:t>
            </a:r>
            <a:endParaRPr lang="en-US" altLang="en-US" sz="2000">
              <a:latin typeface="Calibri" panose="020F0502020204030204" pitchFamily="34" charset="0"/>
              <a:cs typeface="Calibri" panose="020F0502020204030204" pitchFamily="34" charset="0"/>
            </a:endParaRPr>
          </a:p>
        </p:txBody>
      </p:sp>
      <p:sp>
        <p:nvSpPr>
          <p:cNvPr id="3" name="Rectangle 2"/>
          <p:cNvSpPr>
            <a:spLocks noChangeArrowheads="1"/>
          </p:cNvSpPr>
          <p:nvPr/>
        </p:nvSpPr>
        <p:spPr bwMode="auto">
          <a:xfrm>
            <a:off x="46038" y="3962400"/>
            <a:ext cx="119634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nSpc>
                <a:spcPct val="107000"/>
              </a:lnSpc>
              <a:spcAft>
                <a:spcPts val="800"/>
              </a:spcAft>
            </a:pPr>
            <a:r>
              <a:rPr lang="en-US" altLang="en-US" b="1" i="1">
                <a:solidFill>
                  <a:srgbClr val="000000"/>
                </a:solidFill>
                <a:cs typeface="Times New Roman" panose="02020603050405020304" pitchFamily="18" charset="0"/>
              </a:rPr>
              <a:t>- Trường hợp: </a:t>
            </a:r>
            <a:r>
              <a:rPr lang="en-US" altLang="en-US">
                <a:solidFill>
                  <a:srgbClr val="000000"/>
                </a:solidFill>
                <a:cs typeface="Times New Roman" panose="02020603050405020304" pitchFamily="18" charset="0"/>
              </a:rPr>
              <a:t>T đã thể hiện tinh thần khoan dung, không cố chấp, định kiến với người mắc lỗi lầm, tạo sức lan toả tinh thần khoan dung tới bạn bè và người khác.</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a:spLocks noChangeArrowheads="1"/>
          </p:cNvSpPr>
          <p:nvPr/>
        </p:nvSpPr>
        <p:spPr bwMode="auto">
          <a:xfrm>
            <a:off x="46038" y="4792663"/>
            <a:ext cx="11963400"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nSpc>
                <a:spcPct val="107000"/>
              </a:lnSpc>
              <a:spcAft>
                <a:spcPts val="800"/>
              </a:spcAft>
            </a:pPr>
            <a:r>
              <a:rPr lang="en-US" altLang="en-US" b="1" i="1">
                <a:solidFill>
                  <a:srgbClr val="FF0000"/>
                </a:solidFill>
                <a:cs typeface="Times New Roman" panose="02020603050405020304" pitchFamily="18" charset="0"/>
              </a:rPr>
              <a:t>* Để có lòng khoan dung chúng ta cần:</a:t>
            </a:r>
            <a:endParaRPr lang="en-US" altLang="en-US" sz="20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ltLang="en-US">
                <a:solidFill>
                  <a:srgbClr val="FF0000"/>
                </a:solidFill>
                <a:cs typeface="Times New Roman" panose="02020603050405020304" pitchFamily="18" charset="0"/>
              </a:rPr>
              <a:t>- Tha thứ cho chính mình và người khác khi đã biết hối hận và sửa chữa lỗi lầm; </a:t>
            </a:r>
            <a:endParaRPr lang="en-US" altLang="en-US" sz="2000">
              <a:solidFill>
                <a:srgbClr val="FF0000"/>
              </a:solidFill>
              <a:latin typeface="Calibri" panose="020F0502020204030204" pitchFamily="34" charset="0"/>
              <a:cs typeface="Calibri" panose="020F0502020204030204" pitchFamily="34" charset="0"/>
            </a:endParaRPr>
          </a:p>
          <a:p>
            <a:pPr>
              <a:lnSpc>
                <a:spcPct val="107000"/>
              </a:lnSpc>
              <a:spcAft>
                <a:spcPts val="800"/>
              </a:spcAft>
            </a:pPr>
            <a:r>
              <a:rPr lang="en-US" altLang="en-US">
                <a:solidFill>
                  <a:srgbClr val="FF0000"/>
                </a:solidFill>
                <a:cs typeface="Times New Roman" panose="02020603050405020304" pitchFamily="18" charset="0"/>
              </a:rPr>
              <a:t>- Lắng nghe và tôn trọng sự khác biệt của người khác, không cố chấp, hẹp hòi, định kiến.</a:t>
            </a:r>
            <a:endParaRPr lang="en-US" altLang="en-US" sz="2000">
              <a:solidFill>
                <a:srgbClr val="FF0000"/>
              </a:solidFill>
              <a:latin typeface="Calibri" panose="020F0502020204030204" pitchFamily="34" charset="0"/>
              <a:cs typeface="Calibri" panose="020F050202020403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ppt_x"/>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0" y="685800"/>
            <a:ext cx="124364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1" name="Oval 3"/>
          <p:cNvSpPr>
            <a:spLocks noChangeArrowheads="1"/>
          </p:cNvSpPr>
          <p:nvPr/>
        </p:nvSpPr>
        <p:spPr bwMode="auto">
          <a:xfrm>
            <a:off x="427038" y="228600"/>
            <a:ext cx="2057400" cy="838200"/>
          </a:xfrm>
          <a:prstGeom prst="ellipse">
            <a:avLst/>
          </a:prstGeom>
          <a:solidFill>
            <a:srgbClr val="00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3600" b="1">
                <a:latin typeface="Times New Roman" panose="02020603050405020304" pitchFamily="18" charset="0"/>
                <a:cs typeface="Times New Roman" panose="02020603050405020304" pitchFamily="18" charset="0"/>
              </a:rPr>
              <a:t>Bài 2</a:t>
            </a:r>
          </a:p>
        </p:txBody>
      </p:sp>
      <p:sp>
        <p:nvSpPr>
          <p:cNvPr id="20484" name="WordArt 4"/>
          <p:cNvSpPr>
            <a:spLocks noChangeArrowheads="1" noChangeShapeType="1" noTextEdit="1"/>
          </p:cNvSpPr>
          <p:nvPr/>
        </p:nvSpPr>
        <p:spPr bwMode="auto">
          <a:xfrm>
            <a:off x="3322638" y="0"/>
            <a:ext cx="646747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cs typeface="Times New Roman" panose="02020603050405020304" pitchFamily="18" charset="0"/>
              </a:rPr>
              <a:t>KHOAN DUNG</a:t>
            </a:r>
          </a:p>
        </p:txBody>
      </p:sp>
      <p:sp>
        <p:nvSpPr>
          <p:cNvPr id="2" name="Rectangle 1"/>
          <p:cNvSpPr>
            <a:spLocks noChangeArrowheads="1"/>
          </p:cNvSpPr>
          <p:nvPr/>
        </p:nvSpPr>
        <p:spPr bwMode="auto">
          <a:xfrm>
            <a:off x="427038" y="1189038"/>
            <a:ext cx="116586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nSpc>
                <a:spcPct val="107000"/>
              </a:lnSpc>
              <a:spcAft>
                <a:spcPts val="800"/>
              </a:spcAft>
            </a:pPr>
            <a:r>
              <a:rPr lang="en-US" altLang="en-US" b="1" i="1">
                <a:solidFill>
                  <a:srgbClr val="000000"/>
                </a:solidFill>
                <a:cs typeface="Times New Roman" panose="02020603050405020304" pitchFamily="18" charset="0"/>
              </a:rPr>
              <a:t>b. Những việc cần làm để thể hiện lòng khoan dung trong cuộc sống.</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8" name="Explosion: 14 Points 2">
            <a:extLst/>
          </p:cNvPr>
          <p:cNvSpPr/>
          <p:nvPr/>
        </p:nvSpPr>
        <p:spPr>
          <a:xfrm>
            <a:off x="4999036" y="2859782"/>
            <a:ext cx="7437439" cy="2158616"/>
          </a:xfrm>
          <a:prstGeom prst="irregularSeal2">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solidFill>
                  <a:srgbClr val="FF0000"/>
                </a:solidFill>
                <a:latin typeface="Times New Roman" panose="02020603050405020304" pitchFamily="18" charset="0"/>
                <a:cs typeface="Times New Roman" panose="02020603050405020304" pitchFamily="18" charset="0"/>
              </a:rPr>
              <a:t>Theo </a:t>
            </a:r>
            <a:r>
              <a:rPr lang="en-US" dirty="0" err="1">
                <a:solidFill>
                  <a:srgbClr val="FF0000"/>
                </a:solidFill>
                <a:latin typeface="Times New Roman" panose="02020603050405020304" pitchFamily="18" charset="0"/>
                <a:cs typeface="Times New Roman" panose="02020603050405020304" pitchFamily="18" charset="0"/>
              </a:rPr>
              <a:t>em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để</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có</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lòng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khoan</a:t>
            </a:r>
            <a:r>
              <a:rPr lang="en-US" dirty="0">
                <a:solidFill>
                  <a:srgbClr val="FF0000"/>
                </a:solidFill>
                <a:latin typeface="Times New Roman" panose="02020603050405020304" pitchFamily="18" charset="0"/>
                <a:cs typeface="Times New Roman" panose="02020603050405020304" pitchFamily="18" charset="0"/>
              </a:rPr>
              <a:t> dung, </a:t>
            </a:r>
            <a:r>
              <a:rPr lang="en-US" dirty="0" err="1">
                <a:solidFill>
                  <a:srgbClr val="FF0000"/>
                </a:solidFill>
                <a:latin typeface="Times New Roman" panose="02020603050405020304" pitchFamily="18" charset="0"/>
                <a:cs typeface="Times New Roman" panose="02020603050405020304" pitchFamily="18" charset="0"/>
              </a:rPr>
              <a:t>chúng</a:t>
            </a:r>
            <a:r>
              <a:rPr lang="en-US" dirty="0">
                <a:solidFill>
                  <a:srgbClr val="FF0000"/>
                </a:solidFill>
                <a:latin typeface="Times New Roman" panose="02020603050405020304" pitchFamily="18" charset="0"/>
                <a:cs typeface="Times New Roman" panose="02020603050405020304" pitchFamily="18" charset="0"/>
              </a:rPr>
              <a:t> ta </a:t>
            </a:r>
            <a:r>
              <a:rPr lang="en-US" dirty="0" err="1">
                <a:solidFill>
                  <a:srgbClr val="FF0000"/>
                </a:solidFill>
                <a:latin typeface="Times New Roman" panose="02020603050405020304" pitchFamily="18" charset="0"/>
                <a:cs typeface="Times New Roman" panose="02020603050405020304" pitchFamily="18" charset="0"/>
              </a:rPr>
              <a:t>cần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làm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gì</a:t>
            </a:r>
            <a:r>
              <a:rPr lang="en-US" dirty="0">
                <a:solidFill>
                  <a:srgbClr val="FF0000"/>
                </a:solidFill>
                <a:latin typeface="Times New Roman" panose="02020603050405020304" pitchFamily="18" charset="0"/>
                <a:cs typeface="Times New Roman" panose="02020603050405020304" pitchFamily="18" charset="0"/>
              </a:rPr>
              <a:t>?</a:t>
            </a:r>
            <a:endParaRPr lang="vi-VN"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500"/>
                                        <p:tgtEl>
                                          <p:spTgt spid="20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mph" presetSubtype="0" fill="hold" nodeType="clickEffect">
                                  <p:stCondLst>
                                    <p:cond delay="0"/>
                                  </p:stCondLst>
                                  <p:childTnLst>
                                    <p:anim calcmode="discrete" valueType="str">
                                      <p:cBhvr>
                                        <p:cTn id="22"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038" y="1147763"/>
            <a:ext cx="12390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just"/>
            <a:r>
              <a:rPr lang="vi-VN" altLang="en-US" b="1" u="sng">
                <a:solidFill>
                  <a:srgbClr val="FF0000"/>
                </a:solidFill>
                <a:cs typeface="Times New Roman" panose="02020603050405020304" pitchFamily="18" charset="0"/>
              </a:rPr>
              <a:t>Trả lời:</a:t>
            </a:r>
          </a:p>
        </p:txBody>
      </p:sp>
      <p:sp>
        <p:nvSpPr>
          <p:cNvPr id="3" name="WordArt 4"/>
          <p:cNvSpPr>
            <a:spLocks noChangeArrowheads="1" noChangeShapeType="1" noTextEdit="1"/>
          </p:cNvSpPr>
          <p:nvPr/>
        </p:nvSpPr>
        <p:spPr bwMode="auto">
          <a:xfrm>
            <a:off x="3322638" y="0"/>
            <a:ext cx="646747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cs typeface="Times New Roman" panose="02020603050405020304" pitchFamily="18" charset="0"/>
              </a:rPr>
              <a:t>KHOAN DUNG</a:t>
            </a:r>
          </a:p>
        </p:txBody>
      </p:sp>
      <p:sp>
        <p:nvSpPr>
          <p:cNvPr id="18436" name="Line 2"/>
          <p:cNvSpPr>
            <a:spLocks noChangeShapeType="1"/>
          </p:cNvSpPr>
          <p:nvPr/>
        </p:nvSpPr>
        <p:spPr bwMode="auto">
          <a:xfrm>
            <a:off x="0" y="685800"/>
            <a:ext cx="124364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Oval 5"/>
          <p:cNvSpPr>
            <a:spLocks noChangeArrowheads="1"/>
          </p:cNvSpPr>
          <p:nvPr/>
        </p:nvSpPr>
        <p:spPr bwMode="auto">
          <a:xfrm>
            <a:off x="427038" y="228600"/>
            <a:ext cx="2057400" cy="838200"/>
          </a:xfrm>
          <a:prstGeom prst="ellipse">
            <a:avLst/>
          </a:prstGeom>
          <a:solidFill>
            <a:srgbClr val="00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3600" b="1">
                <a:latin typeface="Times New Roman" panose="02020603050405020304" pitchFamily="18" charset="0"/>
                <a:cs typeface="Times New Roman" panose="02020603050405020304" pitchFamily="18" charset="0"/>
              </a:rPr>
              <a:t>Bài 2</a:t>
            </a:r>
          </a:p>
        </p:txBody>
      </p:sp>
      <p:sp>
        <p:nvSpPr>
          <p:cNvPr id="7" name="Rectangle 6"/>
          <p:cNvSpPr>
            <a:spLocks noChangeArrowheads="1"/>
          </p:cNvSpPr>
          <p:nvPr/>
        </p:nvSpPr>
        <p:spPr bwMode="auto">
          <a:xfrm>
            <a:off x="350838" y="1646238"/>
            <a:ext cx="12085637"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nSpc>
                <a:spcPct val="107000"/>
              </a:lnSpc>
              <a:spcAft>
                <a:spcPts val="800"/>
              </a:spcAft>
            </a:pPr>
            <a:r>
              <a:rPr lang="en-US" altLang="en-US" b="1" i="1">
                <a:solidFill>
                  <a:srgbClr val="000000"/>
                </a:solidFill>
                <a:cs typeface="Times New Roman" panose="02020603050405020304" pitchFamily="18" charset="0"/>
              </a:rPr>
              <a:t>Để trở thành người có lòng khoan dung, mỗi chúng ta đều cần.</a:t>
            </a:r>
            <a:endParaRPr lang="en-US" altLang="en-US" sz="2000" b="1">
              <a:ea typeface="Calibri" panose="020F0502020204030204" pitchFamily="34" charset="0"/>
              <a:cs typeface="Times New Roman" panose="02020603050405020304" pitchFamily="18" charset="0"/>
            </a:endParaRPr>
          </a:p>
          <a:p>
            <a:pPr>
              <a:lnSpc>
                <a:spcPct val="107000"/>
              </a:lnSpc>
              <a:spcAft>
                <a:spcPts val="800"/>
              </a:spcAft>
            </a:pPr>
            <a:r>
              <a:rPr lang="en-US" altLang="en-US">
                <a:solidFill>
                  <a:srgbClr val="000000"/>
                </a:solidFill>
                <a:cs typeface="Times New Roman" panose="02020603050405020304" pitchFamily="18" charset="0"/>
              </a:rPr>
              <a:t>- Sống chân thành, rộng lượng; </a:t>
            </a:r>
            <a:endParaRPr lang="en-US" altLang="en-US" sz="2000">
              <a:cs typeface="Calibri" panose="020F0502020204030204" pitchFamily="34" charset="0"/>
            </a:endParaRPr>
          </a:p>
          <a:p>
            <a:pPr>
              <a:lnSpc>
                <a:spcPct val="107000"/>
              </a:lnSpc>
              <a:spcAft>
                <a:spcPts val="800"/>
              </a:spcAft>
            </a:pPr>
            <a:r>
              <a:rPr lang="en-US" altLang="en-US">
                <a:solidFill>
                  <a:srgbClr val="000000"/>
                </a:solidFill>
                <a:cs typeface="Times New Roman" panose="02020603050405020304" pitchFamily="18" charset="0"/>
              </a:rPr>
              <a:t>- Tôn trọng và chấp nhận cá tính, sở thích, thói quen của người khác; </a:t>
            </a:r>
            <a:endParaRPr lang="en-US" altLang="en-US" sz="2000">
              <a:cs typeface="Calibri" panose="020F0502020204030204" pitchFamily="34" charset="0"/>
            </a:endParaRPr>
          </a:p>
          <a:p>
            <a:r>
              <a:rPr lang="en-US" altLang="en-US">
                <a:solidFill>
                  <a:srgbClr val="000000"/>
                </a:solidFill>
                <a:cs typeface="Times New Roman" panose="02020603050405020304" pitchFamily="18" charset="0"/>
              </a:rPr>
              <a:t>- Phê phán sự ích kỉ, hẹp hòi, thiếu khoan dung, độ lượng.</a:t>
            </a:r>
            <a:endParaRPr lang="en-US" altLang="en-US">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0" y="685800"/>
            <a:ext cx="124364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9" name="Oval 3"/>
          <p:cNvSpPr>
            <a:spLocks noChangeArrowheads="1"/>
          </p:cNvSpPr>
          <p:nvPr/>
        </p:nvSpPr>
        <p:spPr bwMode="auto">
          <a:xfrm>
            <a:off x="427038" y="228600"/>
            <a:ext cx="2057400" cy="838200"/>
          </a:xfrm>
          <a:prstGeom prst="ellipse">
            <a:avLst/>
          </a:prstGeom>
          <a:solidFill>
            <a:srgbClr val="00FF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3600" b="1">
                <a:latin typeface="Times New Roman" panose="02020603050405020304" pitchFamily="18" charset="0"/>
                <a:cs typeface="Times New Roman" panose="02020603050405020304" pitchFamily="18" charset="0"/>
              </a:rPr>
              <a:t>Bài 2</a:t>
            </a:r>
          </a:p>
        </p:txBody>
      </p:sp>
      <p:sp>
        <p:nvSpPr>
          <p:cNvPr id="19460" name="WordArt 4"/>
          <p:cNvSpPr>
            <a:spLocks noChangeArrowheads="1" noChangeShapeType="1" noTextEdit="1"/>
          </p:cNvSpPr>
          <p:nvPr/>
        </p:nvSpPr>
        <p:spPr bwMode="auto">
          <a:xfrm>
            <a:off x="3322638" y="0"/>
            <a:ext cx="6467475"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cs typeface="Times New Roman" panose="02020603050405020304" pitchFamily="18" charset="0"/>
              </a:rPr>
              <a:t>KHOAN DUNG</a:t>
            </a:r>
          </a:p>
        </p:txBody>
      </p:sp>
      <p:pic>
        <p:nvPicPr>
          <p:cNvPr id="19461" name="Picture 7" descr="Káº¿t quáº£ hÃ¬nh áº£nh cho hÃ¬nh Äá»ng quyá»n táº­p"/>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6800"/>
            <a:ext cx="1143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6-Point Star 7"/>
          <p:cNvSpPr/>
          <p:nvPr/>
        </p:nvSpPr>
        <p:spPr>
          <a:xfrm>
            <a:off x="755576" y="1193304"/>
            <a:ext cx="7920880" cy="864096"/>
          </a:xfrm>
          <a:prstGeom prst="star6">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vi-VN" b="1" dirty="0">
                <a:solidFill>
                  <a:srgbClr val="FF0000"/>
                </a:solidFill>
                <a:latin typeface="Times New Roman" panose="02020603050405020304" pitchFamily="18" charset="0"/>
                <a:cs typeface="Times New Roman" panose="02020603050405020304" pitchFamily="18" charset="0"/>
              </a:rPr>
              <a:t>LUYỆN TẬP</a:t>
            </a:r>
          </a:p>
        </p:txBody>
      </p:sp>
      <p:graphicFrame>
        <p:nvGraphicFramePr>
          <p:cNvPr id="9" name="Table 8">
            <a:extLst/>
          </p:cNvPr>
          <p:cNvGraphicFramePr>
            <a:graphicFrameLocks noGrp="1"/>
          </p:cNvGraphicFramePr>
          <p:nvPr/>
        </p:nvGraphicFramePr>
        <p:xfrm>
          <a:off x="122238" y="2119313"/>
          <a:ext cx="12192000" cy="4586287"/>
        </p:xfrm>
        <a:graphic>
          <a:graphicData uri="http://schemas.openxmlformats.org/drawingml/2006/table">
            <a:tbl>
              <a:tblPr firstRow="1" firstCol="1" bandRow="1"/>
              <a:tblGrid>
                <a:gridCol w="1271049">
                  <a:extLst>
                    <a:ext uri="{9D8B030D-6E8A-4147-A177-3AD203B41FA5}">
                      <a16:colId xmlns:a16="http://schemas.microsoft.com/office/drawing/2014/main" val="20000"/>
                    </a:ext>
                  </a:extLst>
                </a:gridCol>
                <a:gridCol w="139595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7772401">
                  <a:extLst>
                    <a:ext uri="{9D8B030D-6E8A-4147-A177-3AD203B41FA5}">
                      <a16:colId xmlns:a16="http://schemas.microsoft.com/office/drawing/2014/main" val="20003"/>
                    </a:ext>
                  </a:extLst>
                </a:gridCol>
              </a:tblGrid>
              <a:tr h="712719">
                <a:tc>
                  <a:txBody>
                    <a:bodyPr/>
                    <a:lstStyle/>
                    <a:p>
                      <a:pPr algn="ctr" fontAlgn="t">
                        <a:lnSpc>
                          <a:spcPct val="115000"/>
                        </a:lnSpc>
                        <a:spcBef>
                          <a:spcPts val="0"/>
                        </a:spcBef>
                        <a:spcAft>
                          <a:spcPts val="1000"/>
                        </a:spcAft>
                      </a:pPr>
                      <a:r>
                        <a:rPr lang="vi-VN" sz="2000" b="1" i="0" u="none" strike="noStrike" dirty="0">
                          <a:effectLst/>
                          <a:latin typeface="Times New Roman" panose="02020603050405020304" pitchFamily="18" charset="0"/>
                          <a:ea typeface="Arial" panose="020B0604020202020204" pitchFamily="34" charset="0"/>
                          <a:cs typeface="Times New Roman" panose="02020603050405020304" pitchFamily="18" charset="0"/>
                        </a:rPr>
                        <a:t>Câu </a:t>
                      </a:r>
                      <a:r>
                        <a:rPr lang="en-US" sz="2000" b="1" i="0" u="none" strike="noStrike" dirty="0" smtClean="0">
                          <a:effectLst/>
                          <a:latin typeface="Times New Roman" panose="02020603050405020304" pitchFamily="18" charset="0"/>
                          <a:ea typeface="Arial" panose="020B0604020202020204" pitchFamily="34" charset="0"/>
                          <a:cs typeface="Times New Roman" panose="02020603050405020304" pitchFamily="18" charset="0"/>
                        </a:rPr>
                        <a:t>2</a:t>
                      </a:r>
                      <a:endParaRPr lang="vi-VN" sz="2000" b="1" i="0" u="none" strike="noStrike" dirty="0">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1000"/>
                        </a:spcAft>
                      </a:pPr>
                      <a:r>
                        <a:rPr lang="vi-VN" sz="2000" b="1" i="0" u="none" strike="noStrike" dirty="0">
                          <a:effectLst/>
                          <a:latin typeface="Times New Roman" panose="02020603050405020304" pitchFamily="18" charset="0"/>
                          <a:ea typeface="Arial" panose="020B0604020202020204" pitchFamily="34" charset="0"/>
                          <a:cs typeface="Times New Roman" panose="02020603050405020304" pitchFamily="18" charset="0"/>
                        </a:rPr>
                        <a:t>Đồng tình</a:t>
                      </a:r>
                      <a:endParaRPr lang="vi-VN" sz="2000" b="1" i="0" u="none" strike="noStrike" dirty="0">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1000"/>
                        </a:spcAft>
                      </a:pPr>
                      <a:r>
                        <a:rPr lang="vi-VN" sz="2000" b="1" i="0" u="none" strike="noStrike" dirty="0">
                          <a:effectLst/>
                          <a:latin typeface="Times New Roman" panose="02020603050405020304" pitchFamily="18" charset="0"/>
                          <a:ea typeface="Arial" panose="020B0604020202020204" pitchFamily="34" charset="0"/>
                          <a:cs typeface="Times New Roman" panose="02020603050405020304" pitchFamily="18" charset="0"/>
                        </a:rPr>
                        <a:t>Không đồng tình</a:t>
                      </a:r>
                      <a:endParaRPr lang="vi-VN" sz="2000" b="1" i="0" u="none" strike="noStrike" dirty="0">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1000"/>
                        </a:spcAft>
                      </a:pPr>
                      <a:r>
                        <a:rPr lang="vi-VN" sz="2000" b="1" i="0" u="none" strike="noStrike" dirty="0">
                          <a:effectLst/>
                          <a:latin typeface="Times New Roman" panose="02020603050405020304" pitchFamily="18" charset="0"/>
                          <a:ea typeface="Arial" panose="020B0604020202020204" pitchFamily="34" charset="0"/>
                          <a:cs typeface="Times New Roman" panose="02020603050405020304" pitchFamily="18" charset="0"/>
                        </a:rPr>
                        <a:t>Giải thích vì sao.</a:t>
                      </a:r>
                      <a:endParaRPr lang="vi-VN" sz="2000" b="1" i="0" u="none" strike="noStrike" dirty="0">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809445">
                <a:tc>
                  <a:txBody>
                    <a:bodyPr/>
                    <a:lstStyle/>
                    <a:p>
                      <a:pPr algn="ctr" fontAlgn="t">
                        <a:lnSpc>
                          <a:spcPct val="115000"/>
                        </a:lnSpc>
                        <a:spcBef>
                          <a:spcPts val="0"/>
                        </a:spcBef>
                        <a:spcAft>
                          <a:spcPts val="1000"/>
                        </a:spcAft>
                      </a:pPr>
                      <a:r>
                        <a:rPr lang="vi-VN" sz="24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a:t>
                      </a:r>
                      <a:endParaRPr lang="vi-VN" sz="2400" b="0" i="0" u="none" strike="noStrike" dirty="0">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vi-VN" sz="17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200" b="0" i="0" u="none" strike="noStrike">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t" latinLnBrk="0" hangingPunct="1">
                        <a:lnSpc>
                          <a:spcPct val="115000"/>
                        </a:lnSpc>
                        <a:spcBef>
                          <a:spcPts val="0"/>
                        </a:spcBef>
                        <a:spcAft>
                          <a:spcPts val="1000"/>
                        </a:spcAft>
                        <a:buClrTx/>
                        <a:buSzTx/>
                        <a:buFontTx/>
                        <a:buNone/>
                        <a:tabLst/>
                        <a:defRPr/>
                      </a:pPr>
                      <a:r>
                        <a:rPr lang="vi-VN" sz="17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b="1" kern="1200" dirty="0">
                        <a:solidFill>
                          <a:srgbClr val="FF0000"/>
                        </a:solidFill>
                        <a:effectLst/>
                        <a:latin typeface="+mn-lt"/>
                        <a:ea typeface="+mn-ea"/>
                        <a:cs typeface="+mn-cs"/>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vi-VN" sz="1700" b="0" i="0" u="none" strike="noStrike" dirty="0" smtClean="0">
                          <a:effectLst/>
                          <a:latin typeface="Times New Roman" panose="02020603050405020304" pitchFamily="18" charset="0"/>
                          <a:ea typeface="Arial" panose="020B0604020202020204" pitchFamily="34" charset="0"/>
                          <a:cs typeface="Times New Roman" panose="02020603050405020304" pitchFamily="18" charset="0"/>
                        </a:rPr>
                        <a:t> </a:t>
                      </a:r>
                      <a:endParaRPr lang="vi-VN" sz="2200" b="0" i="0" u="none" strike="noStrike" dirty="0">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853986">
                <a:tc>
                  <a:txBody>
                    <a:bodyPr/>
                    <a:lstStyle/>
                    <a:p>
                      <a:pPr algn="ctr" fontAlgn="t">
                        <a:lnSpc>
                          <a:spcPct val="115000"/>
                        </a:lnSpc>
                        <a:spcBef>
                          <a:spcPts val="0"/>
                        </a:spcBef>
                        <a:spcAft>
                          <a:spcPts val="1000"/>
                        </a:spcAft>
                      </a:pPr>
                      <a:r>
                        <a:rPr lang="vi-VN" sz="20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000" b="0" i="0" u="none" strike="noStrike" dirty="0">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vi-VN" sz="17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200" b="0" i="0" u="none" strike="noStrike" dirty="0">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vi-VN" sz="17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200" b="0" i="0" u="none" strike="noStrike" dirty="0">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vi-VN" sz="17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200" b="0" i="0" u="none" strike="noStrike" dirty="0">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822209">
                <a:tc>
                  <a:txBody>
                    <a:bodyPr/>
                    <a:lstStyle/>
                    <a:p>
                      <a:pPr algn="ctr" fontAlgn="t">
                        <a:lnSpc>
                          <a:spcPct val="115000"/>
                        </a:lnSpc>
                        <a:spcBef>
                          <a:spcPts val="0"/>
                        </a:spcBef>
                        <a:spcAft>
                          <a:spcPts val="1000"/>
                        </a:spcAft>
                      </a:pPr>
                      <a:r>
                        <a:rPr lang="vi-VN" sz="20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000" b="0" i="0" u="none" strike="noStrike" dirty="0">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vi-VN" sz="17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200" b="0" i="0" u="none" strike="noStrike" dirty="0">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vi-VN" sz="17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200" b="0" i="0" u="none" strike="noStrike" dirty="0">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vi-VN" sz="17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1700" b="0" i="0" u="none" strike="noStrike" dirty="0">
                        <a:effectLst/>
                        <a:latin typeface="Times New Roman" panose="02020603050405020304" pitchFamily="18" charset="0"/>
                        <a:ea typeface="Arial" panose="020B0604020202020204" pitchFamily="34" charset="0"/>
                        <a:cs typeface="Times New Roman" panose="02020603050405020304" pitchFamily="18" charset="0"/>
                      </a:endParaRPr>
                    </a:p>
                    <a:p>
                      <a:pPr algn="l" fontAlgn="t">
                        <a:lnSpc>
                          <a:spcPct val="115000"/>
                        </a:lnSpc>
                        <a:spcBef>
                          <a:spcPts val="0"/>
                        </a:spcBef>
                        <a:spcAft>
                          <a:spcPts val="1000"/>
                        </a:spcAft>
                      </a:pPr>
                      <a:endParaRPr lang="vi-VN" sz="2200" b="0" i="0" u="none" strike="noStrike" dirty="0">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387928">
                <a:tc>
                  <a:txBody>
                    <a:bodyPr/>
                    <a:lstStyle/>
                    <a:p>
                      <a:pPr algn="ctr" fontAlgn="t">
                        <a:lnSpc>
                          <a:spcPct val="115000"/>
                        </a:lnSpc>
                        <a:spcBef>
                          <a:spcPts val="0"/>
                        </a:spcBef>
                        <a:spcAft>
                          <a:spcPts val="1000"/>
                        </a:spcAft>
                      </a:pPr>
                      <a:r>
                        <a:rPr lang="vi-VN" sz="20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000" b="0" i="0" u="none" strike="noStrike" dirty="0">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vi-VN" sz="17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vi-VN" sz="2200" b="0" i="0" u="none" strike="noStrike" dirty="0">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vi-VN" sz="17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2200" b="0" i="0" u="none" strike="noStrike">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vi-VN" sz="17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p>
                    <a:p>
                      <a:pPr algn="l" fontAlgn="t">
                        <a:lnSpc>
                          <a:spcPct val="115000"/>
                        </a:lnSpc>
                        <a:spcBef>
                          <a:spcPts val="0"/>
                        </a:spcBef>
                        <a:spcAft>
                          <a:spcPts val="1000"/>
                        </a:spcAft>
                      </a:pPr>
                      <a:endParaRPr lang="vi-VN" sz="2200" b="0" i="0" u="none" strike="noStrike" dirty="0">
                        <a:effectLst/>
                        <a:latin typeface="Arial" panose="020B0604020202020204" pitchFamily="34" charset="0"/>
                      </a:endParaRPr>
                    </a:p>
                  </a:txBody>
                  <a:tcPr marL="83301" marR="83301" marT="115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0" name="TextBox 9">
            <a:extLst/>
          </p:cNvPr>
          <p:cNvSpPr txBox="1"/>
          <p:nvPr/>
        </p:nvSpPr>
        <p:spPr>
          <a:xfrm>
            <a:off x="3690938" y="2941638"/>
            <a:ext cx="647700" cy="400050"/>
          </a:xfrm>
          <a:prstGeom prst="rect">
            <a:avLst/>
          </a:prstGeom>
          <a:noFill/>
        </p:spPr>
        <p:txBody>
          <a:bodyPr>
            <a:spAutoFit/>
          </a:bodyPr>
          <a:lstStyle/>
          <a:p>
            <a:pPr>
              <a:defRPr/>
            </a:pPr>
            <a:r>
              <a:rPr lang="en-US" sz="2000" b="1" dirty="0">
                <a:solidFill>
                  <a:srgbClr val="FF0000"/>
                </a:solidFill>
                <a:latin typeface="+mn-lt"/>
                <a:ea typeface="+mn-ea"/>
              </a:rPr>
              <a:t>✗</a:t>
            </a:r>
            <a:endParaRPr lang="vi-VN" sz="2000" dirty="0"/>
          </a:p>
        </p:txBody>
      </p:sp>
      <p:sp>
        <p:nvSpPr>
          <p:cNvPr id="11" name="Rectangle 10"/>
          <p:cNvSpPr>
            <a:spLocks noChangeArrowheads="1"/>
          </p:cNvSpPr>
          <p:nvPr/>
        </p:nvSpPr>
        <p:spPr bwMode="auto">
          <a:xfrm>
            <a:off x="4694238" y="2767013"/>
            <a:ext cx="74263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just"/>
            <a:r>
              <a:rPr lang="en-US" altLang="en-US" sz="1800">
                <a:cs typeface="Times New Roman" panose="02020603050405020304" pitchFamily="18" charset="0"/>
              </a:rPr>
              <a:t>Chúng ta chỉ nên khoan dung, tha thứ cho người khác, khi họ nhận thức được sai lầm của bản thân và có thái độ, hành động sửa chữa những sai lầm, thiếu sót đó.</a:t>
            </a:r>
          </a:p>
        </p:txBody>
      </p:sp>
      <p:sp>
        <p:nvSpPr>
          <p:cNvPr id="12" name="TextBox 11"/>
          <p:cNvSpPr txBox="1">
            <a:spLocks noChangeArrowheads="1"/>
          </p:cNvSpPr>
          <p:nvPr/>
        </p:nvSpPr>
        <p:spPr bwMode="auto">
          <a:xfrm>
            <a:off x="350838" y="363855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ctr"/>
            <a:r>
              <a:rPr lang="vi-VN" altLang="en-US" sz="2400">
                <a:cs typeface="Times New Roman" panose="02020603050405020304" pitchFamily="18" charset="0"/>
              </a:rPr>
              <a:t>b</a:t>
            </a:r>
          </a:p>
        </p:txBody>
      </p:sp>
      <p:sp>
        <p:nvSpPr>
          <p:cNvPr id="14" name="TextBox 13">
            <a:extLst/>
          </p:cNvPr>
          <p:cNvSpPr txBox="1"/>
          <p:nvPr/>
        </p:nvSpPr>
        <p:spPr>
          <a:xfrm>
            <a:off x="3654425" y="3660775"/>
            <a:ext cx="647700" cy="400050"/>
          </a:xfrm>
          <a:prstGeom prst="rect">
            <a:avLst/>
          </a:prstGeom>
          <a:noFill/>
        </p:spPr>
        <p:txBody>
          <a:bodyPr>
            <a:spAutoFit/>
          </a:bodyPr>
          <a:lstStyle/>
          <a:p>
            <a:pPr>
              <a:defRPr/>
            </a:pPr>
            <a:r>
              <a:rPr lang="en-US" sz="2000" b="1" dirty="0">
                <a:solidFill>
                  <a:srgbClr val="FF0000"/>
                </a:solidFill>
                <a:latin typeface="+mn-lt"/>
                <a:ea typeface="+mn-ea"/>
              </a:rPr>
              <a:t>✗</a:t>
            </a:r>
            <a:endParaRPr lang="vi-VN" sz="2000" dirty="0"/>
          </a:p>
        </p:txBody>
      </p:sp>
      <p:sp>
        <p:nvSpPr>
          <p:cNvPr id="15" name="Rectangle 14"/>
          <p:cNvSpPr>
            <a:spLocks noChangeArrowheads="1"/>
          </p:cNvSpPr>
          <p:nvPr/>
        </p:nvSpPr>
        <p:spPr bwMode="auto">
          <a:xfrm>
            <a:off x="4749800" y="3603625"/>
            <a:ext cx="7564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just"/>
            <a:r>
              <a:rPr lang="en-US" altLang="en-US" sz="1800">
                <a:cs typeface="Times New Roman" panose="02020603050405020304" pitchFamily="18" charset="0"/>
              </a:rPr>
              <a:t>Một trong những biểu hiện của lòng khoan dung là việc: chúng ta tha thứ cho bản thân khi chúng ta nhận thức được lỗi lầm và có hành động sửa chữa lỗi sai đó.</a:t>
            </a:r>
          </a:p>
        </p:txBody>
      </p:sp>
      <p:sp>
        <p:nvSpPr>
          <p:cNvPr id="16" name="TextBox 15"/>
          <p:cNvSpPr txBox="1">
            <a:spLocks noChangeArrowheads="1"/>
          </p:cNvSpPr>
          <p:nvPr/>
        </p:nvSpPr>
        <p:spPr bwMode="auto">
          <a:xfrm>
            <a:off x="427038" y="4629150"/>
            <a:ext cx="715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ctr"/>
            <a:r>
              <a:rPr lang="vi-VN" altLang="en-US" sz="2400">
                <a:cs typeface="Times New Roman" panose="02020603050405020304" pitchFamily="18" charset="0"/>
              </a:rPr>
              <a:t>c</a:t>
            </a:r>
          </a:p>
        </p:txBody>
      </p:sp>
      <p:sp>
        <p:nvSpPr>
          <p:cNvPr id="17" name="TextBox 16"/>
          <p:cNvSpPr txBox="1">
            <a:spLocks noChangeArrowheads="1"/>
          </p:cNvSpPr>
          <p:nvPr/>
        </p:nvSpPr>
        <p:spPr bwMode="auto">
          <a:xfrm>
            <a:off x="3579813" y="4546600"/>
            <a:ext cx="885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nSpc>
                <a:spcPct val="115000"/>
              </a:lnSpc>
              <a:spcAft>
                <a:spcPts val="1000"/>
              </a:spcAft>
            </a:pPr>
            <a:r>
              <a:rPr lang="en-US" altLang="en-US" sz="2400" b="1">
                <a:solidFill>
                  <a:srgbClr val="FF0000"/>
                </a:solidFill>
                <a:latin typeface="MS Gothic" panose="020B0609070205080204" pitchFamily="49" charset="-128"/>
                <a:ea typeface="Arial" panose="020B0604020202020204" pitchFamily="34" charset="0"/>
                <a:cs typeface="MS Gothic" panose="020B0609070205080204" pitchFamily="49" charset="-128"/>
              </a:rPr>
              <a:t>✗</a:t>
            </a:r>
            <a:endParaRPr lang="vi-VN" altLang="en-US" sz="2400" b="1">
              <a:solidFill>
                <a:srgbClr val="FF0000"/>
              </a:solidFill>
              <a:ea typeface="Arial" panose="020B0604020202020204" pitchFamily="34" charset="0"/>
              <a:cs typeface="Times New Roman" panose="02020603050405020304" pitchFamily="18" charset="0"/>
            </a:endParaRPr>
          </a:p>
        </p:txBody>
      </p:sp>
      <p:sp>
        <p:nvSpPr>
          <p:cNvPr id="18" name="Rectangle 17"/>
          <p:cNvSpPr>
            <a:spLocks noChangeArrowheads="1"/>
          </p:cNvSpPr>
          <p:nvPr/>
        </p:nvSpPr>
        <p:spPr bwMode="auto">
          <a:xfrm>
            <a:off x="4802188" y="4535488"/>
            <a:ext cx="7318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just"/>
            <a:r>
              <a:rPr lang="en-US" altLang="en-US" sz="1800">
                <a:cs typeface="Times New Roman" panose="02020603050405020304" pitchFamily="18" charset="0"/>
              </a:rPr>
              <a:t>Trước những lỗi sai, thiếu sót của người khác, chúng ta nên phê bình, góp ý với tinh thần xây dựng.</a:t>
            </a:r>
          </a:p>
        </p:txBody>
      </p:sp>
      <p:sp>
        <p:nvSpPr>
          <p:cNvPr id="19" name="TextBox 18"/>
          <p:cNvSpPr txBox="1">
            <a:spLocks noChangeArrowheads="1"/>
          </p:cNvSpPr>
          <p:nvPr/>
        </p:nvSpPr>
        <p:spPr bwMode="auto">
          <a:xfrm>
            <a:off x="427038" y="5611813"/>
            <a:ext cx="715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ctr"/>
            <a:r>
              <a:rPr lang="vi-VN" altLang="en-US" sz="2400">
                <a:cs typeface="Times New Roman" panose="02020603050405020304" pitchFamily="18" charset="0"/>
              </a:rPr>
              <a:t>d</a:t>
            </a:r>
          </a:p>
        </p:txBody>
      </p:sp>
      <p:sp>
        <p:nvSpPr>
          <p:cNvPr id="20" name="TextBox 19"/>
          <p:cNvSpPr txBox="1">
            <a:spLocks noChangeArrowheads="1"/>
          </p:cNvSpPr>
          <p:nvPr/>
        </p:nvSpPr>
        <p:spPr bwMode="auto">
          <a:xfrm>
            <a:off x="3475038" y="5556250"/>
            <a:ext cx="8858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nSpc>
                <a:spcPct val="115000"/>
              </a:lnSpc>
              <a:spcAft>
                <a:spcPts val="1000"/>
              </a:spcAft>
            </a:pPr>
            <a:r>
              <a:rPr lang="en-US" altLang="en-US" sz="2400" b="1">
                <a:solidFill>
                  <a:srgbClr val="FF0000"/>
                </a:solidFill>
                <a:latin typeface="MS Gothic" panose="020B0609070205080204" pitchFamily="49" charset="-128"/>
                <a:ea typeface="Arial" panose="020B0604020202020204" pitchFamily="34" charset="0"/>
                <a:cs typeface="MS Gothic" panose="020B0609070205080204" pitchFamily="49" charset="-128"/>
              </a:rPr>
              <a:t>✗</a:t>
            </a:r>
            <a:endParaRPr lang="vi-VN" altLang="en-US" sz="2400" b="1">
              <a:solidFill>
                <a:srgbClr val="FF0000"/>
              </a:solidFill>
              <a:ea typeface="Arial" panose="020B0604020202020204" pitchFamily="34" charset="0"/>
              <a:cs typeface="Times New Roman" panose="02020603050405020304" pitchFamily="18" charset="0"/>
            </a:endParaRPr>
          </a:p>
        </p:txBody>
      </p:sp>
      <p:sp>
        <p:nvSpPr>
          <p:cNvPr id="21" name="Rectangle 20"/>
          <p:cNvSpPr>
            <a:spLocks noChangeArrowheads="1"/>
          </p:cNvSpPr>
          <p:nvPr/>
        </p:nvSpPr>
        <p:spPr bwMode="auto">
          <a:xfrm>
            <a:off x="4770438" y="5334000"/>
            <a:ext cx="7350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just"/>
            <a:r>
              <a:rPr lang="en-US" altLang="en-US" sz="1800">
                <a:cs typeface="Times New Roman" panose="02020603050405020304" pitchFamily="18" charset="0"/>
              </a:rPr>
              <a:t>Một trong những biểu hiện của khoan dung là tôn trọng sở thích, thói quen tốt của người khác. Đối với những sở thích, thói quen xấu, gây hại cho chính bản thân người đó và xã hội, thì chúng ta cần phê bình, góp ý với tinh thần xây dựng.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500"/>
                                        <p:tgtEl>
                                          <p:spTgt spid="12">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fade">
                                      <p:cBhvr>
                                        <p:cTn id="63" dur="500"/>
                                        <p:tgtEl>
                                          <p:spTgt spid="18">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ppt_x"/>
                                          </p:val>
                                        </p:tav>
                                        <p:tav tm="100000">
                                          <p:val>
                                            <p:strVal val="#ppt_x"/>
                                          </p:val>
                                        </p:tav>
                                      </p:tavLst>
                                    </p:anim>
                                    <p:anim calcmode="lin" valueType="num">
                                      <p:cBhvr additive="base">
                                        <p:cTn id="6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P spid="17"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1750" y="76200"/>
            <a:ext cx="124047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eaLnBrk="1" hangingPunct="1"/>
            <a:r>
              <a:rPr lang="vi-VN" altLang="en-US" sz="2400" b="1">
                <a:solidFill>
                  <a:srgbClr val="FF0000"/>
                </a:solidFill>
                <a:ea typeface="Arial" panose="020B0604020202020204" pitchFamily="34" charset="0"/>
                <a:cs typeface="Times New Roman" panose="02020603050405020304" pitchFamily="18" charset="0"/>
              </a:rPr>
              <a:t>Luyện tập </a:t>
            </a:r>
            <a:r>
              <a:rPr lang="en-US" altLang="en-US" sz="2400" b="1">
                <a:solidFill>
                  <a:srgbClr val="FF0000"/>
                </a:solidFill>
                <a:ea typeface="Arial" panose="020B0604020202020204" pitchFamily="34" charset="0"/>
                <a:cs typeface="Times New Roman" panose="02020603050405020304" pitchFamily="18" charset="0"/>
              </a:rPr>
              <a:t>3</a:t>
            </a:r>
            <a:r>
              <a:rPr lang="vi-VN" altLang="en-US" sz="2400" b="1">
                <a:ea typeface="Arial" panose="020B0604020202020204" pitchFamily="34" charset="0"/>
                <a:cs typeface="Times New Roman" panose="02020603050405020304" pitchFamily="18" charset="0"/>
              </a:rPr>
              <a:t>: </a:t>
            </a:r>
            <a:r>
              <a:rPr lang="en-US" altLang="en-US" sz="2400" b="1"/>
              <a:t>Viết đoạn văn về tác hại về sự thiếu khoan dung.</a:t>
            </a:r>
            <a:r>
              <a:rPr lang="en-US" altLang="en-US" sz="2400"/>
              <a:t> </a:t>
            </a:r>
            <a:endParaRPr lang="vi-VN" altLang="en-US" sz="2400">
              <a:cs typeface="Times New Roman" panose="02020603050405020304" pitchFamily="18" charset="0"/>
            </a:endParaRPr>
          </a:p>
        </p:txBody>
      </p:sp>
      <p:sp>
        <p:nvSpPr>
          <p:cNvPr id="7" name="Rectangle 6"/>
          <p:cNvSpPr>
            <a:spLocks noChangeArrowheads="1"/>
          </p:cNvSpPr>
          <p:nvPr/>
        </p:nvSpPr>
        <p:spPr bwMode="auto">
          <a:xfrm>
            <a:off x="427038" y="758825"/>
            <a:ext cx="118110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eaLnBrk="1" hangingPunct="1"/>
            <a:r>
              <a:rPr lang="en-US" altLang="en-US" sz="2600"/>
              <a:t>     Sự thiếu khoan dung trong cuộc sống đồng nghĩa với việc thiếu sự thông cảm và không sẵn lòng chấp nhận sự khác biệt của người khác; không tha thứ cho lỗi lầm chủ chính bản thân mình và người khác. Tác hại của sự thiếu khoan dung có thể lan rộng từ mức độ cá nhân đến cả xã hội. Ở mức độ cá nhân, khi thiếu khoan dung, con người dễ rơi vào tư duy cứng nhắc, không linh hoạt và ít độc lập tư duy. Họ có thể cảm thấy không thoải mái khi phải đối mặt với những ý kiến, giá trị và quan điểm khác biệt, điều này ảnh hưởng đến khả năng hòa nhập và xây dựng mối quan hệ với người khác. Tại cấp độ xã hội, sự thiếu khoan dung có thể dẫn đến mâu thuẫn, phân hóa và xung đột. Khi mỗi người đề cao giá trị của bản thân mình mà không chấp nhận sự đa dạng của cộng đồng, xã hội dễ bị chia rẽ thành những nhóm nhỏ, mỗi nhóm tự tạo ra một lãnh thổ và quy tắc của riêng mình. Điều này làm suy yếu sự đoàn kết và tương tác xã hội tích cực, góp phần vào sự phân li của xã hội. </a:t>
            </a:r>
            <a:endParaRPr lang="vi-VN" altLang="en-US" sz="26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74638" y="366713"/>
            <a:ext cx="116586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just"/>
            <a:r>
              <a:rPr lang="en-US" altLang="en-US" sz="2600">
                <a:cs typeface="Times New Roman" panose="02020603050405020304" pitchFamily="18" charset="0"/>
              </a:rPr>
              <a:t>    Ngoài ra, sự thiếu khoan dung cũng ảnh hưởng tiêu cực đến sức khỏe tinh thần và cảm xúc cá nhân. Khi không được chấp nhận và tôn trọng, một người có thể cảm thấy bị cô lập, không được công nhận và yêu thương, dẫn đến cảm giác tự ti, lo lắng và căng thẳng. Trong tổng thể, sự thiếu khoan dung không chỉ gây hại cho cá nhân mà còn ảnh hưởng tiêu cực đến mối quan hệ và sự phát triển của xã hội. Để xây dựng một cộng đồng hài hòa và thịnh vượng, việc khuyến khích sự khoan dung và tôn trọng sự đa dạng là điều cần thiết.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1750" y="76200"/>
            <a:ext cx="124047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r>
              <a:rPr lang="vi-VN" altLang="en-US" sz="2400" b="1">
                <a:solidFill>
                  <a:srgbClr val="FF0000"/>
                </a:solidFill>
                <a:ea typeface="Arial" panose="020B0604020202020204" pitchFamily="34" charset="0"/>
                <a:cs typeface="Times New Roman" panose="02020603050405020304" pitchFamily="18" charset="0"/>
              </a:rPr>
              <a:t>Luyện tập </a:t>
            </a:r>
            <a:r>
              <a:rPr lang="en-US" altLang="en-US" sz="2400" b="1">
                <a:solidFill>
                  <a:srgbClr val="FF0000"/>
                </a:solidFill>
                <a:ea typeface="Arial" panose="020B0604020202020204" pitchFamily="34" charset="0"/>
                <a:cs typeface="Times New Roman" panose="02020603050405020304" pitchFamily="18" charset="0"/>
              </a:rPr>
              <a:t>4</a:t>
            </a:r>
            <a:r>
              <a:rPr lang="vi-VN" altLang="en-US" sz="2400" b="1">
                <a:ea typeface="Arial" panose="020B0604020202020204" pitchFamily="34" charset="0"/>
                <a:cs typeface="Times New Roman" panose="02020603050405020304" pitchFamily="18" charset="0"/>
              </a:rPr>
              <a:t>: </a:t>
            </a:r>
            <a:r>
              <a:rPr lang="en-US" altLang="en-US" sz="2400" b="1"/>
              <a:t>Em hãy đọc các tình huống &amp; trả lời câu hỏi. Làm gì?</a:t>
            </a:r>
          </a:p>
        </p:txBody>
      </p:sp>
      <p:graphicFrame>
        <p:nvGraphicFramePr>
          <p:cNvPr id="3" name="Table 2"/>
          <p:cNvGraphicFramePr>
            <a:graphicFrameLocks noGrp="1"/>
          </p:cNvGraphicFramePr>
          <p:nvPr/>
        </p:nvGraphicFramePr>
        <p:xfrm>
          <a:off x="93663" y="771525"/>
          <a:ext cx="12068175" cy="6010276"/>
        </p:xfrm>
        <a:graphic>
          <a:graphicData uri="http://schemas.openxmlformats.org/drawingml/2006/table">
            <a:tbl>
              <a:tblPr firstRow="1" firstCol="1" bandRow="1"/>
              <a:tblGrid>
                <a:gridCol w="1475838">
                  <a:extLst>
                    <a:ext uri="{9D8B030D-6E8A-4147-A177-3AD203B41FA5}">
                      <a16:colId xmlns:a16="http://schemas.microsoft.com/office/drawing/2014/main" val="20000"/>
                    </a:ext>
                  </a:extLst>
                </a:gridCol>
                <a:gridCol w="10592337">
                  <a:extLst>
                    <a:ext uri="{9D8B030D-6E8A-4147-A177-3AD203B41FA5}">
                      <a16:colId xmlns:a16="http://schemas.microsoft.com/office/drawing/2014/main" val="20001"/>
                    </a:ext>
                  </a:extLst>
                </a:gridCol>
              </a:tblGrid>
              <a:tr h="630939">
                <a:tc>
                  <a:txBody>
                    <a:bodyPr/>
                    <a:lstStyle/>
                    <a:p>
                      <a:pPr algn="ctr">
                        <a:lnSpc>
                          <a:spcPct val="115000"/>
                        </a:lnSpc>
                        <a:spcAft>
                          <a:spcPts val="0"/>
                        </a:spcAft>
                      </a:pPr>
                      <a:r>
                        <a:rPr lang="en-US" sz="1800" b="1" dirty="0">
                          <a:effectLst/>
                          <a:latin typeface="Times New Roman"/>
                          <a:ea typeface="Arial"/>
                          <a:cs typeface="Times New Roman"/>
                        </a:rPr>
                        <a:t>C</a:t>
                      </a:r>
                      <a:r>
                        <a:rPr lang="vi-VN" sz="1800" b="1" dirty="0">
                          <a:effectLst/>
                          <a:latin typeface="Times New Roman"/>
                          <a:ea typeface="Arial"/>
                          <a:cs typeface="Times New Roman"/>
                        </a:rPr>
                        <a:t>ác </a:t>
                      </a:r>
                      <a:r>
                        <a:rPr lang="en-US" sz="1800" b="1" dirty="0" err="1" smtClean="0">
                          <a:effectLst/>
                          <a:latin typeface="Times New Roman"/>
                          <a:ea typeface="Arial"/>
                          <a:cs typeface="Times New Roman"/>
                        </a:rPr>
                        <a:t>tình</a:t>
                      </a:r>
                      <a:r>
                        <a:rPr lang="en-US" sz="1800" b="1" baseline="0" dirty="0" smtClean="0">
                          <a:effectLst/>
                          <a:latin typeface="Times New Roman"/>
                          <a:ea typeface="Arial"/>
                          <a:cs typeface="Times New Roman"/>
                        </a:rPr>
                        <a:t> </a:t>
                      </a:r>
                      <a:r>
                        <a:rPr lang="en-US" sz="1800" b="1" baseline="0" dirty="0" err="1" smtClean="0">
                          <a:effectLst/>
                          <a:latin typeface="Times New Roman"/>
                          <a:ea typeface="Arial"/>
                          <a:cs typeface="Times New Roman"/>
                        </a:rPr>
                        <a:t>huống</a:t>
                      </a:r>
                      <a:endParaRPr lang="vi-VN" sz="1800" b="1" dirty="0">
                        <a:effectLst/>
                        <a:latin typeface="Times New Roman"/>
                        <a:ea typeface="Arial"/>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b="1" dirty="0" err="1" smtClean="0">
                          <a:effectLst/>
                          <a:latin typeface="Times New Roman"/>
                          <a:ea typeface="Arial"/>
                          <a:cs typeface="Times New Roman"/>
                        </a:rPr>
                        <a:t>Việc</a:t>
                      </a:r>
                      <a:r>
                        <a:rPr lang="en-US" sz="1800" b="1" dirty="0" smtClean="0">
                          <a:effectLst/>
                          <a:latin typeface="Times New Roman"/>
                          <a:ea typeface="Arial"/>
                          <a:cs typeface="Times New Roman"/>
                        </a:rPr>
                        <a:t> </a:t>
                      </a:r>
                      <a:r>
                        <a:rPr lang="en-US" sz="1800" b="1" dirty="0" err="1" smtClean="0">
                          <a:effectLst/>
                          <a:latin typeface="Times New Roman"/>
                          <a:ea typeface="Arial"/>
                          <a:cs typeface="Times New Roman"/>
                        </a:rPr>
                        <a:t>làm</a:t>
                      </a:r>
                      <a:r>
                        <a:rPr lang="en-US" sz="1800" b="1" baseline="0" dirty="0" smtClean="0">
                          <a:effectLst/>
                          <a:latin typeface="Times New Roman"/>
                          <a:ea typeface="Arial"/>
                          <a:cs typeface="Times New Roman"/>
                        </a:rPr>
                        <a:t> </a:t>
                      </a:r>
                      <a:r>
                        <a:rPr lang="en-US" sz="1800" b="1" baseline="0" dirty="0" err="1" smtClean="0">
                          <a:effectLst/>
                          <a:latin typeface="Times New Roman"/>
                          <a:ea typeface="Arial"/>
                          <a:cs typeface="Times New Roman"/>
                        </a:rPr>
                        <a:t>của</a:t>
                      </a:r>
                      <a:r>
                        <a:rPr lang="en-US" sz="1800" b="1" baseline="0" dirty="0" smtClean="0">
                          <a:effectLst/>
                          <a:latin typeface="Times New Roman"/>
                          <a:ea typeface="Arial"/>
                          <a:cs typeface="Times New Roman"/>
                        </a:rPr>
                        <a:t> </a:t>
                      </a:r>
                      <a:r>
                        <a:rPr lang="en-US" sz="1800" b="1" baseline="0" dirty="0" err="1" smtClean="0">
                          <a:effectLst/>
                          <a:latin typeface="Times New Roman"/>
                          <a:ea typeface="Arial"/>
                          <a:cs typeface="Times New Roman"/>
                        </a:rPr>
                        <a:t>em</a:t>
                      </a:r>
                      <a:endParaRPr lang="vi-VN" sz="1800" b="1" dirty="0">
                        <a:effectLst/>
                        <a:latin typeface="Times New Roman"/>
                        <a:ea typeface="Arial"/>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69321">
                <a:tc>
                  <a:txBody>
                    <a:bodyPr/>
                    <a:lstStyle/>
                    <a:p>
                      <a:pPr algn="ctr">
                        <a:lnSpc>
                          <a:spcPct val="115000"/>
                        </a:lnSpc>
                        <a:spcAft>
                          <a:spcPts val="0"/>
                        </a:spcAft>
                      </a:pPr>
                      <a:endParaRPr lang="en-US" sz="1800" dirty="0" smtClean="0">
                        <a:effectLst/>
                        <a:latin typeface="Times New Roman"/>
                        <a:ea typeface="Arial"/>
                        <a:cs typeface="Times New Roman"/>
                      </a:endParaRPr>
                    </a:p>
                    <a:p>
                      <a:pPr algn="ctr">
                        <a:lnSpc>
                          <a:spcPct val="115000"/>
                        </a:lnSpc>
                        <a:spcAft>
                          <a:spcPts val="0"/>
                        </a:spcAft>
                      </a:pPr>
                      <a:endParaRPr lang="en-US" sz="1800" dirty="0" smtClean="0">
                        <a:effectLst/>
                        <a:latin typeface="Times New Roman"/>
                        <a:ea typeface="Arial"/>
                        <a:cs typeface="Times New Roman"/>
                      </a:endParaRPr>
                    </a:p>
                    <a:p>
                      <a:pPr algn="ctr">
                        <a:lnSpc>
                          <a:spcPct val="115000"/>
                        </a:lnSpc>
                        <a:spcAft>
                          <a:spcPts val="0"/>
                        </a:spcAft>
                      </a:pPr>
                      <a:r>
                        <a:rPr lang="vi-VN" sz="2800" dirty="0" smtClean="0">
                          <a:effectLst/>
                          <a:latin typeface="Times New Roman"/>
                          <a:ea typeface="Arial"/>
                          <a:cs typeface="Times New Roman"/>
                        </a:rPr>
                        <a:t>a</a:t>
                      </a:r>
                      <a:endParaRPr lang="en-US" sz="2800" dirty="0" smtClean="0">
                        <a:effectLst/>
                        <a:latin typeface="Times New Roman"/>
                        <a:ea typeface="Arial"/>
                        <a:cs typeface="Times New Roman"/>
                      </a:endParaRPr>
                    </a:p>
                    <a:p>
                      <a:pPr algn="ctr">
                        <a:lnSpc>
                          <a:spcPct val="115000"/>
                        </a:lnSpc>
                        <a:spcAft>
                          <a:spcPts val="0"/>
                        </a:spcAft>
                      </a:pPr>
                      <a:endParaRPr lang="vi-VN" sz="1800" dirty="0">
                        <a:effectLst/>
                        <a:latin typeface="Times New Roman"/>
                        <a:ea typeface="Arial"/>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vi-VN" sz="1800" dirty="0">
                        <a:effectLst/>
                        <a:latin typeface="Times New Roman"/>
                        <a:ea typeface="Arial"/>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14404">
                <a:tc>
                  <a:txBody>
                    <a:bodyPr/>
                    <a:lstStyle/>
                    <a:p>
                      <a:pPr algn="ctr">
                        <a:lnSpc>
                          <a:spcPct val="115000"/>
                        </a:lnSpc>
                        <a:spcAft>
                          <a:spcPts val="0"/>
                        </a:spcAft>
                      </a:pPr>
                      <a:r>
                        <a:rPr lang="vi-VN" sz="2800" dirty="0" smtClean="0">
                          <a:effectLst/>
                          <a:latin typeface="Times New Roman"/>
                          <a:ea typeface="Arial"/>
                          <a:cs typeface="Times New Roman"/>
                        </a:rPr>
                        <a:t>b</a:t>
                      </a:r>
                      <a:endParaRPr lang="vi-VN" sz="2800" dirty="0">
                        <a:effectLst/>
                        <a:latin typeface="Times New Roman"/>
                        <a:ea typeface="Arial"/>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vi-VN" sz="1800" dirty="0">
                        <a:effectLst/>
                        <a:latin typeface="Times New Roman"/>
                        <a:ea typeface="Arial"/>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95612">
                <a:tc>
                  <a:txBody>
                    <a:bodyPr/>
                    <a:lstStyle/>
                    <a:p>
                      <a:pPr algn="ctr">
                        <a:lnSpc>
                          <a:spcPct val="115000"/>
                        </a:lnSpc>
                        <a:spcAft>
                          <a:spcPts val="0"/>
                        </a:spcAft>
                      </a:pPr>
                      <a:endParaRPr lang="en-US" sz="1800" dirty="0" smtClean="0">
                        <a:effectLst/>
                        <a:latin typeface="Times New Roman"/>
                        <a:ea typeface="Arial"/>
                        <a:cs typeface="Times New Roman"/>
                      </a:endParaRPr>
                    </a:p>
                    <a:p>
                      <a:pPr algn="ctr">
                        <a:lnSpc>
                          <a:spcPct val="115000"/>
                        </a:lnSpc>
                        <a:spcAft>
                          <a:spcPts val="0"/>
                        </a:spcAft>
                      </a:pPr>
                      <a:endParaRPr lang="en-US" sz="1800" dirty="0" smtClean="0">
                        <a:effectLst/>
                        <a:latin typeface="Times New Roman"/>
                        <a:ea typeface="Arial"/>
                        <a:cs typeface="Times New Roman"/>
                      </a:endParaRPr>
                    </a:p>
                    <a:p>
                      <a:pPr algn="ctr">
                        <a:lnSpc>
                          <a:spcPct val="115000"/>
                        </a:lnSpc>
                        <a:spcAft>
                          <a:spcPts val="0"/>
                        </a:spcAft>
                      </a:pPr>
                      <a:endParaRPr lang="en-US" sz="1800" dirty="0" smtClean="0">
                        <a:effectLst/>
                        <a:latin typeface="Times New Roman"/>
                        <a:ea typeface="Arial"/>
                        <a:cs typeface="Times New Roman"/>
                      </a:endParaRPr>
                    </a:p>
                    <a:p>
                      <a:pPr algn="ctr">
                        <a:lnSpc>
                          <a:spcPct val="115000"/>
                        </a:lnSpc>
                        <a:spcAft>
                          <a:spcPts val="0"/>
                        </a:spcAft>
                      </a:pPr>
                      <a:endParaRPr lang="en-US" sz="1800" dirty="0" smtClean="0">
                        <a:effectLst/>
                        <a:latin typeface="Times New Roman"/>
                        <a:ea typeface="Arial"/>
                        <a:cs typeface="Times New Roman"/>
                      </a:endParaRPr>
                    </a:p>
                    <a:p>
                      <a:pPr algn="ctr">
                        <a:lnSpc>
                          <a:spcPct val="115000"/>
                        </a:lnSpc>
                        <a:spcAft>
                          <a:spcPts val="0"/>
                        </a:spcAft>
                      </a:pPr>
                      <a:r>
                        <a:rPr lang="vi-VN" sz="2800" dirty="0" smtClean="0">
                          <a:effectLst/>
                          <a:latin typeface="Times New Roman"/>
                          <a:ea typeface="Arial"/>
                          <a:cs typeface="Times New Roman"/>
                        </a:rPr>
                        <a:t>c</a:t>
                      </a:r>
                      <a:endParaRPr lang="vi-VN" sz="2800" dirty="0">
                        <a:effectLst/>
                        <a:latin typeface="Times New Roman"/>
                        <a:ea typeface="Arial"/>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vi-VN" sz="1800" dirty="0">
                        <a:effectLst/>
                        <a:latin typeface="Times New Roman"/>
                        <a:ea typeface="Arial"/>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Rectangle 3"/>
          <p:cNvSpPr>
            <a:spLocks noChangeArrowheads="1"/>
          </p:cNvSpPr>
          <p:nvPr/>
        </p:nvSpPr>
        <p:spPr bwMode="auto">
          <a:xfrm>
            <a:off x="1646238" y="1362075"/>
            <a:ext cx="105156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just"/>
            <a:r>
              <a:rPr lang="vi-VN" altLang="en-US" sz="2000">
                <a:ea typeface="Myriad Pro Cond"/>
                <a:cs typeface="Times New Roman" panose="02020603050405020304" pitchFamily="18" charset="0"/>
              </a:rPr>
              <a:t>Sẽ khuyên D:</a:t>
            </a:r>
            <a:endParaRPr lang="en-US" altLang="en-US" sz="2000">
              <a:ea typeface="Myriad Pro Cond"/>
              <a:cs typeface="Times New Roman" panose="02020603050405020304" pitchFamily="18" charset="0"/>
            </a:endParaRPr>
          </a:p>
          <a:p>
            <a:pPr algn="just"/>
            <a:r>
              <a:rPr lang="vi-VN" altLang="en-US" sz="2000">
                <a:ea typeface="Myriad Pro Cond"/>
                <a:cs typeface="Times New Roman" panose="02020603050405020304" pitchFamily="18" charset="0"/>
              </a:rPr>
              <a:t>- Hãy tha thứ cho chính bản thân mình.</a:t>
            </a:r>
            <a:endParaRPr lang="en-US" altLang="en-US" sz="2000">
              <a:ea typeface="Myriad Pro Cond"/>
              <a:cs typeface="Times New Roman" panose="02020603050405020304" pitchFamily="18" charset="0"/>
            </a:endParaRPr>
          </a:p>
          <a:p>
            <a:pPr algn="just"/>
            <a:r>
              <a:rPr lang="vi-VN" altLang="en-US" sz="2000">
                <a:ea typeface="Myriad Pro Cond"/>
                <a:cs typeface="Times New Roman" panose="02020603050405020304" pitchFamily="18" charset="0"/>
              </a:rPr>
              <a:t>- Thay vì tập trung vào những hối tiếc và ân hận, hãy tưởng nhớ những kỷ niệm tốt đẹp với ông nội.</a:t>
            </a:r>
            <a:endParaRPr lang="en-US" altLang="en-US" sz="2000">
              <a:ea typeface="Myriad Pro Cond"/>
              <a:cs typeface="Times New Roman" panose="02020603050405020304" pitchFamily="18" charset="0"/>
            </a:endParaRPr>
          </a:p>
          <a:p>
            <a:pPr algn="just"/>
            <a:r>
              <a:rPr lang="vi-VN" altLang="en-US" sz="2000">
                <a:ea typeface="Myriad Pro Cond"/>
                <a:cs typeface="Times New Roman" panose="02020603050405020304" pitchFamily="18" charset="0"/>
              </a:rPr>
              <a:t>- Hãy nói chuyện với gia đình hoặc bạn bè tin cậy về cảm xúc của bản thân. Chia sẻ những gì mình đang trải qua có thể giúp giảm bớt gánh nặng trong lòng.</a:t>
            </a:r>
            <a:endParaRPr lang="en-US" altLang="en-US" sz="2000">
              <a:ea typeface="Myriad Pro Cond"/>
              <a:cs typeface="Times New Roman" panose="02020603050405020304" pitchFamily="18" charset="0"/>
            </a:endParaRPr>
          </a:p>
        </p:txBody>
      </p:sp>
      <p:sp>
        <p:nvSpPr>
          <p:cNvPr id="5" name="Rectangle 4"/>
          <p:cNvSpPr>
            <a:spLocks noChangeArrowheads="1"/>
          </p:cNvSpPr>
          <p:nvPr/>
        </p:nvSpPr>
        <p:spPr bwMode="auto">
          <a:xfrm>
            <a:off x="1646238" y="3013075"/>
            <a:ext cx="1036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just"/>
            <a:r>
              <a:rPr lang="en-US" altLang="en-US" sz="2400">
                <a:ea typeface="Myriad Pro Cond"/>
                <a:cs typeface="Myriad Pro Cond"/>
              </a:rPr>
              <a:t> </a:t>
            </a:r>
            <a:r>
              <a:rPr lang="vi-VN" altLang="en-US" sz="2400">
                <a:ea typeface="Myriad Pro Cond"/>
                <a:cs typeface="Myriad Pro Cond"/>
              </a:rPr>
              <a:t>Theo em, P nên gặp và chấp nhận tha thứ cho Q, vì: Q đã nhận thức được lỗi sai của bản thân và có hành động sửa chữa lỗi sai ấy.</a:t>
            </a:r>
            <a:endParaRPr lang="en-US" altLang="en-US" sz="2400">
              <a:latin typeface="Myriad Pro Cond"/>
              <a:ea typeface="Myriad Pro Cond"/>
              <a:cs typeface="Myriad Pro Cond"/>
            </a:endParaRPr>
          </a:p>
        </p:txBody>
      </p:sp>
      <p:sp>
        <p:nvSpPr>
          <p:cNvPr id="6" name="Rectangle 5"/>
          <p:cNvSpPr>
            <a:spLocks noChangeArrowheads="1"/>
          </p:cNvSpPr>
          <p:nvPr/>
        </p:nvSpPr>
        <p:spPr bwMode="auto">
          <a:xfrm>
            <a:off x="1562100" y="3848100"/>
            <a:ext cx="10447338"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just"/>
            <a:r>
              <a:rPr lang="en-US" altLang="en-US">
                <a:ea typeface="Myriad Pro Cond"/>
                <a:cs typeface="Myriad Pro Cond"/>
              </a:rPr>
              <a:t>    </a:t>
            </a:r>
            <a:r>
              <a:rPr lang="vi-VN" altLang="en-US" sz="2200">
                <a:ea typeface="Myriad Pro Cond"/>
                <a:cs typeface="Myriad Pro Cond"/>
              </a:rPr>
              <a:t>Em sẽ nói với K rằng: “Cảm ơn cậu vì đã mời mình tham gia vào nhóm bạn của cậu! Nhưng thật tiếc, mình cảm thấy không thoải mái khi tham gia vào nhóm, vì trong nhóm có một số người hay bình luận khiếm nhã về trang phục, hình dáng và đời tư của người khác. Theo mình, mỗi người đều có những sở thích, tính cách, phong cách,.. khác nhau mà chúng ta nên tôn trọng. Mình mong muốn được giao tiếp trong một môi trường lành mạnh và tích cực hơn. K à, liệu mình và cậu có thể tìm kiếm một nhóm khác hoặc cùng tạo ra một không gian mà mọi người đều cảm thấy thoải mái và tôn trọng lẫn nhau không?</a:t>
            </a:r>
            <a:r>
              <a:rPr lang="en-US" altLang="en-US" sz="2200">
                <a:ea typeface="Myriad Pro Cond"/>
                <a:cs typeface="Myriad Pro Cond"/>
              </a:rPr>
              <a:t>”</a:t>
            </a:r>
            <a:endParaRPr lang="en-US" altLang="en-US" sz="2200">
              <a:latin typeface="Myriad Pro Cond"/>
              <a:ea typeface="Myriad Pro Cond"/>
              <a:cs typeface="Myriad Pro Con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395288" y="241300"/>
            <a:ext cx="11309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B</a:t>
            </a:r>
            <a:r>
              <a:rPr lang="en-US" altLang="en-US" sz="4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à</a:t>
            </a:r>
            <a:r>
              <a:rPr lang="en-US" altLang="en-US" sz="4800" b="1">
                <a:solidFill>
                  <a:srgbClr val="FF0000"/>
                </a:solidFill>
                <a:latin typeface="Times New Roman" panose="02020603050405020304" pitchFamily="18" charset="0"/>
                <a:cs typeface="Times New Roman" panose="02020603050405020304" pitchFamily="18" charset="0"/>
              </a:rPr>
              <a:t>i</a:t>
            </a:r>
            <a:r>
              <a:rPr lang="vi-VN" altLang="en-US" sz="4800" b="1">
                <a:solidFill>
                  <a:srgbClr val="FF0000"/>
                </a:solidFill>
                <a:latin typeface="Times New Roman" panose="02020603050405020304" pitchFamily="18" charset="0"/>
                <a:cs typeface="Times New Roman" panose="02020603050405020304" pitchFamily="18" charset="0"/>
              </a:rPr>
              <a:t> </a:t>
            </a:r>
            <a:r>
              <a:rPr lang="en-US" altLang="en-US" sz="4800" b="1">
                <a:solidFill>
                  <a:srgbClr val="FF0000"/>
                </a:solidFill>
                <a:latin typeface="Times New Roman" panose="02020603050405020304" pitchFamily="18" charset="0"/>
                <a:cs typeface="Times New Roman" panose="02020603050405020304" pitchFamily="18" charset="0"/>
              </a:rPr>
              <a:t>2</a:t>
            </a:r>
            <a:r>
              <a:rPr lang="vi-VN" altLang="en-US" sz="4800" b="1">
                <a:solidFill>
                  <a:srgbClr val="FF0000"/>
                </a:solidFill>
                <a:latin typeface="Times New Roman" panose="02020603050405020304" pitchFamily="18" charset="0"/>
                <a:cs typeface="Times New Roman" panose="02020603050405020304" pitchFamily="18" charset="0"/>
              </a:rPr>
              <a:t>: </a:t>
            </a:r>
            <a:r>
              <a:rPr lang="en-US" altLang="en-US" sz="4800" b="1">
                <a:solidFill>
                  <a:srgbClr val="FF0000"/>
                </a:solidFill>
                <a:latin typeface="Times New Roman" panose="02020603050405020304" pitchFamily="18" charset="0"/>
                <a:cs typeface="Times New Roman" panose="02020603050405020304" pitchFamily="18" charset="0"/>
              </a:rPr>
              <a:t>KHOAN DUNG</a:t>
            </a:r>
            <a:endParaRPr lang="vi-VN" altLang="en-US" sz="4800" b="1">
              <a:solidFill>
                <a:srgbClr val="FF0000"/>
              </a:solidFill>
              <a:latin typeface="Times New Roman" panose="02020603050405020304" pitchFamily="18" charset="0"/>
              <a:cs typeface="Times New Roman" panose="02020603050405020304" pitchFamily="18" charset="0"/>
            </a:endParaRPr>
          </a:p>
        </p:txBody>
      </p:sp>
      <p:sp>
        <p:nvSpPr>
          <p:cNvPr id="3" name="Text Box 5"/>
          <p:cNvSpPr txBox="1">
            <a:spLocks noChangeArrowheads="1"/>
          </p:cNvSpPr>
          <p:nvPr/>
        </p:nvSpPr>
        <p:spPr bwMode="auto">
          <a:xfrm>
            <a:off x="198438" y="1047750"/>
            <a:ext cx="6934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50000"/>
              </a:spcBef>
              <a:buFontTx/>
              <a:buNone/>
            </a:pPr>
            <a:r>
              <a:rPr lang="en-US" altLang="en-US" sz="4800" b="1">
                <a:solidFill>
                  <a:srgbClr val="0070C0"/>
                </a:solidFill>
                <a:latin typeface="Times New Roman" panose="02020603050405020304" pitchFamily="18" charset="0"/>
                <a:cs typeface="Times New Roman" panose="02020603050405020304" pitchFamily="18" charset="0"/>
              </a:rPr>
              <a:t>I. KHỞI ĐỘNG.</a:t>
            </a:r>
            <a:endParaRPr lang="vi-VN" altLang="en-US" sz="4800" b="1">
              <a:solidFill>
                <a:srgbClr val="0070C0"/>
              </a:solidFill>
              <a:latin typeface="Times New Roman" panose="02020603050405020304" pitchFamily="18" charset="0"/>
              <a:cs typeface="Times New Roman" panose="02020603050405020304" pitchFamily="18" charset="0"/>
            </a:endParaRPr>
          </a:p>
        </p:txBody>
      </p:sp>
      <p:sp>
        <p:nvSpPr>
          <p:cNvPr id="4" name="Cloud 3">
            <a:extLst/>
          </p:cNvPr>
          <p:cNvSpPr/>
          <p:nvPr/>
        </p:nvSpPr>
        <p:spPr>
          <a:xfrm>
            <a:off x="1874838" y="1733550"/>
            <a:ext cx="9982200" cy="4895850"/>
          </a:xfrm>
          <a:prstGeom prst="cloud">
            <a:avLst/>
          </a:prstGeom>
        </p:spPr>
        <p:style>
          <a:lnRef idx="1">
            <a:schemeClr val="accent5"/>
          </a:lnRef>
          <a:fillRef idx="2">
            <a:schemeClr val="accent5"/>
          </a:fillRef>
          <a:effectRef idx="1">
            <a:schemeClr val="accent5"/>
          </a:effectRef>
          <a:fontRef idx="minor">
            <a:schemeClr val="dk1"/>
          </a:fontRef>
        </p:style>
        <p:txBody>
          <a:bodyPr anchor="ctr"/>
          <a:lstStyle/>
          <a:p>
            <a:pPr algn="just">
              <a:defRPr/>
            </a:pPr>
            <a:endParaRPr lang="vi-VN" sz="2400" dirty="0">
              <a:solidFill>
                <a:srgbClr val="FF0000"/>
              </a:solidFill>
              <a:latin typeface="Open Sans"/>
              <a:cs typeface="Arial" pitchFamily="34" charset="0"/>
            </a:endParaRPr>
          </a:p>
          <a:p>
            <a:pPr eaLnBrk="1" hangingPunct="1">
              <a:defRPr/>
            </a:pPr>
            <a:r>
              <a:rPr lang="en-US" dirty="0" err="1">
                <a:solidFill>
                  <a:srgbClr val="FF0000"/>
                </a:solidFill>
                <a:latin typeface="Times New Roman" panose="02020603050405020304" pitchFamily="18" charset="0"/>
                <a:cs typeface="Times New Roman" panose="02020603050405020304" pitchFamily="18" charset="0"/>
              </a:rPr>
              <a:t>Em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hiểu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như</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nào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về</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lời</a:t>
            </a:r>
            <a:r>
              <a:rPr lang="en-US" dirty="0">
                <a:solidFill>
                  <a:srgbClr val="FF0000"/>
                </a:solidFill>
                <a:latin typeface="Times New Roman" panose="02020603050405020304" pitchFamily="18" charset="0"/>
                <a:cs typeface="Times New Roman" panose="02020603050405020304" pitchFamily="18" charset="0"/>
              </a:rPr>
              <a:t> chia </a:t>
            </a:r>
            <a:r>
              <a:rPr lang="en-US" dirty="0" err="1">
                <a:solidFill>
                  <a:srgbClr val="FF0000"/>
                </a:solidFill>
                <a:latin typeface="Times New Roman" panose="02020603050405020304" pitchFamily="18" charset="0"/>
                <a:cs typeface="Times New Roman" panose="02020603050405020304" pitchFamily="18" charset="0"/>
              </a:rPr>
              <a:t>sẻ</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sau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sĩ</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Sơn</a:t>
            </a:r>
            <a:r>
              <a:rPr lang="en-US" dirty="0">
                <a:solidFill>
                  <a:srgbClr val="FF0000"/>
                </a:solidFill>
                <a:latin typeface="Times New Roman" panose="02020603050405020304" pitchFamily="18" charset="0"/>
                <a:cs typeface="Times New Roman" panose="02020603050405020304" pitchFamily="18" charset="0"/>
              </a:rPr>
              <a:t>?</a:t>
            </a:r>
          </a:p>
          <a:p>
            <a:pPr eaLnBrk="1" hangingPunct="1">
              <a:defRPr/>
            </a:pPr>
            <a:r>
              <a:rPr lang="en-US" dirty="0">
                <a:solidFill>
                  <a:schemeClr val="tx1"/>
                </a:solidFill>
                <a:latin typeface="Times New Roman" panose="02020603050405020304" pitchFamily="18" charset="0"/>
                <a:cs typeface="Times New Roman" panose="02020603050405020304" pitchFamily="18" charset="0"/>
              </a:rPr>
              <a:t>“</a:t>
            </a:r>
            <a:r>
              <a:rPr lang="en-US" dirty="0" err="1">
                <a:solidFill>
                  <a:schemeClr val="tx1"/>
                </a:solidFill>
                <a:latin typeface="Times New Roman" panose="02020603050405020304" pitchFamily="18" charset="0"/>
                <a:cs typeface="Times New Roman" panose="02020603050405020304" pitchFamily="18" charset="0"/>
              </a:rPr>
              <a:t>Giận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hờn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trách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móc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làm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gì</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bởi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vì</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cuộc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đời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sẽ</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xóa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hết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những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vết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bầm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tâm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hồn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chúng</a:t>
            </a:r>
            <a:r>
              <a:rPr lang="en-US" dirty="0">
                <a:solidFill>
                  <a:schemeClr val="tx1"/>
                </a:solidFill>
                <a:latin typeface="Times New Roman" panose="02020603050405020304" pitchFamily="18" charset="0"/>
                <a:cs typeface="Times New Roman" panose="02020603050405020304" pitchFamily="18" charset="0"/>
              </a:rPr>
              <a:t> ta </a:t>
            </a:r>
            <a:r>
              <a:rPr lang="en-US" dirty="0" err="1">
                <a:solidFill>
                  <a:schemeClr val="tx1"/>
                </a:solidFill>
                <a:latin typeface="Times New Roman" panose="02020603050405020304" pitchFamily="18" charset="0"/>
                <a:cs typeface="Times New Roman" panose="02020603050405020304" pitchFamily="18" charset="0"/>
              </a:rPr>
              <a:t>nếu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lòng</a:t>
            </a:r>
            <a:r>
              <a:rPr lang="en-US" dirty="0">
                <a:solidFill>
                  <a:schemeClr val="tx1"/>
                </a:solidFill>
                <a:latin typeface="Times New Roman" panose="02020603050405020304" pitchFamily="18" charset="0"/>
                <a:cs typeface="Times New Roman" panose="02020603050405020304" pitchFamily="18" charset="0"/>
              </a:rPr>
              <a:t> ta </a:t>
            </a:r>
            <a:r>
              <a:rPr lang="en-US" dirty="0" err="1">
                <a:solidFill>
                  <a:schemeClr val="tx1"/>
                </a:solidFill>
                <a:latin typeface="Times New Roman" panose="02020603050405020304" pitchFamily="18" charset="0"/>
                <a:cs typeface="Times New Roman" panose="02020603050405020304" pitchFamily="18" charset="0"/>
              </a:rPr>
              <a:t>biết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độ</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lượng</a:t>
            </a:r>
            <a:r>
              <a:rPr lang="en-US" dirty="0">
                <a:solidFill>
                  <a:schemeClr val="tx1"/>
                </a:solidFill>
                <a:latin typeface="Times New Roman" panose="02020603050405020304" pitchFamily="18" charset="0"/>
                <a:cs typeface="Times New Roman" panose="02020603050405020304" pitchFamily="18" charset="0"/>
              </a:rPr>
              <a:t>. Ta </a:t>
            </a:r>
            <a:r>
              <a:rPr lang="en-US" dirty="0" err="1">
                <a:solidFill>
                  <a:schemeClr val="tx1"/>
                </a:solidFill>
                <a:latin typeface="Times New Roman" panose="02020603050405020304" pitchFamily="18" charset="0"/>
                <a:cs typeface="Times New Roman" panose="02020603050405020304" pitchFamily="18" charset="0"/>
              </a:rPr>
              <a:t>biết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thứ</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những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điều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nhỏ</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thì</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cuộc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đời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sẽ</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thứ</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cho</a:t>
            </a:r>
            <a:r>
              <a:rPr lang="en-US" dirty="0">
                <a:solidFill>
                  <a:schemeClr val="tx1"/>
                </a:solidFill>
                <a:latin typeface="Times New Roman" panose="02020603050405020304" pitchFamily="18" charset="0"/>
                <a:cs typeface="Times New Roman" panose="02020603050405020304" pitchFamily="18" charset="0"/>
              </a:rPr>
              <a:t> ta </a:t>
            </a:r>
            <a:r>
              <a:rPr lang="en-US" dirty="0" err="1">
                <a:solidFill>
                  <a:schemeClr val="tx1"/>
                </a:solidFill>
                <a:latin typeface="Times New Roman" panose="02020603050405020304" pitchFamily="18" charset="0"/>
                <a:cs typeface="Times New Roman" panose="02020603050405020304" pitchFamily="18" charset="0"/>
              </a:rPr>
              <a:t>những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điều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lớn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hơn</a:t>
            </a:r>
            <a:r>
              <a:rPr lang="en-US"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1750" y="-26988"/>
            <a:ext cx="12404725" cy="83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r>
              <a:rPr lang="vi-VN" altLang="en-US" sz="2400" b="1">
                <a:solidFill>
                  <a:srgbClr val="FF0000"/>
                </a:solidFill>
                <a:ea typeface="Arial" panose="020B0604020202020204" pitchFamily="34" charset="0"/>
                <a:cs typeface="Times New Roman" panose="02020603050405020304" pitchFamily="18" charset="0"/>
              </a:rPr>
              <a:t>Luyện tập </a:t>
            </a:r>
            <a:r>
              <a:rPr lang="en-US" altLang="en-US" sz="2400" b="1">
                <a:solidFill>
                  <a:srgbClr val="FF0000"/>
                </a:solidFill>
                <a:ea typeface="Arial" panose="020B0604020202020204" pitchFamily="34" charset="0"/>
                <a:cs typeface="Times New Roman" panose="02020603050405020304" pitchFamily="18" charset="0"/>
              </a:rPr>
              <a:t>5</a:t>
            </a:r>
            <a:r>
              <a:rPr lang="vi-VN" altLang="en-US" sz="2400" b="1">
                <a:ea typeface="Arial" panose="020B0604020202020204" pitchFamily="34" charset="0"/>
                <a:cs typeface="Times New Roman" panose="02020603050405020304" pitchFamily="18" charset="0"/>
              </a:rPr>
              <a:t>: </a:t>
            </a:r>
            <a:r>
              <a:rPr lang="en-US" altLang="en-US" sz="2400" b="1"/>
              <a:t>Một số tình huống thường gặp trong cuộc sống đòi hỏi lòng khoan dung và đưa ra cách ứng xử theo bảng gợi ý</a:t>
            </a:r>
          </a:p>
        </p:txBody>
      </p:sp>
      <p:graphicFrame>
        <p:nvGraphicFramePr>
          <p:cNvPr id="6" name="Table 5"/>
          <p:cNvGraphicFramePr>
            <a:graphicFrameLocks noGrp="1"/>
          </p:cNvGraphicFramePr>
          <p:nvPr/>
        </p:nvGraphicFramePr>
        <p:xfrm>
          <a:off x="406400" y="838200"/>
          <a:ext cx="11679239" cy="1706880"/>
        </p:xfrm>
        <a:graphic>
          <a:graphicData uri="http://schemas.openxmlformats.org/drawingml/2006/table">
            <a:tbl>
              <a:tblPr firstRow="1" firstCol="1" bandRow="1">
                <a:tableStyleId>{5C22544A-7EE6-4342-B048-85BDC9FD1C3A}</a:tableStyleId>
              </a:tblPr>
              <a:tblGrid>
                <a:gridCol w="2306509">
                  <a:extLst>
                    <a:ext uri="{9D8B030D-6E8A-4147-A177-3AD203B41FA5}">
                      <a16:colId xmlns:a16="http://schemas.microsoft.com/office/drawing/2014/main" val="20000"/>
                    </a:ext>
                  </a:extLst>
                </a:gridCol>
                <a:gridCol w="5479650">
                  <a:extLst>
                    <a:ext uri="{9D8B030D-6E8A-4147-A177-3AD203B41FA5}">
                      <a16:colId xmlns:a16="http://schemas.microsoft.com/office/drawing/2014/main" val="20001"/>
                    </a:ext>
                  </a:extLst>
                </a:gridCol>
                <a:gridCol w="3893080">
                  <a:extLst>
                    <a:ext uri="{9D8B030D-6E8A-4147-A177-3AD203B41FA5}">
                      <a16:colId xmlns:a16="http://schemas.microsoft.com/office/drawing/2014/main" val="20002"/>
                    </a:ext>
                  </a:extLst>
                </a:gridCol>
              </a:tblGrid>
              <a:tr h="426641">
                <a:tc>
                  <a:txBody>
                    <a:bodyPr/>
                    <a:lstStyle/>
                    <a:p>
                      <a:pPr marL="86360" algn="ctr">
                        <a:spcAft>
                          <a:spcPts val="0"/>
                        </a:spcAft>
                      </a:pPr>
                      <a:r>
                        <a:rPr lang="vi-VN" sz="2800" dirty="0">
                          <a:solidFill>
                            <a:srgbClr val="FF0000"/>
                          </a:solidFill>
                          <a:effectLst/>
                          <a:latin typeface="Times New Roman" panose="02020603050405020304" pitchFamily="18" charset="0"/>
                          <a:cs typeface="Times New Roman" panose="02020603050405020304" pitchFamily="18" charset="0"/>
                        </a:rPr>
                        <a:t>Không gian</a:t>
                      </a:r>
                      <a:endParaRPr lang="en-US" sz="2800" dirty="0">
                        <a:solidFill>
                          <a:srgbClr val="FF0000"/>
                        </a:solidFill>
                        <a:effectLst/>
                        <a:latin typeface="Times New Roman" panose="02020603050405020304" pitchFamily="18" charset="0"/>
                        <a:ea typeface="Myriad Pro Cond"/>
                        <a:cs typeface="Times New Roman" panose="02020603050405020304" pitchFamily="18" charset="0"/>
                      </a:endParaRPr>
                    </a:p>
                  </a:txBody>
                  <a:tcPr marL="68581" marR="68581" marT="0" marB="0" anchor="ctr"/>
                </a:tc>
                <a:tc>
                  <a:txBody>
                    <a:bodyPr/>
                    <a:lstStyle/>
                    <a:p>
                      <a:pPr marL="86360" algn="ctr">
                        <a:spcAft>
                          <a:spcPts val="0"/>
                        </a:spcAft>
                      </a:pPr>
                      <a:r>
                        <a:rPr lang="vi-VN" sz="2800" dirty="0">
                          <a:solidFill>
                            <a:srgbClr val="FF0000"/>
                          </a:solidFill>
                          <a:effectLst/>
                          <a:latin typeface="Times New Roman" panose="02020603050405020304" pitchFamily="18" charset="0"/>
                          <a:cs typeface="Times New Roman" panose="02020603050405020304" pitchFamily="18" charset="0"/>
                        </a:rPr>
                        <a:t>Tình huống</a:t>
                      </a:r>
                      <a:endParaRPr lang="en-US" sz="2800" dirty="0">
                        <a:solidFill>
                          <a:srgbClr val="FF0000"/>
                        </a:solidFill>
                        <a:effectLst/>
                        <a:latin typeface="Times New Roman" panose="02020603050405020304" pitchFamily="18" charset="0"/>
                        <a:ea typeface="Myriad Pro Cond"/>
                        <a:cs typeface="Times New Roman" panose="02020603050405020304" pitchFamily="18" charset="0"/>
                      </a:endParaRPr>
                    </a:p>
                  </a:txBody>
                  <a:tcPr marL="68581" marR="68581" marT="0" marB="0" anchor="ctr"/>
                </a:tc>
                <a:tc>
                  <a:txBody>
                    <a:bodyPr/>
                    <a:lstStyle/>
                    <a:p>
                      <a:pPr marL="86360" algn="ctr">
                        <a:spcAft>
                          <a:spcPts val="0"/>
                        </a:spcAft>
                      </a:pPr>
                      <a:r>
                        <a:rPr lang="vi-VN" sz="2800" dirty="0">
                          <a:solidFill>
                            <a:srgbClr val="FF0000"/>
                          </a:solidFill>
                          <a:effectLst/>
                          <a:latin typeface="Times New Roman" panose="02020603050405020304" pitchFamily="18" charset="0"/>
                          <a:cs typeface="Times New Roman" panose="02020603050405020304" pitchFamily="18" charset="0"/>
                        </a:rPr>
                        <a:t>Cách ứng xử</a:t>
                      </a:r>
                      <a:endParaRPr lang="en-US" sz="2800" dirty="0">
                        <a:solidFill>
                          <a:srgbClr val="FF0000"/>
                        </a:solidFill>
                        <a:effectLst/>
                        <a:latin typeface="Times New Roman" panose="02020603050405020304" pitchFamily="18" charset="0"/>
                        <a:ea typeface="Myriad Pro Cond"/>
                        <a:cs typeface="Times New Roman" panose="02020603050405020304" pitchFamily="18" charset="0"/>
                      </a:endParaRPr>
                    </a:p>
                  </a:txBody>
                  <a:tcPr marL="68581" marR="68581" marT="0" marB="0" anchor="ctr"/>
                </a:tc>
                <a:extLst>
                  <a:ext uri="{0D108BD9-81ED-4DB2-BD59-A6C34878D82A}">
                    <a16:rowId xmlns:a16="http://schemas.microsoft.com/office/drawing/2014/main" val="10000"/>
                  </a:ext>
                </a:extLst>
              </a:tr>
              <a:tr h="426641">
                <a:tc>
                  <a:txBody>
                    <a:bodyPr/>
                    <a:lstStyle/>
                    <a:p>
                      <a:pPr marL="86360" algn="ctr">
                        <a:spcAft>
                          <a:spcPts val="0"/>
                        </a:spcAft>
                      </a:pPr>
                      <a:r>
                        <a:rPr lang="en-US" sz="2800" dirty="0" smtClean="0">
                          <a:solidFill>
                            <a:schemeClr val="tx1"/>
                          </a:solidFill>
                          <a:effectLst/>
                          <a:latin typeface="Times New Roman" panose="02020603050405020304" pitchFamily="18" charset="0"/>
                          <a:ea typeface="Myriad Pro Cond"/>
                          <a:cs typeface="Times New Roman" panose="02020603050405020304" pitchFamily="18" charset="0"/>
                        </a:rPr>
                        <a:t>Gia </a:t>
                      </a:r>
                      <a:r>
                        <a:rPr lang="en-US" sz="2800" dirty="0" err="1" smtClean="0">
                          <a:solidFill>
                            <a:schemeClr val="tx1"/>
                          </a:solidFill>
                          <a:effectLst/>
                          <a:latin typeface="Times New Roman" panose="02020603050405020304" pitchFamily="18" charset="0"/>
                          <a:ea typeface="Myriad Pro Cond"/>
                          <a:cs typeface="Times New Roman" panose="02020603050405020304" pitchFamily="18" charset="0"/>
                        </a:rPr>
                        <a:t>đình</a:t>
                      </a:r>
                      <a:endParaRPr lang="en-US" sz="2800" dirty="0">
                        <a:solidFill>
                          <a:schemeClr val="tx1"/>
                        </a:solidFill>
                        <a:effectLst/>
                        <a:latin typeface="Times New Roman" panose="02020603050405020304" pitchFamily="18" charset="0"/>
                        <a:ea typeface="Myriad Pro Cond"/>
                        <a:cs typeface="Times New Roman" panose="02020603050405020304" pitchFamily="18" charset="0"/>
                      </a:endParaRPr>
                    </a:p>
                  </a:txBody>
                  <a:tcPr marL="68581" marR="68581" marT="0" marB="0" anchor="ctr"/>
                </a:tc>
                <a:tc>
                  <a:txBody>
                    <a:bodyPr/>
                    <a:lstStyle/>
                    <a:p>
                      <a:pPr marL="86360" algn="ctr">
                        <a:spcAft>
                          <a:spcPts val="0"/>
                        </a:spcAft>
                      </a:pPr>
                      <a:endParaRPr lang="en-US" sz="2800" dirty="0">
                        <a:solidFill>
                          <a:srgbClr val="FF0000"/>
                        </a:solidFill>
                        <a:effectLst/>
                        <a:latin typeface="Times New Roman" panose="02020603050405020304" pitchFamily="18" charset="0"/>
                        <a:ea typeface="Myriad Pro Cond"/>
                        <a:cs typeface="Times New Roman" panose="02020603050405020304" pitchFamily="18" charset="0"/>
                      </a:endParaRPr>
                    </a:p>
                  </a:txBody>
                  <a:tcPr marL="68581" marR="68581" marT="0" marB="0" anchor="ctr"/>
                </a:tc>
                <a:tc>
                  <a:txBody>
                    <a:bodyPr/>
                    <a:lstStyle/>
                    <a:p>
                      <a:pPr marL="86360" algn="ctr">
                        <a:spcAft>
                          <a:spcPts val="0"/>
                        </a:spcAft>
                      </a:pPr>
                      <a:endParaRPr lang="en-US" sz="2800" dirty="0">
                        <a:solidFill>
                          <a:srgbClr val="FF0000"/>
                        </a:solidFill>
                        <a:effectLst/>
                        <a:latin typeface="Times New Roman" panose="02020603050405020304" pitchFamily="18" charset="0"/>
                        <a:ea typeface="Myriad Pro Cond"/>
                        <a:cs typeface="Times New Roman" panose="02020603050405020304" pitchFamily="18" charset="0"/>
                      </a:endParaRPr>
                    </a:p>
                  </a:txBody>
                  <a:tcPr marL="68581" marR="68581" marT="0" marB="0" anchor="ctr"/>
                </a:tc>
                <a:extLst>
                  <a:ext uri="{0D108BD9-81ED-4DB2-BD59-A6C34878D82A}">
                    <a16:rowId xmlns:a16="http://schemas.microsoft.com/office/drawing/2014/main" val="10001"/>
                  </a:ext>
                </a:extLst>
              </a:tr>
              <a:tr h="426641">
                <a:tc>
                  <a:txBody>
                    <a:bodyPr/>
                    <a:lstStyle/>
                    <a:p>
                      <a:pPr marL="86360" algn="ctr">
                        <a:spcAft>
                          <a:spcPts val="0"/>
                        </a:spcAft>
                      </a:pPr>
                      <a:r>
                        <a:rPr lang="en-US" sz="2800" dirty="0" err="1" smtClean="0">
                          <a:solidFill>
                            <a:schemeClr val="tx1"/>
                          </a:solidFill>
                          <a:effectLst/>
                          <a:latin typeface="Times New Roman" panose="02020603050405020304" pitchFamily="18" charset="0"/>
                          <a:ea typeface="Myriad Pro Cond"/>
                          <a:cs typeface="Times New Roman" panose="02020603050405020304" pitchFamily="18" charset="0"/>
                        </a:rPr>
                        <a:t>Nhà</a:t>
                      </a:r>
                      <a:r>
                        <a:rPr lang="en-US" sz="2800" baseline="0" dirty="0" smtClean="0">
                          <a:solidFill>
                            <a:schemeClr val="tx1"/>
                          </a:solidFill>
                          <a:effectLst/>
                          <a:latin typeface="Times New Roman" panose="02020603050405020304" pitchFamily="18" charset="0"/>
                          <a:ea typeface="Myriad Pro Cond"/>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ea typeface="Myriad Pro Cond"/>
                          <a:cs typeface="Times New Roman" panose="02020603050405020304" pitchFamily="18" charset="0"/>
                        </a:rPr>
                        <a:t>trường</a:t>
                      </a:r>
                      <a:endParaRPr lang="en-US" sz="2800" dirty="0">
                        <a:solidFill>
                          <a:schemeClr val="tx1"/>
                        </a:solidFill>
                        <a:effectLst/>
                        <a:latin typeface="Times New Roman" panose="02020603050405020304" pitchFamily="18" charset="0"/>
                        <a:ea typeface="Myriad Pro Cond"/>
                        <a:cs typeface="Times New Roman" panose="02020603050405020304" pitchFamily="18" charset="0"/>
                      </a:endParaRPr>
                    </a:p>
                  </a:txBody>
                  <a:tcPr marL="68581" marR="68581" marT="0" marB="0" anchor="ctr"/>
                </a:tc>
                <a:tc>
                  <a:txBody>
                    <a:bodyPr/>
                    <a:lstStyle/>
                    <a:p>
                      <a:pPr marL="86360" algn="ctr">
                        <a:spcAft>
                          <a:spcPts val="0"/>
                        </a:spcAft>
                      </a:pPr>
                      <a:endParaRPr lang="en-US" sz="2800" dirty="0">
                        <a:solidFill>
                          <a:srgbClr val="FF0000"/>
                        </a:solidFill>
                        <a:effectLst/>
                        <a:latin typeface="Times New Roman" panose="02020603050405020304" pitchFamily="18" charset="0"/>
                        <a:ea typeface="Myriad Pro Cond"/>
                        <a:cs typeface="Times New Roman" panose="02020603050405020304" pitchFamily="18" charset="0"/>
                      </a:endParaRPr>
                    </a:p>
                  </a:txBody>
                  <a:tcPr marL="68581" marR="68581" marT="0" marB="0" anchor="ctr"/>
                </a:tc>
                <a:tc>
                  <a:txBody>
                    <a:bodyPr/>
                    <a:lstStyle/>
                    <a:p>
                      <a:pPr marL="86360" algn="ctr">
                        <a:spcAft>
                          <a:spcPts val="0"/>
                        </a:spcAft>
                      </a:pPr>
                      <a:endParaRPr lang="en-US" sz="2800" dirty="0">
                        <a:solidFill>
                          <a:srgbClr val="FF0000"/>
                        </a:solidFill>
                        <a:effectLst/>
                        <a:latin typeface="Times New Roman" panose="02020603050405020304" pitchFamily="18" charset="0"/>
                        <a:ea typeface="Myriad Pro Cond"/>
                        <a:cs typeface="Times New Roman" panose="02020603050405020304" pitchFamily="18" charset="0"/>
                      </a:endParaRPr>
                    </a:p>
                  </a:txBody>
                  <a:tcPr marL="68581" marR="68581" marT="0" marB="0" anchor="ctr"/>
                </a:tc>
                <a:extLst>
                  <a:ext uri="{0D108BD9-81ED-4DB2-BD59-A6C34878D82A}">
                    <a16:rowId xmlns:a16="http://schemas.microsoft.com/office/drawing/2014/main" val="10002"/>
                  </a:ext>
                </a:extLst>
              </a:tr>
              <a:tr h="426641">
                <a:tc>
                  <a:txBody>
                    <a:bodyPr/>
                    <a:lstStyle/>
                    <a:p>
                      <a:pPr marL="86360" algn="ctr">
                        <a:spcAft>
                          <a:spcPts val="0"/>
                        </a:spcAft>
                      </a:pPr>
                      <a:r>
                        <a:rPr lang="en-US" sz="2800" dirty="0" err="1" smtClean="0">
                          <a:solidFill>
                            <a:schemeClr val="tx1"/>
                          </a:solidFill>
                          <a:effectLst/>
                          <a:latin typeface="Times New Roman" panose="02020603050405020304" pitchFamily="18" charset="0"/>
                          <a:ea typeface="Myriad Pro Cond"/>
                          <a:cs typeface="Times New Roman" panose="02020603050405020304" pitchFamily="18" charset="0"/>
                        </a:rPr>
                        <a:t>Xã</a:t>
                      </a:r>
                      <a:r>
                        <a:rPr lang="en-US" sz="2800" baseline="0" dirty="0" smtClean="0">
                          <a:solidFill>
                            <a:schemeClr val="tx1"/>
                          </a:solidFill>
                          <a:effectLst/>
                          <a:latin typeface="Times New Roman" panose="02020603050405020304" pitchFamily="18" charset="0"/>
                          <a:ea typeface="Myriad Pro Cond"/>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ea typeface="Myriad Pro Cond"/>
                          <a:cs typeface="Times New Roman" panose="02020603050405020304" pitchFamily="18" charset="0"/>
                        </a:rPr>
                        <a:t>hội</a:t>
                      </a:r>
                      <a:endParaRPr lang="en-US" sz="2800" dirty="0">
                        <a:solidFill>
                          <a:schemeClr val="tx1"/>
                        </a:solidFill>
                        <a:effectLst/>
                        <a:latin typeface="Times New Roman" panose="02020603050405020304" pitchFamily="18" charset="0"/>
                        <a:ea typeface="Myriad Pro Cond"/>
                        <a:cs typeface="Times New Roman" panose="02020603050405020304" pitchFamily="18" charset="0"/>
                      </a:endParaRPr>
                    </a:p>
                  </a:txBody>
                  <a:tcPr marL="68581" marR="68581" marT="0" marB="0" anchor="ctr"/>
                </a:tc>
                <a:tc>
                  <a:txBody>
                    <a:bodyPr/>
                    <a:lstStyle/>
                    <a:p>
                      <a:pPr marL="86360" algn="ctr">
                        <a:spcAft>
                          <a:spcPts val="0"/>
                        </a:spcAft>
                      </a:pPr>
                      <a:endParaRPr lang="en-US" sz="2800" dirty="0">
                        <a:solidFill>
                          <a:srgbClr val="FF0000"/>
                        </a:solidFill>
                        <a:effectLst/>
                        <a:latin typeface="Times New Roman" panose="02020603050405020304" pitchFamily="18" charset="0"/>
                        <a:ea typeface="Myriad Pro Cond"/>
                        <a:cs typeface="Times New Roman" panose="02020603050405020304" pitchFamily="18" charset="0"/>
                      </a:endParaRPr>
                    </a:p>
                  </a:txBody>
                  <a:tcPr marL="68581" marR="68581" marT="0" marB="0" anchor="ctr"/>
                </a:tc>
                <a:tc>
                  <a:txBody>
                    <a:bodyPr/>
                    <a:lstStyle/>
                    <a:p>
                      <a:pPr marL="86360" algn="ctr">
                        <a:spcAft>
                          <a:spcPts val="0"/>
                        </a:spcAft>
                      </a:pPr>
                      <a:endParaRPr lang="en-US" sz="2800" dirty="0">
                        <a:solidFill>
                          <a:srgbClr val="FF0000"/>
                        </a:solidFill>
                        <a:effectLst/>
                        <a:latin typeface="Times New Roman" panose="02020603050405020304" pitchFamily="18" charset="0"/>
                        <a:ea typeface="Myriad Pro Cond"/>
                        <a:cs typeface="Times New Roman" panose="02020603050405020304" pitchFamily="18" charset="0"/>
                      </a:endParaRPr>
                    </a:p>
                  </a:txBody>
                  <a:tcPr marL="68581" marR="68581" marT="0" marB="0" anchor="ct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3">
            <a:extLst/>
          </p:cNvPr>
          <p:cNvSpPr/>
          <p:nvPr/>
        </p:nvSpPr>
        <p:spPr>
          <a:xfrm>
            <a:off x="179388" y="195263"/>
            <a:ext cx="1223962" cy="1252537"/>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dirty="0">
                <a:latin typeface="Times New Roman" panose="02020603050405020304" pitchFamily="18" charset="0"/>
                <a:cs typeface="Times New Roman" panose="02020603050405020304" pitchFamily="18" charset="0"/>
              </a:rPr>
              <a:t>TRẢ LỜI </a:t>
            </a:r>
          </a:p>
        </p:txBody>
      </p:sp>
      <p:sp>
        <p:nvSpPr>
          <p:cNvPr id="3" name="Flowchart: Terminator 2">
            <a:extLst/>
          </p:cNvPr>
          <p:cNvSpPr/>
          <p:nvPr/>
        </p:nvSpPr>
        <p:spPr>
          <a:xfrm>
            <a:off x="123825" y="1677988"/>
            <a:ext cx="1600200" cy="1028700"/>
          </a:xfrm>
          <a:prstGeom prst="flowChartTermina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Gia </a:t>
            </a:r>
            <a:r>
              <a:rPr lang="en-US" sz="3600" dirty="0" err="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đình</a:t>
            </a:r>
            <a:endParaRPr lang="vi-VN" sz="3600" dirty="0">
              <a:latin typeface="Times New Roman" panose="02020603050405020304" pitchFamily="18" charset="0"/>
              <a:cs typeface="Times New Roman" panose="02020603050405020304" pitchFamily="18" charset="0"/>
            </a:endParaRPr>
          </a:p>
        </p:txBody>
      </p:sp>
      <p:sp>
        <p:nvSpPr>
          <p:cNvPr id="4" name="Flowchart: Terminator 3">
            <a:extLst/>
          </p:cNvPr>
          <p:cNvSpPr/>
          <p:nvPr/>
        </p:nvSpPr>
        <p:spPr>
          <a:xfrm>
            <a:off x="1547813" y="173038"/>
            <a:ext cx="6985000" cy="647700"/>
          </a:xfrm>
          <a:prstGeom prst="flowChartTermina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ctr"/>
            <a:r>
              <a:rPr lang="en-US" altLang="en-US" sz="3600">
                <a:solidFill>
                  <a:srgbClr val="FF00FF"/>
                </a:solidFill>
                <a:cs typeface="Times New Roman" panose="02020603050405020304" pitchFamily="18" charset="0"/>
              </a:rPr>
              <a:t>Tình huống</a:t>
            </a:r>
            <a:endParaRPr lang="vi-VN" altLang="en-US" sz="3600">
              <a:solidFill>
                <a:srgbClr val="FFFFFF"/>
              </a:solidFill>
              <a:cs typeface="Times New Roman" panose="02020603050405020304" pitchFamily="18" charset="0"/>
            </a:endParaRPr>
          </a:p>
        </p:txBody>
      </p:sp>
      <p:sp>
        <p:nvSpPr>
          <p:cNvPr id="5" name="Rectangle 4"/>
          <p:cNvSpPr>
            <a:spLocks noChangeArrowheads="1"/>
          </p:cNvSpPr>
          <p:nvPr/>
        </p:nvSpPr>
        <p:spPr bwMode="auto">
          <a:xfrm>
            <a:off x="1830388" y="1001713"/>
            <a:ext cx="101028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r>
              <a:rPr lang="en-US" altLang="en-US" sz="2400">
                <a:cs typeface="Calibri" panose="020F0502020204030204" pitchFamily="34" charset="0"/>
              </a:rPr>
              <a:t>Bố mẹ giao cho V nhiệm vụ dọn dẹp nhà cửa mỗi ngày nhưng V thường xuyên mải chơi quên việc. Dù bố mẹ đã nhắc nhiều lần nhưng V vẫn không thay đổi. Một lần, có khách đến chơi nhà, V chợt nhận thấy bố mẹ rất ngượng với khách khi nhà cửa bừa bộn.</a:t>
            </a:r>
            <a:endParaRPr lang="en-US" altLang="en-US" sz="2400"/>
          </a:p>
        </p:txBody>
      </p:sp>
      <p:sp>
        <p:nvSpPr>
          <p:cNvPr id="6" name="Flowchart: Terminator 5">
            <a:extLst/>
          </p:cNvPr>
          <p:cNvSpPr/>
          <p:nvPr/>
        </p:nvSpPr>
        <p:spPr>
          <a:xfrm>
            <a:off x="1700213" y="2628900"/>
            <a:ext cx="6985000" cy="647700"/>
          </a:xfrm>
          <a:prstGeom prst="flowChartTermina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ctr"/>
            <a:r>
              <a:rPr lang="en-US" altLang="en-US" sz="3600">
                <a:solidFill>
                  <a:srgbClr val="FF00FF"/>
                </a:solidFill>
                <a:cs typeface="Times New Roman" panose="02020603050405020304" pitchFamily="18" charset="0"/>
              </a:rPr>
              <a:t>Cách ứng xử</a:t>
            </a:r>
            <a:endParaRPr lang="vi-VN" altLang="en-US" sz="3600">
              <a:solidFill>
                <a:srgbClr val="FFFFFF"/>
              </a:solidFill>
              <a:cs typeface="Times New Roman" panose="02020603050405020304" pitchFamily="18" charset="0"/>
            </a:endParaRPr>
          </a:p>
        </p:txBody>
      </p:sp>
      <p:sp>
        <p:nvSpPr>
          <p:cNvPr id="7" name="Rectangle 6"/>
          <p:cNvSpPr>
            <a:spLocks noChangeArrowheads="1"/>
          </p:cNvSpPr>
          <p:nvPr/>
        </p:nvSpPr>
        <p:spPr bwMode="auto">
          <a:xfrm>
            <a:off x="1874838" y="3317875"/>
            <a:ext cx="9906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r>
              <a:rPr lang="en-US" altLang="en-US" sz="2600">
                <a:cs typeface="Calibri" panose="020F0502020204030204" pitchFamily="34" charset="0"/>
              </a:rPr>
              <a:t>Bố mẹ/ người thân trong gia đình V nên: đợi khi khách ra về; sau đó cùng trao đổi, tâm sự với V. Trong quá trình trao đổi, luôn thể hiện thái độ: nhẹ nhàng, cởi mở và rộng lượng, sẵn sàng tha thứ khi V nhận thức được lỗi sai và quyết tâm thay đổi.</a:t>
            </a:r>
            <a:endParaRPr lang="en-US" altLang="en-US" sz="2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p:cNvPr>
          <p:cNvSpPr/>
          <p:nvPr/>
        </p:nvSpPr>
        <p:spPr>
          <a:xfrm>
            <a:off x="179388" y="195263"/>
            <a:ext cx="1223962" cy="1252537"/>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dirty="0">
                <a:latin typeface="Times New Roman" panose="02020603050405020304" pitchFamily="18" charset="0"/>
                <a:cs typeface="Times New Roman" panose="02020603050405020304" pitchFamily="18" charset="0"/>
              </a:rPr>
              <a:t>TRẢ LỜI </a:t>
            </a:r>
          </a:p>
        </p:txBody>
      </p:sp>
      <p:sp>
        <p:nvSpPr>
          <p:cNvPr id="5" name="Flowchart: Terminator 4">
            <a:extLst/>
          </p:cNvPr>
          <p:cNvSpPr/>
          <p:nvPr/>
        </p:nvSpPr>
        <p:spPr>
          <a:xfrm>
            <a:off x="123825" y="1677988"/>
            <a:ext cx="1600200" cy="1028700"/>
          </a:xfrm>
          <a:prstGeom prst="flowChartTermina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ctr"/>
            <a:r>
              <a:rPr lang="en-US" altLang="en-US" sz="3600">
                <a:solidFill>
                  <a:srgbClr val="FF00FF"/>
                </a:solidFill>
                <a:cs typeface="Times New Roman" panose="02020603050405020304" pitchFamily="18" charset="0"/>
              </a:rPr>
              <a:t>Nhà trường</a:t>
            </a:r>
            <a:endParaRPr lang="vi-VN" altLang="en-US" sz="3600">
              <a:solidFill>
                <a:srgbClr val="FFFFFF"/>
              </a:solidFill>
              <a:cs typeface="Times New Roman" panose="02020603050405020304" pitchFamily="18" charset="0"/>
            </a:endParaRPr>
          </a:p>
        </p:txBody>
      </p:sp>
      <p:sp>
        <p:nvSpPr>
          <p:cNvPr id="6" name="Flowchart: Terminator 5">
            <a:extLst/>
          </p:cNvPr>
          <p:cNvSpPr/>
          <p:nvPr/>
        </p:nvSpPr>
        <p:spPr>
          <a:xfrm>
            <a:off x="2281238" y="173038"/>
            <a:ext cx="6985000" cy="647700"/>
          </a:xfrm>
          <a:prstGeom prst="flowChartTermina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ctr"/>
            <a:r>
              <a:rPr lang="en-US" altLang="en-US" sz="3600">
                <a:solidFill>
                  <a:srgbClr val="FF00FF"/>
                </a:solidFill>
                <a:cs typeface="Times New Roman" panose="02020603050405020304" pitchFamily="18" charset="0"/>
              </a:rPr>
              <a:t>Tình huống</a:t>
            </a:r>
            <a:endParaRPr lang="vi-VN" altLang="en-US" sz="3600">
              <a:solidFill>
                <a:srgbClr val="FFFFFF"/>
              </a:solidFill>
              <a:cs typeface="Times New Roman" panose="02020603050405020304" pitchFamily="18" charset="0"/>
            </a:endParaRPr>
          </a:p>
        </p:txBody>
      </p:sp>
      <p:sp>
        <p:nvSpPr>
          <p:cNvPr id="7" name="Rectangle 6"/>
          <p:cNvSpPr>
            <a:spLocks noChangeArrowheads="1"/>
          </p:cNvSpPr>
          <p:nvPr/>
        </p:nvSpPr>
        <p:spPr bwMode="auto">
          <a:xfrm>
            <a:off x="2103438" y="838200"/>
            <a:ext cx="9906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r>
              <a:rPr lang="en-US" altLang="en-US">
                <a:cs typeface="Calibri" panose="020F0502020204030204" pitchFamily="34" charset="0"/>
              </a:rPr>
              <a:t>   Bạn K được cả nhóm giao nhiệm vụ xây dựng bài thuyết trình. Tuy nhiên, do chủ quan và thiếu sự chuẩn bị kĩ lưỡng, bài thuyết trình của K không tốt, cô giáo đã phê bình, góp ý và yêu cầu nhóm của K chỉnh sửa lại bài. K luôn dằn vặt, cảm thấy có lỗi với cả nhóm và tự trách mình đã không hoàn thành nhiệm vụ nhóm giao.</a:t>
            </a:r>
            <a:endParaRPr lang="en-US" altLang="en-US"/>
          </a:p>
        </p:txBody>
      </p:sp>
      <p:sp>
        <p:nvSpPr>
          <p:cNvPr id="8" name="Flowchart: Terminator 7">
            <a:extLst/>
          </p:cNvPr>
          <p:cNvSpPr/>
          <p:nvPr/>
        </p:nvSpPr>
        <p:spPr>
          <a:xfrm>
            <a:off x="2509838" y="2971800"/>
            <a:ext cx="6985000" cy="647700"/>
          </a:xfrm>
          <a:prstGeom prst="flowChartTermina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ctr"/>
            <a:r>
              <a:rPr lang="en-US" altLang="en-US" sz="3600">
                <a:solidFill>
                  <a:srgbClr val="FF00FF"/>
                </a:solidFill>
                <a:cs typeface="Times New Roman" panose="02020603050405020304" pitchFamily="18" charset="0"/>
              </a:rPr>
              <a:t>Cách ứng xử</a:t>
            </a:r>
            <a:endParaRPr lang="vi-VN" altLang="en-US" sz="3600">
              <a:solidFill>
                <a:srgbClr val="FFFFFF"/>
              </a:solidFill>
              <a:cs typeface="Times New Roman" panose="02020603050405020304" pitchFamily="18" charset="0"/>
            </a:endParaRPr>
          </a:p>
        </p:txBody>
      </p:sp>
      <p:sp>
        <p:nvSpPr>
          <p:cNvPr id="9" name="Rectangle 8"/>
          <p:cNvSpPr/>
          <p:nvPr/>
        </p:nvSpPr>
        <p:spPr>
          <a:xfrm>
            <a:off x="2255838" y="3646488"/>
            <a:ext cx="9753600" cy="2678112"/>
          </a:xfrm>
          <a:prstGeom prst="rect">
            <a:avLst/>
          </a:prstGeom>
        </p:spPr>
        <p:txBody>
          <a:bodyPr>
            <a:spAutoFit/>
          </a:bodyPr>
          <a:lstStyle>
            <a:lvl1pPr marL="85725">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just"/>
            <a:r>
              <a:rPr lang="vi-VN" altLang="en-US">
                <a:ea typeface="Myriad Pro Cond"/>
                <a:cs typeface="Myriad Pro Cond"/>
              </a:rPr>
              <a:t>- Các bạn trong nhóm nên:</a:t>
            </a:r>
            <a:endParaRPr lang="en-US" altLang="en-US" sz="2000">
              <a:latin typeface="Myriad Pro Cond"/>
              <a:ea typeface="Myriad Pro Cond"/>
              <a:cs typeface="Myriad Pro Cond"/>
            </a:endParaRPr>
          </a:p>
          <a:p>
            <a:pPr algn="just"/>
            <a:r>
              <a:rPr lang="vi-VN" altLang="en-US">
                <a:ea typeface="Myriad Pro Cond"/>
                <a:cs typeface="Myriad Pro Cond"/>
              </a:rPr>
              <a:t>+ Tha thứ cho K vì K đã nhận thức được lỗi lầm của bản thân.</a:t>
            </a:r>
            <a:endParaRPr lang="en-US" altLang="en-US" sz="2000">
              <a:latin typeface="Myriad Pro Cond"/>
              <a:ea typeface="Myriad Pro Cond"/>
              <a:cs typeface="Myriad Pro Cond"/>
            </a:endParaRPr>
          </a:p>
          <a:p>
            <a:pPr algn="just"/>
            <a:r>
              <a:rPr lang="vi-VN" altLang="en-US">
                <a:ea typeface="Myriad Pro Cond"/>
                <a:cs typeface="Myriad Pro Cond"/>
              </a:rPr>
              <a:t>+ Động viên, an ủi để K vượt qua mặc cảm, tha thứ cho chính mình.</a:t>
            </a:r>
            <a:endParaRPr lang="en-US" altLang="en-US" sz="2000">
              <a:latin typeface="Myriad Pro Cond"/>
              <a:ea typeface="Myriad Pro Cond"/>
              <a:cs typeface="Myriad Pro Cond"/>
            </a:endParaRPr>
          </a:p>
          <a:p>
            <a:r>
              <a:rPr lang="en-US" altLang="en-US">
                <a:cs typeface="Calibri" panose="020F0502020204030204" pitchFamily="34" charset="0"/>
              </a:rPr>
              <a:t>- Cả nhóm cùng nhau chuẩn bị bài thuyết trình thật tốt, theo sự định hướng, góp ý của cô giáo.</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p:cNvPr>
          <p:cNvSpPr/>
          <p:nvPr/>
        </p:nvSpPr>
        <p:spPr>
          <a:xfrm>
            <a:off x="179388" y="195263"/>
            <a:ext cx="1223962" cy="1252537"/>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dirty="0">
                <a:latin typeface="Times New Roman" panose="02020603050405020304" pitchFamily="18" charset="0"/>
                <a:cs typeface="Times New Roman" panose="02020603050405020304" pitchFamily="18" charset="0"/>
              </a:rPr>
              <a:t>TRẢ LỜI </a:t>
            </a:r>
          </a:p>
        </p:txBody>
      </p:sp>
      <p:sp>
        <p:nvSpPr>
          <p:cNvPr id="5" name="Flowchart: Terminator 4">
            <a:extLst/>
          </p:cNvPr>
          <p:cNvSpPr/>
          <p:nvPr/>
        </p:nvSpPr>
        <p:spPr>
          <a:xfrm>
            <a:off x="123825" y="1677988"/>
            <a:ext cx="1600200" cy="1028700"/>
          </a:xfrm>
          <a:prstGeom prst="flowChartTermina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ctr"/>
            <a:r>
              <a:rPr lang="en-US" altLang="en-US" sz="3600">
                <a:solidFill>
                  <a:srgbClr val="FF00FF"/>
                </a:solidFill>
                <a:cs typeface="Times New Roman" panose="02020603050405020304" pitchFamily="18" charset="0"/>
              </a:rPr>
              <a:t>Xã hội</a:t>
            </a:r>
            <a:endParaRPr lang="vi-VN" altLang="en-US" sz="3600">
              <a:solidFill>
                <a:srgbClr val="FFFFFF"/>
              </a:solidFill>
              <a:cs typeface="Times New Roman" panose="02020603050405020304" pitchFamily="18" charset="0"/>
            </a:endParaRPr>
          </a:p>
        </p:txBody>
      </p:sp>
      <p:sp>
        <p:nvSpPr>
          <p:cNvPr id="6" name="Flowchart: Terminator 5">
            <a:extLst/>
          </p:cNvPr>
          <p:cNvSpPr/>
          <p:nvPr/>
        </p:nvSpPr>
        <p:spPr>
          <a:xfrm>
            <a:off x="2281238" y="173038"/>
            <a:ext cx="6985000" cy="647700"/>
          </a:xfrm>
          <a:prstGeom prst="flowChartTermina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ctr"/>
            <a:r>
              <a:rPr lang="en-US" altLang="en-US" sz="3600">
                <a:solidFill>
                  <a:srgbClr val="FF00FF"/>
                </a:solidFill>
                <a:cs typeface="Times New Roman" panose="02020603050405020304" pitchFamily="18" charset="0"/>
              </a:rPr>
              <a:t>Tình huống</a:t>
            </a:r>
            <a:endParaRPr lang="vi-VN" altLang="en-US" sz="3600">
              <a:solidFill>
                <a:srgbClr val="FFFFFF"/>
              </a:solidFill>
              <a:cs typeface="Times New Roman" panose="02020603050405020304" pitchFamily="18" charset="0"/>
            </a:endParaRPr>
          </a:p>
        </p:txBody>
      </p:sp>
      <p:sp>
        <p:nvSpPr>
          <p:cNvPr id="7" name="Rectangle 6"/>
          <p:cNvSpPr>
            <a:spLocks noChangeArrowheads="1"/>
          </p:cNvSpPr>
          <p:nvPr/>
        </p:nvSpPr>
        <p:spPr bwMode="auto">
          <a:xfrm>
            <a:off x="1836738" y="831850"/>
            <a:ext cx="10134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r>
              <a:rPr lang="en-US" altLang="en-US">
                <a:cs typeface="Calibri" panose="020F0502020204030204" pitchFamily="34" charset="0"/>
              </a:rPr>
              <a:t>    Gia đình bà A luôn không tuân thủ các quy định chung của tập thể, hay to tiếng với mọi người trong khu phố. Mặc dù, tổ trưởng dân phố đã nhắc nhở nhiều lần nhưng gia đình bà A vẫn không thay đổi. Qua thời gian, bà A nhận thấy hàng xóm lạnh nhạt, xa lánh thì cảm thấy ngượng ngùng và hối lỗi. Trong cuộc họp của tổ dân phố, bà A đã có lời xin lỗi với bà con tổ dân phố và hứa sẽ sửa đổi.</a:t>
            </a:r>
            <a:endParaRPr lang="en-US" altLang="en-US"/>
          </a:p>
        </p:txBody>
      </p:sp>
      <p:sp>
        <p:nvSpPr>
          <p:cNvPr id="8" name="Flowchart: Terminator 7">
            <a:extLst/>
          </p:cNvPr>
          <p:cNvSpPr/>
          <p:nvPr/>
        </p:nvSpPr>
        <p:spPr>
          <a:xfrm>
            <a:off x="2509838" y="3406775"/>
            <a:ext cx="6985000" cy="649288"/>
          </a:xfrm>
          <a:prstGeom prst="flowChartTermina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ctr"/>
            <a:r>
              <a:rPr lang="en-US" altLang="en-US" sz="3600">
                <a:solidFill>
                  <a:srgbClr val="FF00FF"/>
                </a:solidFill>
                <a:cs typeface="Times New Roman" panose="02020603050405020304" pitchFamily="18" charset="0"/>
              </a:rPr>
              <a:t>Cách ứng xử</a:t>
            </a:r>
            <a:endParaRPr lang="vi-VN" altLang="en-US" sz="3600">
              <a:solidFill>
                <a:srgbClr val="FFFFFF"/>
              </a:solidFill>
              <a:cs typeface="Times New Roman" panose="02020603050405020304" pitchFamily="18" charset="0"/>
            </a:endParaRPr>
          </a:p>
        </p:txBody>
      </p:sp>
      <p:sp>
        <p:nvSpPr>
          <p:cNvPr id="9" name="Rectangle 8"/>
          <p:cNvSpPr/>
          <p:nvPr/>
        </p:nvSpPr>
        <p:spPr>
          <a:xfrm>
            <a:off x="1798638" y="4103688"/>
            <a:ext cx="10287000" cy="2247900"/>
          </a:xfrm>
          <a:prstGeom prst="rect">
            <a:avLst/>
          </a:prstGeom>
        </p:spPr>
        <p:txBody>
          <a:bodyPr>
            <a:spAutoFit/>
          </a:bodyPr>
          <a:lstStyle>
            <a:lvl1pPr marL="85725">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just"/>
            <a:r>
              <a:rPr lang="vi-VN" altLang="en-US">
                <a:ea typeface="Myriad Pro Cond"/>
                <a:cs typeface="Myriad Pro Cond"/>
              </a:rPr>
              <a:t>- Chấp nhận lời xin lỗi của bà A; đồng thời khuyên nhủ các gia đình khác trong tổ dân phố bỏ qua những thiếu sót của gia đình bà A trong thời gian qua.</a:t>
            </a:r>
            <a:endParaRPr lang="en-US" altLang="en-US" sz="2000">
              <a:latin typeface="Myriad Pro Cond"/>
              <a:ea typeface="Myriad Pro Cond"/>
              <a:cs typeface="Myriad Pro Cond"/>
            </a:endParaRPr>
          </a:p>
          <a:p>
            <a:r>
              <a:rPr lang="en-US" altLang="en-US">
                <a:cs typeface="Calibri" panose="020F0502020204030204" pitchFamily="34" charset="0"/>
              </a:rPr>
              <a:t>- Thường xuyên động viên và giúp đỡ, hướng dân gia đình bà A thực hiện đúng các quy định chung của tổ dân phố.</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Point Star 3"/>
          <p:cNvSpPr/>
          <p:nvPr/>
        </p:nvSpPr>
        <p:spPr>
          <a:xfrm>
            <a:off x="755575" y="0"/>
            <a:ext cx="9958461" cy="864096"/>
          </a:xfrm>
          <a:prstGeom prst="star6">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vi-VN" b="1" dirty="0">
                <a:latin typeface="Times New Roman" panose="02020603050405020304" pitchFamily="18" charset="0"/>
                <a:cs typeface="Times New Roman" panose="02020603050405020304" pitchFamily="18" charset="0"/>
              </a:rPr>
              <a:t>VẬN DỤNG</a:t>
            </a:r>
          </a:p>
        </p:txBody>
      </p:sp>
      <p:sp>
        <p:nvSpPr>
          <p:cNvPr id="5" name="Flowchart: Preparation 4">
            <a:extLst/>
          </p:cNvPr>
          <p:cNvSpPr/>
          <p:nvPr/>
        </p:nvSpPr>
        <p:spPr>
          <a:xfrm>
            <a:off x="611188" y="863600"/>
            <a:ext cx="4032250" cy="48418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rgbClr val="FF0000"/>
                </a:solidFill>
                <a:latin typeface="Times New Roman" panose="02020603050405020304" pitchFamily="18" charset="0"/>
                <a:cs typeface="Times New Roman" panose="02020603050405020304" pitchFamily="18" charset="0"/>
              </a:rPr>
              <a:t>Hoạt động dự án</a:t>
            </a:r>
          </a:p>
        </p:txBody>
      </p:sp>
      <p:sp>
        <p:nvSpPr>
          <p:cNvPr id="6" name="Rectangle 5"/>
          <p:cNvSpPr/>
          <p:nvPr/>
        </p:nvSpPr>
        <p:spPr>
          <a:xfrm>
            <a:off x="19050" y="1436688"/>
            <a:ext cx="12066588" cy="908050"/>
          </a:xfrm>
          <a:prstGeom prst="rect">
            <a:avLst/>
          </a:prstGeom>
          <a:solidFill>
            <a:schemeClr val="accent6">
              <a:lumMod val="40000"/>
              <a:lumOff val="60000"/>
            </a:schemeClr>
          </a:solidFill>
        </p:spPr>
        <p:txBody>
          <a:bodyPr>
            <a:spAutoFit/>
          </a:bodyPr>
          <a:lstStyle/>
          <a:p>
            <a:pPr>
              <a:lnSpc>
                <a:spcPct val="115000"/>
              </a:lnSpc>
              <a:defRPr/>
            </a:pPr>
            <a:r>
              <a:rPr lang="vi-VN" sz="2400" b="1" dirty="0">
                <a:solidFill>
                  <a:srgbClr val="FF0000"/>
                </a:solidFill>
                <a:latin typeface="Times New Roman"/>
                <a:ea typeface="Arial"/>
                <a:cs typeface="Times New Roman"/>
              </a:rPr>
              <a:t>Vận dụng 1</a:t>
            </a:r>
            <a:r>
              <a:rPr lang="vi-VN" sz="2400" b="1" dirty="0">
                <a:solidFill>
                  <a:prstClr val="black"/>
                </a:solidFill>
                <a:latin typeface="Times New Roman"/>
                <a:ea typeface="Arial"/>
                <a:cs typeface="Times New Roman"/>
              </a:rPr>
              <a:t>: </a:t>
            </a:r>
            <a:r>
              <a:rPr lang="vi-VN" sz="2400" dirty="0">
                <a:solidFill>
                  <a:prstClr val="black"/>
                </a:solidFill>
                <a:latin typeface="Times New Roman"/>
                <a:ea typeface="Arial"/>
                <a:cs typeface="Times New Roman"/>
              </a:rPr>
              <a:t>Em hãy </a:t>
            </a:r>
            <a:r>
              <a:rPr lang="vi-VN" sz="2400" dirty="0"/>
              <a:t>thiết kế một </a:t>
            </a:r>
            <a:r>
              <a:rPr lang="en-US" sz="2400" dirty="0" err="1"/>
              <a:t>sản</a:t>
            </a:r>
            <a:r>
              <a:rPr lang="en-US" sz="2400" dirty="0"/>
              <a:t> </a:t>
            </a:r>
            <a:r>
              <a:rPr lang="en-US" sz="2400" dirty="0" err="1"/>
              <a:t>phẩm</a:t>
            </a:r>
            <a:r>
              <a:rPr lang="en-US" sz="2400" dirty="0"/>
              <a:t> (</a:t>
            </a:r>
            <a:r>
              <a:rPr lang="en-US" sz="2400" dirty="0" err="1"/>
              <a:t>bức</a:t>
            </a:r>
            <a:r>
              <a:rPr lang="en-US" sz="2400" dirty="0"/>
              <a:t> </a:t>
            </a:r>
            <a:r>
              <a:rPr lang="en-US" sz="2400" dirty="0" err="1"/>
              <a:t>tranh</a:t>
            </a:r>
            <a:r>
              <a:rPr lang="en-US" sz="2400" dirty="0"/>
              <a:t>, </a:t>
            </a:r>
            <a:r>
              <a:rPr lang="en-US" sz="2400" dirty="0" err="1"/>
              <a:t>thông</a:t>
            </a:r>
            <a:r>
              <a:rPr lang="en-US" sz="2400" dirty="0"/>
              <a:t> </a:t>
            </a:r>
            <a:r>
              <a:rPr lang="en-US" sz="2400" dirty="0" err="1"/>
              <a:t>điệp</a:t>
            </a:r>
            <a:r>
              <a:rPr lang="en-US" sz="2400" dirty="0"/>
              <a:t>, </a:t>
            </a:r>
            <a:r>
              <a:rPr lang="en-US" sz="2400" dirty="0" err="1"/>
              <a:t>tiểu</a:t>
            </a:r>
            <a:r>
              <a:rPr lang="en-US" sz="2400" dirty="0"/>
              <a:t> </a:t>
            </a:r>
            <a:r>
              <a:rPr lang="en-US" sz="2400" dirty="0" err="1"/>
              <a:t>phẩm</a:t>
            </a:r>
            <a:r>
              <a:rPr lang="en-US" sz="2400" dirty="0"/>
              <a:t>, </a:t>
            </a:r>
            <a:r>
              <a:rPr lang="en-US" sz="2400" dirty="0" err="1"/>
              <a:t>đoạn</a:t>
            </a:r>
            <a:r>
              <a:rPr lang="en-US" sz="2400" dirty="0"/>
              <a:t> </a:t>
            </a:r>
            <a:r>
              <a:rPr lang="en-US" sz="2400" dirty="0" err="1"/>
              <a:t>thơ</a:t>
            </a:r>
            <a:r>
              <a:rPr lang="en-US" sz="2400" dirty="0"/>
              <a:t>,…) </a:t>
            </a:r>
            <a:r>
              <a:rPr lang="en-US" sz="2400" dirty="0" err="1"/>
              <a:t>về</a:t>
            </a:r>
            <a:r>
              <a:rPr lang="en-US" sz="2400" dirty="0"/>
              <a:t> </a:t>
            </a:r>
            <a:r>
              <a:rPr lang="en-US" sz="2400" dirty="0" err="1"/>
              <a:t>vai</a:t>
            </a:r>
            <a:r>
              <a:rPr lang="en-US" sz="2400" dirty="0"/>
              <a:t> </a:t>
            </a:r>
            <a:r>
              <a:rPr lang="en-US" sz="2400" dirty="0" err="1"/>
              <a:t>trò</a:t>
            </a:r>
            <a:r>
              <a:rPr lang="en-US" sz="2400" dirty="0"/>
              <a:t> </a:t>
            </a:r>
            <a:r>
              <a:rPr lang="en-US" sz="2400" dirty="0" err="1"/>
              <a:t>của</a:t>
            </a:r>
            <a:r>
              <a:rPr lang="en-US" sz="2400" dirty="0"/>
              <a:t> </a:t>
            </a:r>
            <a:r>
              <a:rPr lang="en-US" sz="2400" dirty="0" err="1"/>
              <a:t>lòng</a:t>
            </a:r>
            <a:r>
              <a:rPr lang="en-US" sz="2400" dirty="0"/>
              <a:t> </a:t>
            </a:r>
            <a:r>
              <a:rPr lang="en-US" sz="2400" dirty="0" err="1"/>
              <a:t>khoan</a:t>
            </a:r>
            <a:r>
              <a:rPr lang="en-US" sz="2400" dirty="0"/>
              <a:t> dung </a:t>
            </a:r>
            <a:r>
              <a:rPr lang="en-US" sz="2400" dirty="0" err="1"/>
              <a:t>trong</a:t>
            </a:r>
            <a:r>
              <a:rPr lang="en-US" sz="2400" dirty="0"/>
              <a:t> </a:t>
            </a:r>
            <a:r>
              <a:rPr lang="en-US" sz="2400" dirty="0" err="1"/>
              <a:t>cuộc</a:t>
            </a:r>
            <a:r>
              <a:rPr lang="en-US" sz="2400" dirty="0"/>
              <a:t> </a:t>
            </a:r>
            <a:r>
              <a:rPr lang="en-US" sz="2400" dirty="0" err="1"/>
              <a:t>sống</a:t>
            </a:r>
            <a:r>
              <a:rPr lang="en-US" sz="2400" dirty="0"/>
              <a:t> &amp; chia </a:t>
            </a:r>
            <a:r>
              <a:rPr lang="en-US" sz="2400" dirty="0" err="1"/>
              <a:t>sẻ</a:t>
            </a:r>
            <a:r>
              <a:rPr lang="en-US" sz="2400" dirty="0"/>
              <a:t> ý </a:t>
            </a:r>
            <a:r>
              <a:rPr lang="en-US" sz="2400" dirty="0" err="1"/>
              <a:t>nghĩa</a:t>
            </a:r>
            <a:r>
              <a:rPr lang="en-US" sz="2400" dirty="0"/>
              <a:t> </a:t>
            </a:r>
            <a:r>
              <a:rPr lang="en-US" sz="2400" dirty="0" err="1"/>
              <a:t>của</a:t>
            </a:r>
            <a:r>
              <a:rPr lang="en-US" sz="2400" dirty="0"/>
              <a:t> </a:t>
            </a:r>
            <a:r>
              <a:rPr lang="en-US" sz="2400" dirty="0" err="1"/>
              <a:t>sản</a:t>
            </a:r>
            <a:r>
              <a:rPr lang="en-US" sz="2400" dirty="0"/>
              <a:t> </a:t>
            </a:r>
            <a:r>
              <a:rPr lang="en-US" sz="2400" dirty="0" err="1"/>
              <a:t>phẩm</a:t>
            </a:r>
            <a:r>
              <a:rPr lang="vi-VN" sz="2400" dirty="0"/>
              <a:t>.</a:t>
            </a:r>
            <a:endParaRPr lang="en-US" sz="2400" dirty="0"/>
          </a:p>
        </p:txBody>
      </p:sp>
      <p:sp>
        <p:nvSpPr>
          <p:cNvPr id="7" name="Right Arrow 6"/>
          <p:cNvSpPr/>
          <p:nvPr/>
        </p:nvSpPr>
        <p:spPr>
          <a:xfrm>
            <a:off x="179388" y="2932113"/>
            <a:ext cx="3816350" cy="2016125"/>
          </a:xfrm>
          <a:prstGeom prst="rightArrow">
            <a:avLst/>
          </a:prstGeom>
        </p:spPr>
        <p:style>
          <a:lnRef idx="2">
            <a:schemeClr val="dk1"/>
          </a:lnRef>
          <a:fillRef idx="1">
            <a:schemeClr val="lt1"/>
          </a:fillRef>
          <a:effectRef idx="0">
            <a:schemeClr val="dk1"/>
          </a:effectRef>
          <a:fontRef idx="minor">
            <a:schemeClr val="dk1"/>
          </a:fontRef>
        </p:style>
        <p:txBody>
          <a:bodyPr anchor="ctr"/>
          <a:lstStyle/>
          <a:p>
            <a:pPr>
              <a:defRPr/>
            </a:pPr>
            <a:r>
              <a:rPr lang="vi-VN" sz="2400" dirty="0">
                <a:solidFill>
                  <a:srgbClr val="FF0000"/>
                </a:solidFill>
                <a:latin typeface="Times New Roman" panose="02020603050405020304" pitchFamily="18" charset="0"/>
                <a:cs typeface="Times New Roman" panose="02020603050405020304" pitchFamily="18" charset="0"/>
              </a:rPr>
              <a:t>Tranh </a:t>
            </a:r>
            <a:r>
              <a:rPr lang="en-US" sz="2400" dirty="0" err="1">
                <a:solidFill>
                  <a:srgbClr val="FF0000"/>
                </a:solidFill>
                <a:latin typeface="Times New Roman" panose="02020603050405020304" pitchFamily="18" charset="0"/>
                <a:cs typeface="Times New Roman" panose="02020603050405020304" pitchFamily="18" charset="0"/>
              </a:rPr>
              <a:t>khoan</a:t>
            </a:r>
            <a:r>
              <a:rPr lang="en-US" sz="2400" dirty="0">
                <a:solidFill>
                  <a:srgbClr val="FF0000"/>
                </a:solidFill>
                <a:latin typeface="Times New Roman" panose="02020603050405020304" pitchFamily="18" charset="0"/>
                <a:cs typeface="Times New Roman" panose="02020603050405020304" pitchFamily="18" charset="0"/>
              </a:rPr>
              <a:t> dung</a:t>
            </a:r>
            <a:r>
              <a:rPr lang="vi-VN" sz="2400" dirty="0">
                <a:solidFill>
                  <a:srgbClr val="FF0000"/>
                </a:solidFill>
                <a:latin typeface="Times New Roman" panose="02020603050405020304" pitchFamily="18" charset="0"/>
                <a:cs typeface="Times New Roman" panose="02020603050405020304" pitchFamily="18" charset="0"/>
              </a:rPr>
              <a:t>:</a:t>
            </a:r>
          </a:p>
          <a:p>
            <a:pPr>
              <a:defRPr/>
            </a:pPr>
            <a:r>
              <a:rPr lang="vi-VN"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thay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đổi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cuộc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đời</a:t>
            </a:r>
            <a:endParaRPr lang="vi-VN" sz="2400" dirty="0">
              <a:solidFill>
                <a:srgbClr val="FF0000"/>
              </a:solidFill>
              <a:latin typeface="Times New Roman" panose="02020603050405020304" pitchFamily="18" charset="0"/>
              <a:cs typeface="Times New Roman" panose="02020603050405020304" pitchFamily="18" charset="0"/>
            </a:endParaRPr>
          </a:p>
        </p:txBody>
      </p:sp>
      <p:pic>
        <p:nvPicPr>
          <p:cNvPr id="14" name="Picture 10" descr="GDCD-9-bai-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688" y="2533650"/>
            <a:ext cx="37909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GDCD-9-bai-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638" y="2533650"/>
            <a:ext cx="387032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950" y="50800"/>
            <a:ext cx="11977688" cy="14509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nSpc>
                <a:spcPct val="115000"/>
              </a:lnSpc>
            </a:pPr>
            <a:r>
              <a:rPr lang="vi-VN" altLang="en-US" b="1">
                <a:solidFill>
                  <a:srgbClr val="FF0000"/>
                </a:solidFill>
                <a:ea typeface="Arial" panose="020B0604020202020204" pitchFamily="34" charset="0"/>
                <a:cs typeface="Times New Roman" panose="02020603050405020304" pitchFamily="18" charset="0"/>
              </a:rPr>
              <a:t>Vận dụng 2: </a:t>
            </a:r>
            <a:r>
              <a:rPr lang="vi-VN" altLang="en-US" b="1">
                <a:solidFill>
                  <a:srgbClr val="000000"/>
                </a:solidFill>
                <a:ea typeface="Arial" panose="020B0604020202020204" pitchFamily="34" charset="0"/>
                <a:cs typeface="Times New Roman" panose="02020603050405020304" pitchFamily="18" charset="0"/>
              </a:rPr>
              <a:t>Hoạt động dự án</a:t>
            </a:r>
            <a:r>
              <a:rPr lang="en-US" altLang="en-US" b="1">
                <a:solidFill>
                  <a:srgbClr val="000000"/>
                </a:solidFill>
                <a:ea typeface="Arial" panose="020B0604020202020204" pitchFamily="34" charset="0"/>
                <a:cs typeface="Times New Roman" panose="02020603050405020304" pitchFamily="18" charset="0"/>
              </a:rPr>
              <a:t>.</a:t>
            </a:r>
            <a:endParaRPr lang="vi-VN" altLang="en-US" b="1">
              <a:solidFill>
                <a:srgbClr val="000000"/>
              </a:solidFill>
              <a:ea typeface="Arial" panose="020B0604020202020204" pitchFamily="34" charset="0"/>
              <a:cs typeface="Times New Roman" panose="02020603050405020304" pitchFamily="18" charset="0"/>
            </a:endParaRPr>
          </a:p>
          <a:p>
            <a:r>
              <a:rPr lang="vi-VN" altLang="en-US" b="1">
                <a:solidFill>
                  <a:srgbClr val="FF0000"/>
                </a:solidFill>
                <a:ea typeface="Arial" panose="020B0604020202020204" pitchFamily="34" charset="0"/>
                <a:cs typeface="Times New Roman" panose="02020603050405020304" pitchFamily="18" charset="0"/>
              </a:rPr>
              <a:t>  </a:t>
            </a:r>
            <a:r>
              <a:rPr lang="vi-VN" altLang="en-US" b="1">
                <a:solidFill>
                  <a:srgbClr val="000000"/>
                </a:solidFill>
                <a:ea typeface="Arial" panose="020B0604020202020204" pitchFamily="34" charset="0"/>
                <a:cs typeface="Times New Roman" panose="02020603050405020304" pitchFamily="18" charset="0"/>
              </a:rPr>
              <a:t> </a:t>
            </a:r>
            <a:r>
              <a:rPr lang="vi-VN" altLang="en-US">
                <a:solidFill>
                  <a:srgbClr val="000000"/>
                </a:solidFill>
                <a:ea typeface="Arial" panose="020B0604020202020204" pitchFamily="34" charset="0"/>
                <a:cs typeface="Times New Roman" panose="02020603050405020304" pitchFamily="18" charset="0"/>
              </a:rPr>
              <a:t>Em </a:t>
            </a:r>
            <a:r>
              <a:rPr lang="en-US" altLang="en-US">
                <a:solidFill>
                  <a:srgbClr val="000000"/>
                </a:solidFill>
                <a:cs typeface="Times New Roman" panose="02020603050405020304" pitchFamily="18" charset="0"/>
              </a:rPr>
              <a:t>hãy viết một bức thư gửi tới người mà em cảm thấy ân hận khi đã từng ứng xử thiếu khoan dung với họ.</a:t>
            </a:r>
          </a:p>
        </p:txBody>
      </p:sp>
      <p:sp>
        <p:nvSpPr>
          <p:cNvPr id="5" name="Rectangle 4"/>
          <p:cNvSpPr>
            <a:spLocks noChangeArrowheads="1"/>
          </p:cNvSpPr>
          <p:nvPr/>
        </p:nvSpPr>
        <p:spPr bwMode="auto">
          <a:xfrm>
            <a:off x="122238" y="1600200"/>
            <a:ext cx="35655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r>
              <a:rPr lang="vi-VN" altLang="en-US" b="1">
                <a:solidFill>
                  <a:srgbClr val="FF0000"/>
                </a:solidFill>
                <a:cs typeface="Times New Roman" panose="02020603050405020304" pitchFamily="18" charset="0"/>
              </a:rPr>
              <a:t>Trả lời:</a:t>
            </a:r>
          </a:p>
          <a:p>
            <a:r>
              <a:rPr lang="vi-VN" altLang="en-US">
                <a:solidFill>
                  <a:srgbClr val="FF0000"/>
                </a:solidFill>
                <a:cs typeface="Times New Roman" panose="02020603050405020304" pitchFamily="18" charset="0"/>
              </a:rPr>
              <a:t>(*) Bài viết tham khảo:</a:t>
            </a:r>
          </a:p>
        </p:txBody>
      </p:sp>
      <p:sp>
        <p:nvSpPr>
          <p:cNvPr id="6" name="Rectangle 5"/>
          <p:cNvSpPr/>
          <p:nvPr/>
        </p:nvSpPr>
        <p:spPr>
          <a:xfrm>
            <a:off x="427038" y="2582863"/>
            <a:ext cx="11506200" cy="3970337"/>
          </a:xfrm>
          <a:prstGeom prst="rect">
            <a:avLst/>
          </a:prstGeom>
        </p:spPr>
        <p:txBody>
          <a:bodyPr>
            <a:spAutoFit/>
          </a:bodyPr>
          <a:lstStyle>
            <a:lvl1pPr>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just"/>
            <a:r>
              <a:rPr lang="en-US" altLang="en-US" i="1">
                <a:ea typeface="Myriad Pro"/>
                <a:cs typeface="Myriad Pro"/>
              </a:rPr>
              <a:t>Gửi mẹ yêu dấu!</a:t>
            </a:r>
            <a:endParaRPr lang="en-US" altLang="en-US">
              <a:cs typeface="Times New Roman" panose="02020603050405020304" pitchFamily="18" charset="0"/>
            </a:endParaRPr>
          </a:p>
          <a:p>
            <a:pPr algn="just"/>
            <a:r>
              <a:rPr lang="en-US" altLang="en-US">
                <a:cs typeface="Times New Roman" panose="02020603050405020304" pitchFamily="18" charset="0"/>
              </a:rPr>
              <a:t>Con biết những ngày qua, không khí của gia đình mình đã vô cùng trầm lắng vì những lỗi lầm mà con đã gây ra.</a:t>
            </a:r>
          </a:p>
          <a:p>
            <a:pPr algn="just"/>
            <a:r>
              <a:rPr lang="en-US" altLang="en-US">
                <a:cs typeface="Times New Roman" panose="02020603050405020304" pitchFamily="18" charset="0"/>
              </a:rPr>
              <a:t>Con biết mẹ đã phải lao động vất vả, cực nhọc để trang trải cuộc sống của gia đình. Vậy mà, chỉ vì mẹ quên mua quà tặng cho con vào dịp sinh nhật, con đã quá nông nổi, không kiềm chế được cảm xúc của mình nên nói ra những lời không hay với mẹ. Con sẽ không biện minh cho những lời nói và hành động vô trách nhiệm của mình với mẹ. Vì con biết con xứng đáng phải nhận được những hình phạt, con là một người con bất hiếu, vô tâm nhất trên trần gian này.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238" y="73025"/>
            <a:ext cx="11933237" cy="6556375"/>
          </a:xfrm>
          <a:prstGeom prst="rect">
            <a:avLst/>
          </a:prstGeom>
        </p:spPr>
        <p:txBody>
          <a:bodyPr>
            <a:spAutoFit/>
          </a:bodyPr>
          <a:lstStyle>
            <a:lvl1pPr indent="269875">
              <a:defRPr sz="2800">
                <a:solidFill>
                  <a:schemeClr val="tx1"/>
                </a:solidFill>
                <a:latin typeface="Times New Roman" panose="02020603050405020304" pitchFamily="18" charset="0"/>
                <a:ea typeface="Arial Unicode MS" pitchFamily="34" charset="-128"/>
              </a:defRPr>
            </a:lvl1pPr>
            <a:lvl2pPr marL="742950" indent="-285750">
              <a:defRPr sz="2800">
                <a:solidFill>
                  <a:schemeClr val="tx1"/>
                </a:solidFill>
                <a:latin typeface="Times New Roman" panose="02020603050405020304" pitchFamily="18" charset="0"/>
                <a:ea typeface="Arial Unicode MS" pitchFamily="34" charset="-128"/>
              </a:defRPr>
            </a:lvl2pPr>
            <a:lvl3pPr marL="1143000" indent="-228600">
              <a:defRPr sz="2800">
                <a:solidFill>
                  <a:schemeClr val="tx1"/>
                </a:solidFill>
                <a:latin typeface="Times New Roman" panose="02020603050405020304" pitchFamily="18" charset="0"/>
                <a:ea typeface="Arial Unicode MS" pitchFamily="34" charset="-128"/>
              </a:defRPr>
            </a:lvl3pPr>
            <a:lvl4pPr marL="1600200" indent="-228600">
              <a:defRPr sz="2800">
                <a:solidFill>
                  <a:schemeClr val="tx1"/>
                </a:solidFill>
                <a:latin typeface="Times New Roman" panose="02020603050405020304" pitchFamily="18" charset="0"/>
                <a:ea typeface="Arial Unicode MS" pitchFamily="34" charset="-128"/>
              </a:defRPr>
            </a:lvl4pPr>
            <a:lvl5pPr marL="2057400" indent="-228600">
              <a:defRPr sz="2800">
                <a:solidFill>
                  <a:schemeClr val="tx1"/>
                </a:solidFill>
                <a:latin typeface="Times New Roman" panose="02020603050405020304" pitchFamily="18" charset="0"/>
                <a:ea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Arial Unicode MS" pitchFamily="34" charset="-128"/>
              </a:defRPr>
            </a:lvl9pPr>
          </a:lstStyle>
          <a:p>
            <a:pPr algn="just"/>
            <a:r>
              <a:rPr lang="en-US" altLang="en-US">
                <a:cs typeface="Times New Roman" panose="02020603050405020304" pitchFamily="18" charset="0"/>
              </a:rPr>
              <a:t>Điều đầu tiên, cho phép con được xin lỗi vì đã làm cho mẹ muộn phiền, lo lắng, và cũng là gửi đến mẹ lời cảm ơn chân thành nhất. Con luôn tự cho mình đã lớn khôn, trưởng thành và có thể nhìn nhận, xử lí được mọi việc như một người trưởng thành thật sự. Nhưng đến ngày hôm nay, khi đọc được những lời khuyên răn chân thành của mẹ thì con bỗng nhận thấy mình đã quá trẻ con, hỗn hào, con đã không biết suy nghĩ mà lấy cái trẻ con của mình ra làm tổn thương mẹ. Và con cũng nhận thức được rõ ràng nhất, đó chính là dù có trưởng thành, lớn lao đến đâu thì con cũng không được quyền làm cho những người mà mình yêu thương phải lo lắng, muộn phiền. Càng đáng trách hơn khi con làm cho mẹ buồn, người phụ nữ đã dùng cả cuộc đời để lo lắng, chăm sóc cho từng bước trưởng thành của con.</a:t>
            </a:r>
          </a:p>
          <a:p>
            <a:pPr algn="just"/>
            <a:r>
              <a:rPr lang="en-US" altLang="en-US">
                <a:cs typeface="Times New Roman" panose="02020603050405020304" pitchFamily="18" charset="0"/>
              </a:rPr>
              <a:t>Với những dòng thư này, con muốn nói với mẹ rằng: con đã suy nghĩ rất nhiều về những hành động và lời nói của mình, và mình thực sự cảm thấy tiếc nuối về những điều đã xảy ra. Con rất mong nhận được sự tha thứ của mẹ!</a:t>
            </a:r>
          </a:p>
          <a:p>
            <a:pPr algn="ctr"/>
            <a:r>
              <a:rPr lang="en-US" altLang="en-US" i="1">
                <a:ea typeface="Myriad Pro"/>
                <a:cs typeface="Myriad Pro"/>
              </a:rPr>
              <a:t>                                                                                                 Con yêu mẹ!</a:t>
            </a:r>
            <a:endParaRPr lang="en-US" altLang="en-US">
              <a:cs typeface="Times New Roman" panose="02020603050405020304" pitchFamily="18" charset="0"/>
            </a:endParaRPr>
          </a:p>
          <a:p>
            <a:pPr algn="ctr"/>
            <a:r>
              <a:rPr lang="en-US" altLang="en-US" i="1">
                <a:ea typeface="Myriad Pro"/>
                <a:cs typeface="Myriad Pro"/>
              </a:rPr>
              <a:t>                                                                                                 Minh Ngọc</a:t>
            </a:r>
            <a:endParaRPr lang="en-US" altLang="en-US">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WordArt 2"/>
          <p:cNvSpPr>
            <a:spLocks noChangeArrowheads="1" noChangeShapeType="1" noTextEdit="1"/>
          </p:cNvSpPr>
          <p:nvPr/>
        </p:nvSpPr>
        <p:spPr bwMode="auto">
          <a:xfrm>
            <a:off x="655637" y="1905000"/>
            <a:ext cx="9753600" cy="2590800"/>
          </a:xfrm>
          <a:prstGeom prst="rect">
            <a:avLst/>
          </a:prstGeom>
        </p:spPr>
        <p:txBody>
          <a:bodyPr wrap="none" fromWordArt="1">
            <a:prstTxWarp prst="textPlain">
              <a:avLst>
                <a:gd name="adj" fmla="val 50000"/>
              </a:avLst>
            </a:prstTxWarp>
          </a:bodyPr>
          <a:lstStyle/>
          <a:p>
            <a:pPr algn="ctr"/>
            <a:r>
              <a:rPr lang="vi-VN" sz="3600" b="1" kern="10" smtClean="0">
                <a:ln w="9525">
                  <a:solidFill>
                    <a:srgbClr val="FFFF00"/>
                  </a:solidFill>
                  <a:round/>
                  <a:headEnd/>
                  <a:tailEnd/>
                </a:ln>
                <a:solidFill>
                  <a:srgbClr val="FF0000"/>
                </a:solidFill>
                <a:effectLst>
                  <a:outerShdw dist="35921" dir="2700000" algn="ctr" rotWithShape="0">
                    <a:srgbClr val="C0C0C0">
                      <a:alpha val="79999"/>
                    </a:srgbClr>
                  </a:outerShdw>
                </a:effectLst>
                <a:cs typeface="Times New Roman" panose="02020603050405020304" pitchFamily="18" charset="0"/>
              </a:rPr>
              <a:t>CẢM </a:t>
            </a:r>
            <a:r>
              <a:rPr lang="vi-VN" sz="3600" b="1" kern="10">
                <a:ln w="9525">
                  <a:solidFill>
                    <a:srgbClr val="FFFF00"/>
                  </a:solidFill>
                  <a:round/>
                  <a:headEnd/>
                  <a:tailEnd/>
                </a:ln>
                <a:solidFill>
                  <a:srgbClr val="FF0000"/>
                </a:solidFill>
                <a:effectLst>
                  <a:outerShdw dist="35921" dir="2700000" algn="ctr" rotWithShape="0">
                    <a:srgbClr val="C0C0C0">
                      <a:alpha val="79999"/>
                    </a:srgbClr>
                  </a:outerShdw>
                </a:effectLst>
                <a:cs typeface="Times New Roman" panose="02020603050405020304" pitchFamily="18" charset="0"/>
              </a:rPr>
              <a:t>ƠN. HẸN GẶP LẠI</a:t>
            </a:r>
            <a:endParaRPr lang="en-US" sz="3600" b="1" kern="10">
              <a:ln w="9525">
                <a:solidFill>
                  <a:srgbClr val="FFFF00"/>
                </a:solidFill>
                <a:round/>
                <a:headEnd/>
                <a:tailEnd/>
              </a:ln>
              <a:solidFill>
                <a:srgbClr val="FF0000"/>
              </a:solidFill>
              <a:effectLst>
                <a:outerShdw dist="35921" dir="2700000" algn="ctr" rotWithShape="0">
                  <a:srgbClr val="C0C0C0">
                    <a:alpha val="79999"/>
                  </a:srgbClr>
                </a:outerShdw>
              </a:effectLst>
              <a:cs typeface="Times New Roman" panose="02020603050405020304" pitchFamily="18" charset="0"/>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88770"/>
                                        </p:tgtEl>
                                        <p:attrNameLst>
                                          <p:attrName>style.visibility</p:attrName>
                                        </p:attrNameLst>
                                      </p:cBhvr>
                                      <p:to>
                                        <p:strVal val="visible"/>
                                      </p:to>
                                    </p:set>
                                    <p:anim calcmode="lin" valueType="num">
                                      <p:cBhvr>
                                        <p:cTn id="7" dur="1000" fill="hold"/>
                                        <p:tgtEl>
                                          <p:spTgt spid="288770"/>
                                        </p:tgtEl>
                                        <p:attrNameLst>
                                          <p:attrName>ppt_x</p:attrName>
                                        </p:attrNameLst>
                                      </p:cBhvr>
                                      <p:tavLst>
                                        <p:tav tm="0">
                                          <p:val>
                                            <p:strVal val="#ppt_x-.2"/>
                                          </p:val>
                                        </p:tav>
                                        <p:tav tm="100000">
                                          <p:val>
                                            <p:strVal val="#ppt_x"/>
                                          </p:val>
                                        </p:tav>
                                      </p:tavLst>
                                    </p:anim>
                                    <p:anim calcmode="lin" valueType="num">
                                      <p:cBhvr>
                                        <p:cTn id="8" dur="1000" fill="hold"/>
                                        <p:tgtEl>
                                          <p:spTgt spid="2887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8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27038" y="457200"/>
            <a:ext cx="11582400"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lnSpc>
                <a:spcPct val="107000"/>
              </a:lnSpc>
              <a:spcBef>
                <a:spcPct val="0"/>
              </a:spcBef>
              <a:buFontTx/>
              <a:buNone/>
            </a:pPr>
            <a:r>
              <a:rPr lang="en-US" altLang="en-US" i="1">
                <a:solidFill>
                  <a:srgbClr val="000000"/>
                </a:solidFill>
                <a:latin typeface="Times New Roman" panose="02020603050405020304" pitchFamily="18" charset="0"/>
                <a:cs typeface="Times New Roman" panose="02020603050405020304" pitchFamily="18" charset="0"/>
              </a:rPr>
              <a:t>   * Lời chia sẻ của nhạc sĩ Trịnh Công Sơn là một lời nhắc nhở về tầm quan trọng của sự khoan dung và tha thứ trong cuộc sống:</a:t>
            </a:r>
            <a:endParaRPr lang="en-US" altLang="en-US">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7000"/>
              </a:lnSpc>
              <a:spcBef>
                <a:spcPct val="0"/>
              </a:spcBef>
              <a:buFontTx/>
              <a:buNone/>
            </a:pPr>
            <a:r>
              <a:rPr lang="en-US" altLang="en-US" b="1" i="1">
                <a:solidFill>
                  <a:srgbClr val="FF0000"/>
                </a:solidFill>
                <a:latin typeface="Times New Roman" panose="02020603050405020304" pitchFamily="18" charset="0"/>
                <a:cs typeface="Times New Roman" panose="02020603050405020304" pitchFamily="18" charset="0"/>
              </a:rPr>
              <a:t>+ Giải thích:</a:t>
            </a:r>
            <a:r>
              <a:rPr lang="en-US" altLang="en-US">
                <a:solidFill>
                  <a:srgbClr val="000000"/>
                </a:solidFill>
                <a:latin typeface="Times New Roman" panose="02020603050405020304" pitchFamily="18" charset="0"/>
                <a:cs typeface="Times New Roman" panose="02020603050405020304" pitchFamily="18" charset="0"/>
              </a:rPr>
              <a:t> </a:t>
            </a:r>
            <a:r>
              <a:rPr lang="en-US" altLang="en-US" i="1">
                <a:solidFill>
                  <a:srgbClr val="000000"/>
                </a:solidFill>
                <a:latin typeface="Times New Roman" panose="02020603050405020304" pitchFamily="18" charset="0"/>
                <a:cs typeface="Times New Roman" panose="02020603050405020304" pitchFamily="18" charset="0"/>
              </a:rPr>
              <a:t>Việc giận dữ, trách móc chỉ làm tổn thương và làm xấu đi tâm hồn của chúng ta, trong khi sự khoan dung và tha thứ sẽ giúp chúng ta trở nên nhẹ nhàng và hạnh phúc hơn.</a:t>
            </a:r>
            <a:endParaRPr lang="en-US" altLang="en-US">
              <a:latin typeface="Calibri" panose="020F0502020204030204" pitchFamily="34" charset="0"/>
            </a:endParaRPr>
          </a:p>
          <a:p>
            <a:pPr eaLnBrk="1" hangingPunct="1">
              <a:lnSpc>
                <a:spcPct val="107000"/>
              </a:lnSpc>
              <a:spcBef>
                <a:spcPct val="0"/>
              </a:spcBef>
              <a:buFontTx/>
              <a:buNone/>
            </a:pPr>
            <a:r>
              <a:rPr lang="en-US" altLang="en-US" b="1" i="1">
                <a:solidFill>
                  <a:srgbClr val="FF0000"/>
                </a:solidFill>
                <a:latin typeface="Times New Roman" panose="02020603050405020304" pitchFamily="18" charset="0"/>
                <a:cs typeface="Times New Roman" panose="02020603050405020304" pitchFamily="18" charset="0"/>
              </a:rPr>
              <a:t>+ Liên hệ thực tế:</a:t>
            </a:r>
            <a:r>
              <a:rPr lang="en-US" altLang="en-US" i="1">
                <a:solidFill>
                  <a:srgbClr val="000000"/>
                </a:solidFill>
                <a:latin typeface="Times New Roman" panose="02020603050405020304" pitchFamily="18" charset="0"/>
                <a:cs typeface="Times New Roman" panose="02020603050405020304" pitchFamily="18" charset="0"/>
              </a:rPr>
              <a:t> Trong cuộc sống, chúng ta thường gặp phải những xích mích, những sai lầm và hành động không đúng đắn từ người khác. Việc giữ lại sự oán hận và tức giận chỉ làm tổn thương bản thân chúng ta. Chúng ta nên học cách tha thứ để giải thoát tâm hồn và tạo ra một môi trường tốt hơn cho sự hòa hợp và hạnh phúc.</a:t>
            </a:r>
            <a:endParaRPr lang="en-US" altLang="en-US">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a:off x="0" y="685800"/>
            <a:ext cx="124364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 name="Text Box 5"/>
          <p:cNvSpPr txBox="1">
            <a:spLocks noChangeArrowheads="1"/>
          </p:cNvSpPr>
          <p:nvPr/>
        </p:nvSpPr>
        <p:spPr bwMode="auto">
          <a:xfrm>
            <a:off x="395288" y="-46038"/>
            <a:ext cx="11309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4800" b="1">
                <a:solidFill>
                  <a:srgbClr val="FF0000"/>
                </a:solidFill>
                <a:latin typeface="Times New Roman" panose="02020603050405020304" pitchFamily="18" charset="0"/>
                <a:cs typeface="Times New Roman" panose="02020603050405020304" pitchFamily="18" charset="0"/>
              </a:rPr>
              <a:t>B</a:t>
            </a:r>
            <a:r>
              <a:rPr lang="en-US" altLang="en-US" sz="4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à</a:t>
            </a:r>
            <a:r>
              <a:rPr lang="en-US" altLang="en-US" sz="4800" b="1">
                <a:solidFill>
                  <a:srgbClr val="FF0000"/>
                </a:solidFill>
                <a:latin typeface="Times New Roman" panose="02020603050405020304" pitchFamily="18" charset="0"/>
                <a:cs typeface="Times New Roman" panose="02020603050405020304" pitchFamily="18" charset="0"/>
              </a:rPr>
              <a:t>i</a:t>
            </a:r>
            <a:r>
              <a:rPr lang="vi-VN" altLang="en-US" sz="4800" b="1">
                <a:solidFill>
                  <a:srgbClr val="FF0000"/>
                </a:solidFill>
                <a:latin typeface="Times New Roman" panose="02020603050405020304" pitchFamily="18" charset="0"/>
                <a:cs typeface="Times New Roman" panose="02020603050405020304" pitchFamily="18" charset="0"/>
              </a:rPr>
              <a:t> </a:t>
            </a:r>
            <a:r>
              <a:rPr lang="en-US" altLang="en-US" sz="4800" b="1">
                <a:solidFill>
                  <a:srgbClr val="FF0000"/>
                </a:solidFill>
                <a:latin typeface="Times New Roman" panose="02020603050405020304" pitchFamily="18" charset="0"/>
                <a:cs typeface="Times New Roman" panose="02020603050405020304" pitchFamily="18" charset="0"/>
              </a:rPr>
              <a:t>2</a:t>
            </a:r>
            <a:r>
              <a:rPr lang="vi-VN" altLang="en-US" sz="4800" b="1">
                <a:solidFill>
                  <a:srgbClr val="FF0000"/>
                </a:solidFill>
                <a:latin typeface="Times New Roman" panose="02020603050405020304" pitchFamily="18" charset="0"/>
                <a:cs typeface="Times New Roman" panose="02020603050405020304" pitchFamily="18" charset="0"/>
              </a:rPr>
              <a:t>: </a:t>
            </a:r>
            <a:r>
              <a:rPr lang="en-US" altLang="en-US" sz="4800" b="1">
                <a:solidFill>
                  <a:srgbClr val="FF0000"/>
                </a:solidFill>
                <a:latin typeface="Times New Roman" panose="02020603050405020304" pitchFamily="18" charset="0"/>
                <a:cs typeface="Times New Roman" panose="02020603050405020304" pitchFamily="18" charset="0"/>
              </a:rPr>
              <a:t>KHOAN DUNG</a:t>
            </a:r>
            <a:endParaRPr lang="vi-VN" altLang="en-US" sz="4800" b="1">
              <a:solidFill>
                <a:srgbClr val="FF0000"/>
              </a:solidFill>
              <a:latin typeface="Times New Roman" panose="02020603050405020304" pitchFamily="18" charset="0"/>
              <a:cs typeface="Times New Roman" panose="02020603050405020304" pitchFamily="18" charset="0"/>
            </a:endParaRPr>
          </a:p>
        </p:txBody>
      </p:sp>
      <p:sp>
        <p:nvSpPr>
          <p:cNvPr id="8" name="文本框 14"/>
          <p:cNvSpPr txBox="1"/>
          <p:nvPr/>
        </p:nvSpPr>
        <p:spPr>
          <a:xfrm>
            <a:off x="127177" y="739110"/>
            <a:ext cx="6030516" cy="101566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en-US" altLang="zh-CN" sz="6000" b="1" i="1" spc="300" dirty="0">
                <a:solidFill>
                  <a:prstClr val="white"/>
                </a:solidFill>
                <a:latin typeface="Times New Roman" pitchFamily="18" charset="0"/>
                <a:ea typeface="方正综艺简体" panose="02010601030101010101" pitchFamily="2" charset="-122"/>
                <a:cs typeface="Times New Roman" pitchFamily="18" charset="0"/>
              </a:rPr>
              <a:t> </a:t>
            </a:r>
            <a:r>
              <a:rPr lang="en-US" altLang="zh-CN" sz="6000" b="1" i="1" spc="300" dirty="0">
                <a:solidFill>
                  <a:srgbClr val="0000FF"/>
                </a:solidFill>
                <a:latin typeface="Times New Roman" pitchFamily="18" charset="0"/>
                <a:ea typeface="方正综艺简体" panose="02010601030101010101" pitchFamily="2" charset="-122"/>
                <a:cs typeface="Times New Roman" pitchFamily="18" charset="0"/>
              </a:rPr>
              <a:t>II. </a:t>
            </a:r>
            <a:r>
              <a:rPr lang="en-US" altLang="zh-CN" sz="6000" b="1" i="1" spc="300" dirty="0" err="1">
                <a:solidFill>
                  <a:srgbClr val="0000FF"/>
                </a:solidFill>
                <a:latin typeface="Times New Roman" pitchFamily="18" charset="0"/>
                <a:ea typeface="方正综艺简体" panose="02010601030101010101" pitchFamily="2" charset="-122"/>
                <a:cs typeface="Times New Roman" pitchFamily="18" charset="0"/>
              </a:rPr>
              <a:t>Khám</a:t>
            </a:r>
            <a:r>
              <a:rPr lang="en-US" altLang="zh-CN" sz="6000" b="1" i="1" spc="300" dirty="0">
                <a:solidFill>
                  <a:srgbClr val="0000FF"/>
                </a:solidFill>
                <a:latin typeface="Times New Roman" pitchFamily="18" charset="0"/>
                <a:ea typeface="方正综艺简体" panose="02010601030101010101" pitchFamily="2" charset="-122"/>
                <a:cs typeface="Times New Roman" pitchFamily="18" charset="0"/>
              </a:rPr>
              <a:t> </a:t>
            </a:r>
            <a:r>
              <a:rPr lang="en-US" altLang="zh-CN" sz="6000" b="1" i="1" spc="300" dirty="0" err="1">
                <a:solidFill>
                  <a:srgbClr val="0000FF"/>
                </a:solidFill>
                <a:latin typeface="Times New Roman" pitchFamily="18" charset="0"/>
                <a:ea typeface="方正综艺简体" panose="02010601030101010101" pitchFamily="2" charset="-122"/>
                <a:cs typeface="Times New Roman" pitchFamily="18" charset="0"/>
              </a:rPr>
              <a:t>phá</a:t>
            </a:r>
            <a:r>
              <a:rPr lang="en-US" altLang="zh-CN" sz="6000" b="1" i="1" spc="300" dirty="0">
                <a:solidFill>
                  <a:srgbClr val="0000FF"/>
                </a:solidFill>
                <a:latin typeface="Times New Roman" pitchFamily="18" charset="0"/>
                <a:ea typeface="方正综艺简体" panose="02010601030101010101" pitchFamily="2" charset="-122"/>
                <a:cs typeface="Times New Roman" pitchFamily="18" charset="0"/>
              </a:rPr>
              <a:t>.</a:t>
            </a:r>
          </a:p>
        </p:txBody>
      </p:sp>
      <p:sp>
        <p:nvSpPr>
          <p:cNvPr id="2" name="Rectangle 1"/>
          <p:cNvSpPr>
            <a:spLocks noChangeArrowheads="1"/>
          </p:cNvSpPr>
          <p:nvPr/>
        </p:nvSpPr>
        <p:spPr bwMode="auto">
          <a:xfrm>
            <a:off x="762000" y="2357438"/>
            <a:ext cx="7912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Em hãy đọc các thông tin sau và trả lời câu hỏi:</a:t>
            </a:r>
            <a:endParaRPr lang="vi-VN" altLang="en-US" sz="2800" b="1">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46038" y="2932113"/>
            <a:ext cx="36480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lnSpc>
                <a:spcPct val="107000"/>
              </a:lnSpc>
              <a:spcBef>
                <a:spcPct val="0"/>
              </a:spcBef>
              <a:spcAft>
                <a:spcPts val="800"/>
              </a:spcAft>
              <a:buFontTx/>
              <a:buNone/>
            </a:pPr>
            <a:r>
              <a:rPr lang="en-US" altLang="en-US" sz="2800" b="1" i="1">
                <a:solidFill>
                  <a:srgbClr val="000000"/>
                </a:solidFill>
                <a:latin typeface="Times New Roman" panose="02020603050405020304" pitchFamily="18" charset="0"/>
                <a:cs typeface="Times New Roman" panose="02020603050405020304" pitchFamily="18" charset="0"/>
              </a:rPr>
              <a:t>a. Thông tin 1: SGK/10</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a:spLocks noChangeArrowheads="1"/>
          </p:cNvSpPr>
          <p:nvPr/>
        </p:nvSpPr>
        <p:spPr bwMode="auto">
          <a:xfrm>
            <a:off x="469900" y="1798638"/>
            <a:ext cx="8458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lnSpc>
                <a:spcPct val="107000"/>
              </a:lnSpc>
              <a:spcBef>
                <a:spcPct val="0"/>
              </a:spcBef>
              <a:spcAft>
                <a:spcPts val="800"/>
              </a:spcAft>
              <a:buFontTx/>
              <a:buNone/>
            </a:pPr>
            <a:r>
              <a:rPr lang="en-US" altLang="en-US" sz="2800" b="1">
                <a:solidFill>
                  <a:srgbClr val="000000"/>
                </a:solidFill>
                <a:latin typeface="Times New Roman" panose="02020603050405020304" pitchFamily="18" charset="0"/>
                <a:cs typeface="Times New Roman" panose="02020603050405020304" pitchFamily="18" charset="0"/>
              </a:rPr>
              <a:t>1. Khái niệm, biểu hiện và giá trị của khoan dung</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a:spLocks noChangeArrowheads="1"/>
          </p:cNvSpPr>
          <p:nvPr/>
        </p:nvSpPr>
        <p:spPr bwMode="auto">
          <a:xfrm>
            <a:off x="46038" y="3408363"/>
            <a:ext cx="36290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lnSpc>
                <a:spcPct val="107000"/>
              </a:lnSpc>
              <a:spcBef>
                <a:spcPct val="0"/>
              </a:spcBef>
              <a:spcAft>
                <a:spcPts val="800"/>
              </a:spcAft>
              <a:buFontTx/>
              <a:buNone/>
            </a:pPr>
            <a:r>
              <a:rPr lang="en-US" altLang="en-US" sz="2800" b="1" i="1">
                <a:solidFill>
                  <a:srgbClr val="000000"/>
                </a:solidFill>
                <a:latin typeface="Times New Roman" panose="02020603050405020304" pitchFamily="18" charset="0"/>
                <a:cs typeface="Times New Roman" panose="02020603050405020304" pitchFamily="18" charset="0"/>
              </a:rPr>
              <a:t>b. Thông tin 2: SGK/11</a:t>
            </a:r>
            <a:endParaRPr lang="en-US" altLang="en-US" sz="2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p:cNvPr>
          <p:cNvSpPr txBox="1"/>
          <p:nvPr/>
        </p:nvSpPr>
        <p:spPr>
          <a:xfrm>
            <a:off x="3475037" y="51470"/>
            <a:ext cx="3886199" cy="52322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vi-VN" dirty="0"/>
              <a:t> </a:t>
            </a:r>
            <a:r>
              <a:rPr lang="vi-VN" b="1" dirty="0">
                <a:solidFill>
                  <a:srgbClr val="FF0000"/>
                </a:solidFill>
                <a:latin typeface="Times New Roman" panose="02020603050405020304" pitchFamily="18" charset="0"/>
                <a:cs typeface="Times New Roman" panose="02020603050405020304" pitchFamily="18" charset="0"/>
              </a:rPr>
              <a:t>THẢO LUẬN NHÓM</a:t>
            </a:r>
          </a:p>
        </p:txBody>
      </p:sp>
      <p:sp>
        <p:nvSpPr>
          <p:cNvPr id="3" name="Rectangle 2">
            <a:extLst/>
          </p:cNvPr>
          <p:cNvSpPr/>
          <p:nvPr/>
        </p:nvSpPr>
        <p:spPr>
          <a:xfrm>
            <a:off x="647699" y="1733550"/>
            <a:ext cx="1836738" cy="405765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vi-VN" sz="1800" b="1" dirty="0">
              <a:solidFill>
                <a:srgbClr val="FF0000"/>
              </a:solidFill>
              <a:latin typeface="Open Sans"/>
            </a:endParaRPr>
          </a:p>
          <a:p>
            <a:pPr eaLnBrk="1" fontAlgn="auto" hangingPunct="1">
              <a:spcBef>
                <a:spcPts val="0"/>
              </a:spcBef>
              <a:spcAft>
                <a:spcPts val="0"/>
              </a:spcAft>
              <a:defRPr/>
            </a:pPr>
            <a:endParaRPr lang="vi-VN" sz="2000" b="1" dirty="0">
              <a:solidFill>
                <a:srgbClr val="FF0000"/>
              </a:solidFill>
              <a:latin typeface="Open Sans"/>
            </a:endParaRPr>
          </a:p>
          <a:p>
            <a:pPr eaLnBrk="1" fontAlgn="auto" hangingPunct="1">
              <a:spcBef>
                <a:spcPts val="0"/>
              </a:spcBef>
              <a:spcAft>
                <a:spcPts val="0"/>
              </a:spcAft>
              <a:defRPr/>
            </a:pPr>
            <a:endParaRPr lang="vi-VN" sz="2000" b="1" dirty="0">
              <a:solidFill>
                <a:srgbClr val="FF0000"/>
              </a:solidFill>
              <a:latin typeface="Open Sans"/>
            </a:endParaRPr>
          </a:p>
          <a:p>
            <a:pPr eaLnBrk="1" fontAlgn="auto" hangingPunct="1">
              <a:spcBef>
                <a:spcPts val="0"/>
              </a:spcBef>
              <a:spcAft>
                <a:spcPts val="0"/>
              </a:spcAft>
              <a:defRPr/>
            </a:pPr>
            <a:endParaRPr lang="vi-VN" sz="2000" b="1" dirty="0">
              <a:solidFill>
                <a:srgbClr val="FF0000"/>
              </a:solidFill>
              <a:latin typeface="Open Sans"/>
            </a:endParaRPr>
          </a:p>
          <a:p>
            <a:pPr eaLnBrk="1" fontAlgn="auto" hangingPunct="1">
              <a:spcBef>
                <a:spcPts val="0"/>
              </a:spcBef>
              <a:spcAft>
                <a:spcPts val="0"/>
              </a:spcAft>
              <a:defRPr/>
            </a:pPr>
            <a:endParaRPr lang="vi-VN" sz="2400" b="1" dirty="0">
              <a:solidFill>
                <a:srgbClr val="FF0000"/>
              </a:solidFill>
              <a:latin typeface="Open Sans"/>
            </a:endParaRPr>
          </a:p>
          <a:p>
            <a:pPr eaLnBrk="1" fontAlgn="auto" hangingPunct="1">
              <a:spcBef>
                <a:spcPts val="0"/>
              </a:spcBef>
              <a:spcAft>
                <a:spcPts val="0"/>
              </a:spcAft>
              <a:defRPr/>
            </a:pPr>
            <a:r>
              <a:rPr lang="vi-VN" sz="2400" b="1" dirty="0">
                <a:solidFill>
                  <a:srgbClr val="FF0000"/>
                </a:solidFill>
                <a:latin typeface="Times New Roman" panose="02020603050405020304" pitchFamily="18" charset="0"/>
                <a:cs typeface="Times New Roman" panose="02020603050405020304" pitchFamily="18" charset="0"/>
              </a:rPr>
              <a:t>NHÓM</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1</a:t>
            </a:r>
            <a:r>
              <a:rPr lang="vi-VN" sz="2400" dirty="0">
                <a:solidFill>
                  <a:srgbClr val="000000"/>
                </a:solidFill>
                <a:latin typeface="Times New Roman" panose="02020603050405020304" pitchFamily="18" charset="0"/>
                <a:cs typeface="Times New Roman" panose="02020603050405020304" pitchFamily="18" charset="0"/>
              </a:rPr>
              <a:t> </a:t>
            </a:r>
          </a:p>
          <a:p>
            <a:pPr eaLnBrk="1" hangingPunct="1">
              <a:defRPr/>
            </a:pPr>
            <a:r>
              <a:rPr lang="en-US" sz="2400" dirty="0" err="1">
                <a:solidFill>
                  <a:schemeClr val="tx1"/>
                </a:solidFill>
                <a:latin typeface="Times New Roman" panose="02020603050405020304" pitchFamily="18" charset="0"/>
                <a:cs typeface="Times New Roman" panose="02020603050405020304" pitchFamily="18" charset="0"/>
              </a:rPr>
              <a:t>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hãy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Lê</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quân</a:t>
            </a:r>
            <a:r>
              <a:rPr lang="en-US" sz="2400" dirty="0">
                <a:solidFill>
                  <a:schemeClr val="tx1"/>
                </a:solidFill>
                <a:latin typeface="Times New Roman" panose="02020603050405020304" pitchFamily="18" charset="0"/>
                <a:cs typeface="Times New Roman" panose="02020603050405020304" pitchFamily="18" charset="0"/>
              </a:rPr>
              <a:t> Minh.</a:t>
            </a:r>
          </a:p>
          <a:p>
            <a:pPr eaLnBrk="1" fontAlgn="auto" hangingPunct="1">
              <a:spcBef>
                <a:spcPts val="0"/>
              </a:spcBef>
              <a:spcAft>
                <a:spcPts val="0"/>
              </a:spcAft>
              <a:defRPr/>
            </a:pPr>
            <a:endParaRPr lang="vi-VN" sz="2000" dirty="0">
              <a:solidFill>
                <a:srgbClr val="000000"/>
              </a:solidFill>
              <a:latin typeface="Open Sans"/>
            </a:endParaRPr>
          </a:p>
          <a:p>
            <a:pPr eaLnBrk="1" fontAlgn="auto" hangingPunct="1">
              <a:spcBef>
                <a:spcPts val="0"/>
              </a:spcBef>
              <a:spcAft>
                <a:spcPts val="0"/>
              </a:spcAft>
              <a:defRPr/>
            </a:pPr>
            <a:endParaRPr lang="vi-VN" sz="1800" dirty="0">
              <a:solidFill>
                <a:srgbClr val="000000"/>
              </a:solidFill>
              <a:latin typeface="Open Sans"/>
            </a:endParaRPr>
          </a:p>
          <a:p>
            <a:pPr eaLnBrk="1" fontAlgn="auto" hangingPunct="1">
              <a:spcBef>
                <a:spcPts val="0"/>
              </a:spcBef>
              <a:spcAft>
                <a:spcPts val="0"/>
              </a:spcAft>
              <a:defRPr/>
            </a:pPr>
            <a:endParaRPr lang="vi-VN" dirty="0">
              <a:solidFill>
                <a:srgbClr val="000000"/>
              </a:solidFill>
              <a:latin typeface="Open Sans"/>
            </a:endParaRPr>
          </a:p>
          <a:p>
            <a:pPr eaLnBrk="1" fontAlgn="auto" hangingPunct="1">
              <a:spcBef>
                <a:spcPts val="0"/>
              </a:spcBef>
              <a:spcAft>
                <a:spcPts val="0"/>
              </a:spcAft>
              <a:defRPr/>
            </a:pPr>
            <a:endParaRPr lang="vi-VN" sz="1800" dirty="0">
              <a:solidFill>
                <a:srgbClr val="000000"/>
              </a:solidFill>
              <a:latin typeface="Open Sans"/>
            </a:endParaRPr>
          </a:p>
          <a:p>
            <a:pPr eaLnBrk="1" fontAlgn="auto" hangingPunct="1">
              <a:spcBef>
                <a:spcPts val="0"/>
              </a:spcBef>
              <a:spcAft>
                <a:spcPts val="0"/>
              </a:spcAft>
              <a:defRPr/>
            </a:pPr>
            <a:endParaRPr lang="vi-VN" dirty="0">
              <a:solidFill>
                <a:srgbClr val="000000"/>
              </a:solidFill>
              <a:latin typeface="Open Sans"/>
            </a:endParaRPr>
          </a:p>
          <a:p>
            <a:pPr eaLnBrk="1" fontAlgn="auto" hangingPunct="1">
              <a:spcBef>
                <a:spcPts val="0"/>
              </a:spcBef>
              <a:spcAft>
                <a:spcPts val="0"/>
              </a:spcAft>
              <a:defRPr/>
            </a:pPr>
            <a:endParaRPr lang="vi-VN" sz="1800" dirty="0">
              <a:solidFill>
                <a:srgbClr val="000000"/>
              </a:solidFill>
              <a:latin typeface="Open Sans"/>
            </a:endParaRPr>
          </a:p>
          <a:p>
            <a:pPr eaLnBrk="1" fontAlgn="auto" hangingPunct="1">
              <a:spcBef>
                <a:spcPts val="0"/>
              </a:spcBef>
              <a:spcAft>
                <a:spcPts val="0"/>
              </a:spcAft>
              <a:defRPr/>
            </a:pPr>
            <a:endParaRPr lang="vi-VN" sz="1800" dirty="0">
              <a:solidFill>
                <a:srgbClr val="000000"/>
              </a:solidFill>
              <a:latin typeface="Open Sans"/>
            </a:endParaRPr>
          </a:p>
        </p:txBody>
      </p:sp>
      <p:cxnSp>
        <p:nvCxnSpPr>
          <p:cNvPr id="4" name="Straight Arrow Connector 3">
            <a:extLst/>
          </p:cNvPr>
          <p:cNvCxnSpPr/>
          <p:nvPr/>
        </p:nvCxnSpPr>
        <p:spPr>
          <a:xfrm flipH="1">
            <a:off x="1097421" y="600759"/>
            <a:ext cx="4796569" cy="11232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p:cNvPr>
          <p:cNvSpPr/>
          <p:nvPr/>
        </p:nvSpPr>
        <p:spPr>
          <a:xfrm>
            <a:off x="2977355" y="1828800"/>
            <a:ext cx="2097881" cy="3962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vi-VN" sz="1800" b="1" dirty="0">
              <a:solidFill>
                <a:srgbClr val="FF0000"/>
              </a:solidFill>
              <a:latin typeface="Open Sans"/>
            </a:endParaRPr>
          </a:p>
          <a:p>
            <a:pPr eaLnBrk="1" hangingPunct="1">
              <a:defRPr/>
            </a:pPr>
            <a:r>
              <a:rPr lang="vi-VN" sz="2400" b="1" dirty="0">
                <a:solidFill>
                  <a:srgbClr val="FF0000"/>
                </a:solidFill>
                <a:latin typeface="Times New Roman" panose="02020603050405020304" pitchFamily="18" charset="0"/>
                <a:cs typeface="Times New Roman" panose="02020603050405020304" pitchFamily="18" charset="0"/>
              </a:rPr>
              <a:t>NHÓM 2</a:t>
            </a:r>
          </a:p>
          <a:p>
            <a:pPr eaLnBrk="1" hangingPunct="1">
              <a:defRPr/>
            </a:pP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Lê</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truyền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Nam?</a:t>
            </a:r>
          </a:p>
          <a:p>
            <a:pPr eaLnBrk="1" hangingPunct="1">
              <a:defRPr/>
            </a:pPr>
            <a:endParaRPr lang="vi-VN" dirty="0">
              <a:solidFill>
                <a:srgbClr val="000000"/>
              </a:solidFill>
              <a:latin typeface="Open Sans"/>
            </a:endParaRPr>
          </a:p>
        </p:txBody>
      </p:sp>
      <p:cxnSp>
        <p:nvCxnSpPr>
          <p:cNvPr id="7" name="Straight Arrow Connector 6">
            <a:extLst/>
          </p:cNvPr>
          <p:cNvCxnSpPr/>
          <p:nvPr/>
        </p:nvCxnSpPr>
        <p:spPr>
          <a:xfrm flipH="1">
            <a:off x="3347827" y="600759"/>
            <a:ext cx="2518361" cy="11939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p:nvSpPr>
        <p:spPr>
          <a:xfrm>
            <a:off x="5445124" y="1733550"/>
            <a:ext cx="3440113" cy="39052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vi-VN" sz="2400" b="1" dirty="0">
                <a:solidFill>
                  <a:srgbClr val="FF0000"/>
                </a:solidFill>
                <a:latin typeface="Times New Roman" panose="02020603050405020304" pitchFamily="18" charset="0"/>
                <a:cs typeface="Times New Roman" panose="02020603050405020304" pitchFamily="18" charset="0"/>
              </a:rPr>
              <a:t>NHÓM 3</a:t>
            </a:r>
            <a:endParaRPr lang="vi-VN" sz="2400" dirty="0">
              <a:solidFill>
                <a:srgbClr val="000000"/>
              </a:solidFill>
              <a:latin typeface="Times New Roman" panose="02020603050405020304" pitchFamily="18" charset="0"/>
              <a:cs typeface="Times New Roman" panose="02020603050405020304" pitchFamily="18" charset="0"/>
            </a:endParaRPr>
          </a:p>
          <a:p>
            <a:pPr eaLnBrk="1" hangingPunct="1">
              <a:defRPr/>
            </a:pPr>
            <a:r>
              <a:rPr lang="vi-VN" sz="2400" dirty="0">
                <a:solidFill>
                  <a:schemeClr val="tx1"/>
                </a:solidFill>
                <a:latin typeface="Times New Roman" panose="02020603050405020304" pitchFamily="18" charset="0"/>
                <a:cs typeface="Times New Roman" panose="02020603050405020304" pitchFamily="18" charset="0"/>
              </a:rPr>
              <a:t>Em hãy </a:t>
            </a:r>
            <a:r>
              <a:rPr lang="en-US" sz="2400" dirty="0" err="1">
                <a:solidFill>
                  <a:schemeClr val="tx1"/>
                </a:solidFill>
                <a:latin typeface="Times New Roman" panose="02020603050405020304" pitchFamily="18" charset="0"/>
                <a:cs typeface="Times New Roman" panose="02020603050405020304" pitchFamily="18" charset="0"/>
              </a:rPr>
              <a:t>nêu</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nghĩa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Lê</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Lợi</a:t>
            </a:r>
            <a:r>
              <a:rPr lang="en-US" sz="2400" dirty="0">
                <a:solidFill>
                  <a:schemeClr val="tx1"/>
                </a:solidFill>
                <a:latin typeface="Times New Roman" panose="02020603050405020304" pitchFamily="18" charset="0"/>
                <a:cs typeface="Times New Roman" panose="02020603050405020304" pitchFamily="18" charset="0"/>
              </a:rPr>
              <a:t> </a:t>
            </a:r>
            <a:endParaRPr lang="vi-VN" sz="2400" dirty="0">
              <a:solidFill>
                <a:schemeClr val="tx1"/>
              </a:solidFill>
              <a:latin typeface="Times New Roman" panose="02020603050405020304" pitchFamily="18" charset="0"/>
              <a:cs typeface="Times New Roman" panose="02020603050405020304" pitchFamily="18" charset="0"/>
            </a:endParaRPr>
          </a:p>
        </p:txBody>
      </p:sp>
      <p:cxnSp>
        <p:nvCxnSpPr>
          <p:cNvPr id="10" name="Straight Arrow Connector 9">
            <a:extLst/>
          </p:cNvPr>
          <p:cNvCxnSpPr/>
          <p:nvPr/>
        </p:nvCxnSpPr>
        <p:spPr>
          <a:xfrm>
            <a:off x="5893990" y="540593"/>
            <a:ext cx="842942" cy="12882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p:cNvPr>
          <p:cNvSpPr/>
          <p:nvPr/>
        </p:nvSpPr>
        <p:spPr>
          <a:xfrm>
            <a:off x="9494837" y="1665371"/>
            <a:ext cx="2743200" cy="475615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endParaRPr lang="vi-VN" sz="2000" b="1" dirty="0">
              <a:solidFill>
                <a:srgbClr val="FF0000"/>
              </a:solidFill>
              <a:latin typeface="Open Sans"/>
            </a:endParaRPr>
          </a:p>
          <a:p>
            <a:pPr eaLnBrk="1" hangingPunct="1">
              <a:defRPr/>
            </a:pPr>
            <a:endParaRPr lang="vi-VN" sz="2000" b="1" dirty="0">
              <a:solidFill>
                <a:srgbClr val="FF0000"/>
              </a:solidFill>
              <a:latin typeface="Open Sans"/>
            </a:endParaRPr>
          </a:p>
          <a:p>
            <a:pPr eaLnBrk="1" hangingPunct="1">
              <a:defRPr/>
            </a:pPr>
            <a:r>
              <a:rPr lang="vi-VN" sz="2400" b="1" dirty="0">
                <a:solidFill>
                  <a:srgbClr val="FF0000"/>
                </a:solidFill>
                <a:latin typeface="Times New Roman" panose="02020603050405020304" pitchFamily="18" charset="0"/>
                <a:cs typeface="Times New Roman" panose="02020603050405020304" pitchFamily="18" charset="0"/>
              </a:rPr>
              <a:t>NHÓM 4</a:t>
            </a:r>
            <a:endParaRPr lang="vi-VN" sz="2400" dirty="0">
              <a:solidFill>
                <a:schemeClr val="bg1"/>
              </a:solidFill>
              <a:latin typeface="Times New Roman" panose="02020603050405020304" pitchFamily="18" charset="0"/>
              <a:cs typeface="Times New Roman" panose="02020603050405020304" pitchFamily="18" charset="0"/>
            </a:endParaRPr>
          </a:p>
          <a:p>
            <a:pPr eaLnBrk="1" hangingPunct="1">
              <a:defRPr/>
            </a:pP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khoan</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khoan</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a:p>
            <a:pPr eaLnBrk="1" hangingPunct="1">
              <a:defRPr/>
            </a:pPr>
            <a:endParaRPr lang="vi-VN" sz="1800" dirty="0">
              <a:solidFill>
                <a:schemeClr val="bg1"/>
              </a:solidFill>
              <a:latin typeface="Open Sans"/>
            </a:endParaRPr>
          </a:p>
          <a:p>
            <a:pPr eaLnBrk="1" hangingPunct="1">
              <a:defRPr/>
            </a:pPr>
            <a:endParaRPr lang="vi-VN" dirty="0">
              <a:solidFill>
                <a:schemeClr val="bg1"/>
              </a:solidFill>
              <a:latin typeface="Open Sans"/>
            </a:endParaRPr>
          </a:p>
          <a:p>
            <a:pPr eaLnBrk="1" hangingPunct="1">
              <a:defRPr/>
            </a:pPr>
            <a:endParaRPr lang="vi-VN" sz="1800" dirty="0">
              <a:solidFill>
                <a:schemeClr val="bg1"/>
              </a:solidFill>
              <a:latin typeface="Open Sans"/>
            </a:endParaRPr>
          </a:p>
        </p:txBody>
      </p:sp>
      <p:cxnSp>
        <p:nvCxnSpPr>
          <p:cNvPr id="13" name="Straight Arrow Connector 12">
            <a:extLst/>
          </p:cNvPr>
          <p:cNvCxnSpPr/>
          <p:nvPr/>
        </p:nvCxnSpPr>
        <p:spPr>
          <a:xfrm>
            <a:off x="5866188" y="533757"/>
            <a:ext cx="4085849" cy="11316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p:cNvPr>
          <p:cNvSpPr/>
          <p:nvPr/>
        </p:nvSpPr>
        <p:spPr>
          <a:xfrm>
            <a:off x="179388" y="195263"/>
            <a:ext cx="1728787" cy="6281737"/>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3600" dirty="0">
                <a:latin typeface="Times New Roman" panose="02020603050405020304" pitchFamily="18" charset="0"/>
                <a:cs typeface="Times New Roman" panose="02020603050405020304" pitchFamily="18" charset="0"/>
              </a:rPr>
              <a:t>TRẢ LỜI </a:t>
            </a:r>
          </a:p>
        </p:txBody>
      </p:sp>
      <p:sp>
        <p:nvSpPr>
          <p:cNvPr id="3" name="Flowchart: Terminator 2">
            <a:extLst/>
          </p:cNvPr>
          <p:cNvSpPr/>
          <p:nvPr/>
        </p:nvSpPr>
        <p:spPr>
          <a:xfrm>
            <a:off x="1908175" y="106363"/>
            <a:ext cx="7662863" cy="2179637"/>
          </a:xfrm>
          <a:prstGeom prst="flowChartTerminator">
            <a:avLst/>
          </a:prstGeom>
        </p:spPr>
        <p:style>
          <a:lnRef idx="1">
            <a:schemeClr val="accent3"/>
          </a:lnRef>
          <a:fillRef idx="2">
            <a:schemeClr val="accent3"/>
          </a:fillRef>
          <a:effectRef idx="1">
            <a:schemeClr val="accent3"/>
          </a:effectRef>
          <a:fontRef idx="minor">
            <a:schemeClr val="dk1"/>
          </a:fontRef>
        </p:style>
        <p:txBody>
          <a:bodyPr anchor="ctr"/>
          <a:lstStyle/>
          <a:p>
            <a:pPr eaLnBrk="1" hangingPunct="1">
              <a:defRPr/>
            </a:pPr>
            <a:r>
              <a:rPr lang="vi-VN" sz="3200" b="1" kern="0" dirty="0">
                <a:solidFill>
                  <a:srgbClr val="FF0000"/>
                </a:solidFill>
                <a:latin typeface="Times New Roman" panose="02020603050405020304" pitchFamily="18" charset="0"/>
                <a:cs typeface="Times New Roman" panose="02020603050405020304" pitchFamily="18" charset="0"/>
              </a:rPr>
              <a:t>NHÓM 1</a:t>
            </a:r>
            <a:r>
              <a:rPr lang="vi-VN" sz="3200" kern="0" dirty="0">
                <a:solidFill>
                  <a:srgbClr val="000000"/>
                </a:solidFill>
                <a:latin typeface="Times New Roman" panose="02020603050405020304" pitchFamily="18" charset="0"/>
                <a:cs typeface="Times New Roman" panose="02020603050405020304" pitchFamily="18" charset="0"/>
              </a:rPr>
              <a:t>:</a:t>
            </a:r>
            <a:r>
              <a:rPr lang="en-US" sz="3200" kern="0" dirty="0">
                <a:solidFill>
                  <a:srgbClr val="00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Minh,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a:t>
            </a:r>
          </a:p>
        </p:txBody>
      </p:sp>
      <p:sp>
        <p:nvSpPr>
          <p:cNvPr id="4" name="Flowchart: Terminator 3">
            <a:extLst/>
          </p:cNvPr>
          <p:cNvSpPr/>
          <p:nvPr/>
        </p:nvSpPr>
        <p:spPr>
          <a:xfrm>
            <a:off x="1908175" y="2438400"/>
            <a:ext cx="8120063" cy="1395413"/>
          </a:xfrm>
          <a:prstGeom prst="flowChartTermina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vi-VN" sz="3200" b="1" kern="0" dirty="0">
                <a:solidFill>
                  <a:srgbClr val="FF0000"/>
                </a:solidFill>
                <a:latin typeface="Times New Roman" panose="02020603050405020304" pitchFamily="18" charset="0"/>
                <a:cs typeface="Times New Roman" panose="02020603050405020304" pitchFamily="18" charset="0"/>
              </a:rPr>
              <a:t>     NHÓM 2</a:t>
            </a:r>
            <a:r>
              <a:rPr lang="en-US" sz="3200" kern="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Định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vương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Lê</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Lợi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thể</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truyền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thống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khoan</a:t>
            </a:r>
            <a:r>
              <a:rPr lang="en-US" sz="3200" dirty="0">
                <a:solidFill>
                  <a:schemeClr val="tx1"/>
                </a:solidFill>
                <a:latin typeface="Times New Roman" panose="02020603050405020304" pitchFamily="18" charset="0"/>
                <a:cs typeface="Times New Roman" panose="02020603050405020304" pitchFamily="18" charset="0"/>
              </a:rPr>
              <a:t> dung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tộc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Việt</a:t>
            </a:r>
            <a:r>
              <a:rPr lang="en-US" sz="3200" dirty="0">
                <a:solidFill>
                  <a:schemeClr val="tx1"/>
                </a:solidFill>
                <a:latin typeface="Times New Roman" panose="02020603050405020304" pitchFamily="18" charset="0"/>
                <a:cs typeface="Times New Roman" panose="02020603050405020304" pitchFamily="18" charset="0"/>
              </a:rPr>
              <a:t> Nam.</a:t>
            </a:r>
          </a:p>
        </p:txBody>
      </p:sp>
      <p:sp>
        <p:nvSpPr>
          <p:cNvPr id="5" name="Flowchart: Terminator 4">
            <a:extLst/>
          </p:cNvPr>
          <p:cNvSpPr/>
          <p:nvPr/>
        </p:nvSpPr>
        <p:spPr>
          <a:xfrm>
            <a:off x="1993900" y="3973513"/>
            <a:ext cx="7729538" cy="2808287"/>
          </a:xfrm>
          <a:prstGeom prst="flowChartTerminator">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defRPr/>
            </a:pPr>
            <a:r>
              <a:rPr lang="vi-VN" sz="3200" b="1" dirty="0">
                <a:solidFill>
                  <a:srgbClr val="FF0000"/>
                </a:solidFill>
                <a:latin typeface="Times New Roman" panose="02020603050405020304" pitchFamily="18" charset="0"/>
                <a:cs typeface="Times New Roman" panose="02020603050405020304" pitchFamily="18" charset="0"/>
              </a:rPr>
              <a:t>NHÓM 3</a:t>
            </a:r>
            <a:r>
              <a:rPr lang="vi-VN" sz="3200" dirty="0">
                <a:solidFill>
                  <a:srgbClr val="000000"/>
                </a:solidFill>
                <a:latin typeface="Times New Roman" panose="02020603050405020304" pitchFamily="18" charset="0"/>
                <a:cs typeface="Times New Roman" panose="02020603050405020304" pitchFamily="18" charset="0"/>
              </a:rPr>
              <a:t>:</a:t>
            </a:r>
            <a:r>
              <a:rPr lang="en-US" sz="3200" dirty="0">
                <a:solidFill>
                  <a:srgbClr val="000000"/>
                </a:solidFill>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Ý </a:t>
            </a:r>
            <a:r>
              <a:rPr lang="en-US" sz="3200" i="1" dirty="0" err="1">
                <a:latin typeface="Times New Roman" panose="02020603050405020304" pitchFamily="18" charset="0"/>
                <a:cs typeface="Times New Roman" panose="02020603050405020304" pitchFamily="18" charset="0"/>
              </a:rPr>
              <a:t>nghĩa</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p>
          <a:p>
            <a:pPr eaLnBrk="1" hangingPunct="1">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a:t>
            </a:r>
          </a:p>
          <a:p>
            <a:pPr eaLnBrk="1" hangingPunct="1">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thẹn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p:cNvPr>
          <p:cNvSpPr/>
          <p:nvPr/>
        </p:nvSpPr>
        <p:spPr>
          <a:xfrm>
            <a:off x="179388" y="195263"/>
            <a:ext cx="1728787" cy="6129337"/>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3600" dirty="0">
                <a:latin typeface="Times New Roman" panose="02020603050405020304" pitchFamily="18" charset="0"/>
                <a:cs typeface="Times New Roman" panose="02020603050405020304" pitchFamily="18" charset="0"/>
              </a:rPr>
              <a:t>TRẢ LỜI </a:t>
            </a:r>
          </a:p>
        </p:txBody>
      </p:sp>
      <p:sp>
        <p:nvSpPr>
          <p:cNvPr id="3" name="Flowchart: Terminator 2">
            <a:extLst/>
          </p:cNvPr>
          <p:cNvSpPr/>
          <p:nvPr/>
        </p:nvSpPr>
        <p:spPr>
          <a:xfrm>
            <a:off x="1926138" y="179220"/>
            <a:ext cx="10388099" cy="6297780"/>
          </a:xfrm>
          <a:prstGeom prst="flowChartTermina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4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NHÓM 4</a:t>
            </a:r>
            <a:r>
              <a:rPr lang="vi-VN" sz="3200" dirty="0">
                <a:solidFill>
                  <a:srgbClr val="000000"/>
                </a:solidFill>
                <a:latin typeface="Times New Roman" panose="02020603050405020304" pitchFamily="18" charset="0"/>
                <a:cs typeface="Times New Roman" panose="02020603050405020304" pitchFamily="18" charset="0"/>
              </a:rPr>
              <a:t>:</a:t>
            </a:r>
            <a:r>
              <a:rPr lang="en-US" sz="3200" dirty="0">
                <a:solidFill>
                  <a:srgbClr val="000000"/>
                </a:solidFill>
                <a:latin typeface="Times New Roman" panose="02020603050405020304" pitchFamily="18" charset="0"/>
                <a:cs typeface="Times New Roman" panose="02020603050405020304" pitchFamily="18" charset="0"/>
              </a:rPr>
              <a:t> </a:t>
            </a:r>
          </a:p>
          <a:p>
            <a:pPr eaLnBrk="1" hangingPunct="1">
              <a:defRPr/>
            </a:pPr>
            <a:r>
              <a:rPr lang="en-US" sz="3200" b="1" i="1" dirty="0">
                <a:solidFill>
                  <a:schemeClr val="tx1"/>
                </a:solidFill>
                <a:latin typeface="Times New Roman" panose="02020603050405020304" pitchFamily="18" charset="0"/>
                <a:cs typeface="Times New Roman" panose="02020603050405020304" pitchFamily="18" charset="0"/>
              </a:rPr>
              <a:t>     - </a:t>
            </a:r>
            <a:r>
              <a:rPr lang="en-US" sz="3200" b="1" i="1" dirty="0" err="1">
                <a:solidFill>
                  <a:schemeClr val="tx1"/>
                </a:solidFill>
                <a:latin typeface="Times New Roman" panose="02020603050405020304" pitchFamily="18" charset="0"/>
                <a:cs typeface="Times New Roman" panose="02020603050405020304" pitchFamily="18" charset="0"/>
              </a:rPr>
              <a:t>Đối</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với</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đồng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bào</a:t>
            </a:r>
            <a:r>
              <a:rPr lang="en-US" sz="3200" b="1" i="1" dirty="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a:p>
            <a:pPr eaLnBrk="1" hangingPunct="1">
              <a:defRPr/>
            </a:pPr>
            <a:r>
              <a:rPr lang="en-US" sz="3200" dirty="0">
                <a:solidFill>
                  <a:schemeClr val="tx1"/>
                </a:solidFill>
              </a:rPr>
              <a:t>+</a:t>
            </a:r>
            <a:r>
              <a:rPr lang="en-US" sz="3200" dirty="0"/>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yêu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thương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sâu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sắc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với</a:t>
            </a:r>
            <a:r>
              <a:rPr lang="en-US" sz="3200" dirty="0">
                <a:solidFill>
                  <a:schemeClr val="tx1"/>
                </a:solidFill>
                <a:latin typeface="Times New Roman" panose="02020603050405020304" pitchFamily="18" charset="0"/>
                <a:cs typeface="Times New Roman" panose="02020603050405020304" pitchFamily="18" charset="0"/>
              </a:rPr>
              <a:t> con </a:t>
            </a:r>
            <a:r>
              <a:rPr lang="en-US" sz="3200" dirty="0" err="1">
                <a:solidFill>
                  <a:schemeClr val="tx1"/>
                </a:solidFill>
                <a:latin typeface="Times New Roman" panose="02020603050405020304" pitchFamily="18" charset="0"/>
                <a:cs typeface="Times New Roman" panose="02020603050405020304" pitchFamily="18" charset="0"/>
              </a:rPr>
              <a:t>người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rộng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lượng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với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biệt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tôn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trọng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áp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đặt</a:t>
            </a:r>
            <a:r>
              <a:rPr lang="en-US" sz="3200" dirty="0">
                <a:solidFill>
                  <a:schemeClr val="tx1"/>
                </a:solidFill>
                <a:latin typeface="Times New Roman" panose="02020603050405020304" pitchFamily="18" charset="0"/>
                <a:cs typeface="Times New Roman" panose="02020603050405020304" pitchFamily="18" charset="0"/>
              </a:rPr>
              <a:t> ý </a:t>
            </a:r>
            <a:r>
              <a:rPr lang="en-US" sz="3200" dirty="0" err="1">
                <a:solidFill>
                  <a:schemeClr val="tx1"/>
                </a:solidFill>
                <a:latin typeface="Times New Roman" panose="02020603050405020304" pitchFamily="18" charset="0"/>
                <a:cs typeface="Times New Roman" panose="02020603050405020304" pitchFamily="18" charset="0"/>
              </a:rPr>
              <a:t>kiến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người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khác</a:t>
            </a:r>
            <a:r>
              <a:rPr lang="en-US" sz="3200" dirty="0">
                <a:solidFill>
                  <a:schemeClr val="tx1"/>
                </a:solidFill>
                <a:latin typeface="Times New Roman" panose="02020603050405020304" pitchFamily="18" charset="0"/>
                <a:cs typeface="Times New Roman" panose="02020603050405020304" pitchFamily="18" charset="0"/>
              </a:rPr>
              <a:t>; </a:t>
            </a:r>
          </a:p>
          <a:p>
            <a:pPr eaLnBrk="1" hangingPunct="1">
              <a:defRPr/>
            </a:pP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niềm</a:t>
            </a:r>
            <a:r>
              <a:rPr lang="en-US" sz="3200" dirty="0">
                <a:solidFill>
                  <a:schemeClr val="tx1"/>
                </a:solidFill>
                <a:latin typeface="Times New Roman" panose="02020603050405020304" pitchFamily="18" charset="0"/>
                <a:cs typeface="Times New Roman" panose="02020603050405020304" pitchFamily="18" charset="0"/>
              </a:rPr>
              <a:t> tin </a:t>
            </a:r>
            <a:r>
              <a:rPr lang="en-US" sz="3200" dirty="0" err="1">
                <a:solidFill>
                  <a:schemeClr val="tx1"/>
                </a:solidFill>
                <a:latin typeface="Times New Roman" panose="02020603050405020304" pitchFamily="18" charset="0"/>
                <a:cs typeface="Times New Roman" panose="02020603050405020304" pitchFamily="18" charset="0"/>
              </a:rPr>
              <a:t>vào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tốt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đẹp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mỗi</a:t>
            </a:r>
            <a:r>
              <a:rPr lang="en-US" sz="3200" dirty="0">
                <a:solidFill>
                  <a:schemeClr val="tx1"/>
                </a:solidFill>
                <a:latin typeface="Times New Roman" panose="02020603050405020304" pitchFamily="18" charset="0"/>
                <a:cs typeface="Times New Roman" panose="02020603050405020304" pitchFamily="18" charset="0"/>
              </a:rPr>
              <a:t> con </a:t>
            </a:r>
            <a:r>
              <a:rPr lang="en-US" sz="3200" dirty="0" err="1">
                <a:solidFill>
                  <a:schemeClr val="tx1"/>
                </a:solidFill>
                <a:latin typeface="Times New Roman" panose="02020603050405020304" pitchFamily="18" charset="0"/>
                <a:cs typeface="Times New Roman" panose="02020603050405020304" pitchFamily="18" charset="0"/>
              </a:rPr>
              <a:t>người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dù</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họ</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lầm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lạc</a:t>
            </a:r>
            <a:r>
              <a:rPr lang="en-US" sz="3200" dirty="0">
                <a:solidFill>
                  <a:schemeClr val="tx1"/>
                </a:solidFill>
                <a:latin typeface="Times New Roman" panose="02020603050405020304" pitchFamily="18" charset="0"/>
                <a:cs typeface="Times New Roman" panose="02020603050405020304" pitchFamily="18" charset="0"/>
              </a:rPr>
              <a:t>; </a:t>
            </a:r>
          </a:p>
          <a:p>
            <a:pPr eaLnBrk="1" hangingPunct="1">
              <a:defRPr/>
            </a:pP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Lấy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thân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để</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lầm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đường</a:t>
            </a:r>
            <a:r>
              <a:rPr lang="en-US" sz="3200" dirty="0">
                <a:solidFill>
                  <a:schemeClr val="tx1"/>
                </a:solidFill>
                <a:latin typeface="Times New Roman" panose="02020603050405020304" pitchFamily="18" charset="0"/>
                <a:cs typeface="Times New Roman" panose="02020603050405020304" pitchFamily="18" charset="0"/>
              </a:rPr>
              <a:t>.</a:t>
            </a:r>
          </a:p>
          <a:p>
            <a:pPr eaLnBrk="1" hangingPunct="1">
              <a:defRPr/>
            </a:pPr>
            <a:r>
              <a:rPr lang="en-US" sz="3200" b="1" i="1" dirty="0">
                <a:solidFill>
                  <a:schemeClr val="tx1"/>
                </a:solidFill>
                <a:latin typeface="Times New Roman" panose="02020603050405020304" pitchFamily="18" charset="0"/>
                <a:cs typeface="Times New Roman" panose="02020603050405020304" pitchFamily="18" charset="0"/>
              </a:rPr>
              <a:t>       - </a:t>
            </a:r>
            <a:r>
              <a:rPr lang="en-US" sz="3200" b="1" i="1" dirty="0" err="1">
                <a:solidFill>
                  <a:schemeClr val="tx1"/>
                </a:solidFill>
                <a:latin typeface="Times New Roman" panose="02020603050405020304" pitchFamily="18" charset="0"/>
                <a:cs typeface="Times New Roman" panose="02020603050405020304" pitchFamily="18" charset="0"/>
              </a:rPr>
              <a:t>Đối</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với</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tù</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binh</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chiến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tranh</a:t>
            </a:r>
            <a:r>
              <a:rPr lang="en-US" sz="3200" b="1" i="1" dirty="0">
                <a:solidFill>
                  <a:schemeClr val="tx1"/>
                </a:solidFill>
                <a:latin typeface="Times New Roman" panose="02020603050405020304" pitchFamily="18" charset="0"/>
                <a:cs typeface="Times New Roman" panose="02020603050405020304" pitchFamily="18" charset="0"/>
              </a:rPr>
              <a: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khoan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hồng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rộng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lượng</a:t>
            </a:r>
            <a:r>
              <a:rPr lang="en-US" sz="3200"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p:cNvPr>
          <p:cNvSpPr txBox="1"/>
          <p:nvPr/>
        </p:nvSpPr>
        <p:spPr>
          <a:xfrm>
            <a:off x="198437" y="304800"/>
            <a:ext cx="12115800" cy="55092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defRPr/>
            </a:pPr>
            <a:r>
              <a:rPr lang="en-US" sz="3200" b="1" smtClean="0">
                <a:solidFill>
                  <a:srgbClr val="FF0000"/>
                </a:solidFill>
                <a:latin typeface="Times New Roman" panose="02020603050405020304" pitchFamily="18" charset="0"/>
                <a:cs typeface="Times New Roman" panose="02020603050405020304" pitchFamily="18" charset="0"/>
              </a:rPr>
              <a:t>1</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niệm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cs typeface="Times New Roman" panose="02020603050405020304" pitchFamily="18" charset="0"/>
              </a:rPr>
              <a:t> &amp;ý </a:t>
            </a:r>
            <a:r>
              <a:rPr lang="en-US" sz="3200" b="1" dirty="0" err="1">
                <a:solidFill>
                  <a:srgbClr val="FF0000"/>
                </a:solidFill>
                <a:latin typeface="Times New Roman" panose="020206030504050203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long </a:t>
            </a:r>
            <a:r>
              <a:rPr lang="en-US" sz="3200" b="1" dirty="0" err="1">
                <a:solidFill>
                  <a:srgbClr val="FF0000"/>
                </a:solidFill>
                <a:latin typeface="Times New Roman" panose="02020603050405020304" pitchFamily="18" charset="0"/>
                <a:cs typeface="Times New Roman" panose="02020603050405020304" pitchFamily="18" charset="0"/>
              </a:rPr>
              <a:t>khoan</a:t>
            </a:r>
            <a:r>
              <a:rPr lang="en-US" sz="3200" b="1" dirty="0">
                <a:solidFill>
                  <a:srgbClr val="FF0000"/>
                </a:solidFill>
                <a:latin typeface="Times New Roman" panose="02020603050405020304" pitchFamily="18" charset="0"/>
                <a:cs typeface="Times New Roman" panose="02020603050405020304" pitchFamily="18" charset="0"/>
              </a:rPr>
              <a:t> dung.</a:t>
            </a:r>
          </a:p>
          <a:p>
            <a:pPr eaLnBrk="1" hangingPunct="1">
              <a:defRPr/>
            </a:pP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Khái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niệm</a:t>
            </a:r>
            <a:r>
              <a:rPr lang="en-US" sz="3200" b="1" i="1"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Khoan</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a:t>
            </a:r>
          </a:p>
          <a:p>
            <a:pPr eaLnBrk="1" hangingPunct="1">
              <a:defRPr/>
            </a:pP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Biểu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hiện</a:t>
            </a:r>
            <a:r>
              <a:rPr lang="en-US" sz="3200" b="1" i="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eaLnBrk="1" hangingPunct="1">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lầm</a:t>
            </a:r>
            <a:r>
              <a:rPr lang="en-US" sz="3200" dirty="0">
                <a:latin typeface="Times New Roman" panose="02020603050405020304" pitchFamily="18" charset="0"/>
                <a:cs typeface="Times New Roman" panose="02020603050405020304" pitchFamily="18" charset="0"/>
              </a:rPr>
              <a:t>; </a:t>
            </a:r>
          </a:p>
          <a:p>
            <a:pPr eaLnBrk="1" hangingPunct="1">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hòi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a:t>
            </a:r>
          </a:p>
          <a:p>
            <a:pPr eaLnBrk="1" hangingPunct="1">
              <a:defRPr/>
            </a:pPr>
            <a:r>
              <a:rPr lang="en-US" sz="3200" b="1" dirty="0">
                <a:latin typeface="Times New Roman" panose="02020603050405020304" pitchFamily="18" charset="0"/>
                <a:cs typeface="Times New Roman" panose="02020603050405020304" pitchFamily="18" charset="0"/>
              </a:rPr>
              <a:t>-</a:t>
            </a:r>
            <a:r>
              <a:rPr lang="en-US" sz="3200" b="1" i="1" dirty="0">
                <a:latin typeface="Times New Roman" panose="02020603050405020304" pitchFamily="18" charset="0"/>
                <a:cs typeface="Times New Roman" panose="02020603050405020304" pitchFamily="18" charset="0"/>
              </a:rPr>
              <a:t> Ý </a:t>
            </a:r>
            <a:r>
              <a:rPr lang="en-US" sz="3200" b="1" i="1" dirty="0" err="1">
                <a:latin typeface="Times New Roman" panose="02020603050405020304" pitchFamily="18" charset="0"/>
                <a:cs typeface="Times New Roman" panose="02020603050405020304" pitchFamily="18" charset="0"/>
              </a:rPr>
              <a:t>nghĩa</a:t>
            </a:r>
            <a:r>
              <a:rPr lang="en-US" sz="3200" b="1" i="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eaLnBrk="1" hangingPunct="1">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khoan</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mến</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cậy</a:t>
            </a:r>
            <a:r>
              <a:rPr lang="en-US" sz="3200" dirty="0">
                <a:latin typeface="Times New Roman" panose="02020603050405020304" pitchFamily="18" charset="0"/>
                <a:cs typeface="Times New Roman" panose="02020603050405020304" pitchFamily="18" charset="0"/>
              </a:rPr>
              <a:t>. </a:t>
            </a:r>
          </a:p>
          <a:p>
            <a:pPr eaLnBrk="1" hangingPunct="1">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p>
        </p:txBody>
      </p:sp>
      <p:sp>
        <p:nvSpPr>
          <p:cNvPr id="3" name="Rectangle 2"/>
          <p:cNvSpPr>
            <a:spLocks noChangeArrowheads="1"/>
          </p:cNvSpPr>
          <p:nvPr/>
        </p:nvSpPr>
        <p:spPr bwMode="auto">
          <a:xfrm>
            <a:off x="198437" y="5780782"/>
            <a:ext cx="1224012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 Nhờ có lòng khoan dung, mối quan hệ giữa người với người sẽ tốt đẹp hơn.</a:t>
            </a:r>
            <a:endParaRPr lang="en-US" altLang="en-US">
              <a:latin typeface="Times New Roman" panose="02020603050405020304" pitchFamily="18" charset="0"/>
            </a:endParaRPr>
          </a:p>
        </p:txBody>
      </p:sp>
    </p:spTree>
    <p:extLst>
      <p:ext uri="{BB962C8B-B14F-4D97-AF65-F5344CB8AC3E}">
        <p14:creationId xmlns:p14="http://schemas.microsoft.com/office/powerpoint/2010/main" val="34762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p:cNvPr>
          <p:cNvSpPr>
            <a:spLocks noGrp="1"/>
          </p:cNvSpPr>
          <p:nvPr>
            <p:ph idx="1"/>
          </p:nvPr>
        </p:nvSpPr>
        <p:spPr>
          <a:xfrm>
            <a:off x="622300" y="76200"/>
            <a:ext cx="11191875" cy="4525963"/>
          </a:xfrm>
          <a:prstGeom prst="cloud">
            <a:avLst/>
          </a:prstGeom>
          <a:blipFill>
            <a:blip r:embed="rId2"/>
            <a:tile tx="0" ty="0" sx="100000" sy="100000" flip="none" algn="tl"/>
          </a:blipFill>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Tx/>
              <a:buNone/>
              <a:defRPr/>
            </a:pP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Em</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hãy</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tìm</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những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ca </a:t>
            </a:r>
            <a:r>
              <a:rPr lang="en-US" b="1" dirty="0" err="1" smtClean="0">
                <a:solidFill>
                  <a:srgbClr val="FF0000"/>
                </a:solidFill>
                <a:latin typeface="Times New Roman" panose="02020603050405020304" pitchFamily="18" charset="0"/>
                <a:cs typeface="Times New Roman" panose="02020603050405020304" pitchFamily="18" charset="0"/>
              </a:rPr>
              <a:t>dao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tục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ngữ</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thành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ngữ</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danh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ngôn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lòng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khoan</a:t>
            </a:r>
            <a:r>
              <a:rPr lang="en-US" b="1" dirty="0" smtClean="0">
                <a:solidFill>
                  <a:srgbClr val="FF0000"/>
                </a:solidFill>
                <a:latin typeface="Times New Roman" panose="02020603050405020304" pitchFamily="18" charset="0"/>
                <a:cs typeface="Times New Roman" panose="02020603050405020304" pitchFamily="18" charset="0"/>
              </a:rPr>
              <a:t> dung, </a:t>
            </a:r>
            <a:r>
              <a:rPr lang="en-US" b="1" dirty="0" err="1" smtClean="0">
                <a:solidFill>
                  <a:srgbClr val="FF0000"/>
                </a:solidFill>
                <a:latin typeface="Times New Roman" panose="02020603050405020304" pitchFamily="18" charset="0"/>
                <a:cs typeface="Times New Roman" panose="02020603050405020304" pitchFamily="18" charset="0"/>
              </a:rPr>
              <a:t>từ</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đó</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xác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định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biểu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hiện</a:t>
            </a:r>
            <a:r>
              <a:rPr lang="en-US" b="1" dirty="0" smtClean="0">
                <a:solidFill>
                  <a:srgbClr val="FF0000"/>
                </a:solidFill>
                <a:latin typeface="Times New Roman" panose="02020603050405020304" pitchFamily="18" charset="0"/>
                <a:cs typeface="Times New Roman" panose="02020603050405020304" pitchFamily="18" charset="0"/>
              </a:rPr>
              <a:t>, ý </a:t>
            </a:r>
            <a:r>
              <a:rPr lang="en-US" b="1" dirty="0" err="1" smtClean="0">
                <a:solidFill>
                  <a:srgbClr val="FF0000"/>
                </a:solidFill>
                <a:latin typeface="Times New Roman" panose="02020603050405020304" pitchFamily="18" charset="0"/>
                <a:cs typeface="Times New Roman" panose="02020603050405020304" pitchFamily="18" charset="0"/>
              </a:rPr>
              <a:t>nghĩa</a:t>
            </a:r>
            <a:r>
              <a:rPr lang="en-US" b="1" dirty="0" smtClean="0">
                <a:solidFill>
                  <a:srgbClr val="FF0000"/>
                </a:solidFill>
                <a:latin typeface="Times New Roman" panose="02020603050405020304" pitchFamily="18" charset="0"/>
                <a:cs typeface="Times New Roman" panose="02020603050405020304" pitchFamily="18" charset="0"/>
              </a:rPr>
              <a:t> &amp; </a:t>
            </a:r>
            <a:r>
              <a:rPr lang="en-US" b="1" dirty="0" err="1" smtClean="0">
                <a:solidFill>
                  <a:srgbClr val="FF0000"/>
                </a:solidFill>
                <a:latin typeface="Times New Roman" panose="02020603050405020304" pitchFamily="18" charset="0"/>
                <a:cs typeface="Times New Roman" panose="02020603050405020304" pitchFamily="18" charset="0"/>
              </a:rPr>
              <a:t>rút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ra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bài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học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về</a:t>
            </a:r>
            <a:r>
              <a:rPr lang="en-US" b="1" dirty="0" smtClean="0">
                <a:solidFill>
                  <a:srgbClr val="FF0000"/>
                </a:solidFill>
                <a:latin typeface="Times New Roman" panose="02020603050405020304" pitchFamily="18" charset="0"/>
                <a:cs typeface="Times New Roman" panose="02020603050405020304" pitchFamily="18" charset="0"/>
              </a:rPr>
              <a:t> long </a:t>
            </a:r>
            <a:r>
              <a:rPr lang="en-US" b="1" dirty="0" err="1" smtClean="0">
                <a:solidFill>
                  <a:srgbClr val="FF0000"/>
                </a:solidFill>
                <a:latin typeface="Times New Roman" panose="02020603050405020304" pitchFamily="18" charset="0"/>
                <a:cs typeface="Times New Roman" panose="02020603050405020304" pitchFamily="18" charset="0"/>
              </a:rPr>
              <a:t>khoan</a:t>
            </a:r>
            <a:r>
              <a:rPr lang="en-US" b="1" dirty="0" smtClean="0">
                <a:solidFill>
                  <a:srgbClr val="FF0000"/>
                </a:solidFill>
                <a:latin typeface="Times New Roman" panose="02020603050405020304" pitchFamily="18" charset="0"/>
                <a:cs typeface="Times New Roman" panose="02020603050405020304" pitchFamily="18" charset="0"/>
              </a:rPr>
              <a:t> dung.</a:t>
            </a:r>
            <a:endParaRPr lang="vi-VN"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Unicode MS"/>
        <a:ea typeface="Arial Unicode MS"/>
        <a:cs typeface="Arial Unicode MS"/>
      </a:majorFont>
      <a:minorFont>
        <a:latin typeface="Arial Unicode MS"/>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2090</TotalTime>
  <Words>2395</Words>
  <Application>Microsoft Office PowerPoint</Application>
  <PresentationFormat>Custom</PresentationFormat>
  <Paragraphs>206</Paragraphs>
  <Slides>27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Arial Unicode MS</vt:lpstr>
      <vt:lpstr>Calibri</vt:lpstr>
      <vt:lpstr>MS Gothic</vt:lpstr>
      <vt:lpstr>Myriad Pro</vt:lpstr>
      <vt:lpstr>Myriad Pro Cond</vt:lpstr>
      <vt:lpstr>Open Sans</vt:lpstr>
      <vt:lpstr>Times New Roman</vt:lpstr>
      <vt:lpstr>方正综艺简体</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Lưu Hoàng Sinh</dc:creator>
  <cp:lastModifiedBy>Admin</cp:lastModifiedBy>
  <cp:revision>95</cp:revision>
  <cp:lastPrinted>1601-01-01T00:00:00Z</cp:lastPrinted>
  <dcterms:created xsi:type="dcterms:W3CDTF">2018-04-03T11:37:43Z</dcterms:created>
  <dcterms:modified xsi:type="dcterms:W3CDTF">2024-11-28T14:11:41Z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