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 id="2147488606" r:id="rId5"/>
    <p:sldMasterId id="2147488619" r:id="rId6"/>
  </p:sldMasterIdLst>
  <p:notesMasterIdLst>
    <p:notesMasterId r:id="rId24"/>
  </p:notesMasterIdLst>
  <p:sldIdLst>
    <p:sldId id="395" r:id="rId7"/>
    <p:sldId id="355" r:id="rId8"/>
    <p:sldId id="365" r:id="rId9"/>
    <p:sldId id="321" r:id="rId10"/>
    <p:sldId id="336" r:id="rId11"/>
    <p:sldId id="370" r:id="rId12"/>
    <p:sldId id="369" r:id="rId13"/>
    <p:sldId id="348" r:id="rId14"/>
    <p:sldId id="354" r:id="rId15"/>
    <p:sldId id="378" r:id="rId16"/>
    <p:sldId id="397" r:id="rId17"/>
    <p:sldId id="398" r:id="rId18"/>
    <p:sldId id="399" r:id="rId19"/>
    <p:sldId id="400" r:id="rId20"/>
    <p:sldId id="360" r:id="rId21"/>
    <p:sldId id="394" r:id="rId22"/>
    <p:sldId id="396"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1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8254F-AFD4-4A68-846D-D39D9DDC2D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03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8254F-AFD4-4A68-846D-D39D9DDC2D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0222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8254F-AFD4-4A68-846D-D39D9DDC2D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474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8254F-AFD4-4A68-846D-D39D9DDC2D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619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10/8/2024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10/8/2024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10/8/2024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10/8/2024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10/8/2024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10/8/2024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10/8/2024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10/8/2024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10/8/2024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10/8/2024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10/8/2024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10/8/2024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10/8/2024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10/8/2024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381000" y="2803525"/>
            <a:ext cx="2117" cy="3035300"/>
          </a:xfrm>
          <a:custGeom>
            <a:avLst/>
            <a:gdLst>
              <a:gd name="T0" fmla="*/ 0 w 1588"/>
              <a:gd name="T1" fmla="*/ 0 h 1912"/>
              <a:gd name="T2" fmla="*/ 0 w 1588"/>
              <a:gd name="T3" fmla="*/ 15120938 h 1912"/>
              <a:gd name="T4" fmla="*/ 0 w 1588"/>
              <a:gd name="T5" fmla="*/ 15120938 h 1912"/>
              <a:gd name="T6" fmla="*/ 0 w 1588"/>
              <a:gd name="T7" fmla="*/ 151209375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mn-cs"/>
            </a:endParaRPr>
          </a:p>
        </p:txBody>
      </p:sp>
      <p:sp>
        <p:nvSpPr>
          <p:cNvPr id="29698" name="Rectangle 2"/>
          <p:cNvSpPr>
            <a:spLocks noGrp="1" noChangeArrowheads="1"/>
          </p:cNvSpPr>
          <p:nvPr>
            <p:ph type="ctrTitle" sz="quarter"/>
          </p:nvPr>
        </p:nvSpPr>
        <p:spPr>
          <a:xfrm>
            <a:off x="914400" y="1997076"/>
            <a:ext cx="10363200" cy="1431925"/>
          </a:xfrm>
        </p:spPr>
        <p:txBody>
          <a:bodyPr anchor="b" anchorCtr="1"/>
          <a:lstStyle>
            <a:lvl1pPr>
              <a:defRPr/>
            </a:lvl1pPr>
          </a:lstStyle>
          <a:p>
            <a:r>
              <a:rPr lang="en-US"/>
              <a:t>Click to edit Master title style</a:t>
            </a:r>
          </a:p>
        </p:txBody>
      </p:sp>
      <p:sp>
        <p:nvSpPr>
          <p:cNvPr id="29699"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fontAlgn="base">
              <a:spcBef>
                <a:spcPct val="0"/>
              </a:spcBef>
              <a:spcAft>
                <a:spcPct val="0"/>
              </a:spcAft>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fontAlgn="base">
              <a:spcBef>
                <a:spcPct val="0"/>
              </a:spcBef>
              <a:spcAft>
                <a:spcPct val="0"/>
              </a:spcAft>
            </a:pPr>
            <a:fld id="{1F0B9475-0EC3-4D74-A19D-C936342DBC4A}" type="slidenum">
              <a:rPr lang="en-US" altLang="en-US" smtClean="0">
                <a:solidFill>
                  <a:srgbClr val="FFFFFF"/>
                </a:solidFill>
              </a:rPr>
              <a:pPr fontAlgn="base">
                <a:spcBef>
                  <a:spcPct val="0"/>
                </a:spcBef>
                <a:spcAft>
                  <a:spcPct val="0"/>
                </a:spcAft>
              </a:pPr>
              <a:t>‹#›</a:t>
            </a:fld>
            <a:endParaRPr lang="en-US" altLang="en-US" smtClean="0">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38707355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C5021B2-21F9-4224-80D9-29B237CC95D1}" type="slidenum">
              <a:rPr lang="en-US" altLang="en-US" smtClean="0">
                <a:solidFill>
                  <a:srgbClr val="FFFFFF"/>
                </a:solidFill>
              </a:rPr>
              <a:pPr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35855754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AD2C8CA2-26EE-4852-86AB-94F303F3E3F8}" type="slidenum">
              <a:rPr lang="en-US" altLang="en-US" smtClean="0">
                <a:solidFill>
                  <a:srgbClr val="FFFFFF"/>
                </a:solidFill>
              </a:rPr>
              <a:pPr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351922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pPr/>
              <a:t>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5DD5FAE-0EE0-4318-B682-7CC13B87842E}" type="slidenum">
              <a:rPr lang="en-US" altLang="en-US" smtClean="0">
                <a:solidFill>
                  <a:srgbClr val="FFFFFF"/>
                </a:solidFill>
              </a:rPr>
              <a:pPr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343396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AD62E5FF-8EE1-4EF6-AF35-E3AB4CED6994}" type="slidenum">
              <a:rPr lang="en-US" altLang="en-US" smtClean="0">
                <a:solidFill>
                  <a:srgbClr val="FFFFFF"/>
                </a:solidFill>
              </a:rPr>
              <a:pPr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30990781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B84ED0A-AE2E-4625-B720-8786AD3E1D92}" type="slidenum">
              <a:rPr lang="en-US" altLang="en-US" smtClean="0">
                <a:solidFill>
                  <a:srgbClr val="FFFFFF"/>
                </a:solidFill>
              </a:rPr>
              <a:pPr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0344657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36AC114-4F91-4D43-B280-0B2E79BCDFB9}" type="slidenum">
              <a:rPr lang="en-US" altLang="en-US" smtClean="0">
                <a:solidFill>
                  <a:srgbClr val="FFFFFF"/>
                </a:solidFill>
              </a:rPr>
              <a:pPr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8925888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4476EAD-3B02-42AB-A266-748F956AC389}" type="slidenum">
              <a:rPr lang="en-US" altLang="en-US" smtClean="0">
                <a:solidFill>
                  <a:srgbClr val="FFFFFF"/>
                </a:solidFill>
              </a:rPr>
              <a:pPr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2238510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6D07699-9409-4D8E-80B8-A5FDDFE28D97}" type="slidenum">
              <a:rPr lang="en-US" altLang="en-US" smtClean="0">
                <a:solidFill>
                  <a:srgbClr val="FFFFFF"/>
                </a:solidFill>
              </a:rPr>
              <a:pPr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34762361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827205D-4E80-4626-AED7-0CC221890DF9}" type="slidenum">
              <a:rPr lang="en-US" altLang="en-US" smtClean="0">
                <a:solidFill>
                  <a:srgbClr val="FFFFFF"/>
                </a:solidFill>
              </a:rPr>
              <a:pPr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34154878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8E78FFE-B221-485F-8077-973A4CCD1A63}" type="slidenum">
              <a:rPr lang="en-US" altLang="en-US" smtClean="0">
                <a:solidFill>
                  <a:srgbClr val="FFFFFF"/>
                </a:solidFill>
              </a:rPr>
              <a:pPr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2959793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905000"/>
            <a:ext cx="109728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34E7D81B-8D7B-4DA1-BFF6-5715175576EB}" type="slidenum">
              <a:rPr lang="en-US" altLang="en-US" smtClean="0">
                <a:solidFill>
                  <a:srgbClr val="FFFFFF"/>
                </a:solidFill>
              </a:rPr>
              <a:pPr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35500923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CF908-F46A-414D-882C-67911C6C74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197F2-6052-41FF-859A-BDEA7A1B37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1852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pPr/>
              <a:t>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CF908-F46A-414D-882C-67911C6C74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197F2-6052-41FF-859A-BDEA7A1B37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42664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CF908-F46A-414D-882C-67911C6C74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197F2-6052-41FF-859A-BDEA7A1B37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0686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CF908-F46A-414D-882C-67911C6C74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197F2-6052-41FF-859A-BDEA7A1B37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0341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CF908-F46A-414D-882C-67911C6C74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197F2-6052-41FF-859A-BDEA7A1B37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3135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CF908-F46A-414D-882C-67911C6C74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197F2-6052-41FF-859A-BDEA7A1B37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0626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CF908-F46A-414D-882C-67911C6C74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197F2-6052-41FF-859A-BDEA7A1B37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20667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CF908-F46A-414D-882C-67911C6C74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197F2-6052-41FF-859A-BDEA7A1B37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01093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CF908-F46A-414D-882C-67911C6C74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197F2-6052-41FF-859A-BDEA7A1B37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94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CF908-F46A-414D-882C-67911C6C74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197F2-6052-41FF-859A-BDEA7A1B37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6795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CCF908-F46A-414D-882C-67911C6C74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197F2-6052-41FF-859A-BDEA7A1B37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39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 name="Google Shape;22;p6"/>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t="3044" b="39510"/>
          <a:stretch>
            <a:fillRect/>
          </a:stretch>
        </p:blipFill>
        <p:spPr bwMode="auto">
          <a:xfrm>
            <a:off x="-330200" y="-249238"/>
            <a:ext cx="12980988" cy="735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oogle Shape;23;p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138" y="268288"/>
            <a:ext cx="11515725"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265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10/8/2024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10/8/2024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08-10-2024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10/8/2024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alphaModFix amt="0"/>
          </a:blip>
          <a:srcRect/>
          <a:tile tx="0" ty="0" sx="100000" sy="100000" flip="none" algn="tl"/>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09600" y="292100"/>
            <a:ext cx="109728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609600" y="19050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867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2867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pPr>
            <a:fld id="{FC96EBC3-3916-4D3E-961A-0659510A739A}" type="slidenum">
              <a:rPr lang="en-US" altLang="en-US" smtClean="0">
                <a:solidFill>
                  <a:srgbClr val="FFFFFF"/>
                </a:solidFill>
              </a:rPr>
              <a:pPr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9341944"/>
      </p:ext>
    </p:extLst>
  </p:cSld>
  <p:clrMap bg1="dk2" tx1="lt1" bg2="dk1" tx2="lt2" accent1="accent1" accent2="accent2" accent3="accent3" accent4="accent4" accent5="accent5" accent6="accent6" hlink="hlink" folHlink="folHlink"/>
  <p:sldLayoutIdLst>
    <p:sldLayoutId id="2147488607" r:id="rId1"/>
    <p:sldLayoutId id="2147488608" r:id="rId2"/>
    <p:sldLayoutId id="2147488609" r:id="rId3"/>
    <p:sldLayoutId id="2147488610" r:id="rId4"/>
    <p:sldLayoutId id="2147488611" r:id="rId5"/>
    <p:sldLayoutId id="2147488612" r:id="rId6"/>
    <p:sldLayoutId id="2147488613" r:id="rId7"/>
    <p:sldLayoutId id="2147488614" r:id="rId8"/>
    <p:sldLayoutId id="2147488615" r:id="rId9"/>
    <p:sldLayoutId id="2147488616" r:id="rId10"/>
    <p:sldLayoutId id="2147488617" r:id="rId11"/>
    <p:sldLayoutId id="2147488618"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CCCF908-F46A-414D-882C-67911C6C74E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10/8/2024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3197F2-6052-41FF-859A-BDEA7A1B37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436991"/>
      </p:ext>
    </p:extLst>
  </p:cSld>
  <p:clrMap bg1="lt1" tx1="dk1" bg2="lt2" tx2="dk2" accent1="accent1" accent2="accent2" accent3="accent3" accent4="accent4" accent5="accent5" accent6="accent6" hlink="hlink" folHlink="folHlink"/>
  <p:sldLayoutIdLst>
    <p:sldLayoutId id="2147488620" r:id="rId1"/>
    <p:sldLayoutId id="2147488621" r:id="rId2"/>
    <p:sldLayoutId id="2147488622" r:id="rId3"/>
    <p:sldLayoutId id="2147488623" r:id="rId4"/>
    <p:sldLayoutId id="2147488624" r:id="rId5"/>
    <p:sldLayoutId id="2147488625" r:id="rId6"/>
    <p:sldLayoutId id="2147488626" r:id="rId7"/>
    <p:sldLayoutId id="2147488627" r:id="rId8"/>
    <p:sldLayoutId id="2147488628" r:id="rId9"/>
    <p:sldLayoutId id="2147488629" r:id="rId10"/>
    <p:sldLayoutId id="2147488630" r:id="rId11"/>
    <p:sldLayoutId id="2147488631"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png"/><Relationship Id="rId7" Type="http://schemas.openxmlformats.org/officeDocument/2006/relationships/image" Target="../media/image11.emf"/><Relationship Id="rId2"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3.xml"/><Relationship Id="rId7" Type="http://schemas.openxmlformats.org/officeDocument/2006/relationships/image" Target="../media/image23.jpeg"/><Relationship Id="rId2" Type="http://schemas.openxmlformats.org/officeDocument/2006/relationships/slideLayout" Target="../slideLayouts/slideLayout60.xml"/><Relationship Id="rId1" Type="http://schemas.openxmlformats.org/officeDocument/2006/relationships/tags" Target="../tags/tag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5.jpeg"/><Relationship Id="rId2" Type="http://schemas.openxmlformats.org/officeDocument/2006/relationships/slideLayout" Target="../slideLayouts/slideLayout60.xml"/><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6.jpeg"/><Relationship Id="rId2" Type="http://schemas.openxmlformats.org/officeDocument/2006/relationships/slideLayout" Target="../slideLayouts/slideLayout60.xml"/><Relationship Id="rId1"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7.jpeg"/><Relationship Id="rId2" Type="http://schemas.openxmlformats.org/officeDocument/2006/relationships/slideLayout" Target="../slideLayouts/slideLayout60.xml"/><Relationship Id="rId1" Type="http://schemas.openxmlformats.org/officeDocument/2006/relationships/tags" Target="../tags/tag5.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35.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descr="29"/>
          <p:cNvSpPr>
            <a:spLocks noChangeArrowheads="1"/>
          </p:cNvSpPr>
          <p:nvPr/>
        </p:nvSpPr>
        <p:spPr bwMode="auto">
          <a:xfrm>
            <a:off x="-217715" y="-597694"/>
            <a:ext cx="12409715" cy="79248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0" fontAlgn="base" hangingPunct="0">
              <a:spcBef>
                <a:spcPct val="20000"/>
              </a:spcBef>
              <a:spcAft>
                <a:spcPct val="0"/>
              </a:spcAft>
              <a:buFontTx/>
              <a:buChar char="•"/>
            </a:pPr>
            <a:endParaRPr lang="en-US" altLang="en-US" sz="3200">
              <a:solidFill>
                <a:srgbClr val="9900CC"/>
              </a:solidFill>
            </a:endParaRPr>
          </a:p>
          <a:p>
            <a:pPr eaLnBrk="0" fontAlgn="base" hangingPunct="0">
              <a:spcBef>
                <a:spcPct val="20000"/>
              </a:spcBef>
              <a:spcAft>
                <a:spcPct val="0"/>
              </a:spcAft>
              <a:buFontTx/>
              <a:buChar char="•"/>
            </a:pPr>
            <a:endParaRPr lang="en-US" altLang="en-US" sz="3200">
              <a:solidFill>
                <a:srgbClr val="9900CC"/>
              </a:solidFill>
            </a:endParaRPr>
          </a:p>
          <a:p>
            <a:pPr eaLnBrk="0" fontAlgn="base" hangingPunct="0">
              <a:spcBef>
                <a:spcPct val="20000"/>
              </a:spcBef>
              <a:spcAft>
                <a:spcPct val="0"/>
              </a:spcAft>
              <a:buFontTx/>
              <a:buChar char="•"/>
            </a:pPr>
            <a:endParaRPr lang="en-US" altLang="en-US" sz="3200">
              <a:solidFill>
                <a:srgbClr val="9900CC"/>
              </a:solidFill>
            </a:endParaRPr>
          </a:p>
          <a:p>
            <a:pPr eaLnBrk="0" fontAlgn="base" hangingPunct="0">
              <a:spcBef>
                <a:spcPct val="20000"/>
              </a:spcBef>
              <a:spcAft>
                <a:spcPct val="0"/>
              </a:spcAft>
              <a:buFontTx/>
              <a:buChar char="•"/>
            </a:pPr>
            <a:endParaRPr lang="en-US" altLang="en-US" sz="3200">
              <a:solidFill>
                <a:srgbClr val="9900CC"/>
              </a:solidFill>
            </a:endParaRPr>
          </a:p>
          <a:p>
            <a:pPr eaLnBrk="0" fontAlgn="base" hangingPunct="0">
              <a:spcBef>
                <a:spcPct val="20000"/>
              </a:spcBef>
              <a:spcAft>
                <a:spcPct val="0"/>
              </a:spcAft>
            </a:pPr>
            <a:r>
              <a:rPr lang="en-US" altLang="en-US" sz="3000" b="1">
                <a:solidFill>
                  <a:srgbClr val="FF0000"/>
                </a:solidFill>
                <a:latin typeface=".VnAristoteH" panose="020B7200000000000000" pitchFamily="34" charset="0"/>
              </a:rPr>
              <a:t>                                       </a:t>
            </a:r>
            <a:r>
              <a:rPr lang="en-US" altLang="en-US" sz="3000" b="1" i="1" u="sng">
                <a:solidFill>
                  <a:srgbClr val="7030A0"/>
                </a:solidFill>
                <a:latin typeface=".VnTime" panose="020B7200000000000000" pitchFamily="34" charset="0"/>
              </a:rPr>
              <a:t>                                        </a:t>
            </a:r>
          </a:p>
          <a:p>
            <a:pPr eaLnBrk="0" fontAlgn="base" hangingPunct="0">
              <a:spcBef>
                <a:spcPct val="20000"/>
              </a:spcBef>
              <a:spcAft>
                <a:spcPct val="0"/>
              </a:spcAft>
            </a:pPr>
            <a:endParaRPr lang="en-US" altLang="en-US" sz="3000" b="1" i="1" u="sng">
              <a:solidFill>
                <a:srgbClr val="7030A0"/>
              </a:solidFill>
              <a:latin typeface=".VnTime" panose="020B7200000000000000" pitchFamily="34" charset="0"/>
            </a:endParaRPr>
          </a:p>
          <a:p>
            <a:pPr eaLnBrk="0" fontAlgn="base" hangingPunct="0">
              <a:spcBef>
                <a:spcPct val="20000"/>
              </a:spcBef>
              <a:spcAft>
                <a:spcPct val="0"/>
              </a:spcAft>
            </a:pPr>
            <a:r>
              <a:rPr lang="en-US" altLang="en-US" sz="3000" b="1" i="1">
                <a:solidFill>
                  <a:srgbClr val="7030A0"/>
                </a:solidFill>
                <a:latin typeface=".VnTime" panose="020B7200000000000000" pitchFamily="34" charset="0"/>
              </a:rPr>
              <a:t>                                           </a:t>
            </a:r>
            <a:endParaRPr lang="en-US" altLang="en-US" sz="3000" u="sng">
              <a:solidFill>
                <a:srgbClr val="9900CC"/>
              </a:solidFill>
            </a:endParaRPr>
          </a:p>
          <a:p>
            <a:pPr eaLnBrk="0" fontAlgn="base" hangingPunct="0">
              <a:spcBef>
                <a:spcPct val="20000"/>
              </a:spcBef>
              <a:spcAft>
                <a:spcPct val="0"/>
              </a:spcAft>
            </a:pPr>
            <a:endParaRPr lang="en-US" altLang="en-US" sz="3000">
              <a:solidFill>
                <a:srgbClr val="9900CC"/>
              </a:solidFill>
            </a:endParaRPr>
          </a:p>
          <a:p>
            <a:pPr eaLnBrk="0" fontAlgn="base" hangingPunct="0">
              <a:spcBef>
                <a:spcPct val="20000"/>
              </a:spcBef>
              <a:spcAft>
                <a:spcPct val="0"/>
              </a:spcAft>
            </a:pPr>
            <a:endParaRPr lang="en-US" altLang="en-US" sz="3000">
              <a:solidFill>
                <a:srgbClr val="9900CC"/>
              </a:solidFill>
            </a:endParaRPr>
          </a:p>
        </p:txBody>
      </p:sp>
      <p:sp>
        <p:nvSpPr>
          <p:cNvPr id="5123" name="Text Box 7"/>
          <p:cNvSpPr txBox="1">
            <a:spLocks noChangeArrowheads="1"/>
          </p:cNvSpPr>
          <p:nvPr/>
        </p:nvSpPr>
        <p:spPr bwMode="auto">
          <a:xfrm>
            <a:off x="1349828" y="980735"/>
            <a:ext cx="8915400"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fontAlgn="base">
              <a:spcBef>
                <a:spcPct val="50000"/>
              </a:spcBef>
              <a:spcAft>
                <a:spcPct val="0"/>
              </a:spcAft>
            </a:pPr>
            <a:endParaRPr lang="en-US" altLang="en-US" b="1">
              <a:solidFill>
                <a:srgbClr val="FF0000"/>
              </a:solidFill>
              <a:cs typeface="Arial" panose="020B0604020202020204" pitchFamily="34" charset="0"/>
            </a:endParaRPr>
          </a:p>
          <a:p>
            <a:pPr algn="ctr" fontAlgn="base">
              <a:spcBef>
                <a:spcPct val="50000"/>
              </a:spcBef>
              <a:spcAft>
                <a:spcPct val="0"/>
              </a:spcAft>
            </a:pPr>
            <a:r>
              <a:rPr lang="en-US" altLang="en-US" b="1" smtClean="0">
                <a:solidFill>
                  <a:srgbClr val="FF0000"/>
                </a:solidFill>
                <a:cs typeface="Arial" panose="020B0604020202020204" pitchFamily="34" charset="0"/>
              </a:rPr>
              <a:t>TRƯỜNG </a:t>
            </a:r>
            <a:r>
              <a:rPr lang="en-US" altLang="en-US" b="1">
                <a:solidFill>
                  <a:srgbClr val="FF0000"/>
                </a:solidFill>
                <a:cs typeface="Arial" panose="020B0604020202020204" pitchFamily="34" charset="0"/>
              </a:rPr>
              <a:t>THCS AN HẢI</a:t>
            </a:r>
          </a:p>
          <a:p>
            <a:pPr algn="ctr" fontAlgn="base">
              <a:spcBef>
                <a:spcPct val="50000"/>
              </a:spcBef>
              <a:spcAft>
                <a:spcPct val="0"/>
              </a:spcAft>
            </a:pPr>
            <a:endParaRPr lang="en-US" altLang="en-US" sz="2400" b="1">
              <a:solidFill>
                <a:srgbClr val="FF0000"/>
              </a:solidFill>
              <a:cs typeface="Arial" panose="020B0604020202020204" pitchFamily="34" charset="0"/>
            </a:endParaRPr>
          </a:p>
          <a:p>
            <a:pPr algn="ctr" fontAlgn="base">
              <a:spcBef>
                <a:spcPct val="50000"/>
              </a:spcBef>
              <a:spcAft>
                <a:spcPct val="0"/>
              </a:spcAft>
            </a:pPr>
            <a:r>
              <a:rPr lang="en-US" altLang="en-US" sz="2400" b="1" smtClean="0">
                <a:solidFill>
                  <a:srgbClr val="FF0000"/>
                </a:solidFill>
                <a:cs typeface="Arial" panose="020B0604020202020204" pitchFamily="34" charset="0"/>
              </a:rPr>
              <a:t>CHÀO </a:t>
            </a:r>
            <a:r>
              <a:rPr lang="en-US" altLang="en-US" sz="2400" b="1">
                <a:solidFill>
                  <a:srgbClr val="FF0000"/>
                </a:solidFill>
                <a:cs typeface="Arial" panose="020B0604020202020204" pitchFamily="34" charset="0"/>
              </a:rPr>
              <a:t>MỪNG QUÝ THẦY CÔ </a:t>
            </a:r>
            <a:r>
              <a:rPr lang="en-US" altLang="en-US" sz="2400" b="1" smtClean="0">
                <a:solidFill>
                  <a:srgbClr val="FF0000"/>
                </a:solidFill>
                <a:cs typeface="Arial" panose="020B0604020202020204" pitchFamily="34" charset="0"/>
              </a:rPr>
              <a:t>VÀ CÁC EM</a:t>
            </a:r>
            <a:endParaRPr lang="en-US" altLang="en-US" sz="2400" b="1">
              <a:solidFill>
                <a:srgbClr val="FF0000"/>
              </a:solidFill>
              <a:cs typeface="Arial" panose="020B0604020202020204" pitchFamily="34" charset="0"/>
            </a:endParaRPr>
          </a:p>
          <a:p>
            <a:pPr algn="ctr" fontAlgn="base">
              <a:spcBef>
                <a:spcPct val="50000"/>
              </a:spcBef>
              <a:spcAft>
                <a:spcPct val="0"/>
              </a:spcAft>
            </a:pPr>
            <a:r>
              <a:rPr lang="en-US" altLang="en-US" sz="2400" b="1" smtClean="0">
                <a:solidFill>
                  <a:srgbClr val="FF0000"/>
                </a:solidFill>
                <a:cs typeface="Arial" panose="020B0604020202020204" pitchFamily="34" charset="0"/>
              </a:rPr>
              <a:t>ĐẾN VỚI TIẾT HỌC HÔM NAY</a:t>
            </a:r>
          </a:p>
          <a:p>
            <a:pPr algn="ctr" fontAlgn="base">
              <a:spcBef>
                <a:spcPct val="50000"/>
              </a:spcBef>
              <a:spcAft>
                <a:spcPct val="0"/>
              </a:spcAft>
            </a:pPr>
            <a:endParaRPr lang="en-US" altLang="en-US" sz="2400" b="1">
              <a:solidFill>
                <a:srgbClr val="FF0000"/>
              </a:solidFill>
              <a:cs typeface="Arial" panose="020B0604020202020204" pitchFamily="34" charset="0"/>
            </a:endParaRPr>
          </a:p>
          <a:p>
            <a:pPr algn="ctr" fontAlgn="base">
              <a:spcBef>
                <a:spcPct val="50000"/>
              </a:spcBef>
              <a:spcAft>
                <a:spcPct val="0"/>
              </a:spcAft>
            </a:pPr>
            <a:r>
              <a:rPr lang="en-US" altLang="en-US" sz="2400" b="1" smtClean="0">
                <a:solidFill>
                  <a:srgbClr val="FF0000"/>
                </a:solidFill>
                <a:cs typeface="Arial" panose="020B0604020202020204" pitchFamily="34" charset="0"/>
              </a:rPr>
              <a:t>GV</a:t>
            </a:r>
            <a:r>
              <a:rPr lang="en-US" altLang="en-US" sz="2400" b="1">
                <a:solidFill>
                  <a:srgbClr val="FF0000"/>
                </a:solidFill>
                <a:cs typeface="Arial" panose="020B0604020202020204" pitchFamily="34" charset="0"/>
              </a:rPr>
              <a:t>: DƯƠNG THỊ KIM</a:t>
            </a:r>
          </a:p>
          <a:p>
            <a:pPr algn="ctr" fontAlgn="base">
              <a:spcBef>
                <a:spcPct val="50000"/>
              </a:spcBef>
              <a:spcAft>
                <a:spcPct val="0"/>
              </a:spcAft>
            </a:pPr>
            <a:endParaRPr lang="en-US" altLang="en-US" sz="2600" b="1">
              <a:solidFill>
                <a:srgbClr val="FF0000"/>
              </a:solidFill>
              <a:cs typeface="Arial" panose="020B0604020202020204" pitchFamily="34" charset="0"/>
            </a:endParaRPr>
          </a:p>
          <a:p>
            <a:pPr algn="ctr" fontAlgn="base">
              <a:spcBef>
                <a:spcPct val="50000"/>
              </a:spcBef>
              <a:spcAft>
                <a:spcPct val="0"/>
              </a:spcAft>
            </a:pPr>
            <a:endParaRPr lang="en-US" altLang="en-US" sz="2600" b="1">
              <a:solidFill>
                <a:srgbClr val="FF0000"/>
              </a:solidFill>
              <a:cs typeface="Arial" panose="020B0604020202020204" pitchFamily="34" charset="0"/>
            </a:endParaRPr>
          </a:p>
          <a:p>
            <a:pPr algn="ctr" fontAlgn="base">
              <a:spcBef>
                <a:spcPct val="50000"/>
              </a:spcBef>
              <a:spcAft>
                <a:spcPct val="0"/>
              </a:spcAft>
            </a:pPr>
            <a:endParaRPr lang="en-US" altLang="en-US" sz="2600" b="1">
              <a:solidFill>
                <a:srgbClr val="FF0000"/>
              </a:solidFill>
              <a:cs typeface="Arial" panose="020B0604020202020204" pitchFamily="34" charset="0"/>
            </a:endParaRPr>
          </a:p>
          <a:p>
            <a:pPr algn="ctr" fontAlgn="base">
              <a:spcBef>
                <a:spcPct val="50000"/>
              </a:spcBef>
              <a:spcAft>
                <a:spcPct val="0"/>
              </a:spcAft>
            </a:pPr>
            <a:endParaRPr lang="en-US" altLang="en-US" sz="2600" b="1">
              <a:solidFill>
                <a:srgbClr val="FF0000"/>
              </a:solidFill>
              <a:cs typeface="Arial" panose="020B0604020202020204" pitchFamily="34" charset="0"/>
            </a:endParaRPr>
          </a:p>
        </p:txBody>
      </p:sp>
      <p:sp>
        <p:nvSpPr>
          <p:cNvPr id="5124" name="Text Box 31"/>
          <p:cNvSpPr txBox="1">
            <a:spLocks noChangeArrowheads="1"/>
          </p:cNvSpPr>
          <p:nvPr/>
        </p:nvSpPr>
        <p:spPr bwMode="auto">
          <a:xfrm>
            <a:off x="4098926" y="392114"/>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fontAlgn="base">
              <a:spcBef>
                <a:spcPct val="0"/>
              </a:spcBef>
              <a:spcAft>
                <a:spcPct val="0"/>
              </a:spcAft>
            </a:pPr>
            <a:endParaRPr lang="en-US" altLang="en-US" sz="2400">
              <a:solidFill>
                <a:srgbClr val="FFFFFF"/>
              </a:solidFill>
              <a:cs typeface="Arial" panose="020B0604020202020204" pitchFamily="34" charset="0"/>
            </a:endParaRPr>
          </a:p>
        </p:txBody>
      </p:sp>
    </p:spTree>
    <p:extLst>
      <p:ext uri="{BB962C8B-B14F-4D97-AF65-F5344CB8AC3E}">
        <p14:creationId xmlns:p14="http://schemas.microsoft.com/office/powerpoint/2010/main" val="313491711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wipe(down)">
                                      <p:cBhvr>
                                        <p:cTn id="7" dur="500"/>
                                        <p:tgtEl>
                                          <p:spTgt spid="51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Effect transition="in" filter="wipe(down)">
                                      <p:cBhvr>
                                        <p:cTn id="12" dur="500"/>
                                        <p:tgtEl>
                                          <p:spTgt spid="512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animEffect transition="in" filter="wipe(down)">
                                      <p:cBhvr>
                                        <p:cTn id="17" dur="500"/>
                                        <p:tgtEl>
                                          <p:spTgt spid="5123">
                                            <p:txEl>
                                              <p:pRg st="4" end="4"/>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123">
                                            <p:txEl>
                                              <p:pRg st="6" end="6"/>
                                            </p:txEl>
                                          </p:spTgt>
                                        </p:tgtEl>
                                        <p:attrNameLst>
                                          <p:attrName>style.visibility</p:attrName>
                                        </p:attrNameLst>
                                      </p:cBhvr>
                                      <p:to>
                                        <p:strVal val="visible"/>
                                      </p:to>
                                    </p:set>
                                    <p:animEffect transition="in" filter="barn(inVertical)">
                                      <p:cBhvr>
                                        <p:cTn id="20" dur="5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983378" y="930519"/>
            <a:ext cx="6588568"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662442" y="1583091"/>
            <a:ext cx="6800573" cy="3772871"/>
          </a:xfrm>
          <a:prstGeom prst="rect">
            <a:avLst/>
          </a:prstGeom>
          <a:noFill/>
          <a:ln>
            <a:noFill/>
          </a:ln>
        </p:spPr>
      </p:pic>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cstate="print">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5371" y="-134826"/>
            <a:ext cx="622662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2656115" y="122168"/>
            <a:ext cx="6781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smtClean="0">
                <a:solidFill>
                  <a:srgbClr val="0070C0"/>
                </a:solidFill>
                <a:latin typeface="Times New Roman" panose="02020603050405020304" pitchFamily="18" charset="0"/>
                <a:cs typeface="Times New Roman" panose="02020603050405020304" pitchFamily="18" charset="0"/>
              </a:rPr>
              <a:t>1.Quan sát tranh và trả lời câu hỏi</a:t>
            </a:r>
            <a:endParaRPr lang="en-US" altLang="en-US" sz="2800" dirty="0">
              <a:solidFill>
                <a:srgbClr val="5F5F5F"/>
              </a:solidFill>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18" name="Ảnh 17" descr="tải xuống.jpg"/>
          <p:cNvPicPr>
            <a:picLocks noChangeAspect="1"/>
          </p:cNvPicPr>
          <p:nvPr/>
        </p:nvPicPr>
        <p:blipFill>
          <a:blip r:embed="rId8"/>
          <a:stretch>
            <a:fillRect/>
          </a:stretch>
        </p:blipFill>
        <p:spPr>
          <a:xfrm>
            <a:off x="320842" y="1925054"/>
            <a:ext cx="5117432" cy="2967788"/>
          </a:xfrm>
          <a:prstGeom prst="rect">
            <a:avLst/>
          </a:prstGeom>
        </p:spPr>
      </p:pic>
      <p:pic>
        <p:nvPicPr>
          <p:cNvPr id="14" name="Ảnh 13" descr="IMG_0358.jpg"/>
          <p:cNvPicPr>
            <a:picLocks noChangeAspect="1"/>
          </p:cNvPicPr>
          <p:nvPr/>
        </p:nvPicPr>
        <p:blipFill>
          <a:blip r:embed="rId9" cstate="print"/>
          <a:stretch>
            <a:fillRect/>
          </a:stretch>
        </p:blipFill>
        <p:spPr>
          <a:xfrm>
            <a:off x="6384758" y="1876925"/>
            <a:ext cx="5534525" cy="3288633"/>
          </a:xfrm>
          <a:prstGeom prst="rect">
            <a:avLst/>
          </a:prstGeom>
        </p:spPr>
      </p:pic>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23491" y="0"/>
            <a:ext cx="6398139" cy="2709475"/>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6">
                <a:alphaModFix amt="1000"/>
              </a:blip>
              <a:stretch>
                <a:fillRect/>
              </a:stretch>
            </a:blipFill>
            <a:ln>
              <a:noFill/>
            </a:ln>
            <a:extLst/>
          </p:spPr>
        </p:pic>
      </p:grpSp>
      <p:sp>
        <p:nvSpPr>
          <p:cNvPr id="9" name="TextBox 8"/>
          <p:cNvSpPr txBox="1"/>
          <p:nvPr/>
        </p:nvSpPr>
        <p:spPr>
          <a:xfrm>
            <a:off x="5195151" y="817903"/>
            <a:ext cx="31773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TRÒ </a:t>
            </a:r>
            <a:r>
              <a:rPr kumimoji="0" lang="en-US"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CHƠI: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ĐUỔI HÌNH  ĐOÁN  CHỮ</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122" name="Picture 2" descr="Hình ảnh mã số 1720 - Đuổi hình bắt chữ | Lazi.vn - Cộng đồng Tri thức &amp;amp;  Giáo dụ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417" y="2783651"/>
            <a:ext cx="4762500" cy="3143924"/>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5652654" y="435561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4" name="Picture 4" descr="Câu chuyện khuyên em điều gì ? Đọc truyện Có công mài sắ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6799" y="2783651"/>
            <a:ext cx="4895499" cy="314392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419928" y="6179127"/>
            <a:ext cx="5440218" cy="6096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2456569" y="6164918"/>
            <a:ext cx="54771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Có công mài sắt có ngày nên kim</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3" name="Right Arrow 12"/>
          <p:cNvSpPr/>
          <p:nvPr/>
        </p:nvSpPr>
        <p:spPr>
          <a:xfrm>
            <a:off x="1117600" y="6179127"/>
            <a:ext cx="978408" cy="484632"/>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68315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arn(inVertical)">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1000"/>
                                        <p:tgtEl>
                                          <p:spTgt spid="5122"/>
                                        </p:tgtEl>
                                      </p:cBhvr>
                                    </p:animEffect>
                                    <p:anim calcmode="lin" valueType="num">
                                      <p:cBhvr>
                                        <p:cTn id="21" dur="1000" fill="hold"/>
                                        <p:tgtEl>
                                          <p:spTgt spid="5122"/>
                                        </p:tgtEl>
                                        <p:attrNameLst>
                                          <p:attrName>ppt_x</p:attrName>
                                        </p:attrNameLst>
                                      </p:cBhvr>
                                      <p:tavLst>
                                        <p:tav tm="0">
                                          <p:val>
                                            <p:strVal val="#ppt_x"/>
                                          </p:val>
                                        </p:tav>
                                        <p:tav tm="100000">
                                          <p:val>
                                            <p:strVal val="#ppt_x"/>
                                          </p:val>
                                        </p:tav>
                                      </p:tavLst>
                                    </p:anim>
                                    <p:anim calcmode="lin" valueType="num">
                                      <p:cBhvr>
                                        <p:cTn id="22"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124"/>
                                        </p:tgtEl>
                                        <p:attrNameLst>
                                          <p:attrName>style.visibility</p:attrName>
                                        </p:attrNameLst>
                                      </p:cBhvr>
                                      <p:to>
                                        <p:strVal val="visible"/>
                                      </p:to>
                                    </p:set>
                                    <p:animEffect transition="in" filter="circle(in)">
                                      <p:cBhvr>
                                        <p:cTn id="27" dur="2000"/>
                                        <p:tgtEl>
                                          <p:spTgt spid="512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23491" y="0"/>
            <a:ext cx="6398139" cy="2709475"/>
            <a:chOff x="676916" y="624234"/>
            <a:chExt cx="10174557" cy="5604731"/>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6">
                <a:alphaModFix amt="1000"/>
              </a:blip>
              <a:stretch>
                <a:fillRect/>
              </a:stretch>
            </a:blipFill>
            <a:ln>
              <a:noFill/>
            </a:ln>
            <a:extLst/>
          </p:spPr>
        </p:pic>
      </p:grpSp>
      <p:sp>
        <p:nvSpPr>
          <p:cNvPr id="8" name="TextBox 7"/>
          <p:cNvSpPr txBox="1"/>
          <p:nvPr/>
        </p:nvSpPr>
        <p:spPr>
          <a:xfrm>
            <a:off x="5195151" y="817903"/>
            <a:ext cx="31773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TRÒ </a:t>
            </a:r>
            <a:r>
              <a:rPr kumimoji="0" lang="en-US"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CHƠI: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ĐUỔI HÌNH  ĐOÁN  CHỮ</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170" name="Picture 2" descr="Nước chảy đá mòn - Hình ảnh mã số 625 - Đuổi hình bắt chữ | Lazi.vn - Cộng  đồng Tri thức &amp;amp; Giáo dụ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927" y="2709475"/>
            <a:ext cx="10686473" cy="29247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398983" y="5892800"/>
            <a:ext cx="3713018" cy="82203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Arrow 9"/>
          <p:cNvSpPr/>
          <p:nvPr/>
        </p:nvSpPr>
        <p:spPr>
          <a:xfrm>
            <a:off x="2115127" y="6061502"/>
            <a:ext cx="978408" cy="484632"/>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3565236" y="6061502"/>
            <a:ext cx="379614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Nước chảy đá mòn</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497480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down)">
                                      <p:cBhvr>
                                        <p:cTn id="2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89745" y="0"/>
            <a:ext cx="6398139" cy="2709475"/>
            <a:chOff x="676916" y="624234"/>
            <a:chExt cx="10174557" cy="5604731"/>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6">
                <a:alphaModFix amt="1000"/>
              </a:blip>
              <a:stretch>
                <a:fillRect/>
              </a:stretch>
            </a:blipFill>
            <a:ln>
              <a:noFill/>
            </a:ln>
            <a:extLst/>
          </p:spPr>
        </p:pic>
      </p:grpSp>
      <p:sp>
        <p:nvSpPr>
          <p:cNvPr id="15" name="TextBox 14"/>
          <p:cNvSpPr txBox="1"/>
          <p:nvPr/>
        </p:nvSpPr>
        <p:spPr>
          <a:xfrm>
            <a:off x="5264727" y="803563"/>
            <a:ext cx="301105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alt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TRÒ </a:t>
            </a:r>
            <a:r>
              <a:rPr kumimoji="0" lang="en-US"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CHƠI: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ĐUỔI HÌNH  ĐOÁN  CHỮ</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196" name="Picture 4" descr="Tủ sách bé yêu: Kiến tha lâu cũng đầy tổ - DKN New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48" y="2832801"/>
            <a:ext cx="6667500" cy="3486151"/>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Arrow 16"/>
          <p:cNvSpPr/>
          <p:nvPr/>
        </p:nvSpPr>
        <p:spPr>
          <a:xfrm>
            <a:off x="7297374" y="4575876"/>
            <a:ext cx="627426" cy="484632"/>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p:cNvSpPr/>
          <p:nvPr/>
        </p:nvSpPr>
        <p:spPr>
          <a:xfrm>
            <a:off x="8275782" y="4029197"/>
            <a:ext cx="3168073" cy="157799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p:cNvSpPr txBox="1"/>
          <p:nvPr/>
        </p:nvSpPr>
        <p:spPr>
          <a:xfrm>
            <a:off x="8765309" y="4350327"/>
            <a:ext cx="228138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Kiến tha lâu cũng đầy tổ</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3266349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down)">
                                      <p:cBhvr>
                                        <p:cTn id="22"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89745" y="0"/>
            <a:ext cx="6398139" cy="2709475"/>
            <a:chOff x="676916" y="624234"/>
            <a:chExt cx="10174557" cy="5604731"/>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6">
                <a:alphaModFix amt="1000"/>
              </a:blip>
              <a:stretch>
                <a:fillRect/>
              </a:stretch>
            </a:blipFill>
            <a:ln>
              <a:noFill/>
            </a:ln>
            <a:extLst/>
          </p:spPr>
        </p:pic>
      </p:grpSp>
      <p:sp>
        <p:nvSpPr>
          <p:cNvPr id="7" name="TextBox 6"/>
          <p:cNvSpPr txBox="1"/>
          <p:nvPr/>
        </p:nvSpPr>
        <p:spPr>
          <a:xfrm>
            <a:off x="5237019" y="772494"/>
            <a:ext cx="318654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18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TRÒ </a:t>
            </a:r>
            <a:r>
              <a:rPr kumimoji="0" lang="en-US"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CHƠI: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ĐUỔI HÌNH  ĐOÁN  CHỮ</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218" name="Picture 2" descr="Một số câu thành ngữ – tục ngữ về sự tiết kiệm - Tiếng Việt onl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519" y="2994161"/>
            <a:ext cx="5547590" cy="3489766"/>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6234546" y="4776779"/>
            <a:ext cx="942109" cy="484632"/>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7730835" y="4397237"/>
            <a:ext cx="3556001" cy="105294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8049490" y="4739044"/>
            <a:ext cx="312651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Tích tiểu thành đại</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2578752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circle(in)">
                                      <p:cBhvr>
                                        <p:cTn id="23"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50275" y="0"/>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IV.</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dụng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a:p>
              <a:pPr algn="ctr" eaLnBrk="0" fontAlgn="base" hangingPunct="0">
                <a:spcBef>
                  <a:spcPct val="0"/>
                </a:spcBef>
                <a:spcAft>
                  <a:spcPct val="0"/>
                </a:spcAft>
              </a:pP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2" name="Group 2"/>
          <p:cNvGrpSpPr/>
          <p:nvPr/>
        </p:nvGrpSpPr>
        <p:grpSpPr>
          <a:xfrm>
            <a:off x="91962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12" name="TextBox 11"/>
          <p:cNvSpPr txBox="1">
            <a:spLocks noChangeArrowheads="1"/>
          </p:cNvSpPr>
          <p:nvPr/>
        </p:nvSpPr>
        <p:spPr bwMode="auto">
          <a:xfrm>
            <a:off x="48384" y="650674"/>
            <a:ext cx="11515997"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rgbClr val="0070C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TRÒ CHƠI: </a:t>
            </a:r>
            <a:r>
              <a:rPr kumimoji="0" lang="en-US" altLang="en-US" sz="4000" b="1" i="0" u="none" strike="noStrike" kern="1200" cap="none" spc="0" normalizeH="0" baseline="0" noProof="0" dirty="0" smtClean="0">
                <a:ln>
                  <a:noFill/>
                </a:ln>
                <a:solidFill>
                  <a:srgbClr val="FF0000"/>
                </a:solidFill>
                <a:effectLst/>
                <a:uLnTx/>
                <a:uFillTx/>
                <a:latin typeface="Times New Roman" pitchFamily="18" charset="0"/>
                <a:ea typeface="微软雅黑" panose="020B0503020204020204" pitchFamily="34" charset="-122"/>
                <a:cs typeface="Times New Roman" pitchFamily="18" charset="0"/>
              </a:rPr>
              <a:t>AI NHANH HƠN</a:t>
            </a:r>
            <a:endParaRPr kumimoji="0" lang="it-IT" altLang="en-US" sz="4000" b="1" i="0" u="none" strike="noStrike" kern="1200" cap="none" spc="0" normalizeH="0" baseline="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endParaRPr>
          </a:p>
        </p:txBody>
      </p:sp>
      <p:sp>
        <p:nvSpPr>
          <p:cNvPr id="3" name="Rectangle 2"/>
          <p:cNvSpPr/>
          <p:nvPr/>
        </p:nvSpPr>
        <p:spPr>
          <a:xfrm>
            <a:off x="1292176" y="1555730"/>
            <a:ext cx="9722188" cy="960328"/>
          </a:xfrm>
          <a:prstGeom prst="rect">
            <a:avLst/>
          </a:prstGeom>
        </p:spPr>
        <p:txBody>
          <a:bodyPr wrap="square">
            <a:spAutoFit/>
          </a:bodyPr>
          <a:lstStyle/>
          <a:p>
            <a:pPr marL="0" marR="0" lvl="0" indent="0" algn="l" defTabSz="914400" rtl="0" eaLnBrk="1" fontAlgn="base"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1.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Tìm</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những</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ca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dao</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tục</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ngữ</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nói</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về</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siêng</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năng</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kiên</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trì</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Ai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tìm</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được</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nhanh</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và</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nhiều</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câu</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đúng</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hơn</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sẽ</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chiến</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itchFamily="18" charset="0"/>
              </a:rPr>
              <a:t>thắng</a:t>
            </a:r>
            <a:r>
              <a:rPr kumimoji="0" lang="en-US"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
        <p:nvSpPr>
          <p:cNvPr id="10" name="Oval 9"/>
          <p:cNvSpPr/>
          <p:nvPr/>
        </p:nvSpPr>
        <p:spPr>
          <a:xfrm>
            <a:off x="1524784" y="2887572"/>
            <a:ext cx="1917700" cy="1714500"/>
          </a:xfrm>
          <a:prstGeom prst="ellipse">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Có chí thì nên</a:t>
            </a:r>
            <a:endPar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p:txBody>
      </p:sp>
      <p:sp>
        <p:nvSpPr>
          <p:cNvPr id="11" name="Oval 10"/>
          <p:cNvSpPr/>
          <p:nvPr/>
        </p:nvSpPr>
        <p:spPr>
          <a:xfrm>
            <a:off x="4041901" y="2801847"/>
            <a:ext cx="2032000" cy="1885950"/>
          </a:xfrm>
          <a:prstGeom prst="ellipse">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Có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chí làm quan, có gan làm giàu.</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p:txBody>
      </p:sp>
      <p:sp>
        <p:nvSpPr>
          <p:cNvPr id="13" name="Oval 12"/>
          <p:cNvSpPr/>
          <p:nvPr/>
        </p:nvSpPr>
        <p:spPr>
          <a:xfrm>
            <a:off x="6673318" y="2716122"/>
            <a:ext cx="2032000" cy="1885950"/>
          </a:xfrm>
          <a:prstGeom prst="ellipse">
            <a:avLst/>
          </a:prstGeom>
          <a:solidFill>
            <a:srgbClr val="00FFCC"/>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Người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có chí thì nên, nhà có nền thì vững.</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r>
            <a:b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br>
            <a:endPar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p:txBody>
      </p:sp>
      <p:sp>
        <p:nvSpPr>
          <p:cNvPr id="16" name="Oval 15"/>
          <p:cNvSpPr/>
          <p:nvPr/>
        </p:nvSpPr>
        <p:spPr>
          <a:xfrm>
            <a:off x="2595831" y="4543629"/>
            <a:ext cx="2026045" cy="1828800"/>
          </a:xfrm>
          <a:prstGeom prst="ellipse">
            <a:avLst/>
          </a:prstGeom>
          <a:solidFill>
            <a:schemeClr val="accent1">
              <a:lumMod val="60000"/>
              <a:lumOff val="40000"/>
            </a:scheme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Thua keo này bày keo khác</a:t>
            </a:r>
            <a:endPar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endParaRPr>
          </a:p>
        </p:txBody>
      </p:sp>
      <p:sp>
        <p:nvSpPr>
          <p:cNvPr id="17" name="Oval 16"/>
          <p:cNvSpPr/>
          <p:nvPr/>
        </p:nvSpPr>
        <p:spPr>
          <a:xfrm>
            <a:off x="5720998" y="4643589"/>
            <a:ext cx="2192718" cy="1866900"/>
          </a:xfrm>
          <a:prstGeom prst="ellipse">
            <a:avLst/>
          </a:prstGeom>
          <a:solidFill>
            <a:sysClr val="window" lastClr="FFFFFF">
              <a:lumMod val="50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white"/>
                </a:solidFill>
                <a:effectLst/>
                <a:uLnTx/>
                <a:uFillTx/>
                <a:latin typeface="Times New Roman" pitchFamily="18" charset="0"/>
                <a:ea typeface="+mn-ea"/>
                <a:cs typeface="Times New Roman" pitchFamily="18" charset="0"/>
              </a:rPr>
              <a:t>.............</a:t>
            </a:r>
          </a:p>
        </p:txBody>
      </p:sp>
      <p:sp>
        <p:nvSpPr>
          <p:cNvPr id="18" name="Oval 17"/>
          <p:cNvSpPr/>
          <p:nvPr/>
        </p:nvSpPr>
        <p:spPr>
          <a:xfrm>
            <a:off x="9012838" y="2801847"/>
            <a:ext cx="2032000" cy="1885950"/>
          </a:xfrm>
          <a:prstGeom prst="ellipse">
            <a:avLst/>
          </a:prstGeom>
          <a:solidFill>
            <a:schemeClr val="accent2"/>
          </a:solidFill>
          <a:ln w="12700" cap="flat" cmpd="sng" algn="ctr">
            <a:solidFill>
              <a:srgbClr val="0070C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Mưu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cao chẳng bằng chí dày.</a:t>
            </a:r>
            <a:endParaRPr kumimoji="0" lang="en-US" sz="32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506683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fill="hold"/>
                                        <p:tgtEl>
                                          <p:spTgt spid="18"/>
                                        </p:tgtEl>
                                        <p:attrNameLst>
                                          <p:attrName>ppt_x</p:attrName>
                                        </p:attrNameLst>
                                      </p:cBhvr>
                                      <p:tavLst>
                                        <p:tav tm="0">
                                          <p:val>
                                            <p:strVal val="#ppt_x"/>
                                          </p:val>
                                        </p:tav>
                                        <p:tav tm="100000">
                                          <p:val>
                                            <p:strVal val="#ppt_x"/>
                                          </p:val>
                                        </p:tav>
                                      </p:tavLst>
                                    </p:anim>
                                    <p:anim calcmode="lin" valueType="num">
                                      <p:cBhvr additive="base">
                                        <p:cTn id="3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1" grpId="0" animBg="1"/>
      <p:bldP spid="13"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3600" b="1" err="1" smtClean="0">
                  <a:solidFill>
                    <a:srgbClr val="0000FF"/>
                  </a:solidFill>
                  <a:latin typeface="Times New Roman" pitchFamily="18" charset="0"/>
                  <a:ea typeface="Helvetica Neue"/>
                  <a:cs typeface="Times New Roman" pitchFamily="18" charset="0"/>
                </a:rPr>
                <a:t>Bài</a:t>
              </a:r>
              <a:r>
                <a:rPr lang="en-US" altLang="en-US" sz="3600" b="1" smtClean="0">
                  <a:solidFill>
                    <a:srgbClr val="0000FF"/>
                  </a:solidFill>
                  <a:latin typeface="Times New Roman" pitchFamily="18" charset="0"/>
                  <a:ea typeface="Helvetica Neue"/>
                  <a:cs typeface="Times New Roman" pitchFamily="18" charset="0"/>
                </a:rPr>
                <a:t> 3:</a:t>
              </a:r>
              <a:r>
                <a:rPr lang="en-US" altLang="en-US" sz="3600" b="1" smtClean="0">
                  <a:solidFill>
                    <a:srgbClr val="FF0000"/>
                  </a:solidFill>
                  <a:latin typeface="Times New Roman" pitchFamily="18" charset="0"/>
                  <a:ea typeface="Helvetica Neue"/>
                  <a:cs typeface="Times New Roman" pitchFamily="18" charset="0"/>
                </a:rPr>
                <a:t> </a:t>
              </a:r>
              <a:endParaRPr lang="en-US" altLang="en-US" sz="36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3600" b="1" smtClean="0">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78517" y="447145"/>
            <a:ext cx="10826461"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11" name="Rectangle 10"/>
          <p:cNvSpPr/>
          <p:nvPr/>
        </p:nvSpPr>
        <p:spPr>
          <a:xfrm>
            <a:off x="3235452" y="2316822"/>
            <a:ext cx="6080683"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Times New Roman" pitchFamily="18" charset="0"/>
                <a:ea typeface="Arial" panose="020B0604020202020204" pitchFamily="34" charset="0"/>
                <a:cs typeface="Times New Roman" pitchFamily="18" charset="0"/>
              </a:rPr>
              <a:t>1</a:t>
            </a:r>
            <a:r>
              <a:rPr lang="en-US" sz="3600" b="1" smtClean="0">
                <a:solidFill>
                  <a:srgbClr val="FF0000"/>
                </a:solidFill>
                <a:latin typeface="Times New Roman" pitchFamily="18" charset="0"/>
                <a:ea typeface="Arial" panose="020B0604020202020204" pitchFamily="34" charset="0"/>
                <a:cs typeface="Times New Roman" pitchFamily="18" charset="0"/>
              </a:rPr>
              <a:t>. Siêng năng, kiên trì </a:t>
            </a:r>
            <a:r>
              <a:rPr lang="vi-VN" sz="3600" b="1" smtClean="0">
                <a:solidFill>
                  <a:srgbClr val="FF0000"/>
                </a:solidFill>
                <a:latin typeface="Times New Roman" pitchFamily="18" charset="0"/>
                <a:ea typeface="Arial" panose="020B0604020202020204" pitchFamily="34" charset="0"/>
                <a:cs typeface="Times New Roman" pitchFamily="18" charset="0"/>
              </a:rPr>
              <a:t>và </a:t>
            </a:r>
            <a:r>
              <a:rPr lang="vi-VN" sz="3600" b="1" dirty="0">
                <a:solidFill>
                  <a:srgbClr val="FF0000"/>
                </a:solidFill>
                <a:latin typeface="Times New Roman" pitchFamily="18" charset="0"/>
                <a:ea typeface="Arial" panose="020B0604020202020204" pitchFamily="34" charset="0"/>
                <a:cs typeface="Times New Roman" pitchFamily="18" charset="0"/>
              </a:rPr>
              <a:t>biểu hiện </a:t>
            </a:r>
            <a:r>
              <a:rPr lang="vi-VN" sz="3600" b="1" dirty="0" smtClean="0">
                <a:solidFill>
                  <a:srgbClr val="FF0000"/>
                </a:solidFill>
                <a:latin typeface="Times New Roman" pitchFamily="18" charset="0"/>
                <a:ea typeface="Arial" panose="020B0604020202020204" pitchFamily="34" charset="0"/>
                <a:cs typeface="Times New Roman" pitchFamily="18" charset="0"/>
              </a:rPr>
              <a:t>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smtClean="0">
                <a:solidFill>
                  <a:srgbClr val="FF0000"/>
                </a:solidFill>
                <a:latin typeface="Times New Roman" pitchFamily="18" charset="0"/>
                <a:ea typeface="Arial" panose="020B0604020202020204" pitchFamily="34" charset="0"/>
                <a:cs typeface="Times New Roman" pitchFamily="18" charset="0"/>
              </a:rPr>
              <a:t>a </a:t>
            </a:r>
            <a:r>
              <a:rPr lang="en-US" sz="3600" b="1">
                <a:solidFill>
                  <a:srgbClr val="FF0000"/>
                </a:solidFill>
                <a:latin typeface="Times New Roman" pitchFamily="18" charset="0"/>
                <a:ea typeface="Arial" panose="020B0604020202020204" pitchFamily="34" charset="0"/>
                <a:cs typeface="Times New Roman" pitchFamily="18" charset="0"/>
              </a:rPr>
              <a:t>s</a:t>
            </a:r>
            <a:r>
              <a:rPr lang="en-US" sz="3600" b="1" smtClean="0">
                <a:solidFill>
                  <a:srgbClr val="FF0000"/>
                </a:solidFill>
                <a:latin typeface="Times New Roman" pitchFamily="18" charset="0"/>
                <a:ea typeface="Arial" panose="020B0604020202020204" pitchFamily="34" charset="0"/>
                <a:cs typeface="Times New Roman" pitchFamily="18" charset="0"/>
              </a:rPr>
              <a:t>iêng năng, kiên trì </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8843" y="810794"/>
            <a:ext cx="11843157" cy="3862596"/>
          </a:xfrm>
          <a:prstGeom prst="rect">
            <a:avLst/>
          </a:prstGeom>
        </p:spPr>
        <p:txBody>
          <a:bodyPr wrap="square">
            <a:spAutoFit/>
          </a:bodyPr>
          <a:lstStyle/>
          <a:p>
            <a:pPr indent="342900" algn="just">
              <a:spcAft>
                <a:spcPts val="200"/>
              </a:spcAft>
            </a:pPr>
            <a:r>
              <a:rPr lang="en-US" sz="2400" b="1" smtClean="0">
                <a:latin typeface="Times New Roman" pitchFamily="18" charset="0"/>
                <a:ea typeface="Arial" panose="020B0604020202020204" pitchFamily="34" charset="0"/>
                <a:cs typeface="Times New Roman" pitchFamily="18" charset="0"/>
              </a:rPr>
              <a:t>Mạc Đĩnh Chi là vị trạng nguyên nổi tiếng trong lịch sử Việt Nam. Vốn lanh lợi, thông minh, ham học nhưng nhà nghèo không được đi học, Mạc Đĩnh Chi thường phải tranh thủ ghé qua lớp học ở gần nhà, đứng ngoài cửa nghe thầy giảng. Ban ngày đi nhặt củi kiếm sống, tối về cậu lại lo ôn luyện, học bài. Nhà nghèo không có đèn, cậu bắt đom đóm bỏ vào vỏ trứng lấy ánh sáng để học. Không có giấy, cậu dùng lá để tập viết. Nhờ siêng năng, kiên trì, nỗ lực vượt qua mọi khó khăn để học tập, Mạc Đĩnh Chi đã thi đỗ Trạng nguyên – học vị </a:t>
            </a:r>
            <a:r>
              <a:rPr lang="en-US" sz="2400" b="1" smtClean="0">
                <a:latin typeface="Times New Roman" pitchFamily="18" charset="0"/>
                <a:ea typeface="Arial" panose="020B0604020202020204" pitchFamily="34" charset="0"/>
                <a:cs typeface="Times New Roman" pitchFamily="18" charset="0"/>
              </a:rPr>
              <a:t>Tiến </a:t>
            </a:r>
            <a:r>
              <a:rPr lang="en-US" sz="2400" b="1" smtClean="0">
                <a:latin typeface="Times New Roman" pitchFamily="18" charset="0"/>
                <a:ea typeface="Arial" panose="020B0604020202020204" pitchFamily="34" charset="0"/>
                <a:cs typeface="Times New Roman" pitchFamily="18" charset="0"/>
              </a:rPr>
              <a:t>sĩ cao nhất.</a:t>
            </a:r>
          </a:p>
          <a:p>
            <a:pPr indent="342900" algn="r">
              <a:spcAft>
                <a:spcPts val="200"/>
              </a:spcAft>
            </a:pPr>
            <a:r>
              <a:rPr lang="en-US" sz="2400" b="1" smtClean="0">
                <a:latin typeface="Times New Roman" pitchFamily="18" charset="0"/>
                <a:cs typeface="Times New Roman" pitchFamily="18" charset="0"/>
              </a:rPr>
              <a:t>                                                    (Phỏng theo Các vị trạng nguyên, bảng nhãn,</a:t>
            </a:r>
          </a:p>
          <a:p>
            <a:pPr indent="342900" algn="r">
              <a:spcAft>
                <a:spcPts val="200"/>
              </a:spcAft>
            </a:pPr>
            <a:r>
              <a:rPr lang="en-US" sz="2400" b="1" smtClean="0">
                <a:latin typeface="Times New Roman" pitchFamily="18" charset="0"/>
                <a:cs typeface="Times New Roman" pitchFamily="18" charset="0"/>
              </a:rPr>
              <a:t> thám hoa qua các triều đại phong kiến Việt Nam, </a:t>
            </a:r>
          </a:p>
          <a:p>
            <a:pPr indent="342900" algn="r">
              <a:spcAft>
                <a:spcPts val="200"/>
              </a:spcAft>
            </a:pPr>
            <a:r>
              <a:rPr lang="en-US" sz="2400" b="1" smtClean="0">
                <a:latin typeface="Times New Roman" pitchFamily="18" charset="0"/>
                <a:cs typeface="Times New Roman" pitchFamily="18" charset="0"/>
              </a:rPr>
              <a:t>NXB Văn hóa – Thông tin, 2006)</a:t>
            </a:r>
            <a:endParaRPr lang="en-US" sz="2400" b="1" dirty="0">
              <a:latin typeface="Times New Roman" pitchFamily="18" charset="0"/>
              <a:cs typeface="Times New Roman" pitchFamily="18" charset="0"/>
            </a:endParaRPr>
          </a:p>
        </p:txBody>
      </p:sp>
      <p:pic>
        <p:nvPicPr>
          <p:cNvPr id="9" name="Picture 8" descr="58PIC58PIC58PIC58PICHsaGKG559akDq_PIC2018.png"/>
          <p:cNvPicPr>
            <a:picLocks noChangeAspect="1"/>
          </p:cNvPicPr>
          <p:nvPr/>
        </p:nvPicPr>
        <p:blipFill>
          <a:blip r:embed="rId3"/>
          <a:stretch>
            <a:fillRect/>
          </a:stretch>
        </p:blipFill>
        <p:spPr bwMode="auto">
          <a:xfrm>
            <a:off x="433138" y="3882191"/>
            <a:ext cx="4876799" cy="277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0" y="23306"/>
            <a:ext cx="12192000" cy="5368413"/>
          </a:xfrm>
          <a:prstGeom prst="rect">
            <a:avLst/>
          </a:prstGeom>
        </p:spPr>
      </p:pic>
      <p:sp>
        <p:nvSpPr>
          <p:cNvPr id="14" name="Text Box 5"/>
          <p:cNvSpPr txBox="1">
            <a:spLocks noChangeArrowheads="1"/>
          </p:cNvSpPr>
          <p:nvPr/>
        </p:nvSpPr>
        <p:spPr bwMode="auto">
          <a:xfrm>
            <a:off x="1919227" y="541967"/>
            <a:ext cx="7975887" cy="30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514350" indent="-514350">
              <a:buAutoNum type="alphaLcPeriod"/>
            </a:pPr>
            <a:r>
              <a:rPr lang="en-US" sz="3200" b="1" i="1" smtClean="0">
                <a:latin typeface="Times New Roman" panose="02020603050405020304" pitchFamily="18" charset="0"/>
                <a:cs typeface="Times New Roman" panose="02020603050405020304" pitchFamily="18" charset="0"/>
              </a:rPr>
              <a:t>Khái niệm:</a:t>
            </a:r>
          </a:p>
          <a:p>
            <a:pPr>
              <a:buNone/>
            </a:pPr>
            <a:r>
              <a:rPr lang="en-US" sz="3200" b="1" i="1" smtClean="0">
                <a:latin typeface="Times New Roman" panose="02020603050405020304" pitchFamily="18" charset="0"/>
                <a:cs typeface="Times New Roman" panose="02020603050405020304" pitchFamily="18" charset="0"/>
              </a:rPr>
              <a:t>- Siêng năng là  đức tính của con người, thể hiện sự tự giác, miệt mài,làm việc thường xuyên, đều đặn.</a:t>
            </a:r>
            <a:endParaRPr lang="en-US" sz="3200" b="1" smtClean="0">
              <a:latin typeface="Times New Roman" panose="02020603050405020304" pitchFamily="18" charset="0"/>
              <a:cs typeface="Times New Roman" panose="02020603050405020304" pitchFamily="18" charset="0"/>
            </a:endParaRPr>
          </a:p>
          <a:p>
            <a:pPr>
              <a:buNone/>
            </a:pPr>
            <a:r>
              <a:rPr lang="en-US" sz="3200" b="1" i="1" smtClean="0">
                <a:latin typeface="Times New Roman" panose="02020603050405020304" pitchFamily="18" charset="0"/>
                <a:cs typeface="Times New Roman" panose="02020603050405020304" pitchFamily="18" charset="0"/>
              </a:rPr>
              <a:t>- Kiên trì là sự quyết tâm, bền bỉ đến cùng dù gặp khó khăn, trở ngại.</a:t>
            </a:r>
            <a:endParaRPr 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rot="21416254">
            <a:off x="7522127" y="715900"/>
            <a:ext cx="4283581"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8133446" y="1018521"/>
            <a:ext cx="2620978" cy="1020408"/>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Quan</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sát</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tranh</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và</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trả</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lời</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câu</a:t>
            </a:r>
            <a:r>
              <a:rPr lang="en-US" sz="2531" b="1" dirty="0" smtClean="0">
                <a:solidFill>
                  <a:srgbClr val="0000FF"/>
                </a:solidFill>
                <a:latin typeface="Times New Roman" panose="02020603050405020304" pitchFamily="18" charset="0"/>
                <a:ea typeface="Arial Unicode MS"/>
                <a:cs typeface="Times New Roman" panose="02020603050405020304" pitchFamily="18" charset="0"/>
              </a:rPr>
              <a:t> </a:t>
            </a:r>
            <a:r>
              <a:rPr lang="en-US" sz="2531" b="1" dirty="0" err="1" smtClean="0">
                <a:solidFill>
                  <a:srgbClr val="0000FF"/>
                </a:solidFill>
                <a:latin typeface="Times New Roman" panose="02020603050405020304" pitchFamily="18" charset="0"/>
                <a:ea typeface="Arial Unicode MS"/>
                <a:cs typeface="Times New Roman" panose="02020603050405020304" pitchFamily="18" charset="0"/>
              </a:rPr>
              <a:t>hỏi</a:t>
            </a:r>
            <a:endParaRPr lang="en-US" sz="2531" b="1" dirty="0">
              <a:solidFill>
                <a:srgbClr val="FF0000"/>
              </a:solidFill>
              <a:latin typeface="Times New Roman" panose="02020603050405020304" pitchFamily="18" charset="0"/>
              <a:ea typeface="Arial Unicode MS"/>
              <a:cs typeface="Times New Roman" panose="02020603050405020304"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17" name="Shape 55"/>
          <p:cNvPicPr/>
          <p:nvPr/>
        </p:nvPicPr>
        <p:blipFill>
          <a:blip r:embed="rId2"/>
          <a:stretch>
            <a:fillRect/>
          </a:stretch>
        </p:blipFill>
        <p:spPr>
          <a:xfrm>
            <a:off x="0" y="0"/>
            <a:ext cx="8133446" cy="6747446"/>
          </a:xfrm>
          <a:prstGeom prst="rect">
            <a:avLst/>
          </a:prstGeom>
        </p:spPr>
      </p:pic>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1">
            <a:extLst>
              <a:ext uri="{FF2B5EF4-FFF2-40B4-BE49-F238E27FC236}">
                <a16:creationId xmlns:a16="http://schemas.microsoft.com/office/drawing/2014/main" id="{49368C2B-08BB-4567-BA27-2402FAA3C31F}"/>
              </a:ext>
            </a:extLst>
          </p:cNvPr>
          <p:cNvSpPr/>
          <p:nvPr/>
        </p:nvSpPr>
        <p:spPr>
          <a:xfrm>
            <a:off x="2997642" y="225491"/>
            <a:ext cx="6861975" cy="744568"/>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00FF"/>
                </a:solidFill>
                <a:latin typeface="Times New Roman" pitchFamily="18" charset="0"/>
                <a:ea typeface="Times New Roman" panose="02020603050405020304" pitchFamily="18" charset="0"/>
                <a:cs typeface="Times New Roman" pitchFamily="18" charset="0"/>
              </a:rPr>
              <a:t>PHIẾU BÀI TẬP (THẢO LUẬN NHÓM)</a:t>
            </a:r>
            <a:endParaRPr lang="en-US" sz="2800" b="1" dirty="0">
              <a:solidFill>
                <a:srgbClr val="0000FF"/>
              </a:solidFill>
              <a:latin typeface="Times New Roman" pitchFamily="18" charset="0"/>
              <a:ea typeface="Times New Roman" panose="02020603050405020304" pitchFamily="18" charset="0"/>
              <a:cs typeface="Times New Roman" pitchFamily="18" charset="0"/>
            </a:endParaRPr>
          </a:p>
          <a:p>
            <a:r>
              <a:rPr lang="en-US" sz="1600" dirty="0">
                <a:solidFill>
                  <a:prstClr val="white"/>
                </a:solidFill>
                <a:latin typeface="Times New Roman" pitchFamily="18" charset="0"/>
                <a:ea typeface="Times New Roman" panose="02020603050405020304" pitchFamily="18" charset="0"/>
                <a:cs typeface="Times New Roman" pitchFamily="18" charset="0"/>
              </a:rPr>
              <a:t> </a:t>
            </a:r>
            <a:endParaRPr lang="en-US" dirty="0">
              <a:solidFill>
                <a:prstClr val="white"/>
              </a:solidFill>
              <a:latin typeface="Times New Roman" pitchFamily="18" charset="0"/>
              <a:ea typeface="Times New Roman" panose="02020603050405020304" pitchFamily="18" charset="0"/>
              <a:cs typeface="Times New Roman" pitchFamily="18" charset="0"/>
            </a:endParaRPr>
          </a:p>
        </p:txBody>
      </p:sp>
      <p:sp>
        <p:nvSpPr>
          <p:cNvPr id="10" name="Rectangle 9"/>
          <p:cNvSpPr/>
          <p:nvPr/>
        </p:nvSpPr>
        <p:spPr>
          <a:xfrm>
            <a:off x="186813" y="1187773"/>
            <a:ext cx="11379149" cy="954107"/>
          </a:xfrm>
          <a:prstGeom prst="rect">
            <a:avLst/>
          </a:prstGeom>
        </p:spPr>
        <p:txBody>
          <a:bodyPr wrap="square">
            <a:spAutoFit/>
          </a:bodyPr>
          <a:lstStyle/>
          <a:p>
            <a:r>
              <a:rPr lang="en-US" sz="2800" b="1" smtClean="0">
                <a:latin typeface="Times New Roman" pitchFamily="18" charset="0"/>
                <a:cs typeface="Times New Roman" pitchFamily="18" charset="0"/>
              </a:rPr>
              <a:t>Nhóm 1,3</a:t>
            </a:r>
            <a:r>
              <a:rPr lang="en-US" sz="2800" smtClean="0">
                <a:latin typeface="Times New Roman" pitchFamily="18" charset="0"/>
                <a:cs typeface="Times New Roman" pitchFamily="18" charset="0"/>
              </a:rPr>
              <a:t>. Hãy nêu những biểu hiện của siêng năng, kiên trì (Trong học tập, lao động…)</a:t>
            </a:r>
            <a:endParaRPr lang="en-US" sz="2800">
              <a:latin typeface="Times New Roman" pitchFamily="18" charset="0"/>
              <a:cs typeface="Times New Roman" pitchFamily="18" charset="0"/>
            </a:endParaRPr>
          </a:p>
        </p:txBody>
      </p:sp>
      <p:sp>
        <p:nvSpPr>
          <p:cNvPr id="6" name="Rectangle 5"/>
          <p:cNvSpPr/>
          <p:nvPr/>
        </p:nvSpPr>
        <p:spPr>
          <a:xfrm>
            <a:off x="186813" y="2687900"/>
            <a:ext cx="11376754" cy="954107"/>
          </a:xfrm>
          <a:prstGeom prst="rect">
            <a:avLst/>
          </a:prstGeom>
        </p:spPr>
        <p:txBody>
          <a:bodyPr wrap="square">
            <a:spAutoFit/>
          </a:bodyPr>
          <a:lstStyle/>
          <a:p>
            <a:r>
              <a:rPr lang="en-US" sz="2800" b="1" smtClean="0">
                <a:latin typeface="Times New Roman" pitchFamily="18" charset="0"/>
                <a:cs typeface="Times New Roman" pitchFamily="18" charset="0"/>
              </a:rPr>
              <a:t>Nhóm 2,4</a:t>
            </a:r>
            <a:r>
              <a:rPr lang="en-US" sz="2800" smtClean="0">
                <a:latin typeface="Times New Roman" pitchFamily="18" charset="0"/>
                <a:cs typeface="Times New Roman" pitchFamily="18" charset="0"/>
              </a:rPr>
              <a:t>. Hãy nêu những biểu hiện trái với siêng năng, kiên trì (Trong học tập, lao động…)</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sp>
        <p:nvSpPr>
          <p:cNvPr id="14" name="Text Box 5"/>
          <p:cNvSpPr txBox="1">
            <a:spLocks noChangeArrowheads="1"/>
          </p:cNvSpPr>
          <p:nvPr/>
        </p:nvSpPr>
        <p:spPr bwMode="auto">
          <a:xfrm>
            <a:off x="544287" y="397696"/>
            <a:ext cx="10330542" cy="503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3200" b="1" smtClean="0">
                <a:latin typeface="Times New Roman" pitchFamily="18" charset="0"/>
                <a:cs typeface="Times New Roman" pitchFamily="18" charset="0"/>
              </a:rPr>
              <a:t>b. Biểu hiện của siêng năng, kiên trì:</a:t>
            </a:r>
          </a:p>
          <a:p>
            <a:pPr>
              <a:buNone/>
            </a:pPr>
            <a:r>
              <a:rPr lang="en-US" sz="3200" smtClean="0">
                <a:latin typeface="Times New Roman" pitchFamily="18" charset="0"/>
                <a:cs typeface="Times New Roman" pitchFamily="18" charset="0"/>
              </a:rPr>
              <a:t>+ </a:t>
            </a:r>
            <a:r>
              <a:rPr lang="en-US" sz="3200" i="1" smtClean="0">
                <a:latin typeface="Times New Roman" pitchFamily="18" charset="0"/>
                <a:cs typeface="Times New Roman" pitchFamily="18" charset="0"/>
              </a:rPr>
              <a:t>Trong học tập: đi học chuyên cần, chăm chỉ làm bài, có kế hoạch học tập, bài khó không nản, tự giác học, đạt kết quả cao…</a:t>
            </a:r>
            <a:r>
              <a:rPr lang="vi-VN" sz="3200" i="1" smtClean="0">
                <a:latin typeface="Times New Roman" pitchFamily="18" charset="0"/>
                <a:cs typeface="Times New Roman" pitchFamily="18" charset="0"/>
              </a:rPr>
              <a:t>.</a:t>
            </a:r>
            <a:endParaRPr lang="en-US" sz="3200" smtClean="0">
              <a:latin typeface="Times New Roman" pitchFamily="18" charset="0"/>
              <a:cs typeface="Times New Roman" pitchFamily="18" charset="0"/>
            </a:endParaRPr>
          </a:p>
          <a:p>
            <a:pPr>
              <a:buNone/>
            </a:pPr>
            <a:r>
              <a:rPr lang="en-US" sz="3200" i="1" smtClean="0">
                <a:latin typeface="Times New Roman" pitchFamily="18" charset="0"/>
                <a:cs typeface="Times New Roman" pitchFamily="18" charset="0"/>
              </a:rPr>
              <a:t>+Trong lao động: Chăm làm việc nhà, không bỏ dở công việc, không ngại khó, miệt mài với công việc, tìm tòi sáng tạo…</a:t>
            </a:r>
            <a:endParaRPr lang="en-US" sz="3200" smtClean="0">
              <a:latin typeface="Times New Roman" pitchFamily="18" charset="0"/>
              <a:cs typeface="Times New Roman" pitchFamily="18" charset="0"/>
            </a:endParaRPr>
          </a:p>
          <a:p>
            <a:pPr>
              <a:buNone/>
            </a:pPr>
            <a:r>
              <a:rPr lang="en-US" sz="3200" i="1" smtClean="0">
                <a:latin typeface="Times New Roman" pitchFamily="18" charset="0"/>
                <a:cs typeface="Times New Roman" pitchFamily="18" charset="0"/>
              </a:rPr>
              <a:t>+Trong hoạt động xã hội: Kiên trì luyện tập TDTT, kiên trì đấu tranh phòng chống tệ nạn xã hội, dịch bệnh , bảo vệ môi trường,</a:t>
            </a:r>
            <a:r>
              <a:rPr lang="vi-VN" sz="3200" i="1" smtClean="0">
                <a:latin typeface="Times New Roman" pitchFamily="18" charset="0"/>
                <a:cs typeface="Times New Roman" pitchFamily="18" charset="0"/>
              </a:rPr>
              <a:t>...</a:t>
            </a:r>
            <a:endParaRPr lang="en-US" sz="3200" smtClean="0">
              <a:latin typeface="Times New Roman" pitchFamily="18" charset="0"/>
              <a:cs typeface="Times New Roman" pitchFamily="18" charset="0"/>
            </a:endParaRPr>
          </a:p>
          <a:p>
            <a:endParaRPr lang="en-US" sz="3200"/>
          </a:p>
        </p:txBody>
      </p:sp>
      <p:pic>
        <p:nvPicPr>
          <p:cNvPr id="12"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900" decel="100000" fill="hold"/>
                                        <p:tgtEl>
                                          <p:spTgt spid="1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III.</a:t>
            </a: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err="1" smtClean="0">
                  <a:solidFill>
                    <a:srgbClr val="0000FF"/>
                  </a:solidFill>
                  <a:latin typeface="Times New Roman" pitchFamily="18" charset="0"/>
                  <a:ea typeface="Helvetica Neue"/>
                  <a:cs typeface="Times New Roman" pitchFamily="18" charset="0"/>
                </a:rPr>
                <a:t>Bài</a:t>
              </a:r>
              <a:r>
                <a:rPr lang="en-US" altLang="en-US" sz="4400" b="1" smtClean="0">
                  <a:solidFill>
                    <a:srgbClr val="0000FF"/>
                  </a:solidFill>
                  <a:latin typeface="Times New Roman" pitchFamily="18" charset="0"/>
                  <a:ea typeface="Helvetica Neue"/>
                  <a:cs typeface="Times New Roman" pitchFamily="18" charset="0"/>
                </a:rPr>
                <a:t> 3:</a:t>
              </a:r>
              <a:r>
                <a:rPr lang="en-US" altLang="en-US" sz="4400" b="1" smtClean="0">
                  <a:solidFill>
                    <a:srgbClr val="FF0000"/>
                  </a:solidFill>
                  <a:latin typeface="Times New Roman" pitchFamily="18" charset="0"/>
                  <a:ea typeface="Helvetica Neue"/>
                  <a:cs typeface="Times New Roman" pitchFamily="18" charset="0"/>
                </a:rPr>
                <a:t> </a:t>
              </a:r>
              <a:endParaRPr lang="en-US" altLang="en-US" sz="4400" b="1" dirty="0" smtClean="0">
                <a:solidFill>
                  <a:srgbClr val="FF0000"/>
                </a:solidFill>
                <a:latin typeface="Times New Roman" pitchFamily="18" charset="0"/>
                <a:ea typeface="Helvetica Neue"/>
                <a:cs typeface="Times New Roman" pitchFamily="18" charset="0"/>
              </a:endParaRPr>
            </a:p>
            <a:p>
              <a:pPr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Siêng năng, kiên trì</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395&quot;/&gt;&lt;/object&gt;&lt;object type=&quot;3&quot; unique_id=&quot;10004&quot;&gt;&lt;property id=&quot;20148&quot; value=&quot;5&quot;/&gt;&lt;property id=&quot;20300&quot; value=&quot;Slide 2&quot;/&gt;&lt;property id=&quot;20307&quot; value=&quot;355&quot;/&gt;&lt;/object&gt;&lt;object type=&quot;3&quot; unique_id=&quot;10005&quot;&gt;&lt;property id=&quot;20148&quot; value=&quot;5&quot;/&gt;&lt;property id=&quot;20300&quot; value=&quot;Slide 3&quot;/&gt;&lt;property id=&quot;20307&quot; value=&quot;365&quot;/&gt;&lt;/object&gt;&lt;object type=&quot;3&quot; unique_id=&quot;10006&quot;&gt;&lt;property id=&quot;20148&quot; value=&quot;5&quot;/&gt;&lt;property id=&quot;20300&quot; value=&quot;Slide 4&quot;/&gt;&lt;property id=&quot;20307&quot; value=&quot;321&quot;/&gt;&lt;/object&gt;&lt;object type=&quot;3&quot; unique_id=&quot;10008&quot;&gt;&lt;property id=&quot;20148&quot; value=&quot;5&quot;/&gt;&lt;property id=&quot;20300&quot; value=&quot;Slide 5&quot;/&gt;&lt;property id=&quot;20307&quot; value=&quot;336&quot;/&gt;&lt;/object&gt;&lt;object type=&quot;3&quot; unique_id=&quot;10009&quot;&gt;&lt;property id=&quot;20148&quot; value=&quot;5&quot;/&gt;&lt;property id=&quot;20300&quot; value=&quot;Slide 6&quot;/&gt;&lt;property id=&quot;20307&quot; value=&quot;370&quot;/&gt;&lt;/object&gt;&lt;object type=&quot;3&quot; unique_id=&quot;10010&quot;&gt;&lt;property id=&quot;20148&quot; value=&quot;5&quot;/&gt;&lt;property id=&quot;20300&quot; value=&quot;Slide 7&quot;/&gt;&lt;property id=&quot;20307&quot; value=&quot;369&quot;/&gt;&lt;/object&gt;&lt;object type=&quot;3&quot; unique_id=&quot;10011&quot;&gt;&lt;property id=&quot;20148&quot; value=&quot;5&quot;/&gt;&lt;property id=&quot;20300&quot; value=&quot;Slide 8&quot;/&gt;&lt;property id=&quot;20307&quot; value=&quot;348&quot;/&gt;&lt;/object&gt;&lt;object type=&quot;3&quot; unique_id=&quot;10012&quot;&gt;&lt;property id=&quot;20148&quot; value=&quot;5&quot;/&gt;&lt;property id=&quot;20300&quot; value=&quot;Slide 9&quot;/&gt;&lt;property id=&quot;20307&quot; value=&quot;354&quot;/&gt;&lt;/object&gt;&lt;object type=&quot;3&quot; unique_id=&quot;10013&quot;&gt;&lt;property id=&quot;20148&quot; value=&quot;5&quot;/&gt;&lt;property id=&quot;20300&quot; value=&quot;Slide 10&quot;/&gt;&lt;property id=&quot;20307&quot; value=&quot;378&quot;/&gt;&lt;/object&gt;&lt;object type=&quot;3&quot; unique_id=&quot;10014&quot;&gt;&lt;property id=&quot;20148&quot; value=&quot;5&quot;/&gt;&lt;property id=&quot;20300&quot; value=&quot;Slide 11&quot;/&gt;&lt;property id=&quot;20307&quot; value=&quot;397&quot;/&gt;&lt;/object&gt;&lt;object type=&quot;3&quot; unique_id=&quot;10015&quot;&gt;&lt;property id=&quot;20148&quot; value=&quot;5&quot;/&gt;&lt;property id=&quot;20300&quot; value=&quot;Slide 12&quot;/&gt;&lt;property id=&quot;20307&quot; value=&quot;398&quot;/&gt;&lt;/object&gt;&lt;object type=&quot;3&quot; unique_id=&quot;10016&quot;&gt;&lt;property id=&quot;20148&quot; value=&quot;5&quot;/&gt;&lt;property id=&quot;20300&quot; value=&quot;Slide 13&quot;/&gt;&lt;property id=&quot;20307&quot; value=&quot;399&quot;/&gt;&lt;/object&gt;&lt;object type=&quot;3&quot; unique_id=&quot;10017&quot;&gt;&lt;property id=&quot;20148&quot; value=&quot;5&quot;/&gt;&lt;property id=&quot;20300&quot; value=&quot;Slide 14&quot;/&gt;&lt;property id=&quot;20307&quot; value=&quot;400&quot;/&gt;&lt;/object&gt;&lt;object type=&quot;3&quot; unique_id=&quot;10018&quot;&gt;&lt;property id=&quot;20148&quot; value=&quot;5&quot;/&gt;&lt;property id=&quot;20300&quot; value=&quot;Slide 15&quot;/&gt;&lt;property id=&quot;20307&quot; value=&quot;360&quot;/&gt;&lt;/object&gt;&lt;object type=&quot;3&quot; unique_id=&quot;10020&quot;&gt;&lt;property id=&quot;20148&quot; value=&quot;5&quot;/&gt;&lt;property id=&quot;20300&quot; value=&quot;Slide 16&quot;/&gt;&lt;property id=&quot;20307&quot; value=&quot;394&quot;/&gt;&lt;/object&gt;&lt;object type=&quot;3&quot; unique_id=&quot;10021&quot;&gt;&lt;property id=&quot;20148&quot; value=&quot;5&quot;/&gt;&lt;property id=&quot;20300&quot; value=&quot;Slide 17&quot;/&gt;&lt;property id=&quot;20307&quot; value=&quot;396&quot;/&gt;&lt;/object&gt;&lt;/object&gt;&lt;object type=&quot;8&quot; unique_id=&quot;1004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002"/>
  <p:tag name="TIMING" val="|0.001|0.5|0.5|1|2|0.5|0.5"/>
  <p:tag name="ISPRING_SLIDE_ID_2" val="{3BD71950-8641-49A6-8E59-E498EF0169AC}"/>
</p:tagLst>
</file>

<file path=ppt/tags/tag3.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TIMING" val="|0.001|0.001|0.5|0.5"/>
  <p:tag name="ISPRING_SLIDE_ID_2" val="{5896EDFB-0E76-47CA-88BC-2EA513A731FD}"/>
</p:tagLst>
</file>

<file path=ppt/tags/tag4.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TIMING" val="|0.001|0.001|0.5|0.5"/>
  <p:tag name="ISPRING_SLIDE_ID_2" val="{21A29484-3115-4502-BF0F-B88B88F199D3}"/>
</p:tagLst>
</file>

<file path=ppt/tags/tag5.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TIMING" val="|0.001|0.5|0.5|0.5"/>
  <p:tag name="ISPRING_SLIDE_ID_2" val="{A21F16AE-334A-4799-AC59-3738EA2546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6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7289</TotalTime>
  <Words>631</Words>
  <Application>Microsoft Office PowerPoint</Application>
  <PresentationFormat>Widescreen</PresentationFormat>
  <Paragraphs>81</Paragraphs>
  <Slides>17</Slides>
  <Notes>8</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17</vt:i4>
      </vt:variant>
    </vt:vector>
  </HeadingPairs>
  <TitlesOfParts>
    <vt:vector size="35" baseType="lpstr">
      <vt:lpstr>微软雅黑</vt:lpstr>
      <vt:lpstr>.VnAristoteH</vt:lpstr>
      <vt:lpstr>.VnTime</vt:lpstr>
      <vt:lpstr>Arial</vt:lpstr>
      <vt:lpstr>Arial Unicode MS</vt:lpstr>
      <vt:lpstr>Calibri</vt:lpstr>
      <vt:lpstr>Calibri Light</vt:lpstr>
      <vt:lpstr>Helvetica Neue</vt:lpstr>
      <vt:lpstr>Tahoma</vt:lpstr>
      <vt:lpstr>Times New Roman</vt:lpstr>
      <vt:lpstr>Wingdings</vt:lpstr>
      <vt:lpstr>华康海报体W12</vt:lpstr>
      <vt:lpstr>Office Theme</vt:lpstr>
      <vt:lpstr>1_Office Theme</vt:lpstr>
      <vt:lpstr>2_Office Theme</vt:lpstr>
      <vt:lpstr>24_Office Theme</vt:lpstr>
      <vt:lpstr>Ocean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Admin</cp:lastModifiedBy>
  <cp:revision>11</cp:revision>
  <dcterms:created xsi:type="dcterms:W3CDTF">2021-06-28T15:32:15Z</dcterms:created>
  <dcterms:modified xsi:type="dcterms:W3CDTF">2024-10-08T01:36:04Z</dcterms:modified>
</cp:coreProperties>
</file>