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50.svg" ContentType="image/svg+xml"/>
  <Override PartName="/ppt/media/image5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335" r:id="rId3"/>
    <p:sldId id="294" r:id="rId4"/>
    <p:sldId id="279" r:id="rId5"/>
    <p:sldId id="281" r:id="rId6"/>
    <p:sldId id="321" r:id="rId8"/>
    <p:sldId id="322" r:id="rId9"/>
    <p:sldId id="298" r:id="rId10"/>
    <p:sldId id="299" r:id="rId11"/>
    <p:sldId id="300" r:id="rId12"/>
    <p:sldId id="323" r:id="rId13"/>
    <p:sldId id="325" r:id="rId14"/>
    <p:sldId id="327" r:id="rId15"/>
    <p:sldId id="305" r:id="rId16"/>
    <p:sldId id="307" r:id="rId17"/>
    <p:sldId id="304" r:id="rId18"/>
    <p:sldId id="328" r:id="rId19"/>
    <p:sldId id="331" r:id="rId20"/>
    <p:sldId id="345" r:id="rId21"/>
    <p:sldId id="346" r:id="rId22"/>
    <p:sldId id="332" r:id="rId23"/>
    <p:sldId id="314" r:id="rId24"/>
    <p:sldId id="315" r:id="rId25"/>
    <p:sldId id="338" r:id="rId26"/>
    <p:sldId id="339" r:id="rId27"/>
    <p:sldId id="333" r:id="rId28"/>
    <p:sldId id="340" r:id="rId29"/>
    <p:sldId id="341" r:id="rId30"/>
    <p:sldId id="342" r:id="rId31"/>
    <p:sldId id="343" r:id="rId32"/>
    <p:sldId id="344" r:id="rId33"/>
    <p:sldId id="334" r:id="rId34"/>
    <p:sldId id="317" r:id="rId35"/>
    <p:sldId id="318" r:id="rId36"/>
    <p:sldId id="319" r:id="rId37"/>
    <p:sldId id="33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4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3522" autoAdjust="0"/>
  </p:normalViewPr>
  <p:slideViewPr>
    <p:cSldViewPr snapToGrid="0">
      <p:cViewPr>
        <p:scale>
          <a:sx n="70" d="100"/>
          <a:sy n="70" d="100"/>
        </p:scale>
        <p:origin x="-744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50192-BE15-42D4-ABF1-F2787AD4AB8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99F5A-13AF-4F3C-B0BD-55DF76F879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ab2bdc301d_1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ab2bdc301d_1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chốt</a:t>
            </a:r>
            <a:r>
              <a:rPr lang="en-US" dirty="0"/>
              <a:t> ý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71;p24"/>
          <p:cNvGrpSpPr/>
          <p:nvPr/>
        </p:nvGrpSpPr>
        <p:grpSpPr>
          <a:xfrm>
            <a:off x="-16312" y="5778056"/>
            <a:ext cx="13323599" cy="1384744"/>
            <a:chOff x="-12235" y="4333542"/>
            <a:chExt cx="9992699" cy="1038558"/>
          </a:xfrm>
        </p:grpSpPr>
        <p:grpSp>
          <p:nvGrpSpPr>
            <p:cNvPr id="3" name="Google Shape;672;p24"/>
            <p:cNvGrpSpPr/>
            <p:nvPr/>
          </p:nvGrpSpPr>
          <p:grpSpPr>
            <a:xfrm flipH="1">
              <a:off x="7070039" y="4487995"/>
              <a:ext cx="1799878" cy="457706"/>
              <a:chOff x="4939527" y="4919710"/>
              <a:chExt cx="3620029" cy="920566"/>
            </a:xfrm>
          </p:grpSpPr>
          <p:grpSp>
            <p:nvGrpSpPr>
              <p:cNvPr id="4" name="Google Shape;673;p24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674" name="Google Shape;674;p24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5" name="Google Shape;675;p24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6" name="Google Shape;676;p24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7" name="Google Shape;677;p24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678" name="Google Shape;678;p24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" name="Google Shape;679;p24"/>
            <p:cNvGrpSpPr/>
            <p:nvPr/>
          </p:nvGrpSpPr>
          <p:grpSpPr>
            <a:xfrm>
              <a:off x="6237967" y="4333542"/>
              <a:ext cx="3742498" cy="877034"/>
              <a:chOff x="3836925" y="3884274"/>
              <a:chExt cx="6143299" cy="1439649"/>
            </a:xfrm>
          </p:grpSpPr>
          <p:sp>
            <p:nvSpPr>
              <p:cNvPr id="680" name="Google Shape;680;p24"/>
              <p:cNvSpPr/>
              <p:nvPr/>
            </p:nvSpPr>
            <p:spPr>
              <a:xfrm>
                <a:off x="7153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1" name="Google Shape;681;p24"/>
              <p:cNvSpPr/>
              <p:nvPr/>
            </p:nvSpPr>
            <p:spPr>
              <a:xfrm>
                <a:off x="3836925" y="4516304"/>
                <a:ext cx="4040698" cy="794061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82" name="Google Shape;682;p24"/>
            <p:cNvSpPr/>
            <p:nvPr/>
          </p:nvSpPr>
          <p:spPr>
            <a:xfrm>
              <a:off x="-12235" y="4707925"/>
              <a:ext cx="7121552" cy="664175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83" name="Google Shape;683;p2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121879" tIns="121879" rIns="121879" bIns="12187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6BE7-B49E-4D29-BA5E-39D8BAC0069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DCC0F-91E8-470D-81F7-3632393CA0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Relationship Id="rId3" Type="http://schemas.microsoft.com/office/2007/relationships/hdphoto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microsoft.com/office/2007/relationships/hdphoto" Target="../media/image28.jpe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Relationship Id="rId3" Type="http://schemas.microsoft.com/office/2007/relationships/hdphoto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0.jpeg"/><Relationship Id="rId2" Type="http://schemas.microsoft.com/office/2007/relationships/hdphoto" Target="../media/image28.jpeg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image" Target="../media/image10.pn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53.jpeg"/><Relationship Id="rId4" Type="http://schemas.openxmlformats.org/officeDocument/2006/relationships/image" Target="../media/image52.svg"/><Relationship Id="rId3" Type="http://schemas.openxmlformats.org/officeDocument/2006/relationships/image" Target="../media/image51.jpeg"/><Relationship Id="rId2" Type="http://schemas.openxmlformats.org/officeDocument/2006/relationships/image" Target="../media/image50.svg"/><Relationship Id="rId1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1.png"/><Relationship Id="rId4" Type="http://schemas.openxmlformats.org/officeDocument/2006/relationships/image" Target="../media/image52.svg"/><Relationship Id="rId3" Type="http://schemas.openxmlformats.org/officeDocument/2006/relationships/image" Target="../media/image51.jpeg"/><Relationship Id="rId2" Type="http://schemas.openxmlformats.org/officeDocument/2006/relationships/image" Target="../media/image50.svg"/><Relationship Id="rId1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50.svg"/><Relationship Id="rId4" Type="http://schemas.openxmlformats.org/officeDocument/2006/relationships/image" Target="../media/image49.jpeg"/><Relationship Id="rId3" Type="http://schemas.openxmlformats.org/officeDocument/2006/relationships/image" Target="../media/image52.svg"/><Relationship Id="rId2" Type="http://schemas.openxmlformats.org/officeDocument/2006/relationships/image" Target="../media/image51.jpeg"/><Relationship Id="rId1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55.jpeg"/><Relationship Id="rId4" Type="http://schemas.openxmlformats.org/officeDocument/2006/relationships/image" Target="../media/image52.svg"/><Relationship Id="rId3" Type="http://schemas.openxmlformats.org/officeDocument/2006/relationships/image" Target="../media/image51.jpeg"/><Relationship Id="rId2" Type="http://schemas.openxmlformats.org/officeDocument/2006/relationships/image" Target="../media/image50.svg"/><Relationship Id="rId1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52.svg"/><Relationship Id="rId4" Type="http://schemas.openxmlformats.org/officeDocument/2006/relationships/image" Target="../media/image51.jpeg"/><Relationship Id="rId3" Type="http://schemas.openxmlformats.org/officeDocument/2006/relationships/image" Target="../media/image56.jpeg"/><Relationship Id="rId2" Type="http://schemas.openxmlformats.org/officeDocument/2006/relationships/image" Target="../media/image50.svg"/><Relationship Id="rId1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28" y="-259080"/>
            <a:ext cx="12706773" cy="7147560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C71654-96A5-4280-94F3-931C61A9F9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92400" y="2514600"/>
            <a:ext cx="6858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Bike Rides - The Green Orbs">
            <a:hlinkClick r:id="" action="ppaction://media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anose="020B0604020202020204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sz="3000" b="1" i="1" u="sng" smtClean="0"/>
              <a:t>b. Sự phát triển và phân bố của ngành lâm nghiệp</a:t>
            </a:r>
            <a:endParaRPr lang="en-US" sz="3000" b="1" i="1" u="sng"/>
          </a:p>
        </p:txBody>
      </p:sp>
      <p:cxnSp>
        <p:nvCxnSpPr>
          <p:cNvPr id="13" name="Straight Connector 12"/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"/>
          <p:cNvGrpSpPr/>
          <p:nvPr/>
        </p:nvGrpSpPr>
        <p:grpSpPr>
          <a:xfrm>
            <a:off x="10089031" y="-58490"/>
            <a:ext cx="3590803" cy="6974979"/>
            <a:chOff x="0" y="0"/>
            <a:chExt cx="1418589" cy="275554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1418589" cy="2755547"/>
            </a:xfrm>
            <a:custGeom>
              <a:avLst/>
              <a:gdLst/>
              <a:ahLst/>
              <a:cxnLst/>
              <a:rect l="l" t="t" r="r" b="b"/>
              <a:pathLst>
                <a:path w="1418589" h="2755547">
                  <a:moveTo>
                    <a:pt x="143736" y="0"/>
                  </a:moveTo>
                  <a:lnTo>
                    <a:pt x="1274853" y="0"/>
                  </a:lnTo>
                  <a:cubicBezTo>
                    <a:pt x="1354236" y="0"/>
                    <a:pt x="1418589" y="64353"/>
                    <a:pt x="1418589" y="143736"/>
                  </a:cubicBezTo>
                  <a:lnTo>
                    <a:pt x="1418589" y="2611811"/>
                  </a:lnTo>
                  <a:cubicBezTo>
                    <a:pt x="1418589" y="2649932"/>
                    <a:pt x="1403446" y="2686492"/>
                    <a:pt x="1376490" y="2713448"/>
                  </a:cubicBezTo>
                  <a:cubicBezTo>
                    <a:pt x="1349534" y="2740403"/>
                    <a:pt x="1312974" y="2755547"/>
                    <a:pt x="1274853" y="2755547"/>
                  </a:cubicBezTo>
                  <a:lnTo>
                    <a:pt x="143736" y="2755547"/>
                  </a:lnTo>
                  <a:cubicBezTo>
                    <a:pt x="105615" y="2755547"/>
                    <a:pt x="69055" y="2740403"/>
                    <a:pt x="42099" y="2713448"/>
                  </a:cubicBezTo>
                  <a:cubicBezTo>
                    <a:pt x="15144" y="2686492"/>
                    <a:pt x="0" y="2649932"/>
                    <a:pt x="0" y="2611811"/>
                  </a:cubicBezTo>
                  <a:lnTo>
                    <a:pt x="0" y="143736"/>
                  </a:lnTo>
                  <a:cubicBezTo>
                    <a:pt x="0" y="105615"/>
                    <a:pt x="15144" y="69055"/>
                    <a:pt x="42099" y="42099"/>
                  </a:cubicBezTo>
                  <a:cubicBezTo>
                    <a:pt x="69055" y="15144"/>
                    <a:pt x="105615" y="0"/>
                    <a:pt x="143736" y="0"/>
                  </a:cubicBezTo>
                  <a:close/>
                </a:path>
              </a:pathLst>
            </a:custGeom>
            <a:solidFill>
              <a:srgbClr val="7BB401"/>
            </a:solidFill>
          </p:spPr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1418589" cy="280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</a:p>
          </p:txBody>
        </p:sp>
      </p:grpSp>
      <p:sp>
        <p:nvSpPr>
          <p:cNvPr id="8" name="Freeform 6"/>
          <p:cNvSpPr/>
          <p:nvPr/>
        </p:nvSpPr>
        <p:spPr>
          <a:xfrm rot="5400000" flipV="1">
            <a:off x="7569541" y="2026826"/>
            <a:ext cx="8629783" cy="3063573"/>
          </a:xfrm>
          <a:custGeom>
            <a:avLst/>
            <a:gdLst/>
            <a:ahLst/>
            <a:cxnLst/>
            <a:rect l="l" t="t" r="r" b="b"/>
            <a:pathLst>
              <a:path w="12944674" h="4595359">
                <a:moveTo>
                  <a:pt x="0" y="4595360"/>
                </a:moveTo>
                <a:lnTo>
                  <a:pt x="12944674" y="4595360"/>
                </a:lnTo>
                <a:lnTo>
                  <a:pt x="12944674" y="0"/>
                </a:lnTo>
                <a:lnTo>
                  <a:pt x="0" y="0"/>
                </a:lnTo>
                <a:lnTo>
                  <a:pt x="0" y="459536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grpSp>
        <p:nvGrpSpPr>
          <p:cNvPr id="11" name="Group 14"/>
          <p:cNvGrpSpPr/>
          <p:nvPr/>
        </p:nvGrpSpPr>
        <p:grpSpPr>
          <a:xfrm>
            <a:off x="958117" y="2755481"/>
            <a:ext cx="6435512" cy="1118845"/>
            <a:chOff x="0" y="0"/>
            <a:chExt cx="640647" cy="111379"/>
          </a:xfrm>
        </p:grpSpPr>
        <p:sp>
          <p:nvSpPr>
            <p:cNvPr id="12" name="Freeform 15"/>
            <p:cNvSpPr/>
            <p:nvPr/>
          </p:nvSpPr>
          <p:spPr>
            <a:xfrm>
              <a:off x="0" y="0"/>
              <a:ext cx="640647" cy="111379"/>
            </a:xfrm>
            <a:custGeom>
              <a:avLst/>
              <a:gdLst/>
              <a:ahLst/>
              <a:cxnLst/>
              <a:rect l="l" t="t" r="r" b="b"/>
              <a:pathLst>
                <a:path w="640647" h="111379">
                  <a:moveTo>
                    <a:pt x="40902" y="0"/>
                  </a:moveTo>
                  <a:lnTo>
                    <a:pt x="599745" y="0"/>
                  </a:lnTo>
                  <a:cubicBezTo>
                    <a:pt x="610592" y="0"/>
                    <a:pt x="620996" y="4309"/>
                    <a:pt x="628667" y="11980"/>
                  </a:cubicBezTo>
                  <a:cubicBezTo>
                    <a:pt x="636337" y="19651"/>
                    <a:pt x="640647" y="30054"/>
                    <a:pt x="640647" y="40902"/>
                  </a:cubicBezTo>
                  <a:lnTo>
                    <a:pt x="640647" y="70477"/>
                  </a:lnTo>
                  <a:cubicBezTo>
                    <a:pt x="640647" y="93067"/>
                    <a:pt x="622334" y="111379"/>
                    <a:pt x="599745" y="111379"/>
                  </a:cubicBezTo>
                  <a:lnTo>
                    <a:pt x="40902" y="111379"/>
                  </a:lnTo>
                  <a:cubicBezTo>
                    <a:pt x="18312" y="111379"/>
                    <a:pt x="0" y="93067"/>
                    <a:pt x="0" y="70477"/>
                  </a:cubicBezTo>
                  <a:lnTo>
                    <a:pt x="0" y="40902"/>
                  </a:lnTo>
                  <a:cubicBezTo>
                    <a:pt x="0" y="18312"/>
                    <a:pt x="18312" y="0"/>
                    <a:pt x="40902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4" name="TextBox 16"/>
            <p:cNvSpPr txBox="1"/>
            <p:nvPr/>
          </p:nvSpPr>
          <p:spPr>
            <a:xfrm>
              <a:off x="0" y="-47625"/>
              <a:ext cx="640647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</a:p>
          </p:txBody>
        </p:sp>
      </p:grpSp>
      <p:grpSp>
        <p:nvGrpSpPr>
          <p:cNvPr id="16" name="Group 17"/>
          <p:cNvGrpSpPr/>
          <p:nvPr/>
        </p:nvGrpSpPr>
        <p:grpSpPr>
          <a:xfrm>
            <a:off x="958117" y="4525899"/>
            <a:ext cx="7093099" cy="1118845"/>
            <a:chOff x="0" y="0"/>
            <a:chExt cx="706108" cy="111379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706108" cy="111379"/>
            </a:xfrm>
            <a:custGeom>
              <a:avLst/>
              <a:gdLst/>
              <a:ahLst/>
              <a:cxnLst/>
              <a:rect l="l" t="t" r="r" b="b"/>
              <a:pathLst>
                <a:path w="706108" h="111379">
                  <a:moveTo>
                    <a:pt x="37110" y="0"/>
                  </a:moveTo>
                  <a:lnTo>
                    <a:pt x="668998" y="0"/>
                  </a:lnTo>
                  <a:cubicBezTo>
                    <a:pt x="678841" y="0"/>
                    <a:pt x="688280" y="3910"/>
                    <a:pt x="695239" y="10869"/>
                  </a:cubicBezTo>
                  <a:cubicBezTo>
                    <a:pt x="702199" y="17829"/>
                    <a:pt x="706108" y="27268"/>
                    <a:pt x="706108" y="37110"/>
                  </a:cubicBezTo>
                  <a:lnTo>
                    <a:pt x="706108" y="74269"/>
                  </a:lnTo>
                  <a:cubicBezTo>
                    <a:pt x="706108" y="84112"/>
                    <a:pt x="702199" y="93551"/>
                    <a:pt x="695239" y="100510"/>
                  </a:cubicBezTo>
                  <a:cubicBezTo>
                    <a:pt x="688280" y="107470"/>
                    <a:pt x="678841" y="111379"/>
                    <a:pt x="668998" y="111379"/>
                  </a:cubicBezTo>
                  <a:lnTo>
                    <a:pt x="37110" y="111379"/>
                  </a:lnTo>
                  <a:cubicBezTo>
                    <a:pt x="27268" y="111379"/>
                    <a:pt x="17829" y="107470"/>
                    <a:pt x="10869" y="100510"/>
                  </a:cubicBezTo>
                  <a:cubicBezTo>
                    <a:pt x="3910" y="93551"/>
                    <a:pt x="0" y="84112"/>
                    <a:pt x="0" y="74269"/>
                  </a:cubicBezTo>
                  <a:lnTo>
                    <a:pt x="0" y="37110"/>
                  </a:lnTo>
                  <a:cubicBezTo>
                    <a:pt x="0" y="27268"/>
                    <a:pt x="3910" y="17829"/>
                    <a:pt x="10869" y="10869"/>
                  </a:cubicBezTo>
                  <a:cubicBezTo>
                    <a:pt x="17829" y="3910"/>
                    <a:pt x="27268" y="0"/>
                    <a:pt x="37110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8" name="TextBox 19"/>
            <p:cNvSpPr txBox="1"/>
            <p:nvPr/>
          </p:nvSpPr>
          <p:spPr>
            <a:xfrm>
              <a:off x="0" y="-47625"/>
              <a:ext cx="706108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</a:p>
          </p:txBody>
        </p:sp>
      </p:grpSp>
      <p:sp>
        <p:nvSpPr>
          <p:cNvPr id="19" name="Freeform 23"/>
          <p:cNvSpPr/>
          <p:nvPr/>
        </p:nvSpPr>
        <p:spPr>
          <a:xfrm>
            <a:off x="685801" y="2685084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20" name="Freeform 24"/>
          <p:cNvSpPr/>
          <p:nvPr/>
        </p:nvSpPr>
        <p:spPr>
          <a:xfrm>
            <a:off x="685801" y="4455502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21" name="TextBox 27"/>
          <p:cNvSpPr txBox="1"/>
          <p:nvPr/>
        </p:nvSpPr>
        <p:spPr>
          <a:xfrm>
            <a:off x="2047164" y="2805673"/>
            <a:ext cx="5117911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3000" b="1" smtClean="0">
                <a:solidFill>
                  <a:srgbClr val="FFFFFF"/>
                </a:solidFill>
              </a:rPr>
              <a:t>Tìm hiểu về ngành khai thác và chế biến lâm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2" name="TextBox 28"/>
          <p:cNvSpPr txBox="1"/>
          <p:nvPr/>
        </p:nvSpPr>
        <p:spPr>
          <a:xfrm>
            <a:off x="762189" y="1700759"/>
            <a:ext cx="6239377" cy="66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5"/>
              </a:lnSpc>
              <a:spcBef>
                <a:spcPct val="0"/>
              </a:spcBef>
            </a:pPr>
            <a:r>
              <a:rPr lang="en-US" sz="5300" b="1" spc="-384" smtClean="0">
                <a:solidFill>
                  <a:srgbClr val="141414"/>
                </a:solidFill>
              </a:rPr>
              <a:t>THẢO LUẬN NHÓM</a:t>
            </a:r>
            <a:endParaRPr lang="en-US" sz="5300" b="1" spc="-384">
              <a:solidFill>
                <a:srgbClr val="141414"/>
              </a:solidFill>
            </a:endParaRPr>
          </a:p>
        </p:txBody>
      </p:sp>
      <p:sp>
        <p:nvSpPr>
          <p:cNvPr id="23" name="TextBox 29"/>
          <p:cNvSpPr txBox="1"/>
          <p:nvPr/>
        </p:nvSpPr>
        <p:spPr>
          <a:xfrm>
            <a:off x="2123427" y="4511398"/>
            <a:ext cx="568309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3000" b="1" smtClean="0">
                <a:solidFill>
                  <a:srgbClr val="FFFFFF"/>
                </a:solidFill>
              </a:rPr>
              <a:t>Tìm hiểu về trồng rừng, khoanh nuôi và bảo vệ rừng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8741" y="2770507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Nhóm 1,3</a:t>
            </a:r>
            <a:endParaRPr lang="en-US" sz="3000"/>
          </a:p>
        </p:txBody>
      </p:sp>
      <p:sp>
        <p:nvSpPr>
          <p:cNvPr id="25" name="TextBox 24"/>
          <p:cNvSpPr txBox="1"/>
          <p:nvPr/>
        </p:nvSpPr>
        <p:spPr>
          <a:xfrm>
            <a:off x="752901" y="4601611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Nhóm 2,4</a:t>
            </a:r>
            <a:endParaRPr lang="en-US" sz="3000"/>
          </a:p>
        </p:txBody>
      </p:sp>
      <p:sp>
        <p:nvSpPr>
          <p:cNvPr id="26" name="Freeform 13"/>
          <p:cNvSpPr/>
          <p:nvPr/>
        </p:nvSpPr>
        <p:spPr>
          <a:xfrm>
            <a:off x="7765576" y="2060812"/>
            <a:ext cx="2268383" cy="430119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 r="-54629"/>
            </a:stretch>
          </a:blipFill>
        </p:spPr>
      </p:sp>
      <p:pic>
        <p:nvPicPr>
          <p:cNvPr id="27" name="Picture 2" descr="C:\Users\Administrator\Desktop\Ảnh GS 9\blobid1-1714218430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1801" y="3364447"/>
            <a:ext cx="6743900" cy="328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: Rounded Corners 7"/>
          <p:cNvSpPr/>
          <p:nvPr/>
        </p:nvSpPr>
        <p:spPr>
          <a:xfrm>
            <a:off x="702480" y="2096425"/>
            <a:ext cx="8763348" cy="1218918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it-IT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Nhận xét sự thay đổi tỉ trọng GTSX ngành lâm nghiệp năm 2021 so với năm 2010. </a:t>
            </a:r>
            <a:r>
              <a:rPr lang="en-US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Sự thay đổi này nói lên điều gì?</a:t>
            </a:r>
            <a:endParaRPr lang="vi-VN" sz="2600" b="1" i="1" dirty="0">
              <a:solidFill>
                <a:srgbClr val="0000FF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>
            <a:fillRect/>
          </a:stretch>
        </p:blipFill>
        <p:spPr>
          <a:xfrm>
            <a:off x="387694" y="1334601"/>
            <a:ext cx="1000675" cy="108635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5416" y="5591891"/>
            <a:ext cx="4571800" cy="1153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CẤU NGÀNH NÔNG NGHIỆP, LÂM NGHIỆP</a:t>
            </a:r>
            <a:r>
              <a:rPr lang="en-US" sz="2300" b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300" b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THUỶ SẢN NƯỚC TA NĂM 2010 VÀ NĂM 2021</a:t>
            </a:r>
            <a:r>
              <a:rPr lang="en-US" sz="2300" b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(%)</a:t>
            </a:r>
            <a:endParaRPr lang="en-US" sz="2300" b="1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anose="020B0604020202020204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8" grpId="0" animBg="1"/>
      <p:bldP spid="28" grpId="1" animBg="1"/>
      <p:bldP spid="30" grpId="0"/>
      <p:bldP spid="3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55563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anose="020B0604020202020204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sz="3000" b="1" i="1" u="sng" smtClean="0"/>
              <a:t>b. Sự phát triển và phân bố của ngành lâm nghiệp</a:t>
            </a:r>
            <a:endParaRPr lang="en-US" sz="3000" b="1" i="1" u="sng"/>
          </a:p>
        </p:txBody>
      </p:sp>
      <p:cxnSp>
        <p:nvCxnSpPr>
          <p:cNvPr id="13" name="Straight Connector 12"/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27" name="Chữ Phượng ghi 1"/>
          <p:cNvSpPr txBox="1"/>
          <p:nvPr/>
        </p:nvSpPr>
        <p:spPr>
          <a:xfrm>
            <a:off x="236491" y="1497295"/>
            <a:ext cx="11524586" cy="519065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smtClean="0"/>
              <a:t>*</a:t>
            </a:r>
            <a:r>
              <a:rPr lang="vi-VN" sz="3200" b="1" i="1" smtClean="0">
                <a:latin typeface="Calibri" panose="020F0502020204030204" pitchFamily="34" charset="0"/>
                <a:cs typeface="Calibri" panose="020F0502020204030204" pitchFamily="34" charset="0"/>
              </a:rPr>
              <a:t>Khai thác, chế biến lâm sản</a:t>
            </a:r>
            <a:endParaRPr lang="en-US" sz="3200" b="1" i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Năm 2021: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Diện tích rừng sản xuất chiếm 53% tổng diện tích rừng. 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Sản lượng gỗ khai thác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18 triệu m</a:t>
            </a:r>
            <a:r>
              <a:rPr lang="en-US" sz="3200" b="1" baseline="3000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Các vùng có sản lượng gỗ khai thác lớn là Bắc Trung Bộ và Duyên hải miền Trung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 Trung du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và miền núi Bắc Bộ,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L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âm sản khác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 măng, mộc nhĩ, dược liệu,... 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 chế biến gỗ và lâm sản phát triển gắn với các vùng nguyên liệu.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anose="020B0604020202020204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41915"/>
            <a:ext cx="8994702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anose="020B0604020202020204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sz="3000" b="1" i="1" u="sng" smtClean="0"/>
              <a:t>b. Sự phát triển và phân bố của ngành lâm nghiệp</a:t>
            </a:r>
            <a:endParaRPr lang="en-US" sz="3000" b="1" i="1" u="sng"/>
          </a:p>
        </p:txBody>
      </p:sp>
      <p:cxnSp>
        <p:nvCxnSpPr>
          <p:cNvPr id="13" name="Straight Connector 12"/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Chữ Phượng ghi 1"/>
          <p:cNvSpPr txBox="1"/>
          <p:nvPr/>
        </p:nvSpPr>
        <p:spPr>
          <a:xfrm>
            <a:off x="277434" y="1442703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i="1" smtClean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vi-VN" sz="3200" b="1" i="1" smtClean="0">
                <a:latin typeface="Calibri" panose="020F0502020204030204" pitchFamily="34" charset="0"/>
                <a:cs typeface="Calibri" panose="020F0502020204030204" pitchFamily="34" charset="0"/>
              </a:rPr>
              <a:t>Trồng rừng, khoanh nuôi và bảo vệ rừng</a:t>
            </a:r>
            <a:endParaRPr lang="en-US" sz="3200" b="1" i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 Diện tích rừng trồng mới, năm 2021 đạt khoảng 290 nghìn ha.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 Nghề trồng dược liệu dưới tán rừng phát triển, tạo thêm sinh kế ổn định cho người dân vùng rừng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Công tác khoanh nuôi và bảo vệ rừng ngày càng được đẩy mạnh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.,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T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ăng cường khoanh nuôi rừng tự nhiên, xây dựng và quản lí chặt chẽ các vườn quốc gia, khu bảo tồn thiên nhiên. 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anose="020B0604020202020204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1524000" y="6278563"/>
            <a:ext cx="9144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555" name="Picture 2" descr="http://toquoc.vn/Upload/Article/thuypt/2013/3/30/rez_460_che%20bien%20go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172200" y="3581400"/>
            <a:ext cx="6019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5600569_w640_h640_1115978w640h640derevyashki-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96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Tìm giải pháp bền vững cho ngành chế biến gỗ Việt n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81400"/>
            <a:ext cx="6096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8" descr="http://phinvest.com.vn/sites/default/files/styles/galleryformatter_slide/public/nha_may_che_bien_go_mdf_50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0"/>
            <a:ext cx="6096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3200400"/>
            <a:ext cx="12192000" cy="469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smtClean="0">
                <a:solidFill>
                  <a:srgbClr val="0000FF"/>
                </a:solidFill>
                <a:latin typeface="+mn-lt"/>
              </a:rPr>
              <a:t>Công nghiệp chế biến lâm sản phát triển gắn với các vùng nguyên liệu.</a:t>
            </a:r>
            <a:endParaRPr lang="en-US" sz="2400" b="1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471738"/>
            <a:ext cx="12191999" cy="1318181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dash"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00FF"/>
                </a:solidFill>
              </a:rPr>
              <a:t>+ Việc đầu tư trồng rừng đem lại lợi ích gì?</a:t>
            </a:r>
            <a:endParaRPr lang="en-US" altLang="en-US" sz="2800" b="1" i="1">
              <a:solidFill>
                <a:srgbClr val="0000FF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00FF"/>
                </a:solidFill>
              </a:rPr>
              <a:t>+Tại sao chúng ta vừa khai thác, vừa bảo vệ rừng ?</a:t>
            </a:r>
            <a:endParaRPr lang="en-US" altLang="en-US" sz="2800" b="1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9"/>
          <p:cNvPicPr>
            <a:picLocks noChangeArrowheads="1"/>
          </p:cNvPicPr>
          <p:nvPr/>
        </p:nvPicPr>
        <p:blipFill>
          <a:blip r:embed="rId1">
            <a:lum bright="6000" contrast="6000"/>
          </a:blip>
          <a:srcRect r="17273" b="2531"/>
          <a:stretch>
            <a:fillRect/>
          </a:stretch>
        </p:blipFill>
        <p:spPr bwMode="auto">
          <a:xfrm>
            <a:off x="238125" y="0"/>
            <a:ext cx="11953875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 rot="10800000" flipV="1">
            <a:off x="211138" y="5649913"/>
            <a:ext cx="11768137" cy="9461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smtClean="0">
                <a:solidFill>
                  <a:srgbClr val="0000FF"/>
                </a:solidFill>
                <a:latin typeface="+mn-lt"/>
              </a:rPr>
              <a:t>Một mô hình kinh tế trang trại nông lâm kết hợp đang được phát triển góp phần bảo vệ rừng và nâng cao đời sống nhân dân.</a:t>
            </a:r>
            <a:endParaRPr lang="en-US" altLang="en-US" sz="2800" b="1" smtClean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596423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escription: 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4238" y="0"/>
            <a:ext cx="622776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Description: untit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4238" y="3429000"/>
            <a:ext cx="622776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597693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938" y="2981325"/>
            <a:ext cx="12184062" cy="461665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 i="1">
                <a:solidFill>
                  <a:srgbClr val="0000FF"/>
                </a:solidFill>
              </a:rPr>
              <a:t>  </a:t>
            </a:r>
            <a:r>
              <a:rPr lang="en-US" altLang="en-US" sz="2400" b="1" i="1" smtClean="0">
                <a:solidFill>
                  <a:srgbClr val="0000FF"/>
                </a:solidFill>
              </a:rPr>
              <a:t>Những bức hình trên gợi cho em suy nghĩ gì? Hãy đưa ra giải pháp khắc phục tình trạng trên.</a:t>
            </a:r>
            <a:endParaRPr lang="en-US" altLang="en-US" sz="2400" b="1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anose="020B0604020202020204" pitchFamily="34" charset="0"/>
              </a:rPr>
              <a:t>2. Thủy sản</a:t>
            </a:r>
            <a:endParaRPr lang="en-US" sz="3000" b="1" i="1" u="sng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sz="3000" b="1" i="1" u="sng" smtClean="0"/>
              <a:t>a. Đặc điểm phân bố nguồn lợi thủy sản</a:t>
            </a:r>
            <a:endParaRPr lang="en-US" sz="3000" b="1" i="1" u="sng"/>
          </a:p>
        </p:txBody>
      </p:sp>
      <p:cxnSp>
        <p:nvCxnSpPr>
          <p:cNvPr id="13" name="Straight Connector 12"/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8" name="Rectangle: Rounded Corners 7"/>
          <p:cNvSpPr/>
          <p:nvPr/>
        </p:nvSpPr>
        <p:spPr>
          <a:xfrm>
            <a:off x="492678" y="2150695"/>
            <a:ext cx="10570480" cy="122030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sz="30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Chứng minh rằng nước ta có nguồn lợi thủy sản rất dồi dào để phát triển ngành thủy sản nhưng cũng không ít khó khăn.</a:t>
            </a:r>
            <a:endParaRPr lang="vi-VN" sz="3000" b="1" i="1" dirty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>
            <a:fillRect/>
          </a:stretch>
        </p:blipFill>
        <p:spPr>
          <a:xfrm>
            <a:off x="423088" y="1370093"/>
            <a:ext cx="1000545" cy="1086608"/>
          </a:xfrm>
          <a:prstGeom prst="rect">
            <a:avLst/>
          </a:prstGeom>
        </p:spPr>
      </p:pic>
      <p:pic>
        <p:nvPicPr>
          <p:cNvPr id="12" name="Picture 11" descr="Image result for ÄÃ¡nh báº¯t thá»§y sáº£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85" y="3698543"/>
            <a:ext cx="4349760" cy="290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2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6221" y="3557422"/>
            <a:ext cx="4707896" cy="3218243"/>
          </a:xfrm>
          <a:prstGeom prst="rect">
            <a:avLst/>
          </a:prstGeom>
        </p:spPr>
      </p:pic>
      <p:sp>
        <p:nvSpPr>
          <p:cNvPr id="16" name="Chữ Phượng ghi 1"/>
          <p:cNvSpPr txBox="1"/>
          <p:nvPr/>
        </p:nvSpPr>
        <p:spPr>
          <a:xfrm>
            <a:off x="236491" y="1497295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Nguồn lợi thuỷ sản của nước ta rất phong phú, bao gồm cả thuỷ sản nước ngọt và nước mặn. 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Cá nước ngọt có k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hoảng 544 loài, nhiều loài có giá trị kinh tế cao. 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Các hệ thống sông có nguồn lợi thuỷ sản dồi dào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: sô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ng Hồng, sông Thái Bình, sông Đồng Nai, sông Cửu Long.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Thủy sản nước mặn: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 2.000 loài cá, hàng trăm loài tôm, mực; 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N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hiều loài có giá trị cao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 cá ngừ đại dương, cá song, tôm hùm,... 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hữ Phượng ghi 1"/>
          <p:cNvSpPr txBox="1"/>
          <p:nvPr/>
        </p:nvSpPr>
        <p:spPr>
          <a:xfrm>
            <a:off x="285276" y="1487632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Bốn ngư trường trọng điểm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 và nhiều bãi tôm, bãi cá.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Tổng trữ lượng hải sản khoảng 4 triệu tấn, cho phép khai thác bền vững khoảng 1,5 triệu tấn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năm.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Hạn chế: n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guồn lợi thuỷ sản nội địa và ven bờ biển đang bị suy giảm do khai thác quá mức.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anose="020B0604020202020204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6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anose="020B0604020202020204" pitchFamily="34" charset="0"/>
              </a:rPr>
              <a:t>2. Thủy sản</a:t>
            </a:r>
            <a:endParaRPr lang="en-US" sz="3000" b="1" i="1" u="sng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sz="3000" b="1" i="1" u="sng" smtClean="0"/>
              <a:t>b. Sự phát triển và phân bố của ngành thủy sản</a:t>
            </a:r>
            <a:endParaRPr lang="en-US" sz="3000" b="1" i="1" u="sng"/>
          </a:p>
        </p:txBody>
      </p:sp>
      <p:cxnSp>
        <p:nvCxnSpPr>
          <p:cNvPr id="13" name="Straight Connector 12"/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"/>
          <p:cNvGrpSpPr/>
          <p:nvPr/>
        </p:nvGrpSpPr>
        <p:grpSpPr>
          <a:xfrm>
            <a:off x="10089031" y="-58490"/>
            <a:ext cx="3590803" cy="6974979"/>
            <a:chOff x="0" y="0"/>
            <a:chExt cx="1418589" cy="275554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1418589" cy="2755547"/>
            </a:xfrm>
            <a:custGeom>
              <a:avLst/>
              <a:gdLst/>
              <a:ahLst/>
              <a:cxnLst/>
              <a:rect l="l" t="t" r="r" b="b"/>
              <a:pathLst>
                <a:path w="1418589" h="2755547">
                  <a:moveTo>
                    <a:pt x="143736" y="0"/>
                  </a:moveTo>
                  <a:lnTo>
                    <a:pt x="1274853" y="0"/>
                  </a:lnTo>
                  <a:cubicBezTo>
                    <a:pt x="1354236" y="0"/>
                    <a:pt x="1418589" y="64353"/>
                    <a:pt x="1418589" y="143736"/>
                  </a:cubicBezTo>
                  <a:lnTo>
                    <a:pt x="1418589" y="2611811"/>
                  </a:lnTo>
                  <a:cubicBezTo>
                    <a:pt x="1418589" y="2649932"/>
                    <a:pt x="1403446" y="2686492"/>
                    <a:pt x="1376490" y="2713448"/>
                  </a:cubicBezTo>
                  <a:cubicBezTo>
                    <a:pt x="1349534" y="2740403"/>
                    <a:pt x="1312974" y="2755547"/>
                    <a:pt x="1274853" y="2755547"/>
                  </a:cubicBezTo>
                  <a:lnTo>
                    <a:pt x="143736" y="2755547"/>
                  </a:lnTo>
                  <a:cubicBezTo>
                    <a:pt x="105615" y="2755547"/>
                    <a:pt x="69055" y="2740403"/>
                    <a:pt x="42099" y="2713448"/>
                  </a:cubicBezTo>
                  <a:cubicBezTo>
                    <a:pt x="15144" y="2686492"/>
                    <a:pt x="0" y="2649932"/>
                    <a:pt x="0" y="2611811"/>
                  </a:cubicBezTo>
                  <a:lnTo>
                    <a:pt x="0" y="143736"/>
                  </a:lnTo>
                  <a:cubicBezTo>
                    <a:pt x="0" y="105615"/>
                    <a:pt x="15144" y="69055"/>
                    <a:pt x="42099" y="42099"/>
                  </a:cubicBezTo>
                  <a:cubicBezTo>
                    <a:pt x="69055" y="15144"/>
                    <a:pt x="105615" y="0"/>
                    <a:pt x="143736" y="0"/>
                  </a:cubicBezTo>
                  <a:close/>
                </a:path>
              </a:pathLst>
            </a:custGeom>
            <a:solidFill>
              <a:srgbClr val="7BB401"/>
            </a:solidFill>
          </p:spPr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1418589" cy="280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</a:p>
          </p:txBody>
        </p:sp>
      </p:grpSp>
      <p:sp>
        <p:nvSpPr>
          <p:cNvPr id="8" name="Freeform 6"/>
          <p:cNvSpPr/>
          <p:nvPr/>
        </p:nvSpPr>
        <p:spPr>
          <a:xfrm rot="5400000" flipV="1">
            <a:off x="7569541" y="2026826"/>
            <a:ext cx="8629783" cy="3063573"/>
          </a:xfrm>
          <a:custGeom>
            <a:avLst/>
            <a:gdLst/>
            <a:ahLst/>
            <a:cxnLst/>
            <a:rect l="l" t="t" r="r" b="b"/>
            <a:pathLst>
              <a:path w="12944674" h="4595359">
                <a:moveTo>
                  <a:pt x="0" y="4595360"/>
                </a:moveTo>
                <a:lnTo>
                  <a:pt x="12944674" y="4595360"/>
                </a:lnTo>
                <a:lnTo>
                  <a:pt x="12944674" y="0"/>
                </a:lnTo>
                <a:lnTo>
                  <a:pt x="0" y="0"/>
                </a:lnTo>
                <a:lnTo>
                  <a:pt x="0" y="459536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grpSp>
        <p:nvGrpSpPr>
          <p:cNvPr id="3" name="Group 14"/>
          <p:cNvGrpSpPr/>
          <p:nvPr/>
        </p:nvGrpSpPr>
        <p:grpSpPr>
          <a:xfrm>
            <a:off x="958117" y="2755481"/>
            <a:ext cx="6435512" cy="1118845"/>
            <a:chOff x="0" y="0"/>
            <a:chExt cx="640647" cy="111379"/>
          </a:xfrm>
        </p:grpSpPr>
        <p:sp>
          <p:nvSpPr>
            <p:cNvPr id="12" name="Freeform 15"/>
            <p:cNvSpPr/>
            <p:nvPr/>
          </p:nvSpPr>
          <p:spPr>
            <a:xfrm>
              <a:off x="0" y="0"/>
              <a:ext cx="640647" cy="111379"/>
            </a:xfrm>
            <a:custGeom>
              <a:avLst/>
              <a:gdLst/>
              <a:ahLst/>
              <a:cxnLst/>
              <a:rect l="l" t="t" r="r" b="b"/>
              <a:pathLst>
                <a:path w="640647" h="111379">
                  <a:moveTo>
                    <a:pt x="40902" y="0"/>
                  </a:moveTo>
                  <a:lnTo>
                    <a:pt x="599745" y="0"/>
                  </a:lnTo>
                  <a:cubicBezTo>
                    <a:pt x="610592" y="0"/>
                    <a:pt x="620996" y="4309"/>
                    <a:pt x="628667" y="11980"/>
                  </a:cubicBezTo>
                  <a:cubicBezTo>
                    <a:pt x="636337" y="19651"/>
                    <a:pt x="640647" y="30054"/>
                    <a:pt x="640647" y="40902"/>
                  </a:cubicBezTo>
                  <a:lnTo>
                    <a:pt x="640647" y="70477"/>
                  </a:lnTo>
                  <a:cubicBezTo>
                    <a:pt x="640647" y="93067"/>
                    <a:pt x="622334" y="111379"/>
                    <a:pt x="599745" y="111379"/>
                  </a:cubicBezTo>
                  <a:lnTo>
                    <a:pt x="40902" y="111379"/>
                  </a:lnTo>
                  <a:cubicBezTo>
                    <a:pt x="18312" y="111379"/>
                    <a:pt x="0" y="93067"/>
                    <a:pt x="0" y="70477"/>
                  </a:cubicBezTo>
                  <a:lnTo>
                    <a:pt x="0" y="40902"/>
                  </a:lnTo>
                  <a:cubicBezTo>
                    <a:pt x="0" y="18312"/>
                    <a:pt x="18312" y="0"/>
                    <a:pt x="40902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4" name="TextBox 16"/>
            <p:cNvSpPr txBox="1"/>
            <p:nvPr/>
          </p:nvSpPr>
          <p:spPr>
            <a:xfrm>
              <a:off x="0" y="-47625"/>
              <a:ext cx="640647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958117" y="4525899"/>
            <a:ext cx="7093099" cy="1118845"/>
            <a:chOff x="0" y="0"/>
            <a:chExt cx="706108" cy="111379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706108" cy="111379"/>
            </a:xfrm>
            <a:custGeom>
              <a:avLst/>
              <a:gdLst/>
              <a:ahLst/>
              <a:cxnLst/>
              <a:rect l="l" t="t" r="r" b="b"/>
              <a:pathLst>
                <a:path w="706108" h="111379">
                  <a:moveTo>
                    <a:pt x="37110" y="0"/>
                  </a:moveTo>
                  <a:lnTo>
                    <a:pt x="668998" y="0"/>
                  </a:lnTo>
                  <a:cubicBezTo>
                    <a:pt x="678841" y="0"/>
                    <a:pt x="688280" y="3910"/>
                    <a:pt x="695239" y="10869"/>
                  </a:cubicBezTo>
                  <a:cubicBezTo>
                    <a:pt x="702199" y="17829"/>
                    <a:pt x="706108" y="27268"/>
                    <a:pt x="706108" y="37110"/>
                  </a:cubicBezTo>
                  <a:lnTo>
                    <a:pt x="706108" y="74269"/>
                  </a:lnTo>
                  <a:cubicBezTo>
                    <a:pt x="706108" y="84112"/>
                    <a:pt x="702199" y="93551"/>
                    <a:pt x="695239" y="100510"/>
                  </a:cubicBezTo>
                  <a:cubicBezTo>
                    <a:pt x="688280" y="107470"/>
                    <a:pt x="678841" y="111379"/>
                    <a:pt x="668998" y="111379"/>
                  </a:cubicBezTo>
                  <a:lnTo>
                    <a:pt x="37110" y="111379"/>
                  </a:lnTo>
                  <a:cubicBezTo>
                    <a:pt x="27268" y="111379"/>
                    <a:pt x="17829" y="107470"/>
                    <a:pt x="10869" y="100510"/>
                  </a:cubicBezTo>
                  <a:cubicBezTo>
                    <a:pt x="3910" y="93551"/>
                    <a:pt x="0" y="84112"/>
                    <a:pt x="0" y="74269"/>
                  </a:cubicBezTo>
                  <a:lnTo>
                    <a:pt x="0" y="37110"/>
                  </a:lnTo>
                  <a:cubicBezTo>
                    <a:pt x="0" y="27268"/>
                    <a:pt x="3910" y="17829"/>
                    <a:pt x="10869" y="10869"/>
                  </a:cubicBezTo>
                  <a:cubicBezTo>
                    <a:pt x="17829" y="3910"/>
                    <a:pt x="27268" y="0"/>
                    <a:pt x="37110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8" name="TextBox 19"/>
            <p:cNvSpPr txBox="1"/>
            <p:nvPr/>
          </p:nvSpPr>
          <p:spPr>
            <a:xfrm>
              <a:off x="0" y="-47625"/>
              <a:ext cx="706108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</a:p>
          </p:txBody>
        </p:sp>
      </p:grpSp>
      <p:sp>
        <p:nvSpPr>
          <p:cNvPr id="19" name="Freeform 23"/>
          <p:cNvSpPr/>
          <p:nvPr/>
        </p:nvSpPr>
        <p:spPr>
          <a:xfrm>
            <a:off x="685801" y="2685084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20" name="Freeform 24"/>
          <p:cNvSpPr/>
          <p:nvPr/>
        </p:nvSpPr>
        <p:spPr>
          <a:xfrm>
            <a:off x="685801" y="4455502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21" name="TextBox 27"/>
          <p:cNvSpPr txBox="1"/>
          <p:nvPr/>
        </p:nvSpPr>
        <p:spPr>
          <a:xfrm>
            <a:off x="2047164" y="3037689"/>
            <a:ext cx="5117911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3000" b="1" smtClean="0">
                <a:solidFill>
                  <a:srgbClr val="FFFFFF"/>
                </a:solidFill>
              </a:rPr>
              <a:t>Tìm hiểu về khai thác thủy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2" name="TextBox 28"/>
          <p:cNvSpPr txBox="1"/>
          <p:nvPr/>
        </p:nvSpPr>
        <p:spPr>
          <a:xfrm>
            <a:off x="762189" y="1700759"/>
            <a:ext cx="6239377" cy="66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5"/>
              </a:lnSpc>
              <a:spcBef>
                <a:spcPct val="0"/>
              </a:spcBef>
            </a:pPr>
            <a:r>
              <a:rPr lang="en-US" sz="5300" b="1" spc="-384" smtClean="0">
                <a:solidFill>
                  <a:srgbClr val="141414"/>
                </a:solidFill>
              </a:rPr>
              <a:t>THẢO LUẬN NHÓM</a:t>
            </a:r>
            <a:endParaRPr lang="en-US" sz="5300" b="1" spc="-384">
              <a:solidFill>
                <a:srgbClr val="141414"/>
              </a:solidFill>
            </a:endParaRPr>
          </a:p>
        </p:txBody>
      </p:sp>
      <p:sp>
        <p:nvSpPr>
          <p:cNvPr id="23" name="TextBox 29"/>
          <p:cNvSpPr txBox="1"/>
          <p:nvPr/>
        </p:nvSpPr>
        <p:spPr>
          <a:xfrm>
            <a:off x="2068835" y="4552342"/>
            <a:ext cx="568309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3000" b="1" smtClean="0">
                <a:solidFill>
                  <a:srgbClr val="FFFFFF"/>
                </a:solidFill>
              </a:rPr>
              <a:t>Tìm hiểu về nuôi trồng và xuất khẩuthủy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8741" y="2770507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Nhóm 1,3</a:t>
            </a:r>
            <a:endParaRPr lang="en-US" sz="3000"/>
          </a:p>
        </p:txBody>
      </p:sp>
      <p:sp>
        <p:nvSpPr>
          <p:cNvPr id="25" name="TextBox 24"/>
          <p:cNvSpPr txBox="1"/>
          <p:nvPr/>
        </p:nvSpPr>
        <p:spPr>
          <a:xfrm>
            <a:off x="752901" y="4601611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Nhóm 2,4</a:t>
            </a:r>
            <a:endParaRPr lang="en-US" sz="3000"/>
          </a:p>
        </p:txBody>
      </p:sp>
      <p:sp>
        <p:nvSpPr>
          <p:cNvPr id="26" name="Freeform 13"/>
          <p:cNvSpPr/>
          <p:nvPr/>
        </p:nvSpPr>
        <p:spPr>
          <a:xfrm>
            <a:off x="7765576" y="2060812"/>
            <a:ext cx="2268383" cy="430119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 r="-54629"/>
            </a:stretch>
          </a:blipFill>
        </p:spPr>
      </p:sp>
      <p:pic>
        <p:nvPicPr>
          <p:cNvPr id="31" name="Picture 2" descr="C:\Users\Administrator\Desktop\Ảnh GS 9\blobid1-1714218430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17209" y="3399756"/>
            <a:ext cx="6743900" cy="328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: Rounded Corners 7"/>
          <p:cNvSpPr/>
          <p:nvPr/>
        </p:nvSpPr>
        <p:spPr>
          <a:xfrm>
            <a:off x="702480" y="2191961"/>
            <a:ext cx="8763348" cy="1218918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it-IT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Nhận xét sự thay đổi tỉ trọng GTSX ngành thủy sản năm 2021 so với năm 2010. </a:t>
            </a:r>
            <a:r>
              <a:rPr lang="en-US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Sự thay đổi này nói lên điều gì?</a:t>
            </a:r>
            <a:endParaRPr lang="vi-VN" sz="2600" b="1" i="1" dirty="0">
              <a:solidFill>
                <a:srgbClr val="0000FF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>
            <a:fillRect/>
          </a:stretch>
        </p:blipFill>
        <p:spPr>
          <a:xfrm>
            <a:off x="387694" y="1430137"/>
            <a:ext cx="1000675" cy="108635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5416" y="5591891"/>
            <a:ext cx="4571800" cy="1153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CẤU NGÀNH NÔNG NGHIỆP, LÂM NGHIỆP VÀ THUỶ SẢN NƯỚC TA NĂM 2010 VÀ NĂM 2021</a:t>
            </a:r>
            <a:endParaRPr lang="en-US" sz="2300" b="1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anose="020B0604020202020204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32" grpId="0" animBg="1"/>
      <p:bldP spid="32" grpId="1" animBg="1"/>
      <p:bldP spid="34" grpId="0"/>
      <p:bldP spid="3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87090" y="574269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7"/>
          <p:cNvSpPr/>
          <p:nvPr/>
        </p:nvSpPr>
        <p:spPr>
          <a:xfrm>
            <a:off x="702481" y="2314793"/>
            <a:ext cx="4936260" cy="2627675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30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Nhận xét sự thay đổi qui mô và cơ cấu sản lượng thủy sản của nước ta, giai đoạn 2012 - 2021.</a:t>
            </a:r>
            <a:endParaRPr lang="vi-VN" sz="3000" b="1" i="1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>
            <a:fillRect/>
          </a:stretch>
        </p:blipFill>
        <p:spPr>
          <a:xfrm>
            <a:off x="387695" y="1552969"/>
            <a:ext cx="1000675" cy="10863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anose="020B0604020202020204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anose="020B0604020202020204" pitchFamily="34" charset="0"/>
              </a:rPr>
              <a:t>2. Thủy sản</a:t>
            </a:r>
            <a:endParaRPr lang="en-US" sz="3000" b="1" i="1" u="sng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sz="3000" b="1" i="1" u="sng" smtClean="0"/>
              <a:t>b. Sự phát triển và phân bố của ngành thủy sản</a:t>
            </a:r>
            <a:endParaRPr lang="en-US" sz="3000" b="1" i="1" u="sng"/>
          </a:p>
        </p:txBody>
      </p:sp>
      <p:pic>
        <p:nvPicPr>
          <p:cNvPr id="1026" name="Picture 2" descr="C:\Users\Administrator\Desktop\Ảnh GS 9\z5646246315639_6ba18ed1f741ca3d6523cabc445e058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5100" y="2702257"/>
            <a:ext cx="5802917" cy="3829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0"/>
          <p:cNvSpPr txBox="1"/>
          <p:nvPr/>
        </p:nvSpPr>
        <p:spPr>
          <a:xfrm>
            <a:off x="500004" y="1580835"/>
            <a:ext cx="11473632" cy="24985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Giai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đoạn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2010 - 2021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lượng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 nước</a:t>
            </a:r>
            <a:r>
              <a:rPr kumimoji="0" lang="en-US" sz="29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ta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liên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tục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trong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đó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Lato 1 Bold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+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nuôi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trồng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2,15 triệu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tấn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(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gấp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1,8 lần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)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Lato 1 Bold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+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khai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thác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1,46 triệu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tấn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(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gấp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1,6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lần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)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Lato 1 Bold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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nuôi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trồng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tăng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nhanh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hơn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khai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thác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Lato 1 Bold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8298974" y="61019"/>
            <a:ext cx="3559858" cy="3559859"/>
          </a:xfrm>
          <a:custGeom>
            <a:avLst/>
            <a:gdLst/>
            <a:ahLst/>
            <a:cxnLst/>
            <a:rect l="l" t="t" r="r" b="b"/>
            <a:pathLst>
              <a:path w="5339788" h="5339788">
                <a:moveTo>
                  <a:pt x="0" y="0"/>
                </a:moveTo>
                <a:lnTo>
                  <a:pt x="5339788" y="0"/>
                </a:lnTo>
                <a:lnTo>
                  <a:pt x="5339788" y="5339788"/>
                </a:lnTo>
                <a:lnTo>
                  <a:pt x="0" y="5339788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29896" y="3886095"/>
            <a:ext cx="11505638" cy="2769348"/>
          </a:xfrm>
          <a:prstGeom prst="rect">
            <a:avLst/>
          </a:prstGeom>
          <a:ln w="57150">
            <a:solidFill>
              <a:srgbClr val="00B050"/>
            </a:solidFill>
            <a:prstDash val="dashDot"/>
          </a:ln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3620"/>
              </a:lnSpc>
              <a:defRPr/>
            </a:pPr>
            <a:r>
              <a:rPr lang="en-US" sz="3000" b="1" smtClean="0">
                <a:solidFill>
                  <a:srgbClr val="000000"/>
                </a:solidFill>
              </a:rPr>
              <a:t>Nuôi trồng  </a:t>
            </a:r>
            <a:r>
              <a:rPr lang="en-US" sz="3000" b="1" dirty="0" err="1">
                <a:solidFill>
                  <a:srgbClr val="000000"/>
                </a:solidFill>
              </a:rPr>
              <a:t>thủy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sản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 smtClean="0">
                <a:solidFill>
                  <a:srgbClr val="000000"/>
                </a:solidFill>
              </a:rPr>
              <a:t>nhiều hơn và tăng nhanh hơn  </a:t>
            </a:r>
            <a:r>
              <a:rPr lang="en-US" sz="3000" b="1" dirty="0" err="1">
                <a:solidFill>
                  <a:srgbClr val="000000"/>
                </a:solidFill>
              </a:rPr>
              <a:t>khai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vì</a:t>
            </a:r>
            <a:endParaRPr lang="en-US" sz="3000" b="1" dirty="0">
              <a:solidFill>
                <a:srgbClr val="000000"/>
              </a:solidFill>
            </a:endParaRPr>
          </a:p>
          <a:p>
            <a:pPr marL="448945" lvl="1" indent="-224790" defTabSz="609600">
              <a:lnSpc>
                <a:spcPts val="3620"/>
              </a:lnSpc>
              <a:buFont typeface="Arial" panose="020B0604020202020204"/>
              <a:buChar char="•"/>
              <a:defRPr/>
            </a:pPr>
            <a:r>
              <a:rPr lang="en-US" sz="3000" b="1" dirty="0" err="1">
                <a:solidFill>
                  <a:srgbClr val="C00000"/>
                </a:solidFill>
              </a:rPr>
              <a:t>Đáp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ứng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tốt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hơn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nhu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cầu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của</a:t>
            </a:r>
            <a:r>
              <a:rPr lang="en-US" sz="3000" b="1" dirty="0">
                <a:solidFill>
                  <a:srgbClr val="000000"/>
                </a:solidFill>
              </a:rPr>
              <a:t> con </a:t>
            </a:r>
            <a:r>
              <a:rPr lang="en-US" sz="3000" b="1" dirty="0" err="1">
                <a:solidFill>
                  <a:srgbClr val="000000"/>
                </a:solidFill>
              </a:rPr>
              <a:t>người</a:t>
            </a:r>
            <a:endParaRPr lang="en-US" sz="3000" b="1" dirty="0">
              <a:solidFill>
                <a:srgbClr val="000000"/>
              </a:solidFill>
            </a:endParaRPr>
          </a:p>
          <a:p>
            <a:pPr marL="448945" lvl="1" indent="-224790" defTabSz="609600">
              <a:lnSpc>
                <a:spcPts val="3620"/>
              </a:lnSpc>
              <a:buFont typeface="Arial" panose="020B0604020202020204"/>
              <a:buChar char="•"/>
              <a:defRPr/>
            </a:pPr>
            <a:r>
              <a:rPr lang="en-US" sz="3000" b="1" dirty="0" err="1">
                <a:solidFill>
                  <a:srgbClr val="C00000"/>
                </a:solidFill>
              </a:rPr>
              <a:t>Chủ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động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nguyên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liệu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nhà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máy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chế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biến</a:t>
            </a:r>
            <a:r>
              <a:rPr lang="en-US" sz="3000" b="1" dirty="0">
                <a:solidFill>
                  <a:srgbClr val="000000"/>
                </a:solidFill>
              </a:rPr>
              <a:t>; </a:t>
            </a:r>
            <a:r>
              <a:rPr lang="en-US" sz="3000" b="1" dirty="0" err="1">
                <a:solidFill>
                  <a:srgbClr val="000000"/>
                </a:solidFill>
              </a:rPr>
              <a:t>thời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gian</a:t>
            </a:r>
            <a:r>
              <a:rPr lang="en-US" sz="3000" b="1" dirty="0">
                <a:solidFill>
                  <a:srgbClr val="000000"/>
                </a:solidFill>
              </a:rPr>
              <a:t>/ </a:t>
            </a:r>
            <a:r>
              <a:rPr lang="en-US" sz="3000" b="1" dirty="0" err="1">
                <a:solidFill>
                  <a:srgbClr val="000000"/>
                </a:solidFill>
              </a:rPr>
              <a:t>chủng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loại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xuất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bán</a:t>
            </a:r>
            <a:endParaRPr lang="en-US" sz="3000" b="1" dirty="0">
              <a:solidFill>
                <a:srgbClr val="000000"/>
              </a:solidFill>
            </a:endParaRPr>
          </a:p>
          <a:p>
            <a:pPr marL="448945" lvl="1" indent="-224790" defTabSz="609600">
              <a:lnSpc>
                <a:spcPts val="3620"/>
              </a:lnSpc>
              <a:buFont typeface="Arial" panose="020B0604020202020204"/>
              <a:buChar char="•"/>
              <a:defRPr/>
            </a:pPr>
            <a:r>
              <a:rPr lang="en-US" sz="3000" b="1" err="1">
                <a:solidFill>
                  <a:srgbClr val="000000"/>
                </a:solidFill>
              </a:rPr>
              <a:t>Nước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 smtClean="0">
                <a:solidFill>
                  <a:srgbClr val="000000"/>
                </a:solidFill>
              </a:rPr>
              <a:t>ta </a:t>
            </a:r>
            <a:r>
              <a:rPr lang="en-US" sz="3000" b="1" dirty="0" err="1">
                <a:solidFill>
                  <a:srgbClr val="000000"/>
                </a:solidFill>
              </a:rPr>
              <a:t>có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nhiều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điều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kiện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để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ngành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thủy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sản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nuôi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trồng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endParaRPr lang="en-US" sz="3000" b="1" dirty="0">
              <a:solidFill>
                <a:srgbClr val="000000"/>
              </a:solidFill>
            </a:endParaRPr>
          </a:p>
          <a:p>
            <a:pPr defTabSz="609600">
              <a:lnSpc>
                <a:spcPts val="3620"/>
              </a:lnSpc>
              <a:defRPr/>
            </a:pPr>
            <a:r>
              <a:rPr lang="en-US" sz="3000" b="1" dirty="0">
                <a:solidFill>
                  <a:srgbClr val="000000"/>
                </a:solidFill>
              </a:rPr>
              <a:t>(</a:t>
            </a:r>
            <a:r>
              <a:rPr lang="en-US" sz="3000" b="1" dirty="0" err="1">
                <a:solidFill>
                  <a:srgbClr val="000000"/>
                </a:solidFill>
              </a:rPr>
              <a:t>diện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tích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mặt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nước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thị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trường</a:t>
            </a:r>
            <a:r>
              <a:rPr lang="en-US" sz="3000" b="1" dirty="0">
                <a:solidFill>
                  <a:srgbClr val="000000"/>
                </a:solidFill>
              </a:rPr>
              <a:t>….) 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400573" y="162619"/>
            <a:ext cx="3559858" cy="3559859"/>
          </a:xfrm>
          <a:custGeom>
            <a:avLst/>
            <a:gdLst/>
            <a:ahLst/>
            <a:cxnLst/>
            <a:rect l="l" t="t" r="r" b="b"/>
            <a:pathLst>
              <a:path w="5339788" h="5339788">
                <a:moveTo>
                  <a:pt x="0" y="0"/>
                </a:moveTo>
                <a:lnTo>
                  <a:pt x="5339788" y="0"/>
                </a:lnTo>
                <a:lnTo>
                  <a:pt x="5339788" y="5339788"/>
                </a:lnTo>
                <a:lnTo>
                  <a:pt x="0" y="5339788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6553260" y="467531"/>
            <a:ext cx="5320751" cy="2966725"/>
          </a:xfrm>
          <a:prstGeom prst="wedgeEllipseCallout">
            <a:avLst>
              <a:gd name="adj1" fmla="val 2511"/>
              <a:gd name="adj2" fmla="val 54120"/>
            </a:avLst>
          </a:prstGeom>
          <a:solidFill>
            <a:srgbClr val="2E84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600">
              <a:defRPr/>
            </a:pPr>
            <a:endParaRPr lang="en-US" sz="3000" b="1">
              <a:solidFill>
                <a:prstClr val="white"/>
              </a:solidFill>
            </a:endParaRPr>
          </a:p>
        </p:txBody>
      </p:sp>
      <p:sp>
        <p:nvSpPr>
          <p:cNvPr id="19" name="TextBox 11"/>
          <p:cNvSpPr txBox="1"/>
          <p:nvPr/>
        </p:nvSpPr>
        <p:spPr>
          <a:xfrm rot="-802800">
            <a:off x="6919806" y="875853"/>
            <a:ext cx="4485837" cy="2307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defRPr/>
            </a:pPr>
            <a:r>
              <a:rPr lang="en-US" sz="3000" b="1" dirty="0">
                <a:solidFill>
                  <a:prstClr val="white"/>
                </a:solidFill>
              </a:rPr>
              <a:t>T</a:t>
            </a:r>
            <a:r>
              <a:rPr lang="vi-VN" sz="3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ại sao </a:t>
            </a:r>
            <a:endParaRPr lang="vi-VN" sz="3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600">
              <a:defRPr/>
            </a:pPr>
            <a:r>
              <a:rPr lang="vi-VN" sz="3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ngành nuôi trồng của nước ta </a:t>
            </a:r>
            <a:r>
              <a:rPr lang="vi-VN" sz="3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 hơn </a:t>
            </a:r>
            <a:r>
              <a:rPr lang="vi-VN" sz="3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</a:t>
            </a:r>
            <a:r>
              <a:rPr lang="vi-VN" sz="3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tăng nhanh hơn </a:t>
            </a:r>
            <a:r>
              <a:rPr lang="vi-VN" sz="3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ngành khai thác?</a:t>
            </a:r>
            <a:endParaRPr lang="vi-VN" sz="3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600">
              <a:defRPr/>
            </a:pPr>
            <a:endParaRPr lang="vi-VN" sz="3000" b="1" dirty="0">
              <a:solidFill>
                <a:prstClr val="white"/>
              </a:solidFill>
            </a:endParaRPr>
          </a:p>
        </p:txBody>
      </p:sp>
      <p:sp>
        <p:nvSpPr>
          <p:cNvPr id="23" name="Freeform 6"/>
          <p:cNvSpPr/>
          <p:nvPr/>
        </p:nvSpPr>
        <p:spPr>
          <a:xfrm>
            <a:off x="380256" y="381705"/>
            <a:ext cx="5728721" cy="3123477"/>
          </a:xfrm>
          <a:custGeom>
            <a:avLst/>
            <a:gdLst/>
            <a:ahLst/>
            <a:cxnLst/>
            <a:rect l="l" t="t" r="r" b="b"/>
            <a:pathLst>
              <a:path w="10033368" h="4629986">
                <a:moveTo>
                  <a:pt x="0" y="0"/>
                </a:moveTo>
                <a:lnTo>
                  <a:pt x="10033368" y="0"/>
                </a:lnTo>
                <a:lnTo>
                  <a:pt x="10033368" y="4629986"/>
                </a:lnTo>
                <a:lnTo>
                  <a:pt x="0" y="462998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4100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" y="56356"/>
            <a:ext cx="12134851" cy="100064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US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TÀI TRÍ TUỆ</a:t>
            </a:r>
            <a:endParaRPr lang="en-US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" y="1223804"/>
            <a:ext cx="5842908" cy="541648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Quan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sát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các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hình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và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cho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biết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tên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từng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loại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sản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của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ngành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err="1">
                <a:solidFill>
                  <a:srgbClr val="000099"/>
                </a:solidFill>
                <a:cs typeface="Arial" panose="020B0604020202020204" pitchFamily="34" charset="0"/>
              </a:rPr>
              <a:t>nông</a:t>
            </a:r>
            <a:r>
              <a:rPr lang="en-US" sz="3500" b="1" i="1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smtClean="0">
                <a:solidFill>
                  <a:srgbClr val="000099"/>
                </a:solidFill>
                <a:cs typeface="Arial" panose="020B0604020202020204" pitchFamily="34" charset="0"/>
              </a:rPr>
              <a:t>nghiệp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Mỗi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cá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nhân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chỉ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nói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tên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1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sản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Trả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lời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đúng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sẽ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+1 </a:t>
            </a:r>
            <a:r>
              <a:rPr lang="en-US" sz="3500" b="1" i="1" err="1">
                <a:solidFill>
                  <a:srgbClr val="000099"/>
                </a:solidFill>
                <a:cs typeface="Arial" panose="020B0604020202020204" pitchFamily="34" charset="0"/>
              </a:rPr>
              <a:t>điểm</a:t>
            </a:r>
            <a:r>
              <a:rPr lang="en-US" sz="3500" b="1" i="1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 descr="Image result for Má»c nhÄ©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223803"/>
            <a:ext cx="5842908" cy="5416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" name="Picture 21" descr="Image result for MÄng t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23803"/>
            <a:ext cx="5871482" cy="54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Image result for náº¥m má»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154975"/>
            <a:ext cx="5842908" cy="548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mage result for Máº­t ong rá»«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4974"/>
            <a:ext cx="5842908" cy="55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Image result for Háº¡t dáº» Cao Báº±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24992"/>
            <a:ext cx="5900056" cy="567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Image result for cÃ¡ cÆ¡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41414"/>
            <a:ext cx="5900056" cy="558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Image result for tÃ©p sÃ´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154973"/>
            <a:ext cx="5814334" cy="555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Image result for NghÃªu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08570"/>
            <a:ext cx="5814334" cy="54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Image result for CÃ¡ ná»¥c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1" y="1157403"/>
            <a:ext cx="5928631" cy="5583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22" name="Chữ Phượng ghi 1"/>
          <p:cNvSpPr txBox="1"/>
          <p:nvPr/>
        </p:nvSpPr>
        <p:spPr>
          <a:xfrm>
            <a:off x="236491" y="1497295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/>
              <a:t>* Khai thác thủy sản:</a:t>
            </a:r>
            <a:endParaRPr lang="en-US" sz="3200" b="1" smtClean="0"/>
          </a:p>
          <a:p>
            <a:pPr algn="just">
              <a:lnSpc>
                <a:spcPct val="130000"/>
              </a:lnSpc>
            </a:pPr>
            <a:r>
              <a:rPr lang="en-US" sz="3200" b="1" smtClean="0"/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Sản lượng tăng khá nhanh, chủ yếu là khai thác cá biển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BTB &amp; DHMT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có sản lượng khai thác cao nhất (44,6% cả nước). 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Khai thác thuỷ sản xa bờ đang được đẩy mạnh, các tàu đánh cá và trang thiết bị được đầu tư hiện đại hơn.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hữ Phượng ghi 1"/>
          <p:cNvSpPr txBox="1"/>
          <p:nvPr/>
        </p:nvSpPr>
        <p:spPr>
          <a:xfrm>
            <a:off x="236491" y="1497295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* Nuôi trồng thủy sản: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 Nuôi trồng phát triển nhanh, chủ yếu là nuôi tôm và cá. 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BSCL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ó sản lượng nuôi trồng lớn nhất (chiếm 69,5% cả nước).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 Nuôi trồng 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thủy sản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đang phát triển theo hình thức trang trại công nghệ cao, nuôi hữu cơ. 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Sản phẩm thuỷ sản nuôi trồng ngày càng đáp ứng yêu cầu về an toàn thực phẩm, truy xuất nguồn gốc và các tiêu chuẩn quốc tế. 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hữ Phượng ghi 1"/>
          <p:cNvSpPr txBox="1"/>
          <p:nvPr/>
        </p:nvSpPr>
        <p:spPr>
          <a:xfrm>
            <a:off x="388891" y="1649695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* Xuất khẩu thủy sản: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Thuỷ sản nước ta đã xuất khẩu đến nhiều thị trường lớn như Hoa Kỳ, Nhật Bản, EU,... 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Xuất khẩu thuỷ sản thúc đẩy các hoạt động khai thác, nuôi trồng và chế biến thuỷ sản.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anose="020B0604020202020204" pitchFamily="34" charset="0"/>
              </a:rPr>
              <a:t>2. Thủy sản</a:t>
            </a:r>
            <a:endParaRPr lang="en-US" sz="3000" b="1" i="1" u="sng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sz="3000" b="1" i="1" u="sng" smtClean="0"/>
              <a:t>b. Sự phát triển và phân bố của ngành thủy sản</a:t>
            </a:r>
            <a:endParaRPr lang="en-US" sz="3000" b="1" i="1" u="sng"/>
          </a:p>
        </p:txBody>
      </p:sp>
      <p:sp>
        <p:nvSpPr>
          <p:cNvPr id="12" name="TextBox 11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anose="020B0604020202020204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  <p:bldP spid="7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ơ hội tăng xuất khẩu thủy sản vào thị trường Anh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r="-1" b="6167"/>
          <a:stretch>
            <a:fillRect/>
          </a:stretch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/>
          <p:nvPr/>
        </p:nvSpPr>
        <p:spPr>
          <a:xfrm>
            <a:off x="8012935" y="5684704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Chế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biến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y Trình Nuôi Tôm Sú Thâm Canh Và Bán Thâm Canh - Chuyên cung cấp bạt lót  hồ tôm, màng chống thấm hdp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>
            <a:fillRect/>
          </a:stretch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/>
          <p:nvPr/>
        </p:nvSpPr>
        <p:spPr>
          <a:xfrm>
            <a:off x="8012935" y="5684704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Khu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vực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nuôi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tôm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 descr="Tôm Sú Archives - Page 2 of 7 - Fman - Bạn của nhà nông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852" r="23870"/>
          <a:stretch>
            <a:fillRect/>
          </a:stretch>
        </p:blipFill>
        <p:spPr bwMode="auto">
          <a:xfrm>
            <a:off x="9091703" y="455792"/>
            <a:ext cx="2459075" cy="2459292"/>
          </a:xfrm>
          <a:custGeom>
            <a:avLst/>
            <a:gdLst>
              <a:gd name="connsiteX0" fmla="*/ 1619480 w 3238960"/>
              <a:gd name="connsiteY0" fmla="*/ 0 h 3239246"/>
              <a:gd name="connsiteX1" fmla="*/ 3238960 w 3238960"/>
              <a:gd name="connsiteY1" fmla="*/ 1619623 h 3239246"/>
              <a:gd name="connsiteX2" fmla="*/ 1619480 w 3238960"/>
              <a:gd name="connsiteY2" fmla="*/ 3239246 h 3239246"/>
              <a:gd name="connsiteX3" fmla="*/ 0 w 3238960"/>
              <a:gd name="connsiteY3" fmla="*/ 1619623 h 3239246"/>
              <a:gd name="connsiteX4" fmla="*/ 1619480 w 3238960"/>
              <a:gd name="connsiteY4" fmla="*/ 0 h 323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960" h="3239246">
                <a:moveTo>
                  <a:pt x="1619480" y="0"/>
                </a:moveTo>
                <a:cubicBezTo>
                  <a:pt x="2513894" y="0"/>
                  <a:pt x="3238960" y="725130"/>
                  <a:pt x="3238960" y="1619623"/>
                </a:cubicBezTo>
                <a:cubicBezTo>
                  <a:pt x="3238960" y="2514116"/>
                  <a:pt x="2513894" y="3239246"/>
                  <a:pt x="1619480" y="3239246"/>
                </a:cubicBezTo>
                <a:cubicBezTo>
                  <a:pt x="725066" y="3239246"/>
                  <a:pt x="0" y="2514116"/>
                  <a:pt x="0" y="1619623"/>
                </a:cubicBezTo>
                <a:cubicBezTo>
                  <a:pt x="0" y="725130"/>
                  <a:pt x="725066" y="0"/>
                  <a:pt x="161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>
            <a:fillRect/>
          </a:stretch>
        </p:blipFill>
        <p:spPr bwMode="auto">
          <a:xfrm>
            <a:off x="4916" y="-15371"/>
            <a:ext cx="12219325" cy="687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9844" y="833009"/>
            <a:ext cx="2860899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defRPr/>
            </a:pPr>
            <a:r>
              <a:rPr lang="en-US" sz="4500" b="1" dirty="0" err="1">
                <a:solidFill>
                  <a:srgbClr val="0000FF"/>
                </a:solidFill>
              </a:rPr>
              <a:t>Em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có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biết</a:t>
            </a:r>
            <a:r>
              <a:rPr lang="en-US" sz="4500" b="1" dirty="0">
                <a:solidFill>
                  <a:srgbClr val="0000FF"/>
                </a:solidFill>
              </a:rPr>
              <a:t>? </a:t>
            </a:r>
            <a:endParaRPr lang="en-US" sz="4500" b="1" dirty="0">
              <a:solidFill>
                <a:srgbClr val="0000FF"/>
              </a:solidFill>
            </a:endParaRPr>
          </a:p>
        </p:txBody>
      </p:sp>
      <p:sp>
        <p:nvSpPr>
          <p:cNvPr id="10" name="TextBox 19"/>
          <p:cNvSpPr txBox="1"/>
          <p:nvPr/>
        </p:nvSpPr>
        <p:spPr>
          <a:xfrm>
            <a:off x="414564" y="1694706"/>
            <a:ext cx="11212022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3880"/>
              </a:lnSpc>
              <a:defRPr/>
            </a:pPr>
            <a:endParaRPr lang="en-US" sz="2800" spc="-3" dirty="0">
              <a:solidFill>
                <a:srgbClr val="1729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11941" y="53440"/>
            <a:ext cx="8736738" cy="1973845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600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616657" y="80736"/>
            <a:ext cx="857534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00">
              <a:lnSpc>
                <a:spcPts val="3880"/>
              </a:lnSpc>
              <a:defRPr/>
            </a:pPr>
            <a:r>
              <a:rPr lang="en-US" sz="2800" b="1" i="1" spc="-3" smtClean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800" b="1" i="1" spc="-3" smtClean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àng </a:t>
            </a:r>
            <a:r>
              <a:rPr lang="en-US" sz="2800" b="1" i="1" spc="-3" smtClean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chài Cái bèo (Hải Phòng) </a:t>
            </a:r>
            <a:r>
              <a:rPr lang="vi-VN" sz="2800" b="1" i="1" spc="-3" smtClean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vi-VN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làng nổi lớn nhất và lâu đời nhất ở Việt Nam</a:t>
            </a:r>
            <a:r>
              <a:rPr lang="en-US" sz="2800" b="1" i="1" spc="-3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1" i="1" spc="-3" smtClean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 </a:t>
            </a:r>
            <a:r>
              <a:rPr lang="vi-VN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7000 năm trước. Hiện làng có hơn 600 cư dân sống chủ yếu bằng nghề đánh cá và nuôi thủy sản.</a:t>
            </a:r>
            <a:endParaRPr lang="en-US" sz="2800" b="1" i="1" spc="-3" dirty="0">
              <a:solidFill>
                <a:srgbClr val="172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" b="12416"/>
          <a:stretch>
            <a:fillRect/>
          </a:stretch>
        </p:blipFill>
        <p:spPr bwMode="auto">
          <a:xfrm>
            <a:off x="0" y="-14799"/>
            <a:ext cx="12162326" cy="684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6"/>
          <p:cNvGrpSpPr/>
          <p:nvPr/>
        </p:nvGrpSpPr>
        <p:grpSpPr>
          <a:xfrm>
            <a:off x="-56581" y="5880991"/>
            <a:ext cx="12218907" cy="944509"/>
            <a:chOff x="550692" y="4637589"/>
            <a:chExt cx="18328361" cy="1775208"/>
          </a:xfrm>
          <a:solidFill>
            <a:schemeClr val="bg1">
              <a:alpha val="62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550692" y="5332401"/>
              <a:ext cx="18328361" cy="108039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600">
                <a:defRPr/>
              </a:pPr>
              <a:endParaRPr lang="en-US" sz="2800" b="1" i="1">
                <a:solidFill>
                  <a:prstClr val="white"/>
                </a:solidFill>
              </a:endParaRPr>
            </a:p>
          </p:txBody>
        </p:sp>
        <p:sp>
          <p:nvSpPr>
            <p:cNvPr id="9" name="TextBox 3"/>
            <p:cNvSpPr txBox="1"/>
            <p:nvPr/>
          </p:nvSpPr>
          <p:spPr>
            <a:xfrm>
              <a:off x="1782138" y="4637589"/>
              <a:ext cx="15881856" cy="1668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00">
                <a:lnSpc>
                  <a:spcPts val="8050"/>
                </a:lnSpc>
                <a:defRPr/>
              </a:pPr>
              <a:r>
                <a:rPr lang="vi-VN" sz="2800" b="1" i="1" spc="-8" dirty="0">
                  <a:solidFill>
                    <a:srgbClr val="262A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Đánh cá bằng rớ</a:t>
              </a:r>
              <a:r>
                <a:rPr lang="en-US" sz="2800" b="1" i="1" spc="-8" dirty="0">
                  <a:solidFill>
                    <a:srgbClr val="262A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CHỒ</a:t>
              </a:r>
              <a:endParaRPr lang="en-US" sz="2800" b="1" i="1" spc="-8" dirty="0">
                <a:solidFill>
                  <a:srgbClr val="262A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Box 19"/>
          <p:cNvSpPr txBox="1"/>
          <p:nvPr/>
        </p:nvSpPr>
        <p:spPr>
          <a:xfrm>
            <a:off x="414564" y="1694706"/>
            <a:ext cx="11212022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00">
              <a:lnSpc>
                <a:spcPts val="3880"/>
              </a:lnSpc>
              <a:defRPr/>
            </a:pPr>
            <a:endParaRPr lang="en-US" sz="2800" b="1" i="1" spc="-3" dirty="0">
              <a:solidFill>
                <a:srgbClr val="1729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20871" y="67088"/>
            <a:ext cx="8900511" cy="1973845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just" defTabSz="609600">
              <a:defRPr/>
            </a:pPr>
            <a:endParaRPr lang="en-US" sz="2800" b="1" i="1">
              <a:solidFill>
                <a:prstClr val="white"/>
              </a:solidFill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261812" y="39176"/>
            <a:ext cx="875276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00">
              <a:lnSpc>
                <a:spcPts val="3880"/>
              </a:lnSpc>
              <a:defRPr/>
            </a:pPr>
            <a:r>
              <a:rPr lang="vi-VN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Rớ chồ được làm bằng một tấm lưới lớn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</a:t>
            </a:r>
            <a:r>
              <a:rPr lang="vi-VN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góc được cố định bằng bốn cây tre to cắm xuống lòng sông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i="1" spc="-3" dirty="0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b="1" i="1" spc="-3">
                <a:solidFill>
                  <a:srgbClr val="172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800" b="1" i="1" spc="-3" dirty="0">
              <a:solidFill>
                <a:srgbClr val="172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844" y="833009"/>
            <a:ext cx="2860899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defRPr/>
            </a:pPr>
            <a:r>
              <a:rPr lang="en-US" sz="4500" b="1" dirty="0" err="1">
                <a:solidFill>
                  <a:srgbClr val="0000FF"/>
                </a:solidFill>
              </a:rPr>
              <a:t>Em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có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biết</a:t>
            </a:r>
            <a:r>
              <a:rPr lang="en-US" sz="4500" b="1" dirty="0">
                <a:solidFill>
                  <a:srgbClr val="0000FF"/>
                </a:solidFill>
              </a:rPr>
              <a:t>? </a:t>
            </a:r>
            <a:endParaRPr lang="en-US" sz="45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Administrator\Desktop\Ảnh GS 9\z5609024031341_5cc3b43af50177f15964602bbc837245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7124897" cy="3821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3" name="Picture 3" descr="C:\Users\Administrator\Desktop\Ảnh GS 9\z5609025354163_e8d40dedb16c43596f52af5bb533ac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0484" y="2743200"/>
            <a:ext cx="5081516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34043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53"/>
            <a:ext cx="11117508" cy="1545160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600">
                  <a:lnSpc>
                    <a:spcPts val="1770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4085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endParaRPr lang="en-US" sz="3000" b="1" spc="-97" dirty="0">
                <a:solidFill>
                  <a:srgbClr val="002060"/>
                </a:solidFill>
              </a:endParaRPr>
            </a:p>
            <a:p>
              <a:pPr algn="ctr" defTabSz="609600">
                <a:lnSpc>
                  <a:spcPts val="4085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1</a:t>
              </a:r>
              <a:endParaRPr lang="en-US" sz="3000" b="1" spc="-97" dirty="0">
                <a:solidFill>
                  <a:srgbClr val="002060"/>
                </a:solidFill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355173" y="8056047"/>
              <a:ext cx="13019497" cy="21154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00">
                <a:lnSpc>
                  <a:spcPts val="5545"/>
                </a:lnSpc>
                <a:defRPr/>
              </a:pPr>
              <a:r>
                <a:rPr lang="en-US" sz="3000" b="1" spc="-5" smtClean="0">
                  <a:solidFill>
                    <a:srgbClr val="FFF7DB"/>
                  </a:solidFill>
                </a:rPr>
                <a:t>Hãy cho biết tên một ngư trường trọng điểm ở miền Bắc nước ta.</a:t>
              </a:r>
              <a:endParaRPr lang="en-US" sz="3000" b="1" spc="-5" dirty="0">
                <a:solidFill>
                  <a:srgbClr val="FFF7DB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2320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  <a:endParaRPr lang="en-US" sz="3000" b="1">
              <a:solidFill>
                <a:srgbClr val="14320F"/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467778" y="2427601"/>
            <a:ext cx="4039126" cy="1846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Ngư trường </a:t>
            </a:r>
            <a:endParaRPr lang="en-US" sz="3000" b="1" spc="-8" smtClean="0">
              <a:solidFill>
                <a:srgbClr val="FFFF00"/>
              </a:solidFill>
            </a:endParaRPr>
          </a:p>
          <a:p>
            <a:pPr algn="ctr" defTabSz="609600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Hải Phòng - Quảng Ninh </a:t>
            </a:r>
            <a:endParaRPr lang="en-US" sz="3000" b="1" spc="-8" smtClean="0">
              <a:solidFill>
                <a:srgbClr val="FFFF00"/>
              </a:solidFill>
            </a:endParaRPr>
          </a:p>
          <a:p>
            <a:pPr algn="ctr" defTabSz="609600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(ngư trường Vịnh Bắc Bộ)</a:t>
            </a:r>
            <a:endParaRPr lang="en-US" sz="3000" b="1" spc="-8" dirty="0">
              <a:solidFill>
                <a:srgbClr val="FFFF00"/>
              </a:solidFill>
            </a:endParaRPr>
          </a:p>
          <a:p>
            <a:pPr algn="ctr" defTabSz="609600">
              <a:defRPr/>
            </a:pPr>
            <a:endParaRPr lang="en-US" sz="3000" b="1" spc="-8" dirty="0">
              <a:solidFill>
                <a:srgbClr val="FFFF00"/>
              </a:solidFill>
            </a:endParaRPr>
          </a:p>
        </p:txBody>
      </p:sp>
      <p:pic>
        <p:nvPicPr>
          <p:cNvPr id="27" name="Picture 2" descr="https://file1.dangcongsan.vn/DATA/0/2017/09/3_xfnsua-16_16_11_5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05" y="1162715"/>
            <a:ext cx="5911361" cy="39422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44"/>
            <a:ext cx="11117508" cy="1545156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600">
                  <a:lnSpc>
                    <a:spcPts val="1770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4085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endParaRPr lang="en-US" sz="3000" b="1" spc="-97" dirty="0">
                <a:solidFill>
                  <a:srgbClr val="002060"/>
                </a:solidFill>
              </a:endParaRPr>
            </a:p>
            <a:p>
              <a:pPr algn="ctr" defTabSz="609600">
                <a:lnSpc>
                  <a:spcPts val="4085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2</a:t>
              </a:r>
              <a:endParaRPr lang="en-US" sz="3000" b="1" spc="-97" dirty="0">
                <a:solidFill>
                  <a:srgbClr val="002060"/>
                </a:solidFill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574304" y="8184596"/>
              <a:ext cx="12441028" cy="1384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defRPr/>
              </a:pPr>
              <a:r>
                <a:rPr lang="vi-VN" sz="3000" b="1" spc="-5" dirty="0">
                  <a:solidFill>
                    <a:srgbClr val="FFF7D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 trạng nguồn lợi thuỷ sản nội địa và ven bờ biển của nước ta</a:t>
              </a:r>
              <a:endParaRPr lang="en-US" sz="3000" b="1" spc="-5" dirty="0">
                <a:solidFill>
                  <a:srgbClr val="FFF7D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2320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  <a:endParaRPr lang="en-US" sz="3000" b="1">
              <a:solidFill>
                <a:srgbClr val="14320F"/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850354" y="2502031"/>
            <a:ext cx="3640341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Đang bị suy </a:t>
            </a:r>
            <a:r>
              <a:rPr lang="en-US" sz="3000" b="1" spc="-8" dirty="0" err="1">
                <a:solidFill>
                  <a:srgbClr val="FFFF00"/>
                </a:solidFill>
              </a:rPr>
              <a:t>giảm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sp>
        <p:nvSpPr>
          <p:cNvPr id="27" name="Freeform 6"/>
          <p:cNvSpPr/>
          <p:nvPr/>
        </p:nvSpPr>
        <p:spPr>
          <a:xfrm>
            <a:off x="1599614" y="1372076"/>
            <a:ext cx="5791954" cy="3580571"/>
          </a:xfrm>
          <a:custGeom>
            <a:avLst/>
            <a:gdLst/>
            <a:ahLst/>
            <a:cxnLst/>
            <a:rect l="l" t="t" r="r" b="b"/>
            <a:pathLst>
              <a:path w="10033368" h="4629986">
                <a:moveTo>
                  <a:pt x="0" y="0"/>
                </a:moveTo>
                <a:lnTo>
                  <a:pt x="10033368" y="0"/>
                </a:lnTo>
                <a:lnTo>
                  <a:pt x="10033368" y="4629986"/>
                </a:lnTo>
                <a:lnTo>
                  <a:pt x="0" y="46299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100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624161" y="5312844"/>
            <a:ext cx="11107170" cy="1545156"/>
            <a:chOff x="0" y="0"/>
            <a:chExt cx="4388017" cy="6104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8017" cy="610432"/>
            </a:xfrm>
            <a:custGeom>
              <a:avLst/>
              <a:gdLst/>
              <a:ahLst/>
              <a:cxnLst/>
              <a:rect l="l" t="t" r="r" b="b"/>
              <a:pathLst>
                <a:path w="4388017" h="610432">
                  <a:moveTo>
                    <a:pt x="32992" y="0"/>
                  </a:moveTo>
                  <a:lnTo>
                    <a:pt x="4355025" y="0"/>
                  </a:lnTo>
                  <a:cubicBezTo>
                    <a:pt x="4373246" y="0"/>
                    <a:pt x="4388017" y="14771"/>
                    <a:pt x="4388017" y="32992"/>
                  </a:cubicBezTo>
                  <a:lnTo>
                    <a:pt x="4388017" y="577440"/>
                  </a:lnTo>
                  <a:cubicBezTo>
                    <a:pt x="4388017" y="586190"/>
                    <a:pt x="4384541" y="594582"/>
                    <a:pt x="4378354" y="600769"/>
                  </a:cubicBezTo>
                  <a:cubicBezTo>
                    <a:pt x="4372167" y="606956"/>
                    <a:pt x="4363775" y="610432"/>
                    <a:pt x="4355025" y="610432"/>
                  </a:cubicBezTo>
                  <a:lnTo>
                    <a:pt x="32992" y="610432"/>
                  </a:lnTo>
                  <a:cubicBezTo>
                    <a:pt x="24242" y="610432"/>
                    <a:pt x="15850" y="606956"/>
                    <a:pt x="9663" y="600769"/>
                  </a:cubicBezTo>
                  <a:cubicBezTo>
                    <a:pt x="3476" y="594582"/>
                    <a:pt x="0" y="586190"/>
                    <a:pt x="0" y="577440"/>
                  </a:cubicBezTo>
                  <a:lnTo>
                    <a:pt x="0" y="32992"/>
                  </a:lnTo>
                  <a:cubicBezTo>
                    <a:pt x="0" y="24242"/>
                    <a:pt x="3476" y="15850"/>
                    <a:pt x="9663" y="9663"/>
                  </a:cubicBezTo>
                  <a:cubicBezTo>
                    <a:pt x="15850" y="3476"/>
                    <a:pt x="24242" y="0"/>
                    <a:pt x="32992" y="0"/>
                  </a:cubicBezTo>
                  <a:close/>
                </a:path>
              </a:pathLst>
            </a:custGeom>
            <a:solidFill>
              <a:srgbClr val="357529">
                <a:alpha val="84706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88017" cy="648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1588583" y="690087"/>
            <a:ext cx="5802315" cy="4607325"/>
            <a:chOff x="0" y="0"/>
            <a:chExt cx="1348396" cy="10706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8396" cy="1070693"/>
            </a:xfrm>
            <a:custGeom>
              <a:avLst/>
              <a:gdLst/>
              <a:ahLst/>
              <a:cxnLst/>
              <a:rect l="l" t="t" r="r" b="b"/>
              <a:pathLst>
                <a:path w="1348396" h="1070693">
                  <a:moveTo>
                    <a:pt x="63156" y="0"/>
                  </a:moveTo>
                  <a:lnTo>
                    <a:pt x="1285240" y="0"/>
                  </a:lnTo>
                  <a:cubicBezTo>
                    <a:pt x="1320120" y="0"/>
                    <a:pt x="1348396" y="28276"/>
                    <a:pt x="1348396" y="63156"/>
                  </a:cubicBezTo>
                  <a:lnTo>
                    <a:pt x="1348396" y="1007537"/>
                  </a:lnTo>
                  <a:cubicBezTo>
                    <a:pt x="1348396" y="1042417"/>
                    <a:pt x="1320120" y="1070693"/>
                    <a:pt x="1285240" y="1070693"/>
                  </a:cubicBezTo>
                  <a:lnTo>
                    <a:pt x="63156" y="1070693"/>
                  </a:lnTo>
                  <a:cubicBezTo>
                    <a:pt x="28276" y="1070693"/>
                    <a:pt x="0" y="1042417"/>
                    <a:pt x="0" y="1007537"/>
                  </a:cubicBezTo>
                  <a:lnTo>
                    <a:pt x="0" y="63156"/>
                  </a:lnTo>
                  <a:cubicBezTo>
                    <a:pt x="0" y="28276"/>
                    <a:pt x="28276" y="0"/>
                    <a:pt x="63156" y="0"/>
                  </a:cubicBezTo>
                  <a:close/>
                </a:path>
              </a:pathLst>
            </a:custGeom>
            <a:blipFill>
              <a:blip r:embed="rId1"/>
              <a:stretch>
                <a:fillRect l="-9466" r="-9466"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</p:grpSp>
      <p:grpSp>
        <p:nvGrpSpPr>
          <p:cNvPr id="6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551884">
            <a:off x="613823" y="5404787"/>
            <a:ext cx="2341972" cy="1361272"/>
          </a:xfrm>
          <a:custGeom>
            <a:avLst/>
            <a:gdLst/>
            <a:ahLst/>
            <a:cxnLst/>
            <a:rect l="l" t="t" r="r" b="b"/>
            <a:pathLst>
              <a:path w="3512958" h="2041907">
                <a:moveTo>
                  <a:pt x="0" y="0"/>
                </a:moveTo>
                <a:lnTo>
                  <a:pt x="3512958" y="0"/>
                </a:lnTo>
                <a:lnTo>
                  <a:pt x="3512958" y="2041907"/>
                </a:lnTo>
                <a:lnTo>
                  <a:pt x="0" y="204190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sp>
        <p:nvSpPr>
          <p:cNvPr id="22" name="TextBox 22"/>
          <p:cNvSpPr txBox="1"/>
          <p:nvPr/>
        </p:nvSpPr>
        <p:spPr>
          <a:xfrm rot="551884">
            <a:off x="692229" y="5621449"/>
            <a:ext cx="1937725" cy="105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4085"/>
              </a:lnSpc>
              <a:defRPr/>
            </a:pPr>
            <a:r>
              <a:rPr lang="en-US" sz="3000" b="1" spc="-97" dirty="0" err="1">
                <a:solidFill>
                  <a:srgbClr val="002060"/>
                </a:solidFill>
              </a:rPr>
              <a:t>Câu</a:t>
            </a:r>
            <a:r>
              <a:rPr lang="en-US" sz="3000" b="1" spc="-97" dirty="0">
                <a:solidFill>
                  <a:srgbClr val="002060"/>
                </a:solidFill>
              </a:rPr>
              <a:t> </a:t>
            </a:r>
            <a:r>
              <a:rPr lang="en-US" sz="3000" b="1" spc="-97" dirty="0" err="1">
                <a:solidFill>
                  <a:srgbClr val="002060"/>
                </a:solidFill>
              </a:rPr>
              <a:t>số</a:t>
            </a:r>
            <a:r>
              <a:rPr lang="en-US" sz="3000" b="1" spc="-97" dirty="0">
                <a:solidFill>
                  <a:srgbClr val="002060"/>
                </a:solidFill>
              </a:rPr>
              <a:t> </a:t>
            </a:r>
            <a:endParaRPr lang="en-US" sz="3000" b="1" spc="-97" dirty="0">
              <a:solidFill>
                <a:srgbClr val="002060"/>
              </a:solidFill>
            </a:endParaRPr>
          </a:p>
          <a:p>
            <a:pPr algn="ctr" defTabSz="609600">
              <a:lnSpc>
                <a:spcPts val="4085"/>
              </a:lnSpc>
              <a:defRPr/>
            </a:pPr>
            <a:r>
              <a:rPr lang="en-US" sz="3000" b="1" spc="-97" dirty="0">
                <a:solidFill>
                  <a:srgbClr val="002060"/>
                </a:solidFill>
              </a:rPr>
              <a:t>3</a:t>
            </a:r>
            <a:endParaRPr lang="en-US" sz="3000" b="1" spc="-97" dirty="0">
              <a:solidFill>
                <a:srgbClr val="002060"/>
              </a:solidFill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049536" y="5456398"/>
            <a:ext cx="8294019" cy="70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defRPr/>
            </a:pPr>
            <a:r>
              <a:rPr lang="en-US" sz="3000" b="1" spc="-5" smtClean="0">
                <a:solidFill>
                  <a:srgbClr val="FFF7DB"/>
                </a:solidFill>
              </a:rPr>
              <a:t>Vùng nuôi trồng thủy sản lớn nhất nước ta là</a:t>
            </a:r>
            <a:endParaRPr lang="en-US" sz="3000" b="1" spc="-5" dirty="0">
              <a:solidFill>
                <a:srgbClr val="FFF7DB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2320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  <a:endParaRPr lang="en-US" sz="3000" b="1">
              <a:solidFill>
                <a:srgbClr val="14320F"/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412200" y="2526955"/>
            <a:ext cx="4115304" cy="92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Đồng bằng</a:t>
            </a:r>
            <a:endParaRPr lang="en-US" sz="3000" b="1" spc="-8" smtClean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sông Cửu Long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44"/>
            <a:ext cx="11117508" cy="1545156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600">
                  <a:lnSpc>
                    <a:spcPts val="1770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4085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endParaRPr lang="en-US" sz="3000" b="1" spc="-97" dirty="0">
                <a:solidFill>
                  <a:srgbClr val="002060"/>
                </a:solidFill>
              </a:endParaRPr>
            </a:p>
            <a:p>
              <a:pPr algn="ctr" defTabSz="609600">
                <a:lnSpc>
                  <a:spcPts val="4085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4</a:t>
              </a:r>
              <a:endParaRPr lang="en-US" sz="3000" b="1" spc="-97" dirty="0">
                <a:solidFill>
                  <a:srgbClr val="002060"/>
                </a:solidFill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462051" y="8095881"/>
              <a:ext cx="12441028" cy="2115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5545"/>
                </a:lnSpc>
                <a:defRPr/>
              </a:pPr>
              <a:r>
                <a:rPr lang="en-US" sz="3000" b="1" spc="-5" smtClean="0">
                  <a:solidFill>
                    <a:srgbClr val="FFF7DB"/>
                  </a:solidFill>
                </a:rPr>
                <a:t>Dọc bờ biển có nhiều bãi triều, đầm phá, vũng, vịnh thuận lợi cho…. </a:t>
              </a:r>
              <a:endParaRPr lang="en-US" sz="3000" b="1" spc="-5" dirty="0">
                <a:solidFill>
                  <a:srgbClr val="FFF7DB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2320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  <a:endParaRPr lang="en-US" sz="3000" b="1">
              <a:solidFill>
                <a:srgbClr val="14320F"/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165767" y="1389637"/>
            <a:ext cx="4102953" cy="1256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0" lvl="1" indent="-215900" algn="ctr" defTabSz="609600">
              <a:lnSpc>
                <a:spcPts val="4860"/>
              </a:lnSpc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Nuôi trồng thủy sản nước mặn, nước lợ.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pic>
        <p:nvPicPr>
          <p:cNvPr id="27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8" b="9256"/>
          <a:stretch>
            <a:fillRect/>
          </a:stretch>
        </p:blipFill>
        <p:spPr bwMode="auto">
          <a:xfrm>
            <a:off x="1675824" y="1143529"/>
            <a:ext cx="5639534" cy="365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461"/>
          <a:stretch>
            <a:fillRect/>
          </a:stretch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6" name="Kiểu 3D 6" descr="The Earth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3" y="4597885"/>
            <a:ext cx="2071755" cy="20717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9037" y="1281191"/>
            <a:ext cx="9707880" cy="22467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7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5. </a:t>
            </a:r>
            <a:endParaRPr lang="en-US" sz="70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7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Lâm nghiệp và thuỷ sản</a:t>
            </a:r>
            <a:endParaRPr lang="en-US" sz="7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7390897" y="593648"/>
            <a:ext cx="4115303" cy="4703766"/>
            <a:chOff x="0" y="-38100"/>
            <a:chExt cx="1625798" cy="18582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3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6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600">
                <a:lnSpc>
                  <a:spcPts val="1770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13" name="Group 20"/>
          <p:cNvGrpSpPr/>
          <p:nvPr/>
        </p:nvGrpSpPr>
        <p:grpSpPr>
          <a:xfrm>
            <a:off x="1588583" y="694873"/>
            <a:ext cx="5802315" cy="4617970"/>
            <a:chOff x="0" y="0"/>
            <a:chExt cx="1345287" cy="107069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45287" cy="1070693"/>
            </a:xfrm>
            <a:custGeom>
              <a:avLst/>
              <a:gdLst/>
              <a:ahLst/>
              <a:cxnLst/>
              <a:rect l="l" t="t" r="r" b="b"/>
              <a:pathLst>
                <a:path w="1345287" h="1070693">
                  <a:moveTo>
                    <a:pt x="63156" y="0"/>
                  </a:moveTo>
                  <a:lnTo>
                    <a:pt x="1282132" y="0"/>
                  </a:lnTo>
                  <a:cubicBezTo>
                    <a:pt x="1317012" y="0"/>
                    <a:pt x="1345287" y="28276"/>
                    <a:pt x="1345287" y="63156"/>
                  </a:cubicBezTo>
                  <a:lnTo>
                    <a:pt x="1345287" y="1007537"/>
                  </a:lnTo>
                  <a:cubicBezTo>
                    <a:pt x="1345287" y="1042417"/>
                    <a:pt x="1317012" y="1070693"/>
                    <a:pt x="1282132" y="1070693"/>
                  </a:cubicBezTo>
                  <a:lnTo>
                    <a:pt x="63156" y="1070693"/>
                  </a:lnTo>
                  <a:cubicBezTo>
                    <a:pt x="28276" y="1070693"/>
                    <a:pt x="0" y="1042417"/>
                    <a:pt x="0" y="1007537"/>
                  </a:cubicBezTo>
                  <a:lnTo>
                    <a:pt x="0" y="63156"/>
                  </a:lnTo>
                  <a:cubicBezTo>
                    <a:pt x="0" y="28276"/>
                    <a:pt x="28276" y="0"/>
                    <a:pt x="63156" y="0"/>
                  </a:cubicBezTo>
                  <a:close/>
                </a:path>
              </a:pathLst>
            </a:custGeom>
            <a:blipFill>
              <a:blip r:embed="rId3"/>
              <a:stretch>
                <a:fillRect l="-3011" r="-3011"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543318" y="1668412"/>
            <a:ext cx="3887376" cy="1410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defRPr/>
            </a:pPr>
            <a:r>
              <a:rPr lang="en-US" sz="3000" b="1" spc="-8" dirty="0" err="1">
                <a:solidFill>
                  <a:srgbClr val="FFFF00"/>
                </a:solidFill>
              </a:rPr>
              <a:t>Bắc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Trung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err="1">
                <a:solidFill>
                  <a:srgbClr val="FFFF00"/>
                </a:solidFill>
              </a:rPr>
              <a:t>Bộ</a:t>
            </a:r>
            <a:r>
              <a:rPr lang="en-US" sz="3000" b="1" spc="-8">
                <a:solidFill>
                  <a:srgbClr val="FFFF00"/>
                </a:solidFill>
              </a:rPr>
              <a:t> </a:t>
            </a:r>
            <a:endParaRPr lang="en-US" sz="3000" b="1" spc="-8" smtClean="0">
              <a:solidFill>
                <a:srgbClr val="FFFF00"/>
              </a:solidFill>
            </a:endParaRPr>
          </a:p>
          <a:p>
            <a:pPr algn="ctr">
              <a:lnSpc>
                <a:spcPts val="5545"/>
              </a:lnSpc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và </a:t>
            </a:r>
            <a:r>
              <a:rPr lang="en-US" sz="3000" b="1" spc="-8" dirty="0" err="1">
                <a:solidFill>
                  <a:srgbClr val="FFFF00"/>
                </a:solidFill>
              </a:rPr>
              <a:t>Duyên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hải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miền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Trung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grpSp>
        <p:nvGrpSpPr>
          <p:cNvPr id="16" name="Group 25"/>
          <p:cNvGrpSpPr/>
          <p:nvPr/>
        </p:nvGrpSpPr>
        <p:grpSpPr>
          <a:xfrm>
            <a:off x="613823" y="5312845"/>
            <a:ext cx="11117508" cy="1554197"/>
            <a:chOff x="920734" y="7969265"/>
            <a:chExt cx="16676262" cy="2331296"/>
          </a:xfrm>
        </p:grpSpPr>
        <p:grpSp>
          <p:nvGrpSpPr>
            <p:cNvPr id="20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600">
                  <a:lnSpc>
                    <a:spcPts val="1770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3" name="TextBox 23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4085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endParaRPr lang="en-US" sz="3000" b="1" spc="-97" dirty="0">
                <a:solidFill>
                  <a:srgbClr val="002060"/>
                </a:solidFill>
              </a:endParaRPr>
            </a:p>
            <a:p>
              <a:pPr algn="ctr" defTabSz="609600">
                <a:lnSpc>
                  <a:spcPts val="4085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5</a:t>
              </a:r>
              <a:endParaRPr lang="en-US" sz="3000" b="1" spc="-97" dirty="0">
                <a:solidFill>
                  <a:srgbClr val="002060"/>
                </a:solidFill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574304" y="8184596"/>
              <a:ext cx="12441029" cy="211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545"/>
                </a:lnSpc>
                <a:defRPr/>
              </a:pPr>
              <a:r>
                <a:rPr lang="vi-VN" sz="3000" b="1" spc="-5">
                  <a:solidFill>
                    <a:srgbClr val="FFF7D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Vùng </a:t>
              </a:r>
              <a:r>
                <a:rPr lang="en-US" sz="3000" b="1" spc="-5" smtClean="0">
                  <a:solidFill>
                    <a:srgbClr val="FFF7D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biển nào </a:t>
              </a:r>
              <a:r>
                <a:rPr lang="vi-VN" sz="3000" b="1" spc="-5" smtClean="0">
                  <a:solidFill>
                    <a:srgbClr val="FFF7D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 </a:t>
              </a:r>
              <a:r>
                <a:rPr lang="vi-VN" sz="3000" b="1" spc="-5" dirty="0">
                  <a:solidFill>
                    <a:srgbClr val="FFF7D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 lượng thuỷ sản khai thác cao nhất </a:t>
              </a:r>
              <a:r>
                <a:rPr lang="vi-VN" sz="3000" b="1" spc="-5">
                  <a:solidFill>
                    <a:srgbClr val="FFF7D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 </a:t>
              </a:r>
              <a:r>
                <a:rPr lang="vi-VN" sz="3000" b="1" spc="-5" smtClean="0">
                  <a:solidFill>
                    <a:srgbClr val="FFF7D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</a:t>
              </a:r>
              <a:r>
                <a:rPr lang="en-US" sz="3000" b="1" spc="-5" smtClean="0">
                  <a:solidFill>
                    <a:srgbClr val="FFF7D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000" b="1" spc="-5" dirty="0">
                <a:solidFill>
                  <a:srgbClr val="FFF7D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2320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  <a:endParaRPr lang="en-US" sz="3000" b="1">
              <a:solidFill>
                <a:srgbClr val="14320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680" y="348310"/>
            <a:ext cx="9652288" cy="591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63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I: HIỂU Ý ĐỒNG ĐỘI</a:t>
            </a:r>
            <a:endParaRPr lang="en-US" b="1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" y="1253330"/>
            <a:ext cx="5425440" cy="540655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gói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90s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d</a:t>
            </a:r>
            <a:r>
              <a:rPr lang="vi-VN" b="1" dirty="0">
                <a:solidFill>
                  <a:srgbClr val="0000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ư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ý: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dung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Image result for idea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r="8374"/>
          <a:stretch>
            <a:fillRect/>
          </a:stretch>
        </p:blipFill>
        <p:spPr bwMode="auto">
          <a:xfrm>
            <a:off x="5760719" y="1253330"/>
            <a:ext cx="6339841" cy="54065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63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I: HIỂU Ý ĐỒNG ĐỘI</a:t>
            </a:r>
            <a:endParaRPr lang="en-US" b="1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34759" y="1103714"/>
            <a:ext cx="4053840" cy="5556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thác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khẩu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thụ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mòn</a:t>
            </a:r>
            <a:endParaRPr lang="en-US" sz="2400" b="1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Image result for Rá»«ng trá»ng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1" y="1103714"/>
            <a:ext cx="6913509" cy="53472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hÃ¹ng biá»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28" y="1176606"/>
            <a:ext cx="6238152" cy="46093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0" y="-15239"/>
            <a:ext cx="12192000" cy="92963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VỀ NHÀ: NẾU </a:t>
            </a:r>
            <a:r>
              <a:rPr lang="en-US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TÔI LÀ BỘ TR</a:t>
            </a:r>
            <a:r>
              <a:rPr lang="vi-VN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ỞNG</a:t>
            </a:r>
            <a:endParaRPr lang="en-US" b="1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79" y="1176606"/>
            <a:ext cx="5145865" cy="39703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r>
              <a:rPr lang="en-US" sz="28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Việt 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Nam,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nâng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lâm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ta?</a:t>
            </a:r>
            <a:endParaRPr lang="en-US" sz="2400" b="1" i="1" dirty="0">
              <a:solidFill>
                <a:srgbClr val="0000FF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3714" y="6123419"/>
            <a:ext cx="7731410" cy="6694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b="1">
                <a:ea typeface="Tahoma" panose="020B0604030504040204" pitchFamily="34" charset="0"/>
                <a:cs typeface="Tahoma" panose="020B0604030504040204" pitchFamily="34" charset="0"/>
              </a:rPr>
              <a:t>Chọn 1 trong 2 ngành để </a:t>
            </a:r>
            <a:r>
              <a:rPr lang="en-US" sz="2500" b="1" smtClean="0">
                <a:ea typeface="Tahoma" panose="020B0604030504040204" pitchFamily="34" charset="0"/>
                <a:cs typeface="Tahoma" panose="020B0604030504040204" pitchFamily="34" charset="0"/>
              </a:rPr>
              <a:t>đề xuất </a:t>
            </a:r>
            <a:r>
              <a:rPr lang="en-US" sz="2500" b="1">
                <a:ea typeface="Tahoma" panose="020B0604030504040204" pitchFamily="34" charset="0"/>
                <a:cs typeface="Tahoma" panose="020B0604030504040204" pitchFamily="34" charset="0"/>
              </a:rPr>
              <a:t>giải pháp và lí giải</a:t>
            </a:r>
            <a:endParaRPr lang="en-US" sz="2500" b="1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ow to Write a Genuine Thank You Note - Sugar and Spi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5504" b="-1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anose="020B0604020202020204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anose="020B0604020202020204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sz="3000" b="1" i="1" u="sng" smtClean="0"/>
              <a:t>a. Đặc điểm phân bố tài nguyên rừng</a:t>
            </a:r>
            <a:endParaRPr lang="en-US" sz="3000" b="1" i="1" u="sng"/>
          </a:p>
        </p:txBody>
      </p:sp>
      <p:cxnSp>
        <p:nvCxnSpPr>
          <p:cNvPr id="13" name="Straight Connector 12"/>
          <p:cNvCxnSpPr/>
          <p:nvPr/>
        </p:nvCxnSpPr>
        <p:spPr>
          <a:xfrm>
            <a:off x="87090" y="601564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03201" y="172036"/>
            <a:ext cx="11793183" cy="1046434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</a:ln>
          <a:effectLst/>
        </p:spPr>
        <p:txBody>
          <a:bodyPr wrap="square" lIns="121914" tIns="60957" rIns="121914" bIns="60957">
            <a:spAutoFit/>
          </a:bodyPr>
          <a:lstStyle/>
          <a:p>
            <a:pPr algn="just"/>
            <a:r>
              <a:rPr lang="fr-FR" sz="3000" b="1" i="1" smtClean="0">
                <a:solidFill>
                  <a:srgbClr val="0000FF"/>
                </a:solidFill>
                <a:cs typeface="Times New Roman" panose="02020603050405020304" pitchFamily="18" charset="0"/>
              </a:rPr>
              <a:t>*K</a:t>
            </a:r>
            <a:r>
              <a:rPr lang="fr-FR" sz="3000" b="1" i="1" smtClean="0">
                <a:solidFill>
                  <a:srgbClr val="0000FF"/>
                </a:solidFill>
              </a:rPr>
              <a:t>hai thác thông tin mục 1.a, Bảng 5 và H.5.1, hoàn thành nội dung đặc điểm tài nguyên rừng ở nước ta qua những con số sau đây:</a:t>
            </a:r>
            <a:endParaRPr lang="en-US" sz="3000" b="1" i="1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6128" y="1359449"/>
            <a:ext cx="11792603" cy="424731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- Năm 2021:</a:t>
            </a:r>
            <a:endParaRPr lang="en-US" sz="3000" b="1" smtClean="0">
              <a:solidFill>
                <a:srgbClr val="00467A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+ 14,7 triệu ha: tổng diện tích rừng của nước ta.</a:t>
            </a:r>
            <a:endParaRPr lang="en-US" sz="3000" b="1" smtClean="0">
              <a:solidFill>
                <a:srgbClr val="00467A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+ 42%: tỉ lệ che phủ rừng.</a:t>
            </a:r>
            <a:endParaRPr lang="en-US" sz="3000" b="1" smtClean="0">
              <a:solidFill>
                <a:srgbClr val="00467A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+ 37,8%: tỉ lệ diện tích rừng của Bắc Trung Bộ và Duyên hải miền Trung</a:t>
            </a:r>
            <a:endParaRPr lang="en-US" sz="3000" b="1" smtClean="0">
              <a:solidFill>
                <a:srgbClr val="00467A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+ 37%: tỉ lệ diện tích rừng tự nhiên của Trung du và miền núi Bắc Bộ</a:t>
            </a:r>
            <a:endParaRPr lang="en-US" sz="3000" b="1" smtClean="0">
              <a:solidFill>
                <a:srgbClr val="00467A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+ 40%: tỉ lệ diện tích rừng trồng của Bắc Trung Bộ và D. hải miền Trung</a:t>
            </a:r>
            <a:endParaRPr lang="en-US" sz="3000" b="1" smtClean="0">
              <a:solidFill>
                <a:srgbClr val="00467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85548" y="2175600"/>
            <a:ext cx="551793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467A"/>
                </a:solidFill>
              </a:rPr>
              <a:t>…………………………………………………</a:t>
            </a:r>
            <a:endParaRPr lang="en-US" sz="3000" b="1" smtClean="0">
              <a:solidFill>
                <a:srgbClr val="00467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0583" y="2911324"/>
            <a:ext cx="320565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467A"/>
                </a:solidFill>
              </a:rPr>
              <a:t>……………………………</a:t>
            </a:r>
            <a:endParaRPr lang="en-US" sz="3000" b="1" smtClean="0">
              <a:solidFill>
                <a:srgbClr val="00467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7575" y="3599752"/>
            <a:ext cx="1005314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467A"/>
                </a:solidFill>
              </a:rPr>
              <a:t>…………………………………………………………………………………………..…</a:t>
            </a:r>
            <a:endParaRPr lang="en-US" sz="3000" b="1" smtClean="0">
              <a:solidFill>
                <a:srgbClr val="00467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2761" y="4272430"/>
            <a:ext cx="1005314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467A"/>
                </a:solidFill>
              </a:rPr>
              <a:t>…………………………………………………………………………………………..…</a:t>
            </a:r>
            <a:endParaRPr lang="en-US" sz="3000" b="1" smtClean="0">
              <a:solidFill>
                <a:srgbClr val="00467A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87501" y="4960874"/>
            <a:ext cx="1031592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smtClean="0">
                <a:solidFill>
                  <a:srgbClr val="00467A"/>
                </a:solidFill>
              </a:rPr>
              <a:t>……………………………………………………………………………………………..…</a:t>
            </a:r>
            <a:endParaRPr lang="en-US" sz="3000" b="1" smtClean="0">
              <a:solidFill>
                <a:srgbClr val="00467A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anose="020B0604020202020204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sz="3000" b="1" i="1" u="sng" smtClean="0"/>
              <a:t>a. Đặc điểm phân bố tài nguyên rừng</a:t>
            </a:r>
            <a:endParaRPr lang="en-US" sz="3000" b="1" i="1" u="sng"/>
          </a:p>
        </p:txBody>
      </p:sp>
      <p:cxnSp>
        <p:nvCxnSpPr>
          <p:cNvPr id="13" name="Straight Connector 12"/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ữ Phượng ghi 1"/>
          <p:cNvSpPr txBox="1"/>
          <p:nvPr/>
        </p:nvSpPr>
        <p:spPr>
          <a:xfrm>
            <a:off x="204959" y="1429055"/>
            <a:ext cx="11934496" cy="129791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Tài nguyên rừng đóng vai trò quan trọng 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đối với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kinh tế 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xã hội và bảo vệ môi trường, ứng phó với biến đổi khí hậu ở nước ta.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hữ Phượng ghi 1"/>
          <p:cNvSpPr txBox="1"/>
          <p:nvPr/>
        </p:nvSpPr>
        <p:spPr>
          <a:xfrm>
            <a:off x="257504" y="1469995"/>
            <a:ext cx="11934496" cy="19897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Năm 2021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+ T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ổng diện tích rừng nước ta là 14,7 triệu ha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+ T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ỉ lệ che phủ đạt 42%.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hữ Phượng ghi 1"/>
          <p:cNvSpPr txBox="1"/>
          <p:nvPr/>
        </p:nvSpPr>
        <p:spPr>
          <a:xfrm>
            <a:off x="204959" y="1429055"/>
            <a:ext cx="1193449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BTB và DHMT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 có diện tích rừng lớn nhất, chiếm 37,8%.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D và MN BB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 có diện tích rừng tự nhiên lớn nhất (chiếm 37% tổng diện tích rừng tự nhiên cả nước)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en-US" sz="32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Bắc Trung Bộ và Duyên hải miền Trung có diện tích rừng trồng lớn nhất (chiếm gần 40% tổng diện tích rừng trồng cả nước). 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anose="020B0604020202020204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810000" y="3200400"/>
            <a:ext cx="44196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200" b="0">
              <a:latin typeface="Times New Roman" panose="02020603050405020304" pitchFamily="18" charset="0"/>
            </a:endParaRPr>
          </a:p>
        </p:txBody>
      </p:sp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3886200" y="4114800"/>
            <a:ext cx="43434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200" b="0">
              <a:latin typeface="Times New Roman" panose="02020603050405020304" pitchFamily="18" charset="0"/>
            </a:endParaRPr>
          </a:p>
        </p:txBody>
      </p:sp>
      <p:pic>
        <p:nvPicPr>
          <p:cNvPr id="244747" name="Picture 11" descr="images546984_7585"/>
          <p:cNvPicPr>
            <a:picLocks noChangeAspect="1" noChangeArrowheads="1"/>
          </p:cNvPicPr>
          <p:nvPr/>
        </p:nvPicPr>
        <p:blipFill>
          <a:blip r:embed="rId1">
            <a:lum bright="6000"/>
          </a:blip>
          <a:srcRect/>
          <a:stretch>
            <a:fillRect/>
          </a:stretch>
        </p:blipFill>
        <p:spPr bwMode="auto">
          <a:xfrm>
            <a:off x="0" y="3489325"/>
            <a:ext cx="60753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9" descr="http://radiovietnam.vn/webmedia/RadioArticle/11719/2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75363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1" descr="http://www.hagiang.gov.vn/esinfo/PublishingImages/Ph%C3%A1t%20trien%20kinh%20te/DSC_5794%20Rung%20keo%20cua%20gia%20dinh%20anh%20Nguyen%20Van%20Chi,%20thon%20Ngan%20Trung,%20xa%20Tan%20Than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0"/>
            <a:ext cx="601980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3" descr="http://www.nuithanh.gov.vn/Portals/0/TinTuc/quy3nam2013/Thu%20ho%E1%BA%A1ch%20c%C3%A2y%20r%E1%BB%ABng%20tr%E1%BB%93ng%20%E1%BA%A2nh%20V%C4%83n%20Ph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6163" y="3581400"/>
            <a:ext cx="59896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1588" y="3262313"/>
            <a:ext cx="12193588" cy="4572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Rừng sản xuất: cung cấp </a:t>
            </a:r>
            <a:r>
              <a:rPr lang="en-US" altLang="en-US" sz="2400" b="1" smtClean="0">
                <a:solidFill>
                  <a:srgbClr val="0000FF"/>
                </a:solidFill>
              </a:rPr>
              <a:t>gỗ </a:t>
            </a:r>
            <a:r>
              <a:rPr lang="en-US" altLang="en-US" sz="2400" b="1">
                <a:solidFill>
                  <a:srgbClr val="0000FF"/>
                </a:solidFill>
              </a:rPr>
              <a:t>cho công nghiệp, dân dụng và xuất khẩu.</a:t>
            </a:r>
            <a:endParaRPr lang="en-US" altLang="en-US" sz="2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2" name="Picture 8" descr="song-da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148388" y="0"/>
            <a:ext cx="5951537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23" name="Picture 19" descr="du2%20an%20trong%20ru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3556000"/>
            <a:ext cx="59277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9" descr="http://www.khoahoc.com.vn/photos/image/032013/28/rung-ngap-m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56000"/>
            <a:ext cx="60960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AutoShape 11" descr="https://encrypted-tbn3.gstatic.com/images?q=tbn:ANd9GcQ5_1uE53gGGY0bWPnzlQadljhI91C9BoFL6qGd5L7h7s0632y9"/>
          <p:cNvSpPr>
            <a:spLocks noChangeAspect="1" noChangeArrowheads="1"/>
          </p:cNvSpPr>
          <p:nvPr/>
        </p:nvSpPr>
        <p:spPr bwMode="auto">
          <a:xfrm>
            <a:off x="1717675" y="-242888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endParaRPr lang="en-US" altLang="en-US" sz="3200" b="0">
              <a:latin typeface="Times New Roman" panose="02020603050405020304" pitchFamily="18" charset="0"/>
            </a:endParaRPr>
          </a:p>
        </p:txBody>
      </p:sp>
      <p:pic>
        <p:nvPicPr>
          <p:cNvPr id="14342" name="Picture 13" descr="http://tintucimg.vnanet.vn/2012/02/18/12/43/Hinh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096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3175" y="3065463"/>
            <a:ext cx="12195175" cy="461665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Rừng phòng hộ </a:t>
            </a:r>
            <a:r>
              <a:rPr lang="en-US" altLang="en-US" sz="2400" b="1" smtClean="0">
                <a:solidFill>
                  <a:srgbClr val="0000FF"/>
                </a:solidFill>
              </a:rPr>
              <a:t>điều tiết nước, chắn sóng, chắn cát và bảo vệ môi trường. </a:t>
            </a:r>
            <a:endParaRPr lang="en-US" altLang="en-US" sz="2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5" name="Picture 7" descr="7_mot1578-40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59436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7" name="AutoShape 25" descr="Z"/>
          <p:cNvSpPr>
            <a:spLocks noChangeAspect="1" noChangeArrowheads="1"/>
          </p:cNvSpPr>
          <p:nvPr/>
        </p:nvSpPr>
        <p:spPr bwMode="auto">
          <a:xfrm>
            <a:off x="4843463" y="2519363"/>
            <a:ext cx="2505075" cy="1819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endParaRPr lang="en-US" altLang="en-US" sz="3200" b="0">
              <a:latin typeface="Times New Roman" panose="02020603050405020304" pitchFamily="18" charset="0"/>
            </a:endParaRPr>
          </a:p>
        </p:txBody>
      </p:sp>
      <p:pic>
        <p:nvPicPr>
          <p:cNvPr id="237597" name="Picture 29" descr="tegiac(3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1063" y="25400"/>
            <a:ext cx="621347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9" name="Picture 10" descr="http://phapluattp.vcmedia.vn/A3izktzFZVzloGzuMel3gvimDyHO8e/Image/2012/06/rung-sinh-thai-yume_271b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3454400"/>
            <a:ext cx="6154738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9" descr="Vn_Quc_gia_Mi_Ca_Ma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6002338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938" y="2981325"/>
            <a:ext cx="12184062" cy="830997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 Rừng đặc dụng là các vườn quốc gia, khu </a:t>
            </a:r>
            <a:r>
              <a:rPr lang="en-US" altLang="en-US" sz="2400" b="1" smtClean="0">
                <a:solidFill>
                  <a:srgbClr val="0000FF"/>
                </a:solidFill>
              </a:rPr>
              <a:t>bảo tồn </a:t>
            </a:r>
            <a:r>
              <a:rPr lang="en-US" altLang="en-US" sz="2400" b="1">
                <a:solidFill>
                  <a:srgbClr val="0000FF"/>
                </a:solidFill>
              </a:rPr>
              <a:t>thiên nhiên: </a:t>
            </a:r>
            <a:r>
              <a:rPr lang="en-US" altLang="en-US" sz="2400" b="1" smtClean="0">
                <a:solidFill>
                  <a:srgbClr val="0000FF"/>
                </a:solidFill>
              </a:rPr>
              <a:t>chứa đựng các hệ sinh thái tự nhiên quan trọng, có các loài đặc hữu cần được bảo vệ.</a:t>
            </a:r>
            <a:endParaRPr lang="en-US" altLang="en-US" sz="2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7885</Words>
  <Application>WPS Presentation</Application>
  <PresentationFormat>Custom</PresentationFormat>
  <Paragraphs>280</Paragraphs>
  <Slides>35</Slides>
  <Notes>13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2" baseType="lpstr">
      <vt:lpstr>Arial</vt:lpstr>
      <vt:lpstr>SimSun</vt:lpstr>
      <vt:lpstr>Wingdings</vt:lpstr>
      <vt:lpstr>Calibri</vt:lpstr>
      <vt:lpstr>Cambria</vt:lpstr>
      <vt:lpstr>Times New Roman</vt:lpstr>
      <vt:lpstr>等线</vt:lpstr>
      <vt:lpstr>Calibri</vt:lpstr>
      <vt:lpstr>Tahoma</vt:lpstr>
      <vt:lpstr>Microsoft YaHei</vt:lpstr>
      <vt:lpstr>Arial Unicode MS</vt:lpstr>
      <vt:lpstr>Calibri Light</vt:lpstr>
      <vt:lpstr>Lato 1 Bold</vt:lpstr>
      <vt:lpstr>Segoe Print</vt:lpstr>
      <vt:lpstr>Arial</vt:lpstr>
      <vt:lpstr>Roboto</vt:lpstr>
      <vt:lpstr>Office Theme</vt:lpstr>
      <vt:lpstr>PowerPoint 演示文稿</vt:lpstr>
      <vt:lpstr>THỬ TÀI TRÍ TUỆ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TRÒ CHƠI: HIỂU Ý ĐỒNG ĐỘI</vt:lpstr>
      <vt:lpstr>TRÒ CHƠI: HIỂU Ý ĐỒNG ĐỘI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Nguyễn Chí</dc:creator>
  <cp:lastModifiedBy>Trang Tran</cp:lastModifiedBy>
  <cp:revision>50</cp:revision>
  <dcterms:created xsi:type="dcterms:W3CDTF">2020-09-11T06:57:00Z</dcterms:created>
  <dcterms:modified xsi:type="dcterms:W3CDTF">2024-09-04T08:33:21Z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557143E05F9B4211BE63D1A25BBADC90_12</vt:lpwstr>
  </property>
  <property fmtid="{D5CDD505-2E9C-101B-9397-08002B2CF9AE}" pid="3" name="KSOProductBuildVer">
    <vt:lpwstr>1033-12.2.0.17562</vt:lpwstr>
  </property>
</Properties>
</file>