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7.svg" ContentType="image/svg+xml"/>
  <Override PartName="/ppt/media/image19.svg" ContentType="image/svg+xml"/>
  <Override PartName="/ppt/media/image21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608" r:id="rId3"/>
    <p:sldId id="595" r:id="rId4"/>
    <p:sldId id="551" r:id="rId5"/>
    <p:sldId id="442" r:id="rId6"/>
    <p:sldId id="553" r:id="rId7"/>
    <p:sldId id="559" r:id="rId9"/>
    <p:sldId id="596" r:id="rId10"/>
    <p:sldId id="555" r:id="rId11"/>
    <p:sldId id="561" r:id="rId12"/>
    <p:sldId id="563" r:id="rId13"/>
    <p:sldId id="598" r:id="rId14"/>
    <p:sldId id="556" r:id="rId15"/>
    <p:sldId id="612" r:id="rId16"/>
    <p:sldId id="597" r:id="rId17"/>
    <p:sldId id="600" r:id="rId18"/>
    <p:sldId id="602" r:id="rId19"/>
    <p:sldId id="603" r:id="rId20"/>
    <p:sldId id="601" r:id="rId21"/>
    <p:sldId id="564" r:id="rId22"/>
    <p:sldId id="565" r:id="rId23"/>
    <p:sldId id="604" r:id="rId24"/>
    <p:sldId id="605" r:id="rId25"/>
    <p:sldId id="606" r:id="rId26"/>
    <p:sldId id="607" r:id="rId27"/>
    <p:sldId id="576" r:id="rId28"/>
    <p:sldId id="609" r:id="rId29"/>
    <p:sldId id="613" r:id="rId30"/>
    <p:sldId id="614" r:id="rId31"/>
    <p:sldId id="615" r:id="rId32"/>
    <p:sldId id="616" r:id="rId33"/>
    <p:sldId id="617" r:id="rId34"/>
    <p:sldId id="618" r:id="rId35"/>
    <p:sldId id="619" r:id="rId36"/>
    <p:sldId id="620" r:id="rId37"/>
    <p:sldId id="621" r:id="rId38"/>
    <p:sldId id="622" r:id="rId39"/>
    <p:sldId id="474" r:id="rId40"/>
    <p:sldId id="610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D47B5E"/>
    <a:srgbClr val="F19E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975" autoAdjust="0"/>
    <p:restoredTop sz="94660"/>
  </p:normalViewPr>
  <p:slideViewPr>
    <p:cSldViewPr snapToGrid="0">
      <p:cViewPr>
        <p:scale>
          <a:sx n="70" d="100"/>
          <a:sy n="70" d="100"/>
        </p:scale>
        <p:origin x="-660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4" Type="http://schemas.openxmlformats.org/officeDocument/2006/relationships/tableStyles" Target="tableStyles.xml"/><Relationship Id="rId43" Type="http://schemas.openxmlformats.org/officeDocument/2006/relationships/viewProps" Target="viewProps.xml"/><Relationship Id="rId42" Type="http://schemas.openxmlformats.org/officeDocument/2006/relationships/presProps" Target="presProps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2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719EC-B62A-4678-B8BA-C1AE3C5E4719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D961D-546B-4B47-B190-CEE8F668F95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2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5" name="Google Shape;2455;gab2bdc301d_1_5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6" name="Google Shape;2456;gab2bdc301d_1_5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ab3f62131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ab3f62131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bg>
      <p:bgPr>
        <a:solidFill>
          <a:schemeClr val="lt1"/>
        </a:solidFill>
        <a:effectLst/>
      </p:bgPr>
    </p:bg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671;p24"/>
          <p:cNvGrpSpPr/>
          <p:nvPr/>
        </p:nvGrpSpPr>
        <p:grpSpPr>
          <a:xfrm>
            <a:off x="-16312" y="5778056"/>
            <a:ext cx="13323599" cy="1384744"/>
            <a:chOff x="-12235" y="4333542"/>
            <a:chExt cx="9992699" cy="1038558"/>
          </a:xfrm>
        </p:grpSpPr>
        <p:grpSp>
          <p:nvGrpSpPr>
            <p:cNvPr id="3" name="Google Shape;672;p24"/>
            <p:cNvGrpSpPr/>
            <p:nvPr/>
          </p:nvGrpSpPr>
          <p:grpSpPr>
            <a:xfrm flipH="1">
              <a:off x="7070039" y="4487995"/>
              <a:ext cx="1799878" cy="457706"/>
              <a:chOff x="4939527" y="4919710"/>
              <a:chExt cx="3620029" cy="920566"/>
            </a:xfrm>
          </p:grpSpPr>
          <p:grpSp>
            <p:nvGrpSpPr>
              <p:cNvPr id="4" name="Google Shape;673;p24"/>
              <p:cNvGrpSpPr/>
              <p:nvPr/>
            </p:nvGrpSpPr>
            <p:grpSpPr>
              <a:xfrm>
                <a:off x="4939527" y="5053655"/>
                <a:ext cx="3620029" cy="786616"/>
                <a:chOff x="1855275" y="1578600"/>
                <a:chExt cx="154800" cy="33650"/>
              </a:xfrm>
            </p:grpSpPr>
            <p:sp>
              <p:nvSpPr>
                <p:cNvPr id="674" name="Google Shape;674;p24"/>
                <p:cNvSpPr/>
                <p:nvPr/>
              </p:nvSpPr>
              <p:spPr>
                <a:xfrm>
                  <a:off x="1971950" y="1592950"/>
                  <a:ext cx="38125" cy="193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25" h="772" extrusionOk="0">
                      <a:moveTo>
                        <a:pt x="763" y="1"/>
                      </a:moveTo>
                      <a:cubicBezTo>
                        <a:pt x="382" y="1"/>
                        <a:pt x="1" y="254"/>
                        <a:pt x="1" y="760"/>
                      </a:cubicBezTo>
                      <a:lnTo>
                        <a:pt x="1" y="772"/>
                      </a:lnTo>
                      <a:lnTo>
                        <a:pt x="1525" y="772"/>
                      </a:lnTo>
                      <a:lnTo>
                        <a:pt x="1525" y="760"/>
                      </a:lnTo>
                      <a:cubicBezTo>
                        <a:pt x="1525" y="254"/>
                        <a:pt x="1144" y="1"/>
                        <a:pt x="763" y="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675" name="Google Shape;675;p24"/>
                <p:cNvSpPr/>
                <p:nvPr/>
              </p:nvSpPr>
              <p:spPr>
                <a:xfrm>
                  <a:off x="1870150" y="1597350"/>
                  <a:ext cx="130100" cy="1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04" h="596" extrusionOk="0">
                      <a:moveTo>
                        <a:pt x="1" y="1"/>
                      </a:moveTo>
                      <a:lnTo>
                        <a:pt x="1" y="596"/>
                      </a:lnTo>
                      <a:lnTo>
                        <a:pt x="5204" y="596"/>
                      </a:lnTo>
                      <a:lnTo>
                        <a:pt x="5204" y="1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676" name="Google Shape;676;p24"/>
                <p:cNvSpPr/>
                <p:nvPr/>
              </p:nvSpPr>
              <p:spPr>
                <a:xfrm>
                  <a:off x="1939525" y="1582475"/>
                  <a:ext cx="39600" cy="29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4" h="1191" extrusionOk="0">
                      <a:moveTo>
                        <a:pt x="798" y="0"/>
                      </a:moveTo>
                      <a:cubicBezTo>
                        <a:pt x="357" y="0"/>
                        <a:pt x="0" y="357"/>
                        <a:pt x="24" y="810"/>
                      </a:cubicBezTo>
                      <a:cubicBezTo>
                        <a:pt x="24" y="941"/>
                        <a:pt x="60" y="1072"/>
                        <a:pt x="131" y="1191"/>
                      </a:cubicBezTo>
                      <a:lnTo>
                        <a:pt x="1465" y="1191"/>
                      </a:lnTo>
                      <a:cubicBezTo>
                        <a:pt x="1536" y="1072"/>
                        <a:pt x="1572" y="941"/>
                        <a:pt x="1572" y="810"/>
                      </a:cubicBezTo>
                      <a:cubicBezTo>
                        <a:pt x="1584" y="357"/>
                        <a:pt x="1238" y="0"/>
                        <a:pt x="798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  <p:sp>
              <p:nvSpPr>
                <p:cNvPr id="677" name="Google Shape;677;p24"/>
                <p:cNvSpPr/>
                <p:nvPr/>
              </p:nvSpPr>
              <p:spPr>
                <a:xfrm>
                  <a:off x="1855275" y="1578600"/>
                  <a:ext cx="55100" cy="3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04" h="1346" extrusionOk="0">
                      <a:moveTo>
                        <a:pt x="1096" y="0"/>
                      </a:moveTo>
                      <a:cubicBezTo>
                        <a:pt x="405" y="0"/>
                        <a:pt x="1" y="774"/>
                        <a:pt x="382" y="1346"/>
                      </a:cubicBezTo>
                      <a:lnTo>
                        <a:pt x="1822" y="1346"/>
                      </a:lnTo>
                      <a:cubicBezTo>
                        <a:pt x="2203" y="774"/>
                        <a:pt x="1787" y="0"/>
                        <a:pt x="1096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</a:p>
              </p:txBody>
            </p:sp>
          </p:grpSp>
          <p:sp>
            <p:nvSpPr>
              <p:cNvPr id="678" name="Google Shape;678;p24"/>
              <p:cNvSpPr/>
              <p:nvPr/>
            </p:nvSpPr>
            <p:spPr>
              <a:xfrm>
                <a:off x="5674675" y="4919710"/>
                <a:ext cx="1507927" cy="92056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" name="Google Shape;679;p24"/>
            <p:cNvGrpSpPr/>
            <p:nvPr/>
          </p:nvGrpSpPr>
          <p:grpSpPr>
            <a:xfrm>
              <a:off x="6237967" y="4333542"/>
              <a:ext cx="3742498" cy="877034"/>
              <a:chOff x="3836925" y="3884274"/>
              <a:chExt cx="6143299" cy="1439649"/>
            </a:xfrm>
          </p:grpSpPr>
          <p:sp>
            <p:nvSpPr>
              <p:cNvPr id="680" name="Google Shape;680;p24"/>
              <p:cNvSpPr/>
              <p:nvPr/>
            </p:nvSpPr>
            <p:spPr>
              <a:xfrm>
                <a:off x="7153900" y="3884274"/>
                <a:ext cx="2826324" cy="1439649"/>
              </a:xfrm>
              <a:custGeom>
                <a:avLst/>
                <a:gdLst/>
                <a:ahLst/>
                <a:cxnLst/>
                <a:rect l="l" t="t" r="r" b="b"/>
                <a:pathLst>
                  <a:path w="195323" h="109085" extrusionOk="0">
                    <a:moveTo>
                      <a:pt x="101442" y="21479"/>
                    </a:moveTo>
                    <a:lnTo>
                      <a:pt x="104180" y="25122"/>
                    </a:lnTo>
                    <a:cubicBezTo>
                      <a:pt x="104180" y="25122"/>
                      <a:pt x="106180" y="23717"/>
                      <a:pt x="109467" y="23622"/>
                    </a:cubicBezTo>
                    <a:cubicBezTo>
                      <a:pt x="112741" y="23515"/>
                      <a:pt x="117849" y="28349"/>
                      <a:pt x="117849" y="28349"/>
                    </a:cubicBezTo>
                    <a:cubicBezTo>
                      <a:pt x="117849" y="28349"/>
                      <a:pt x="122956" y="25694"/>
                      <a:pt x="123504" y="23622"/>
                    </a:cubicBezTo>
                    <a:cubicBezTo>
                      <a:pt x="124052" y="21538"/>
                      <a:pt x="124957" y="21181"/>
                      <a:pt x="125873" y="18490"/>
                    </a:cubicBezTo>
                    <a:cubicBezTo>
                      <a:pt x="126778" y="15812"/>
                      <a:pt x="129695" y="15085"/>
                      <a:pt x="130981" y="13657"/>
                    </a:cubicBezTo>
                    <a:cubicBezTo>
                      <a:pt x="132255" y="12216"/>
                      <a:pt x="135720" y="12216"/>
                      <a:pt x="136268" y="13657"/>
                    </a:cubicBezTo>
                    <a:cubicBezTo>
                      <a:pt x="136803" y="15085"/>
                      <a:pt x="140280" y="17955"/>
                      <a:pt x="141006" y="20467"/>
                    </a:cubicBezTo>
                    <a:cubicBezTo>
                      <a:pt x="141721" y="22979"/>
                      <a:pt x="141554" y="25122"/>
                      <a:pt x="144650" y="27634"/>
                    </a:cubicBezTo>
                    <a:cubicBezTo>
                      <a:pt x="147745" y="30147"/>
                      <a:pt x="149745" y="35338"/>
                      <a:pt x="151210" y="37302"/>
                    </a:cubicBezTo>
                    <a:cubicBezTo>
                      <a:pt x="152662" y="39279"/>
                      <a:pt x="153758" y="42684"/>
                      <a:pt x="154484" y="46446"/>
                    </a:cubicBezTo>
                    <a:cubicBezTo>
                      <a:pt x="155210" y="50209"/>
                      <a:pt x="195323" y="68473"/>
                      <a:pt x="195323" y="68473"/>
                    </a:cubicBezTo>
                    <a:lnTo>
                      <a:pt x="195323" y="109085"/>
                    </a:lnTo>
                    <a:lnTo>
                      <a:pt x="0" y="109085"/>
                    </a:lnTo>
                    <a:lnTo>
                      <a:pt x="0" y="65044"/>
                    </a:lnTo>
                    <a:cubicBezTo>
                      <a:pt x="0" y="65044"/>
                      <a:pt x="9156" y="63020"/>
                      <a:pt x="11823" y="59091"/>
                    </a:cubicBezTo>
                    <a:cubicBezTo>
                      <a:pt x="14490" y="55150"/>
                      <a:pt x="14288" y="53542"/>
                      <a:pt x="15931" y="53638"/>
                    </a:cubicBezTo>
                    <a:cubicBezTo>
                      <a:pt x="17562" y="53745"/>
                      <a:pt x="18181" y="52328"/>
                      <a:pt x="19312" y="50221"/>
                    </a:cubicBezTo>
                    <a:cubicBezTo>
                      <a:pt x="20444" y="48101"/>
                      <a:pt x="21158" y="45077"/>
                      <a:pt x="22182" y="45375"/>
                    </a:cubicBezTo>
                    <a:cubicBezTo>
                      <a:pt x="23206" y="45684"/>
                      <a:pt x="23313" y="46387"/>
                      <a:pt x="25051" y="44267"/>
                    </a:cubicBezTo>
                    <a:cubicBezTo>
                      <a:pt x="26790" y="42148"/>
                      <a:pt x="30278" y="41041"/>
                      <a:pt x="31207" y="38922"/>
                    </a:cubicBezTo>
                    <a:cubicBezTo>
                      <a:pt x="32124" y="36814"/>
                      <a:pt x="34481" y="29956"/>
                      <a:pt x="35814" y="28849"/>
                    </a:cubicBezTo>
                    <a:cubicBezTo>
                      <a:pt x="37160" y="27730"/>
                      <a:pt x="38481" y="26527"/>
                      <a:pt x="38993" y="25110"/>
                    </a:cubicBezTo>
                    <a:cubicBezTo>
                      <a:pt x="39505" y="23705"/>
                      <a:pt x="41053" y="24539"/>
                      <a:pt x="41768" y="23622"/>
                    </a:cubicBezTo>
                    <a:cubicBezTo>
                      <a:pt x="42482" y="22693"/>
                      <a:pt x="43613" y="14323"/>
                      <a:pt x="44327" y="12609"/>
                    </a:cubicBezTo>
                    <a:cubicBezTo>
                      <a:pt x="45054" y="10882"/>
                      <a:pt x="46078" y="10692"/>
                      <a:pt x="46685" y="10894"/>
                    </a:cubicBezTo>
                    <a:cubicBezTo>
                      <a:pt x="47304" y="11097"/>
                      <a:pt x="48328" y="9275"/>
                      <a:pt x="49661" y="8573"/>
                    </a:cubicBezTo>
                    <a:cubicBezTo>
                      <a:pt x="51007" y="7870"/>
                      <a:pt x="52233" y="7465"/>
                      <a:pt x="53352" y="7763"/>
                    </a:cubicBezTo>
                    <a:cubicBezTo>
                      <a:pt x="54483" y="8073"/>
                      <a:pt x="53972" y="11894"/>
                      <a:pt x="54281" y="12406"/>
                    </a:cubicBezTo>
                    <a:cubicBezTo>
                      <a:pt x="54591" y="12906"/>
                      <a:pt x="56127" y="11394"/>
                      <a:pt x="56436" y="10085"/>
                    </a:cubicBezTo>
                    <a:cubicBezTo>
                      <a:pt x="56746" y="8775"/>
                      <a:pt x="62996" y="5953"/>
                      <a:pt x="63913" y="4941"/>
                    </a:cubicBezTo>
                    <a:cubicBezTo>
                      <a:pt x="64842" y="3941"/>
                      <a:pt x="63711" y="2417"/>
                      <a:pt x="65044" y="1215"/>
                    </a:cubicBezTo>
                    <a:cubicBezTo>
                      <a:pt x="66378" y="0"/>
                      <a:pt x="68426" y="203"/>
                      <a:pt x="70378" y="1215"/>
                    </a:cubicBezTo>
                    <a:cubicBezTo>
                      <a:pt x="72331" y="2215"/>
                      <a:pt x="72331" y="3227"/>
                      <a:pt x="73450" y="3334"/>
                    </a:cubicBezTo>
                    <a:cubicBezTo>
                      <a:pt x="74581" y="3429"/>
                      <a:pt x="74581" y="4536"/>
                      <a:pt x="76224" y="4739"/>
                    </a:cubicBezTo>
                    <a:cubicBezTo>
                      <a:pt x="77867" y="4941"/>
                      <a:pt x="79094" y="4941"/>
                      <a:pt x="79403" y="6453"/>
                    </a:cubicBezTo>
                    <a:cubicBezTo>
                      <a:pt x="79713" y="7965"/>
                      <a:pt x="80630" y="5953"/>
                      <a:pt x="82166" y="6953"/>
                    </a:cubicBezTo>
                    <a:cubicBezTo>
                      <a:pt x="83701" y="7965"/>
                      <a:pt x="85856" y="8168"/>
                      <a:pt x="86368" y="9585"/>
                    </a:cubicBezTo>
                    <a:cubicBezTo>
                      <a:pt x="86892" y="10990"/>
                      <a:pt x="86880" y="12609"/>
                      <a:pt x="88321" y="12502"/>
                    </a:cubicBezTo>
                    <a:cubicBezTo>
                      <a:pt x="89762" y="12406"/>
                      <a:pt x="90059" y="13109"/>
                      <a:pt x="90988" y="13811"/>
                    </a:cubicBezTo>
                    <a:cubicBezTo>
                      <a:pt x="91905" y="14526"/>
                      <a:pt x="93453" y="13740"/>
                      <a:pt x="93750" y="14585"/>
                    </a:cubicBezTo>
                    <a:cubicBezTo>
                      <a:pt x="94060" y="15431"/>
                      <a:pt x="96012" y="15621"/>
                      <a:pt x="96215" y="16335"/>
                    </a:cubicBezTo>
                    <a:cubicBezTo>
                      <a:pt x="96417" y="17050"/>
                      <a:pt x="97144" y="18550"/>
                      <a:pt x="98679" y="18348"/>
                    </a:cubicBezTo>
                    <a:cubicBezTo>
                      <a:pt x="100215" y="18157"/>
                      <a:pt x="100835" y="18252"/>
                      <a:pt x="101144" y="1986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681" name="Google Shape;681;p24"/>
              <p:cNvSpPr/>
              <p:nvPr/>
            </p:nvSpPr>
            <p:spPr>
              <a:xfrm>
                <a:off x="3836925" y="4516304"/>
                <a:ext cx="4040698" cy="794061"/>
              </a:xfrm>
              <a:custGeom>
                <a:avLst/>
                <a:gdLst/>
                <a:ahLst/>
                <a:cxnLst/>
                <a:rect l="l" t="t" r="r" b="b"/>
                <a:pathLst>
                  <a:path w="116087" h="19278" extrusionOk="0">
                    <a:moveTo>
                      <a:pt x="116086" y="1"/>
                    </a:moveTo>
                    <a:cubicBezTo>
                      <a:pt x="116086" y="1"/>
                      <a:pt x="87666" y="11097"/>
                      <a:pt x="51924" y="7097"/>
                    </a:cubicBezTo>
                    <a:cubicBezTo>
                      <a:pt x="25777" y="4180"/>
                      <a:pt x="0" y="19277"/>
                      <a:pt x="0" y="19277"/>
                    </a:cubicBezTo>
                    <a:lnTo>
                      <a:pt x="116086" y="19277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682" name="Google Shape;682;p24"/>
            <p:cNvSpPr/>
            <p:nvPr/>
          </p:nvSpPr>
          <p:spPr>
            <a:xfrm>
              <a:off x="-12235" y="4707925"/>
              <a:ext cx="7121552" cy="664175"/>
            </a:xfrm>
            <a:custGeom>
              <a:avLst/>
              <a:gdLst/>
              <a:ahLst/>
              <a:cxnLst/>
              <a:rect l="l" t="t" r="r" b="b"/>
              <a:pathLst>
                <a:path w="151805" h="19278" extrusionOk="0">
                  <a:moveTo>
                    <a:pt x="0" y="1"/>
                  </a:moveTo>
                  <a:cubicBezTo>
                    <a:pt x="0" y="1"/>
                    <a:pt x="34992" y="6109"/>
                    <a:pt x="64449" y="7097"/>
                  </a:cubicBezTo>
                  <a:cubicBezTo>
                    <a:pt x="98822" y="8264"/>
                    <a:pt x="151805" y="19277"/>
                    <a:pt x="151805" y="19277"/>
                  </a:cubicBezTo>
                  <a:lnTo>
                    <a:pt x="0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</p:grpSp>
      <p:sp>
        <p:nvSpPr>
          <p:cNvPr id="683" name="Google Shape;683;p24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? 1">
  <p:cSld name="Title and text ? 1">
    <p:bg>
      <p:bgPr>
        <a:solidFill>
          <a:schemeClr val="lt1"/>
        </a:solidFill>
        <a:effectLst/>
      </p:bgPr>
    </p:bg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930;p32"/>
          <p:cNvGrpSpPr/>
          <p:nvPr/>
        </p:nvGrpSpPr>
        <p:grpSpPr>
          <a:xfrm>
            <a:off x="-429583" y="185559"/>
            <a:ext cx="13810350" cy="6672479"/>
            <a:chOff x="-322188" y="139168"/>
            <a:chExt cx="10357763" cy="5004359"/>
          </a:xfrm>
        </p:grpSpPr>
        <p:grpSp>
          <p:nvGrpSpPr>
            <p:cNvPr id="3" name="Google Shape;931;p32"/>
            <p:cNvGrpSpPr/>
            <p:nvPr/>
          </p:nvGrpSpPr>
          <p:grpSpPr>
            <a:xfrm>
              <a:off x="7804562" y="907043"/>
              <a:ext cx="1252688" cy="584872"/>
              <a:chOff x="1855275" y="1547350"/>
              <a:chExt cx="154800" cy="64900"/>
            </a:xfrm>
          </p:grpSpPr>
          <p:sp>
            <p:nvSpPr>
              <p:cNvPr id="932" name="Google Shape;932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3" name="Google Shape;933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4" name="Google Shape;934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5" name="Google Shape;935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6" name="Google Shape;936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4" name="Google Shape;937;p32"/>
            <p:cNvGrpSpPr/>
            <p:nvPr/>
          </p:nvGrpSpPr>
          <p:grpSpPr>
            <a:xfrm>
              <a:off x="7032652" y="354741"/>
              <a:ext cx="710300" cy="369320"/>
              <a:chOff x="1855275" y="1547350"/>
              <a:chExt cx="154800" cy="64900"/>
            </a:xfrm>
          </p:grpSpPr>
          <p:sp>
            <p:nvSpPr>
              <p:cNvPr id="938" name="Google Shape;938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39" name="Google Shape;939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0" name="Google Shape;940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1" name="Google Shape;941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2" name="Google Shape;942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grpSp>
          <p:nvGrpSpPr>
            <p:cNvPr id="5" name="Google Shape;943;p32"/>
            <p:cNvGrpSpPr/>
            <p:nvPr/>
          </p:nvGrpSpPr>
          <p:grpSpPr>
            <a:xfrm>
              <a:off x="8782887" y="139168"/>
              <a:ext cx="1252688" cy="584872"/>
              <a:chOff x="1855275" y="1547350"/>
              <a:chExt cx="154800" cy="64900"/>
            </a:xfrm>
          </p:grpSpPr>
          <p:sp>
            <p:nvSpPr>
              <p:cNvPr id="944" name="Google Shape;944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5" name="Google Shape;945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  <p:sp>
          <p:nvSpPr>
            <p:cNvPr id="949" name="Google Shape;949;p32"/>
            <p:cNvSpPr/>
            <p:nvPr/>
          </p:nvSpPr>
          <p:spPr>
            <a:xfrm flipH="1">
              <a:off x="-86" y="4664025"/>
              <a:ext cx="4572086" cy="479492"/>
            </a:xfrm>
            <a:custGeom>
              <a:avLst/>
              <a:gdLst/>
              <a:ahLst/>
              <a:cxnLst/>
              <a:rect l="l" t="t" r="r" b="b"/>
              <a:pathLst>
                <a:path w="116087" h="19278" extrusionOk="0">
                  <a:moveTo>
                    <a:pt x="116086" y="1"/>
                  </a:moveTo>
                  <a:cubicBezTo>
                    <a:pt x="116086" y="1"/>
                    <a:pt x="87666" y="11097"/>
                    <a:pt x="51924" y="7097"/>
                  </a:cubicBezTo>
                  <a:cubicBezTo>
                    <a:pt x="25777" y="4180"/>
                    <a:pt x="0" y="19277"/>
                    <a:pt x="0" y="19277"/>
                  </a:cubicBezTo>
                  <a:lnTo>
                    <a:pt x="116086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sp>
          <p:nvSpPr>
            <p:cNvPr id="950" name="Google Shape;950;p32"/>
            <p:cNvSpPr/>
            <p:nvPr/>
          </p:nvSpPr>
          <p:spPr>
            <a:xfrm>
              <a:off x="6492525" y="4570826"/>
              <a:ext cx="2651427" cy="572701"/>
            </a:xfrm>
            <a:custGeom>
              <a:avLst/>
              <a:gdLst/>
              <a:ahLst/>
              <a:cxnLst/>
              <a:rect l="l" t="t" r="r" b="b"/>
              <a:pathLst>
                <a:path w="116087" h="19278" extrusionOk="0">
                  <a:moveTo>
                    <a:pt x="116086" y="1"/>
                  </a:moveTo>
                  <a:cubicBezTo>
                    <a:pt x="116086" y="1"/>
                    <a:pt x="87666" y="11097"/>
                    <a:pt x="51924" y="7097"/>
                  </a:cubicBezTo>
                  <a:cubicBezTo>
                    <a:pt x="25777" y="4180"/>
                    <a:pt x="0" y="19277"/>
                    <a:pt x="0" y="19277"/>
                  </a:cubicBezTo>
                  <a:lnTo>
                    <a:pt x="116086" y="1927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</a:p>
          </p:txBody>
        </p:sp>
        <p:grpSp>
          <p:nvGrpSpPr>
            <p:cNvPr id="6" name="Google Shape;951;p32"/>
            <p:cNvGrpSpPr/>
            <p:nvPr/>
          </p:nvGrpSpPr>
          <p:grpSpPr>
            <a:xfrm>
              <a:off x="-322188" y="139168"/>
              <a:ext cx="1252688" cy="584872"/>
              <a:chOff x="1855275" y="1547350"/>
              <a:chExt cx="154800" cy="64900"/>
            </a:xfrm>
          </p:grpSpPr>
          <p:sp>
            <p:nvSpPr>
              <p:cNvPr id="952" name="Google Shape;952;p32"/>
              <p:cNvSpPr/>
              <p:nvPr/>
            </p:nvSpPr>
            <p:spPr>
              <a:xfrm>
                <a:off x="1888925" y="1547350"/>
                <a:ext cx="61625" cy="61625"/>
              </a:xfrm>
              <a:custGeom>
                <a:avLst/>
                <a:gdLst/>
                <a:ahLst/>
                <a:cxnLst/>
                <a:rect l="l" t="t" r="r" b="b"/>
                <a:pathLst>
                  <a:path w="2465" h="2465" extrusionOk="0">
                    <a:moveTo>
                      <a:pt x="1226" y="0"/>
                    </a:moveTo>
                    <a:cubicBezTo>
                      <a:pt x="548" y="0"/>
                      <a:pt x="0" y="548"/>
                      <a:pt x="0" y="1239"/>
                    </a:cubicBezTo>
                    <a:cubicBezTo>
                      <a:pt x="0" y="1917"/>
                      <a:pt x="548" y="2465"/>
                      <a:pt x="1226" y="2465"/>
                    </a:cubicBezTo>
                    <a:cubicBezTo>
                      <a:pt x="1917" y="2465"/>
                      <a:pt x="2465" y="1917"/>
                      <a:pt x="2465" y="1239"/>
                    </a:cubicBezTo>
                    <a:cubicBezTo>
                      <a:pt x="2465" y="548"/>
                      <a:pt x="1917" y="0"/>
                      <a:pt x="12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3" name="Google Shape;953;p32"/>
              <p:cNvSpPr/>
              <p:nvPr/>
            </p:nvSpPr>
            <p:spPr>
              <a:xfrm>
                <a:off x="1971950" y="1592950"/>
                <a:ext cx="38125" cy="19300"/>
              </a:xfrm>
              <a:custGeom>
                <a:avLst/>
                <a:gdLst/>
                <a:ahLst/>
                <a:cxnLst/>
                <a:rect l="l" t="t" r="r" b="b"/>
                <a:pathLst>
                  <a:path w="1525" h="772" extrusionOk="0">
                    <a:moveTo>
                      <a:pt x="763" y="1"/>
                    </a:moveTo>
                    <a:cubicBezTo>
                      <a:pt x="382" y="1"/>
                      <a:pt x="1" y="254"/>
                      <a:pt x="1" y="760"/>
                    </a:cubicBezTo>
                    <a:lnTo>
                      <a:pt x="1" y="772"/>
                    </a:lnTo>
                    <a:lnTo>
                      <a:pt x="1525" y="772"/>
                    </a:lnTo>
                    <a:lnTo>
                      <a:pt x="1525" y="760"/>
                    </a:lnTo>
                    <a:cubicBezTo>
                      <a:pt x="1525" y="254"/>
                      <a:pt x="1144" y="1"/>
                      <a:pt x="76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4" name="Google Shape;954;p32"/>
              <p:cNvSpPr/>
              <p:nvPr/>
            </p:nvSpPr>
            <p:spPr>
              <a:xfrm>
                <a:off x="1870150" y="1597350"/>
                <a:ext cx="130100" cy="14900"/>
              </a:xfrm>
              <a:custGeom>
                <a:avLst/>
                <a:gdLst/>
                <a:ahLst/>
                <a:cxnLst/>
                <a:rect l="l" t="t" r="r" b="b"/>
                <a:pathLst>
                  <a:path w="5204" h="596" extrusionOk="0">
                    <a:moveTo>
                      <a:pt x="1" y="1"/>
                    </a:moveTo>
                    <a:lnTo>
                      <a:pt x="1" y="596"/>
                    </a:lnTo>
                    <a:lnTo>
                      <a:pt x="5204" y="596"/>
                    </a:lnTo>
                    <a:lnTo>
                      <a:pt x="520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5" name="Google Shape;955;p32"/>
              <p:cNvSpPr/>
              <p:nvPr/>
            </p:nvSpPr>
            <p:spPr>
              <a:xfrm>
                <a:off x="1939525" y="1582475"/>
                <a:ext cx="39600" cy="29775"/>
              </a:xfrm>
              <a:custGeom>
                <a:avLst/>
                <a:gdLst/>
                <a:ahLst/>
                <a:cxnLst/>
                <a:rect l="l" t="t" r="r" b="b"/>
                <a:pathLst>
                  <a:path w="1584" h="1191" extrusionOk="0">
                    <a:moveTo>
                      <a:pt x="798" y="0"/>
                    </a:moveTo>
                    <a:cubicBezTo>
                      <a:pt x="357" y="0"/>
                      <a:pt x="0" y="357"/>
                      <a:pt x="24" y="810"/>
                    </a:cubicBezTo>
                    <a:cubicBezTo>
                      <a:pt x="24" y="941"/>
                      <a:pt x="60" y="1072"/>
                      <a:pt x="131" y="1191"/>
                    </a:cubicBezTo>
                    <a:lnTo>
                      <a:pt x="1465" y="1191"/>
                    </a:lnTo>
                    <a:cubicBezTo>
                      <a:pt x="1536" y="1072"/>
                      <a:pt x="1572" y="941"/>
                      <a:pt x="1572" y="810"/>
                    </a:cubicBezTo>
                    <a:cubicBezTo>
                      <a:pt x="1584" y="357"/>
                      <a:pt x="1238" y="0"/>
                      <a:pt x="7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  <p:sp>
            <p:nvSpPr>
              <p:cNvPr id="956" name="Google Shape;956;p32"/>
              <p:cNvSpPr/>
              <p:nvPr/>
            </p:nvSpPr>
            <p:spPr>
              <a:xfrm>
                <a:off x="1855275" y="1578600"/>
                <a:ext cx="55100" cy="33650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1346" extrusionOk="0">
                    <a:moveTo>
                      <a:pt x="1096" y="0"/>
                    </a:moveTo>
                    <a:cubicBezTo>
                      <a:pt x="405" y="0"/>
                      <a:pt x="1" y="774"/>
                      <a:pt x="382" y="1346"/>
                    </a:cubicBezTo>
                    <a:lnTo>
                      <a:pt x="1822" y="1346"/>
                    </a:lnTo>
                    <a:cubicBezTo>
                      <a:pt x="2203" y="774"/>
                      <a:pt x="1787" y="0"/>
                      <a:pt x="109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</a:p>
            </p:txBody>
          </p:sp>
        </p:grpSp>
      </p:grpSp>
      <p:sp>
        <p:nvSpPr>
          <p:cNvPr id="957" name="Google Shape;957;p32"/>
          <p:cNvSpPr txBox="1">
            <a:spLocks noGrp="1"/>
          </p:cNvSpPr>
          <p:nvPr>
            <p:ph type="title"/>
          </p:nvPr>
        </p:nvSpPr>
        <p:spPr>
          <a:xfrm>
            <a:off x="1384700" y="553804"/>
            <a:ext cx="9422400" cy="7636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958" name="Google Shape;958;p32"/>
          <p:cNvSpPr txBox="1">
            <a:spLocks noGrp="1"/>
          </p:cNvSpPr>
          <p:nvPr>
            <p:ph type="subTitle" idx="1"/>
          </p:nvPr>
        </p:nvSpPr>
        <p:spPr>
          <a:xfrm>
            <a:off x="6518467" y="2995316"/>
            <a:ext cx="4125600" cy="1942000"/>
          </a:xfrm>
          <a:prstGeom prst="rect">
            <a:avLst/>
          </a:prstGeom>
        </p:spPr>
        <p:txBody>
          <a:bodyPr spcFirstLastPara="1" wrap="square" lIns="121879" tIns="121879" rIns="121879" bIns="121879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8CF18-3866-4A81-8F05-78972EF80FFB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F08B44-BCD8-4691-A8EC-FFCE44ED4E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23.jpeg"/><Relationship Id="rId1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microsoft.com/office/2007/relationships/hdphoto" Target="../media/image10.jpeg"/><Relationship Id="rId1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29.jpeg"/><Relationship Id="rId3" Type="http://schemas.openxmlformats.org/officeDocument/2006/relationships/image" Target="../media/image28.jpeg"/><Relationship Id="rId2" Type="http://schemas.microsoft.com/office/2007/relationships/hdphoto" Target="../media/image10.jpeg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6.xml"/><Relationship Id="rId2" Type="http://schemas.microsoft.com/office/2007/relationships/hdphoto" Target="../media/image10.jpeg"/><Relationship Id="rId1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35.jpe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39.jpeg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3.jpeg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6.png"/><Relationship Id="rId2" Type="http://schemas.microsoft.com/office/2007/relationships/hdphoto" Target="../media/image10.jpeg"/><Relationship Id="rId1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3.xml"/><Relationship Id="rId3" Type="http://schemas.microsoft.com/office/2007/relationships/hdphoto" Target="../media/image10.jpeg"/><Relationship Id="rId2" Type="http://schemas.openxmlformats.org/officeDocument/2006/relationships/image" Target="../media/image45.png"/><Relationship Id="rId1" Type="http://schemas.openxmlformats.org/officeDocument/2006/relationships/image" Target="../media/image46.png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3.xml"/><Relationship Id="rId3" Type="http://schemas.microsoft.com/office/2007/relationships/hdphoto" Target="../media/image10.jpeg"/><Relationship Id="rId2" Type="http://schemas.openxmlformats.org/officeDocument/2006/relationships/image" Target="../media/image45.png"/><Relationship Id="rId1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3.xml"/><Relationship Id="rId3" Type="http://schemas.microsoft.com/office/2007/relationships/hdphoto" Target="../media/image10.jpeg"/><Relationship Id="rId2" Type="http://schemas.openxmlformats.org/officeDocument/2006/relationships/image" Target="../media/image45.png"/><Relationship Id="rId1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3.xml"/><Relationship Id="rId3" Type="http://schemas.microsoft.com/office/2007/relationships/hdphoto" Target="../media/image10.jpeg"/><Relationship Id="rId2" Type="http://schemas.openxmlformats.org/officeDocument/2006/relationships/image" Target="../media/image45.png"/><Relationship Id="rId1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1.xml"/><Relationship Id="rId4" Type="http://schemas.openxmlformats.org/officeDocument/2006/relationships/slideLayout" Target="../slideLayouts/slideLayout13.xml"/><Relationship Id="rId3" Type="http://schemas.microsoft.com/office/2007/relationships/hdphoto" Target="../media/image10.jpeg"/><Relationship Id="rId2" Type="http://schemas.openxmlformats.org/officeDocument/2006/relationships/image" Target="../media/image45.png"/><Relationship Id="rId1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2.xml"/><Relationship Id="rId4" Type="http://schemas.openxmlformats.org/officeDocument/2006/relationships/slideLayout" Target="../slideLayouts/slideLayout13.xml"/><Relationship Id="rId3" Type="http://schemas.microsoft.com/office/2007/relationships/hdphoto" Target="../media/image10.jpeg"/><Relationship Id="rId2" Type="http://schemas.openxmlformats.org/officeDocument/2006/relationships/image" Target="../media/image45.png"/><Relationship Id="rId1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13.xml"/><Relationship Id="rId3" Type="http://schemas.microsoft.com/office/2007/relationships/hdphoto" Target="../media/image10.jpeg"/><Relationship Id="rId2" Type="http://schemas.openxmlformats.org/officeDocument/2006/relationships/image" Target="../media/image45.png"/><Relationship Id="rId1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3.xml"/><Relationship Id="rId3" Type="http://schemas.microsoft.com/office/2007/relationships/hdphoto" Target="../media/image10.jpeg"/><Relationship Id="rId2" Type="http://schemas.openxmlformats.org/officeDocument/2006/relationships/image" Target="../media/image45.png"/><Relationship Id="rId1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3.xml"/><Relationship Id="rId3" Type="http://schemas.microsoft.com/office/2007/relationships/hdphoto" Target="../media/image10.jpeg"/><Relationship Id="rId2" Type="http://schemas.openxmlformats.org/officeDocument/2006/relationships/image" Target="../media/image45.png"/><Relationship Id="rId1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6.xml"/><Relationship Id="rId3" Type="http://schemas.microsoft.com/office/2007/relationships/hdphoto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Relationship Id="rId3" Type="http://schemas.openxmlformats.org/officeDocument/2006/relationships/image" Target="../media/image18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7528" y="-259080"/>
            <a:ext cx="12706773" cy="7147560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2400" y="2514600"/>
            <a:ext cx="6858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7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KHỞI ĐỘNG</a:t>
            </a:r>
            <a:endParaRPr kumimoji="0" lang="en-US" sz="7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Bike Rides - The Green Orbs">
            <a:hlinkClick r:id="" action="ppaction://media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954922" y="6524385"/>
            <a:ext cx="184220" cy="184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27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5E-6 2.59259E-6 L 5E-6 -0.07222 " pathEditMode="relative" rAng="0" ptsTypes="AA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8394200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cs typeface="Arial" panose="020B0604020202020204" pitchFamily="34" charset="0"/>
              </a:rPr>
              <a:t>1. Phân bố dân cư</a:t>
            </a:r>
            <a:endParaRPr lang="en-US" sz="3000" b="1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571500" indent="-571500"/>
            <a:r>
              <a:rPr lang="en-US" sz="3000" b="1" i="1" smtClean="0"/>
              <a:t>a. Phân bố dân cư khác nhau giữa các khu vực</a:t>
            </a:r>
            <a:endParaRPr lang="en-US" sz="3000" b="1" i="1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1658985"/>
            <a:ext cx="11717382" cy="304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Giữa đồng bằng và miền núi: </a:t>
            </a:r>
            <a:endParaRPr lang="en-US" sz="32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- Các khu vực đ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ồng bằng, ven biển có dân cư đông đúc, các khu vực miền núi có dân cư thưa thớt hơn. </a:t>
            </a:r>
            <a:endParaRPr lang="en-US" sz="32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BSH: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1091 người/km</a:t>
            </a:r>
            <a:r>
              <a:rPr lang="en-US" sz="3200" b="1" baseline="3000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; Tây Nguyên</a:t>
            </a: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111 người/km</a:t>
            </a:r>
            <a:r>
              <a:rPr lang="en-US" sz="3200" b="1" baseline="3000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(năm 2021).</a:t>
            </a:r>
            <a:endParaRPr lang="en-US" sz="2800" b="1" smtClean="0"/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anose="020B0604020202020204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a bảo hiểm sức khỏe Bảo Việt tại thành phố Hồ Chí Minh - ibaoviet.vn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935" y="1920933"/>
            <a:ext cx="5219700" cy="332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Tour Du Lịch Hà Giang 3 Ngày 2 Đêm – East Sea 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954" y="1920933"/>
            <a:ext cx="5908339" cy="33219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/>
          <p:nvPr/>
        </p:nvSpPr>
        <p:spPr>
          <a:xfrm>
            <a:off x="1208707" y="1244657"/>
            <a:ext cx="36957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đúc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6875114" y="1244657"/>
            <a:ext cx="36957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núi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thưa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thớt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phic 6" descr="Right pointing backhand index outline"/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561975" y="5242835"/>
            <a:ext cx="1619250" cy="1619250"/>
          </a:xfrm>
          <a:prstGeom prst="rect">
            <a:avLst/>
          </a:prstGeom>
        </p:spPr>
      </p:pic>
      <p:sp>
        <p:nvSpPr>
          <p:cNvPr id="12" name="Title 1"/>
          <p:cNvSpPr txBox="1"/>
          <p:nvPr/>
        </p:nvSpPr>
        <p:spPr>
          <a:xfrm>
            <a:off x="2296493" y="5457695"/>
            <a:ext cx="9448800" cy="116685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4000"/>
              </a:lnSpc>
            </a:pP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Do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tác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động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tổng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hợp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kiện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tài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nguyên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nhiên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khí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hậu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trồng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…)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xã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hội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…)</a:t>
            </a:r>
            <a:endParaRPr lang="en-US" sz="28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cs typeface="Arial" panose="020B0604020202020204" pitchFamily="34" charset="0"/>
              </a:rPr>
              <a:t>1. Phân bố dân cư</a:t>
            </a:r>
            <a:endParaRPr lang="en-US" sz="30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anose="020B0604020202020204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cs typeface="Arial" panose="020B0604020202020204" pitchFamily="34" charset="0"/>
              </a:rPr>
              <a:t>1. Phân bố dân cư</a:t>
            </a:r>
            <a:endParaRPr lang="en-US" sz="30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Ã¬nh áº£nh cÃ³ liÃªn quan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" y="3333863"/>
            <a:ext cx="5097456" cy="296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0084" y="6096588"/>
            <a:ext cx="384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00"/>
                </a:solidFill>
              </a:rPr>
              <a:t>Thành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thị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7" name="Picture 4" descr="HÃ¬nh áº£nh cÃ³ liÃªn qua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0" t="29352" r="6630" b="10648"/>
          <a:stretch>
            <a:fillRect/>
          </a:stretch>
        </p:blipFill>
        <p:spPr bwMode="auto">
          <a:xfrm>
            <a:off x="6123299" y="3868690"/>
            <a:ext cx="4320480" cy="21108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2764144" y="3117838"/>
            <a:ext cx="2367414" cy="1492604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37,1%</a:t>
            </a:r>
            <a:endParaRPr lang="vi-VN" sz="4400" b="1" dirty="0"/>
          </a:p>
        </p:txBody>
      </p:sp>
      <p:sp>
        <p:nvSpPr>
          <p:cNvPr id="10" name="Oval 9"/>
          <p:cNvSpPr/>
          <p:nvPr/>
        </p:nvSpPr>
        <p:spPr>
          <a:xfrm>
            <a:off x="9483672" y="3117838"/>
            <a:ext cx="2304256" cy="1492604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smtClean="0"/>
              <a:t>62,9%</a:t>
            </a:r>
            <a:endParaRPr lang="vi-VN" sz="4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55347" y="6039267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00B050"/>
                </a:solidFill>
              </a:rPr>
              <a:t>Nông</a:t>
            </a:r>
            <a:r>
              <a:rPr lang="en-US" sz="2800" b="1" dirty="0" smtClean="0">
                <a:solidFill>
                  <a:srgbClr val="00B050"/>
                </a:solidFill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</a:rPr>
              <a:t>thôn</a:t>
            </a:r>
            <a:endParaRPr lang="vi-VN" sz="28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6603" y="1502862"/>
            <a:ext cx="117139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FF"/>
                </a:solidFill>
              </a:rPr>
              <a:t>Hãy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cho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biết</a:t>
            </a:r>
            <a:r>
              <a:rPr lang="en-US" sz="3200" b="1" dirty="0" smtClean="0">
                <a:solidFill>
                  <a:srgbClr val="0000FF"/>
                </a:solidFill>
              </a:rPr>
              <a:t>, </a:t>
            </a:r>
            <a:r>
              <a:rPr lang="en-US" sz="3200" b="1" dirty="0" err="1" smtClean="0">
                <a:solidFill>
                  <a:srgbClr val="0000FF"/>
                </a:solidFill>
              </a:rPr>
              <a:t>dân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số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phân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bố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tập</a:t>
            </a:r>
            <a:r>
              <a:rPr lang="en-US" sz="3200" b="1" dirty="0" smtClean="0">
                <a:solidFill>
                  <a:srgbClr val="0000FF"/>
                </a:solidFill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</a:rPr>
              <a:t>trung</a:t>
            </a:r>
            <a:r>
              <a:rPr lang="en-US" sz="3200" b="1" dirty="0" smtClean="0">
                <a:solidFill>
                  <a:srgbClr val="0000FF"/>
                </a:solidFill>
              </a:rPr>
              <a:t> ở </a:t>
            </a:r>
            <a:r>
              <a:rPr lang="en-US" sz="3200" b="1" dirty="0" err="1" smtClean="0">
                <a:solidFill>
                  <a:srgbClr val="FF0000"/>
                </a:solidFill>
              </a:rPr>
              <a:t>thành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thị</a:t>
            </a:r>
            <a:r>
              <a:rPr lang="en-US" sz="3200" b="1" dirty="0" smtClean="0">
                <a:solidFill>
                  <a:srgbClr val="0000FF"/>
                </a:solidFill>
              </a:rPr>
              <a:t> hay </a:t>
            </a:r>
            <a:r>
              <a:rPr lang="en-US" sz="3200" b="1" dirty="0" err="1" smtClean="0">
                <a:solidFill>
                  <a:srgbClr val="00B050"/>
                </a:solidFill>
              </a:rPr>
              <a:t>nông</a:t>
            </a:r>
            <a:r>
              <a:rPr lang="en-US" sz="3200" b="1" dirty="0" smtClean="0">
                <a:solidFill>
                  <a:srgbClr val="00B050"/>
                </a:solidFill>
              </a:rPr>
              <a:t> </a:t>
            </a:r>
            <a:r>
              <a:rPr lang="en-US" sz="3200" b="1" dirty="0" err="1" smtClean="0">
                <a:solidFill>
                  <a:srgbClr val="00B050"/>
                </a:solidFill>
              </a:rPr>
              <a:t>thôn</a:t>
            </a:r>
            <a:r>
              <a:rPr lang="en-US" sz="3200" b="1" dirty="0" smtClean="0">
                <a:solidFill>
                  <a:srgbClr val="0000FF"/>
                </a:solidFill>
              </a:rPr>
              <a:t>?</a:t>
            </a:r>
            <a:endParaRPr lang="vi-VN" sz="3200" b="1" dirty="0">
              <a:solidFill>
                <a:srgbClr val="0000FF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anose="020B0604020202020204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10" grpId="0" animBg="1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459" y="1184150"/>
            <a:ext cx="1196753" cy="15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2312" y="1768692"/>
            <a:ext cx="4867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 smtClean="0"/>
              <a:t>Dựa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vào</a:t>
            </a:r>
            <a:r>
              <a:rPr lang="en-US" sz="2800" b="1" dirty="0" smtClean="0"/>
              <a:t> </a:t>
            </a:r>
            <a:r>
              <a:rPr lang="en-US" sz="2800" b="1" err="1" smtClean="0"/>
              <a:t>bảng</a:t>
            </a:r>
            <a:r>
              <a:rPr lang="en-US" sz="2800" b="1" smtClean="0"/>
              <a:t> bên, </a:t>
            </a:r>
            <a:r>
              <a:rPr lang="en-US" sz="2800" b="1" err="1" smtClean="0"/>
              <a:t>cho</a:t>
            </a:r>
            <a:r>
              <a:rPr lang="en-US" sz="2800" b="1" smtClean="0"/>
              <a:t> biết</a:t>
            </a:r>
            <a:r>
              <a:rPr lang="en-US" sz="2800" b="1" dirty="0" smtClean="0"/>
              <a:t>: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693" y="2727444"/>
            <a:ext cx="563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Vùng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</a:rPr>
              <a:t> tỉ lệ dân số thành thị cao hơn; thấp hơn trung bình cả nước.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35823" y="1707586"/>
          <a:ext cx="5995852" cy="46826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53081"/>
                <a:gridCol w="2042771"/>
              </a:tblGrid>
              <a:tr h="431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smtClean="0"/>
                        <a:t>CÁC</a:t>
                      </a:r>
                      <a:r>
                        <a:rPr lang="en-US" sz="2000" b="1" baseline="0" dirty="0" smtClean="0"/>
                        <a:t> VÙNG</a:t>
                      </a:r>
                      <a:endParaRPr lang="vi-VN" sz="2000" b="1" dirty="0" smtClean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smtClean="0"/>
                        <a:t>TỈ</a:t>
                      </a:r>
                      <a:r>
                        <a:rPr lang="en-US" sz="2000" b="1" baseline="0" smtClean="0"/>
                        <a:t> LỆ DSTT</a:t>
                      </a:r>
                      <a:endParaRPr lang="vi-VN" sz="2000" b="1" dirty="0" smtClean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307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Cả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nước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37,1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248322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Trung</a:t>
                      </a:r>
                      <a:r>
                        <a:rPr lang="en-US" sz="2400" b="1" baseline="0" dirty="0" smtClean="0"/>
                        <a:t> du </a:t>
                      </a:r>
                      <a:r>
                        <a:rPr lang="en-US" sz="2400" b="1" baseline="0" dirty="0" err="1" smtClean="0"/>
                        <a:t>và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miền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núi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Bắc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20,5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8727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Đồng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bằng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sông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Hồng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37,6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Bắc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err="1" smtClean="0"/>
                        <a:t>Trung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err="1" smtClean="0"/>
                        <a:t>Bộ</a:t>
                      </a:r>
                      <a:r>
                        <a:rPr lang="en-US" sz="2400" b="1" smtClean="0"/>
                        <a:t> 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26,0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baseline="0" smtClean="0"/>
                        <a:t>Duyên hải Nam Trung 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40,7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Tây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Nguyên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28,9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Đông</a:t>
                      </a:r>
                      <a:r>
                        <a:rPr lang="en-US" sz="2400" b="1" baseline="0" dirty="0" smtClean="0"/>
                        <a:t> Nam </a:t>
                      </a:r>
                      <a:r>
                        <a:rPr lang="en-US" sz="2400" b="1" baseline="0" dirty="0" err="1" smtClean="0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66,4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ĐB </a:t>
                      </a:r>
                      <a:r>
                        <a:rPr lang="en-US" sz="2400" b="1" dirty="0" err="1" smtClean="0"/>
                        <a:t>Sông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err="1" smtClean="0"/>
                        <a:t>Cửu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Long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26,4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51177" y="808007"/>
            <a:ext cx="595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err="1" smtClean="0"/>
              <a:t>Bảng</a:t>
            </a:r>
            <a:r>
              <a:rPr lang="en-US" sz="2400" b="1" smtClean="0"/>
              <a:t> tỉ lệ dân </a:t>
            </a:r>
            <a:r>
              <a:rPr lang="en-US" sz="2400" b="1" err="1" smtClean="0"/>
              <a:t>số</a:t>
            </a:r>
            <a:r>
              <a:rPr lang="en-US" sz="2400" b="1" smtClean="0"/>
              <a:t> thành thị của các </a:t>
            </a:r>
            <a:r>
              <a:rPr lang="en-US" sz="2400" b="1" err="1" smtClean="0"/>
              <a:t>vùng</a:t>
            </a:r>
            <a:r>
              <a:rPr lang="en-US" sz="2400" b="1" smtClean="0"/>
              <a:t> </a:t>
            </a:r>
            <a:endParaRPr lang="en-US" sz="2400" b="1" smtClean="0"/>
          </a:p>
          <a:p>
            <a:pPr algn="ctr"/>
            <a:r>
              <a:rPr lang="en-US" sz="2400" b="1" smtClean="0"/>
              <a:t>năm 2021 (Đơn vị: %)</a:t>
            </a:r>
            <a:endParaRPr lang="vi-VN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3194" y="4076464"/>
            <a:ext cx="5342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FF"/>
                </a:solidFill>
              </a:rPr>
              <a:t>Chênh lệch giữa vùng cao nhất và thấp nhất là bao nhiêu? Giải thích.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cs typeface="Arial" panose="020B0604020202020204" pitchFamily="34" charset="0"/>
              </a:rPr>
              <a:t>1. Phân bố dân cư</a:t>
            </a:r>
            <a:endParaRPr lang="en-US" sz="30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anose="020B0604020202020204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3" y="805937"/>
            <a:ext cx="7875585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cs typeface="Arial" panose="020B0604020202020204" pitchFamily="34" charset="0"/>
              </a:rPr>
              <a:t>1. Phân bố dân cư</a:t>
            </a:r>
            <a:endParaRPr lang="en-US" sz="3000" b="1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571500" indent="-571500"/>
            <a:r>
              <a:rPr lang="en-US" sz="3000" b="1" i="1" smtClean="0"/>
              <a:t>a. Phân bố dân cư khác nhau giữa các khu vực</a:t>
            </a:r>
            <a:endParaRPr lang="en-US" sz="3000" b="1" i="1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0" y="1658985"/>
            <a:ext cx="11840797" cy="378565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smtClean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Giữa thành thị và nông thôn: </a:t>
            </a:r>
            <a:endParaRPr lang="en-US" sz="32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Dân cư nước ta chủ yếu sinh sống ở nông thôn. </a:t>
            </a:r>
            <a:endParaRPr lang="en-US" sz="32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Năm 2021, tỉ lệ dân nông thôn là 62,9%</a:t>
            </a: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dân thành thị là 37,1% tổng số dân.</a:t>
            </a:r>
            <a:endParaRPr lang="en-US" sz="32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T</a:t>
            </a: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P.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Hồ Chí Minh và Hà Nội có mật độ dân số cao nhất cả nước.</a:t>
            </a:r>
            <a:endParaRPr lang="en-US" sz="32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anose="020B0604020202020204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3104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b="1" smtClean="0">
                <a:solidFill>
                  <a:srgbClr val="002060"/>
                </a:solidFill>
                <a:cs typeface="Arial" panose="020B0604020202020204" pitchFamily="34" charset="0"/>
              </a:rPr>
              <a:t>. Phân bố dân cư</a:t>
            </a:r>
            <a:endParaRPr lang="en-US" sz="3000" b="1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571500" indent="-571500"/>
            <a:r>
              <a:rPr lang="en-US" sz="3000" b="1" i="1" smtClean="0"/>
              <a:t>b. Phân bố dân cư nước ta có sự thay đổi</a:t>
            </a:r>
            <a:endParaRPr lang="en-US" sz="3000" b="1" i="1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/>
          <p:cNvSpPr/>
          <p:nvPr/>
        </p:nvSpPr>
        <p:spPr>
          <a:xfrm>
            <a:off x="348877" y="2394222"/>
            <a:ext cx="7251332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smtClean="0">
                <a:solidFill>
                  <a:srgbClr val="0000FF"/>
                </a:solidFill>
              </a:rPr>
              <a:t>     Khai thác thông tin mục 1 SGK chứng minh sự phân bố dân cư nước ta có sự thay đổi.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>
            <a:fillRect/>
          </a:stretch>
        </p:blipFill>
        <p:spPr>
          <a:xfrm>
            <a:off x="211046" y="1640496"/>
            <a:ext cx="1000545" cy="1086608"/>
          </a:xfrm>
          <a:prstGeom prst="rect">
            <a:avLst/>
          </a:prstGeom>
        </p:spPr>
      </p:pic>
      <p:pic>
        <p:nvPicPr>
          <p:cNvPr id="3074" name="Picture 2" descr="C:\Users\Administrator\Desktop\Ảnh GS 9\9869-1684806359-dai-tu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326" y="3625229"/>
            <a:ext cx="5542474" cy="31099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6" name="Picture 4" descr="C:\Users\Administrator\Desktop\Ảnh GS 9\image.daidoanket.vn-images-upload-minhtd-11032023-_di_fly_20231102_094956_946_1698893511913_ph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76620" y="2078184"/>
            <a:ext cx="4412457" cy="4195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itle 1"/>
          <p:cNvSpPr txBox="1"/>
          <p:nvPr/>
        </p:nvSpPr>
        <p:spPr>
          <a:xfrm>
            <a:off x="7208323" y="6282047"/>
            <a:ext cx="4983678" cy="39188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 smtClean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Một góc xã Ngư Lộc, Hậu Lộc, Thanh Hóa</a:t>
            </a:r>
            <a:endParaRPr lang="en-US" sz="22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itle 1"/>
          <p:cNvSpPr txBox="1"/>
          <p:nvPr/>
        </p:nvSpPr>
        <p:spPr>
          <a:xfrm>
            <a:off x="819399" y="3638429"/>
            <a:ext cx="5581402" cy="4466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200" b="1" smtClean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Một góc xã Bình Thuận, Đại Từ, Thái Nguyên</a:t>
            </a:r>
            <a:endParaRPr lang="en-US" sz="22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anose="020B0604020202020204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46438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200" b="1" smtClean="0">
                <a:solidFill>
                  <a:srgbClr val="002060"/>
                </a:solidFill>
                <a:cs typeface="Arial" panose="020B0604020202020204" pitchFamily="34" charset="0"/>
              </a:rPr>
              <a:t>1. Phân bố dân cư</a:t>
            </a:r>
            <a:endParaRPr lang="en-US" sz="3200" b="1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571500" indent="-571500"/>
            <a:r>
              <a:rPr lang="en-US" sz="3000" b="1" i="1" smtClean="0"/>
              <a:t>b. Phân bố dân cư nước ta có sự thay đổi</a:t>
            </a:r>
            <a:endParaRPr lang="en-US" sz="3000" b="1" i="1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: Rounded Corners 7"/>
          <p:cNvSpPr/>
          <p:nvPr/>
        </p:nvSpPr>
        <p:spPr>
          <a:xfrm>
            <a:off x="653380" y="2378977"/>
            <a:ext cx="11122687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smtClean="0">
                <a:solidFill>
                  <a:srgbClr val="0000FF"/>
                </a:solidFill>
              </a:rPr>
              <a:t>     Dựa vào bảng sống liệu sau, nhận xét sự thay đổi qui mô và tỉ lệ dân số nông thôn, dân số thành thị ở nước ta.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4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3374" y="1748404"/>
            <a:ext cx="1409267" cy="110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68740" y="4310860"/>
          <a:ext cx="9962867" cy="2410460"/>
        </p:xfrm>
        <a:graphic>
          <a:graphicData uri="http://schemas.openxmlformats.org/drawingml/2006/table">
            <a:tbl>
              <a:tblPr/>
              <a:tblGrid>
                <a:gridCol w="2911731"/>
                <a:gridCol w="1965070"/>
                <a:gridCol w="1965070"/>
                <a:gridCol w="1560498"/>
                <a:gridCol w="1560498"/>
              </a:tblGrid>
              <a:tr h="35667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Năm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2010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2015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2019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2023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Dân số thành thị 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26,5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30,9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33,8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38,2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Dân số nông thôn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60,4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61,4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62,7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62,1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Tổng số dân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86,9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92,3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96,5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100,3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955325" y="3712181"/>
            <a:ext cx="9635338" cy="46166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TÌNH HÌNH DÂN SỐ NƯỚC TA, GIAI ĐOẠN 2010 - 2023 </a:t>
            </a:r>
            <a:r>
              <a:rPr kumimoji="0" lang="en-US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(Đơn vị: triệu người)</a:t>
            </a: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anose="020B0604020202020204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955343" y="789741"/>
          <a:ext cx="9962867" cy="1934972"/>
        </p:xfrm>
        <a:graphic>
          <a:graphicData uri="http://schemas.openxmlformats.org/drawingml/2006/table">
            <a:tbl>
              <a:tblPr/>
              <a:tblGrid>
                <a:gridCol w="2911731"/>
                <a:gridCol w="1965070"/>
                <a:gridCol w="1965070"/>
                <a:gridCol w="1560498"/>
                <a:gridCol w="1560498"/>
              </a:tblGrid>
              <a:tr h="227711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Năm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2010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2015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2019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2023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Dân số thành thị 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26,5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30,9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33,8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38,2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Dân số nông thôn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60,4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61,4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62,7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62,1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7711">
                <a:tc>
                  <a:txBody>
                    <a:bodyPr/>
                    <a:lstStyle/>
                    <a:p>
                      <a:pPr marL="54610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Tổng số dân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86,9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92,3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96,5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8255" marR="8255" marT="825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2600" b="1">
                          <a:latin typeface="+mn-lt"/>
                          <a:ea typeface="Times New Roman" panose="02020603050405020304"/>
                          <a:cs typeface="Times New Roman" panose="02020603050405020304"/>
                        </a:rPr>
                        <a:t>100,3</a:t>
                      </a:r>
                      <a:endParaRPr lang="en-US" sz="2600" b="1">
                        <a:latin typeface="+mn-lt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241928" y="191062"/>
            <a:ext cx="9403308" cy="446276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3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TÌNH HÌNH DÂN SỐ NƯỚC TA, GIAI ĐOẠN 2010 - 2023 </a:t>
            </a:r>
            <a:r>
              <a:rPr kumimoji="0" lang="en-US" sz="23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(Đơn vị: triệu người)</a:t>
            </a:r>
            <a:endParaRPr kumimoji="0" lang="en-US" sz="23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anose="020B0604020202020204" pitchFamily="34" charset="0"/>
            </a:endParaRP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351203" y="2955522"/>
            <a:ext cx="11467757" cy="30469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lvl="0" indent="269875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- Giai đoạn 2010 - 2023:</a:t>
            </a:r>
            <a:endParaRPr lang="en-US" sz="3200" b="1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98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+ Tỉ lệ dân số nông thôn giảm 7,6%; nhưng vẫn chiếm tỉ lệ cao hơn dân số thành thị.</a:t>
            </a:r>
            <a:endParaRPr lang="en-US" sz="3200" b="1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69875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+ Tỉ lệ dân số thành thị tăng tăng 7,6%.</a:t>
            </a:r>
            <a:endParaRPr lang="en-US" sz="3200" b="1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1015661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cs typeface="Arial" panose="020B0604020202020204" pitchFamily="34" charset="0"/>
              </a:rPr>
              <a:t>1. Phân bố dân cư</a:t>
            </a:r>
            <a:endParaRPr lang="en-US" sz="3000" b="1" smtClean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571500" indent="-571500"/>
            <a:r>
              <a:rPr lang="en-US" sz="3000" b="1" i="1" smtClean="0"/>
              <a:t>b. Phân bố dân cư nước ta có sự thay đổi</a:t>
            </a:r>
            <a:endParaRPr lang="en-US" sz="3000" b="1" i="1"/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0" y="1699929"/>
            <a:ext cx="11840797" cy="45243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- P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hân bố dân cư nước ta thay đổi theo hướng ngày càng hợp lí hơn.</a:t>
            </a:r>
            <a:endParaRPr lang="en-US" sz="32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- Số dân thành thị và tỉ l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ệ dân thành thị tăng </a:t>
            </a: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nhanh.</a:t>
            </a:r>
            <a:endParaRPr lang="en-US" sz="32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Một số đô thị có quy mô dân số đ</a:t>
            </a: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ô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ng như T</a:t>
            </a: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P. HCM,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Hà Nội, Đà Nẵng, Hải Phòng,</a:t>
            </a: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endParaRPr lang="en-US" sz="32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 Các vùng có kinh tế phát triển năng động thu hút đông dân cư</a:t>
            </a: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Đông Nam Bộ, Đồng bằng sông Hồng</a:t>
            </a:r>
            <a:r>
              <a:rPr lang="en-US" sz="3200" b="1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200" b="1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anose="020B0604020202020204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smtClean="0">
                <a:solidFill>
                  <a:srgbClr val="002060"/>
                </a:solidFill>
                <a:cs typeface="Arial" panose="020B0604020202020204" pitchFamily="34" charset="0"/>
              </a:rPr>
              <a:t>2. Các loại hình quần cư</a:t>
            </a:r>
            <a:endParaRPr lang="en-US" sz="30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/>
          <p:cNvSpPr/>
          <p:nvPr/>
        </p:nvSpPr>
        <p:spPr>
          <a:xfrm>
            <a:off x="239692" y="1802040"/>
            <a:ext cx="9968833" cy="88657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en-US" sz="2800" b="1" i="1" smtClean="0">
                <a:solidFill>
                  <a:srgbClr val="0000FF"/>
                </a:solidFill>
              </a:rPr>
              <a:t>	Dựa vào hiểu biết của bản thân, cho biết sự khác nhau của 2 loại hình quần cư thành thị và nông thôn?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>
            <a:fillRect/>
          </a:stretch>
        </p:blipFill>
        <p:spPr>
          <a:xfrm>
            <a:off x="197398" y="1258352"/>
            <a:ext cx="1000545" cy="1086608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89"/>
          <a:stretch>
            <a:fillRect/>
          </a:stretch>
        </p:blipFill>
        <p:spPr bwMode="auto">
          <a:xfrm>
            <a:off x="559558" y="2832787"/>
            <a:ext cx="5468680" cy="331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34" y="2832787"/>
            <a:ext cx="5520240" cy="33186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005005" y="6183383"/>
            <a:ext cx="453684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Thành phố Hồ Chí Minh</a:t>
            </a:r>
            <a:endParaRPr lang="vi-VN" sz="2200" b="1" dirty="0">
              <a:solidFill>
                <a:srgbClr val="0000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21226" y="6240249"/>
            <a:ext cx="4536843" cy="430887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Nông thôn Việt Nam</a:t>
            </a:r>
            <a:endParaRPr lang="vi-VN" sz="2200" b="1" dirty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anose="020B0604020202020204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 animBg="1"/>
      <p:bldP spid="16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92" y="766350"/>
            <a:ext cx="1524000" cy="2030463"/>
          </a:xfrm>
          <a:prstGeom prst="rect">
            <a:avLst/>
          </a:prstGeom>
        </p:spPr>
      </p:pic>
      <p:pic>
        <p:nvPicPr>
          <p:cNvPr id="5" name="image203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6172200" y="3304902"/>
            <a:ext cx="4918166" cy="2796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217" y="3057732"/>
            <a:ext cx="4706983" cy="29882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057400" y="6192259"/>
            <a:ext cx="9464040" cy="574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2800" b="1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Tại </a:t>
            </a:r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sao lại có khẩu hiệu </a:t>
            </a:r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“Dù gái hay trai chỉ hai là đủ</a:t>
            </a:r>
            <a:r>
              <a:rPr lang="vi-VN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”</a:t>
            </a:r>
            <a:r>
              <a:rPr lang="en-US" sz="2800" b="1" i="1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</a:t>
            </a:r>
            <a:endParaRPr lang="en-US" sz="28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8" name="Snip Single Corner Rectangle 7"/>
          <p:cNvSpPr/>
          <p:nvPr/>
        </p:nvSpPr>
        <p:spPr>
          <a:xfrm>
            <a:off x="1972492" y="125463"/>
            <a:ext cx="9914708" cy="2761428"/>
          </a:xfrm>
          <a:prstGeom prst="snip1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 i="1" dirty="0" smtClean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vi-VN" sz="2800" b="1" i="1" dirty="0" smtClean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 </a:t>
            </a:r>
            <a:r>
              <a:rPr lang="vi-VN" sz="2800" b="1" i="1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biết số thành viên trong gia đình nhà mình (Ông bà sinh được bao nhiêu con? Ba mẹ, cô dì, chú bác sinh phổ biến là bao nhiêu con</a:t>
            </a:r>
            <a:r>
              <a:rPr lang="vi-VN" sz="2800" b="1" i="1" dirty="0" smtClean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?)</a:t>
            </a:r>
            <a:endParaRPr lang="en-US" sz="2800" b="1" i="1" dirty="0" smtClean="0">
              <a:solidFill>
                <a:srgbClr val="0000FF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2800" b="1" i="1" dirty="0" smtClean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- </a:t>
            </a:r>
            <a:r>
              <a:rPr lang="vi-VN" sz="2800" b="1" i="1" dirty="0" smtClean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 </a:t>
            </a:r>
            <a:r>
              <a:rPr lang="vi-VN" sz="2800" b="1" i="1" dirty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biết một số khẩu hiệu về dân số mà em đã quan sát được trong cuộc </a:t>
            </a:r>
            <a:r>
              <a:rPr lang="vi-VN" sz="2800" b="1" i="1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sống</a:t>
            </a:r>
            <a:r>
              <a:rPr lang="vi-VN" sz="2800" b="1" i="1" smtClean="0">
                <a:solidFill>
                  <a:srgbClr val="0000FF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lang="en-US" sz="2800" i="1" dirty="0">
              <a:solidFill>
                <a:srgbClr val="0000FF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smtClean="0">
                <a:solidFill>
                  <a:srgbClr val="002060"/>
                </a:solidFill>
                <a:cs typeface="Arial" panose="020B0604020202020204" pitchFamily="34" charset="0"/>
              </a:rPr>
              <a:t>2. Các loại hình quần cư</a:t>
            </a:r>
            <a:endParaRPr lang="en-US" sz="30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/>
          <p:cNvSpPr/>
          <p:nvPr/>
        </p:nvSpPr>
        <p:spPr>
          <a:xfrm>
            <a:off x="627791" y="1828795"/>
            <a:ext cx="10372305" cy="103723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en-US" sz="3200" b="1" i="1" smtClean="0">
                <a:solidFill>
                  <a:srgbClr val="0000FF"/>
                </a:solidFill>
              </a:rPr>
              <a:t>	So sánh sự khác nhau giữa quần cư nông thông và quần cư thành thị theo bảng sau:</a:t>
            </a:r>
            <a:endParaRPr lang="vi-VN" sz="3200" b="1" i="1" dirty="0">
              <a:solidFill>
                <a:srgbClr val="0000FF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>
            <a:fillRect/>
          </a:stretch>
        </p:blipFill>
        <p:spPr>
          <a:xfrm>
            <a:off x="197398" y="1258352"/>
            <a:ext cx="1000545" cy="108660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92228" y="3063549"/>
          <a:ext cx="11353777" cy="3566160"/>
        </p:xfrm>
        <a:graphic>
          <a:graphicData uri="http://schemas.openxmlformats.org/drawingml/2006/table">
            <a:tbl>
              <a:tblPr/>
              <a:tblGrid>
                <a:gridCol w="2472542"/>
                <a:gridCol w="4244072"/>
                <a:gridCol w="4637163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Đặc điểm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Quần cư nông thôn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Quần cư thành thị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Mật</a:t>
                      </a:r>
                      <a:r>
                        <a:rPr lang="en-US" sz="2600" b="1" baseline="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 độ </a:t>
                      </a:r>
                      <a:endParaRPr lang="en-US" sz="2600" b="1" baseline="0" smtClean="0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dân số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Cấu</a:t>
                      </a:r>
                      <a:r>
                        <a:rPr lang="en-US" sz="2600" b="1" baseline="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 trúc </a:t>
                      </a:r>
                      <a:endParaRPr lang="en-US" sz="2600" b="1" baseline="0" smtClean="0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quần cư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Hoạt</a:t>
                      </a:r>
                      <a:r>
                        <a:rPr lang="en-US" sz="2600" b="1" baseline="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 động </a:t>
                      </a:r>
                      <a:endParaRPr lang="en-US" sz="2600" b="1" baseline="0" smtClean="0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baseline="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kinh tế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600" b="1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Chức</a:t>
                      </a:r>
                      <a:r>
                        <a:rPr lang="en-US" sz="2600" b="1" baseline="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 năng</a:t>
                      </a: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6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CCFF"/>
                    </a:solidFill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anose="020B0604020202020204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599674" y="0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en-US" sz="3000" b="1" smtClean="0">
                <a:solidFill>
                  <a:srgbClr val="002060"/>
                </a:solidFill>
                <a:cs typeface="Arial" panose="020B0604020202020204" pitchFamily="34" charset="0"/>
              </a:rPr>
              <a:t>2. Các loại hình quần cư</a:t>
            </a:r>
            <a:endParaRPr lang="en-US" sz="30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319607" y="497741"/>
          <a:ext cx="11622183" cy="6320028"/>
        </p:xfrm>
        <a:graphic>
          <a:graphicData uri="http://schemas.openxmlformats.org/drawingml/2006/table">
            <a:tbl>
              <a:tblPr/>
              <a:tblGrid>
                <a:gridCol w="1726485"/>
                <a:gridCol w="5118981"/>
                <a:gridCol w="477671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 panose="020F0502020204030204"/>
                        </a:rPr>
                        <a:t>Đặc điểm</a:t>
                      </a:r>
                      <a:endParaRPr lang="en-US" sz="2900" b="1">
                        <a:solidFill>
                          <a:schemeClr val="bg1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 panose="020F0502020204030204"/>
                        </a:rPr>
                        <a:t>Quần cư nông thôn</a:t>
                      </a:r>
                      <a:endParaRPr lang="en-US" sz="2900" b="1">
                        <a:solidFill>
                          <a:schemeClr val="bg1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>
                          <a:solidFill>
                            <a:schemeClr val="bg1"/>
                          </a:solidFill>
                          <a:latin typeface="+mn-lt"/>
                          <a:ea typeface="Calibri" panose="020F0502020204030204"/>
                        </a:rPr>
                        <a:t>Quần cư thành thị</a:t>
                      </a:r>
                      <a:endParaRPr lang="en-US" sz="2900" b="1">
                        <a:solidFill>
                          <a:schemeClr val="bg1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FF"/>
                    </a:solidFill>
                  </a:tcPr>
                </a:tc>
              </a:tr>
              <a:tr h="633679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Mật</a:t>
                      </a:r>
                      <a:r>
                        <a:rPr lang="en-US" sz="2900" b="1" baseline="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 độ </a:t>
                      </a:r>
                      <a:endParaRPr lang="en-US" sz="2900" b="1" baseline="0" smtClean="0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dân số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Thấp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Cao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3124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Cấu</a:t>
                      </a:r>
                      <a:r>
                        <a:rPr lang="en-US" sz="2900" b="1" baseline="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 trúc</a:t>
                      </a:r>
                      <a:endParaRPr lang="en-US" sz="2900" b="1" baseline="0" smtClean="0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 quần cư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+mn-cs"/>
                        </a:rPr>
                        <a:t>Làng, xã, xóm, bản, thôn,…</a:t>
                      </a:r>
                      <a:endParaRPr lang="en-US" sz="2900" b="1" kern="1200" smtClean="0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+mn-cs"/>
                        </a:rPr>
                        <a:t>Tổ dân phố, phường, </a:t>
                      </a:r>
                      <a:endParaRPr lang="en-US" sz="2900" b="1" kern="1200" smtClean="0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  <a:cs typeface="+mn-cs"/>
                      </a:endParaRPr>
                    </a:p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+mn-cs"/>
                        </a:rPr>
                        <a:t>thị trấn,…</a:t>
                      </a:r>
                      <a:endParaRPr lang="en-US" sz="2900" b="1" kern="1200" smtClean="0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403408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Hoạt</a:t>
                      </a:r>
                      <a:r>
                        <a:rPr lang="en-US" sz="2900" b="1" baseline="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 động</a:t>
                      </a:r>
                      <a:endParaRPr lang="en-US" sz="2900" b="1" baseline="0" smtClean="0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baseline="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 kinh tế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+mn-cs"/>
                        </a:rPr>
                        <a:t>Nông, lâm,</a:t>
                      </a:r>
                      <a:r>
                        <a:rPr lang="en-US" sz="2900" b="1" kern="1200" baseline="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+mn-cs"/>
                        </a:rPr>
                        <a:t> thủy sản; c</a:t>
                      </a:r>
                      <a:r>
                        <a:rPr lang="en-US" sz="2900" b="1" kern="120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+mn-cs"/>
                        </a:rPr>
                        <a:t>huyển dịch cơ cấu kinh tế, phát triển thủ công nghiệp, dịch vụ,…</a:t>
                      </a:r>
                      <a:endParaRPr lang="en-US" sz="2900" b="1" kern="1200" smtClean="0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+mn-cs"/>
                        </a:rPr>
                        <a:t>Công nghiệp, dịch vụ</a:t>
                      </a:r>
                      <a:endParaRPr lang="en-US" sz="2900" b="1" kern="1200" smtClean="0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900" b="1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Chức</a:t>
                      </a:r>
                      <a:r>
                        <a:rPr lang="en-US" sz="2900" b="1" baseline="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</a:rPr>
                        <a:t> năng</a:t>
                      </a:r>
                      <a:endParaRPr lang="en-US" sz="2900" b="1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+mn-cs"/>
                        </a:rPr>
                        <a:t>Hành chính, văn hóa, xã hội; chức năng đang thay đổi theo hướng đa dạng hóa.</a:t>
                      </a:r>
                      <a:endParaRPr lang="en-US" sz="2900" b="1" kern="1200" smtClean="0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900" b="1" kern="1200" smtClean="0">
                          <a:solidFill>
                            <a:srgbClr val="000000"/>
                          </a:solidFill>
                          <a:latin typeface="+mn-lt"/>
                          <a:ea typeface="Calibri" panose="020F0502020204030204"/>
                          <a:cs typeface="+mn-cs"/>
                        </a:rPr>
                        <a:t>Đa chức năng: trung tâm kinh tế, văn hóa, hành chính, chính trị, đổi mới sáng tạo,…</a:t>
                      </a:r>
                      <a:endParaRPr lang="en-US" sz="2900" b="1" kern="1200" smtClean="0">
                        <a:solidFill>
                          <a:srgbClr val="000000"/>
                        </a:solidFill>
                        <a:latin typeface="+mn-lt"/>
                        <a:ea typeface="Calibri" panose="020F0502020204030204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85145" y="1173707"/>
            <a:ext cx="1419367" cy="568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750490" y="1189630"/>
            <a:ext cx="1419367" cy="5687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117679" y="2267801"/>
            <a:ext cx="425582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106305" y="3498376"/>
            <a:ext cx="5004179" cy="153888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mtClean="0"/>
          </a:p>
          <a:p>
            <a:pPr>
              <a:lnSpc>
                <a:spcPct val="200000"/>
              </a:lnSpc>
            </a:pPr>
            <a:endParaRPr lang="en-US" smtClean="0"/>
          </a:p>
          <a:p>
            <a:pPr>
              <a:lnSpc>
                <a:spcPct val="200000"/>
              </a:lnSpc>
            </a:pPr>
            <a:endParaRPr lang="en-US" sz="1050"/>
          </a:p>
        </p:txBody>
      </p:sp>
      <p:sp>
        <p:nvSpPr>
          <p:cNvPr id="20" name="TextBox 19"/>
          <p:cNvSpPr txBox="1"/>
          <p:nvPr/>
        </p:nvSpPr>
        <p:spPr>
          <a:xfrm>
            <a:off x="7237863" y="3471082"/>
            <a:ext cx="3543868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106302" y="5258939"/>
            <a:ext cx="4990533" cy="1500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600" smtClean="0"/>
          </a:p>
          <a:p>
            <a:pPr>
              <a:lnSpc>
                <a:spcPct val="200000"/>
              </a:lnSpc>
            </a:pPr>
            <a:endParaRPr lang="en-US" sz="1600" smtClean="0"/>
          </a:p>
          <a:p>
            <a:pPr>
              <a:lnSpc>
                <a:spcPct val="200000"/>
              </a:lnSpc>
            </a:pPr>
            <a:endParaRPr lang="en-US" sz="1600"/>
          </a:p>
        </p:txBody>
      </p:sp>
      <p:sp>
        <p:nvSpPr>
          <p:cNvPr id="22" name="TextBox 21"/>
          <p:cNvSpPr txBox="1"/>
          <p:nvPr/>
        </p:nvSpPr>
        <p:spPr>
          <a:xfrm>
            <a:off x="7219666" y="5268037"/>
            <a:ext cx="4667534" cy="1500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z="1600" smtClean="0"/>
          </a:p>
          <a:p>
            <a:pPr>
              <a:lnSpc>
                <a:spcPct val="200000"/>
              </a:lnSpc>
            </a:pPr>
            <a:endParaRPr lang="en-US" sz="1600" smtClean="0"/>
          </a:p>
          <a:p>
            <a:pPr>
              <a:lnSpc>
                <a:spcPct val="200000"/>
              </a:lnSpc>
            </a:pPr>
            <a:endParaRPr lang="en-US" sz="1600"/>
          </a:p>
        </p:txBody>
      </p:sp>
      <p:sp>
        <p:nvSpPr>
          <p:cNvPr id="23" name="TextBox 22"/>
          <p:cNvSpPr txBox="1"/>
          <p:nvPr/>
        </p:nvSpPr>
        <p:spPr>
          <a:xfrm>
            <a:off x="7237861" y="2338314"/>
            <a:ext cx="4349087" cy="9639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en-US" smtClean="0"/>
          </a:p>
          <a:p>
            <a:pPr>
              <a:lnSpc>
                <a:spcPct val="200000"/>
              </a:lnSpc>
            </a:pP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Đề nghị xếp hạng ruộng bậc thang Mù Cang Chải là Danh thắng Quốc gia đặc  biệt - Kênh truyền hình Đài Tiếng nói Việt Nam - VOVTV"/>
          <p:cNvPicPr>
            <a:picLocks noChangeAspect="1" noChangeArrowheads="1"/>
          </p:cNvPicPr>
          <p:nvPr/>
        </p:nvPicPr>
        <p:blipFill rotWithShape="1">
          <a:blip r:embed="rId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7"/>
          <a:stretch>
            <a:fillRect/>
          </a:stretch>
        </p:blipFill>
        <p:spPr bwMode="auto">
          <a:xfrm>
            <a:off x="20" y="1021"/>
            <a:ext cx="1219198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Freeform: Shape 191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6" y="561316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2" name="Picture 8" descr="Mật ong bạc hà cao nguyên đá Đồng Văn - Tinh hoa đất trời ban tặ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r="34326" b="-1"/>
          <a:stretch>
            <a:fillRect/>
          </a:stretch>
        </p:blipFill>
        <p:spPr bwMode="auto">
          <a:xfrm>
            <a:off x="-6" y="725908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9" name="Oval 19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97830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0" name="Picture 6" descr="Chiêm ngưỡng Cánh đồng Tà Pạ tuyệt đẹp ở An Gia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63" r="26539" b="3"/>
          <a:stretch>
            <a:fillRect/>
          </a:stretch>
        </p:blipFill>
        <p:spPr bwMode="auto">
          <a:xfrm>
            <a:off x="214289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Oval 193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37577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6" name="Picture 2" descr="Mộc Châu mùa hoa mận đầu năm mới | Du lịch Cà Mau du lịch ghép đoàn : Du  lịch Cà Mau du lịch ghép đoà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5" r="16235" b="-1"/>
          <a:stretch>
            <a:fillRect/>
          </a:stretch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" name="Oval 19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7324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28" name="Picture 4" descr="Sương vờn mây trên đồi chè Long Cốc - VnExpress Du lịch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9" r="17502" b="1"/>
          <a:stretch>
            <a:fillRect/>
          </a:stretch>
        </p:blipFill>
        <p:spPr bwMode="auto">
          <a:xfrm>
            <a:off x="8937838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6" name="Straight Connector 19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780689" y="4303493"/>
            <a:ext cx="0" cy="164592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ontent Placeholder 1035"/>
          <p:cNvSpPr>
            <a:spLocks noGrp="1"/>
          </p:cNvSpPr>
          <p:nvPr>
            <p:ph idx="1"/>
          </p:nvPr>
        </p:nvSpPr>
        <p:spPr>
          <a:xfrm>
            <a:off x="5895833" y="4314921"/>
            <a:ext cx="6032310" cy="1817171"/>
          </a:xfrm>
        </p:spPr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NHỮNG </a:t>
            </a:r>
            <a:r>
              <a:rPr lang="en-US" sz="4000" b="1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SẮC </a:t>
            </a:r>
            <a:r>
              <a:rPr lang="en-US" sz="4000" b="1" smtClean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MÀU</a:t>
            </a:r>
            <a:endParaRPr lang="en-US" sz="4000" b="1" smtClean="0">
              <a:solidFill>
                <a:srgbClr val="0000FF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4000" b="1" smtClean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a typeface="Roboto" panose="02000000000000000000" pitchFamily="2" charset="0"/>
                <a:cs typeface="Roboto" panose="02000000000000000000" pitchFamily="2" charset="0"/>
              </a:rPr>
              <a:t>NÔNG THÔN</a:t>
            </a:r>
            <a:endParaRPr lang="en-US" sz="4000" b="1" dirty="0">
              <a:solidFill>
                <a:srgbClr val="0000FF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3" name="Title 1"/>
          <p:cNvSpPr txBox="1"/>
          <p:nvPr/>
        </p:nvSpPr>
        <p:spPr>
          <a:xfrm>
            <a:off x="199431" y="4462751"/>
            <a:ext cx="5486992" cy="16693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nông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nghiệp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chiếm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vai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trò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chính</a:t>
            </a:r>
            <a:endParaRPr lang="en-US" sz="3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 algn="just">
              <a:lnSpc>
                <a:spcPct val="114000"/>
              </a:lnSpc>
              <a:buFont typeface="Wingdings" panose="05000000000000000000" pitchFamily="2" charset="2"/>
              <a:buChar char="§"/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đang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da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hơn</a:t>
            </a:r>
            <a:endParaRPr lang="en-US" sz="3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/>
          <p:cNvSpPr txBox="1"/>
          <p:nvPr/>
        </p:nvSpPr>
        <p:spPr>
          <a:xfrm>
            <a:off x="-402879" y="3737864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2391599" y="3754287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Giang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/>
          <p:cNvSpPr txBox="1"/>
          <p:nvPr/>
        </p:nvSpPr>
        <p:spPr>
          <a:xfrm>
            <a:off x="5793415" y="3754287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Sơn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La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itle 1"/>
          <p:cNvSpPr txBox="1"/>
          <p:nvPr/>
        </p:nvSpPr>
        <p:spPr>
          <a:xfrm>
            <a:off x="9297501" y="3835021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Phú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Thọ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90525" y="61874"/>
            <a:ext cx="6115050" cy="107181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40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AI NHANH MẮT HƠN AI?</a:t>
            </a:r>
            <a:endParaRPr lang="en-US" sz="4000" b="1" dirty="0">
              <a:solidFill>
                <a:srgbClr val="FF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472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000" b="1">
              <a:solidFill>
                <a:schemeClr val="tx1"/>
              </a:solidFill>
            </a:endParaRPr>
          </a:p>
        </p:txBody>
      </p:sp>
      <p:sp>
        <p:nvSpPr>
          <p:cNvPr id="10" name="Title 1"/>
          <p:cNvSpPr txBox="1"/>
          <p:nvPr/>
        </p:nvSpPr>
        <p:spPr>
          <a:xfrm>
            <a:off x="355473" y="1033994"/>
            <a:ext cx="6433443" cy="24646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14000"/>
              </a:lnSpc>
            </a:pP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Quan </a:t>
            </a:r>
            <a:r>
              <a:rPr lang="en-US" sz="30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đọc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500 001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1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200 </a:t>
            </a:r>
            <a:r>
              <a:rPr lang="en-US" sz="3000" b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00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500 000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Tx/>
              <a:buChar char="-"/>
            </a:pP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Tỉnh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0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30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30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 descr="Infographic: Tỷ lệ đô thị hóa toàn quốc đạt 40,4% | Thời Báo Tài Chính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62" b="31787"/>
          <a:stretch>
            <a:fillRect/>
          </a:stretch>
        </p:blipFill>
        <p:spPr bwMode="auto">
          <a:xfrm>
            <a:off x="355473" y="3712358"/>
            <a:ext cx="6321552" cy="269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map of the country&#10;&#10;Description automatically generated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741" y="298781"/>
            <a:ext cx="4615543" cy="6293088"/>
          </a:xfrm>
          <a:prstGeom prst="rect">
            <a:avLst/>
          </a:prstGeom>
        </p:spPr>
      </p:pic>
      <p:sp>
        <p:nvSpPr>
          <p:cNvPr id="23" name="Title 1"/>
          <p:cNvSpPr txBox="1"/>
          <p:nvPr/>
        </p:nvSpPr>
        <p:spPr>
          <a:xfrm>
            <a:off x="7543310" y="6167101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Du Thuyền Sông Sài Gòn &amp;amp; Ăn Tối Trên Tàu Saigon Princess"/>
          <p:cNvPicPr>
            <a:picLocks noChangeAspect="1" noChangeArrowheads="1"/>
          </p:cNvPicPr>
          <p:nvPr/>
        </p:nvPicPr>
        <p:blipFill rotWithShape="1">
          <a:blip r:embed="rId1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" r="1" b="1"/>
          <a:stretch>
            <a:fillRect/>
          </a:stretch>
        </p:blipFill>
        <p:spPr bwMode="auto">
          <a:xfrm>
            <a:off x="-6" y="-4"/>
            <a:ext cx="12192000" cy="6855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4522156"/>
            <a:ext cx="11390716" cy="136321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b="1" kern="1200" dirty="0">
                <a:solidFill>
                  <a:srgbClr val="0000FF"/>
                </a:solidFill>
                <a:latin typeface="+mn-lt"/>
              </a:rPr>
              <a:t>NHỮNG SẮC MÀU THÀNH THỊ</a:t>
            </a:r>
            <a:endParaRPr lang="en-US" sz="4000" b="1" kern="12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43" name="Freeform: Shape 1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-6" y="561316"/>
            <a:ext cx="1762956" cy="3182112"/>
          </a:xfrm>
          <a:custGeom>
            <a:avLst/>
            <a:gdLst>
              <a:gd name="connsiteX0" fmla="*/ 171900 w 1762956"/>
              <a:gd name="connsiteY0" fmla="*/ 0 h 3182112"/>
              <a:gd name="connsiteX1" fmla="*/ 1762956 w 1762956"/>
              <a:gd name="connsiteY1" fmla="*/ 1591056 h 3182112"/>
              <a:gd name="connsiteX2" fmla="*/ 171900 w 1762956"/>
              <a:gd name="connsiteY2" fmla="*/ 3182112 h 3182112"/>
              <a:gd name="connsiteX3" fmla="*/ 9224 w 1762956"/>
              <a:gd name="connsiteY3" fmla="*/ 3173898 h 3182112"/>
              <a:gd name="connsiteX4" fmla="*/ 0 w 1762956"/>
              <a:gd name="connsiteY4" fmla="*/ 3172490 h 3182112"/>
              <a:gd name="connsiteX5" fmla="*/ 0 w 1762956"/>
              <a:gd name="connsiteY5" fmla="*/ 9622 h 3182112"/>
              <a:gd name="connsiteX6" fmla="*/ 9224 w 1762956"/>
              <a:gd name="connsiteY6" fmla="*/ 8215 h 3182112"/>
              <a:gd name="connsiteX7" fmla="*/ 171900 w 1762956"/>
              <a:gd name="connsiteY7" fmla="*/ 0 h 3182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62956" h="3182112">
                <a:moveTo>
                  <a:pt x="171900" y="0"/>
                </a:moveTo>
                <a:cubicBezTo>
                  <a:pt x="1050616" y="0"/>
                  <a:pt x="1762956" y="712340"/>
                  <a:pt x="1762956" y="1591056"/>
                </a:cubicBezTo>
                <a:cubicBezTo>
                  <a:pt x="1762956" y="2469772"/>
                  <a:pt x="1050616" y="3182112"/>
                  <a:pt x="171900" y="3182112"/>
                </a:cubicBezTo>
                <a:cubicBezTo>
                  <a:pt x="116980" y="3182112"/>
                  <a:pt x="62710" y="3179330"/>
                  <a:pt x="9224" y="3173898"/>
                </a:cubicBezTo>
                <a:lnTo>
                  <a:pt x="0" y="3172490"/>
                </a:lnTo>
                <a:lnTo>
                  <a:pt x="0" y="9622"/>
                </a:lnTo>
                <a:lnTo>
                  <a:pt x="9224" y="8215"/>
                </a:lnTo>
                <a:cubicBezTo>
                  <a:pt x="62710" y="2783"/>
                  <a:pt x="116980" y="0"/>
                  <a:pt x="171900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4" name="Picture 12" descr="Bảng giá đất nhà nước thành phố Hà Nội giai đoạn 2020 đến 202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3" r="39984" b="1"/>
          <a:stretch>
            <a:fillRect/>
          </a:stretch>
        </p:blipFill>
        <p:spPr bwMode="auto">
          <a:xfrm>
            <a:off x="-6" y="725908"/>
            <a:ext cx="1598364" cy="2852928"/>
          </a:xfrm>
          <a:custGeom>
            <a:avLst/>
            <a:gdLst/>
            <a:ahLst/>
            <a:cxnLst/>
            <a:rect l="l" t="t" r="r" b="b"/>
            <a:pathLst>
              <a:path w="1598364" h="2852928">
                <a:moveTo>
                  <a:pt x="171900" y="0"/>
                </a:moveTo>
                <a:cubicBezTo>
                  <a:pt x="959714" y="0"/>
                  <a:pt x="1598364" y="638650"/>
                  <a:pt x="1598364" y="1426464"/>
                </a:cubicBezTo>
                <a:cubicBezTo>
                  <a:pt x="1598364" y="2214278"/>
                  <a:pt x="959714" y="2852928"/>
                  <a:pt x="171900" y="2852928"/>
                </a:cubicBezTo>
                <a:cubicBezTo>
                  <a:pt x="122662" y="2852928"/>
                  <a:pt x="74006" y="2850433"/>
                  <a:pt x="26052" y="2845563"/>
                </a:cubicBezTo>
                <a:lnTo>
                  <a:pt x="0" y="2841587"/>
                </a:lnTo>
                <a:lnTo>
                  <a:pt x="0" y="11341"/>
                </a:lnTo>
                <a:lnTo>
                  <a:pt x="26052" y="7365"/>
                </a:lnTo>
                <a:cubicBezTo>
                  <a:pt x="74006" y="2495"/>
                  <a:pt x="122662" y="0"/>
                  <a:pt x="17190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5" name="Oval 1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978307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8" name="Picture 10" descr="Cần Thơ vững tin tiến bước - Báo Cần Thơ Onl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6" r="3794" b="-1"/>
          <a:stretch>
            <a:fillRect/>
          </a:stretch>
        </p:blipFill>
        <p:spPr bwMode="auto">
          <a:xfrm>
            <a:off x="214289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Oval 1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537577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0" name="Picture 2" descr="Đà Nẵng trong sương mây - VnExpress Du lịch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31" r="15717" b="-3"/>
          <a:stretch>
            <a:fillRect/>
          </a:stretch>
        </p:blipFill>
        <p:spPr bwMode="auto">
          <a:xfrm>
            <a:off x="5525559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9" name="Oval 1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8773246" y="561316"/>
            <a:ext cx="3182112" cy="3182112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2056" name="Picture 8" descr="Hải phòng thuộc tỉnh nào? Đôi nét về thành phố Hải Phò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r="22797" b="3"/>
          <a:stretch>
            <a:fillRect/>
          </a:stretch>
        </p:blipFill>
        <p:spPr bwMode="auto">
          <a:xfrm>
            <a:off x="8937838" y="725908"/>
            <a:ext cx="2852928" cy="2852928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/>
          <p:cNvSpPr txBox="1"/>
          <p:nvPr/>
        </p:nvSpPr>
        <p:spPr>
          <a:xfrm>
            <a:off x="199431" y="4994758"/>
            <a:ext cx="11755927" cy="166934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gọi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đô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thị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TW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ta qua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trên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itle 1"/>
          <p:cNvSpPr txBox="1"/>
          <p:nvPr/>
        </p:nvSpPr>
        <p:spPr>
          <a:xfrm>
            <a:off x="-535242" y="3713300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/>
          <p:cNvSpPr txBox="1"/>
          <p:nvPr/>
        </p:nvSpPr>
        <p:spPr>
          <a:xfrm>
            <a:off x="2391599" y="3754287"/>
            <a:ext cx="2133600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5793415" y="3754287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Đà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Nẵng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/>
          <p:cNvSpPr txBox="1"/>
          <p:nvPr/>
        </p:nvSpPr>
        <p:spPr>
          <a:xfrm>
            <a:off x="9297501" y="3835021"/>
            <a:ext cx="2350459" cy="67627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Hải</a:t>
            </a:r>
            <a:r>
              <a:rPr lang="en-US" sz="2800" b="1" dirty="0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Phòng</a:t>
            </a:r>
            <a:endParaRPr lang="en-US" sz="2800" b="1" dirty="0">
              <a:solidFill>
                <a:srgbClr val="0000FF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  <p:bldP spid="23" grpId="0"/>
      <p:bldP spid="24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281936" cy="3550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-14244"/>
            <a:ext cx="5910064" cy="3562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2213" y="3573016"/>
            <a:ext cx="5910064" cy="33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03009"/>
            <a:ext cx="6350000" cy="3254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7976" y="3345904"/>
            <a:ext cx="4080681" cy="492443"/>
          </a:xfrm>
          <a:prstGeom prst="rect">
            <a:avLst/>
          </a:prstGeom>
          <a:solidFill>
            <a:srgbClr val="FFFF00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 smtClean="0">
                <a:solidFill>
                  <a:srgbClr val="0000FF"/>
                </a:solidFill>
              </a:rPr>
              <a:t>Các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vấn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đề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đô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thị</a:t>
            </a:r>
            <a:r>
              <a:rPr lang="en-US" sz="2600" b="1" dirty="0" smtClean="0">
                <a:solidFill>
                  <a:srgbClr val="0000FF"/>
                </a:solidFill>
              </a:rPr>
              <a:t> </a:t>
            </a:r>
            <a:r>
              <a:rPr lang="en-US" sz="2600" b="1" dirty="0" err="1" smtClean="0">
                <a:solidFill>
                  <a:srgbClr val="0000FF"/>
                </a:solidFill>
              </a:rPr>
              <a:t>hóa</a:t>
            </a:r>
            <a:endParaRPr lang="vi-VN" sz="2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2680" y="348310"/>
            <a:ext cx="9652288" cy="5915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296" y="1931667"/>
            <a:ext cx="11390540" cy="49924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Câu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1</a:t>
            </a: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600" b="1" noProof="0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Các vùng có kinh tế phát triển năng động thì sẽ</a:t>
            </a:r>
            <a:endParaRPr lang="vi-VN" sz="3600" b="1" i="0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A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6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có qui mô dân số rất thấp</a:t>
            </a:r>
            <a:r>
              <a:rPr lang="vi-VN" sz="3600" b="1" i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   </a:t>
            </a:r>
            <a:endParaRPr lang="vi-VN" sz="3600" b="1" i="0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600" b="1" dirty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B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6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thu hút đông dân cư sinh sống</a:t>
            </a:r>
            <a:r>
              <a:rPr lang="vi-VN" sz="3600" b="1" i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   </a:t>
            </a:r>
            <a:endParaRPr lang="vi-VN" sz="3600" b="1" i="0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600" b="1" i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có dân cư phân bố phân tán</a:t>
            </a:r>
            <a:r>
              <a:rPr lang="vi-VN" sz="3600" b="1" i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   </a:t>
            </a:r>
            <a:endParaRPr lang="vi-VN" sz="3600" b="1" i="0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6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</a:t>
            </a:r>
            <a:r>
              <a:rPr lang="vi-VN" sz="36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D</a:t>
            </a:r>
            <a:r>
              <a:rPr lang="vi-VN" sz="3600" b="1" i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600" b="1" i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có mật độ dân số rất thấp</a:t>
            </a:r>
            <a:r>
              <a:rPr lang="vi-VN" sz="3600" b="1" i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endParaRPr lang="vi-VN" sz="3600" b="1" i="0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32779" y="71650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Picture 2" descr="Chuông Vàng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ách fake tích xanh ảnh đại diện Facebook - Quantrimang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849" y="352795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32779" y="49879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286" y="1699227"/>
            <a:ext cx="11555971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2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Vùng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nào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sau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đây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có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mật độ dân số thấp nhất?</a:t>
            </a:r>
            <a:endParaRPr lang="en-US" sz="3500" b="1" i="0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A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Tây Nguyên</a:t>
            </a:r>
            <a:r>
              <a:rPr lang="en-US" sz="3500" b="1" i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			</a:t>
            </a:r>
            <a:r>
              <a:rPr lang="en-US" sz="3500" b="1" i="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B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Đông </a:t>
            </a:r>
            <a:r>
              <a:rPr lang="en-US" sz="3500" b="1" i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Nam </a:t>
            </a:r>
            <a:r>
              <a:rPr lang="en-US" sz="3500" b="1" i="0" dirty="0" err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Bộ</a:t>
            </a:r>
            <a:r>
              <a:rPr lang="en-US" sz="3500" b="1" i="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endParaRPr lang="en-US" sz="3500" b="1" i="0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C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Đồng bằng sông Hồng</a:t>
            </a:r>
            <a:r>
              <a:rPr lang="en-US" sz="3500" b="1" i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r>
              <a:rPr lang="en-US" sz="3500" b="1" i="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D</a:t>
            </a:r>
            <a:r>
              <a:rPr lang="en-US" sz="3500" b="1" i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i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Bắc Trung Bộ.</a:t>
            </a:r>
            <a:endParaRPr lang="en-US" sz="3500" b="1" i="0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9" name="Picture 2" descr="Cách fake tích xanh ảnh đại diện Facebook - Quantrimang.com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418" y="260469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06950" y="4262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0980" y="1709860"/>
            <a:ext cx="11177752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3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Hoạt động kinh tế chính ở quần cư nông thôn nước ta là</a:t>
            </a:r>
            <a:endParaRPr lang="vi-VN" sz="3500" b="1" i="0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A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công nghiệp</a:t>
            </a:r>
            <a:r>
              <a:rPr lang="vi-VN" sz="3500" b="1" i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endParaRPr lang="en-US" sz="3500" b="1" i="0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</a:t>
            </a:r>
            <a:r>
              <a:rPr lang="vi-VN" sz="3500" b="1" i="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B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i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dịch vụ</a:t>
            </a:r>
            <a:r>
              <a:rPr lang="vi-VN" sz="3500" b="1" i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endParaRPr lang="en-US" sz="3500" b="1" i="0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</a:t>
            </a:r>
            <a:r>
              <a:rPr lang="vi-VN" sz="3500" b="1" i="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</a:t>
            </a:r>
            <a:r>
              <a:rPr lang="vi-VN" sz="3500" b="1" i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nông nghiệp.</a:t>
            </a:r>
            <a:endParaRPr lang="en-US" sz="3500" b="1" i="0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i="0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D</a:t>
            </a:r>
            <a:r>
              <a:rPr lang="vi-VN" sz="3500" b="1" i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r>
              <a:rPr lang="en-US" sz="3500" b="1" i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en-US" sz="3500" b="1" i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du lịch</a:t>
            </a:r>
            <a:r>
              <a:rPr lang="vi-VN" sz="3500" b="1" i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endParaRPr lang="vi-VN" sz="3500" b="1" i="0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2" descr="Cách fake tích xanh ảnh đại diện Facebook - Quantrimang.com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078" y="4979441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69" y="-147681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/>
          <p:nvPr/>
        </p:nvSpPr>
        <p:spPr>
          <a:xfrm>
            <a:off x="386138" y="262384"/>
            <a:ext cx="11501062" cy="952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002060"/>
                </a:solidFill>
                <a:latin typeface="+mn-lt"/>
              </a:rPr>
              <a:t>AI HIỂU BIẾT?</a:t>
            </a:r>
            <a:endParaRPr lang="en-U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" name="Subtitle 2"/>
          <p:cNvSpPr txBox="1"/>
          <p:nvPr/>
        </p:nvSpPr>
        <p:spPr>
          <a:xfrm>
            <a:off x="7256883" y="908565"/>
            <a:ext cx="4444204" cy="1317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err="1">
                <a:solidFill>
                  <a:srgbClr val="0070C0"/>
                </a:solidFill>
              </a:rPr>
              <a:t>Các</a:t>
            </a:r>
            <a:r>
              <a:rPr lang="en-US" sz="3200" b="1">
                <a:solidFill>
                  <a:srgbClr val="0070C0"/>
                </a:solidFill>
              </a:rPr>
              <a:t> </a:t>
            </a:r>
            <a:r>
              <a:rPr lang="en-US" sz="3200" b="1" smtClean="0">
                <a:solidFill>
                  <a:srgbClr val="0070C0"/>
                </a:solidFill>
              </a:rPr>
              <a:t>địa </a:t>
            </a:r>
            <a:r>
              <a:rPr lang="en-US" sz="3200" b="1" dirty="0" err="1">
                <a:solidFill>
                  <a:srgbClr val="0070C0"/>
                </a:solidFill>
              </a:rPr>
              <a:t>danh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phải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có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điểm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nào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khác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nhau</a:t>
            </a:r>
            <a:r>
              <a:rPr lang="en-US" sz="3200" b="1" dirty="0">
                <a:solidFill>
                  <a:srgbClr val="0070C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1571" y="1316860"/>
            <a:ext cx="2647877" cy="5704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LÀO CAI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72" y="2107435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TUYÊN QUANG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72" y="2894716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QUẢNG NAM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72" y="3623346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LÂM ĐỒNG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571" y="4394871"/>
            <a:ext cx="2647876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NGHỆ AN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571" y="5128141"/>
            <a:ext cx="2647875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HÀ GIANG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381574" y="1284241"/>
            <a:ext cx="2647877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Lũng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Cú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81573" y="2074816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Đà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Lạt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381573" y="2862097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Y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Tý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81573" y="3590727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Vinh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1573" y="4362252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Tân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Trào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81573" y="5095522"/>
            <a:ext cx="2647878" cy="6124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Hội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An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0" name="Straight Arrow Connector 19"/>
          <p:cNvCxnSpPr>
            <a:stCxn id="12" idx="3"/>
          </p:cNvCxnSpPr>
          <p:nvPr/>
        </p:nvCxnSpPr>
        <p:spPr>
          <a:xfrm flipV="1">
            <a:off x="3219446" y="1599759"/>
            <a:ext cx="1066804" cy="383462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7" idx="3"/>
            <a:endCxn id="15" idx="1"/>
          </p:cNvCxnSpPr>
          <p:nvPr/>
        </p:nvCxnSpPr>
        <p:spPr>
          <a:xfrm>
            <a:off x="3219448" y="1602067"/>
            <a:ext cx="1162125" cy="156626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7" idx="1"/>
          </p:cNvCxnSpPr>
          <p:nvPr/>
        </p:nvCxnSpPr>
        <p:spPr>
          <a:xfrm rot="16200000" flipH="1">
            <a:off x="2662254" y="2949171"/>
            <a:ext cx="2286036" cy="115260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" idx="3"/>
            <a:endCxn id="18" idx="1"/>
          </p:cNvCxnSpPr>
          <p:nvPr/>
        </p:nvCxnSpPr>
        <p:spPr>
          <a:xfrm>
            <a:off x="3219448" y="3200954"/>
            <a:ext cx="1162125" cy="220080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0" idx="3"/>
            <a:endCxn id="14" idx="1"/>
          </p:cNvCxnSpPr>
          <p:nvPr/>
        </p:nvCxnSpPr>
        <p:spPr>
          <a:xfrm flipV="1">
            <a:off x="3219448" y="2381054"/>
            <a:ext cx="1162125" cy="1548530"/>
          </a:xfrm>
          <a:prstGeom prst="straightConnector1">
            <a:avLst/>
          </a:prstGeom>
          <a:ln w="57150">
            <a:solidFill>
              <a:srgbClr val="7030A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16" idx="1"/>
          </p:cNvCxnSpPr>
          <p:nvPr/>
        </p:nvCxnSpPr>
        <p:spPr>
          <a:xfrm flipV="1">
            <a:off x="3228971" y="3896965"/>
            <a:ext cx="1152602" cy="79711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5" name="Subtitle 2"/>
          <p:cNvSpPr txBox="1"/>
          <p:nvPr/>
        </p:nvSpPr>
        <p:spPr>
          <a:xfrm>
            <a:off x="1748213" y="6005878"/>
            <a:ext cx="9288385" cy="636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err="1">
                <a:solidFill>
                  <a:srgbClr val="0070C0"/>
                </a:solidFill>
              </a:rPr>
              <a:t>Hãy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ghép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tên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địa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danh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quen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thuộc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vào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tỉnh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tương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ứng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55046" y="2317901"/>
            <a:ext cx="2647878" cy="6124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Thành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phố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155046" y="3131979"/>
            <a:ext cx="2647878" cy="6124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Xã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bản</a:t>
            </a:r>
            <a:r>
              <a:rPr lang="en-US" sz="2600" b="1" dirty="0">
                <a:ea typeface="Roboto" panose="02000000000000000000" pitchFamily="2" charset="0"/>
                <a:cs typeface="Roboto" panose="02000000000000000000" pitchFamily="2" charset="0"/>
              </a:rPr>
              <a:t>/</a:t>
            </a:r>
            <a:r>
              <a:rPr lang="en-US" sz="2600" b="1" dirty="0" err="1">
                <a:ea typeface="Roboto" panose="02000000000000000000" pitchFamily="2" charset="0"/>
                <a:cs typeface="Roboto" panose="02000000000000000000" pitchFamily="2" charset="0"/>
              </a:rPr>
              <a:t>làng</a:t>
            </a:r>
            <a:endParaRPr lang="en-US" sz="2600" b="1" dirty="0"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744648" y="4579890"/>
            <a:ext cx="3732154" cy="1132618"/>
          </a:xfrm>
          <a:prstGeom prst="rect">
            <a:avLst/>
          </a:prstGeom>
          <a:solidFill>
            <a:srgbClr val="00B050"/>
          </a:solidFill>
        </p:spPr>
        <p:txBody>
          <a:bodyPr wrap="square">
            <a:spAutoFit/>
          </a:bodyPr>
          <a:lstStyle/>
          <a:p>
            <a:pPr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Có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sự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khác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nhau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về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đặc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điểm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quần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cư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và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dân</a:t>
            </a:r>
            <a:r>
              <a:rPr lang="en-US" sz="2600" b="1" dirty="0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b="1" dirty="0" err="1">
                <a:solidFill>
                  <a:schemeClr val="bg1"/>
                </a:solidFill>
                <a:ea typeface="Roboto" panose="02000000000000000000" pitchFamily="2" charset="0"/>
                <a:cs typeface="Roboto" panose="02000000000000000000" pitchFamily="2" charset="0"/>
              </a:rPr>
              <a:t>số</a:t>
            </a:r>
            <a:endParaRPr lang="en-US" sz="2600" b="1" dirty="0">
              <a:solidFill>
                <a:schemeClr val="bg1"/>
              </a:solidFill>
              <a:effectLst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9" name="Arrow: Down 38"/>
          <p:cNvSpPr/>
          <p:nvPr/>
        </p:nvSpPr>
        <p:spPr>
          <a:xfrm>
            <a:off x="9163050" y="3792609"/>
            <a:ext cx="819150" cy="6365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35" grpId="0" build="p"/>
      <p:bldP spid="36" grpId="0" animBg="1"/>
      <p:bldP spid="37" grpId="0" animBg="1"/>
      <p:bldP spid="38" grpId="0" animBg="1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8894" y="193989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2706" y="1527083"/>
            <a:ext cx="11380765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4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Đô thị nào sau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đây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có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qui mô dân số lớn nhất Bắc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Trung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Bộ và Duyên hải Miền Trung?</a:t>
            </a:r>
            <a:endParaRPr lang="en-US" sz="35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Huế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Đà Nẵng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Nha Trang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35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Phan Thiết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2" descr="Cách fake tích xanh ảnh đại diện Facebook - Quantrimang.com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77" y="4131703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029" y="1649293"/>
            <a:ext cx="11485961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5</a:t>
            </a:r>
            <a:r>
              <a:rPr kumimoji="0" lang="en-US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Các điểm dân cư của đồng bào dân tộc ở miền núi phía Bắc nước ta thường được gọi là…</a:t>
            </a:r>
            <a:endParaRPr lang="en-US" sz="3600" b="1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Bản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	</a:t>
            </a:r>
            <a:endParaRPr lang="en-US" sz="3500" b="1" dirty="0" smtClean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Ấp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Buôn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                                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  </a:t>
            </a:r>
            <a:endParaRPr lang="en-US" sz="3500" b="1" dirty="0" smtClean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Sóc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2" descr="Cách fake tích xanh ảnh đại diện Facebook - Quantrimang.com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6.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Mật độ dân số nước ta đứng sau các nước nào ở Đông Nam Á?</a:t>
            </a:r>
            <a:endParaRPr lang="en-US" sz="3600" b="1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Lào và Ma-lai-xi-a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Mi-an-ma và Thái Lan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Bru-nây và In-đô-nê-xi-a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  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	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D. </a:t>
            </a:r>
            <a:r>
              <a:rPr lang="en-US" sz="35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Xin-ga-po và Phi-lip-pin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2" descr="Cách fake tích xanh ảnh đại diện Facebook - Quantrimang.com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324" y="4126947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029" y="1649293"/>
            <a:ext cx="11485961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7.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So với quần cư nông thôn thì quần cư thành thị có</a:t>
            </a:r>
            <a:endParaRPr lang="en-US" sz="3600" b="1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Mật độ dân số thấp hơn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	</a:t>
            </a:r>
            <a:endParaRPr lang="en-US" sz="3500" b="1" dirty="0" smtClean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Mật độ dân số cao hơn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Qui mô dân số lớn hơn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                                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  </a:t>
            </a:r>
            <a:endParaRPr lang="en-US" sz="3500" b="1" dirty="0" smtClean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Mật độ dân số biến động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2" descr="Cách fake tích xanh ảnh đại diện Facebook - Quantrimang.com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8. </a:t>
            </a:r>
            <a:r>
              <a:rPr lang="en-US" sz="3600" b="1" smtClean="0">
                <a:solidFill>
                  <a:srgbClr val="0000FF"/>
                </a:solidFill>
                <a:cs typeface="Arial" panose="020B0604020202020204" pitchFamily="34" charset="0"/>
              </a:rPr>
              <a:t>Trung tâm hành chính, chính trị lớn và quan trọng nhất cả nước là</a:t>
            </a:r>
            <a:endParaRPr lang="en-US" sz="3600" b="1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Hà Nội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	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TP. Hồ Chí Minh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Hải Phòng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                              D</a:t>
            </a:r>
            <a:r>
              <a:rPr lang="vi-VN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Cần Thơ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2" descr="Cách fake tích xanh ảnh đại diện Facebook - Quantrimang.com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9. </a:t>
            </a:r>
            <a:r>
              <a:rPr kumimoji="0" lang="en-US" sz="36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Căn</a:t>
            </a:r>
            <a:r>
              <a:rPr kumimoji="0" lang="en-US" sz="36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 cứ vào H.2 SGK cho biết, tỉnh nào sau đây có mật độ dân số lớn nhất?</a:t>
            </a:r>
            <a:endParaRPr lang="en-US" sz="3600" b="1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Phú Yên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			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B.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 Kon Tum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Quảng Ngãi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                   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D.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Quảng Nam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2" descr="Cách fake tích xanh ảnh đại diện Facebook - Quantrimang.com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8" y="4181538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0"/>
            <a:ext cx="12192000" cy="6172200"/>
          </a:xfrm>
          <a:prstGeom prst="rect">
            <a:avLst/>
          </a:prstGeom>
          <a:solidFill>
            <a:srgbClr val="F8E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sz="3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7922" y="324618"/>
            <a:ext cx="92773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6000" b="1" kern="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Baloo 2"/>
              </a:rPr>
              <a:t>CHỌN ĐÁP ÁN ĐÚNG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7029" y="1649293"/>
            <a:ext cx="11485961" cy="33701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kumimoji="0" lang="vi-VN" sz="35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Câu </a:t>
            </a:r>
            <a: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10. </a:t>
            </a:r>
            <a:r>
              <a:rPr lang="en-US" sz="36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Căn cứ vào H.2 SGK cho </a:t>
            </a:r>
            <a:r>
              <a:rPr lang="en-US" sz="36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biết</a:t>
            </a:r>
            <a:r>
              <a:rPr lang="en-US" sz="36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, thành phố nào </a:t>
            </a:r>
            <a:r>
              <a:rPr lang="en-US" sz="36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sau đây </a:t>
            </a:r>
            <a:r>
              <a:rPr lang="en-US" sz="36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có </a:t>
            </a:r>
            <a:r>
              <a:rPr lang="en-US" sz="36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qui mô dân số nhỏ </a:t>
            </a:r>
            <a:r>
              <a:rPr lang="en-US" sz="36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Arial" panose="020B0604020202020204" pitchFamily="34" charset="0"/>
              </a:rPr>
              <a:t>nhất?</a:t>
            </a:r>
            <a:endParaRPr lang="en-US" sz="3600" b="1" smtClean="0">
              <a:solidFill>
                <a:srgbClr val="0000FF"/>
              </a:solidFill>
              <a:cs typeface="Arial" panose="020B0604020202020204" pitchFamily="34" charset="0"/>
            </a:endParaRPr>
          </a:p>
          <a:p>
            <a:pPr marL="514350" marR="0" indent="-5143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lphaUcPeriod"/>
            </a:pP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Bạc Liêu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r>
              <a:rPr lang="en-US" sz="35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</a:t>
            </a:r>
            <a:r>
              <a:rPr lang="en-US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		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B</a:t>
            </a:r>
            <a:r>
              <a:rPr lang="vi-VN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Cà Mau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</a:t>
            </a:r>
            <a:endParaRPr lang="en-US" sz="35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  <a:p>
            <a:pPr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3500" b="1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C</a:t>
            </a:r>
            <a:r>
              <a:rPr lang="vi-VN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Rạch Giá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                                </a:t>
            </a:r>
            <a:r>
              <a:rPr lang="en-US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 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D</a:t>
            </a:r>
            <a:r>
              <a:rPr lang="vi-VN" sz="3500" b="1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</a:t>
            </a:r>
            <a:r>
              <a:rPr lang="en-US" sz="3500" b="1" smtClean="0">
                <a:solidFill>
                  <a:srgbClr val="0000FF"/>
                </a:solidFill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Mĩ Tho</a:t>
            </a:r>
            <a:r>
              <a:rPr lang="vi-VN" sz="3500" b="1" smtClean="0">
                <a:solidFill>
                  <a:srgbClr val="0000FF"/>
                </a:solidFill>
                <a:effectLst/>
                <a:latin typeface="Calibri" panose="020F0502020204030204" pitchFamily="34" charset="0"/>
                <a:ea typeface="#9Slide03 Roboto Medium" panose="02000000000000000000" pitchFamily="2" charset="0"/>
                <a:cs typeface="Calibri" panose="020F0502020204030204" pitchFamily="34" charset="0"/>
              </a:rPr>
              <a:t>.                                    </a:t>
            </a:r>
            <a:endParaRPr lang="en-US" sz="3500" b="1" dirty="0">
              <a:solidFill>
                <a:srgbClr val="0000FF"/>
              </a:solidFill>
              <a:effectLst/>
              <a:latin typeface="Calibri" panose="020F0502020204030204" pitchFamily="34" charset="0"/>
              <a:ea typeface="#9Slide03 Roboto Medium" panose="02000000000000000000" pitchFamily="2" charset="0"/>
              <a:cs typeface="Calibri" panose="020F0502020204030204" pitchFamily="34" charset="0"/>
            </a:endParaRPr>
          </a:p>
        </p:txBody>
      </p:sp>
      <p:pic>
        <p:nvPicPr>
          <p:cNvPr id="5" name="Picture 2" descr="Cách fake tích xanh ảnh đại diện Facebook - Quantrimang.com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24" y="3417264"/>
            <a:ext cx="917696" cy="917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huông Vàng Hình ảnh PNG | Vector và các tập tin PSD | Tải về miễn phí trên  Pngtre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83" y="-46080"/>
            <a:ext cx="2013718" cy="201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/>
          <p:cNvSpPr/>
          <p:nvPr/>
        </p:nvSpPr>
        <p:spPr>
          <a:xfrm>
            <a:off x="570022" y="2058392"/>
            <a:ext cx="11210300" cy="149002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lnSpc>
                <a:spcPct val="150000"/>
              </a:lnSpc>
            </a:pPr>
            <a:r>
              <a:rPr lang="en-US" sz="3200" b="1" i="1" smtClean="0">
                <a:solidFill>
                  <a:srgbClr val="0000FF"/>
                </a:solidFill>
              </a:rPr>
              <a:t>Về nhà quan sát thực tế hãy chỉ ra 1 đến 3 vấn đề ở địa phương em được cho là biểu hiện của lối sống thành thị.</a:t>
            </a:r>
            <a:endParaRPr lang="en-US" sz="3200" b="1" i="1">
              <a:solidFill>
                <a:srgbClr val="0000FF"/>
              </a:solidFill>
            </a:endParaRP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1537" y="1042843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/>
          <p:cNvPicPr>
            <a:picLocks noChangeAspect="1"/>
          </p:cNvPicPr>
          <p:nvPr/>
        </p:nvPicPr>
        <p:blipFill>
          <a:blip/>
          <a:srcRect/>
          <a:stretch>
            <a:fillRect/>
          </a:stretch>
        </p:blipFill>
        <p:spPr>
          <a:xfrm>
            <a:off x="10624457" y="4886717"/>
            <a:ext cx="1250868" cy="19712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How to Write a Genuine Thank You Note - Sugar and Spic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r="5504" b="-1"/>
          <a:stretch>
            <a:fillRect/>
          </a:stretch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/>
          <a:srcRect b="461"/>
          <a:stretch>
            <a:fillRect/>
          </a:stretch>
        </p:blipFill>
        <p:spPr>
          <a:xfrm>
            <a:off x="20" y="1281"/>
            <a:ext cx="12191980" cy="6856719"/>
          </a:xfrm>
          <a:prstGeom prst="rect">
            <a:avLst/>
          </a:prstGeom>
        </p:spPr>
      </p:pic>
      <p:pic>
        <p:nvPicPr>
          <p:cNvPr id="6" name="Kiểu 3D 6" descr="The Earth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53" y="4597885"/>
            <a:ext cx="2071755" cy="207175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22100" y="1567548"/>
            <a:ext cx="9707880" cy="193899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2. Phân bố dân cư </a:t>
            </a:r>
            <a:endParaRPr lang="en-US" sz="60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60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 các loại hình quần cư</a:t>
            </a:r>
            <a:endParaRPr lang="en-US" sz="60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anose="020B0604020202020204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cs typeface="Arial" panose="020B0604020202020204" pitchFamily="34" charset="0"/>
              </a:rPr>
              <a:t>1. Phân bố dân cư</a:t>
            </a:r>
            <a:endParaRPr lang="en-US" sz="30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 txBox="1"/>
          <p:nvPr/>
        </p:nvSpPr>
        <p:spPr>
          <a:xfrm>
            <a:off x="658602" y="5196530"/>
            <a:ext cx="2424234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200" b="1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98 500 000</a:t>
            </a:r>
            <a:endParaRPr lang="en-US" sz="3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itle 1"/>
          <p:cNvSpPr txBox="1"/>
          <p:nvPr/>
        </p:nvSpPr>
        <p:spPr>
          <a:xfrm>
            <a:off x="286603" y="1774213"/>
            <a:ext cx="7315199" cy="29937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</a:pP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Diện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tích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Việt Nam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</a:t>
            </a:r>
            <a:r>
              <a:rPr lang="en-US" sz="3200" b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344 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km</a:t>
            </a:r>
            <a:r>
              <a:rPr lang="en-US" sz="3200" b="1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</a:t>
            </a:r>
            <a:r>
              <a:rPr lang="en-US" sz="3200" b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smtClean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năm 2021 là 98,5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triệu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tính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trung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bình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mỗi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km</a:t>
            </a:r>
            <a:r>
              <a:rPr lang="en-US" sz="3200" b="1" baseline="300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bao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nhiêu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sinh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sống</a:t>
            </a:r>
            <a:r>
              <a:rPr lang="en-US" sz="3200" b="1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en-US" sz="3200" b="1" dirty="0"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658602" y="5812866"/>
            <a:ext cx="1890018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30000"/>
              </a:lnSpc>
            </a:pPr>
            <a:r>
              <a:rPr lang="en-US" sz="3200" b="1" smtClean="0">
                <a:solidFill>
                  <a:srgbClr val="0070C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331 344</a:t>
            </a:r>
            <a:endParaRPr lang="en-US" sz="3200" b="1" dirty="0">
              <a:solidFill>
                <a:srgbClr val="0070C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881745" y="5812866"/>
            <a:ext cx="155257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quals 13"/>
          <p:cNvSpPr/>
          <p:nvPr/>
        </p:nvSpPr>
        <p:spPr>
          <a:xfrm>
            <a:off x="2657463" y="5665760"/>
            <a:ext cx="638175" cy="29421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/>
          <p:nvPr/>
        </p:nvSpPr>
        <p:spPr>
          <a:xfrm>
            <a:off x="3404481" y="5415985"/>
            <a:ext cx="3666752" cy="54398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30000"/>
              </a:lnSpc>
            </a:pPr>
            <a:r>
              <a:rPr lang="en-US" sz="3200" b="1" smtClean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297 </a:t>
            </a:r>
            <a:r>
              <a:rPr lang="en-US" sz="3200" b="1" dirty="0" err="1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3200" b="1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/km</a:t>
            </a:r>
            <a:r>
              <a:rPr lang="en-US" sz="3200" b="1" baseline="30000" dirty="0">
                <a:solidFill>
                  <a:srgbClr val="FF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3200" b="1" baseline="30000" dirty="0">
              <a:solidFill>
                <a:srgbClr val="FF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18" descr="A map of the country&#10;&#10;Description automatically generated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762804"/>
            <a:ext cx="4615543" cy="6071446"/>
          </a:xfrm>
          <a:prstGeom prst="rect">
            <a:avLst/>
          </a:prstGeom>
        </p:spPr>
      </p:pic>
      <p:sp>
        <p:nvSpPr>
          <p:cNvPr id="20" name="Title 1"/>
          <p:cNvSpPr txBox="1"/>
          <p:nvPr/>
        </p:nvSpPr>
        <p:spPr>
          <a:xfrm>
            <a:off x="7707086" y="6344525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8" grpId="0"/>
      <p:bldP spid="11" grpId="0" animBg="1"/>
      <p:bldP spid="14" grpId="0"/>
      <p:bldP spid="17" grpId="0" animBg="1"/>
      <p:bldP spid="18" grpId="0"/>
      <p:bldP spid="2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3000" b="1" smtClean="0">
                <a:solidFill>
                  <a:srgbClr val="002060"/>
                </a:solidFill>
                <a:cs typeface="Arial" panose="020B0604020202020204" pitchFamily="34" charset="0"/>
              </a:rPr>
              <a:t>. Phân bố dân cư</a:t>
            </a:r>
            <a:endParaRPr lang="en-US" sz="30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82881" y="1299849"/>
            <a:ext cx="7357950" cy="2031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/>
              <a:t>- Mật độ dân số nước ta cao hơn trung bình thế giới: 297 người/km</a:t>
            </a:r>
            <a:r>
              <a:rPr lang="en-US" sz="2800" b="1" baseline="30000" smtClean="0"/>
              <a:t>2</a:t>
            </a:r>
            <a:r>
              <a:rPr lang="en-US" sz="2800" b="1" smtClean="0"/>
              <a:t> (2021).</a:t>
            </a:r>
            <a:endParaRPr lang="en-US" sz="2800" b="1" smtClean="0"/>
          </a:p>
          <a:p>
            <a:pPr>
              <a:lnSpc>
                <a:spcPct val="150000"/>
              </a:lnSpc>
            </a:pPr>
            <a:r>
              <a:rPr lang="en-US" sz="2800" b="1" smtClean="0"/>
              <a:t>- Dân cư phân bố khác nhau giữa các khu vực:</a:t>
            </a:r>
            <a:endParaRPr lang="en-US" sz="2800" b="1" smtClean="0"/>
          </a:p>
        </p:txBody>
      </p:sp>
      <p:pic>
        <p:nvPicPr>
          <p:cNvPr id="8" name="Picture 7" descr="A map of the country&#10;&#10;Description automatically generated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57" y="762804"/>
            <a:ext cx="4615543" cy="6071446"/>
          </a:xfrm>
          <a:prstGeom prst="rect">
            <a:avLst/>
          </a:prstGeom>
        </p:spPr>
      </p:pic>
      <p:sp>
        <p:nvSpPr>
          <p:cNvPr id="10" name="Title 1"/>
          <p:cNvSpPr txBox="1"/>
          <p:nvPr/>
        </p:nvSpPr>
        <p:spPr>
          <a:xfrm>
            <a:off x="7707086" y="6344525"/>
            <a:ext cx="4473039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b="1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H.2. Bản đồ dân số Việt Nam, năm 2021</a:t>
            </a:r>
            <a:endParaRPr lang="en-US" sz="20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Rectangle: Rounded Corners 7"/>
          <p:cNvSpPr/>
          <p:nvPr/>
        </p:nvSpPr>
        <p:spPr>
          <a:xfrm>
            <a:off x="325129" y="4491525"/>
            <a:ext cx="7251332" cy="113221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2800" b="1" i="1" smtClean="0">
                <a:solidFill>
                  <a:srgbClr val="0000FF"/>
                </a:solidFill>
              </a:rPr>
              <a:t> 	Sự phân bố dân cư khác nhau giữa những khu vực nào ở nước ta?</a:t>
            </a:r>
            <a:endParaRPr lang="vi-VN" sz="2800" b="1" i="1" dirty="0">
              <a:solidFill>
                <a:srgbClr val="0000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>
            <a:fillRect/>
          </a:stretch>
        </p:blipFill>
        <p:spPr>
          <a:xfrm>
            <a:off x="163544" y="3702191"/>
            <a:ext cx="1000545" cy="10866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anose="020B0604020202020204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6" name="Straight Connector 195"/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780689" y="4303493"/>
            <a:ext cx="0" cy="164592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6" name="Content Placeholder 1035"/>
          <p:cNvSpPr>
            <a:spLocks noGrp="1"/>
          </p:cNvSpPr>
          <p:nvPr>
            <p:ph idx="1"/>
          </p:nvPr>
        </p:nvSpPr>
        <p:spPr>
          <a:xfrm>
            <a:off x="1160059" y="54577"/>
            <a:ext cx="9972353" cy="532278"/>
          </a:xfrm>
        </p:spPr>
        <p:txBody>
          <a:bodyPr anchor="ctr">
            <a:no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3200" b="1" smtClean="0">
                <a:solidFill>
                  <a:srgbClr val="FF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Sự phân bố dân cư khác nhau giữa các khu vực</a:t>
            </a:r>
            <a:endParaRPr lang="en-US" sz="3200" b="1" dirty="0">
              <a:solidFill>
                <a:srgbClr val="FF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itle 1"/>
          <p:cNvSpPr txBox="1"/>
          <p:nvPr/>
        </p:nvSpPr>
        <p:spPr>
          <a:xfrm>
            <a:off x="497873" y="3601388"/>
            <a:ext cx="2133600" cy="43835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smtClean="0">
                <a:solidFill>
                  <a:srgbClr val="FFFF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Thành thị</a:t>
            </a:r>
            <a:endParaRPr lang="en-US" sz="2800" b="1" dirty="0">
              <a:solidFill>
                <a:srgbClr val="FFFF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itle 1"/>
          <p:cNvSpPr txBox="1"/>
          <p:nvPr/>
        </p:nvSpPr>
        <p:spPr>
          <a:xfrm>
            <a:off x="2978453" y="3317561"/>
            <a:ext cx="2133600" cy="438351"/>
          </a:xfrm>
          <a:prstGeom prst="rect">
            <a:avLst/>
          </a:prstGeom>
          <a:solidFill>
            <a:srgbClr val="00206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smtClean="0">
                <a:solidFill>
                  <a:srgbClr val="FFFF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Nông thôn</a:t>
            </a:r>
            <a:endParaRPr lang="en-US" sz="2800" b="1" dirty="0">
              <a:solidFill>
                <a:srgbClr val="FFFF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itle 1"/>
          <p:cNvSpPr txBox="1"/>
          <p:nvPr/>
        </p:nvSpPr>
        <p:spPr>
          <a:xfrm>
            <a:off x="3166281" y="6142649"/>
            <a:ext cx="1852261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 núi</a:t>
            </a:r>
            <a:endParaRPr lang="en-US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itle 1"/>
          <p:cNvSpPr txBox="1"/>
          <p:nvPr/>
        </p:nvSpPr>
        <p:spPr>
          <a:xfrm>
            <a:off x="7670039" y="6318204"/>
            <a:ext cx="2026288" cy="476518"/>
          </a:xfrm>
          <a:prstGeom prst="rect">
            <a:avLst/>
          </a:prstGeom>
          <a:solidFill>
            <a:srgbClr val="0000FF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800" b="1" smtClean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 bằng</a:t>
            </a:r>
            <a:endParaRPr lang="en-US" sz="2800" b="1" dirty="0"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 descr="C:\Users\Administrator\Desktop\Ảnh GS 9\z4092685885311_302fddede7b99a51d41b1a0515c64098-768x38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43247" y="3855485"/>
            <a:ext cx="3825921" cy="27977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istrator\Desktop\Ảnh GS 9\376361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5352" y="3862323"/>
            <a:ext cx="3868714" cy="2793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8" descr="Hải phòng thuộc tỉnh nào? Đôi nét về thành phố Hải Phò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55" r="22797" b="3"/>
          <a:stretch>
            <a:fillRect/>
          </a:stretch>
        </p:blipFill>
        <p:spPr bwMode="auto">
          <a:xfrm>
            <a:off x="163776" y="726453"/>
            <a:ext cx="3548418" cy="2743199"/>
          </a:xfrm>
          <a:custGeom>
            <a:avLst/>
            <a:gdLst/>
            <a:ahLst/>
            <a:cxnLst/>
            <a:rect l="l" t="t" r="r" b="b"/>
            <a:pathLst>
              <a:path w="2852928" h="2852928">
                <a:moveTo>
                  <a:pt x="1426464" y="0"/>
                </a:moveTo>
                <a:cubicBezTo>
                  <a:pt x="2214278" y="0"/>
                  <a:pt x="2852928" y="638650"/>
                  <a:pt x="2852928" y="1426464"/>
                </a:cubicBezTo>
                <a:cubicBezTo>
                  <a:pt x="2852928" y="2214278"/>
                  <a:pt x="2214278" y="2852928"/>
                  <a:pt x="1426464" y="2852928"/>
                </a:cubicBezTo>
                <a:cubicBezTo>
                  <a:pt x="638650" y="2852928"/>
                  <a:pt x="0" y="2214278"/>
                  <a:pt x="0" y="1426464"/>
                </a:cubicBezTo>
                <a:cubicBezTo>
                  <a:pt x="0" y="638650"/>
                  <a:pt x="638650" y="0"/>
                  <a:pt x="142646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esktop\Ảnh GS 9\06-1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6984" y="655093"/>
            <a:ext cx="3847527" cy="28242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7321486" cy="553996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571500" indent="-571500"/>
            <a:r>
              <a:rPr lang="en-US" sz="3000" b="1" smtClean="0">
                <a:solidFill>
                  <a:srgbClr val="002060"/>
                </a:solidFill>
                <a:cs typeface="Arial" panose="020B0604020202020204" pitchFamily="34" charset="0"/>
              </a:rPr>
              <a:t>1. Phân bố dân cư</a:t>
            </a:r>
            <a:endParaRPr lang="en-US" sz="3000" b="1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9459" y="1184150"/>
            <a:ext cx="1196753" cy="159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2312" y="1768692"/>
            <a:ext cx="486784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Dựa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vào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bảng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mật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độ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dân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số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các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vùng</a:t>
            </a:r>
            <a:r>
              <a:rPr lang="en-US" sz="2800" b="1" dirty="0" smtClean="0"/>
              <a:t> </a:t>
            </a:r>
            <a:r>
              <a:rPr lang="en-US" sz="2800" b="1" err="1" smtClean="0"/>
              <a:t>năm</a:t>
            </a:r>
            <a:r>
              <a:rPr lang="en-US" sz="2800" b="1" smtClean="0"/>
              <a:t> 2021, </a:t>
            </a:r>
            <a:r>
              <a:rPr lang="en-US" sz="2800" b="1" err="1" smtClean="0"/>
              <a:t>cho</a:t>
            </a:r>
            <a:r>
              <a:rPr lang="en-US" sz="2800" b="1" smtClean="0"/>
              <a:t> biết</a:t>
            </a:r>
            <a:r>
              <a:rPr lang="en-US" sz="2800" b="1" dirty="0" smtClean="0"/>
              <a:t>:</a:t>
            </a:r>
            <a:endParaRPr lang="vi-VN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2693" y="2727444"/>
            <a:ext cx="56337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Vùng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mật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độ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dân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err="1" smtClean="0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</a:rPr>
              <a:t> cao hơn; thấp hơn trung bình cả nước.</a:t>
            </a:r>
            <a:endParaRPr lang="vi-VN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035823" y="1707586"/>
          <a:ext cx="5995852" cy="468269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3953081"/>
                <a:gridCol w="2042771"/>
              </a:tblGrid>
              <a:tr h="4312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smtClean="0"/>
                        <a:t>CÁC</a:t>
                      </a:r>
                      <a:r>
                        <a:rPr lang="en-US" sz="2000" b="1" baseline="0" dirty="0" smtClean="0"/>
                        <a:t> VÙNG</a:t>
                      </a:r>
                      <a:endParaRPr lang="vi-VN" sz="2000" b="1" dirty="0" smtClean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2000" b="1" dirty="0" smtClean="0"/>
                        <a:t>MẬT</a:t>
                      </a:r>
                      <a:r>
                        <a:rPr lang="en-US" sz="2000" b="1" baseline="0" dirty="0" smtClean="0"/>
                        <a:t> ĐỘ DÂN SỐ </a:t>
                      </a:r>
                      <a:endParaRPr lang="vi-VN" sz="2000" b="1" dirty="0" smtClean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63070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Cả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nước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297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</a:tr>
              <a:tr h="248322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Trung</a:t>
                      </a:r>
                      <a:r>
                        <a:rPr lang="en-US" sz="2400" b="1" baseline="0" dirty="0" smtClean="0"/>
                        <a:t> du </a:t>
                      </a:r>
                      <a:r>
                        <a:rPr lang="en-US" sz="2400" b="1" baseline="0" dirty="0" err="1" smtClean="0"/>
                        <a:t>và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miền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núi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Bắc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136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48727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Đồng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bằng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sông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Hồng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1091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Bắc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err="1" smtClean="0"/>
                        <a:t>Trung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err="1" smtClean="0"/>
                        <a:t>Bộ</a:t>
                      </a:r>
                      <a:r>
                        <a:rPr lang="en-US" sz="2400" b="1" smtClean="0"/>
                        <a:t> 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218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16367">
                <a:tc>
                  <a:txBody>
                    <a:bodyPr/>
                    <a:lstStyle/>
                    <a:p>
                      <a:r>
                        <a:rPr lang="en-US" sz="2400" b="1" baseline="0" smtClean="0"/>
                        <a:t>Duyên hải Nam Trung 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211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Tây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baseline="0" dirty="0" err="1" smtClean="0"/>
                        <a:t>Nguyên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111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err="1" smtClean="0"/>
                        <a:t>Đông</a:t>
                      </a:r>
                      <a:r>
                        <a:rPr lang="en-US" sz="2400" b="1" baseline="0" dirty="0" smtClean="0"/>
                        <a:t> Nam </a:t>
                      </a:r>
                      <a:r>
                        <a:rPr lang="en-US" sz="2400" b="1" baseline="0" dirty="0" err="1" smtClean="0"/>
                        <a:t>Bộ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778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553533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ĐB </a:t>
                      </a:r>
                      <a:r>
                        <a:rPr lang="en-US" sz="2400" b="1" dirty="0" err="1" smtClean="0"/>
                        <a:t>Sông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err="1" smtClean="0"/>
                        <a:t>Cửu</a:t>
                      </a:r>
                      <a:r>
                        <a:rPr lang="en-US" sz="2400" b="1" baseline="0" dirty="0" smtClean="0"/>
                        <a:t> </a:t>
                      </a:r>
                      <a:r>
                        <a:rPr lang="en-US" sz="2400" b="1" dirty="0" smtClean="0"/>
                        <a:t>Long</a:t>
                      </a:r>
                      <a:endParaRPr lang="vi-VN" sz="2400" b="1" dirty="0"/>
                    </a:p>
                  </a:txBody>
                  <a:tcPr marL="121920" marR="12192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smtClean="0"/>
                        <a:t>426</a:t>
                      </a:r>
                      <a:endParaRPr lang="vi-VN" sz="2800" b="1" dirty="0"/>
                    </a:p>
                  </a:txBody>
                  <a:tcPr marL="121920" marR="12192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051177" y="808007"/>
            <a:ext cx="5957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/>
              <a:t>Bảng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mật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độ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dân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số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các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vùng</a:t>
            </a:r>
            <a:r>
              <a:rPr lang="en-US" sz="2400" b="1" dirty="0" smtClean="0"/>
              <a:t> </a:t>
            </a:r>
            <a:r>
              <a:rPr lang="en-US" sz="2400" b="1" err="1" smtClean="0"/>
              <a:t>năm</a:t>
            </a:r>
            <a:r>
              <a:rPr lang="en-US" sz="2400" b="1" smtClean="0"/>
              <a:t> 2021 </a:t>
            </a:r>
            <a:r>
              <a:rPr lang="en-US" sz="2400" b="1" dirty="0" smtClean="0"/>
              <a:t>(</a:t>
            </a:r>
            <a:r>
              <a:rPr lang="en-US" sz="2400" b="1" dirty="0" err="1" smtClean="0"/>
              <a:t>người</a:t>
            </a:r>
            <a:r>
              <a:rPr lang="en-US" sz="2400" b="1" dirty="0" smtClean="0"/>
              <a:t>/km²)</a:t>
            </a:r>
            <a:endParaRPr lang="vi-VN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2" y="5145453"/>
            <a:ext cx="56337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800" b="1" smtClean="0">
                <a:solidFill>
                  <a:srgbClr val="FF0000"/>
                </a:solidFill>
              </a:rPr>
              <a:t>Kết luận chung về sự phân bố dân cư giữa các vùng ở nước ta.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3194" y="4076464"/>
            <a:ext cx="53428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0000FF"/>
                </a:solidFill>
              </a:rPr>
              <a:t>Chênh lệch giữa vùng cao nhất và thấp nhất là bao nhiêu? Giải thích.</a:t>
            </a:r>
            <a:endParaRPr lang="vi-VN" sz="2800" b="1" dirty="0">
              <a:solidFill>
                <a:srgbClr val="0000FF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76203"/>
            <a:ext cx="11719560" cy="66171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700" b="1" smtClean="0">
                <a:solidFill>
                  <a:srgbClr val="007A37"/>
                </a:solidFill>
                <a:cs typeface="Arial" panose="020B0604020202020204" pitchFamily="34" charset="0"/>
              </a:rPr>
              <a:t>Bài 2. PHÂN BỐ DÂN CƯ VÀ CÁC LOẠI HÌNH QUẦN CƯ</a:t>
            </a:r>
            <a:endParaRPr lang="en-US" sz="3700" b="1">
              <a:solidFill>
                <a:srgbClr val="007A37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/>
          <p:nvPr/>
        </p:nvSpPr>
        <p:spPr>
          <a:xfrm>
            <a:off x="390525" y="61874"/>
            <a:ext cx="11506200" cy="116685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sz="26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PHÂN </a:t>
            </a:r>
            <a:r>
              <a:rPr lang="en-US" sz="2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BỐ </a:t>
            </a:r>
            <a:r>
              <a:rPr lang="en-US" sz="26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 </a:t>
            </a:r>
            <a:r>
              <a:rPr lang="en-US" sz="2600" b="1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CƯ KHÁC NHAU GIỮA ĐỒNG BẰNG VÀ MIỀN NÚI</a:t>
            </a:r>
            <a:endParaRPr lang="en-US" sz="26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itle 1"/>
          <p:cNvSpPr txBox="1"/>
          <p:nvPr/>
        </p:nvSpPr>
        <p:spPr>
          <a:xfrm>
            <a:off x="1962150" y="1376245"/>
            <a:ext cx="2562225" cy="67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 BẰNG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Graphic 6" descr="Right pointing backhand index outline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561975" y="4981575"/>
            <a:ext cx="1619250" cy="1619250"/>
          </a:xfrm>
          <a:prstGeom prst="rect">
            <a:avLst/>
          </a:prstGeom>
        </p:spPr>
      </p:pic>
      <p:sp>
        <p:nvSpPr>
          <p:cNvPr id="12" name="Title 1"/>
          <p:cNvSpPr txBox="1"/>
          <p:nvPr/>
        </p:nvSpPr>
        <p:spPr>
          <a:xfrm>
            <a:off x="2181225" y="5070833"/>
            <a:ext cx="9448800" cy="106381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Giữa</a:t>
            </a:r>
            <a:r>
              <a:rPr lang="en-US" sz="2800" b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smtClean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đồng bằng và miền núi; giữa nông thôn và thành thị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sự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chênh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lệch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dân</a:t>
            </a:r>
            <a:r>
              <a:rPr lang="en-US" sz="2800" b="1" dirty="0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cư</a:t>
            </a:r>
            <a:endParaRPr lang="en-US" sz="2800" b="1" dirty="0">
              <a:solidFill>
                <a:srgbClr val="C0000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7400925" y="1376245"/>
            <a:ext cx="2562225" cy="67627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MIỀN NÚI</a:t>
            </a:r>
            <a:endParaRPr lang="en-US" sz="2800" b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itle 1"/>
          <p:cNvSpPr txBox="1"/>
          <p:nvPr/>
        </p:nvSpPr>
        <p:spPr>
          <a:xfrm>
            <a:off x="1704975" y="2716781"/>
            <a:ext cx="3771900" cy="1424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Khai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thác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lâu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đời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itle 1"/>
          <p:cNvSpPr txBox="1"/>
          <p:nvPr/>
        </p:nvSpPr>
        <p:spPr>
          <a:xfrm>
            <a:off x="7200900" y="2716781"/>
            <a:ext cx="4222276" cy="142443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Địa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hình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bằng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phẳng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Kinh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chậm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phát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triển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tầng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hạn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chế</a:t>
            </a:r>
            <a:r>
              <a:rPr lang="en-US" sz="2800" b="1" dirty="0">
                <a:solidFill>
                  <a:srgbClr val="7030A0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  <a:endParaRPr lang="en-US" sz="2800" b="1" dirty="0">
              <a:solidFill>
                <a:srgbClr val="7030A0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Arrow: Down 9"/>
          <p:cNvSpPr/>
          <p:nvPr/>
        </p:nvSpPr>
        <p:spPr>
          <a:xfrm>
            <a:off x="2847975" y="2134092"/>
            <a:ext cx="742950" cy="501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/>
          </a:p>
        </p:txBody>
      </p:sp>
      <p:sp>
        <p:nvSpPr>
          <p:cNvPr id="19" name="Arrow: Down 18"/>
          <p:cNvSpPr/>
          <p:nvPr/>
        </p:nvSpPr>
        <p:spPr>
          <a:xfrm>
            <a:off x="8343900" y="2145020"/>
            <a:ext cx="742950" cy="501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/>
          </a:p>
        </p:txBody>
      </p:sp>
      <p:cxnSp>
        <p:nvCxnSpPr>
          <p:cNvPr id="20" name="Straight Arrow Connector 19"/>
          <p:cNvCxnSpPr>
            <a:endCxn id="9" idx="0"/>
          </p:cNvCxnSpPr>
          <p:nvPr/>
        </p:nvCxnSpPr>
        <p:spPr>
          <a:xfrm flipH="1">
            <a:off x="3243263" y="962025"/>
            <a:ext cx="2852738" cy="4142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endCxn id="14" idx="0"/>
          </p:cNvCxnSpPr>
          <p:nvPr/>
        </p:nvCxnSpPr>
        <p:spPr>
          <a:xfrm>
            <a:off x="6096001" y="962025"/>
            <a:ext cx="2586037" cy="41422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5" name="Graphic 34" descr="Group of people with solid fill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81659" y="4211627"/>
            <a:ext cx="914400" cy="914400"/>
          </a:xfrm>
          <a:prstGeom prst="rect">
            <a:avLst/>
          </a:prstGeom>
        </p:spPr>
      </p:pic>
      <p:pic>
        <p:nvPicPr>
          <p:cNvPr id="37" name="Graphic 36" descr="Group success with solid fill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05950" y="4244523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4" grpId="0" animBg="1"/>
      <p:bldP spid="15" grpId="0"/>
      <p:bldP spid="16" grpId="0"/>
      <p:bldP spid="10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8322</Words>
  <Application>WPS Presentation</Application>
  <PresentationFormat>Custom</PresentationFormat>
  <Paragraphs>550</Paragraphs>
  <Slides>38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57" baseType="lpstr">
      <vt:lpstr>Arial</vt:lpstr>
      <vt:lpstr>SimSun</vt:lpstr>
      <vt:lpstr>Wingdings</vt:lpstr>
      <vt:lpstr>Calibri</vt:lpstr>
      <vt:lpstr>Cambria</vt:lpstr>
      <vt:lpstr>Times New Roman</vt:lpstr>
      <vt:lpstr>Calibri</vt:lpstr>
      <vt:lpstr>Roboto</vt:lpstr>
      <vt:lpstr>Tahoma</vt:lpstr>
      <vt:lpstr>等线</vt:lpstr>
      <vt:lpstr>Microsoft YaHei</vt:lpstr>
      <vt:lpstr>Arial Unicode MS</vt:lpstr>
      <vt:lpstr>Calibri Light</vt:lpstr>
      <vt:lpstr>Times New Roman</vt:lpstr>
      <vt:lpstr>#9Slide03 Roboto Medium</vt:lpstr>
      <vt:lpstr>Yuongblood-designed</vt:lpstr>
      <vt:lpstr>Baloo 2</vt:lpstr>
      <vt:lpstr>SVN-Riesling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NHỮNG SẮC MÀU THÀNH THỊ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Trang Tran</cp:lastModifiedBy>
  <cp:revision>71</cp:revision>
  <dcterms:created xsi:type="dcterms:W3CDTF">2021-08-30T08:45:00Z</dcterms:created>
  <dcterms:modified xsi:type="dcterms:W3CDTF">2024-09-04T08:32:15Z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4B57D222F04A492DA07D056D2651A7AD_12</vt:lpwstr>
  </property>
  <property fmtid="{D5CDD505-2E9C-101B-9397-08002B2CF9AE}" pid="3" name="KSOProductBuildVer">
    <vt:lpwstr>1033-12.2.0.17562</vt:lpwstr>
  </property>
</Properties>
</file>