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8/21/2024</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508313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8/21/2024</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598026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8/21/2024</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02415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8/21/2024</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36333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8/21/2024</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58812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8/21/2024</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035833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8/21/2024</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699803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8/21/2024</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35751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8/21/2024</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177855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8/21/2024</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4775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8/21/2024</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6989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8/21/2024</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191555254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55" r:id="rId6"/>
    <p:sldLayoutId id="2147483751" r:id="rId7"/>
    <p:sldLayoutId id="2147483752" r:id="rId8"/>
    <p:sldLayoutId id="2147483753" r:id="rId9"/>
    <p:sldLayoutId id="2147483754" r:id="rId10"/>
    <p:sldLayoutId id="2147483756"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9B7AD9F6-8CE7-4299-8FC6-328F4DCD3FF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BE796725-03FC-3D80-7FA7-3D4F10F6CD68}"/>
              </a:ext>
            </a:extLst>
          </p:cNvPr>
          <p:cNvSpPr>
            <a:spLocks noGrp="1"/>
          </p:cNvSpPr>
          <p:nvPr>
            <p:ph type="subTitle" idx="1"/>
          </p:nvPr>
        </p:nvSpPr>
        <p:spPr>
          <a:xfrm>
            <a:off x="3023118" y="1856232"/>
            <a:ext cx="8518849" cy="1764046"/>
          </a:xfrm>
        </p:spPr>
        <p:txBody>
          <a:bodyPr>
            <a:noAutofit/>
          </a:bodyPr>
          <a:lstStyle/>
          <a:p>
            <a:pPr algn="ctr"/>
            <a:r>
              <a:rPr lang="en-US" sz="4000" b="1" dirty="0">
                <a:solidFill>
                  <a:srgbClr val="00B0F0"/>
                </a:solidFill>
                <a:latin typeface="Times New Roman" panose="02020603050405020304" pitchFamily="18" charset="0"/>
                <a:cs typeface="Times New Roman" panose="02020603050405020304" pitchFamily="18" charset="0"/>
              </a:rPr>
              <a:t>CÁCH SỬ DỤNG TÀI LIỆU THAM KHẢO VÀ TRÍCH DẪN TÀI LIỆU</a:t>
            </a:r>
          </a:p>
        </p:txBody>
      </p:sp>
      <p:sp>
        <p:nvSpPr>
          <p:cNvPr id="35" name="Rectangle 6">
            <a:extLst>
              <a:ext uri="{FF2B5EF4-FFF2-40B4-BE49-F238E27FC236}">
                <a16:creationId xmlns:a16="http://schemas.microsoft.com/office/drawing/2014/main" id="{F49775AF-8896-43EE-92C6-83497D6DC5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C2FF70"/>
          </a:solidFill>
          <a:ln w="38100" cap="rnd">
            <a:solidFill>
              <a:srgbClr val="C2FF70"/>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9D1EBDE-DB47-6857-A2A1-FCEF027D78BA}"/>
              </a:ext>
            </a:extLst>
          </p:cNvPr>
          <p:cNvPicPr>
            <a:picLocks noChangeAspect="1"/>
          </p:cNvPicPr>
          <p:nvPr/>
        </p:nvPicPr>
        <p:blipFill rotWithShape="1">
          <a:blip r:embed="rId2"/>
          <a:srcRect l="49067"/>
          <a:stretch/>
        </p:blipFill>
        <p:spPr>
          <a:xfrm>
            <a:off x="1" y="10"/>
            <a:ext cx="311642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6" name="TextBox 5">
            <a:extLst>
              <a:ext uri="{FF2B5EF4-FFF2-40B4-BE49-F238E27FC236}">
                <a16:creationId xmlns:a16="http://schemas.microsoft.com/office/drawing/2014/main" id="{5F91BA6C-EDC4-567F-9F17-D528E7D22616}"/>
              </a:ext>
            </a:extLst>
          </p:cNvPr>
          <p:cNvSpPr txBox="1"/>
          <p:nvPr/>
        </p:nvSpPr>
        <p:spPr>
          <a:xfrm>
            <a:off x="447869" y="830424"/>
            <a:ext cx="11356321" cy="830997"/>
          </a:xfrm>
          <a:prstGeom prst="rect">
            <a:avLst/>
          </a:prstGeom>
          <a:noFill/>
        </p:spPr>
        <p:txBody>
          <a:bodyPr wrap="square">
            <a:spAutoFit/>
          </a:bodyPr>
          <a:lstStyle/>
          <a:p>
            <a:pPr algn="ctr"/>
            <a:r>
              <a:rPr lang="en-US" sz="4800" b="1" dirty="0" smtClean="0">
                <a:solidFill>
                  <a:srgbClr val="FF0000"/>
                </a:solidFill>
                <a:latin typeface="Times New Roman" panose="02020603050405020304" pitchFamily="18" charset="0"/>
                <a:cs typeface="Times New Roman" panose="02020603050405020304" pitchFamily="18" charset="0"/>
              </a:rPr>
              <a:t>TIẾT 47: THỰC </a:t>
            </a:r>
            <a:r>
              <a:rPr lang="en-US" sz="4800" b="1" dirty="0">
                <a:solidFill>
                  <a:srgbClr val="FF0000"/>
                </a:solidFill>
                <a:latin typeface="Times New Roman" panose="02020603050405020304" pitchFamily="18" charset="0"/>
                <a:cs typeface="Times New Roman" panose="02020603050405020304" pitchFamily="18" charset="0"/>
              </a:rPr>
              <a:t>HÀNH TIẾNG VIỆT</a:t>
            </a:r>
          </a:p>
        </p:txBody>
      </p:sp>
    </p:spTree>
    <p:extLst>
      <p:ext uri="{BB962C8B-B14F-4D97-AF65-F5344CB8AC3E}">
        <p14:creationId xmlns:p14="http://schemas.microsoft.com/office/powerpoint/2010/main" val="216416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1D5CF6-2F91-50AB-DC47-AE1B3D17CE36}"/>
              </a:ext>
            </a:extLst>
          </p:cNvPr>
          <p:cNvSpPr>
            <a:spLocks noGrp="1"/>
          </p:cNvSpPr>
          <p:nvPr>
            <p:ph type="title"/>
          </p:nvPr>
        </p:nvSpPr>
        <p:spPr>
          <a:xfrm>
            <a:off x="5297762" y="329184"/>
            <a:ext cx="6251110" cy="1783080"/>
          </a:xfrm>
        </p:spPr>
        <p:txBody>
          <a:bodyPr anchor="b">
            <a:normAutofit/>
          </a:bodyPr>
          <a:lstStyle/>
          <a:p>
            <a:r>
              <a:rPr lang="en-US" sz="7200" b="1" dirty="0">
                <a:latin typeface="Times New Roman" panose="02020603050405020304" pitchFamily="18" charset="0"/>
                <a:cs typeface="Times New Roman" panose="02020603050405020304" pitchFamily="18" charset="0"/>
              </a:rPr>
              <a:t>KHỞI ĐỘNG</a:t>
            </a:r>
          </a:p>
        </p:txBody>
      </p:sp>
      <p:sp>
        <p:nvSpPr>
          <p:cNvPr id="11"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239572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F69D0F"/>
          </a:solidFill>
          <a:ln w="38100" cap="rnd">
            <a:solidFill>
              <a:srgbClr val="F69D0F"/>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7806E12-9343-12E5-0614-B756C17BA207}"/>
              </a:ext>
            </a:extLst>
          </p:cNvPr>
          <p:cNvSpPr>
            <a:spLocks noGrp="1"/>
          </p:cNvSpPr>
          <p:nvPr>
            <p:ph idx="1"/>
          </p:nvPr>
        </p:nvSpPr>
        <p:spPr>
          <a:xfrm>
            <a:off x="5297762" y="2706624"/>
            <a:ext cx="6251110" cy="3483864"/>
          </a:xfrm>
        </p:spPr>
        <p:txBody>
          <a:bodyPr>
            <a:normAutofit/>
          </a:bodyPr>
          <a:lstStyle/>
          <a:p>
            <a:pPr marL="0" indent="0">
              <a:buNone/>
            </a:pPr>
            <a:r>
              <a:rPr lang="en-US" dirty="0" err="1">
                <a:latin typeface="Times New Roman" panose="02020603050405020304" pitchFamily="18" charset="0"/>
                <a:cs typeface="Times New Roman" panose="02020603050405020304" pitchFamily="18" charset="0"/>
              </a:rPr>
              <a:t>Tóm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tắt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video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https://www.youtube.com/ </a:t>
            </a:r>
            <a:r>
              <a:rPr lang="en-US" dirty="0" err="1">
                <a:latin typeface="Times New Roman" panose="02020603050405020304" pitchFamily="18" charset="0"/>
                <a:cs typeface="Times New Roman" panose="02020603050405020304" pitchFamily="18" charset="0"/>
              </a:rPr>
              <a:t>watch?v</a:t>
            </a:r>
            <a:r>
              <a:rPr lang="en-US" dirty="0">
                <a:latin typeface="Times New Roman" panose="02020603050405020304" pitchFamily="18" charset="0"/>
                <a:cs typeface="Times New Roman" panose="02020603050405020304" pitchFamily="18" charset="0"/>
              </a:rPr>
              <a:t>=yamu723KhEU</a:t>
            </a:r>
          </a:p>
        </p:txBody>
      </p:sp>
    </p:spTree>
    <p:extLst>
      <p:ext uri="{BB962C8B-B14F-4D97-AF65-F5344CB8AC3E}">
        <p14:creationId xmlns:p14="http://schemas.microsoft.com/office/powerpoint/2010/main" val="4286752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2C61293E-6EBE-43EF-A52C-9BEBFD7679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FF923F-7361-EC35-2FC1-858AD18BAC03}"/>
              </a:ext>
            </a:extLst>
          </p:cNvPr>
          <p:cNvSpPr>
            <a:spLocks noGrp="1"/>
          </p:cNvSpPr>
          <p:nvPr>
            <p:ph type="title"/>
          </p:nvPr>
        </p:nvSpPr>
        <p:spPr>
          <a:xfrm>
            <a:off x="4520242" y="329184"/>
            <a:ext cx="7668710" cy="1783080"/>
          </a:xfrm>
        </p:spPr>
        <p:txBody>
          <a:bodyPr anchor="b">
            <a:normAutofit/>
          </a:bodyPr>
          <a:lstStyle/>
          <a:p>
            <a:pPr>
              <a:lnSpc>
                <a:spcPct val="90000"/>
              </a:lnSpc>
            </a:pPr>
            <a:r>
              <a:rPr lang="en-US" sz="4000" b="1">
                <a:latin typeface="Times New Roman" panose="02020603050405020304" pitchFamily="18" charset="0"/>
                <a:cs typeface="Times New Roman" panose="02020603050405020304" pitchFamily="18" charset="0"/>
              </a:rPr>
              <a:t>I. Cách sử dụng tài liệu tham khảo và trích dẫn tài liệu</a:t>
            </a:r>
          </a:p>
        </p:txBody>
      </p:sp>
      <p:sp>
        <p:nvSpPr>
          <p:cNvPr id="26"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239572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F0990D"/>
          </a:solidFill>
          <a:ln w="38100" cap="rnd">
            <a:solidFill>
              <a:srgbClr val="F0990D"/>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2">
            <a:extLst>
              <a:ext uri="{FF2B5EF4-FFF2-40B4-BE49-F238E27FC236}">
                <a16:creationId xmlns:a16="http://schemas.microsoft.com/office/drawing/2014/main" id="{81F5B63C-DB75-1872-BCAE-E51347CCA9C4}"/>
              </a:ext>
            </a:extLst>
          </p:cNvPr>
          <p:cNvSpPr>
            <a:spLocks noGrp="1"/>
          </p:cNvSpPr>
          <p:nvPr>
            <p:ph idx="1"/>
          </p:nvPr>
        </p:nvSpPr>
        <p:spPr>
          <a:xfrm>
            <a:off x="4002657" y="2706624"/>
            <a:ext cx="7953554" cy="3822192"/>
          </a:xfrm>
        </p:spPr>
        <p:txBody>
          <a:bodyPr>
            <a:normAutofit lnSpcReduction="10000"/>
          </a:bodyPr>
          <a:lstStyle/>
          <a:p>
            <a:pPr marL="0" indent="0" algn="just">
              <a:lnSpc>
                <a:spcPct val="100000"/>
              </a:lnSpc>
              <a:buNone/>
            </a:pPr>
            <a:r>
              <a:rPr lang="vi-VN">
                <a:latin typeface="Times New Roman" panose="02020603050405020304" pitchFamily="18" charset="0"/>
                <a:cs typeface="Times New Roman" panose="02020603050405020304" pitchFamily="18" charset="0"/>
              </a:rPr>
              <a:t>– Khi viết, cần tham khảo tài liệu từ các nguồn khác nhau để tiếp cận vấn đề một cách toàn diện và sâu sắc. </a:t>
            </a:r>
            <a:endParaRPr lang="en-US">
              <a:latin typeface="Times New Roman" panose="02020603050405020304" pitchFamily="18" charset="0"/>
              <a:cs typeface="Times New Roman" panose="02020603050405020304" pitchFamily="18" charset="0"/>
            </a:endParaRPr>
          </a:p>
          <a:p>
            <a:pPr marL="0" indent="0" algn="just">
              <a:lnSpc>
                <a:spcPct val="100000"/>
              </a:lnSpc>
              <a:buNone/>
            </a:pPr>
            <a:r>
              <a:rPr lang="vi-VN">
                <a:latin typeface="Times New Roman" panose="02020603050405020304" pitchFamily="18" charset="0"/>
                <a:cs typeface="Times New Roman" panose="02020603050405020304" pitchFamily="18" charset="0"/>
              </a:rPr>
              <a:t>– Có thể dẫn tài liệu tham khảo theo hai cách: trực tiếp và gián tiếp.</a:t>
            </a:r>
            <a:endParaRPr lang="en-US">
              <a:latin typeface="Times New Roman" panose="02020603050405020304" pitchFamily="18" charset="0"/>
              <a:cs typeface="Times New Roman" panose="02020603050405020304" pitchFamily="18" charset="0"/>
            </a:endParaRPr>
          </a:p>
          <a:p>
            <a:pPr marL="0" indent="0" algn="just">
              <a:lnSpc>
                <a:spcPct val="100000"/>
              </a:lnSpc>
              <a:buNone/>
            </a:pPr>
            <a:r>
              <a:rPr lang="vi-VN">
                <a:latin typeface="Times New Roman" panose="02020603050405020304" pitchFamily="18" charset="0"/>
                <a:cs typeface="Times New Roman" panose="02020603050405020304" pitchFamily="18" charset="0"/>
              </a:rPr>
              <a:t> – Khi dẫn tài liệu tham khảo cần lưu ý: </a:t>
            </a:r>
            <a:endParaRPr lang="en-US">
              <a:latin typeface="Times New Roman" panose="02020603050405020304" pitchFamily="18" charset="0"/>
              <a:cs typeface="Times New Roman" panose="02020603050405020304" pitchFamily="18" charset="0"/>
            </a:endParaRPr>
          </a:p>
          <a:p>
            <a:pPr marL="0" indent="0" algn="just">
              <a:lnSpc>
                <a:spcPct val="100000"/>
              </a:lnSpc>
              <a:buNone/>
            </a:pPr>
            <a:r>
              <a:rPr lang="vi-VN">
                <a:latin typeface="Times New Roman" panose="02020603050405020304" pitchFamily="18" charset="0"/>
                <a:cs typeface="Times New Roman" panose="02020603050405020304" pitchFamily="18" charset="0"/>
              </a:rPr>
              <a:t>+ Nêu rõ tác giả của ý kiến và xuất xứ của tài liệu. </a:t>
            </a:r>
            <a:endParaRPr lang="en-US">
              <a:latin typeface="Times New Roman" panose="02020603050405020304" pitchFamily="18" charset="0"/>
              <a:cs typeface="Times New Roman" panose="02020603050405020304" pitchFamily="18" charset="0"/>
            </a:endParaRPr>
          </a:p>
          <a:p>
            <a:pPr marL="0" indent="0" algn="just">
              <a:lnSpc>
                <a:spcPct val="100000"/>
              </a:lnSpc>
              <a:buNone/>
            </a:pPr>
            <a:r>
              <a:rPr lang="vi-VN">
                <a:latin typeface="Times New Roman" panose="02020603050405020304" pitchFamily="18" charset="0"/>
                <a:cs typeface="Times New Roman" panose="02020603050405020304" pitchFamily="18" charset="0"/>
              </a:rPr>
              <a:t>+ Truyền tải trung thực nội dung ý tưởng và thông tin được trích dẫn.</a:t>
            </a:r>
            <a:endParaRPr lang="en-US">
              <a:latin typeface="Times New Roman" panose="02020603050405020304" pitchFamily="18" charset="0"/>
              <a:cs typeface="Times New Roman" panose="02020603050405020304" pitchFamily="18" charset="0"/>
            </a:endParaRPr>
          </a:p>
        </p:txBody>
      </p:sp>
      <p:pic>
        <p:nvPicPr>
          <p:cNvPr id="5" name="Picture 4" descr="Toy plastic numbers">
            <a:extLst>
              <a:ext uri="{FF2B5EF4-FFF2-40B4-BE49-F238E27FC236}">
                <a16:creationId xmlns:a16="http://schemas.microsoft.com/office/drawing/2014/main" id="{40D7DDE9-7E81-96EC-CEE7-40086AC649FD}"/>
              </a:ext>
            </a:extLst>
          </p:cNvPr>
          <p:cNvPicPr>
            <a:picLocks noChangeAspect="1"/>
          </p:cNvPicPr>
          <p:nvPr/>
        </p:nvPicPr>
        <p:blipFill rotWithShape="1">
          <a:blip r:embed="rId2"/>
          <a:srcRect l="24405" r="30263" b="-1"/>
          <a:stretch/>
        </p:blipFill>
        <p:spPr>
          <a:xfrm>
            <a:off x="-777182" y="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Tree>
    <p:extLst>
      <p:ext uri="{BB962C8B-B14F-4D97-AF65-F5344CB8AC3E}">
        <p14:creationId xmlns:p14="http://schemas.microsoft.com/office/powerpoint/2010/main" val="177985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37E2CD-B5CF-68A7-A463-B15E2E48AD01}"/>
              </a:ext>
            </a:extLst>
          </p:cNvPr>
          <p:cNvSpPr>
            <a:spLocks noGrp="1"/>
          </p:cNvSpPr>
          <p:nvPr>
            <p:ph type="title"/>
          </p:nvPr>
        </p:nvSpPr>
        <p:spPr>
          <a:xfrm>
            <a:off x="5297762" y="329184"/>
            <a:ext cx="6251110" cy="1783080"/>
          </a:xfrm>
        </p:spPr>
        <p:txBody>
          <a:bodyPr anchor="b">
            <a:normAutofit fontScale="90000"/>
          </a:bodyPr>
          <a:lstStyle/>
          <a:p>
            <a:r>
              <a:rPr lang="en-US" sz="7200" b="1">
                <a:latin typeface="Times New Roman" panose="02020603050405020304" pitchFamily="18" charset="0"/>
                <a:cs typeface="Times New Roman" panose="02020603050405020304" pitchFamily="18" charset="0"/>
              </a:rPr>
              <a:t>II. LUYỆN TẬP</a:t>
            </a:r>
          </a:p>
        </p:txBody>
      </p:sp>
      <p:sp>
        <p:nvSpPr>
          <p:cNvPr id="11"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239572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5C8BBB"/>
          </a:solidFill>
          <a:ln w="38100" cap="rnd">
            <a:solidFill>
              <a:srgbClr val="5C8BBB"/>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7B5F687-BDBE-7477-B02B-BB7F372D8BF3}"/>
              </a:ext>
            </a:extLst>
          </p:cNvPr>
          <p:cNvSpPr>
            <a:spLocks noGrp="1"/>
          </p:cNvSpPr>
          <p:nvPr>
            <p:ph idx="1"/>
          </p:nvPr>
        </p:nvSpPr>
        <p:spPr>
          <a:xfrm>
            <a:off x="5297762" y="2706624"/>
            <a:ext cx="6251110" cy="3483864"/>
          </a:xfrm>
        </p:spPr>
        <p:txBody>
          <a:bodyPr>
            <a:normAutofit fontScale="92500" lnSpcReduction="20000"/>
          </a:bodyPr>
          <a:lstStyle/>
          <a:p>
            <a:pPr marL="0" indent="0" algn="just">
              <a:lnSpc>
                <a:spcPct val="100000"/>
              </a:lnSpc>
              <a:buNone/>
            </a:pPr>
            <a:r>
              <a:rPr lang="en-US" b="1">
                <a:latin typeface="Times New Roman" panose="02020603050405020304" pitchFamily="18" charset="0"/>
                <a:cs typeface="Times New Roman" panose="02020603050405020304" pitchFamily="18" charset="0"/>
              </a:rPr>
              <a:t>Bài tập 1 </a:t>
            </a:r>
          </a:p>
          <a:p>
            <a:pPr marL="0" indent="0" algn="just">
              <a:lnSpc>
                <a:spcPct val="100000"/>
              </a:lnSpc>
              <a:buNone/>
            </a:pPr>
            <a:r>
              <a:rPr lang="en-US">
                <a:latin typeface="Times New Roman" panose="02020603050405020304" pitchFamily="18" charset="0"/>
                <a:cs typeface="Times New Roman" panose="02020603050405020304" pitchFamily="18" charset="0"/>
              </a:rPr>
              <a:t>a. Cách trích dẫn thứ hai là đúng quy định vì tác giả đã tuân thủ các quy định về cách dẫn trực tiếp: đặt phần dẫn trong dấu ngoặc kép và ghi chú tên tác giả. </a:t>
            </a:r>
          </a:p>
          <a:p>
            <a:pPr marL="0" indent="0" algn="just">
              <a:lnSpc>
                <a:spcPct val="100000"/>
              </a:lnSpc>
              <a:buNone/>
            </a:pPr>
            <a:r>
              <a:rPr lang="en-US">
                <a:latin typeface="Times New Roman" panose="02020603050405020304" pitchFamily="18" charset="0"/>
                <a:cs typeface="Times New Roman" panose="02020603050405020304" pitchFamily="18" charset="0"/>
              </a:rPr>
              <a:t>b. Cách trích dẫn thứ nhất là đúng quy định vì tác giả đã tuân thủ các quy định về cách dẫn trực tiếp: đặt phần dẫn trong dấu ngoặc kép và ghi chú tên tác giả</a:t>
            </a:r>
          </a:p>
        </p:txBody>
      </p:sp>
      <p:pic>
        <p:nvPicPr>
          <p:cNvPr id="5" name="Picture 4" descr="Metal tic-tac-toe game pieces">
            <a:extLst>
              <a:ext uri="{FF2B5EF4-FFF2-40B4-BE49-F238E27FC236}">
                <a16:creationId xmlns:a16="http://schemas.microsoft.com/office/drawing/2014/main" id="{173A8B0C-52FD-E223-2258-32B0790ACA24}"/>
              </a:ext>
            </a:extLst>
          </p:cNvPr>
          <p:cNvPicPr>
            <a:picLocks noChangeAspect="1"/>
          </p:cNvPicPr>
          <p:nvPr/>
        </p:nvPicPr>
        <p:blipFill rotWithShape="1">
          <a:blip r:embed="rId2"/>
          <a:srcRect l="17765" r="3130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Tree>
    <p:extLst>
      <p:ext uri="{BB962C8B-B14F-4D97-AF65-F5344CB8AC3E}">
        <p14:creationId xmlns:p14="http://schemas.microsoft.com/office/powerpoint/2010/main" val="3630605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0CAA71-948D-D298-D814-2265E3B5A90C}"/>
              </a:ext>
            </a:extLst>
          </p:cNvPr>
          <p:cNvSpPr>
            <a:spLocks noGrp="1"/>
          </p:cNvSpPr>
          <p:nvPr>
            <p:ph type="title"/>
          </p:nvPr>
        </p:nvSpPr>
        <p:spPr>
          <a:xfrm>
            <a:off x="3675996" y="294678"/>
            <a:ext cx="8297468" cy="1682496"/>
          </a:xfrm>
        </p:spPr>
        <p:txBody>
          <a:bodyPr anchor="b">
            <a:normAutofit/>
          </a:bodyPr>
          <a:lstStyle/>
          <a:p>
            <a:r>
              <a:rPr lang="en-US" sz="6700" b="1">
                <a:latin typeface="Times New Roman" panose="02020603050405020304" pitchFamily="18" charset="0"/>
                <a:cs typeface="Times New Roman" panose="02020603050405020304" pitchFamily="18" charset="0"/>
              </a:rPr>
              <a:t>II. LUYỆN TẬP</a:t>
            </a:r>
            <a:endParaRPr lang="en-US" sz="6700"/>
          </a:p>
        </p:txBody>
      </p:sp>
      <p:sp>
        <p:nvSpPr>
          <p:cNvPr id="11"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239572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5C8BBB"/>
          </a:solidFill>
          <a:ln w="38100" cap="rnd">
            <a:solidFill>
              <a:srgbClr val="5C8BBB"/>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03566D8-936A-F304-9E03-FC2343A8CE92}"/>
              </a:ext>
            </a:extLst>
          </p:cNvPr>
          <p:cNvSpPr>
            <a:spLocks noGrp="1"/>
          </p:cNvSpPr>
          <p:nvPr>
            <p:ph idx="1"/>
          </p:nvPr>
        </p:nvSpPr>
        <p:spPr>
          <a:xfrm>
            <a:off x="3675996" y="2155371"/>
            <a:ext cx="8297468" cy="4555671"/>
          </a:xfrm>
        </p:spPr>
        <p:txBody>
          <a:bodyPr>
            <a:normAutofit/>
          </a:bodyPr>
          <a:lstStyle/>
          <a:p>
            <a:pPr marL="0" indent="0">
              <a:lnSpc>
                <a:spcPct val="120000"/>
              </a:lnSpc>
              <a:buNone/>
            </a:pPr>
            <a:r>
              <a:rPr lang="vi-VN" sz="2400">
                <a:latin typeface="Times New Roman" panose="02020603050405020304" pitchFamily="18" charset="0"/>
                <a:cs typeface="Times New Roman" panose="02020603050405020304" pitchFamily="18" charset="0"/>
              </a:rPr>
              <a:t>Bài tập 2 </a:t>
            </a:r>
            <a:endParaRPr lang="en-US" sz="2400">
              <a:latin typeface="Times New Roman" panose="02020603050405020304" pitchFamily="18" charset="0"/>
              <a:cs typeface="Times New Roman" panose="02020603050405020304" pitchFamily="18" charset="0"/>
            </a:endParaRPr>
          </a:p>
          <a:p>
            <a:pPr marL="0" indent="0">
              <a:lnSpc>
                <a:spcPct val="120000"/>
              </a:lnSpc>
              <a:buNone/>
            </a:pPr>
            <a:r>
              <a:rPr lang="en-US" sz="2400">
                <a:latin typeface="Times New Roman" panose="02020603050405020304" pitchFamily="18" charset="0"/>
                <a:cs typeface="Times New Roman" panose="02020603050405020304" pitchFamily="18" charset="0"/>
              </a:rPr>
              <a:t>a. </a:t>
            </a:r>
            <a:r>
              <a:rPr lang="vi-VN" sz="2400">
                <a:latin typeface="Times New Roman" panose="02020603050405020304" pitchFamily="18" charset="0"/>
                <a:cs typeface="Times New Roman" panose="02020603050405020304" pitchFamily="18" charset="0"/>
              </a:rPr>
              <a:t>Dấu hiệu cho thấy tác giả đã tuân thủ quy định khi tham khảo và trích dẫn tài liệu là đặt phần dẫn trong dấu ngoặc kép. </a:t>
            </a:r>
            <a:endParaRPr lang="en-US" sz="2400">
              <a:latin typeface="Times New Roman" panose="02020603050405020304" pitchFamily="18" charset="0"/>
              <a:cs typeface="Times New Roman" panose="02020603050405020304" pitchFamily="18" charset="0"/>
            </a:endParaRPr>
          </a:p>
          <a:p>
            <a:pPr marL="0" indent="0">
              <a:lnSpc>
                <a:spcPct val="120000"/>
              </a:lnSpc>
              <a:buNone/>
            </a:pPr>
            <a:r>
              <a:rPr lang="vi-VN" sz="2400">
                <a:latin typeface="Times New Roman" panose="02020603050405020304" pitchFamily="18" charset="0"/>
                <a:cs typeface="Times New Roman" panose="02020603050405020304" pitchFamily="18" charset="0"/>
              </a:rPr>
              <a:t>b. Dấu hiệu cho thấy tác giả đã tuân thủ quy định khi tham khảo, trích dẫn tài liệu là ghi rõ nguồn của hai câu thơ: Những cô hàng xén răng đen/ Cười như mùa thu toả nắng. </a:t>
            </a:r>
            <a:endParaRPr lang="en-US" sz="2400">
              <a:latin typeface="Times New Roman" panose="02020603050405020304" pitchFamily="18" charset="0"/>
              <a:cs typeface="Times New Roman" panose="02020603050405020304" pitchFamily="18" charset="0"/>
            </a:endParaRPr>
          </a:p>
          <a:p>
            <a:pPr marL="0" indent="0">
              <a:lnSpc>
                <a:spcPct val="120000"/>
              </a:lnSpc>
              <a:buNone/>
            </a:pPr>
            <a:r>
              <a:rPr lang="vi-VN" sz="2400">
                <a:latin typeface="Times New Roman" panose="02020603050405020304" pitchFamily="18" charset="0"/>
                <a:cs typeface="Times New Roman" panose="02020603050405020304" pitchFamily="18" charset="0"/>
              </a:rPr>
              <a:t>c. Dấu hiệu cho thấy tác giả đã tuân thủ quy định khi tham khảo và trích dẫn tài liệu là đặt phần dẫn trong dấu ngoặc kép, ghi rõ tên tác giả, tác phẩm trích dẫn trong ngoặc đơn bên cạnh.</a:t>
            </a:r>
            <a:endParaRPr lang="en-US" sz="2400">
              <a:latin typeface="Times New Roman" panose="02020603050405020304" pitchFamily="18" charset="0"/>
              <a:cs typeface="Times New Roman" panose="02020603050405020304" pitchFamily="18" charset="0"/>
            </a:endParaRPr>
          </a:p>
        </p:txBody>
      </p:sp>
      <p:pic>
        <p:nvPicPr>
          <p:cNvPr id="5" name="Picture 4" descr="Metal tic-tac-toe game pieces">
            <a:extLst>
              <a:ext uri="{FF2B5EF4-FFF2-40B4-BE49-F238E27FC236}">
                <a16:creationId xmlns:a16="http://schemas.microsoft.com/office/drawing/2014/main" id="{3DC48982-DE3B-3BE7-4595-E1A7C0E953DA}"/>
              </a:ext>
            </a:extLst>
          </p:cNvPr>
          <p:cNvPicPr>
            <a:picLocks noChangeAspect="1"/>
          </p:cNvPicPr>
          <p:nvPr/>
        </p:nvPicPr>
        <p:blipFill rotWithShape="1">
          <a:blip r:embed="rId2"/>
          <a:srcRect l="17765" r="31302"/>
          <a:stretch/>
        </p:blipFill>
        <p:spPr>
          <a:xfrm>
            <a:off x="-1190444"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Tree>
    <p:extLst>
      <p:ext uri="{BB962C8B-B14F-4D97-AF65-F5344CB8AC3E}">
        <p14:creationId xmlns:p14="http://schemas.microsoft.com/office/powerpoint/2010/main" val="1430740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F13C74B1-5B17-4795-BED0-7140497B445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9E8CBE-47CF-493B-ED44-73ABA4A7863D}"/>
              </a:ext>
            </a:extLst>
          </p:cNvPr>
          <p:cNvSpPr>
            <a:spLocks noGrp="1"/>
          </p:cNvSpPr>
          <p:nvPr>
            <p:ph type="title"/>
          </p:nvPr>
        </p:nvSpPr>
        <p:spPr>
          <a:xfrm>
            <a:off x="640079" y="325369"/>
            <a:ext cx="6463259" cy="1956841"/>
          </a:xfrm>
        </p:spPr>
        <p:txBody>
          <a:bodyPr anchor="b">
            <a:normAutofit/>
          </a:bodyPr>
          <a:lstStyle/>
          <a:p>
            <a:pPr>
              <a:lnSpc>
                <a:spcPct val="90000"/>
              </a:lnSpc>
            </a:pPr>
            <a:r>
              <a:rPr lang="en-US" sz="6600">
                <a:latin typeface="Times New Roman" panose="02020603050405020304" pitchFamily="18" charset="0"/>
                <a:cs typeface="Times New Roman" panose="02020603050405020304" pitchFamily="18" charset="0"/>
              </a:rPr>
              <a:t>II. LUYỆN TẬP</a:t>
            </a:r>
          </a:p>
        </p:txBody>
      </p:sp>
      <p:sp>
        <p:nvSpPr>
          <p:cNvPr id="18"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093" y="2563839"/>
            <a:ext cx="3931920" cy="27432"/>
          </a:xfrm>
          <a:custGeom>
            <a:avLst/>
            <a:gdLst>
              <a:gd name="connsiteX0" fmla="*/ 0 w 3931920"/>
              <a:gd name="connsiteY0" fmla="*/ 0 h 27432"/>
              <a:gd name="connsiteX1" fmla="*/ 733958 w 3931920"/>
              <a:gd name="connsiteY1" fmla="*/ 0 h 27432"/>
              <a:gd name="connsiteX2" fmla="*/ 1428598 w 3931920"/>
              <a:gd name="connsiteY2" fmla="*/ 0 h 27432"/>
              <a:gd name="connsiteX3" fmla="*/ 2123237 w 3931920"/>
              <a:gd name="connsiteY3" fmla="*/ 0 h 27432"/>
              <a:gd name="connsiteX4" fmla="*/ 2660599 w 3931920"/>
              <a:gd name="connsiteY4" fmla="*/ 0 h 27432"/>
              <a:gd name="connsiteX5" fmla="*/ 3237281 w 3931920"/>
              <a:gd name="connsiteY5" fmla="*/ 0 h 27432"/>
              <a:gd name="connsiteX6" fmla="*/ 3931920 w 3931920"/>
              <a:gd name="connsiteY6" fmla="*/ 0 h 27432"/>
              <a:gd name="connsiteX7" fmla="*/ 3931920 w 3931920"/>
              <a:gd name="connsiteY7" fmla="*/ 27432 h 27432"/>
              <a:gd name="connsiteX8" fmla="*/ 3276600 w 3931920"/>
              <a:gd name="connsiteY8" fmla="*/ 27432 h 27432"/>
              <a:gd name="connsiteX9" fmla="*/ 2739238 w 3931920"/>
              <a:gd name="connsiteY9" fmla="*/ 27432 h 27432"/>
              <a:gd name="connsiteX10" fmla="*/ 2201875 w 3931920"/>
              <a:gd name="connsiteY10" fmla="*/ 27432 h 27432"/>
              <a:gd name="connsiteX11" fmla="*/ 1507236 w 3931920"/>
              <a:gd name="connsiteY11" fmla="*/ 27432 h 27432"/>
              <a:gd name="connsiteX12" fmla="*/ 930554 w 3931920"/>
              <a:gd name="connsiteY12" fmla="*/ 27432 h 27432"/>
              <a:gd name="connsiteX13" fmla="*/ 0 w 3931920"/>
              <a:gd name="connsiteY13" fmla="*/ 27432 h 27432"/>
              <a:gd name="connsiteX14" fmla="*/ 0 w 3931920"/>
              <a:gd name="connsiteY14"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31920" h="27432" fill="none" extrusionOk="0">
                <a:moveTo>
                  <a:pt x="0" y="0"/>
                </a:moveTo>
                <a:cubicBezTo>
                  <a:pt x="245351" y="16874"/>
                  <a:pt x="509174" y="13736"/>
                  <a:pt x="733958" y="0"/>
                </a:cubicBezTo>
                <a:cubicBezTo>
                  <a:pt x="958742" y="-13736"/>
                  <a:pt x="1245406" y="-17215"/>
                  <a:pt x="1428598" y="0"/>
                </a:cubicBezTo>
                <a:cubicBezTo>
                  <a:pt x="1611790" y="17215"/>
                  <a:pt x="1930525" y="20562"/>
                  <a:pt x="2123237" y="0"/>
                </a:cubicBezTo>
                <a:cubicBezTo>
                  <a:pt x="2315949" y="-20562"/>
                  <a:pt x="2485508" y="11332"/>
                  <a:pt x="2660599" y="0"/>
                </a:cubicBezTo>
                <a:cubicBezTo>
                  <a:pt x="2835690" y="-11332"/>
                  <a:pt x="3075198" y="-14809"/>
                  <a:pt x="3237281" y="0"/>
                </a:cubicBezTo>
                <a:cubicBezTo>
                  <a:pt x="3399364" y="14809"/>
                  <a:pt x="3745084" y="-4992"/>
                  <a:pt x="3931920" y="0"/>
                </a:cubicBezTo>
                <a:cubicBezTo>
                  <a:pt x="3930963" y="8431"/>
                  <a:pt x="3931571" y="14612"/>
                  <a:pt x="3931920" y="27432"/>
                </a:cubicBezTo>
                <a:cubicBezTo>
                  <a:pt x="3765435" y="40792"/>
                  <a:pt x="3452398" y="38703"/>
                  <a:pt x="3276600" y="27432"/>
                </a:cubicBezTo>
                <a:cubicBezTo>
                  <a:pt x="3100802" y="16161"/>
                  <a:pt x="2914889" y="26998"/>
                  <a:pt x="2739238" y="27432"/>
                </a:cubicBezTo>
                <a:cubicBezTo>
                  <a:pt x="2563587" y="27866"/>
                  <a:pt x="2395484" y="39154"/>
                  <a:pt x="2201875" y="27432"/>
                </a:cubicBezTo>
                <a:cubicBezTo>
                  <a:pt x="2008266" y="15710"/>
                  <a:pt x="1781367" y="4899"/>
                  <a:pt x="1507236" y="27432"/>
                </a:cubicBezTo>
                <a:cubicBezTo>
                  <a:pt x="1233105" y="49965"/>
                  <a:pt x="1075495" y="47542"/>
                  <a:pt x="930554" y="27432"/>
                </a:cubicBezTo>
                <a:cubicBezTo>
                  <a:pt x="785613" y="7322"/>
                  <a:pt x="268930" y="30433"/>
                  <a:pt x="0" y="27432"/>
                </a:cubicBezTo>
                <a:cubicBezTo>
                  <a:pt x="226" y="18208"/>
                  <a:pt x="-648" y="12891"/>
                  <a:pt x="0" y="0"/>
                </a:cubicBezTo>
                <a:close/>
              </a:path>
              <a:path w="3931920" h="27432" stroke="0" extrusionOk="0">
                <a:moveTo>
                  <a:pt x="0" y="0"/>
                </a:moveTo>
                <a:cubicBezTo>
                  <a:pt x="278269" y="4786"/>
                  <a:pt x="349028" y="-10422"/>
                  <a:pt x="616001" y="0"/>
                </a:cubicBezTo>
                <a:cubicBezTo>
                  <a:pt x="882974" y="10422"/>
                  <a:pt x="931617" y="-15515"/>
                  <a:pt x="1153363" y="0"/>
                </a:cubicBezTo>
                <a:cubicBezTo>
                  <a:pt x="1375109" y="15515"/>
                  <a:pt x="1704089" y="-3631"/>
                  <a:pt x="1887322" y="0"/>
                </a:cubicBezTo>
                <a:cubicBezTo>
                  <a:pt x="2070555" y="3631"/>
                  <a:pt x="2344155" y="2213"/>
                  <a:pt x="2503322" y="0"/>
                </a:cubicBezTo>
                <a:cubicBezTo>
                  <a:pt x="2662489" y="-2213"/>
                  <a:pt x="2976859" y="26691"/>
                  <a:pt x="3119323" y="0"/>
                </a:cubicBezTo>
                <a:cubicBezTo>
                  <a:pt x="3261787" y="-26691"/>
                  <a:pt x="3588171" y="-28651"/>
                  <a:pt x="3931920" y="0"/>
                </a:cubicBezTo>
                <a:cubicBezTo>
                  <a:pt x="3930565" y="9524"/>
                  <a:pt x="3930718" y="13975"/>
                  <a:pt x="3931920" y="27432"/>
                </a:cubicBezTo>
                <a:cubicBezTo>
                  <a:pt x="3664329" y="4021"/>
                  <a:pt x="3437686" y="14511"/>
                  <a:pt x="3276600" y="27432"/>
                </a:cubicBezTo>
                <a:cubicBezTo>
                  <a:pt x="3115514" y="40353"/>
                  <a:pt x="2913592" y="48967"/>
                  <a:pt x="2739238" y="27432"/>
                </a:cubicBezTo>
                <a:cubicBezTo>
                  <a:pt x="2564884" y="5897"/>
                  <a:pt x="2294049" y="39820"/>
                  <a:pt x="2083918" y="27432"/>
                </a:cubicBezTo>
                <a:cubicBezTo>
                  <a:pt x="1873787" y="15044"/>
                  <a:pt x="1718903" y="21388"/>
                  <a:pt x="1428598" y="27432"/>
                </a:cubicBezTo>
                <a:cubicBezTo>
                  <a:pt x="1138293" y="33476"/>
                  <a:pt x="952209" y="50441"/>
                  <a:pt x="812597" y="27432"/>
                </a:cubicBezTo>
                <a:cubicBezTo>
                  <a:pt x="672985" y="4423"/>
                  <a:pt x="305800" y="28240"/>
                  <a:pt x="0" y="27432"/>
                </a:cubicBezTo>
                <a:cubicBezTo>
                  <a:pt x="-800" y="16780"/>
                  <a:pt x="-583" y="12910"/>
                  <a:pt x="0" y="0"/>
                </a:cubicBezTo>
                <a:close/>
              </a:path>
            </a:pathLst>
          </a:custGeom>
          <a:solidFill>
            <a:srgbClr val="E87558"/>
          </a:solidFill>
          <a:ln w="38100" cap="rnd">
            <a:solidFill>
              <a:srgbClr val="E87558"/>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F1A7713-49A8-961F-3B99-E54CD69D31F5}"/>
              </a:ext>
            </a:extLst>
          </p:cNvPr>
          <p:cNvSpPr>
            <a:spLocks noGrp="1"/>
          </p:cNvSpPr>
          <p:nvPr>
            <p:ph idx="1"/>
          </p:nvPr>
        </p:nvSpPr>
        <p:spPr>
          <a:xfrm>
            <a:off x="640080" y="2872899"/>
            <a:ext cx="6760660" cy="3320668"/>
          </a:xfrm>
        </p:spPr>
        <p:txBody>
          <a:bodyPr>
            <a:normAutofit lnSpcReduction="10000"/>
          </a:bodyPr>
          <a:lstStyle/>
          <a:p>
            <a:pPr marL="0" indent="0">
              <a:lnSpc>
                <a:spcPct val="100000"/>
              </a:lnSpc>
              <a:buNone/>
            </a:pPr>
            <a:r>
              <a:rPr lang="vi-VN">
                <a:latin typeface="Times New Roman" panose="02020603050405020304" pitchFamily="18" charset="0"/>
                <a:cs typeface="Times New Roman" panose="02020603050405020304" pitchFamily="18" charset="0"/>
              </a:rPr>
              <a:t>Bài tập 3 </a:t>
            </a:r>
            <a:endParaRPr lang="en-US">
              <a:latin typeface="Times New Roman" panose="02020603050405020304" pitchFamily="18" charset="0"/>
              <a:cs typeface="Times New Roman" panose="02020603050405020304" pitchFamily="18" charset="0"/>
            </a:endParaRPr>
          </a:p>
          <a:p>
            <a:pPr marL="0" indent="0">
              <a:lnSpc>
                <a:spcPct val="100000"/>
              </a:lnSpc>
              <a:buNone/>
            </a:pPr>
            <a:r>
              <a:rPr lang="vi-VN">
                <a:latin typeface="Times New Roman" panose="02020603050405020304" pitchFamily="18" charset="0"/>
                <a:cs typeface="Times New Roman" panose="02020603050405020304" pitchFamily="18" charset="0"/>
              </a:rPr>
              <a:t>Việc không dẫn nguồn tài liệu khi dùng lời hoặc ý của người khác bị coi là đạo văn. Điều này khác với việc trích dẫn theo cách gián tiếp, vì khi trích dẫn gián tiếp, phần dẫn không đặt trong dấu ngoặc kép nhưng người viết vẫn nêu rõ tên tác giả và xuất xứ của phần trích dẫn.</a:t>
            </a:r>
            <a:endParaRPr lang="en-US">
              <a:latin typeface="Times New Roman" panose="02020603050405020304" pitchFamily="18" charset="0"/>
              <a:cs typeface="Times New Roman" panose="02020603050405020304" pitchFamily="18" charset="0"/>
            </a:endParaRPr>
          </a:p>
        </p:txBody>
      </p:sp>
      <p:pic>
        <p:nvPicPr>
          <p:cNvPr id="5" name="Picture 4" descr="Diner restaurant">
            <a:extLst>
              <a:ext uri="{FF2B5EF4-FFF2-40B4-BE49-F238E27FC236}">
                <a16:creationId xmlns:a16="http://schemas.microsoft.com/office/drawing/2014/main" id="{B6E1EC99-9102-8BEF-C898-CE6C85CDEF64}"/>
              </a:ext>
            </a:extLst>
          </p:cNvPr>
          <p:cNvPicPr>
            <a:picLocks noChangeAspect="1"/>
          </p:cNvPicPr>
          <p:nvPr/>
        </p:nvPicPr>
        <p:blipFill rotWithShape="1">
          <a:blip r:embed="rId2"/>
          <a:srcRect l="18654" r="14393" b="-1"/>
          <a:stretch/>
        </p:blipFill>
        <p:spPr>
          <a:xfrm>
            <a:off x="7400740"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3359654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D2B266D-3625-4584-A5C3-7D3F672CFF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A268962-8C4D-D642-EF04-8491C812C466}"/>
              </a:ext>
            </a:extLst>
          </p:cNvPr>
          <p:cNvPicPr>
            <a:picLocks noChangeAspect="1"/>
          </p:cNvPicPr>
          <p:nvPr/>
        </p:nvPicPr>
        <p:blipFill rotWithShape="1">
          <a:blip r:embed="rId2"/>
          <a:srcRect r="1" b="11606"/>
          <a:stretch/>
        </p:blipFill>
        <p:spPr>
          <a:xfrm>
            <a:off x="180279" y="161490"/>
            <a:ext cx="11827082" cy="6534092"/>
          </a:xfrm>
          <a:custGeom>
            <a:avLst/>
            <a:gdLst/>
            <a:ahLst/>
            <a:cxnLst/>
            <a:rect l="l" t="t" r="r" b="b"/>
            <a:pathLst>
              <a:path w="11827082" h="6534092">
                <a:moveTo>
                  <a:pt x="6610089" y="5"/>
                </a:moveTo>
                <a:cubicBezTo>
                  <a:pt x="6763993" y="-277"/>
                  <a:pt x="6862741" y="14300"/>
                  <a:pt x="6956523" y="21390"/>
                </a:cubicBezTo>
                <a:cubicBezTo>
                  <a:pt x="7271939" y="-12207"/>
                  <a:pt x="7581352" y="149"/>
                  <a:pt x="7768349" y="21390"/>
                </a:cubicBezTo>
                <a:lnTo>
                  <a:pt x="7831642" y="23688"/>
                </a:lnTo>
                <a:lnTo>
                  <a:pt x="7886307" y="21390"/>
                </a:lnTo>
                <a:cubicBezTo>
                  <a:pt x="7951978" y="17798"/>
                  <a:pt x="8007622" y="16567"/>
                  <a:pt x="8057445" y="16600"/>
                </a:cubicBezTo>
                <a:lnTo>
                  <a:pt x="8096254" y="17396"/>
                </a:lnTo>
                <a:lnTo>
                  <a:pt x="8199591" y="12947"/>
                </a:lnTo>
                <a:cubicBezTo>
                  <a:pt x="8247971" y="12558"/>
                  <a:pt x="8296272" y="14617"/>
                  <a:pt x="8344260" y="21390"/>
                </a:cubicBezTo>
                <a:lnTo>
                  <a:pt x="8355505" y="22738"/>
                </a:lnTo>
                <a:lnTo>
                  <a:pt x="8462217" y="21390"/>
                </a:lnTo>
                <a:cubicBezTo>
                  <a:pt x="8567700" y="16869"/>
                  <a:pt x="8666620" y="17239"/>
                  <a:pt x="8761697" y="18554"/>
                </a:cubicBezTo>
                <a:lnTo>
                  <a:pt x="8808871" y="19038"/>
                </a:lnTo>
                <a:lnTo>
                  <a:pt x="8941246" y="13930"/>
                </a:lnTo>
                <a:cubicBezTo>
                  <a:pt x="9040199" y="10800"/>
                  <a:pt x="9149474" y="10157"/>
                  <a:pt x="9260166" y="21390"/>
                </a:cubicBezTo>
                <a:lnTo>
                  <a:pt x="9339613" y="26448"/>
                </a:lnTo>
                <a:lnTo>
                  <a:pt x="9432845" y="28493"/>
                </a:lnTo>
                <a:cubicBezTo>
                  <a:pt x="9587011" y="31230"/>
                  <a:pt x="9744909" y="31599"/>
                  <a:pt x="9849954" y="21390"/>
                </a:cubicBezTo>
                <a:cubicBezTo>
                  <a:pt x="10060044" y="972"/>
                  <a:pt x="10204432" y="2657"/>
                  <a:pt x="10425865" y="21390"/>
                </a:cubicBezTo>
                <a:lnTo>
                  <a:pt x="10477895" y="25158"/>
                </a:lnTo>
                <a:lnTo>
                  <a:pt x="10566351" y="27751"/>
                </a:lnTo>
                <a:cubicBezTo>
                  <a:pt x="10727031" y="32755"/>
                  <a:pt x="10877889" y="35639"/>
                  <a:pt x="11001775" y="21390"/>
                </a:cubicBezTo>
                <a:cubicBezTo>
                  <a:pt x="11249546" y="-7108"/>
                  <a:pt x="11434553" y="12510"/>
                  <a:pt x="11813601" y="21390"/>
                </a:cubicBezTo>
                <a:cubicBezTo>
                  <a:pt x="11817928" y="208271"/>
                  <a:pt x="11818867" y="336567"/>
                  <a:pt x="11813601" y="475847"/>
                </a:cubicBezTo>
                <a:cubicBezTo>
                  <a:pt x="11808335" y="615127"/>
                  <a:pt x="11845853" y="1008651"/>
                  <a:pt x="11813601" y="1254916"/>
                </a:cubicBezTo>
                <a:cubicBezTo>
                  <a:pt x="11809570" y="1285699"/>
                  <a:pt x="11806768" y="1314174"/>
                  <a:pt x="11804923" y="1340777"/>
                </a:cubicBezTo>
                <a:lnTo>
                  <a:pt x="11803652" y="1373115"/>
                </a:lnTo>
                <a:lnTo>
                  <a:pt x="11804560" y="1395572"/>
                </a:lnTo>
                <a:cubicBezTo>
                  <a:pt x="11806656" y="1431340"/>
                  <a:pt x="11809600" y="1470662"/>
                  <a:pt x="11813601" y="1514605"/>
                </a:cubicBezTo>
                <a:cubicBezTo>
                  <a:pt x="11829606" y="1690380"/>
                  <a:pt x="11822955" y="1813845"/>
                  <a:pt x="11815628" y="1920902"/>
                </a:cubicBezTo>
                <a:lnTo>
                  <a:pt x="11811346" y="1995660"/>
                </a:lnTo>
                <a:lnTo>
                  <a:pt x="11813868" y="2104640"/>
                </a:lnTo>
                <a:lnTo>
                  <a:pt x="11817197" y="2264365"/>
                </a:lnTo>
                <a:lnTo>
                  <a:pt x="11821465" y="2306631"/>
                </a:lnTo>
                <a:cubicBezTo>
                  <a:pt x="11835170" y="2477814"/>
                  <a:pt x="11818400" y="2578773"/>
                  <a:pt x="11813601" y="2683208"/>
                </a:cubicBezTo>
                <a:cubicBezTo>
                  <a:pt x="11809487" y="2772725"/>
                  <a:pt x="11816027" y="2930030"/>
                  <a:pt x="11816192" y="3070653"/>
                </a:cubicBezTo>
                <a:lnTo>
                  <a:pt x="11813610" y="3202145"/>
                </a:lnTo>
                <a:lnTo>
                  <a:pt x="11813601" y="3267510"/>
                </a:lnTo>
                <a:cubicBezTo>
                  <a:pt x="11811419" y="3587194"/>
                  <a:pt x="11813535" y="3497122"/>
                  <a:pt x="11813601" y="3721967"/>
                </a:cubicBezTo>
                <a:cubicBezTo>
                  <a:pt x="11813617" y="3778178"/>
                  <a:pt x="11814293" y="3835214"/>
                  <a:pt x="11815131" y="3894088"/>
                </a:cubicBezTo>
                <a:lnTo>
                  <a:pt x="11816203" y="3972593"/>
                </a:lnTo>
                <a:lnTo>
                  <a:pt x="11816265" y="3973919"/>
                </a:lnTo>
                <a:cubicBezTo>
                  <a:pt x="11819902" y="4062998"/>
                  <a:pt x="11819694" y="4122248"/>
                  <a:pt x="11818174" y="4171327"/>
                </a:cubicBezTo>
                <a:lnTo>
                  <a:pt x="11817878" y="4178488"/>
                </a:lnTo>
                <a:lnTo>
                  <a:pt x="11818118" y="4277530"/>
                </a:lnTo>
                <a:cubicBezTo>
                  <a:pt x="11817612" y="4347824"/>
                  <a:pt x="11816272" y="4421987"/>
                  <a:pt x="11813601" y="4501036"/>
                </a:cubicBezTo>
                <a:cubicBezTo>
                  <a:pt x="11824398" y="4779554"/>
                  <a:pt x="11834923" y="4895505"/>
                  <a:pt x="11813601" y="5020415"/>
                </a:cubicBezTo>
                <a:cubicBezTo>
                  <a:pt x="11808270" y="5051643"/>
                  <a:pt x="11804885" y="5094410"/>
                  <a:pt x="11802984" y="5145366"/>
                </a:cubicBezTo>
                <a:lnTo>
                  <a:pt x="11802805" y="5153576"/>
                </a:lnTo>
                <a:lnTo>
                  <a:pt x="11813601" y="5280104"/>
                </a:lnTo>
                <a:cubicBezTo>
                  <a:pt x="11848339" y="5545832"/>
                  <a:pt x="11803810" y="5568088"/>
                  <a:pt x="11813601" y="5734561"/>
                </a:cubicBezTo>
                <a:cubicBezTo>
                  <a:pt x="11814825" y="5755370"/>
                  <a:pt x="11815354" y="5777180"/>
                  <a:pt x="11815391" y="5800160"/>
                </a:cubicBezTo>
                <a:lnTo>
                  <a:pt x="11814403" y="5861994"/>
                </a:lnTo>
                <a:lnTo>
                  <a:pt x="11814897" y="5940552"/>
                </a:lnTo>
                <a:cubicBezTo>
                  <a:pt x="11813455" y="6007961"/>
                  <a:pt x="11810716" y="6074118"/>
                  <a:pt x="11808410" y="6139030"/>
                </a:cubicBezTo>
                <a:lnTo>
                  <a:pt x="11805249" y="6294204"/>
                </a:lnTo>
                <a:lnTo>
                  <a:pt x="11806853" y="6377232"/>
                </a:lnTo>
                <a:lnTo>
                  <a:pt x="11813601" y="6513630"/>
                </a:lnTo>
                <a:cubicBezTo>
                  <a:pt x="11755932" y="6520071"/>
                  <a:pt x="11702085" y="6522123"/>
                  <a:pt x="11651008" y="6521869"/>
                </a:cubicBezTo>
                <a:lnTo>
                  <a:pt x="11606878" y="6520178"/>
                </a:lnTo>
                <a:lnTo>
                  <a:pt x="11480359" y="6526470"/>
                </a:lnTo>
                <a:cubicBezTo>
                  <a:pt x="11411497" y="6529079"/>
                  <a:pt x="11340067" y="6529281"/>
                  <a:pt x="11235913" y="6522672"/>
                </a:cubicBezTo>
                <a:lnTo>
                  <a:pt x="11167376" y="6517338"/>
                </a:lnTo>
                <a:lnTo>
                  <a:pt x="11118099" y="6519937"/>
                </a:lnTo>
                <a:cubicBezTo>
                  <a:pt x="11008080" y="6519923"/>
                  <a:pt x="10918905" y="6505169"/>
                  <a:pt x="10779737" y="6513630"/>
                </a:cubicBezTo>
                <a:lnTo>
                  <a:pt x="10756340" y="6513513"/>
                </a:lnTo>
                <a:lnTo>
                  <a:pt x="10748952" y="6514346"/>
                </a:lnTo>
                <a:cubicBezTo>
                  <a:pt x="10725838" y="6516206"/>
                  <a:pt x="10699773" y="6516641"/>
                  <a:pt x="10661780" y="6513630"/>
                </a:cubicBezTo>
                <a:lnTo>
                  <a:pt x="10643067" y="6512943"/>
                </a:lnTo>
                <a:lnTo>
                  <a:pt x="10627638" y="6512866"/>
                </a:lnTo>
                <a:lnTo>
                  <a:pt x="10598539" y="6511309"/>
                </a:lnTo>
                <a:lnTo>
                  <a:pt x="10590670" y="6511020"/>
                </a:lnTo>
                <a:cubicBezTo>
                  <a:pt x="10422654" y="6509230"/>
                  <a:pt x="10114537" y="6525711"/>
                  <a:pt x="9930443" y="6519069"/>
                </a:cubicBezTo>
                <a:lnTo>
                  <a:pt x="9908887" y="6517613"/>
                </a:lnTo>
                <a:lnTo>
                  <a:pt x="9697150" y="6531900"/>
                </a:lnTo>
                <a:cubicBezTo>
                  <a:pt x="9438634" y="6540253"/>
                  <a:pt x="9217380" y="6522684"/>
                  <a:pt x="9038128" y="6513630"/>
                </a:cubicBezTo>
                <a:lnTo>
                  <a:pt x="8901719" y="6509665"/>
                </a:lnTo>
                <a:lnTo>
                  <a:pt x="8766922" y="6512046"/>
                </a:lnTo>
                <a:cubicBezTo>
                  <a:pt x="8694433" y="6513288"/>
                  <a:pt x="8629372" y="6514112"/>
                  <a:pt x="8580175" y="6513630"/>
                </a:cubicBezTo>
                <a:lnTo>
                  <a:pt x="8571277" y="6513524"/>
                </a:lnTo>
                <a:lnTo>
                  <a:pt x="8462217" y="6513630"/>
                </a:lnTo>
                <a:cubicBezTo>
                  <a:pt x="8225188" y="6509968"/>
                  <a:pt x="7780127" y="6525503"/>
                  <a:pt x="7532434" y="6513630"/>
                </a:cubicBezTo>
                <a:lnTo>
                  <a:pt x="7448622" y="6511320"/>
                </a:lnTo>
                <a:lnTo>
                  <a:pt x="7428354" y="6513630"/>
                </a:lnTo>
                <a:cubicBezTo>
                  <a:pt x="7293248" y="6538560"/>
                  <a:pt x="7186080" y="6533261"/>
                  <a:pt x="7078782" y="6523679"/>
                </a:cubicBezTo>
                <a:lnTo>
                  <a:pt x="6973169" y="6513887"/>
                </a:lnTo>
                <a:lnTo>
                  <a:pt x="6954249" y="6514033"/>
                </a:lnTo>
                <a:cubicBezTo>
                  <a:pt x="6918701" y="6514123"/>
                  <a:pt x="6880374" y="6514018"/>
                  <a:pt x="6838566" y="6513630"/>
                </a:cubicBezTo>
                <a:lnTo>
                  <a:pt x="6790865" y="6514652"/>
                </a:lnTo>
                <a:lnTo>
                  <a:pt x="6717520" y="6518204"/>
                </a:lnTo>
                <a:lnTo>
                  <a:pt x="6690736" y="6516798"/>
                </a:lnTo>
                <a:lnTo>
                  <a:pt x="6604647" y="6518643"/>
                </a:lnTo>
                <a:cubicBezTo>
                  <a:pt x="6383546" y="6528740"/>
                  <a:pt x="6188571" y="6547337"/>
                  <a:pt x="5908782" y="6513630"/>
                </a:cubicBezTo>
                <a:lnTo>
                  <a:pt x="5827432" y="6506155"/>
                </a:lnTo>
                <a:lnTo>
                  <a:pt x="5818169" y="6505897"/>
                </a:lnTo>
                <a:cubicBezTo>
                  <a:pt x="5656134" y="6501940"/>
                  <a:pt x="5476891" y="6500561"/>
                  <a:pt x="5360626" y="6513630"/>
                </a:cubicBezTo>
                <a:cubicBezTo>
                  <a:pt x="5244362" y="6526700"/>
                  <a:pt x="5155294" y="6523407"/>
                  <a:pt x="5082581" y="6518492"/>
                </a:cubicBezTo>
                <a:lnTo>
                  <a:pt x="5011539" y="6513612"/>
                </a:lnTo>
                <a:lnTo>
                  <a:pt x="4978999" y="6513630"/>
                </a:lnTo>
                <a:lnTo>
                  <a:pt x="4947560" y="6512597"/>
                </a:lnTo>
                <a:lnTo>
                  <a:pt x="4902673" y="6513630"/>
                </a:lnTo>
                <a:cubicBezTo>
                  <a:pt x="4851834" y="6520217"/>
                  <a:pt x="4795188" y="6523001"/>
                  <a:pt x="4737076" y="6522747"/>
                </a:cubicBezTo>
                <a:lnTo>
                  <a:pt x="4649328" y="6518160"/>
                </a:lnTo>
                <a:lnTo>
                  <a:pt x="4624935" y="6519597"/>
                </a:lnTo>
                <a:cubicBezTo>
                  <a:pt x="4598495" y="6519851"/>
                  <a:pt x="4566987" y="6518389"/>
                  <a:pt x="4521046" y="6513630"/>
                </a:cubicBezTo>
                <a:lnTo>
                  <a:pt x="4456833" y="6510131"/>
                </a:lnTo>
                <a:lnTo>
                  <a:pt x="4343538" y="6512337"/>
                </a:lnTo>
                <a:cubicBezTo>
                  <a:pt x="4260681" y="6514690"/>
                  <a:pt x="4174545" y="6517475"/>
                  <a:pt x="4104725" y="6513630"/>
                </a:cubicBezTo>
                <a:cubicBezTo>
                  <a:pt x="3965085" y="6505941"/>
                  <a:pt x="3802107" y="6535988"/>
                  <a:pt x="3528815" y="6513630"/>
                </a:cubicBezTo>
                <a:lnTo>
                  <a:pt x="3407613" y="6504978"/>
                </a:lnTo>
                <a:lnTo>
                  <a:pt x="3251268" y="6513630"/>
                </a:lnTo>
                <a:cubicBezTo>
                  <a:pt x="3103602" y="6529652"/>
                  <a:pt x="3004932" y="6519904"/>
                  <a:pt x="2867035" y="6513929"/>
                </a:cubicBezTo>
                <a:lnTo>
                  <a:pt x="2840124" y="6513045"/>
                </a:lnTo>
                <a:lnTo>
                  <a:pt x="2834946" y="6513630"/>
                </a:lnTo>
                <a:cubicBezTo>
                  <a:pt x="2691933" y="6538293"/>
                  <a:pt x="2614008" y="6529004"/>
                  <a:pt x="2502859" y="6520536"/>
                </a:cubicBezTo>
                <a:lnTo>
                  <a:pt x="2442001" y="6517197"/>
                </a:lnTo>
                <a:lnTo>
                  <a:pt x="2438245" y="6517313"/>
                </a:lnTo>
                <a:cubicBezTo>
                  <a:pt x="2401807" y="6517985"/>
                  <a:pt x="2368299" y="6518156"/>
                  <a:pt x="2336678" y="6517988"/>
                </a:cubicBezTo>
                <a:lnTo>
                  <a:pt x="2185932" y="6514754"/>
                </a:lnTo>
                <a:lnTo>
                  <a:pt x="1960620" y="6520062"/>
                </a:lnTo>
                <a:cubicBezTo>
                  <a:pt x="1876521" y="6521810"/>
                  <a:pt x="1788378" y="6523022"/>
                  <a:pt x="1701155" y="6522387"/>
                </a:cubicBezTo>
                <a:lnTo>
                  <a:pt x="1589271" y="6518529"/>
                </a:lnTo>
                <a:lnTo>
                  <a:pt x="1539168" y="6519829"/>
                </a:lnTo>
                <a:cubicBezTo>
                  <a:pt x="1395291" y="6522782"/>
                  <a:pt x="1407110" y="6517174"/>
                  <a:pt x="1287620" y="6513630"/>
                </a:cubicBezTo>
                <a:cubicBezTo>
                  <a:pt x="1168131" y="6510087"/>
                  <a:pt x="1041230" y="6513238"/>
                  <a:pt x="932033" y="6514000"/>
                </a:cubicBezTo>
                <a:lnTo>
                  <a:pt x="918750" y="6513952"/>
                </a:lnTo>
                <a:lnTo>
                  <a:pt x="858917" y="6514806"/>
                </a:lnTo>
                <a:cubicBezTo>
                  <a:pt x="826932" y="6514879"/>
                  <a:pt x="792070" y="6514545"/>
                  <a:pt x="753341" y="6513630"/>
                </a:cubicBezTo>
                <a:cubicBezTo>
                  <a:pt x="443511" y="6506311"/>
                  <a:pt x="354936" y="6524642"/>
                  <a:pt x="17841" y="6513630"/>
                </a:cubicBezTo>
                <a:cubicBezTo>
                  <a:pt x="-956" y="6342673"/>
                  <a:pt x="-10467" y="6012653"/>
                  <a:pt x="17841" y="5799484"/>
                </a:cubicBezTo>
                <a:lnTo>
                  <a:pt x="19845" y="5756408"/>
                </a:lnTo>
                <a:lnTo>
                  <a:pt x="17841" y="5734561"/>
                </a:lnTo>
                <a:cubicBezTo>
                  <a:pt x="13149" y="5695472"/>
                  <a:pt x="12578" y="5648752"/>
                  <a:pt x="13918" y="5598323"/>
                </a:cubicBezTo>
                <a:lnTo>
                  <a:pt x="18180" y="5508699"/>
                </a:lnTo>
                <a:lnTo>
                  <a:pt x="16493" y="5477760"/>
                </a:lnTo>
                <a:cubicBezTo>
                  <a:pt x="8966" y="5369709"/>
                  <a:pt x="1889" y="5260695"/>
                  <a:pt x="17841" y="5150260"/>
                </a:cubicBezTo>
                <a:cubicBezTo>
                  <a:pt x="-3463" y="5038150"/>
                  <a:pt x="-2139" y="4857473"/>
                  <a:pt x="6850" y="4650409"/>
                </a:cubicBezTo>
                <a:lnTo>
                  <a:pt x="14633" y="4498670"/>
                </a:lnTo>
                <a:lnTo>
                  <a:pt x="14494" y="4495758"/>
                </a:lnTo>
                <a:cubicBezTo>
                  <a:pt x="12245" y="4421472"/>
                  <a:pt x="13025" y="4335511"/>
                  <a:pt x="14442" y="4243130"/>
                </a:cubicBezTo>
                <a:lnTo>
                  <a:pt x="16801" y="4091152"/>
                </a:lnTo>
                <a:lnTo>
                  <a:pt x="13537" y="4018512"/>
                </a:lnTo>
                <a:lnTo>
                  <a:pt x="17696" y="3920163"/>
                </a:lnTo>
                <a:lnTo>
                  <a:pt x="17841" y="3851812"/>
                </a:lnTo>
                <a:cubicBezTo>
                  <a:pt x="15571" y="3651484"/>
                  <a:pt x="26219" y="3546077"/>
                  <a:pt x="24551" y="3386181"/>
                </a:cubicBezTo>
                <a:lnTo>
                  <a:pt x="24397" y="3379573"/>
                </a:lnTo>
                <a:lnTo>
                  <a:pt x="22173" y="3327681"/>
                </a:lnTo>
                <a:cubicBezTo>
                  <a:pt x="20895" y="3304536"/>
                  <a:pt x="19446" y="3284181"/>
                  <a:pt x="17841" y="3267510"/>
                </a:cubicBezTo>
                <a:cubicBezTo>
                  <a:pt x="8213" y="3167488"/>
                  <a:pt x="-3113" y="2984082"/>
                  <a:pt x="3931" y="2799801"/>
                </a:cubicBezTo>
                <a:lnTo>
                  <a:pt x="4125" y="2797274"/>
                </a:lnTo>
                <a:lnTo>
                  <a:pt x="3717" y="2776150"/>
                </a:lnTo>
                <a:cubicBezTo>
                  <a:pt x="3237" y="2640023"/>
                  <a:pt x="7465" y="2516197"/>
                  <a:pt x="17841" y="2423520"/>
                </a:cubicBezTo>
                <a:cubicBezTo>
                  <a:pt x="20435" y="2400350"/>
                  <a:pt x="22069" y="2375698"/>
                  <a:pt x="22982" y="2349684"/>
                </a:cubicBezTo>
                <a:lnTo>
                  <a:pt x="23157" y="2331991"/>
                </a:lnTo>
                <a:lnTo>
                  <a:pt x="21648" y="2290240"/>
                </a:lnTo>
                <a:cubicBezTo>
                  <a:pt x="18695" y="2240502"/>
                  <a:pt x="15426" y="2193755"/>
                  <a:pt x="14054" y="2150784"/>
                </a:cubicBezTo>
                <a:lnTo>
                  <a:pt x="17291" y="2050968"/>
                </a:lnTo>
                <a:lnTo>
                  <a:pt x="12351" y="1872365"/>
                </a:lnTo>
                <a:cubicBezTo>
                  <a:pt x="11665" y="1799113"/>
                  <a:pt x="12859" y="1722821"/>
                  <a:pt x="17841" y="1644450"/>
                </a:cubicBezTo>
                <a:lnTo>
                  <a:pt x="21169" y="1569934"/>
                </a:lnTo>
                <a:lnTo>
                  <a:pt x="20488" y="1547698"/>
                </a:lnTo>
                <a:cubicBezTo>
                  <a:pt x="19568" y="1516527"/>
                  <a:pt x="18663" y="1483900"/>
                  <a:pt x="17841" y="1449683"/>
                </a:cubicBezTo>
                <a:cubicBezTo>
                  <a:pt x="11271" y="1175953"/>
                  <a:pt x="1415" y="1152151"/>
                  <a:pt x="17841" y="995226"/>
                </a:cubicBezTo>
                <a:lnTo>
                  <a:pt x="19885" y="968921"/>
                </a:lnTo>
                <a:lnTo>
                  <a:pt x="17841" y="930304"/>
                </a:lnTo>
                <a:cubicBezTo>
                  <a:pt x="7442" y="768208"/>
                  <a:pt x="7865" y="285783"/>
                  <a:pt x="17841" y="21390"/>
                </a:cubicBezTo>
                <a:cubicBezTo>
                  <a:pt x="147136" y="10433"/>
                  <a:pt x="296588" y="9602"/>
                  <a:pt x="440468" y="11925"/>
                </a:cubicBezTo>
                <a:lnTo>
                  <a:pt x="473966" y="12726"/>
                </a:lnTo>
                <a:lnTo>
                  <a:pt x="478805" y="12539"/>
                </a:lnTo>
                <a:lnTo>
                  <a:pt x="484496" y="12977"/>
                </a:lnTo>
                <a:lnTo>
                  <a:pt x="648894" y="16905"/>
                </a:lnTo>
                <a:cubicBezTo>
                  <a:pt x="714833" y="18773"/>
                  <a:pt x="776163" y="20559"/>
                  <a:pt x="829667" y="21390"/>
                </a:cubicBezTo>
                <a:lnTo>
                  <a:pt x="916694" y="22693"/>
                </a:lnTo>
                <a:lnTo>
                  <a:pt x="933747" y="21390"/>
                </a:lnTo>
                <a:cubicBezTo>
                  <a:pt x="1086511" y="12604"/>
                  <a:pt x="1591110" y="15003"/>
                  <a:pt x="1863531" y="21390"/>
                </a:cubicBezTo>
                <a:lnTo>
                  <a:pt x="1920387" y="22646"/>
                </a:lnTo>
                <a:lnTo>
                  <a:pt x="2054705" y="24358"/>
                </a:lnTo>
                <a:cubicBezTo>
                  <a:pt x="2107717" y="24456"/>
                  <a:pt x="2161143" y="23719"/>
                  <a:pt x="2217404" y="21390"/>
                </a:cubicBezTo>
                <a:cubicBezTo>
                  <a:pt x="2442445" y="12073"/>
                  <a:pt x="2732199" y="18194"/>
                  <a:pt x="2911273" y="21390"/>
                </a:cubicBezTo>
                <a:lnTo>
                  <a:pt x="3023675" y="20799"/>
                </a:lnTo>
                <a:lnTo>
                  <a:pt x="3093869" y="15816"/>
                </a:lnTo>
                <a:cubicBezTo>
                  <a:pt x="3182922" y="11551"/>
                  <a:pt x="3301373" y="10993"/>
                  <a:pt x="3429365" y="12165"/>
                </a:cubicBezTo>
                <a:lnTo>
                  <a:pt x="3575555" y="14425"/>
                </a:lnTo>
                <a:lnTo>
                  <a:pt x="3605772" y="13210"/>
                </a:lnTo>
                <a:cubicBezTo>
                  <a:pt x="3774503" y="6974"/>
                  <a:pt x="3960371" y="3465"/>
                  <a:pt x="4063093" y="21390"/>
                </a:cubicBezTo>
                <a:lnTo>
                  <a:pt x="4088792" y="24677"/>
                </a:lnTo>
                <a:lnTo>
                  <a:pt x="4129769" y="25744"/>
                </a:lnTo>
                <a:cubicBezTo>
                  <a:pt x="4269845" y="29597"/>
                  <a:pt x="4297423" y="30995"/>
                  <a:pt x="4403088" y="21390"/>
                </a:cubicBezTo>
                <a:cubicBezTo>
                  <a:pt x="4473592" y="10814"/>
                  <a:pt x="4858406" y="-6032"/>
                  <a:pt x="5096956" y="21390"/>
                </a:cubicBezTo>
                <a:lnTo>
                  <a:pt x="5251798" y="27914"/>
                </a:lnTo>
                <a:lnTo>
                  <a:pt x="5332872" y="21390"/>
                </a:lnTo>
                <a:cubicBezTo>
                  <a:pt x="5422885" y="11295"/>
                  <a:pt x="5502187" y="8863"/>
                  <a:pt x="5576462" y="10240"/>
                </a:cubicBezTo>
                <a:lnTo>
                  <a:pt x="5700011" y="17015"/>
                </a:lnTo>
                <a:lnTo>
                  <a:pt x="5761151" y="15143"/>
                </a:lnTo>
                <a:cubicBezTo>
                  <a:pt x="5846776" y="14123"/>
                  <a:pt x="5935566" y="15403"/>
                  <a:pt x="6026740" y="21390"/>
                </a:cubicBezTo>
                <a:lnTo>
                  <a:pt x="6161088" y="29209"/>
                </a:lnTo>
                <a:lnTo>
                  <a:pt x="6262655" y="21390"/>
                </a:lnTo>
                <a:cubicBezTo>
                  <a:pt x="6405549" y="5694"/>
                  <a:pt x="6517747" y="175"/>
                  <a:pt x="6610089" y="5"/>
                </a:cubicBezTo>
                <a:close/>
              </a:path>
            </a:pathLst>
          </a:custGeom>
        </p:spPr>
      </p:pic>
    </p:spTree>
    <p:extLst>
      <p:ext uri="{BB962C8B-B14F-4D97-AF65-F5344CB8AC3E}">
        <p14:creationId xmlns:p14="http://schemas.microsoft.com/office/powerpoint/2010/main" val="2709620762"/>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87</TotalTime>
  <Words>420</Words>
  <Application>Microsoft Office PowerPoint</Application>
  <PresentationFormat>Widescreen</PresentationFormat>
  <Paragraphs>23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The Hand Bold</vt:lpstr>
      <vt:lpstr>The Serif Hand Black</vt:lpstr>
      <vt:lpstr>Times New Roman</vt:lpstr>
      <vt:lpstr>SketchyVTI</vt:lpstr>
      <vt:lpstr>PowerPoint Presentation</vt:lpstr>
      <vt:lpstr>KHỞI ĐỘNG</vt:lpstr>
      <vt:lpstr>I. Cách sử dụng tài liệu tham khảo và trích dẫn tài liệu</vt:lpstr>
      <vt:lpstr>II. LUYỆN TẬP</vt:lpstr>
      <vt:lpstr>II. LUYỆN TẬP</vt:lpstr>
      <vt:lpstr>II. LUYỆN TẬP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Thao Vi</dc:creator>
  <cp:lastModifiedBy>DELL</cp:lastModifiedBy>
  <cp:revision>9</cp:revision>
  <dcterms:created xsi:type="dcterms:W3CDTF">2024-06-10T16:23:46Z</dcterms:created>
  <dcterms:modified xsi:type="dcterms:W3CDTF">2024-08-21T03:19:10Z</dcterms:modified>
</cp:coreProperties>
</file>