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8" r:id="rId2"/>
    <p:sldId id="259" r:id="rId3"/>
    <p:sldId id="260" r:id="rId4"/>
    <p:sldId id="261" r:id="rId5"/>
    <p:sldId id="262" r:id="rId6"/>
    <p:sldId id="267" r:id="rId7"/>
    <p:sldId id="318" r:id="rId8"/>
    <p:sldId id="319" r:id="rId9"/>
    <p:sldId id="395" r:id="rId10"/>
    <p:sldId id="270" r:id="rId11"/>
    <p:sldId id="345" r:id="rId12"/>
    <p:sldId id="348" r:id="rId13"/>
    <p:sldId id="350" r:id="rId14"/>
    <p:sldId id="353" r:id="rId15"/>
    <p:sldId id="355" r:id="rId16"/>
    <p:sldId id="295" r:id="rId17"/>
    <p:sldId id="396" r:id="rId18"/>
    <p:sldId id="356" r:id="rId19"/>
    <p:sldId id="376" r:id="rId20"/>
    <p:sldId id="397" r:id="rId21"/>
    <p:sldId id="28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660"/>
  </p:normalViewPr>
  <p:slideViewPr>
    <p:cSldViewPr snapToGrid="0">
      <p:cViewPr varScale="1">
        <p:scale>
          <a:sx n="84" d="100"/>
          <a:sy n="84" d="100"/>
        </p:scale>
        <p:origin x="51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A3EDB59-019E-40E2-A4A5-58A508F8948C}" type="doc">
      <dgm:prSet loTypeId="urn:microsoft.com/office/officeart/2005/8/layout/hierarchy1#2" loCatId="hierarchy" qsTypeId="urn:microsoft.com/office/officeart/2005/8/quickstyle/simple1#2" qsCatId="simple" csTypeId="urn:microsoft.com/office/officeart/2005/8/colors/accent1_2#2" csCatId="accent1" phldr="1"/>
      <dgm:spPr/>
      <dgm:t>
        <a:bodyPr/>
        <a:lstStyle/>
        <a:p>
          <a:endParaRPr lang="en-US"/>
        </a:p>
      </dgm:t>
    </dgm:pt>
    <dgm:pt modelId="{9B3BEFE9-4502-4C91-AA71-DAF0AA87821C}">
      <dgm:prSet phldrT="[Text]" phldr="0" custT="1"/>
      <dgm:spPr/>
      <dgm:t>
        <a:bodyPr vert="horz" wrap="square"/>
        <a:lstStyle/>
        <a:p>
          <a:pPr>
            <a:lnSpc>
              <a:spcPct val="100000"/>
            </a:lnSpc>
            <a:spcBef>
              <a:spcPct val="0"/>
            </a:spcBef>
            <a:spcAft>
              <a:spcPct val="35000"/>
            </a:spcAft>
          </a:pPr>
          <a:r>
            <a:rPr lang="en-US" sz="2800" b="1" dirty="0" err="1" smtClean="0">
              <a:latin typeface="Times New Roman" panose="02020603050405020304" pitchFamily="18" charset="0"/>
              <a:cs typeface="Times New Roman" panose="02020603050405020304" pitchFamily="18" charset="0"/>
            </a:rPr>
            <a:t>Bố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cục</a:t>
          </a:r>
        </a:p>
      </dgm:t>
    </dgm:pt>
    <dgm:pt modelId="{13006422-4286-4ADF-9DF9-1B81F1E3B49E}" type="parTrans" cxnId="{9913417B-C9DE-4521-86B3-1242B6D1C2B8}">
      <dgm:prSet/>
      <dgm:spPr/>
      <dgm:t>
        <a:bodyPr/>
        <a:lstStyle/>
        <a:p>
          <a:endParaRPr lang="en-US"/>
        </a:p>
      </dgm:t>
    </dgm:pt>
    <dgm:pt modelId="{D35A4175-0946-4B03-8A59-F451EAC94E47}" type="sibTrans" cxnId="{9913417B-C9DE-4521-86B3-1242B6D1C2B8}">
      <dgm:prSet/>
      <dgm:spPr/>
      <dgm:t>
        <a:bodyPr/>
        <a:lstStyle/>
        <a:p>
          <a:endParaRPr lang="en-US"/>
        </a:p>
      </dgm:t>
    </dgm:pt>
    <dgm:pt modelId="{7FE5B35C-20E2-4C45-B3AF-E956EAE2B272}">
      <dgm:prSet phldrT="[Text]" phldr="0" custT="0"/>
      <dgm:spPr/>
      <dgm:t>
        <a:bodyPr vert="horz" wrap="square"/>
        <a:lstStyle/>
        <a:p>
          <a:pPr>
            <a:lnSpc>
              <a:spcPct val="100000"/>
            </a:lnSpc>
            <a:spcBef>
              <a:spcPct val="0"/>
            </a:spcBef>
            <a:spcAft>
              <a:spcPct val="35000"/>
            </a:spcAft>
          </a:pPr>
          <a:r>
            <a:rPr smtClean="0">
              <a:latin typeface="Times New Roman" panose="02020603050405020304" pitchFamily="18" charset="0"/>
              <a:cs typeface="Times New Roman" panose="02020603050405020304" pitchFamily="18" charset="0"/>
            </a:rPr>
            <a:t>MB: </a:t>
          </a:r>
          <a:r>
            <a:rPr i="1" smtClean="0">
              <a:latin typeface="Times New Roman" panose="02020603050405020304" pitchFamily="18" charset="0"/>
              <a:cs typeface="Times New Roman" panose="02020603050405020304" pitchFamily="18" charset="0"/>
            </a:rPr>
            <a:t>đoạn 1: </a:t>
          </a:r>
          <a:r>
            <a:rPr smtClean="0">
              <a:latin typeface="Times New Roman" panose="02020603050405020304" pitchFamily="18" charset="0"/>
              <a:cs typeface="Times New Roman" panose="02020603050405020304" pitchFamily="18" charset="0"/>
            </a:rPr>
            <a:t>Nêu vấn đề nghị luận</a:t>
          </a:r>
        </a:p>
      </dgm:t>
    </dgm:pt>
    <dgm:pt modelId="{67B6F3C9-0F05-44F2-BB0E-382DB9DF58BA}" type="parTrans" cxnId="{9FCC81E1-5F75-4EAD-A280-26E6048A0822}">
      <dgm:prSet/>
      <dgm:spPr/>
      <dgm:t>
        <a:bodyPr/>
        <a:lstStyle/>
        <a:p>
          <a:endParaRPr lang="en-US"/>
        </a:p>
      </dgm:t>
    </dgm:pt>
    <dgm:pt modelId="{64E04251-8258-4B5F-9DF6-3D2F493EE3FC}" type="sibTrans" cxnId="{9FCC81E1-5F75-4EAD-A280-26E6048A0822}">
      <dgm:prSet/>
      <dgm:spPr/>
      <dgm:t>
        <a:bodyPr/>
        <a:lstStyle/>
        <a:p>
          <a:endParaRPr lang="en-US"/>
        </a:p>
      </dgm:t>
    </dgm:pt>
    <dgm:pt modelId="{71D8B2EA-A099-414C-9301-C9C2AA97DEEF}">
      <dgm:prSet phldrT="[Text]" phldr="0" custT="0"/>
      <dgm:spPr/>
      <dgm:t>
        <a:bodyPr vert="horz" wrap="square"/>
        <a:lstStyle/>
        <a:p>
          <a:pPr>
            <a:lnSpc>
              <a:spcPct val="100000"/>
            </a:lnSpc>
            <a:spcBef>
              <a:spcPct val="0"/>
            </a:spcBef>
            <a:spcAft>
              <a:spcPct val="35000"/>
            </a:spcAft>
          </a:pPr>
          <a:r>
            <a:rPr lang="vi-VN" smtClean="0">
              <a:latin typeface="Times New Roman" panose="02020603050405020304" pitchFamily="18" charset="0"/>
              <a:cs typeface="Times New Roman" panose="02020603050405020304" pitchFamily="18" charset="0"/>
            </a:rPr>
            <a:t>TB: </a:t>
          </a:r>
          <a:r>
            <a:rPr smtClean="0">
              <a:latin typeface="Times New Roman" panose="02020603050405020304" pitchFamily="18" charset="0"/>
              <a:cs typeface="Times New Roman" panose="02020603050405020304" pitchFamily="18" charset="0"/>
            </a:rPr>
            <a:t>Từ “Tôi đã và sẽ luôn chọn cách trưởng thành”... đến “hạ gục được chúng ta”: Sử dụng lí lẽ và bằng chứng để làm sáng tỏ ý kiến. </a:t>
          </a:r>
        </a:p>
      </dgm:t>
    </dgm:pt>
    <dgm:pt modelId="{AA7931F2-2E88-41CE-B3E7-FF40318D736A}" type="parTrans" cxnId="{4459230F-C872-4C04-AFBD-0B3AD5BBC80B}">
      <dgm:prSet/>
      <dgm:spPr/>
      <dgm:t>
        <a:bodyPr/>
        <a:lstStyle/>
        <a:p>
          <a:endParaRPr lang="en-US"/>
        </a:p>
      </dgm:t>
    </dgm:pt>
    <dgm:pt modelId="{D73EA985-FBE1-46BD-8C0D-7A5B52735E7F}" type="sibTrans" cxnId="{4459230F-C872-4C04-AFBD-0B3AD5BBC80B}">
      <dgm:prSet/>
      <dgm:spPr/>
      <dgm:t>
        <a:bodyPr/>
        <a:lstStyle/>
        <a:p>
          <a:endParaRPr lang="en-US"/>
        </a:p>
      </dgm:t>
    </dgm:pt>
    <dgm:pt modelId="{0EAFC387-5095-4E73-BFC6-52A5CFDBB1C2}">
      <dgm:prSet phldrT="[Text]" phldr="0" custT="0"/>
      <dgm:spPr/>
      <dgm:t>
        <a:bodyPr vert="horz" wrap="square"/>
        <a:lstStyle/>
        <a:p>
          <a:pPr>
            <a:lnSpc>
              <a:spcPct val="100000"/>
            </a:lnSpc>
            <a:spcBef>
              <a:spcPct val="0"/>
            </a:spcBef>
            <a:spcAft>
              <a:spcPct val="35000"/>
            </a:spcAft>
          </a:pPr>
          <a:r>
            <a:rPr lang="en-US" smtClean="0">
              <a:latin typeface="Times New Roman" panose="02020603050405020304" pitchFamily="18" charset="0"/>
              <a:cs typeface="Times New Roman" panose="02020603050405020304" pitchFamily="18" charset="0"/>
            </a:rPr>
            <a:t>KB: Đoạn cuối: Ý nghĩa của việc bàn luận về vấn đề.</a:t>
          </a:r>
        </a:p>
      </dgm:t>
    </dgm:pt>
    <dgm:pt modelId="{2CE53912-4A7F-44A1-9936-4657D65E44CD}" type="parTrans" cxnId="{CE4A7D8C-9CDC-41B3-BB3C-4C0C3B48A3FD}">
      <dgm:prSet/>
      <dgm:spPr/>
      <dgm:t>
        <a:bodyPr/>
        <a:lstStyle/>
        <a:p>
          <a:endParaRPr lang="en-US"/>
        </a:p>
      </dgm:t>
    </dgm:pt>
    <dgm:pt modelId="{92E178B4-0C4A-4CFF-9BA7-E622CB0A537C}" type="sibTrans" cxnId="{CE4A7D8C-9CDC-41B3-BB3C-4C0C3B48A3FD}">
      <dgm:prSet/>
      <dgm:spPr/>
      <dgm:t>
        <a:bodyPr/>
        <a:lstStyle/>
        <a:p>
          <a:endParaRPr lang="en-US"/>
        </a:p>
      </dgm:t>
    </dgm:pt>
    <dgm:pt modelId="{5BA30D22-97E5-4263-A0CE-1D6A8C3C5EB7}" type="pres">
      <dgm:prSet presAssocID="{2A3EDB59-019E-40E2-A4A5-58A508F8948C}" presName="hierChild1" presStyleCnt="0">
        <dgm:presLayoutVars>
          <dgm:chPref val="1"/>
          <dgm:dir/>
          <dgm:animOne val="branch"/>
          <dgm:animLvl val="lvl"/>
          <dgm:resizeHandles/>
        </dgm:presLayoutVars>
      </dgm:prSet>
      <dgm:spPr/>
      <dgm:t>
        <a:bodyPr/>
        <a:lstStyle/>
        <a:p>
          <a:endParaRPr lang="en-US"/>
        </a:p>
      </dgm:t>
    </dgm:pt>
    <dgm:pt modelId="{44E3A01B-2D3B-40A8-9495-AA4E2F3B9BC2}" type="pres">
      <dgm:prSet presAssocID="{9B3BEFE9-4502-4C91-AA71-DAF0AA87821C}" presName="hierRoot1" presStyleCnt="0"/>
      <dgm:spPr/>
    </dgm:pt>
    <dgm:pt modelId="{DCCF8DCB-FEAB-4787-98C4-DD41558408E3}" type="pres">
      <dgm:prSet presAssocID="{9B3BEFE9-4502-4C91-AA71-DAF0AA87821C}" presName="composite" presStyleCnt="0"/>
      <dgm:spPr/>
    </dgm:pt>
    <dgm:pt modelId="{879E41D4-B81D-4FC6-B2C3-0B2C8E9323D2}" type="pres">
      <dgm:prSet presAssocID="{9B3BEFE9-4502-4C91-AA71-DAF0AA87821C}" presName="background" presStyleLbl="node0" presStyleIdx="0" presStyleCnt="1"/>
      <dgm:spPr/>
    </dgm:pt>
    <dgm:pt modelId="{8B27E1D2-C65C-4A50-A224-7A1B3F9DB55D}" type="pres">
      <dgm:prSet presAssocID="{9B3BEFE9-4502-4C91-AA71-DAF0AA87821C}" presName="text" presStyleLbl="fgAcc0" presStyleIdx="0" presStyleCnt="1" custScaleY="22201" custLinFactNeighborX="398" custLinFactNeighborY="-616">
        <dgm:presLayoutVars>
          <dgm:chPref val="3"/>
        </dgm:presLayoutVars>
      </dgm:prSet>
      <dgm:spPr/>
      <dgm:t>
        <a:bodyPr/>
        <a:lstStyle/>
        <a:p>
          <a:endParaRPr lang="en-US"/>
        </a:p>
      </dgm:t>
    </dgm:pt>
    <dgm:pt modelId="{96BAB6F8-8D37-4E5C-9DEC-84E5B94F1DA5}" type="pres">
      <dgm:prSet presAssocID="{9B3BEFE9-4502-4C91-AA71-DAF0AA87821C}" presName="hierChild2" presStyleCnt="0"/>
      <dgm:spPr/>
    </dgm:pt>
    <dgm:pt modelId="{34550902-F15F-46AF-A075-EF5953951D5C}" type="pres">
      <dgm:prSet presAssocID="{67B6F3C9-0F05-44F2-BB0E-382DB9DF58BA}" presName="Name10" presStyleLbl="parChTrans1D2" presStyleIdx="0" presStyleCnt="3"/>
      <dgm:spPr/>
      <dgm:t>
        <a:bodyPr/>
        <a:lstStyle/>
        <a:p>
          <a:endParaRPr lang="en-US"/>
        </a:p>
      </dgm:t>
    </dgm:pt>
    <dgm:pt modelId="{98FF3BC1-AE02-4890-B26E-22BD20D9018B}" type="pres">
      <dgm:prSet presAssocID="{7FE5B35C-20E2-4C45-B3AF-E956EAE2B272}" presName="hierRoot2" presStyleCnt="0"/>
      <dgm:spPr/>
    </dgm:pt>
    <dgm:pt modelId="{F021B97C-69BB-46FA-9A24-D568281D1343}" type="pres">
      <dgm:prSet presAssocID="{7FE5B35C-20E2-4C45-B3AF-E956EAE2B272}" presName="composite2" presStyleCnt="0"/>
      <dgm:spPr/>
    </dgm:pt>
    <dgm:pt modelId="{74EC2391-F351-48C4-B989-1ED4963219C4}" type="pres">
      <dgm:prSet presAssocID="{7FE5B35C-20E2-4C45-B3AF-E956EAE2B272}" presName="background2" presStyleLbl="node2" presStyleIdx="0" presStyleCnt="3"/>
      <dgm:spPr/>
    </dgm:pt>
    <dgm:pt modelId="{0F12B2EF-10F7-4D20-90D7-709B0B2861AD}" type="pres">
      <dgm:prSet presAssocID="{7FE5B35C-20E2-4C45-B3AF-E956EAE2B272}" presName="text2" presStyleLbl="fgAcc2" presStyleIdx="0" presStyleCnt="3" custScaleX="56853">
        <dgm:presLayoutVars>
          <dgm:chPref val="3"/>
        </dgm:presLayoutVars>
      </dgm:prSet>
      <dgm:spPr/>
      <dgm:t>
        <a:bodyPr/>
        <a:lstStyle/>
        <a:p>
          <a:endParaRPr lang="en-US"/>
        </a:p>
      </dgm:t>
    </dgm:pt>
    <dgm:pt modelId="{F8681747-8482-4836-97A7-65CD544FFC17}" type="pres">
      <dgm:prSet presAssocID="{7FE5B35C-20E2-4C45-B3AF-E956EAE2B272}" presName="hierChild3" presStyleCnt="0"/>
      <dgm:spPr/>
    </dgm:pt>
    <dgm:pt modelId="{4D3C4C4A-0E88-4245-BAB4-C63299D61436}" type="pres">
      <dgm:prSet presAssocID="{AA7931F2-2E88-41CE-B3E7-FF40318D736A}" presName="Name10" presStyleLbl="parChTrans1D2" presStyleIdx="1" presStyleCnt="3"/>
      <dgm:spPr/>
      <dgm:t>
        <a:bodyPr/>
        <a:lstStyle/>
        <a:p>
          <a:endParaRPr lang="en-US"/>
        </a:p>
      </dgm:t>
    </dgm:pt>
    <dgm:pt modelId="{B45EEA20-7459-4D55-A867-A811A4E40D8A}" type="pres">
      <dgm:prSet presAssocID="{71D8B2EA-A099-414C-9301-C9C2AA97DEEF}" presName="hierRoot2" presStyleCnt="0"/>
      <dgm:spPr/>
    </dgm:pt>
    <dgm:pt modelId="{7E624832-DA7E-40AC-9BA0-D038C01863F6}" type="pres">
      <dgm:prSet presAssocID="{71D8B2EA-A099-414C-9301-C9C2AA97DEEF}" presName="composite2" presStyleCnt="0"/>
      <dgm:spPr/>
    </dgm:pt>
    <dgm:pt modelId="{25DBD939-765B-4BE2-9612-9B70B57FBEC7}" type="pres">
      <dgm:prSet presAssocID="{71D8B2EA-A099-414C-9301-C9C2AA97DEEF}" presName="background2" presStyleLbl="node2" presStyleIdx="1" presStyleCnt="3"/>
      <dgm:spPr/>
    </dgm:pt>
    <dgm:pt modelId="{994DFDE4-723D-421B-BA81-6A0314511B00}" type="pres">
      <dgm:prSet presAssocID="{71D8B2EA-A099-414C-9301-C9C2AA97DEEF}" presName="text2" presStyleLbl="fgAcc2" presStyleIdx="1" presStyleCnt="3" custScaleX="106415">
        <dgm:presLayoutVars>
          <dgm:chPref val="3"/>
        </dgm:presLayoutVars>
      </dgm:prSet>
      <dgm:spPr/>
      <dgm:t>
        <a:bodyPr/>
        <a:lstStyle/>
        <a:p>
          <a:endParaRPr lang="en-US"/>
        </a:p>
      </dgm:t>
    </dgm:pt>
    <dgm:pt modelId="{02416181-B9C9-40F2-AA27-029565B49763}" type="pres">
      <dgm:prSet presAssocID="{71D8B2EA-A099-414C-9301-C9C2AA97DEEF}" presName="hierChild3" presStyleCnt="0"/>
      <dgm:spPr/>
    </dgm:pt>
    <dgm:pt modelId="{A964F31F-47EA-47A7-9B2B-F47A29650A70}" type="pres">
      <dgm:prSet presAssocID="{2CE53912-4A7F-44A1-9936-4657D65E44CD}" presName="Name10" presStyleLbl="parChTrans1D2" presStyleIdx="2" presStyleCnt="3"/>
      <dgm:spPr/>
      <dgm:t>
        <a:bodyPr/>
        <a:lstStyle/>
        <a:p>
          <a:endParaRPr lang="en-US"/>
        </a:p>
      </dgm:t>
    </dgm:pt>
    <dgm:pt modelId="{58A9C314-6F9E-4AFA-A03A-F32981A607DE}" type="pres">
      <dgm:prSet presAssocID="{0EAFC387-5095-4E73-BFC6-52A5CFDBB1C2}" presName="hierRoot2" presStyleCnt="0"/>
      <dgm:spPr/>
    </dgm:pt>
    <dgm:pt modelId="{A5177720-F57B-4E2A-905D-A12E77EC61EA}" type="pres">
      <dgm:prSet presAssocID="{0EAFC387-5095-4E73-BFC6-52A5CFDBB1C2}" presName="composite2" presStyleCnt="0"/>
      <dgm:spPr/>
    </dgm:pt>
    <dgm:pt modelId="{887A5A4A-4F48-4B6D-A5BF-24052FAC101C}" type="pres">
      <dgm:prSet presAssocID="{0EAFC387-5095-4E73-BFC6-52A5CFDBB1C2}" presName="background2" presStyleLbl="node2" presStyleIdx="2" presStyleCnt="3"/>
      <dgm:spPr/>
    </dgm:pt>
    <dgm:pt modelId="{3A8A2406-620A-4250-B5DE-D48519FDFC5A}" type="pres">
      <dgm:prSet presAssocID="{0EAFC387-5095-4E73-BFC6-52A5CFDBB1C2}" presName="text2" presStyleLbl="fgAcc2" presStyleIdx="2" presStyleCnt="3" custScaleX="56853" custLinFactNeighborX="-8562" custLinFactNeighborY="-199">
        <dgm:presLayoutVars>
          <dgm:chPref val="3"/>
        </dgm:presLayoutVars>
      </dgm:prSet>
      <dgm:spPr/>
      <dgm:t>
        <a:bodyPr/>
        <a:lstStyle/>
        <a:p>
          <a:endParaRPr lang="en-US"/>
        </a:p>
      </dgm:t>
    </dgm:pt>
    <dgm:pt modelId="{29E2FAD8-0B4E-4F0B-972F-C3995097897B}" type="pres">
      <dgm:prSet presAssocID="{0EAFC387-5095-4E73-BFC6-52A5CFDBB1C2}" presName="hierChild3" presStyleCnt="0"/>
      <dgm:spPr/>
    </dgm:pt>
  </dgm:ptLst>
  <dgm:cxnLst>
    <dgm:cxn modelId="{CE4A7D8C-9CDC-41B3-BB3C-4C0C3B48A3FD}" srcId="{9B3BEFE9-4502-4C91-AA71-DAF0AA87821C}" destId="{0EAFC387-5095-4E73-BFC6-52A5CFDBB1C2}" srcOrd="2" destOrd="0" parTransId="{2CE53912-4A7F-44A1-9936-4657D65E44CD}" sibTransId="{92E178B4-0C4A-4CFF-9BA7-E622CB0A537C}"/>
    <dgm:cxn modelId="{9B23A185-23AF-44A8-8148-B1B6DB6A0F44}" type="presOf" srcId="{67B6F3C9-0F05-44F2-BB0E-382DB9DF58BA}" destId="{34550902-F15F-46AF-A075-EF5953951D5C}" srcOrd="0" destOrd="0" presId="urn:microsoft.com/office/officeart/2005/8/layout/hierarchy1#2"/>
    <dgm:cxn modelId="{9913417B-C9DE-4521-86B3-1242B6D1C2B8}" srcId="{2A3EDB59-019E-40E2-A4A5-58A508F8948C}" destId="{9B3BEFE9-4502-4C91-AA71-DAF0AA87821C}" srcOrd="0" destOrd="0" parTransId="{13006422-4286-4ADF-9DF9-1B81F1E3B49E}" sibTransId="{D35A4175-0946-4B03-8A59-F451EAC94E47}"/>
    <dgm:cxn modelId="{5917EF4A-4071-4766-A39A-F18E86E60994}" type="presOf" srcId="{2CE53912-4A7F-44A1-9936-4657D65E44CD}" destId="{A964F31F-47EA-47A7-9B2B-F47A29650A70}" srcOrd="0" destOrd="0" presId="urn:microsoft.com/office/officeart/2005/8/layout/hierarchy1#2"/>
    <dgm:cxn modelId="{187294D6-4D7A-4311-BC0E-1E86E79DFFAE}" type="presOf" srcId="{AA7931F2-2E88-41CE-B3E7-FF40318D736A}" destId="{4D3C4C4A-0E88-4245-BAB4-C63299D61436}" srcOrd="0" destOrd="0" presId="urn:microsoft.com/office/officeart/2005/8/layout/hierarchy1#2"/>
    <dgm:cxn modelId="{BC4844CA-CFD8-4519-A92A-FC690E3CED1A}" type="presOf" srcId="{71D8B2EA-A099-414C-9301-C9C2AA97DEEF}" destId="{994DFDE4-723D-421B-BA81-6A0314511B00}" srcOrd="0" destOrd="0" presId="urn:microsoft.com/office/officeart/2005/8/layout/hierarchy1#2"/>
    <dgm:cxn modelId="{4459230F-C872-4C04-AFBD-0B3AD5BBC80B}" srcId="{9B3BEFE9-4502-4C91-AA71-DAF0AA87821C}" destId="{71D8B2EA-A099-414C-9301-C9C2AA97DEEF}" srcOrd="1" destOrd="0" parTransId="{AA7931F2-2E88-41CE-B3E7-FF40318D736A}" sibTransId="{D73EA985-FBE1-46BD-8C0D-7A5B52735E7F}"/>
    <dgm:cxn modelId="{40B4EC47-90FE-462E-9925-9C3C47990C64}" type="presOf" srcId="{7FE5B35C-20E2-4C45-B3AF-E956EAE2B272}" destId="{0F12B2EF-10F7-4D20-90D7-709B0B2861AD}" srcOrd="0" destOrd="0" presId="urn:microsoft.com/office/officeart/2005/8/layout/hierarchy1#2"/>
    <dgm:cxn modelId="{9FCC81E1-5F75-4EAD-A280-26E6048A0822}" srcId="{9B3BEFE9-4502-4C91-AA71-DAF0AA87821C}" destId="{7FE5B35C-20E2-4C45-B3AF-E956EAE2B272}" srcOrd="0" destOrd="0" parTransId="{67B6F3C9-0F05-44F2-BB0E-382DB9DF58BA}" sibTransId="{64E04251-8258-4B5F-9DF6-3D2F493EE3FC}"/>
    <dgm:cxn modelId="{A9300220-7237-4FAF-A370-56A38C143545}" type="presOf" srcId="{9B3BEFE9-4502-4C91-AA71-DAF0AA87821C}" destId="{8B27E1D2-C65C-4A50-A224-7A1B3F9DB55D}" srcOrd="0" destOrd="0" presId="urn:microsoft.com/office/officeart/2005/8/layout/hierarchy1#2"/>
    <dgm:cxn modelId="{9959192E-9BEF-4518-A6A3-52F1FA865653}" type="presOf" srcId="{0EAFC387-5095-4E73-BFC6-52A5CFDBB1C2}" destId="{3A8A2406-620A-4250-B5DE-D48519FDFC5A}" srcOrd="0" destOrd="0" presId="urn:microsoft.com/office/officeart/2005/8/layout/hierarchy1#2"/>
    <dgm:cxn modelId="{E0EB6BC6-9FBE-4E19-B0B4-D7C0B80D38B9}" type="presOf" srcId="{2A3EDB59-019E-40E2-A4A5-58A508F8948C}" destId="{5BA30D22-97E5-4263-A0CE-1D6A8C3C5EB7}" srcOrd="0" destOrd="0" presId="urn:microsoft.com/office/officeart/2005/8/layout/hierarchy1#2"/>
    <dgm:cxn modelId="{334CE8A4-5F82-42E8-8B18-3FC6E95CFDBB}" type="presParOf" srcId="{5BA30D22-97E5-4263-A0CE-1D6A8C3C5EB7}" destId="{44E3A01B-2D3B-40A8-9495-AA4E2F3B9BC2}" srcOrd="0" destOrd="0" presId="urn:microsoft.com/office/officeart/2005/8/layout/hierarchy1#2"/>
    <dgm:cxn modelId="{3451AF32-4167-4EEF-85DE-DEAD8E2B8865}" type="presParOf" srcId="{44E3A01B-2D3B-40A8-9495-AA4E2F3B9BC2}" destId="{DCCF8DCB-FEAB-4787-98C4-DD41558408E3}" srcOrd="0" destOrd="0" presId="urn:microsoft.com/office/officeart/2005/8/layout/hierarchy1#2"/>
    <dgm:cxn modelId="{B4EF9659-02F2-43F1-9332-CA10FB0332AB}" type="presParOf" srcId="{DCCF8DCB-FEAB-4787-98C4-DD41558408E3}" destId="{879E41D4-B81D-4FC6-B2C3-0B2C8E9323D2}" srcOrd="0" destOrd="0" presId="urn:microsoft.com/office/officeart/2005/8/layout/hierarchy1#2"/>
    <dgm:cxn modelId="{45153BA2-85B1-4F7B-8011-5BE6B6059CDC}" type="presParOf" srcId="{DCCF8DCB-FEAB-4787-98C4-DD41558408E3}" destId="{8B27E1D2-C65C-4A50-A224-7A1B3F9DB55D}" srcOrd="1" destOrd="0" presId="urn:microsoft.com/office/officeart/2005/8/layout/hierarchy1#2"/>
    <dgm:cxn modelId="{2C28794A-D9D7-4760-BB4E-C4DC89FB0455}" type="presParOf" srcId="{44E3A01B-2D3B-40A8-9495-AA4E2F3B9BC2}" destId="{96BAB6F8-8D37-4E5C-9DEC-84E5B94F1DA5}" srcOrd="1" destOrd="0" presId="urn:microsoft.com/office/officeart/2005/8/layout/hierarchy1#2"/>
    <dgm:cxn modelId="{CCF8C220-54B8-41DA-A4E9-B663DFA993B7}" type="presParOf" srcId="{96BAB6F8-8D37-4E5C-9DEC-84E5B94F1DA5}" destId="{34550902-F15F-46AF-A075-EF5953951D5C}" srcOrd="0" destOrd="0" presId="urn:microsoft.com/office/officeart/2005/8/layout/hierarchy1#2"/>
    <dgm:cxn modelId="{9D7DFDF8-219F-4D37-A41F-165A3636B8C0}" type="presParOf" srcId="{96BAB6F8-8D37-4E5C-9DEC-84E5B94F1DA5}" destId="{98FF3BC1-AE02-4890-B26E-22BD20D9018B}" srcOrd="1" destOrd="0" presId="urn:microsoft.com/office/officeart/2005/8/layout/hierarchy1#2"/>
    <dgm:cxn modelId="{B85606C8-BBBF-43DB-A50E-CC7FE29B3E0C}" type="presParOf" srcId="{98FF3BC1-AE02-4890-B26E-22BD20D9018B}" destId="{F021B97C-69BB-46FA-9A24-D568281D1343}" srcOrd="0" destOrd="0" presId="urn:microsoft.com/office/officeart/2005/8/layout/hierarchy1#2"/>
    <dgm:cxn modelId="{0D605C73-9EC5-46D3-8A5D-67BB796A2E21}" type="presParOf" srcId="{F021B97C-69BB-46FA-9A24-D568281D1343}" destId="{74EC2391-F351-48C4-B989-1ED4963219C4}" srcOrd="0" destOrd="0" presId="urn:microsoft.com/office/officeart/2005/8/layout/hierarchy1#2"/>
    <dgm:cxn modelId="{3CF5D6A8-6AB9-4EC6-AEC8-9A94BF79AFA8}" type="presParOf" srcId="{F021B97C-69BB-46FA-9A24-D568281D1343}" destId="{0F12B2EF-10F7-4D20-90D7-709B0B2861AD}" srcOrd="1" destOrd="0" presId="urn:microsoft.com/office/officeart/2005/8/layout/hierarchy1#2"/>
    <dgm:cxn modelId="{0B3DE29B-708B-4574-8733-72822B7A366E}" type="presParOf" srcId="{98FF3BC1-AE02-4890-B26E-22BD20D9018B}" destId="{F8681747-8482-4836-97A7-65CD544FFC17}" srcOrd="1" destOrd="0" presId="urn:microsoft.com/office/officeart/2005/8/layout/hierarchy1#2"/>
    <dgm:cxn modelId="{B57BE316-7E4D-4964-A89D-7BF22841220A}" type="presParOf" srcId="{96BAB6F8-8D37-4E5C-9DEC-84E5B94F1DA5}" destId="{4D3C4C4A-0E88-4245-BAB4-C63299D61436}" srcOrd="2" destOrd="0" presId="urn:microsoft.com/office/officeart/2005/8/layout/hierarchy1#2"/>
    <dgm:cxn modelId="{233B15A7-A19F-44CC-A1D8-1BB153A59556}" type="presParOf" srcId="{96BAB6F8-8D37-4E5C-9DEC-84E5B94F1DA5}" destId="{B45EEA20-7459-4D55-A867-A811A4E40D8A}" srcOrd="3" destOrd="0" presId="urn:microsoft.com/office/officeart/2005/8/layout/hierarchy1#2"/>
    <dgm:cxn modelId="{126FD3DD-A0CA-4677-85E7-B52A65D78F58}" type="presParOf" srcId="{B45EEA20-7459-4D55-A867-A811A4E40D8A}" destId="{7E624832-DA7E-40AC-9BA0-D038C01863F6}" srcOrd="0" destOrd="0" presId="urn:microsoft.com/office/officeart/2005/8/layout/hierarchy1#2"/>
    <dgm:cxn modelId="{AD711CCE-DD4E-4A82-B013-51A94086E05E}" type="presParOf" srcId="{7E624832-DA7E-40AC-9BA0-D038C01863F6}" destId="{25DBD939-765B-4BE2-9612-9B70B57FBEC7}" srcOrd="0" destOrd="0" presId="urn:microsoft.com/office/officeart/2005/8/layout/hierarchy1#2"/>
    <dgm:cxn modelId="{04464401-AC58-4A4D-92F8-348D6453022C}" type="presParOf" srcId="{7E624832-DA7E-40AC-9BA0-D038C01863F6}" destId="{994DFDE4-723D-421B-BA81-6A0314511B00}" srcOrd="1" destOrd="0" presId="urn:microsoft.com/office/officeart/2005/8/layout/hierarchy1#2"/>
    <dgm:cxn modelId="{91589601-8D13-49A4-B1C6-303AB4FC8DEC}" type="presParOf" srcId="{B45EEA20-7459-4D55-A867-A811A4E40D8A}" destId="{02416181-B9C9-40F2-AA27-029565B49763}" srcOrd="1" destOrd="0" presId="urn:microsoft.com/office/officeart/2005/8/layout/hierarchy1#2"/>
    <dgm:cxn modelId="{52F7070D-5528-4D90-8FA3-8F3185A09F59}" type="presParOf" srcId="{96BAB6F8-8D37-4E5C-9DEC-84E5B94F1DA5}" destId="{A964F31F-47EA-47A7-9B2B-F47A29650A70}" srcOrd="4" destOrd="0" presId="urn:microsoft.com/office/officeart/2005/8/layout/hierarchy1#2"/>
    <dgm:cxn modelId="{308300C7-70F7-4E01-B525-A00DCBC0E3D7}" type="presParOf" srcId="{96BAB6F8-8D37-4E5C-9DEC-84E5B94F1DA5}" destId="{58A9C314-6F9E-4AFA-A03A-F32981A607DE}" srcOrd="5" destOrd="0" presId="urn:microsoft.com/office/officeart/2005/8/layout/hierarchy1#2"/>
    <dgm:cxn modelId="{7FD4655A-3F7D-4733-8166-EDD247264909}" type="presParOf" srcId="{58A9C314-6F9E-4AFA-A03A-F32981A607DE}" destId="{A5177720-F57B-4E2A-905D-A12E77EC61EA}" srcOrd="0" destOrd="0" presId="urn:microsoft.com/office/officeart/2005/8/layout/hierarchy1#2"/>
    <dgm:cxn modelId="{C28DE135-5382-478D-913A-DC8B51567DAF}" type="presParOf" srcId="{A5177720-F57B-4E2A-905D-A12E77EC61EA}" destId="{887A5A4A-4F48-4B6D-A5BF-24052FAC101C}" srcOrd="0" destOrd="0" presId="urn:microsoft.com/office/officeart/2005/8/layout/hierarchy1#2"/>
    <dgm:cxn modelId="{BF613E6B-C892-423E-84B6-4FB970ADA98C}" type="presParOf" srcId="{A5177720-F57B-4E2A-905D-A12E77EC61EA}" destId="{3A8A2406-620A-4250-B5DE-D48519FDFC5A}" srcOrd="1" destOrd="0" presId="urn:microsoft.com/office/officeart/2005/8/layout/hierarchy1#2"/>
    <dgm:cxn modelId="{9E8072C7-0266-46DB-B612-6084AB29AFB6}" type="presParOf" srcId="{58A9C314-6F9E-4AFA-A03A-F32981A607DE}" destId="{29E2FAD8-0B4E-4F0B-972F-C3995097897B}" srcOrd="1" destOrd="0" presId="urn:microsoft.com/office/officeart/2005/8/layout/hierarchy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F31F-47EA-47A7-9B2B-F47A29650A70}">
      <dsp:nvSpPr>
        <dsp:cNvPr id="0" name=""/>
        <dsp:cNvSpPr/>
      </dsp:nvSpPr>
      <dsp:spPr>
        <a:xfrm>
          <a:off x="5862431" y="950036"/>
          <a:ext cx="4190599" cy="1296007"/>
        </a:xfrm>
        <a:custGeom>
          <a:avLst/>
          <a:gdLst/>
          <a:ahLst/>
          <a:cxnLst/>
          <a:rect l="0" t="0" r="0" b="0"/>
          <a:pathLst>
            <a:path>
              <a:moveTo>
                <a:pt x="0" y="0"/>
              </a:moveTo>
              <a:lnTo>
                <a:pt x="0" y="886916"/>
              </a:lnTo>
              <a:lnTo>
                <a:pt x="4190599" y="886916"/>
              </a:lnTo>
              <a:lnTo>
                <a:pt x="4190599" y="12960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3C4C4A-0E88-4245-BAB4-C63299D61436}">
      <dsp:nvSpPr>
        <dsp:cNvPr id="0" name=""/>
        <dsp:cNvSpPr/>
      </dsp:nvSpPr>
      <dsp:spPr>
        <a:xfrm>
          <a:off x="5799135" y="950036"/>
          <a:ext cx="91440" cy="1301588"/>
        </a:xfrm>
        <a:custGeom>
          <a:avLst/>
          <a:gdLst/>
          <a:ahLst/>
          <a:cxnLst/>
          <a:rect l="0" t="0" r="0" b="0"/>
          <a:pathLst>
            <a:path>
              <a:moveTo>
                <a:pt x="63295" y="0"/>
              </a:moveTo>
              <a:lnTo>
                <a:pt x="63295" y="892496"/>
              </a:lnTo>
              <a:lnTo>
                <a:pt x="45720" y="892496"/>
              </a:lnTo>
              <a:lnTo>
                <a:pt x="45720" y="1301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550902-F15F-46AF-A075-EF5953951D5C}">
      <dsp:nvSpPr>
        <dsp:cNvPr id="0" name=""/>
        <dsp:cNvSpPr/>
      </dsp:nvSpPr>
      <dsp:spPr>
        <a:xfrm>
          <a:off x="1258584" y="950036"/>
          <a:ext cx="4603846" cy="1301588"/>
        </a:xfrm>
        <a:custGeom>
          <a:avLst/>
          <a:gdLst/>
          <a:ahLst/>
          <a:cxnLst/>
          <a:rect l="0" t="0" r="0" b="0"/>
          <a:pathLst>
            <a:path>
              <a:moveTo>
                <a:pt x="4603846" y="0"/>
              </a:moveTo>
              <a:lnTo>
                <a:pt x="4603846" y="892496"/>
              </a:lnTo>
              <a:lnTo>
                <a:pt x="0" y="892496"/>
              </a:lnTo>
              <a:lnTo>
                <a:pt x="0" y="1301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9E41D4-B81D-4FC6-B2C3-0B2C8E9323D2}">
      <dsp:nvSpPr>
        <dsp:cNvPr id="0" name=""/>
        <dsp:cNvSpPr/>
      </dsp:nvSpPr>
      <dsp:spPr>
        <a:xfrm>
          <a:off x="3654440" y="327487"/>
          <a:ext cx="4415981" cy="622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7E1D2-C65C-4A50-A224-7A1B3F9DB55D}">
      <dsp:nvSpPr>
        <dsp:cNvPr id="0" name=""/>
        <dsp:cNvSpPr/>
      </dsp:nvSpPr>
      <dsp:spPr bwMode="white">
        <a:xfrm>
          <a:off x="4145105" y="793618"/>
          <a:ext cx="4415981" cy="6225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n-US" sz="2800" b="1" kern="1200" dirty="0" err="1" smtClean="0">
              <a:latin typeface="Times New Roman" panose="02020603050405020304" pitchFamily="18" charset="0"/>
              <a:cs typeface="Times New Roman" panose="02020603050405020304" pitchFamily="18" charset="0"/>
            </a:rPr>
            <a:t>Bố</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cục</a:t>
          </a:r>
        </a:p>
      </dsp:txBody>
      <dsp:txXfrm>
        <a:off x="4163339" y="811852"/>
        <a:ext cx="4379513" cy="586080"/>
      </dsp:txXfrm>
    </dsp:sp>
    <dsp:sp modelId="{74EC2391-F351-48C4-B989-1ED4963219C4}">
      <dsp:nvSpPr>
        <dsp:cNvPr id="0" name=""/>
        <dsp:cNvSpPr/>
      </dsp:nvSpPr>
      <dsp:spPr>
        <a:xfrm>
          <a:off x="3275" y="2251624"/>
          <a:ext cx="2510617" cy="28041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2B2EF-10F7-4D20-90D7-709B0B2861AD}">
      <dsp:nvSpPr>
        <dsp:cNvPr id="0" name=""/>
        <dsp:cNvSpPr/>
      </dsp:nvSpPr>
      <dsp:spPr bwMode="white">
        <a:xfrm>
          <a:off x="493940" y="2717755"/>
          <a:ext cx="2510617" cy="28041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100000"/>
            </a:lnSpc>
            <a:spcBef>
              <a:spcPct val="0"/>
            </a:spcBef>
            <a:spcAft>
              <a:spcPct val="35000"/>
            </a:spcAft>
          </a:pPr>
          <a:r>
            <a:rPr sz="2900" kern="1200" smtClean="0">
              <a:latin typeface="Times New Roman" panose="02020603050405020304" pitchFamily="18" charset="0"/>
              <a:cs typeface="Times New Roman" panose="02020603050405020304" pitchFamily="18" charset="0"/>
            </a:rPr>
            <a:t>MB: </a:t>
          </a:r>
          <a:r>
            <a:rPr sz="2900" i="1" kern="1200" smtClean="0">
              <a:latin typeface="Times New Roman" panose="02020603050405020304" pitchFamily="18" charset="0"/>
              <a:cs typeface="Times New Roman" panose="02020603050405020304" pitchFamily="18" charset="0"/>
            </a:rPr>
            <a:t>đoạn 1: </a:t>
          </a:r>
          <a:r>
            <a:rPr sz="2900" kern="1200" smtClean="0">
              <a:latin typeface="Times New Roman" panose="02020603050405020304" pitchFamily="18" charset="0"/>
              <a:cs typeface="Times New Roman" panose="02020603050405020304" pitchFamily="18" charset="0"/>
            </a:rPr>
            <a:t>Nêu vấn đề nghị luận</a:t>
          </a:r>
        </a:p>
      </dsp:txBody>
      <dsp:txXfrm>
        <a:off x="567473" y="2791288"/>
        <a:ext cx="2363551" cy="2657081"/>
      </dsp:txXfrm>
    </dsp:sp>
    <dsp:sp modelId="{25DBD939-765B-4BE2-9612-9B70B57FBEC7}">
      <dsp:nvSpPr>
        <dsp:cNvPr id="0" name=""/>
        <dsp:cNvSpPr/>
      </dsp:nvSpPr>
      <dsp:spPr>
        <a:xfrm>
          <a:off x="3495222" y="2251624"/>
          <a:ext cx="4699266" cy="28041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DFDE4-723D-421B-BA81-6A0314511B00}">
      <dsp:nvSpPr>
        <dsp:cNvPr id="0" name=""/>
        <dsp:cNvSpPr/>
      </dsp:nvSpPr>
      <dsp:spPr bwMode="white">
        <a:xfrm>
          <a:off x="3985887" y="2717755"/>
          <a:ext cx="4699266" cy="28041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100000"/>
            </a:lnSpc>
            <a:spcBef>
              <a:spcPct val="0"/>
            </a:spcBef>
            <a:spcAft>
              <a:spcPct val="35000"/>
            </a:spcAft>
          </a:pPr>
          <a:r>
            <a:rPr lang="vi-VN" sz="2900" kern="1200" smtClean="0">
              <a:latin typeface="Times New Roman" panose="02020603050405020304" pitchFamily="18" charset="0"/>
              <a:cs typeface="Times New Roman" panose="02020603050405020304" pitchFamily="18" charset="0"/>
            </a:rPr>
            <a:t>TB: </a:t>
          </a:r>
          <a:r>
            <a:rPr sz="2900" kern="1200" smtClean="0">
              <a:latin typeface="Times New Roman" panose="02020603050405020304" pitchFamily="18" charset="0"/>
              <a:cs typeface="Times New Roman" panose="02020603050405020304" pitchFamily="18" charset="0"/>
            </a:rPr>
            <a:t>Từ “Tôi đã và sẽ luôn chọn cách trưởng thành”... đến “hạ gục được chúng ta”: Sử dụng lí lẽ và bằng chứng để làm sáng tỏ ý kiến. </a:t>
          </a:r>
        </a:p>
      </dsp:txBody>
      <dsp:txXfrm>
        <a:off x="4068018" y="2799886"/>
        <a:ext cx="4535004" cy="2639885"/>
      </dsp:txXfrm>
    </dsp:sp>
    <dsp:sp modelId="{887A5A4A-4F48-4B6D-A5BF-24052FAC101C}">
      <dsp:nvSpPr>
        <dsp:cNvPr id="0" name=""/>
        <dsp:cNvSpPr/>
      </dsp:nvSpPr>
      <dsp:spPr>
        <a:xfrm>
          <a:off x="8797721" y="2246043"/>
          <a:ext cx="2510617" cy="28041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A2406-620A-4250-B5DE-D48519FDFC5A}">
      <dsp:nvSpPr>
        <dsp:cNvPr id="0" name=""/>
        <dsp:cNvSpPr/>
      </dsp:nvSpPr>
      <dsp:spPr bwMode="white">
        <a:xfrm>
          <a:off x="9288386" y="2712175"/>
          <a:ext cx="2510617" cy="28041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100000"/>
            </a:lnSpc>
            <a:spcBef>
              <a:spcPct val="0"/>
            </a:spcBef>
            <a:spcAft>
              <a:spcPct val="35000"/>
            </a:spcAft>
          </a:pPr>
          <a:r>
            <a:rPr lang="en-US" sz="2900" kern="1200" smtClean="0">
              <a:latin typeface="Times New Roman" panose="02020603050405020304" pitchFamily="18" charset="0"/>
              <a:cs typeface="Times New Roman" panose="02020603050405020304" pitchFamily="18" charset="0"/>
            </a:rPr>
            <a:t>KB: Đoạn cuối: Ý nghĩa của việc bàn luận về vấn đề.</a:t>
          </a:r>
        </a:p>
      </dsp:txBody>
      <dsp:txXfrm>
        <a:off x="9361919" y="2785708"/>
        <a:ext cx="2363551" cy="26570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2">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8/20/2024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226E3-BEF6-4A89-AD2B-E3D4820C46AB}"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9A689-6CC0-49D9-8D28-07A6972775C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72BEF9-2E64-44D0-B552-8A1B983B2EF7}"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2BEF9-2E64-44D0-B552-8A1B983B2EF7}"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2BEF9-2E64-44D0-B552-8A1B983B2EF7}"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2BEF9-2E64-44D0-B552-8A1B983B2EF7}"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2BEF9-2E64-44D0-B552-8A1B983B2EF7}"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72BEF9-2E64-44D0-B552-8A1B983B2EF7}"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72BEF9-2E64-44D0-B552-8A1B983B2EF7}"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72BEF9-2E64-44D0-B552-8A1B983B2EF7}"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2BEF9-2E64-44D0-B552-8A1B983B2EF7}"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83685-8711-42F6-A8A5-C9C136123F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BEF9-2E64-44D0-B552-8A1B983B2EF7}" type="datetimeFigureOut">
              <a:rPr lang="en-US" smtClean="0"/>
              <a:t>8/20/2024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83685-8711-42F6-A8A5-C9C136123F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p:cNvGrpSpPr/>
          <p:nvPr/>
        </p:nvGrpSpPr>
        <p:grpSpPr>
          <a:xfrm>
            <a:off x="3239162" y="1213162"/>
            <a:ext cx="5713677" cy="2319916"/>
            <a:chOff x="3238500" y="1789966"/>
            <a:chExt cx="5715000" cy="2320453"/>
          </a:xfrm>
        </p:grpSpPr>
        <p:sp>
          <p:nvSpPr>
            <p:cNvPr id="13" name="文本框 283"/>
            <p:cNvSpPr txBox="1"/>
            <p:nvPr/>
          </p:nvSpPr>
          <p:spPr>
            <a:xfrm>
              <a:off x="3255329" y="3002296"/>
              <a:ext cx="5241750" cy="1108123"/>
            </a:xfrm>
            <a:prstGeom prst="rect">
              <a:avLst/>
            </a:prstGeom>
            <a:noFill/>
          </p:spPr>
          <p:txBody>
            <a:bodyPr wrap="none" rtlCol="0">
              <a:spAutoFit/>
            </a:bodyPr>
            <a:lstStyle/>
            <a:p>
              <a:pPr algn="ctr" defTabSz="914400"/>
              <a:r>
                <a:rPr lang="en-US" altLang="zh-CN" sz="6600" b="1" dirty="0">
                  <a:solidFill>
                    <a:srgbClr val="002060"/>
                  </a:solidFill>
                  <a:latin typeface="Times New Roman" panose="02020603050405020304" pitchFamily="18" charset="0"/>
                  <a:ea typeface="STXinwei" panose="02010800040101010101" pitchFamily="2" charset="-122"/>
                  <a:cs typeface="Times New Roman" panose="02020603050405020304" pitchFamily="18" charset="0"/>
                </a:rPr>
                <a:t>KHỞI ĐỘNG</a:t>
              </a:r>
              <a:endParaRPr lang="zh-CN" altLang="en-US" sz="6600" b="1" dirty="0">
                <a:solidFill>
                  <a:srgbClr val="002060"/>
                </a:solidFill>
                <a:latin typeface="Times New Roman" panose="02020603050405020304" pitchFamily="18" charset="0"/>
                <a:ea typeface="STXinwei" panose="02010800040101010101" pitchFamily="2" charset="-122"/>
                <a:cs typeface="Times New Roman" panose="02020603050405020304" pitchFamily="18" charset="0"/>
              </a:endParaRPr>
            </a:p>
          </p:txBody>
        </p:sp>
        <p:grpSp>
          <p:nvGrpSpPr>
            <p:cNvPr id="14" name="组合 13"/>
            <p:cNvGrpSpPr/>
            <p:nvPr/>
          </p:nvGrpSpPr>
          <p:grpSpPr>
            <a:xfrm>
              <a:off x="3238500" y="2919354"/>
              <a:ext cx="5715000" cy="1155700"/>
              <a:chOff x="3200400" y="2919354"/>
              <a:chExt cx="5715000" cy="1155700"/>
            </a:xfrm>
          </p:grpSpPr>
          <p:cxnSp>
            <p:nvCxnSpPr>
              <p:cNvPr id="16" name="直接连接符 15"/>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p:cNvSpPr txBox="1"/>
            <p:nvPr/>
          </p:nvSpPr>
          <p:spPr>
            <a:xfrm>
              <a:off x="6027427" y="1789966"/>
              <a:ext cx="184774" cy="1108123"/>
            </a:xfrm>
            <a:prstGeom prst="rect">
              <a:avLst/>
            </a:prstGeom>
            <a:noFill/>
          </p:spPr>
          <p:txBody>
            <a:bodyPr wrap="none" rtlCol="0">
              <a:spAutoFit/>
            </a:bodyPr>
            <a:lstStyle/>
            <a:p>
              <a:pPr algn="ctr" defTabSz="914400"/>
              <a:endParaRPr lang="zh-CN" altLang="en-US" sz="6600" b="1" spc="600" dirty="0">
                <a:solidFill>
                  <a:srgbClr val="002060"/>
                </a:solidFill>
                <a:latin typeface="Times New Roman" panose="02020603050405020304" pitchFamily="18" charset="0"/>
                <a:ea typeface="STXinwei" panose="02010800040101010101" pitchFamily="2" charset="-122"/>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3" name="文本框 41"/>
          <p:cNvSpPr txBox="1"/>
          <p:nvPr/>
        </p:nvSpPr>
        <p:spPr>
          <a:xfrm>
            <a:off x="220394" y="111535"/>
            <a:ext cx="11971606" cy="378460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4800" b="1" i="0" u="none" strike="noStrike" kern="1200" cap="none" spc="0" normalizeH="0" baseline="0" noProof="0" dirty="0">
              <a:ln w="12700">
                <a:noFill/>
              </a:ln>
              <a:solidFill>
                <a:srgbClr val="FF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defTabSz="914400">
              <a:defRPr/>
            </a:pPr>
            <a:r>
              <a:rPr kumimoji="0" lang="en-US" altLang="zh-CN" sz="4800" b="1" i="0" u="none" strike="noStrike" kern="1200" cap="none" spc="0" normalizeH="0" baseline="0" noProof="0" dirty="0" smtClean="0">
                <a:ln w="12700">
                  <a:noFill/>
                </a:ln>
                <a:solidFill>
                  <a:srgbClr val="FF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II. </a:t>
            </a:r>
            <a:r>
              <a:rPr lang="en-US" sz="4800" b="1" dirty="0" err="1">
                <a:solidFill>
                  <a:srgbClr val="FF0000"/>
                </a:solidFill>
                <a:latin typeface="Times New Roman" panose="02020603050405020304" pitchFamily="18" charset="0"/>
                <a:cs typeface="Times New Roman" panose="02020603050405020304" pitchFamily="18" charset="0"/>
              </a:rPr>
              <a:t>Đọc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tích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viết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tham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khảo</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a:p>
            <a:pPr marL="914400" marR="0" lvl="0" indent="-914400" algn="l" defTabSz="914400" rtl="0" eaLnBrk="1" fontAlgn="auto" latinLnBrk="0" hangingPunct="1">
              <a:lnSpc>
                <a:spcPct val="100000"/>
              </a:lnSpc>
              <a:spcBef>
                <a:spcPts val="0"/>
              </a:spcBef>
              <a:spcAft>
                <a:spcPts val="0"/>
              </a:spcAft>
              <a:buClrTx/>
              <a:buSzTx/>
              <a:buFontTx/>
              <a:buAutoNum type="arabicPeriod"/>
              <a:defRPr/>
            </a:pPr>
            <a:r>
              <a:rPr kumimoji="0" lang="en-US" altLang="zh-CN" sz="4800" b="1" i="0" u="none" strike="noStrike" kern="1200" cap="none" spc="0" normalizeH="0" baseline="0" noProof="0" dirty="0" err="1" smtClean="0">
                <a:ln w="12700">
                  <a:noFill/>
                </a:ln>
                <a:solidFill>
                  <a:srgbClr val="7030A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Đọc</a:t>
            </a:r>
            <a:r>
              <a:rPr kumimoji="0" lang="en-US" altLang="zh-CN" sz="4800" b="1" i="0" u="none" strike="noStrike" kern="1200" cap="none" spc="0" normalizeH="0" noProof="0" dirty="0" smtClean="0">
                <a:ln w="12700">
                  <a:noFill/>
                </a:ln>
                <a:solidFill>
                  <a:srgbClr val="7030A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vi-VN" altLang="en-US" sz="4800" b="1" i="0" u="none" strike="noStrike" kern="1200" cap="none" spc="0" normalizeH="0" noProof="0" dirty="0" err="1" smtClean="0">
                <a:ln w="12700">
                  <a:noFill/>
                </a:ln>
                <a:solidFill>
                  <a:srgbClr val="7030A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bài viết tham khảo</a:t>
            </a:r>
            <a:endParaRPr kumimoji="0" lang="en-US" altLang="zh-CN" sz="4800" b="1" i="0" u="none" strike="noStrike" kern="1200" cap="none" spc="0" normalizeH="0" noProof="0" dirty="0" smtClean="0">
              <a:ln w="12700">
                <a:noFill/>
              </a:ln>
              <a:solidFill>
                <a:srgbClr val="00B05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lvl="0" indent="-914400" algn="l" defTabSz="914400" rtl="0" eaLnBrk="1" fontAlgn="auto" latinLnBrk="0" hangingPunct="1">
              <a:lnSpc>
                <a:spcPct val="100000"/>
              </a:lnSpc>
              <a:spcBef>
                <a:spcPts val="0"/>
              </a:spcBef>
              <a:spcAft>
                <a:spcPts val="0"/>
              </a:spcAft>
              <a:buClrTx/>
              <a:buSzTx/>
              <a:buFontTx/>
              <a:buAutoNum type="arabicPeriod"/>
              <a:defRPr/>
            </a:pPr>
            <a:r>
              <a:rPr lang="en-US" altLang="zh-CN" sz="4800" b="1" baseline="0" dirty="0" err="1" smtClean="0">
                <a:ln w="12700">
                  <a:noFill/>
                </a:ln>
                <a:solidFill>
                  <a:srgbClr val="7030A0"/>
                </a:solidFill>
                <a:latin typeface="Times New Roman" panose="02020603050405020304" pitchFamily="18" charset="0"/>
                <a:ea typeface="Microsoft YaHei" panose="020B0503020204020204" pitchFamily="34" charset="-122"/>
                <a:cs typeface="Times New Roman" panose="02020603050405020304" pitchFamily="18" charset="0"/>
              </a:rPr>
              <a:t>Nhận</a:t>
            </a:r>
            <a:r>
              <a:rPr lang="en-US" altLang="zh-CN" sz="4800" b="1" dirty="0" smtClean="0">
                <a:ln w="12700">
                  <a:noFill/>
                </a:ln>
                <a:solidFill>
                  <a:srgbClr val="7030A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4800" b="1" dirty="0" err="1" smtClean="0">
                <a:ln w="12700">
                  <a:noFill/>
                </a:ln>
                <a:solidFill>
                  <a:srgbClr val="7030A0"/>
                </a:solidFill>
                <a:latin typeface="Times New Roman" panose="02020603050405020304" pitchFamily="18" charset="0"/>
                <a:ea typeface="Microsoft YaHei" panose="020B0503020204020204" pitchFamily="34" charset="-122"/>
                <a:cs typeface="Times New Roman" panose="02020603050405020304" pitchFamily="18" charset="0"/>
              </a:rPr>
              <a:t>xét</a:t>
            </a:r>
            <a:r>
              <a:rPr lang="en-US" altLang="zh-CN" sz="4800" b="1" dirty="0" smtClean="0">
                <a:ln w="12700">
                  <a:noFill/>
                </a:ln>
                <a:solidFill>
                  <a:srgbClr val="7030A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R="0" lvl="0" algn="l" defTabSz="914400" rtl="0" eaLnBrk="1" fontAlgn="auto" latinLnBrk="0" hangingPunct="1">
              <a:lnSpc>
                <a:spcPct val="100000"/>
              </a:lnSpc>
              <a:spcBef>
                <a:spcPts val="0"/>
              </a:spcBef>
              <a:spcAft>
                <a:spcPts val="0"/>
              </a:spcAft>
              <a:buClrTx/>
              <a:buSzTx/>
              <a:defRPr/>
            </a:pPr>
            <a:r>
              <a:rPr kumimoji="0" lang="vi-VN" altLang="zh-CN" sz="4800" i="0" u="none" strike="noStrike" kern="1200" cap="none" spc="0" normalizeH="0" baseline="0" noProof="0" dirty="0">
                <a:ln w="12700">
                  <a:noFill/>
                </a:ln>
                <a:solidFill>
                  <a:schemeClr val="tx1"/>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Ngôi kể: ngôi 1, người viết xưng tôi.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4" name="Rectangle 3"/>
          <p:cNvSpPr/>
          <p:nvPr/>
        </p:nvSpPr>
        <p:spPr>
          <a:xfrm>
            <a:off x="3884974" y="203828"/>
            <a:ext cx="4441037" cy="645160"/>
          </a:xfrm>
          <a:prstGeom prst="rect">
            <a:avLst/>
          </a:prstGeom>
        </p:spPr>
        <p:txBody>
          <a:bodyPr wrap="square">
            <a:spAutoFit/>
          </a:bodyPr>
          <a:lstStyle/>
          <a:p>
            <a:pPr algn="just"/>
            <a:r>
              <a:rPr lang="en-US" sz="3600" b="1" dirty="0" smtClean="0">
                <a:solidFill>
                  <a:srgbClr val="7030A0"/>
                </a:solidFill>
                <a:latin typeface="Times New Roman" panose="02020603050405020304" pitchFamily="18" charset="0"/>
                <a:cs typeface="Times New Roman" panose="02020603050405020304" pitchFamily="18" charset="0"/>
              </a:rPr>
              <a:t> </a:t>
            </a:r>
          </a:p>
        </p:txBody>
      </p:sp>
      <p:graphicFrame>
        <p:nvGraphicFramePr>
          <p:cNvPr id="2" name="Diagram 1"/>
          <p:cNvGraphicFramePr/>
          <p:nvPr>
            <p:extLst>
              <p:ext uri="{D42A27DB-BD31-4B8C-83A1-F6EECF244321}">
                <p14:modId xmlns:p14="http://schemas.microsoft.com/office/powerpoint/2010/main" val="2148857105"/>
              </p:ext>
            </p:extLst>
          </p:nvPr>
        </p:nvGraphicFramePr>
        <p:xfrm>
          <a:off x="11624" y="719666"/>
          <a:ext cx="12180376" cy="586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220980" y="127635"/>
          <a:ext cx="11758930" cy="6656705"/>
        </p:xfrm>
        <a:graphic>
          <a:graphicData uri="http://schemas.openxmlformats.org/drawingml/2006/table">
            <a:tbl>
              <a:tblPr firstRow="1" bandRow="1">
                <a:tableStyleId>{5C22544A-7EE6-4342-B048-85BDC9FD1C3A}</a:tableStyleId>
              </a:tblPr>
              <a:tblGrid>
                <a:gridCol w="1254125">
                  <a:extLst>
                    <a:ext uri="{9D8B030D-6E8A-4147-A177-3AD203B41FA5}">
                      <a16:colId xmlns:a16="http://schemas.microsoft.com/office/drawing/2014/main" val="20000"/>
                    </a:ext>
                  </a:extLst>
                </a:gridCol>
                <a:gridCol w="10504805">
                  <a:extLst>
                    <a:ext uri="{9D8B030D-6E8A-4147-A177-3AD203B41FA5}">
                      <a16:colId xmlns:a16="http://schemas.microsoft.com/office/drawing/2014/main" val="20001"/>
                    </a:ext>
                  </a:extLst>
                </a:gridCol>
              </a:tblGrid>
              <a:tr h="1355090">
                <a:tc>
                  <a:txBody>
                    <a:bodyPr/>
                    <a:lstStyle/>
                    <a:p>
                      <a:pPr algn="ctr">
                        <a:lnSpc>
                          <a:spcPct val="200000"/>
                        </a:lnSpc>
                        <a:buNone/>
                      </a:pPr>
                      <a:r>
                        <a:rPr lang="vi-VN" altLang="en-US" sz="2000" b="1">
                          <a:latin typeface="Times New Roman" panose="02020603050405020304" pitchFamily="18" charset="0"/>
                          <a:cs typeface="Times New Roman" panose="02020603050405020304" pitchFamily="18" charset="0"/>
                        </a:rPr>
                        <a:t>MB</a:t>
                      </a:r>
                    </a:p>
                  </a:txBody>
                  <a:tcPr/>
                </a:tc>
                <a:tc>
                  <a:txBody>
                    <a:bodyPr/>
                    <a:lstStyle/>
                    <a:p>
                      <a:pPr algn="ctr">
                        <a:lnSpc>
                          <a:spcPct val="200000"/>
                        </a:lnSpc>
                        <a:buNone/>
                      </a:pPr>
                      <a:endParaRPr lang="en-US" sz="20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874770">
                <a:tc>
                  <a:txBody>
                    <a:bodyPr/>
                    <a:lstStyle/>
                    <a:p>
                      <a:pPr algn="ctr">
                        <a:lnSpc>
                          <a:spcPct val="200000"/>
                        </a:lnSpc>
                        <a:buNone/>
                      </a:pPr>
                      <a:endParaRPr lang="vi-VN" altLang="en-US" sz="2000" b="1">
                        <a:latin typeface="Times New Roman" panose="02020603050405020304" pitchFamily="18" charset="0"/>
                        <a:cs typeface="Times New Roman" panose="02020603050405020304" pitchFamily="18" charset="0"/>
                      </a:endParaRPr>
                    </a:p>
                    <a:p>
                      <a:pPr algn="ctr">
                        <a:lnSpc>
                          <a:spcPct val="200000"/>
                        </a:lnSpc>
                        <a:buNone/>
                      </a:pPr>
                      <a:endParaRPr lang="vi-VN" altLang="en-US" sz="2000" b="1">
                        <a:latin typeface="Times New Roman" panose="02020603050405020304" pitchFamily="18" charset="0"/>
                        <a:cs typeface="Times New Roman" panose="02020603050405020304" pitchFamily="18" charset="0"/>
                      </a:endParaRPr>
                    </a:p>
                    <a:p>
                      <a:pPr algn="ctr">
                        <a:lnSpc>
                          <a:spcPct val="200000"/>
                        </a:lnSpc>
                        <a:buNone/>
                      </a:pPr>
                      <a:r>
                        <a:rPr lang="vi-VN" altLang="en-US" sz="2000" b="1">
                          <a:latin typeface="Times New Roman" panose="02020603050405020304" pitchFamily="18" charset="0"/>
                          <a:cs typeface="Times New Roman" panose="02020603050405020304" pitchFamily="18" charset="0"/>
                        </a:rPr>
                        <a:t>TB</a:t>
                      </a:r>
                    </a:p>
                    <a:p>
                      <a:pPr algn="ctr">
                        <a:lnSpc>
                          <a:spcPct val="200000"/>
                        </a:lnSpc>
                        <a:buNone/>
                      </a:pPr>
                      <a:endParaRPr lang="vi-VN" altLang="en-US" sz="2000" b="1">
                        <a:latin typeface="Times New Roman" panose="02020603050405020304" pitchFamily="18" charset="0"/>
                        <a:cs typeface="Times New Roman" panose="02020603050405020304" pitchFamily="18" charset="0"/>
                      </a:endParaRPr>
                    </a:p>
                    <a:p>
                      <a:pPr algn="ctr">
                        <a:lnSpc>
                          <a:spcPct val="200000"/>
                        </a:lnSpc>
                        <a:buNone/>
                      </a:pPr>
                      <a:endParaRPr lang="vi-VN" altLang="en-US" sz="2000" b="1">
                        <a:latin typeface="Times New Roman" panose="02020603050405020304" pitchFamily="18" charset="0"/>
                        <a:cs typeface="Times New Roman" panose="02020603050405020304" pitchFamily="18" charset="0"/>
                      </a:endParaRPr>
                    </a:p>
                    <a:p>
                      <a:pPr algn="ctr">
                        <a:lnSpc>
                          <a:spcPct val="200000"/>
                        </a:lnSpc>
                        <a:buNone/>
                      </a:pPr>
                      <a:endParaRPr lang="vi-VN" altLang="en-US" sz="2000" b="1">
                        <a:latin typeface="Times New Roman" panose="02020603050405020304" pitchFamily="18" charset="0"/>
                        <a:cs typeface="Times New Roman" panose="02020603050405020304" pitchFamily="18" charset="0"/>
                      </a:endParaRPr>
                    </a:p>
                    <a:p>
                      <a:pPr algn="ctr">
                        <a:lnSpc>
                          <a:spcPct val="200000"/>
                        </a:lnSpc>
                        <a:buNone/>
                      </a:pPr>
                      <a:endParaRPr lang="vi-VN" altLang="en-US" sz="2000" b="1">
                        <a:latin typeface="Times New Roman" panose="02020603050405020304" pitchFamily="18" charset="0"/>
                        <a:cs typeface="Times New Roman" panose="02020603050405020304" pitchFamily="18" charset="0"/>
                      </a:endParaRPr>
                    </a:p>
                  </a:txBody>
                  <a:tcPr/>
                </a:tc>
                <a:tc>
                  <a:txBody>
                    <a:bodyPr/>
                    <a:lstStyle/>
                    <a:p>
                      <a:pPr algn="ctr">
                        <a:lnSpc>
                          <a:spcPct val="200000"/>
                        </a:lnSpc>
                        <a:buNone/>
                      </a:pPr>
                      <a:endParaRPr lang="en-US" sz="20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942975">
                <a:tc>
                  <a:txBody>
                    <a:bodyPr/>
                    <a:lstStyle/>
                    <a:p>
                      <a:pPr algn="ctr">
                        <a:lnSpc>
                          <a:spcPct val="200000"/>
                        </a:lnSpc>
                        <a:buNone/>
                      </a:pPr>
                      <a:r>
                        <a:rPr lang="vi-VN" altLang="en-US" sz="2000" b="1">
                          <a:latin typeface="Times New Roman" panose="02020603050405020304" pitchFamily="18" charset="0"/>
                          <a:cs typeface="Times New Roman" panose="02020603050405020304" pitchFamily="18" charset="0"/>
                        </a:rPr>
                        <a:t>KB</a:t>
                      </a:r>
                    </a:p>
                  </a:txBody>
                  <a:tcPr/>
                </a:tc>
                <a:tc>
                  <a:txBody>
                    <a:bodyPr/>
                    <a:lstStyle/>
                    <a:p>
                      <a:pPr algn="ctr">
                        <a:lnSpc>
                          <a:spcPct val="200000"/>
                        </a:lnSpc>
                        <a:buNone/>
                      </a:pPr>
                      <a:endParaRPr lang="en-US" sz="20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100" name="Text Box 99"/>
          <p:cNvSpPr txBox="1"/>
          <p:nvPr/>
        </p:nvSpPr>
        <p:spPr>
          <a:xfrm>
            <a:off x="1554480" y="283845"/>
            <a:ext cx="9967595" cy="706755"/>
          </a:xfrm>
          <a:prstGeom prst="rect">
            <a:avLst/>
          </a:prstGeom>
          <a:noFill/>
          <a:ln w="9525">
            <a:noFill/>
          </a:ln>
        </p:spPr>
        <p:txBody>
          <a:bodyPr wrap="square">
            <a:spAutoFit/>
          </a:bodyPr>
          <a:lstStyle/>
          <a:p>
            <a:pPr indent="0"/>
            <a:r>
              <a:rPr lang="en-US" sz="2000" b="0">
                <a:latin typeface="Times New Roman" panose="02020603050405020304" pitchFamily="18" charset="0"/>
              </a:rPr>
              <a:t>+ Vấn đề bàn luận:  đối diện và vượt qua nỗi buồn để trưởng thành. </a:t>
            </a:r>
          </a:p>
          <a:p>
            <a:pPr indent="0"/>
            <a:r>
              <a:rPr lang="en-US" sz="2000" b="0">
                <a:latin typeface="Times New Roman" panose="02020603050405020304" pitchFamily="18" charset="0"/>
              </a:rPr>
              <a:t>+  Nêu sự cần thiết phải bàn luận về vấn đề. </a:t>
            </a:r>
          </a:p>
        </p:txBody>
      </p:sp>
      <p:sp>
        <p:nvSpPr>
          <p:cNvPr id="5" name="Text Box 4"/>
          <p:cNvSpPr txBox="1"/>
          <p:nvPr/>
        </p:nvSpPr>
        <p:spPr>
          <a:xfrm>
            <a:off x="1554480" y="1536700"/>
            <a:ext cx="10298430" cy="4092575"/>
          </a:xfrm>
          <a:prstGeom prst="rect">
            <a:avLst/>
          </a:prstGeom>
          <a:noFill/>
          <a:ln w="9525">
            <a:noFill/>
          </a:ln>
        </p:spPr>
        <p:txBody>
          <a:bodyPr wrap="square">
            <a:spAutoFit/>
          </a:bodyPr>
          <a:lstStyle/>
          <a:p>
            <a:pPr indent="0"/>
            <a:r>
              <a:rPr lang="en-US" sz="2000" b="0">
                <a:latin typeface="Times New Roman" panose="02020603050405020304" pitchFamily="18" charset="0"/>
              </a:rPr>
              <a:t>+ Ý kiến của người viết: Luôn chọn cách trưởng thành qua nỗi buồn. </a:t>
            </a:r>
          </a:p>
          <a:p>
            <a:pPr indent="0"/>
            <a:r>
              <a:rPr lang="en-US" sz="2000" b="0">
                <a:latin typeface="Times New Roman" panose="02020603050405020304" pitchFamily="18" charset="0"/>
              </a:rPr>
              <a:t>+ Cách giải quyết vấn đề (lí lẽ, bằng chứng): </a:t>
            </a:r>
          </a:p>
          <a:p>
            <a:pPr indent="0"/>
            <a:r>
              <a:rPr lang="en-US" sz="2000" b="0">
                <a:latin typeface="Times New Roman" panose="02020603050405020304" pitchFamily="18" charset="0"/>
              </a:rPr>
              <a:t>./ Biến nỗi buồn thành cơ hội trưởng thành bằng cách chấp nhận, can đảm đối diện với nó </a:t>
            </a:r>
          </a:p>
          <a:p>
            <a:pPr indent="0"/>
            <a:r>
              <a:rPr lang="en-US" sz="2000" b="0">
                <a:latin typeface="Times New Roman" panose="02020603050405020304" pitchFamily="18" charset="0"/>
              </a:rPr>
              <a:t>Dẫn chứng: Trước đây, tôi giấu kín ...hoảng sợ hay dằn vặt nữa. </a:t>
            </a:r>
          </a:p>
          <a:p>
            <a:pPr indent="0"/>
            <a:r>
              <a:rPr lang="en-US" sz="2000" b="0">
                <a:latin typeface="Times New Roman" panose="02020603050405020304" pitchFamily="18" charset="0"/>
              </a:rPr>
              <a:t>./ Học cách “bỏ đói” nỗi buồn và tập trung nuôi dưỡng niềm vui. </a:t>
            </a:r>
          </a:p>
          <a:p>
            <a:pPr indent="0"/>
            <a:r>
              <a:rPr lang="en-US" sz="2000" b="0">
                <a:latin typeface="Times New Roman" panose="02020603050405020304" pitchFamily="18" charset="0"/>
              </a:rPr>
              <a:t>Dẫn chứng: “tôi chạy bộ, xem phim... bỏ đi thôi”. </a:t>
            </a:r>
          </a:p>
          <a:p>
            <a:pPr indent="0"/>
            <a:r>
              <a:rPr lang="en-US" sz="2000" b="0">
                <a:latin typeface="Times New Roman" panose="02020603050405020304" pitchFamily="18" charset="0"/>
              </a:rPr>
              <a:t>./ Chia sẻ, tìm kiếm sự trợ giúp từ những người mình yêu quý, tin tưởng.</a:t>
            </a:r>
          </a:p>
          <a:p>
            <a:pPr indent="0"/>
            <a:r>
              <a:rPr lang="en-US" sz="2000" b="0">
                <a:latin typeface="Times New Roman" panose="02020603050405020304" pitchFamily="18" charset="0"/>
              </a:rPr>
              <a:t>Dẫn chứng: Tôi chia sẻ và luôn nhận được sự giúp đỡ...tin tưởng. </a:t>
            </a:r>
          </a:p>
          <a:p>
            <a:pPr indent="0"/>
            <a:r>
              <a:rPr lang="en-US" sz="2000" b="0">
                <a:latin typeface="Times New Roman" panose="02020603050405020304" pitchFamily="18" charset="0"/>
              </a:rPr>
              <a:t>./ Yêu thương bản thân, tin tưởng và tự hào về chính mình.</a:t>
            </a:r>
          </a:p>
          <a:p>
            <a:pPr indent="0"/>
            <a:r>
              <a:rPr lang="en-US" sz="2000" b="0">
                <a:latin typeface="Times New Roman" panose="02020603050405020304" pitchFamily="18" charset="0"/>
              </a:rPr>
              <a:t>+ Người viết nêu kiến trái chiều: nhiều người cho rằng chia sẻ chẳng có ích gì, có khi lại càng buồn thêm; giấu kín nỗi buồn sẽ đỡ bị tổn thương và đỡ mất thời gian. </a:t>
            </a:r>
          </a:p>
          <a:p>
            <a:pPr indent="0"/>
            <a:r>
              <a:rPr lang="en-US" sz="2000" b="0">
                <a:latin typeface="Times New Roman" panose="02020603050405020304" pitchFamily="18" charset="0"/>
              </a:rPr>
              <a:t>+  Đưa ra ý kiến phản bác: những người gần gũi, yêu thương và có trách nhiệm với mình chắc chắn sẽ sẵn sàng giúp đỡ khi mình cần.  </a:t>
            </a:r>
          </a:p>
        </p:txBody>
      </p:sp>
      <p:sp>
        <p:nvSpPr>
          <p:cNvPr id="6" name="Text Box 5"/>
          <p:cNvSpPr txBox="1"/>
          <p:nvPr/>
        </p:nvSpPr>
        <p:spPr>
          <a:xfrm>
            <a:off x="1785620" y="5982335"/>
            <a:ext cx="8293100" cy="398780"/>
          </a:xfrm>
          <a:prstGeom prst="rect">
            <a:avLst/>
          </a:prstGeom>
          <a:noFill/>
        </p:spPr>
        <p:txBody>
          <a:bodyPr wrap="square" rtlCol="0" anchor="t">
            <a:spAutoFit/>
          </a:bodyPr>
          <a:lstStyle/>
          <a:p>
            <a:pPr indent="0"/>
            <a:r>
              <a:rPr lang="vi-VN" altLang="en-US" sz="2000">
                <a:latin typeface="Times New Roman" panose="02020603050405020304" pitchFamily="18" charset="0"/>
                <a:sym typeface="+mn-ea"/>
              </a:rPr>
              <a:t>N</a:t>
            </a:r>
            <a:r>
              <a:rPr lang="en-US" sz="2000">
                <a:latin typeface="Times New Roman" panose="02020603050405020304" pitchFamily="18" charset="0"/>
                <a:sym typeface="+mn-ea"/>
              </a:rPr>
              <a:t>gười viết khẳng định ý nghĩa của việc trưởng thành qua nỗi buồn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circle(in)">
                                      <p:cBhvr>
                                        <p:cTn id="7" dur="2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circle(in)">
                                      <p:cBhvr>
                                        <p:cTn id="12" dur="20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100" name="Text Box 99"/>
          <p:cNvSpPr txBox="1"/>
          <p:nvPr/>
        </p:nvSpPr>
        <p:spPr>
          <a:xfrm>
            <a:off x="1151842" y="5666"/>
            <a:ext cx="8061960" cy="860425"/>
          </a:xfrm>
          <a:prstGeom prst="rect">
            <a:avLst/>
          </a:prstGeom>
          <a:noFill/>
          <a:ln w="9525">
            <a:noFill/>
          </a:ln>
        </p:spPr>
        <p:txBody>
          <a:bodyPr wrap="square">
            <a:spAutoFit/>
          </a:bodyPr>
          <a:lstStyle/>
          <a:p>
            <a:pPr indent="0"/>
            <a:r>
              <a:rPr lang="en-US" sz="2500" b="1" dirty="0">
                <a:latin typeface="Times New Roman" panose="02020603050405020304" pitchFamily="18" charset="0"/>
              </a:rPr>
              <a:t>3.</a:t>
            </a:r>
            <a:r>
              <a:rPr lang="vi-VN" altLang="en-US" sz="2500" b="1" dirty="0">
                <a:latin typeface="Times New Roman" panose="02020603050405020304" pitchFamily="18" charset="0"/>
              </a:rPr>
              <a:t> </a:t>
            </a:r>
            <a:r>
              <a:rPr lang="en-US" sz="2500" b="1" dirty="0" err="1">
                <a:latin typeface="Times New Roman" panose="02020603050405020304" pitchFamily="18" charset="0"/>
              </a:rPr>
              <a:t>Kết</a:t>
            </a:r>
            <a:r>
              <a:rPr lang="en-US" sz="2500" b="1" dirty="0">
                <a:latin typeface="Times New Roman" panose="02020603050405020304" pitchFamily="18" charset="0"/>
              </a:rPr>
              <a:t> </a:t>
            </a:r>
            <a:r>
              <a:rPr lang="en-US" sz="2500" b="1" dirty="0" err="1">
                <a:latin typeface="Times New Roman" panose="02020603050405020304" pitchFamily="18" charset="0"/>
              </a:rPr>
              <a:t>luận</a:t>
            </a:r>
            <a:r>
              <a:rPr lang="en-US" sz="2500" b="1" dirty="0">
                <a:latin typeface="Times New Roman" panose="02020603050405020304" pitchFamily="18" charset="0"/>
              </a:rPr>
              <a:t>: </a:t>
            </a:r>
            <a:r>
              <a:rPr lang="en-US" sz="2500" b="1" dirty="0" err="1">
                <a:latin typeface="Times New Roman" panose="02020603050405020304" pitchFamily="18" charset="0"/>
              </a:rPr>
              <a:t>Dàn</a:t>
            </a:r>
            <a:r>
              <a:rPr lang="en-US" sz="2500" b="1" dirty="0">
                <a:latin typeface="Times New Roman" panose="02020603050405020304" pitchFamily="18" charset="0"/>
              </a:rPr>
              <a:t> ý </a:t>
            </a:r>
            <a:r>
              <a:rPr lang="en-US" sz="2500" b="1" dirty="0" err="1">
                <a:latin typeface="Times New Roman" panose="02020603050405020304" pitchFamily="18" charset="0"/>
              </a:rPr>
              <a:t>chung</a:t>
            </a:r>
            <a:r>
              <a:rPr lang="en-US" sz="2500" b="1" dirty="0">
                <a:latin typeface="Times New Roman" panose="02020603050405020304" pitchFamily="18" charset="0"/>
              </a:rPr>
              <a:t> </a:t>
            </a:r>
            <a:r>
              <a:rPr lang="en-US" sz="2500" b="1" dirty="0" err="1">
                <a:latin typeface="Times New Roman" panose="02020603050405020304" pitchFamily="18" charset="0"/>
              </a:rPr>
              <a:t>của</a:t>
            </a:r>
            <a:r>
              <a:rPr lang="en-US" sz="2500" b="1" dirty="0">
                <a:latin typeface="Times New Roman" panose="02020603050405020304" pitchFamily="18" charset="0"/>
              </a:rPr>
              <a:t> </a:t>
            </a:r>
            <a:r>
              <a:rPr lang="en-US" sz="2500" b="1" dirty="0" err="1">
                <a:latin typeface="Times New Roman" panose="02020603050405020304" pitchFamily="18" charset="0"/>
              </a:rPr>
              <a:t>kiểu</a:t>
            </a:r>
            <a:r>
              <a:rPr lang="en-US" sz="2500" b="1" dirty="0">
                <a:latin typeface="Times New Roman" panose="02020603050405020304" pitchFamily="18" charset="0"/>
              </a:rPr>
              <a:t> </a:t>
            </a:r>
            <a:r>
              <a:rPr lang="en-US" sz="2500" b="1" dirty="0" err="1">
                <a:latin typeface="Times New Roman" panose="02020603050405020304" pitchFamily="18" charset="0"/>
              </a:rPr>
              <a:t>bài</a:t>
            </a:r>
            <a:r>
              <a:rPr lang="en-US" sz="2500" b="1" dirty="0">
                <a:latin typeface="Times New Roman" panose="02020603050405020304" pitchFamily="18" charset="0"/>
              </a:rPr>
              <a:t> NL </a:t>
            </a:r>
            <a:r>
              <a:rPr lang="en-US" sz="2500" b="1" dirty="0" err="1">
                <a:latin typeface="Times New Roman" panose="02020603050405020304" pitchFamily="18" charset="0"/>
              </a:rPr>
              <a:t>về</a:t>
            </a:r>
            <a:r>
              <a:rPr lang="en-US" sz="2500" b="1" dirty="0">
                <a:latin typeface="Times New Roman" panose="02020603050405020304" pitchFamily="18" charset="0"/>
              </a:rPr>
              <a:t> </a:t>
            </a:r>
            <a:r>
              <a:rPr lang="en-US" sz="2500" b="1" dirty="0" err="1">
                <a:latin typeface="Times New Roman" panose="02020603050405020304" pitchFamily="18" charset="0"/>
              </a:rPr>
              <a:t>một</a:t>
            </a:r>
            <a:r>
              <a:rPr lang="en-US" sz="2500" b="1" dirty="0">
                <a:latin typeface="Times New Roman" panose="02020603050405020304" pitchFamily="18" charset="0"/>
              </a:rPr>
              <a:t> </a:t>
            </a:r>
            <a:r>
              <a:rPr lang="en-US" sz="2500" b="1" dirty="0" err="1">
                <a:latin typeface="Times New Roman" panose="02020603050405020304" pitchFamily="18" charset="0"/>
              </a:rPr>
              <a:t>vấn</a:t>
            </a:r>
            <a:r>
              <a:rPr lang="en-US" sz="2500" b="1" dirty="0">
                <a:latin typeface="Times New Roman" panose="02020603050405020304" pitchFamily="18" charset="0"/>
              </a:rPr>
              <a:t> </a:t>
            </a:r>
            <a:r>
              <a:rPr lang="en-US" sz="2500" b="1" dirty="0" err="1">
                <a:latin typeface="Times New Roman" panose="02020603050405020304" pitchFamily="18" charset="0"/>
              </a:rPr>
              <a:t>đề</a:t>
            </a:r>
            <a:r>
              <a:rPr lang="en-US" sz="2500" b="1" dirty="0">
                <a:latin typeface="Times New Roman" panose="02020603050405020304" pitchFamily="18" charset="0"/>
              </a:rPr>
              <a:t> </a:t>
            </a:r>
            <a:r>
              <a:rPr lang="en-US" sz="2500" b="1" dirty="0" err="1">
                <a:latin typeface="Times New Roman" panose="02020603050405020304" pitchFamily="18" charset="0"/>
              </a:rPr>
              <a:t>đời</a:t>
            </a:r>
            <a:r>
              <a:rPr lang="en-US" sz="2500" b="1" dirty="0">
                <a:latin typeface="Times New Roman" panose="02020603050405020304" pitchFamily="18" charset="0"/>
              </a:rPr>
              <a:t> </a:t>
            </a:r>
            <a:r>
              <a:rPr lang="en-US" sz="2500" b="1" dirty="0" err="1">
                <a:latin typeface="Times New Roman" panose="02020603050405020304" pitchFamily="18" charset="0"/>
              </a:rPr>
              <a:t>sống</a:t>
            </a:r>
            <a:r>
              <a:rPr lang="en-US" sz="2500" b="1" dirty="0">
                <a:latin typeface="Times New Roman" panose="02020603050405020304" pitchFamily="18" charset="0"/>
              </a:rPr>
              <a:t> (</a:t>
            </a:r>
            <a:r>
              <a:rPr lang="en-US" sz="2500" b="1" dirty="0" err="1">
                <a:latin typeface="Times New Roman" panose="02020603050405020304" pitchFamily="18" charset="0"/>
              </a:rPr>
              <a:t>trình</a:t>
            </a:r>
            <a:r>
              <a:rPr lang="en-US" sz="2500" b="1" dirty="0">
                <a:latin typeface="Times New Roman" panose="02020603050405020304" pitchFamily="18" charset="0"/>
              </a:rPr>
              <a:t> </a:t>
            </a:r>
            <a:r>
              <a:rPr lang="en-US" sz="2500" b="1" dirty="0" err="1">
                <a:latin typeface="Times New Roman" panose="02020603050405020304" pitchFamily="18" charset="0"/>
              </a:rPr>
              <a:t>bày</a:t>
            </a:r>
            <a:r>
              <a:rPr lang="en-US" sz="2500" b="1" dirty="0">
                <a:latin typeface="Times New Roman" panose="02020603050405020304" pitchFamily="18" charset="0"/>
              </a:rPr>
              <a:t> ý </a:t>
            </a:r>
            <a:r>
              <a:rPr lang="en-US" sz="2500" b="1" dirty="0" err="1">
                <a:latin typeface="Times New Roman" panose="02020603050405020304" pitchFamily="18" charset="0"/>
              </a:rPr>
              <a:t>kiến</a:t>
            </a:r>
            <a:r>
              <a:rPr lang="en-US" sz="2500" b="1" dirty="0">
                <a:latin typeface="Times New Roman" panose="02020603050405020304" pitchFamily="18" charset="0"/>
              </a:rPr>
              <a:t> </a:t>
            </a:r>
            <a:r>
              <a:rPr lang="en-US" sz="2500" b="1" dirty="0" err="1">
                <a:latin typeface="Times New Roman" panose="02020603050405020304" pitchFamily="18" charset="0"/>
              </a:rPr>
              <a:t>phản</a:t>
            </a:r>
            <a:r>
              <a:rPr lang="en-US" sz="2500" b="1" dirty="0">
                <a:latin typeface="Times New Roman" panose="02020603050405020304" pitchFamily="18" charset="0"/>
              </a:rPr>
              <a:t> </a:t>
            </a:r>
            <a:r>
              <a:rPr lang="en-US" sz="2500" b="1" dirty="0" err="1">
                <a:latin typeface="Times New Roman" panose="02020603050405020304" pitchFamily="18" charset="0"/>
              </a:rPr>
              <a:t>đối</a:t>
            </a:r>
            <a:r>
              <a:rPr lang="en-US" sz="2500" b="1" dirty="0">
                <a:latin typeface="Times New Roman" panose="02020603050405020304" pitchFamily="18" charset="0"/>
              </a:rPr>
              <a:t>)</a:t>
            </a:r>
          </a:p>
        </p:txBody>
      </p:sp>
      <p:sp>
        <p:nvSpPr>
          <p:cNvPr id="2" name="Rounded Rectangle 1"/>
          <p:cNvSpPr/>
          <p:nvPr/>
        </p:nvSpPr>
        <p:spPr>
          <a:xfrm>
            <a:off x="1090295" y="1181735"/>
            <a:ext cx="914400" cy="914400"/>
          </a:xfrm>
          <a:prstGeom prst="roundRect">
            <a:avLst/>
          </a:prstGeom>
          <a:solidFill>
            <a:schemeClr val="accent4">
              <a:lumMod val="20000"/>
              <a:lumOff val="80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vi-VN" altLang="en-US" sz="2400">
                <a:solidFill>
                  <a:schemeClr val="tx1"/>
                </a:solidFill>
                <a:latin typeface="Times New Roman" panose="02020603050405020304" pitchFamily="18" charset="0"/>
                <a:cs typeface="Times New Roman" panose="02020603050405020304" pitchFamily="18" charset="0"/>
              </a:rPr>
              <a:t>MB</a:t>
            </a:r>
          </a:p>
        </p:txBody>
      </p:sp>
      <p:sp>
        <p:nvSpPr>
          <p:cNvPr id="6" name="Rounded Rectangle 5"/>
          <p:cNvSpPr/>
          <p:nvPr/>
        </p:nvSpPr>
        <p:spPr>
          <a:xfrm>
            <a:off x="2120900" y="1181735"/>
            <a:ext cx="8357870" cy="914400"/>
          </a:xfrm>
          <a:prstGeom prst="roundRect">
            <a:avLst/>
          </a:prstGeom>
          <a:solidFill>
            <a:schemeClr val="accent4">
              <a:lumMod val="20000"/>
              <a:lumOff val="80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vi-VN" altLang="en-US" sz="2400">
                <a:solidFill>
                  <a:schemeClr val="tx1"/>
                </a:solidFill>
                <a:latin typeface="Times New Roman" panose="02020603050405020304" pitchFamily="18" charset="0"/>
                <a:cs typeface="Times New Roman" panose="02020603050405020304" pitchFamily="18" charset="0"/>
              </a:rPr>
              <a:t>+ Giới thiệu vấn đề </a:t>
            </a:r>
          </a:p>
          <a:p>
            <a:pPr algn="l"/>
            <a:r>
              <a:rPr lang="vi-VN" altLang="en-US" sz="2400">
                <a:solidFill>
                  <a:schemeClr val="tx1"/>
                </a:solidFill>
                <a:latin typeface="Times New Roman" panose="02020603050405020304" pitchFamily="18" charset="0"/>
                <a:cs typeface="Times New Roman" panose="02020603050405020304" pitchFamily="18" charset="0"/>
              </a:rPr>
              <a:t>+ Nêu sự cần thiết phải bàn luận về vấn đề. </a:t>
            </a:r>
          </a:p>
        </p:txBody>
      </p:sp>
      <p:sp>
        <p:nvSpPr>
          <p:cNvPr id="7" name="Rounded Rectangle 6"/>
          <p:cNvSpPr/>
          <p:nvPr/>
        </p:nvSpPr>
        <p:spPr>
          <a:xfrm>
            <a:off x="2120900" y="2280285"/>
            <a:ext cx="8357870" cy="3030220"/>
          </a:xfrm>
          <a:prstGeom prst="roundRect">
            <a:avLst/>
          </a:prstGeom>
          <a:solidFill>
            <a:schemeClr val="accent4">
              <a:lumMod val="20000"/>
              <a:lumOff val="80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vi-VN" altLang="en-US" sz="2200">
                <a:solidFill>
                  <a:schemeClr val="tx1"/>
                </a:solidFill>
                <a:latin typeface="Times New Roman" panose="02020603050405020304" pitchFamily="18" charset="0"/>
                <a:cs typeface="Times New Roman" panose="02020603050405020304" pitchFamily="18" charset="0"/>
              </a:rPr>
              <a:t>+ Thể hiện ý kiến, quan điểm của người viết</a:t>
            </a:r>
          </a:p>
          <a:p>
            <a:pPr algn="l"/>
            <a:r>
              <a:rPr lang="vi-VN" altLang="en-US" sz="2200">
                <a:solidFill>
                  <a:schemeClr val="tx1"/>
                </a:solidFill>
                <a:latin typeface="Times New Roman" panose="02020603050405020304" pitchFamily="18" charset="0"/>
                <a:cs typeface="Times New Roman" panose="02020603050405020304" pitchFamily="18" charset="0"/>
              </a:rPr>
              <a:t>+ cách giải quyết vấn đề trên từng khía cạnh: </a:t>
            </a:r>
          </a:p>
          <a:p>
            <a:pPr algn="l"/>
            <a:r>
              <a:rPr lang="vi-VN" altLang="en-US" sz="2200">
                <a:solidFill>
                  <a:schemeClr val="tx1"/>
                </a:solidFill>
                <a:latin typeface="Times New Roman" panose="02020603050405020304" pitchFamily="18" charset="0"/>
                <a:cs typeface="Times New Roman" panose="02020603050405020304" pitchFamily="18" charset="0"/>
              </a:rPr>
              <a:t>./ LĐ 1 (khía cạnh thứ nhất): nêu lí lẽ và bằng chứng để làm sáng tỏ. </a:t>
            </a:r>
          </a:p>
          <a:p>
            <a:pPr algn="l"/>
            <a:r>
              <a:rPr lang="vi-VN" altLang="en-US" sz="2200">
                <a:solidFill>
                  <a:schemeClr val="tx1"/>
                </a:solidFill>
                <a:latin typeface="Times New Roman" panose="02020603050405020304" pitchFamily="18" charset="0"/>
                <a:cs typeface="Times New Roman" panose="02020603050405020304" pitchFamily="18" charset="0"/>
              </a:rPr>
              <a:t>./ LĐ 2: (khía cạnh thứ hai): nêu lí lẽ và bằng chứng để làm sáng tỏ. </a:t>
            </a:r>
          </a:p>
          <a:p>
            <a:pPr algn="l"/>
            <a:r>
              <a:rPr lang="vi-VN" altLang="en-US" sz="2200">
                <a:solidFill>
                  <a:schemeClr val="tx1"/>
                </a:solidFill>
                <a:latin typeface="Times New Roman" panose="02020603050405020304" pitchFamily="18" charset="0"/>
                <a:cs typeface="Times New Roman" panose="02020603050405020304" pitchFamily="18" charset="0"/>
              </a:rPr>
              <a:t>./ LĐ 3: (khía cạnh thứ ba): nêu lí lẽ và bằng chứng để làm sáng tỏ. </a:t>
            </a:r>
          </a:p>
          <a:p>
            <a:pPr algn="l"/>
            <a:r>
              <a:rPr lang="vi-VN" altLang="en-US" sz="2200">
                <a:solidFill>
                  <a:schemeClr val="tx1"/>
                </a:solidFill>
                <a:latin typeface="Times New Roman" panose="02020603050405020304" pitchFamily="18" charset="0"/>
                <a:cs typeface="Times New Roman" panose="02020603050405020304" pitchFamily="18" charset="0"/>
              </a:rPr>
              <a:t>....</a:t>
            </a:r>
          </a:p>
          <a:p>
            <a:pPr algn="l"/>
            <a:r>
              <a:rPr lang="vi-VN" altLang="en-US" sz="2200">
                <a:solidFill>
                  <a:schemeClr val="tx1"/>
                </a:solidFill>
                <a:latin typeface="Times New Roman" panose="02020603050405020304" pitchFamily="18" charset="0"/>
                <a:cs typeface="Times New Roman" panose="02020603050405020304" pitchFamily="18" charset="0"/>
              </a:rPr>
              <a:t>+ Nêu ý kiến trái chiều và phản đối ý kiến đó. </a:t>
            </a:r>
          </a:p>
          <a:p>
            <a:pPr algn="l"/>
            <a:r>
              <a:rPr lang="vi-VN" altLang="en-US" sz="2200">
                <a:solidFill>
                  <a:schemeClr val="tx1"/>
                </a:solidFill>
                <a:latin typeface="Times New Roman" panose="02020603050405020304" pitchFamily="18" charset="0"/>
                <a:cs typeface="Times New Roman" panose="02020603050405020304" pitchFamily="18" charset="0"/>
              </a:rPr>
              <a:t>+ Đề xuất giải pháp khả thi để giải quyết vấn đề. </a:t>
            </a:r>
          </a:p>
        </p:txBody>
      </p:sp>
      <p:sp>
        <p:nvSpPr>
          <p:cNvPr id="8" name="Rounded Rectangle 7"/>
          <p:cNvSpPr/>
          <p:nvPr/>
        </p:nvSpPr>
        <p:spPr>
          <a:xfrm>
            <a:off x="2120900" y="5378450"/>
            <a:ext cx="8357870" cy="914400"/>
          </a:xfrm>
          <a:prstGeom prst="roundRect">
            <a:avLst/>
          </a:prstGeom>
          <a:solidFill>
            <a:schemeClr val="accent4">
              <a:lumMod val="20000"/>
              <a:lumOff val="80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vi-VN" altLang="en-US" sz="2400">
                <a:solidFill>
                  <a:schemeClr val="tx1"/>
                </a:solidFill>
                <a:latin typeface="Times New Roman" panose="02020603050405020304" pitchFamily="18" charset="0"/>
                <a:cs typeface="Times New Roman" panose="02020603050405020304" pitchFamily="18" charset="0"/>
              </a:rPr>
              <a:t>Khẳng định tầm quan trọng của việc nhận thức đúng và giải quyết hiệu quả vấn đề nêu ra. </a:t>
            </a:r>
          </a:p>
        </p:txBody>
      </p:sp>
      <p:sp>
        <p:nvSpPr>
          <p:cNvPr id="9" name="Rounded Rectangle 8"/>
          <p:cNvSpPr/>
          <p:nvPr/>
        </p:nvSpPr>
        <p:spPr>
          <a:xfrm>
            <a:off x="1090295" y="2280285"/>
            <a:ext cx="914400" cy="2979420"/>
          </a:xfrm>
          <a:prstGeom prst="roundRect">
            <a:avLst/>
          </a:prstGeom>
          <a:solidFill>
            <a:schemeClr val="accent4">
              <a:lumMod val="20000"/>
              <a:lumOff val="80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vi-VN" altLang="en-US" sz="2400">
                <a:solidFill>
                  <a:schemeClr val="tx1"/>
                </a:solidFill>
                <a:latin typeface="Times New Roman" panose="02020603050405020304" pitchFamily="18" charset="0"/>
                <a:cs typeface="Times New Roman" panose="02020603050405020304" pitchFamily="18" charset="0"/>
              </a:rPr>
              <a:t>TB</a:t>
            </a:r>
          </a:p>
        </p:txBody>
      </p:sp>
      <p:sp>
        <p:nvSpPr>
          <p:cNvPr id="10" name="Rounded Rectangle 9"/>
          <p:cNvSpPr/>
          <p:nvPr/>
        </p:nvSpPr>
        <p:spPr>
          <a:xfrm>
            <a:off x="1090295" y="5378450"/>
            <a:ext cx="914400" cy="914400"/>
          </a:xfrm>
          <a:prstGeom prst="roundRect">
            <a:avLst/>
          </a:prstGeom>
          <a:solidFill>
            <a:schemeClr val="accent4">
              <a:lumMod val="20000"/>
              <a:lumOff val="80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vi-VN" altLang="en-US" sz="2400">
                <a:solidFill>
                  <a:schemeClr val="tx1"/>
                </a:solidFill>
                <a:latin typeface="Times New Roman" panose="02020603050405020304" pitchFamily="18" charset="0"/>
                <a:cs typeface="Times New Roman" panose="02020603050405020304" pitchFamily="18" charset="0"/>
              </a:rPr>
              <a:t>KB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20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2000"/>
                                        <p:tgtEl>
                                          <p:spTgt spid="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85" y="5666"/>
            <a:ext cx="12187738" cy="6852334"/>
          </a:xfrm>
          <a:prstGeom prst="rect">
            <a:avLst/>
          </a:prstGeom>
        </p:spPr>
      </p:pic>
      <p:sp>
        <p:nvSpPr>
          <p:cNvPr id="5" name="文本框 41"/>
          <p:cNvSpPr txBox="1"/>
          <p:nvPr/>
        </p:nvSpPr>
        <p:spPr>
          <a:xfrm>
            <a:off x="1349736" y="634365"/>
            <a:ext cx="4101495" cy="645160"/>
          </a:xfrm>
          <a:prstGeom prst="rect">
            <a:avLst/>
          </a:prstGeom>
          <a:noFill/>
        </p:spPr>
        <p:txBody>
          <a:bodyPr vert="horz" wrap="square" rtlCol="0">
            <a:spAutoFit/>
          </a:bodyPr>
          <a:lstStyle/>
          <a:p>
            <a:pPr lvl="0" defTabSz="914400"/>
            <a:r>
              <a:rPr lang="en-US" altLang="zh-CN" sz="3600" b="1" dirty="0">
                <a:ln w="12700">
                  <a:noFill/>
                </a:ln>
                <a:solidFill>
                  <a:srgbClr val="FFBF53">
                    <a:lumMod val="50000"/>
                  </a:srgbClr>
                </a:solidFill>
                <a:latin typeface="Times New Roman" panose="02020603050405020304" pitchFamily="18" charset="0"/>
                <a:ea typeface="Microsoft YaHei" panose="020B0503020204020204" pitchFamily="34" charset="-122"/>
                <a:cs typeface="Times New Roman" panose="02020603050405020304" pitchFamily="18" charset="0"/>
              </a:rPr>
              <a:t>1</a:t>
            </a:r>
            <a:r>
              <a:rPr lang="vi-VN" altLang="zh-CN" sz="3600" b="1" dirty="0" smtClean="0">
                <a:ln w="12700">
                  <a:noFill/>
                </a:ln>
                <a:solidFill>
                  <a:srgbClr val="FFBF53">
                    <a:lumMod val="50000"/>
                  </a:srgb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vi-VN" altLang="zh-CN" sz="3600" b="1" dirty="0">
                <a:ln w="12700">
                  <a:noFill/>
                </a:ln>
                <a:solidFill>
                  <a:srgbClr val="FFBF53">
                    <a:lumMod val="50000"/>
                  </a:srgbClr>
                </a:solidFill>
                <a:latin typeface="Times New Roman" panose="02020603050405020304" pitchFamily="18" charset="0"/>
                <a:ea typeface="Microsoft YaHei" panose="020B0503020204020204" pitchFamily="34" charset="-122"/>
                <a:cs typeface="Times New Roman" panose="02020603050405020304" pitchFamily="18" charset="0"/>
              </a:rPr>
              <a:t>Trước khi viết</a:t>
            </a:r>
            <a:endParaRPr kumimoji="0" lang="vi-VN" altLang="zh-CN" sz="36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Flowchart: Terminator 2"/>
          <p:cNvSpPr/>
          <p:nvPr/>
        </p:nvSpPr>
        <p:spPr>
          <a:xfrm>
            <a:off x="649204" y="1647776"/>
            <a:ext cx="4881158" cy="3944132"/>
          </a:xfrm>
          <a:prstGeom prst="flowChartTerminator">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lang="en-US" sz="2800" b="1" i="1" dirty="0" err="1">
                <a:latin typeface="Times New Roman" panose="02020603050405020304" pitchFamily="18" charset="0"/>
                <a:cs typeface="Times New Roman" panose="02020603050405020304" pitchFamily="18" charset="0"/>
              </a:rPr>
              <a:t>Mục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viết</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ct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p>
        </p:txBody>
      </p:sp>
      <p:sp>
        <p:nvSpPr>
          <p:cNvPr id="8" name="Flowchart: Terminator 7"/>
          <p:cNvSpPr/>
          <p:nvPr/>
        </p:nvSpPr>
        <p:spPr>
          <a:xfrm>
            <a:off x="6829425" y="1415562"/>
            <a:ext cx="4458970" cy="3898753"/>
          </a:xfrm>
          <a:prstGeom prst="flowChartTerminator">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sz="2800" b="1" i="1" dirty="0" err="1">
                <a:latin typeface="Times New Roman" panose="02020603050405020304" pitchFamily="18" charset="0"/>
                <a:cs typeface="Times New Roman" panose="02020603050405020304" pitchFamily="18" charset="0"/>
              </a:rPr>
              <a:t>Người</a:t>
            </a:r>
            <a:r>
              <a:rPr sz="2800" b="1" i="1" dirty="0">
                <a:latin typeface="Times New Roman" panose="02020603050405020304" pitchFamily="18" charset="0"/>
                <a:cs typeface="Times New Roman" panose="02020603050405020304" pitchFamily="18" charset="0"/>
              </a:rPr>
              <a:t> </a:t>
            </a:r>
            <a:r>
              <a:rPr sz="2800" b="1" i="1" dirty="0" err="1">
                <a:latin typeface="Times New Roman" panose="02020603050405020304" pitchFamily="18" charset="0"/>
                <a:cs typeface="Times New Roman" panose="02020603050405020304" pitchFamily="18" charset="0"/>
              </a:rPr>
              <a:t>đọc</a:t>
            </a:r>
            <a:r>
              <a:rPr sz="2800" b="1" i="1" dirty="0">
                <a:latin typeface="Times New Roman" panose="02020603050405020304" pitchFamily="18" charset="0"/>
                <a:cs typeface="Times New Roman" panose="02020603050405020304" pitchFamily="18" charset="0"/>
              </a:rPr>
              <a:t>: </a:t>
            </a:r>
          </a:p>
          <a:p>
            <a:pPr algn="ctr"/>
            <a:r>
              <a:rPr lang="vi-VN" sz="2800" dirty="0">
                <a:latin typeface="Times New Roman" panose="02020603050405020304" pitchFamily="18" charset="0"/>
                <a:cs typeface="Times New Roman" panose="02020603050405020304" pitchFamily="18" charset="0"/>
              </a:rPr>
              <a:t>T</a:t>
            </a:r>
            <a:r>
              <a:rPr sz="2800" dirty="0" err="1">
                <a:latin typeface="Times New Roman" panose="02020603050405020304" pitchFamily="18" charset="0"/>
                <a:cs typeface="Times New Roman" panose="02020603050405020304" pitchFamily="18" charset="0"/>
              </a:rPr>
              <a:t>hầy</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cô</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giáo</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bạn</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bè</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và</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những</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người</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quan</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tâm</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đến</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vấn</a:t>
            </a:r>
            <a:r>
              <a:rPr sz="2800" dirty="0">
                <a:latin typeface="Times New Roman" panose="02020603050405020304" pitchFamily="18" charset="0"/>
                <a:cs typeface="Times New Roman" panose="02020603050405020304" pitchFamily="18" charset="0"/>
              </a:rPr>
              <a:t> </a:t>
            </a:r>
            <a:r>
              <a:rPr sz="2800" dirty="0" err="1">
                <a:latin typeface="Times New Roman" panose="02020603050405020304" pitchFamily="18" charset="0"/>
                <a:cs typeface="Times New Roman" panose="02020603050405020304" pitchFamily="18" charset="0"/>
              </a:rPr>
              <a:t>đề</a:t>
            </a:r>
            <a:r>
              <a:rPr sz="2800"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984738" y="66607"/>
            <a:ext cx="8246873" cy="584775"/>
          </a:xfrm>
          <a:prstGeom prst="rect">
            <a:avLst/>
          </a:prstGeom>
          <a:noFill/>
        </p:spPr>
        <p:txBody>
          <a:bodyPr wrap="non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III/ THỰC HÀNH VIẾT THEO CÁC BƯỚC:</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1" animBg="1"/>
      <p:bldP spid="3" grpId="2" animBg="1"/>
      <p:bldP spid="8" grpId="1" animBg="1"/>
      <p:bldP spid="8" grpId="2"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4" name="Rectangle 3"/>
          <p:cNvSpPr/>
          <p:nvPr/>
        </p:nvSpPr>
        <p:spPr>
          <a:xfrm>
            <a:off x="1072662" y="601587"/>
            <a:ext cx="5323456" cy="583565"/>
          </a:xfrm>
          <a:prstGeom prst="rect">
            <a:avLst/>
          </a:prstGeom>
        </p:spPr>
        <p:txBody>
          <a:bodyPr wrap="square">
            <a:spAutoFit/>
          </a:bodyPr>
          <a:lstStyle/>
          <a:p>
            <a:pPr lvl="0" algn="just" defTabSz="914400"/>
            <a:r>
              <a:rPr lang="vi-VN" altLang="en-US" sz="3200" b="1" i="1" dirty="0" smtClean="0">
                <a:solidFill>
                  <a:srgbClr val="002060"/>
                </a:solidFill>
                <a:latin typeface="Times New Roman" panose="02020603050405020304" pitchFamily="18" charset="0"/>
                <a:cs typeface="Times New Roman" panose="02020603050405020304" pitchFamily="18" charset="0"/>
              </a:rPr>
              <a:t>2.</a:t>
            </a:r>
            <a:r>
              <a:rPr lang="en-US" sz="3200" b="1" i="1" dirty="0" smtClean="0">
                <a:solidFill>
                  <a:srgbClr val="002060"/>
                </a:solidFill>
                <a:latin typeface="Times New Roman" panose="02020603050405020304" pitchFamily="18" charset="0"/>
                <a:cs typeface="Times New Roman" panose="02020603050405020304" pitchFamily="18" charset="0"/>
              </a:rPr>
              <a:t> </a:t>
            </a:r>
            <a:r>
              <a:rPr lang="vi-VN" sz="3200" b="1" i="1" dirty="0" smtClean="0">
                <a:solidFill>
                  <a:srgbClr val="002060"/>
                </a:solidFill>
                <a:latin typeface="Times New Roman" panose="02020603050405020304" pitchFamily="18" charset="0"/>
                <a:cs typeface="Times New Roman" panose="02020603050405020304" pitchFamily="18" charset="0"/>
              </a:rPr>
              <a:t>Xác </a:t>
            </a:r>
            <a:r>
              <a:rPr lang="vi-VN" sz="3200" b="1" i="1" dirty="0">
                <a:solidFill>
                  <a:srgbClr val="002060"/>
                </a:solidFill>
                <a:latin typeface="Times New Roman" panose="02020603050405020304" pitchFamily="18" charset="0"/>
                <a:cs typeface="Times New Roman" panose="02020603050405020304" pitchFamily="18" charset="0"/>
              </a:rPr>
              <a:t>định đề </a:t>
            </a:r>
            <a:r>
              <a:rPr lang="vi-VN" sz="3200" b="1" i="1" dirty="0" smtClean="0">
                <a:solidFill>
                  <a:srgbClr val="002060"/>
                </a:solidFill>
                <a:latin typeface="Times New Roman" panose="02020603050405020304" pitchFamily="18" charset="0"/>
                <a:cs typeface="Times New Roman" panose="02020603050405020304" pitchFamily="18" charset="0"/>
              </a:rPr>
              <a:t>tài</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SimHei" panose="02010609060101010101" charset="-122"/>
              <a:cs typeface="Times New Roman" panose="02020603050405020304" pitchFamily="18" charset="0"/>
            </a:endParaRPr>
          </a:p>
        </p:txBody>
      </p:sp>
      <p:sp>
        <p:nvSpPr>
          <p:cNvPr id="2" name="Rectangle 1"/>
          <p:cNvSpPr/>
          <p:nvPr/>
        </p:nvSpPr>
        <p:spPr>
          <a:xfrm>
            <a:off x="903269" y="1185152"/>
            <a:ext cx="10825669" cy="953135"/>
          </a:xfrm>
          <a:prstGeom prst="rect">
            <a:avLst/>
          </a:prstGeom>
        </p:spPr>
        <p:txBody>
          <a:bodyPr wrap="square">
            <a:spAutoFit/>
          </a:bodyPr>
          <a:lstStyle/>
          <a:p>
            <a:pPr lvl="0">
              <a:spcAft>
                <a:spcPts val="0"/>
              </a:spcAft>
              <a:tabLst>
                <a:tab pos="228600" algn="l"/>
                <a:tab pos="495300" algn="l"/>
              </a:tabLst>
            </a:pPr>
            <a:r>
              <a:rP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Viết bài văn trình bày suy nghĩ của em về cách giải quyết mâu thuẫn, xung đột giữa cha mẹ và con cái trong gia đình.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5" name="文本框 41"/>
          <p:cNvSpPr txBox="1"/>
          <p:nvPr/>
        </p:nvSpPr>
        <p:spPr>
          <a:xfrm>
            <a:off x="1260837" y="92977"/>
            <a:ext cx="3355126" cy="645160"/>
          </a:xfrm>
          <a:prstGeom prst="rect">
            <a:avLst/>
          </a:prstGeom>
          <a:noFill/>
        </p:spPr>
        <p:txBody>
          <a:bodyPr vert="horz" wrap="square" rtlCol="0">
            <a:spAutoFit/>
          </a:bodyPr>
          <a:lstStyle/>
          <a:p>
            <a:pPr algn="ctr" defTabSz="914400"/>
            <a:r>
              <a:rPr lang="vi-VN" altLang="en-US" sz="3600" b="1" dirty="0" smtClean="0">
                <a:gradFill>
                  <a:gsLst>
                    <a:gs pos="0">
                      <a:srgbClr val="012D86"/>
                    </a:gs>
                    <a:gs pos="100000">
                      <a:srgbClr val="0E2557"/>
                    </a:gs>
                  </a:gsLst>
                  <a:lin scaled="0"/>
                </a:gradFill>
                <a:latin typeface="Times New Roman" panose="02020603050405020304" pitchFamily="18" charset="0"/>
                <a:ea typeface="Microsoft YaHei" panose="020B0503020204020204" pitchFamily="34" charset="-122"/>
                <a:cs typeface="Times New Roman" panose="02020603050405020304" pitchFamily="18" charset="0"/>
              </a:rPr>
              <a:t>3</a:t>
            </a:r>
            <a:r>
              <a:rPr lang="vi-VN" altLang="zh-CN" sz="3600" b="1" dirty="0" smtClean="0">
                <a:gradFill>
                  <a:gsLst>
                    <a:gs pos="0">
                      <a:srgbClr val="012D86"/>
                    </a:gs>
                    <a:gs pos="100000">
                      <a:srgbClr val="0E2557"/>
                    </a:gs>
                  </a:gsLst>
                  <a:lin scaled="0"/>
                </a:gra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3600" b="1" dirty="0" err="1" smtClean="0">
                <a:gradFill>
                  <a:gsLst>
                    <a:gs pos="0">
                      <a:srgbClr val="012D86"/>
                    </a:gs>
                    <a:gs pos="100000">
                      <a:srgbClr val="0E2557"/>
                    </a:gs>
                  </a:gsLst>
                  <a:lin scaled="0"/>
                </a:gradFill>
                <a:latin typeface="Times New Roman" panose="02020603050405020304" pitchFamily="18" charset="0"/>
                <a:ea typeface="Microsoft YaHei" panose="020B0503020204020204" pitchFamily="34" charset="-122"/>
                <a:cs typeface="Times New Roman" panose="02020603050405020304" pitchFamily="18" charset="0"/>
              </a:rPr>
              <a:t>Tìm</a:t>
            </a:r>
            <a:r>
              <a:rPr lang="en-US" altLang="zh-CN" sz="3600" b="1" dirty="0" smtClean="0">
                <a:gradFill>
                  <a:gsLst>
                    <a:gs pos="0">
                      <a:srgbClr val="012D86"/>
                    </a:gs>
                    <a:gs pos="100000">
                      <a:srgbClr val="0E2557"/>
                    </a:gs>
                  </a:gsLst>
                  <a:lin scaled="0"/>
                </a:gradFill>
                <a:latin typeface="Times New Roman" panose="02020603050405020304" pitchFamily="18" charset="0"/>
                <a:ea typeface="Microsoft YaHei" panose="020B0503020204020204" pitchFamily="34" charset="-122"/>
                <a:cs typeface="Times New Roman" panose="02020603050405020304" pitchFamily="18" charset="0"/>
              </a:rPr>
              <a:t> ý </a:t>
            </a:r>
            <a:endParaRPr kumimoji="0" lang="en-US" altLang="zh-CN" sz="3600" b="1" i="0" kern="1200" cap="none" spc="0" normalizeH="0" baseline="0" noProof="0" dirty="0" smtClean="0">
              <a:gradFill>
                <a:gsLst>
                  <a:gs pos="0">
                    <a:srgbClr val="012D86"/>
                  </a:gs>
                  <a:gs pos="100000">
                    <a:srgbClr val="0E2557"/>
                  </a:gs>
                </a:gsLst>
                <a:lin scaled="0"/>
              </a:gradFill>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4" name="Table 3"/>
          <p:cNvGraphicFramePr/>
          <p:nvPr/>
        </p:nvGraphicFramePr>
        <p:xfrm>
          <a:off x="423545" y="1403985"/>
          <a:ext cx="11304270" cy="4535805"/>
        </p:xfrm>
        <a:graphic>
          <a:graphicData uri="http://schemas.openxmlformats.org/drawingml/2006/table">
            <a:tbl>
              <a:tblPr firstRow="1" bandRow="1">
                <a:tableStyleId>{5C22544A-7EE6-4342-B048-85BDC9FD1C3A}</a:tableStyleId>
              </a:tblPr>
              <a:tblGrid>
                <a:gridCol w="5652135">
                  <a:extLst>
                    <a:ext uri="{9D8B030D-6E8A-4147-A177-3AD203B41FA5}">
                      <a16:colId xmlns:a16="http://schemas.microsoft.com/office/drawing/2014/main" val="20000"/>
                    </a:ext>
                  </a:extLst>
                </a:gridCol>
                <a:gridCol w="5652135">
                  <a:extLst>
                    <a:ext uri="{9D8B030D-6E8A-4147-A177-3AD203B41FA5}">
                      <a16:colId xmlns:a16="http://schemas.microsoft.com/office/drawing/2014/main" val="20001"/>
                    </a:ext>
                  </a:extLst>
                </a:gridCol>
              </a:tblGrid>
              <a:tr h="478790">
                <a:tc>
                  <a:txBody>
                    <a:bodyPr/>
                    <a:lstStyle/>
                    <a:p>
                      <a:pPr indent="0">
                        <a:buNone/>
                      </a:pPr>
                      <a:r>
                        <a:rPr lang="en-US" sz="2300" b="0">
                          <a:solidFill>
                            <a:srgbClr val="231F20"/>
                          </a:solidFill>
                          <a:latin typeface="Times New Roman" panose="02020603050405020304" pitchFamily="18" charset="0"/>
                          <a:cs typeface="Times New Roman" panose="02020603050405020304" pitchFamily="18" charset="0"/>
                        </a:rPr>
                        <a:t>Vấn đề cần giải quyết</a:t>
                      </a:r>
                      <a:endParaRPr lang="en-US" sz="2300" b="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endParaRPr lang="en-US" sz="2300"/>
                    </a:p>
                  </a:txBody>
                  <a:tcPr/>
                </a:tc>
                <a:extLst>
                  <a:ext uri="{0D108BD9-81ED-4DB2-BD59-A6C34878D82A}">
                    <a16:rowId xmlns:a16="http://schemas.microsoft.com/office/drawing/2014/main" val="10000"/>
                  </a:ext>
                </a:extLst>
              </a:tr>
              <a:tr h="737870">
                <a:tc>
                  <a:txBody>
                    <a:bodyPr/>
                    <a:lstStyle/>
                    <a:p>
                      <a:pPr indent="0">
                        <a:buNone/>
                      </a:pPr>
                      <a:r>
                        <a:rPr lang="en-US" sz="2300" b="0">
                          <a:solidFill>
                            <a:srgbClr val="231F20"/>
                          </a:solidFill>
                          <a:latin typeface="Times New Roman" panose="02020603050405020304" pitchFamily="18" charset="0"/>
                          <a:cs typeface="Times New Roman" panose="02020603050405020304" pitchFamily="18" charset="0"/>
                        </a:rPr>
                        <a:t>Những mâu thuẫn, xung đột thường gặp giữa cha mẹ và con cáilà gì?</a:t>
                      </a:r>
                      <a:endParaRPr lang="en-US" sz="2300" b="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endParaRPr lang="en-US" sz="2300"/>
                    </a:p>
                  </a:txBody>
                  <a:tcPr/>
                </a:tc>
                <a:extLst>
                  <a:ext uri="{0D108BD9-81ED-4DB2-BD59-A6C34878D82A}">
                    <a16:rowId xmlns:a16="http://schemas.microsoft.com/office/drawing/2014/main" val="10001"/>
                  </a:ext>
                </a:extLst>
              </a:tr>
              <a:tr h="737870">
                <a:tc>
                  <a:txBody>
                    <a:bodyPr/>
                    <a:lstStyle/>
                    <a:p>
                      <a:pPr indent="0">
                        <a:buNone/>
                      </a:pPr>
                      <a:r>
                        <a:rPr lang="en-US" sz="2300" b="0">
                          <a:solidFill>
                            <a:srgbClr val="231F20"/>
                          </a:solidFill>
                          <a:latin typeface="Times New Roman" panose="02020603050405020304" pitchFamily="18" charset="0"/>
                          <a:cs typeface="Times New Roman" panose="02020603050405020304" pitchFamily="18" charset="0"/>
                        </a:rPr>
                        <a:t>Nguyên nhân của những mâu thuẫn, xung đột này.</a:t>
                      </a:r>
                      <a:endParaRPr lang="en-US" sz="2300" b="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endParaRPr lang="en-US" sz="2300"/>
                    </a:p>
                  </a:txBody>
                  <a:tcPr/>
                </a:tc>
                <a:extLst>
                  <a:ext uri="{0D108BD9-81ED-4DB2-BD59-A6C34878D82A}">
                    <a16:rowId xmlns:a16="http://schemas.microsoft.com/office/drawing/2014/main" val="10002"/>
                  </a:ext>
                </a:extLst>
              </a:tr>
              <a:tr h="737235">
                <a:tc>
                  <a:txBody>
                    <a:bodyPr/>
                    <a:lstStyle/>
                    <a:p>
                      <a:pPr indent="0">
                        <a:buNone/>
                      </a:pPr>
                      <a:r>
                        <a:rPr lang="en-US" sz="2300" b="0">
                          <a:solidFill>
                            <a:srgbClr val="231F20"/>
                          </a:solidFill>
                          <a:latin typeface="Times New Roman" panose="02020603050405020304" pitchFamily="18" charset="0"/>
                          <a:cs typeface="Times New Roman" panose="02020603050405020304" pitchFamily="18" charset="0"/>
                        </a:rPr>
                        <a:t>Những giải pháp để giải quyết mâu thuẫn, xung đột giữa cha mẹ và con cái.</a:t>
                      </a:r>
                      <a:endParaRPr lang="en-US" sz="2300" b="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endParaRPr lang="en-US" sz="2300"/>
                    </a:p>
                  </a:txBody>
                  <a:tcPr/>
                </a:tc>
                <a:extLst>
                  <a:ext uri="{0D108BD9-81ED-4DB2-BD59-A6C34878D82A}">
                    <a16:rowId xmlns:a16="http://schemas.microsoft.com/office/drawing/2014/main" val="10003"/>
                  </a:ext>
                </a:extLst>
              </a:tr>
              <a:tr h="1106170">
                <a:tc>
                  <a:txBody>
                    <a:bodyPr/>
                    <a:lstStyle/>
                    <a:p>
                      <a:pPr indent="0">
                        <a:buNone/>
                      </a:pPr>
                      <a:r>
                        <a:rPr lang="en-US" sz="2300" b="0">
                          <a:solidFill>
                            <a:srgbClr val="231F20"/>
                          </a:solidFill>
                          <a:latin typeface="Times New Roman" panose="02020603050405020304" pitchFamily="18" charset="0"/>
                          <a:cs typeface="Times New Roman" panose="02020603050405020304" pitchFamily="18" charset="0"/>
                        </a:rPr>
                        <a:t>Ý kiến trái chiều và quan điểm phản biện; lí lẽ và bằng chứng sử dụng để chứng minh cho quan điểm</a:t>
                      </a:r>
                      <a:endParaRPr lang="en-US" sz="2300" b="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endParaRPr lang="en-US" sz="2300"/>
                    </a:p>
                  </a:txBody>
                  <a:tcPr/>
                </a:tc>
                <a:extLst>
                  <a:ext uri="{0D108BD9-81ED-4DB2-BD59-A6C34878D82A}">
                    <a16:rowId xmlns:a16="http://schemas.microsoft.com/office/drawing/2014/main" val="10004"/>
                  </a:ext>
                </a:extLst>
              </a:tr>
              <a:tr h="737870">
                <a:tc>
                  <a:txBody>
                    <a:bodyPr/>
                    <a:lstStyle/>
                    <a:p>
                      <a:pPr indent="0">
                        <a:buNone/>
                      </a:pPr>
                      <a:r>
                        <a:rPr lang="en-US" sz="2300" b="0">
                          <a:solidFill>
                            <a:srgbClr val="231F20"/>
                          </a:solidFill>
                          <a:latin typeface="Times New Roman" panose="02020603050405020304" pitchFamily="18" charset="0"/>
                          <a:cs typeface="Times New Roman" panose="02020603050405020304" pitchFamily="18" charset="0"/>
                        </a:rPr>
                        <a:t>Ý nghĩa của việc giải quyết mâu thuẫn, xung đột giữa cha mẹ và con cái.</a:t>
                      </a:r>
                      <a:endParaRPr lang="en-US" sz="2300" b="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endParaRPr lang="en-US" sz="2300"/>
                    </a:p>
                  </a:txBody>
                  <a:tcPr/>
                </a:tc>
                <a:extLst>
                  <a:ext uri="{0D108BD9-81ED-4DB2-BD59-A6C34878D82A}">
                    <a16:rowId xmlns:a16="http://schemas.microsoft.com/office/drawing/2014/main" val="10005"/>
                  </a:ext>
                </a:extLst>
              </a:tr>
            </a:tbl>
          </a:graphicData>
        </a:graphic>
      </p:graphicFrame>
      <p:sp>
        <p:nvSpPr>
          <p:cNvPr id="7" name="Text Box 6"/>
          <p:cNvSpPr txBox="1"/>
          <p:nvPr/>
        </p:nvSpPr>
        <p:spPr>
          <a:xfrm>
            <a:off x="3957320" y="943610"/>
            <a:ext cx="4064000" cy="460375"/>
          </a:xfrm>
          <a:prstGeom prst="rect">
            <a:avLst/>
          </a:prstGeom>
          <a:noFill/>
        </p:spPr>
        <p:txBody>
          <a:bodyPr wrap="square" rtlCol="0">
            <a:spAutoFit/>
          </a:bodyPr>
          <a:lstStyle/>
          <a:p>
            <a:pPr algn="ctr"/>
            <a:r>
              <a:rPr lang="vi-VN" altLang="en-US" sz="2400" b="1">
                <a:latin typeface="Times New Roman" panose="02020603050405020304" pitchFamily="18" charset="0"/>
                <a:cs typeface="Times New Roman" panose="02020603050405020304" pitchFamily="18" charset="0"/>
              </a:rPr>
              <a:t>PHIẾU HỌC TẬP SỐ 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p:nvPr/>
        </p:nvGraphicFramePr>
        <p:xfrm>
          <a:off x="1443355" y="2055495"/>
          <a:ext cx="9107170" cy="2322195"/>
        </p:xfrm>
        <a:graphic>
          <a:graphicData uri="http://schemas.openxmlformats.org/drawingml/2006/table">
            <a:tbl>
              <a:tblPr firstRow="1" bandRow="1">
                <a:tableStyleId>{5C22544A-7EE6-4342-B048-85BDC9FD1C3A}</a:tableStyleId>
              </a:tblPr>
              <a:tblGrid>
                <a:gridCol w="2155825">
                  <a:extLst>
                    <a:ext uri="{9D8B030D-6E8A-4147-A177-3AD203B41FA5}">
                      <a16:colId xmlns:a16="http://schemas.microsoft.com/office/drawing/2014/main" val="20000"/>
                    </a:ext>
                  </a:extLst>
                </a:gridCol>
                <a:gridCol w="6951345">
                  <a:extLst>
                    <a:ext uri="{9D8B030D-6E8A-4147-A177-3AD203B41FA5}">
                      <a16:colId xmlns:a16="http://schemas.microsoft.com/office/drawing/2014/main" val="20001"/>
                    </a:ext>
                  </a:extLst>
                </a:gridCol>
              </a:tblGrid>
              <a:tr h="774065">
                <a:tc>
                  <a:txBody>
                    <a:bodyPr/>
                    <a:lstStyle/>
                    <a:p>
                      <a:pPr>
                        <a:buNone/>
                      </a:pPr>
                      <a:r>
                        <a:rPr lang="vi-VN" altLang="en-US" sz="2500">
                          <a:latin typeface="Times New Roman" panose="02020603050405020304" pitchFamily="18" charset="0"/>
                          <a:cs typeface="Times New Roman" panose="02020603050405020304" pitchFamily="18" charset="0"/>
                        </a:rPr>
                        <a:t>MB</a:t>
                      </a:r>
                    </a:p>
                  </a:txBody>
                  <a:tcPr/>
                </a:tc>
                <a:tc>
                  <a:txBody>
                    <a:bodyPr/>
                    <a:lstStyle/>
                    <a:p>
                      <a:pPr>
                        <a:buNone/>
                      </a:pPr>
                      <a:endParaRPr lang="en-US" sz="25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774065">
                <a:tc>
                  <a:txBody>
                    <a:bodyPr/>
                    <a:lstStyle/>
                    <a:p>
                      <a:pPr>
                        <a:buNone/>
                      </a:pPr>
                      <a:r>
                        <a:rPr lang="vi-VN" altLang="en-US" sz="2500">
                          <a:latin typeface="Times New Roman" panose="02020603050405020304" pitchFamily="18" charset="0"/>
                          <a:cs typeface="Times New Roman" panose="02020603050405020304" pitchFamily="18" charset="0"/>
                        </a:rPr>
                        <a:t>TB</a:t>
                      </a:r>
                    </a:p>
                  </a:txBody>
                  <a:tcPr/>
                </a:tc>
                <a:tc>
                  <a:txBody>
                    <a:bodyPr/>
                    <a:lstStyle/>
                    <a:p>
                      <a:pPr>
                        <a:buNone/>
                      </a:pPr>
                      <a:endParaRPr lang="en-US" sz="25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774065">
                <a:tc>
                  <a:txBody>
                    <a:bodyPr/>
                    <a:lstStyle/>
                    <a:p>
                      <a:pPr>
                        <a:buNone/>
                      </a:pPr>
                      <a:r>
                        <a:rPr lang="vi-VN" altLang="en-US" sz="2500">
                          <a:latin typeface="Times New Roman" panose="02020603050405020304" pitchFamily="18" charset="0"/>
                          <a:cs typeface="Times New Roman" panose="02020603050405020304" pitchFamily="18" charset="0"/>
                        </a:rPr>
                        <a:t>KB</a:t>
                      </a:r>
                    </a:p>
                  </a:txBody>
                  <a:tcPr/>
                </a:tc>
                <a:tc>
                  <a:txBody>
                    <a:bodyPr/>
                    <a:lstStyle/>
                    <a:p>
                      <a:pPr>
                        <a:buNone/>
                      </a:pPr>
                      <a:endParaRPr lang="en-US" sz="25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7" name="Text Box 6"/>
          <p:cNvSpPr txBox="1"/>
          <p:nvPr/>
        </p:nvSpPr>
        <p:spPr>
          <a:xfrm>
            <a:off x="3858260" y="720725"/>
            <a:ext cx="4064000" cy="460375"/>
          </a:xfrm>
          <a:prstGeom prst="rect">
            <a:avLst/>
          </a:prstGeom>
          <a:noFill/>
        </p:spPr>
        <p:txBody>
          <a:bodyPr wrap="square" rtlCol="0">
            <a:spAutoFit/>
          </a:bodyPr>
          <a:lstStyle/>
          <a:p>
            <a:pPr algn="ctr"/>
            <a:r>
              <a:rPr lang="vi-VN" altLang="en-US" sz="2400" b="1">
                <a:latin typeface="Times New Roman" panose="02020603050405020304" pitchFamily="18" charset="0"/>
                <a:cs typeface="Times New Roman" panose="02020603050405020304" pitchFamily="18" charset="0"/>
              </a:rPr>
              <a:t>PHIẾU HỌC TẬP SỐ 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1"/>
          <p:cNvSpPr txBox="1"/>
          <p:nvPr/>
        </p:nvSpPr>
        <p:spPr>
          <a:xfrm>
            <a:off x="1260836" y="188227"/>
            <a:ext cx="3847495" cy="645160"/>
          </a:xfrm>
          <a:prstGeom prst="rect">
            <a:avLst/>
          </a:prstGeom>
          <a:noFill/>
        </p:spPr>
        <p:txBody>
          <a:bodyPr vert="horz" wrap="square" rtlCol="0">
            <a:spAutoFit/>
          </a:bodyPr>
          <a:lstStyle/>
          <a:p>
            <a:pPr algn="ctr" defTabSz="914400"/>
            <a:r>
              <a:rPr lang="vi-VN" altLang="zh-CN" sz="3600" b="1" dirty="0" smtClean="0">
                <a:gradFill>
                  <a:gsLst>
                    <a:gs pos="0">
                      <a:srgbClr val="012D86"/>
                    </a:gs>
                    <a:gs pos="100000">
                      <a:srgbClr val="0E2557"/>
                    </a:gs>
                  </a:gsLst>
                  <a:lin scaled="0"/>
                </a:gradFill>
                <a:latin typeface="Times New Roman" panose="02020603050405020304" pitchFamily="18" charset="0"/>
                <a:ea typeface="Microsoft YaHei" panose="020B0503020204020204" pitchFamily="34" charset="-122"/>
                <a:cs typeface="Times New Roman" panose="02020603050405020304" pitchFamily="18" charset="0"/>
              </a:rPr>
              <a:t>4. Lập dàn ý </a:t>
            </a:r>
            <a:r>
              <a:rPr lang="en-US" altLang="zh-CN" sz="3600" b="1" dirty="0" smtClean="0">
                <a:gradFill>
                  <a:gsLst>
                    <a:gs pos="0">
                      <a:srgbClr val="012D86"/>
                    </a:gs>
                    <a:gs pos="100000">
                      <a:srgbClr val="0E2557"/>
                    </a:gs>
                  </a:gsLst>
                  <a:lin scaled="0"/>
                </a:gradFill>
                <a:latin typeface="Times New Roman" panose="02020603050405020304" pitchFamily="18" charset="0"/>
                <a:ea typeface="Microsoft YaHei" panose="020B0503020204020204" pitchFamily="34" charset="-122"/>
                <a:cs typeface="Times New Roman" panose="02020603050405020304" pitchFamily="18" charset="0"/>
              </a:rPr>
              <a:t> </a:t>
            </a:r>
            <a:endParaRPr kumimoji="0" lang="en-US" altLang="zh-CN" sz="3600" b="1" i="0" kern="1200" cap="none" spc="0" normalizeH="0" baseline="0" noProof="0" dirty="0" smtClean="0">
              <a:gradFill>
                <a:gsLst>
                  <a:gs pos="0">
                    <a:srgbClr val="012D86"/>
                  </a:gs>
                  <a:gs pos="100000">
                    <a:srgbClr val="0E2557"/>
                  </a:gs>
                </a:gsLst>
                <a:lin scaled="0"/>
              </a:gra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0" name="Text Box 99"/>
          <p:cNvSpPr txBox="1"/>
          <p:nvPr/>
        </p:nvSpPr>
        <p:spPr>
          <a:xfrm>
            <a:off x="713105" y="986155"/>
            <a:ext cx="10596245" cy="3539430"/>
          </a:xfrm>
          <a:prstGeom prst="rect">
            <a:avLst/>
          </a:prstGeom>
          <a:noFill/>
          <a:ln w="9525">
            <a:noFill/>
          </a:ln>
        </p:spPr>
        <p:txBody>
          <a:bodyPr wrap="square">
            <a:spAutoFit/>
          </a:bodyPr>
          <a:lstStyle/>
          <a:p>
            <a:pPr marL="635" indent="-635"/>
            <a:r>
              <a:rPr sz="2800" b="0" dirty="0">
                <a:latin typeface="Times New Roman" panose="02020603050405020304" pitchFamily="18" charset="0"/>
              </a:rPr>
              <a:t>-</a:t>
            </a:r>
            <a:r>
              <a:rPr lang="vi-VN" sz="2800" b="0" dirty="0">
                <a:latin typeface="Times New Roman" panose="02020603050405020304" pitchFamily="18" charset="0"/>
              </a:rPr>
              <a:t> </a:t>
            </a:r>
            <a:r>
              <a:rPr sz="2800" b="0" dirty="0" err="1">
                <a:latin typeface="Times New Roman" panose="02020603050405020304" pitchFamily="18" charset="0"/>
              </a:rPr>
              <a:t>Mở</a:t>
            </a:r>
            <a:r>
              <a:rPr sz="2800" b="0" dirty="0">
                <a:latin typeface="Times New Roman" panose="02020603050405020304" pitchFamily="18" charset="0"/>
              </a:rPr>
              <a:t> </a:t>
            </a:r>
            <a:r>
              <a:rPr sz="2800" b="0" dirty="0" err="1">
                <a:latin typeface="Times New Roman" panose="02020603050405020304" pitchFamily="18" charset="0"/>
              </a:rPr>
              <a:t>bài</a:t>
            </a:r>
            <a:r>
              <a:rPr sz="2800" b="0" dirty="0">
                <a:latin typeface="Times New Roman" panose="02020603050405020304" pitchFamily="18" charset="0"/>
              </a:rPr>
              <a:t>: </a:t>
            </a:r>
            <a:r>
              <a:rPr sz="2800" b="0" dirty="0" err="1">
                <a:latin typeface="Times New Roman" panose="02020603050405020304" pitchFamily="18" charset="0"/>
              </a:rPr>
              <a:t>Giới</a:t>
            </a:r>
            <a:r>
              <a:rPr sz="2800" b="0" dirty="0">
                <a:latin typeface="Times New Roman" panose="02020603050405020304" pitchFamily="18" charset="0"/>
              </a:rPr>
              <a:t> </a:t>
            </a:r>
            <a:r>
              <a:rPr sz="2800" b="0" dirty="0" err="1">
                <a:latin typeface="Times New Roman" panose="02020603050405020304" pitchFamily="18" charset="0"/>
              </a:rPr>
              <a:t>thiệu</a:t>
            </a:r>
            <a:r>
              <a:rPr sz="2800" b="0" dirty="0">
                <a:latin typeface="Times New Roman" panose="02020603050405020304" pitchFamily="18" charset="0"/>
              </a:rPr>
              <a:t> </a:t>
            </a:r>
            <a:r>
              <a:rPr sz="2800" b="0" dirty="0" err="1">
                <a:latin typeface="Times New Roman" panose="02020603050405020304" pitchFamily="18" charset="0"/>
              </a:rPr>
              <a:t>và</a:t>
            </a:r>
            <a:r>
              <a:rPr sz="2800" b="0" dirty="0">
                <a:latin typeface="Times New Roman" panose="02020603050405020304" pitchFamily="18" charset="0"/>
              </a:rPr>
              <a:t> </a:t>
            </a:r>
            <a:r>
              <a:rPr sz="2800" b="0" dirty="0" err="1">
                <a:latin typeface="Times New Roman" panose="02020603050405020304" pitchFamily="18" charset="0"/>
              </a:rPr>
              <a:t>nêu</a:t>
            </a:r>
            <a:r>
              <a:rPr sz="2800" b="0" dirty="0">
                <a:latin typeface="Times New Roman" panose="02020603050405020304" pitchFamily="18" charset="0"/>
              </a:rPr>
              <a:t> </a:t>
            </a:r>
            <a:r>
              <a:rPr sz="2800" b="0" dirty="0" err="1">
                <a:latin typeface="Times New Roman" panose="02020603050405020304" pitchFamily="18" charset="0"/>
              </a:rPr>
              <a:t>quan</a:t>
            </a:r>
            <a:r>
              <a:rPr sz="2800" b="0" dirty="0">
                <a:latin typeface="Times New Roman" panose="02020603050405020304" pitchFamily="18" charset="0"/>
              </a:rPr>
              <a:t> </a:t>
            </a:r>
            <a:r>
              <a:rPr sz="2800" b="0" dirty="0" err="1">
                <a:latin typeface="Times New Roman" panose="02020603050405020304" pitchFamily="18" charset="0"/>
              </a:rPr>
              <a:t>điểm</a:t>
            </a:r>
            <a:r>
              <a:rPr sz="2800" b="0" dirty="0">
                <a:latin typeface="Times New Roman" panose="02020603050405020304" pitchFamily="18" charset="0"/>
              </a:rPr>
              <a:t> </a:t>
            </a:r>
            <a:r>
              <a:rPr sz="2800" b="0" dirty="0" err="1">
                <a:latin typeface="Times New Roman" panose="02020603050405020304" pitchFamily="18" charset="0"/>
              </a:rPr>
              <a:t>về</a:t>
            </a:r>
            <a:r>
              <a:rPr sz="2800" b="0" dirty="0">
                <a:latin typeface="Times New Roman" panose="02020603050405020304" pitchFamily="18" charset="0"/>
              </a:rPr>
              <a:t> </a:t>
            </a:r>
            <a:r>
              <a:rPr sz="2800" b="0" dirty="0" err="1">
                <a:latin typeface="Times New Roman" panose="02020603050405020304" pitchFamily="18" charset="0"/>
              </a:rPr>
              <a:t>vấn</a:t>
            </a:r>
            <a:r>
              <a:rPr sz="2800" b="0" dirty="0">
                <a:latin typeface="Times New Roman" panose="02020603050405020304" pitchFamily="18" charset="0"/>
              </a:rPr>
              <a:t> </a:t>
            </a:r>
            <a:r>
              <a:rPr sz="2800" b="0" dirty="0" err="1">
                <a:latin typeface="Times New Roman" panose="02020603050405020304" pitchFamily="18" charset="0"/>
              </a:rPr>
              <a:t>đề</a:t>
            </a:r>
            <a:r>
              <a:rPr sz="2800" b="0" dirty="0">
                <a:latin typeface="Times New Roman" panose="02020603050405020304" pitchFamily="18" charset="0"/>
              </a:rPr>
              <a:t> </a:t>
            </a:r>
            <a:r>
              <a:rPr sz="2800" b="0" dirty="0" err="1">
                <a:latin typeface="Times New Roman" panose="02020603050405020304" pitchFamily="18" charset="0"/>
              </a:rPr>
              <a:t>giải</a:t>
            </a:r>
            <a:r>
              <a:rPr sz="2800" b="0" dirty="0">
                <a:latin typeface="Times New Roman" panose="02020603050405020304" pitchFamily="18" charset="0"/>
              </a:rPr>
              <a:t> </a:t>
            </a:r>
            <a:r>
              <a:rPr sz="2800" b="0" dirty="0" err="1">
                <a:latin typeface="Times New Roman" panose="02020603050405020304" pitchFamily="18" charset="0"/>
              </a:rPr>
              <a:t>quyết</a:t>
            </a:r>
            <a:r>
              <a:rPr sz="2800" b="0" dirty="0">
                <a:latin typeface="Times New Roman" panose="02020603050405020304" pitchFamily="18" charset="0"/>
              </a:rPr>
              <a:t> </a:t>
            </a:r>
            <a:r>
              <a:rPr sz="2800" b="0" dirty="0" err="1">
                <a:latin typeface="Times New Roman" panose="02020603050405020304" pitchFamily="18" charset="0"/>
              </a:rPr>
              <a:t>mâu</a:t>
            </a:r>
            <a:r>
              <a:rPr sz="2800" b="0" dirty="0">
                <a:latin typeface="Times New Roman" panose="02020603050405020304" pitchFamily="18" charset="0"/>
              </a:rPr>
              <a:t> </a:t>
            </a:r>
            <a:r>
              <a:rPr sz="2800" b="0" dirty="0" err="1">
                <a:latin typeface="Times New Roman" panose="02020603050405020304" pitchFamily="18" charset="0"/>
              </a:rPr>
              <a:t>thuẫn</a:t>
            </a:r>
            <a:r>
              <a:rPr sz="2800" b="0" dirty="0">
                <a:latin typeface="Times New Roman" panose="02020603050405020304" pitchFamily="18" charset="0"/>
              </a:rPr>
              <a:t>, </a:t>
            </a:r>
            <a:r>
              <a:rPr sz="2800" b="0" dirty="0" err="1">
                <a:latin typeface="Times New Roman" panose="02020603050405020304" pitchFamily="18" charset="0"/>
              </a:rPr>
              <a:t>xung</a:t>
            </a:r>
            <a:r>
              <a:rPr sz="2800" b="0" dirty="0">
                <a:latin typeface="Times New Roman" panose="02020603050405020304" pitchFamily="18" charset="0"/>
              </a:rPr>
              <a:t> </a:t>
            </a:r>
            <a:r>
              <a:rPr sz="2800" b="0" dirty="0" err="1">
                <a:latin typeface="Times New Roman" panose="02020603050405020304" pitchFamily="18" charset="0"/>
              </a:rPr>
              <a:t>đột</a:t>
            </a:r>
            <a:r>
              <a:rPr sz="2800" b="0" dirty="0">
                <a:latin typeface="Times New Roman" panose="02020603050405020304" pitchFamily="18" charset="0"/>
              </a:rPr>
              <a:t> </a:t>
            </a:r>
            <a:r>
              <a:rPr sz="2800" b="0" dirty="0" err="1">
                <a:latin typeface="Times New Roman" panose="02020603050405020304" pitchFamily="18" charset="0"/>
              </a:rPr>
              <a:t>giữa</a:t>
            </a:r>
            <a:r>
              <a:rPr sz="2800" b="0" dirty="0">
                <a:latin typeface="Times New Roman" panose="02020603050405020304" pitchFamily="18" charset="0"/>
              </a:rPr>
              <a:t> cha </a:t>
            </a:r>
            <a:r>
              <a:rPr sz="2800" b="0" dirty="0" err="1">
                <a:latin typeface="Times New Roman" panose="02020603050405020304" pitchFamily="18" charset="0"/>
              </a:rPr>
              <a:t>mẹ</a:t>
            </a:r>
            <a:r>
              <a:rPr sz="2800" b="0" dirty="0">
                <a:latin typeface="Times New Roman" panose="02020603050405020304" pitchFamily="18" charset="0"/>
              </a:rPr>
              <a:t> </a:t>
            </a:r>
            <a:r>
              <a:rPr sz="2800" b="0" dirty="0" err="1">
                <a:latin typeface="Times New Roman" panose="02020603050405020304" pitchFamily="18" charset="0"/>
              </a:rPr>
              <a:t>và</a:t>
            </a:r>
            <a:r>
              <a:rPr sz="2800" b="0" dirty="0">
                <a:latin typeface="Times New Roman" panose="02020603050405020304" pitchFamily="18" charset="0"/>
              </a:rPr>
              <a:t> con </a:t>
            </a:r>
            <a:r>
              <a:rPr sz="2800" b="0" dirty="0" err="1">
                <a:latin typeface="Times New Roman" panose="02020603050405020304" pitchFamily="18" charset="0"/>
              </a:rPr>
              <a:t>cái</a:t>
            </a:r>
            <a:r>
              <a:rPr sz="2800" b="0" dirty="0">
                <a:latin typeface="Times New Roman" panose="02020603050405020304" pitchFamily="18" charset="0"/>
              </a:rPr>
              <a:t> </a:t>
            </a:r>
            <a:r>
              <a:rPr sz="2800" b="0" dirty="0" err="1">
                <a:latin typeface="Times New Roman" panose="02020603050405020304" pitchFamily="18" charset="0"/>
              </a:rPr>
              <a:t>trong</a:t>
            </a:r>
            <a:r>
              <a:rPr sz="2800" b="0" dirty="0">
                <a:latin typeface="Times New Roman" panose="02020603050405020304" pitchFamily="18" charset="0"/>
              </a:rPr>
              <a:t> </a:t>
            </a:r>
            <a:r>
              <a:rPr sz="2800" b="0" dirty="0" err="1">
                <a:latin typeface="Times New Roman" panose="02020603050405020304" pitchFamily="18" charset="0"/>
              </a:rPr>
              <a:t>gia</a:t>
            </a:r>
            <a:r>
              <a:rPr sz="2800" b="0" dirty="0">
                <a:latin typeface="Times New Roman" panose="02020603050405020304" pitchFamily="18" charset="0"/>
              </a:rPr>
              <a:t> </a:t>
            </a:r>
            <a:r>
              <a:rPr sz="2800" b="0" dirty="0" err="1">
                <a:latin typeface="Times New Roman" panose="02020603050405020304" pitchFamily="18" charset="0"/>
              </a:rPr>
              <a:t>đình</a:t>
            </a:r>
            <a:r>
              <a:rPr sz="2800" b="0" dirty="0">
                <a:latin typeface="Times New Roman" panose="02020603050405020304" pitchFamily="18" charset="0"/>
              </a:rPr>
              <a:t>.</a:t>
            </a:r>
          </a:p>
          <a:p>
            <a:pPr marL="635" indent="-635"/>
            <a:r>
              <a:rPr sz="2800" b="0" dirty="0">
                <a:latin typeface="Times New Roman" panose="02020603050405020304" pitchFamily="18" charset="0"/>
              </a:rPr>
              <a:t>-</a:t>
            </a:r>
            <a:r>
              <a:rPr lang="vi-VN" sz="2800" b="0" dirty="0">
                <a:latin typeface="Times New Roman" panose="02020603050405020304" pitchFamily="18" charset="0"/>
              </a:rPr>
              <a:t> </a:t>
            </a:r>
            <a:r>
              <a:rPr sz="2800" b="0" dirty="0" err="1">
                <a:latin typeface="Times New Roman" panose="02020603050405020304" pitchFamily="18" charset="0"/>
              </a:rPr>
              <a:t>Thân</a:t>
            </a:r>
            <a:r>
              <a:rPr sz="2800" b="0" dirty="0">
                <a:latin typeface="Times New Roman" panose="02020603050405020304" pitchFamily="18" charset="0"/>
              </a:rPr>
              <a:t> </a:t>
            </a:r>
            <a:r>
              <a:rPr sz="2800" b="0" dirty="0" err="1">
                <a:latin typeface="Times New Roman" panose="02020603050405020304" pitchFamily="18" charset="0"/>
              </a:rPr>
              <a:t>bài</a:t>
            </a:r>
            <a:r>
              <a:rPr sz="2800" b="0" dirty="0">
                <a:latin typeface="Times New Roman" panose="02020603050405020304" pitchFamily="18" charset="0"/>
              </a:rPr>
              <a:t>: </a:t>
            </a:r>
          </a:p>
          <a:p>
            <a:pPr marL="635" indent="-635"/>
            <a:r>
              <a:rPr sz="2800" b="0" dirty="0">
                <a:latin typeface="Times New Roman" panose="02020603050405020304" pitchFamily="18" charset="0"/>
              </a:rPr>
              <a:t>+ </a:t>
            </a:r>
            <a:r>
              <a:rPr sz="2800" b="0" dirty="0" err="1">
                <a:latin typeface="Times New Roman" panose="02020603050405020304" pitchFamily="18" charset="0"/>
              </a:rPr>
              <a:t>Những</a:t>
            </a:r>
            <a:r>
              <a:rPr sz="2800" b="0" dirty="0">
                <a:latin typeface="Times New Roman" panose="02020603050405020304" pitchFamily="18" charset="0"/>
              </a:rPr>
              <a:t> </a:t>
            </a:r>
            <a:r>
              <a:rPr sz="2800" b="0" dirty="0" err="1">
                <a:latin typeface="Times New Roman" panose="02020603050405020304" pitchFamily="18" charset="0"/>
              </a:rPr>
              <a:t>mâu</a:t>
            </a:r>
            <a:r>
              <a:rPr sz="2800" b="0" dirty="0">
                <a:latin typeface="Times New Roman" panose="02020603050405020304" pitchFamily="18" charset="0"/>
              </a:rPr>
              <a:t> </a:t>
            </a:r>
            <a:r>
              <a:rPr sz="2800" b="0" dirty="0" err="1">
                <a:latin typeface="Times New Roman" panose="02020603050405020304" pitchFamily="18" charset="0"/>
              </a:rPr>
              <a:t>thuẫn</a:t>
            </a:r>
            <a:r>
              <a:rPr sz="2800" b="0" dirty="0">
                <a:latin typeface="Times New Roman" panose="02020603050405020304" pitchFamily="18" charset="0"/>
              </a:rPr>
              <a:t>, </a:t>
            </a:r>
            <a:r>
              <a:rPr sz="2800" b="0" dirty="0" err="1">
                <a:latin typeface="Times New Roman" panose="02020603050405020304" pitchFamily="18" charset="0"/>
              </a:rPr>
              <a:t>xung</a:t>
            </a:r>
            <a:r>
              <a:rPr sz="2800" b="0" dirty="0">
                <a:latin typeface="Times New Roman" panose="02020603050405020304" pitchFamily="18" charset="0"/>
              </a:rPr>
              <a:t> </a:t>
            </a:r>
            <a:r>
              <a:rPr sz="2800" b="0" dirty="0" err="1">
                <a:latin typeface="Times New Roman" panose="02020603050405020304" pitchFamily="18" charset="0"/>
              </a:rPr>
              <a:t>đột</a:t>
            </a:r>
            <a:r>
              <a:rPr sz="2800" b="0" dirty="0">
                <a:latin typeface="Times New Roman" panose="02020603050405020304" pitchFamily="18" charset="0"/>
              </a:rPr>
              <a:t> </a:t>
            </a:r>
            <a:r>
              <a:rPr sz="2800" b="0" dirty="0" err="1">
                <a:latin typeface="Times New Roman" panose="02020603050405020304" pitchFamily="18" charset="0"/>
              </a:rPr>
              <a:t>thường</a:t>
            </a:r>
            <a:r>
              <a:rPr sz="2800" b="0" dirty="0">
                <a:latin typeface="Times New Roman" panose="02020603050405020304" pitchFamily="18" charset="0"/>
              </a:rPr>
              <a:t> </a:t>
            </a:r>
            <a:r>
              <a:rPr sz="2800" b="0" dirty="0" err="1">
                <a:latin typeface="Times New Roman" panose="02020603050405020304" pitchFamily="18" charset="0"/>
              </a:rPr>
              <a:t>gặp</a:t>
            </a:r>
            <a:r>
              <a:rPr sz="2800" b="0" dirty="0">
                <a:latin typeface="Times New Roman" panose="02020603050405020304" pitchFamily="18" charset="0"/>
              </a:rPr>
              <a:t> </a:t>
            </a:r>
            <a:r>
              <a:rPr sz="2800" b="0" dirty="0" err="1">
                <a:latin typeface="Times New Roman" panose="02020603050405020304" pitchFamily="18" charset="0"/>
              </a:rPr>
              <a:t>giữa</a:t>
            </a:r>
            <a:r>
              <a:rPr sz="2800" b="0" dirty="0">
                <a:latin typeface="Times New Roman" panose="02020603050405020304" pitchFamily="18" charset="0"/>
              </a:rPr>
              <a:t> cha </a:t>
            </a:r>
            <a:r>
              <a:rPr sz="2800" b="0" dirty="0" err="1">
                <a:latin typeface="Times New Roman" panose="02020603050405020304" pitchFamily="18" charset="0"/>
              </a:rPr>
              <a:t>mẹ</a:t>
            </a:r>
            <a:r>
              <a:rPr sz="2800" b="0" dirty="0">
                <a:latin typeface="Times New Roman" panose="02020603050405020304" pitchFamily="18" charset="0"/>
              </a:rPr>
              <a:t> </a:t>
            </a:r>
            <a:r>
              <a:rPr sz="2800" b="0" dirty="0" err="1">
                <a:latin typeface="Times New Roman" panose="02020603050405020304" pitchFamily="18" charset="0"/>
              </a:rPr>
              <a:t>và</a:t>
            </a:r>
            <a:r>
              <a:rPr sz="2800" b="0" dirty="0">
                <a:latin typeface="Times New Roman" panose="02020603050405020304" pitchFamily="18" charset="0"/>
              </a:rPr>
              <a:t> con </a:t>
            </a:r>
            <a:r>
              <a:rPr sz="2800" b="0" dirty="0" err="1">
                <a:latin typeface="Times New Roman" panose="02020603050405020304" pitchFamily="18" charset="0"/>
              </a:rPr>
              <a:t>cái</a:t>
            </a:r>
            <a:r>
              <a:rPr sz="2800" b="0" dirty="0">
                <a:latin typeface="Times New Roman" panose="02020603050405020304" pitchFamily="18" charset="0"/>
              </a:rPr>
              <a:t> </a:t>
            </a:r>
            <a:r>
              <a:rPr sz="2800" b="0" dirty="0" err="1">
                <a:latin typeface="Times New Roman" panose="02020603050405020304" pitchFamily="18" charset="0"/>
              </a:rPr>
              <a:t>là</a:t>
            </a:r>
            <a:r>
              <a:rPr sz="2800" b="0" dirty="0">
                <a:latin typeface="Times New Roman" panose="02020603050405020304" pitchFamily="18" charset="0"/>
              </a:rPr>
              <a:t> </a:t>
            </a:r>
            <a:r>
              <a:rPr sz="2800" b="0" dirty="0" err="1">
                <a:latin typeface="Times New Roman" panose="02020603050405020304" pitchFamily="18" charset="0"/>
              </a:rPr>
              <a:t>gì</a:t>
            </a:r>
            <a:endParaRPr sz="2800" b="0" dirty="0">
              <a:latin typeface="Times New Roman" panose="02020603050405020304" pitchFamily="18" charset="0"/>
            </a:endParaRPr>
          </a:p>
          <a:p>
            <a:pPr marL="635" indent="-635"/>
            <a:r>
              <a:rPr sz="2800" b="0" dirty="0">
                <a:latin typeface="Times New Roman" panose="02020603050405020304" pitchFamily="18" charset="0"/>
              </a:rPr>
              <a:t>+ </a:t>
            </a:r>
            <a:r>
              <a:rPr sz="2800" b="0" dirty="0" err="1">
                <a:latin typeface="Times New Roman" panose="02020603050405020304" pitchFamily="18" charset="0"/>
              </a:rPr>
              <a:t>Cách</a:t>
            </a:r>
            <a:r>
              <a:rPr sz="2800" b="0" dirty="0">
                <a:latin typeface="Times New Roman" panose="02020603050405020304" pitchFamily="18" charset="0"/>
              </a:rPr>
              <a:t> </a:t>
            </a:r>
            <a:r>
              <a:rPr sz="2800" b="0" dirty="0" err="1">
                <a:latin typeface="Times New Roman" panose="02020603050405020304" pitchFamily="18" charset="0"/>
              </a:rPr>
              <a:t>giải</a:t>
            </a:r>
            <a:r>
              <a:rPr sz="2800" b="0" dirty="0">
                <a:latin typeface="Times New Roman" panose="02020603050405020304" pitchFamily="18" charset="0"/>
              </a:rPr>
              <a:t> </a:t>
            </a:r>
            <a:r>
              <a:rPr sz="2800" b="0" dirty="0" err="1">
                <a:latin typeface="Times New Roman" panose="02020603050405020304" pitchFamily="18" charset="0"/>
              </a:rPr>
              <a:t>quyết</a:t>
            </a:r>
            <a:r>
              <a:rPr sz="2800" b="0" dirty="0">
                <a:latin typeface="Times New Roman" panose="02020603050405020304" pitchFamily="18" charset="0"/>
              </a:rPr>
              <a:t> </a:t>
            </a:r>
            <a:r>
              <a:rPr sz="2800" b="0" dirty="0" err="1">
                <a:latin typeface="Times New Roman" panose="02020603050405020304" pitchFamily="18" charset="0"/>
              </a:rPr>
              <a:t>những</a:t>
            </a:r>
            <a:r>
              <a:rPr sz="2800" b="0" dirty="0">
                <a:latin typeface="Times New Roman" panose="02020603050405020304" pitchFamily="18" charset="0"/>
              </a:rPr>
              <a:t> </a:t>
            </a:r>
            <a:r>
              <a:rPr sz="2800" b="0" dirty="0" err="1">
                <a:latin typeface="Times New Roman" panose="02020603050405020304" pitchFamily="18" charset="0"/>
              </a:rPr>
              <a:t>mâu</a:t>
            </a:r>
            <a:r>
              <a:rPr sz="2800" b="0" dirty="0">
                <a:latin typeface="Times New Roman" panose="02020603050405020304" pitchFamily="18" charset="0"/>
              </a:rPr>
              <a:t> </a:t>
            </a:r>
            <a:r>
              <a:rPr sz="2800" b="0" dirty="0" err="1">
                <a:latin typeface="Times New Roman" panose="02020603050405020304" pitchFamily="18" charset="0"/>
              </a:rPr>
              <a:t>thuẫn</a:t>
            </a:r>
            <a:r>
              <a:rPr sz="2800" b="0" dirty="0">
                <a:latin typeface="Times New Roman" panose="02020603050405020304" pitchFamily="18" charset="0"/>
              </a:rPr>
              <a:t>, </a:t>
            </a:r>
            <a:r>
              <a:rPr sz="2800" b="0" dirty="0" err="1">
                <a:latin typeface="Times New Roman" panose="02020603050405020304" pitchFamily="18" charset="0"/>
              </a:rPr>
              <a:t>xung</a:t>
            </a:r>
            <a:r>
              <a:rPr sz="2800" b="0" dirty="0">
                <a:latin typeface="Times New Roman" panose="02020603050405020304" pitchFamily="18" charset="0"/>
              </a:rPr>
              <a:t> </a:t>
            </a:r>
            <a:r>
              <a:rPr sz="2800" b="0" dirty="0" err="1">
                <a:latin typeface="Times New Roman" panose="02020603050405020304" pitchFamily="18" charset="0"/>
              </a:rPr>
              <a:t>đột</a:t>
            </a:r>
            <a:r>
              <a:rPr sz="2800" b="0" dirty="0">
                <a:latin typeface="Times New Roman" panose="02020603050405020304" pitchFamily="18" charset="0"/>
              </a:rPr>
              <a:t> </a:t>
            </a:r>
            <a:r>
              <a:rPr sz="2800" b="0" dirty="0" err="1">
                <a:latin typeface="Times New Roman" panose="02020603050405020304" pitchFamily="18" charset="0"/>
              </a:rPr>
              <a:t>đó</a:t>
            </a:r>
            <a:endParaRPr sz="2800" b="0" dirty="0">
              <a:latin typeface="Times New Roman" panose="02020603050405020304" pitchFamily="18" charset="0"/>
            </a:endParaRPr>
          </a:p>
          <a:p>
            <a:pPr marL="635" indent="-635"/>
            <a:r>
              <a:rPr sz="2800" b="0" dirty="0">
                <a:latin typeface="Times New Roman" panose="02020603050405020304" pitchFamily="18" charset="0"/>
              </a:rPr>
              <a:t>+ </a:t>
            </a:r>
            <a:r>
              <a:rPr sz="2800" b="0" dirty="0" err="1">
                <a:latin typeface="Times New Roman" panose="02020603050405020304" pitchFamily="18" charset="0"/>
              </a:rPr>
              <a:t>Một</a:t>
            </a:r>
            <a:r>
              <a:rPr sz="2800" b="0" dirty="0">
                <a:latin typeface="Times New Roman" panose="02020603050405020304" pitchFamily="18" charset="0"/>
              </a:rPr>
              <a:t> </a:t>
            </a:r>
            <a:r>
              <a:rPr sz="2800" b="0" dirty="0" err="1">
                <a:latin typeface="Times New Roman" panose="02020603050405020304" pitchFamily="18" charset="0"/>
              </a:rPr>
              <a:t>số</a:t>
            </a:r>
            <a:r>
              <a:rPr sz="2800" b="0" dirty="0">
                <a:latin typeface="Times New Roman" panose="02020603050405020304" pitchFamily="18" charset="0"/>
              </a:rPr>
              <a:t> ý </a:t>
            </a:r>
            <a:r>
              <a:rPr sz="2800" b="0" dirty="0" err="1">
                <a:latin typeface="Times New Roman" panose="02020603050405020304" pitchFamily="18" charset="0"/>
              </a:rPr>
              <a:t>kiến</a:t>
            </a:r>
            <a:r>
              <a:rPr sz="2800" b="0" dirty="0">
                <a:latin typeface="Times New Roman" panose="02020603050405020304" pitchFamily="18" charset="0"/>
              </a:rPr>
              <a:t> </a:t>
            </a:r>
            <a:r>
              <a:rPr sz="2800" b="0" dirty="0" err="1">
                <a:latin typeface="Times New Roman" panose="02020603050405020304" pitchFamily="18" charset="0"/>
              </a:rPr>
              <a:t>trái</a:t>
            </a:r>
            <a:r>
              <a:rPr sz="2800" b="0" dirty="0">
                <a:latin typeface="Times New Roman" panose="02020603050405020304" pitchFamily="18" charset="0"/>
              </a:rPr>
              <a:t> </a:t>
            </a:r>
            <a:r>
              <a:rPr sz="2800" b="0" dirty="0" err="1">
                <a:latin typeface="Times New Roman" panose="02020603050405020304" pitchFamily="18" charset="0"/>
              </a:rPr>
              <a:t>chiều</a:t>
            </a:r>
            <a:r>
              <a:rPr sz="2800" b="0" dirty="0">
                <a:latin typeface="Times New Roman" panose="02020603050405020304" pitchFamily="18" charset="0"/>
              </a:rPr>
              <a:t> </a:t>
            </a:r>
            <a:r>
              <a:rPr sz="2800" b="0" dirty="0" err="1">
                <a:latin typeface="Times New Roman" panose="02020603050405020304" pitchFamily="18" charset="0"/>
              </a:rPr>
              <a:t>cần</a:t>
            </a:r>
            <a:r>
              <a:rPr sz="2800" b="0" dirty="0">
                <a:latin typeface="Times New Roman" panose="02020603050405020304" pitchFamily="18" charset="0"/>
              </a:rPr>
              <a:t> </a:t>
            </a:r>
            <a:r>
              <a:rPr sz="2800" b="0" dirty="0" err="1">
                <a:latin typeface="Times New Roman" panose="02020603050405020304" pitchFamily="18" charset="0"/>
              </a:rPr>
              <a:t>phản</a:t>
            </a:r>
            <a:r>
              <a:rPr sz="2800" b="0" dirty="0">
                <a:latin typeface="Times New Roman" panose="02020603050405020304" pitchFamily="18" charset="0"/>
              </a:rPr>
              <a:t> </a:t>
            </a:r>
            <a:r>
              <a:rPr sz="2800" b="0" dirty="0" err="1">
                <a:latin typeface="Times New Roman" panose="02020603050405020304" pitchFamily="18" charset="0"/>
              </a:rPr>
              <a:t>bác</a:t>
            </a:r>
            <a:r>
              <a:rPr sz="2800" b="0" dirty="0">
                <a:latin typeface="Times New Roman" panose="02020603050405020304" pitchFamily="18" charset="0"/>
              </a:rPr>
              <a:t>.</a:t>
            </a:r>
          </a:p>
          <a:p>
            <a:pPr marL="635" indent="-635"/>
            <a:r>
              <a:rPr sz="2800" b="0" dirty="0">
                <a:latin typeface="Times New Roman" panose="02020603050405020304" pitchFamily="18" charset="0"/>
              </a:rPr>
              <a:t>- </a:t>
            </a:r>
            <a:r>
              <a:rPr sz="2800" b="0" dirty="0" err="1">
                <a:latin typeface="Times New Roman" panose="02020603050405020304" pitchFamily="18" charset="0"/>
              </a:rPr>
              <a:t>Kết</a:t>
            </a:r>
            <a:r>
              <a:rPr sz="2800" b="0" dirty="0">
                <a:latin typeface="Times New Roman" panose="02020603050405020304" pitchFamily="18" charset="0"/>
              </a:rPr>
              <a:t> </a:t>
            </a:r>
            <a:r>
              <a:rPr sz="2800" b="0" dirty="0" err="1">
                <a:latin typeface="Times New Roman" panose="02020603050405020304" pitchFamily="18" charset="0"/>
              </a:rPr>
              <a:t>bài</a:t>
            </a:r>
            <a:r>
              <a:rPr sz="2800" b="0" dirty="0">
                <a:latin typeface="Times New Roman" panose="02020603050405020304" pitchFamily="18" charset="0"/>
              </a:rPr>
              <a:t>: </a:t>
            </a:r>
            <a:r>
              <a:rPr sz="2800" b="0" dirty="0" err="1">
                <a:latin typeface="Times New Roman" panose="02020603050405020304" pitchFamily="18" charset="0"/>
              </a:rPr>
              <a:t>Tầm</a:t>
            </a:r>
            <a:r>
              <a:rPr sz="2800" b="0" dirty="0">
                <a:latin typeface="Times New Roman" panose="02020603050405020304" pitchFamily="18" charset="0"/>
              </a:rPr>
              <a:t> </a:t>
            </a:r>
            <a:r>
              <a:rPr sz="2800" b="0" dirty="0" err="1">
                <a:latin typeface="Times New Roman" panose="02020603050405020304" pitchFamily="18" charset="0"/>
              </a:rPr>
              <a:t>quan</a:t>
            </a:r>
            <a:r>
              <a:rPr sz="2800" b="0" dirty="0">
                <a:latin typeface="Times New Roman" panose="02020603050405020304" pitchFamily="18" charset="0"/>
              </a:rPr>
              <a:t> </a:t>
            </a:r>
            <a:r>
              <a:rPr sz="2800" b="0" dirty="0" err="1">
                <a:latin typeface="Times New Roman" panose="02020603050405020304" pitchFamily="18" charset="0"/>
              </a:rPr>
              <a:t>trọng</a:t>
            </a:r>
            <a:r>
              <a:rPr sz="2800" b="0" dirty="0">
                <a:latin typeface="Times New Roman" panose="02020603050405020304" pitchFamily="18" charset="0"/>
              </a:rPr>
              <a:t> </a:t>
            </a:r>
            <a:r>
              <a:rPr sz="2800" b="0" dirty="0" err="1">
                <a:latin typeface="Times New Roman" panose="02020603050405020304" pitchFamily="18" charset="0"/>
              </a:rPr>
              <a:t>của</a:t>
            </a:r>
            <a:r>
              <a:rPr sz="2800" b="0" dirty="0">
                <a:latin typeface="Times New Roman" panose="02020603050405020304" pitchFamily="18" charset="0"/>
              </a:rPr>
              <a:t> </a:t>
            </a:r>
            <a:r>
              <a:rPr sz="2800" b="0" dirty="0" err="1">
                <a:latin typeface="Times New Roman" panose="02020603050405020304" pitchFamily="18" charset="0"/>
              </a:rPr>
              <a:t>việc</a:t>
            </a:r>
            <a:r>
              <a:rPr sz="2800" b="0" dirty="0">
                <a:latin typeface="Times New Roman" panose="02020603050405020304" pitchFamily="18" charset="0"/>
              </a:rPr>
              <a:t> </a:t>
            </a:r>
            <a:r>
              <a:rPr sz="2800" b="0" dirty="0" err="1">
                <a:latin typeface="Times New Roman" panose="02020603050405020304" pitchFamily="18" charset="0"/>
              </a:rPr>
              <a:t>nhận</a:t>
            </a:r>
            <a:r>
              <a:rPr sz="2800" b="0" dirty="0">
                <a:latin typeface="Times New Roman" panose="02020603050405020304" pitchFamily="18" charset="0"/>
              </a:rPr>
              <a:t> </a:t>
            </a:r>
            <a:r>
              <a:rPr sz="2800" b="0" dirty="0" err="1">
                <a:latin typeface="Times New Roman" panose="02020603050405020304" pitchFamily="18" charset="0"/>
              </a:rPr>
              <a:t>thức</a:t>
            </a:r>
            <a:r>
              <a:rPr sz="2800" b="0" dirty="0">
                <a:latin typeface="Times New Roman" panose="02020603050405020304" pitchFamily="18" charset="0"/>
              </a:rPr>
              <a:t> </a:t>
            </a:r>
            <a:r>
              <a:rPr sz="2800" b="0" dirty="0" err="1">
                <a:latin typeface="Times New Roman" panose="02020603050405020304" pitchFamily="18" charset="0"/>
              </a:rPr>
              <a:t>đúng</a:t>
            </a:r>
            <a:r>
              <a:rPr sz="2800" b="0" dirty="0">
                <a:latin typeface="Times New Roman" panose="02020603050405020304" pitchFamily="18" charset="0"/>
              </a:rPr>
              <a:t> </a:t>
            </a:r>
            <a:r>
              <a:rPr sz="2800" b="0" dirty="0" err="1">
                <a:latin typeface="Times New Roman" panose="02020603050405020304" pitchFamily="18" charset="0"/>
              </a:rPr>
              <a:t>về</a:t>
            </a:r>
            <a:r>
              <a:rPr sz="2800" b="0" dirty="0">
                <a:latin typeface="Times New Roman" panose="02020603050405020304" pitchFamily="18" charset="0"/>
              </a:rPr>
              <a:t> </a:t>
            </a:r>
            <a:r>
              <a:rPr sz="2800" b="0" dirty="0" err="1">
                <a:latin typeface="Times New Roman" panose="02020603050405020304" pitchFamily="18" charset="0"/>
              </a:rPr>
              <a:t>mâu</a:t>
            </a:r>
            <a:r>
              <a:rPr sz="2800" b="0" dirty="0">
                <a:latin typeface="Times New Roman" panose="02020603050405020304" pitchFamily="18" charset="0"/>
              </a:rPr>
              <a:t> </a:t>
            </a:r>
            <a:r>
              <a:rPr sz="2800" b="0" dirty="0" err="1">
                <a:latin typeface="Times New Roman" panose="02020603050405020304" pitchFamily="18" charset="0"/>
              </a:rPr>
              <a:t>thuẫn</a:t>
            </a:r>
            <a:r>
              <a:rPr sz="2800" b="0" dirty="0">
                <a:latin typeface="Times New Roman" panose="02020603050405020304" pitchFamily="18" charset="0"/>
              </a:rPr>
              <a:t>, </a:t>
            </a:r>
            <a:r>
              <a:rPr sz="2800" b="0" dirty="0" err="1">
                <a:latin typeface="Times New Roman" panose="02020603050405020304" pitchFamily="18" charset="0"/>
              </a:rPr>
              <a:t>xung</a:t>
            </a:r>
            <a:r>
              <a:rPr sz="2800" b="0" dirty="0">
                <a:latin typeface="Times New Roman" panose="02020603050405020304" pitchFamily="18" charset="0"/>
              </a:rPr>
              <a:t> </a:t>
            </a:r>
            <a:r>
              <a:rPr sz="2800" b="0" dirty="0" err="1">
                <a:latin typeface="Times New Roman" panose="02020603050405020304" pitchFamily="18" charset="0"/>
              </a:rPr>
              <a:t>đột</a:t>
            </a:r>
            <a:r>
              <a:rPr sz="2800" b="0" dirty="0">
                <a:latin typeface="Times New Roman" panose="02020603050405020304" pitchFamily="18" charset="0"/>
              </a:rPr>
              <a:t> </a:t>
            </a:r>
            <a:r>
              <a:rPr sz="2800" b="0" dirty="0" err="1">
                <a:latin typeface="Times New Roman" panose="02020603050405020304" pitchFamily="18" charset="0"/>
              </a:rPr>
              <a:t>giữa</a:t>
            </a:r>
            <a:r>
              <a:rPr sz="2800" b="0" dirty="0">
                <a:latin typeface="Times New Roman" panose="02020603050405020304" pitchFamily="18" charset="0"/>
              </a:rPr>
              <a:t> cha </a:t>
            </a:r>
            <a:r>
              <a:rPr sz="2800" b="0" dirty="0" err="1">
                <a:latin typeface="Times New Roman" panose="02020603050405020304" pitchFamily="18" charset="0"/>
              </a:rPr>
              <a:t>mẹ</a:t>
            </a:r>
            <a:r>
              <a:rPr sz="2800" b="0" dirty="0">
                <a:latin typeface="Times New Roman" panose="02020603050405020304" pitchFamily="18" charset="0"/>
              </a:rPr>
              <a:t> </a:t>
            </a:r>
            <a:r>
              <a:rPr sz="2800" b="0" dirty="0" err="1">
                <a:latin typeface="Times New Roman" panose="02020603050405020304" pitchFamily="18" charset="0"/>
              </a:rPr>
              <a:t>và</a:t>
            </a:r>
            <a:r>
              <a:rPr sz="2800" b="0" dirty="0">
                <a:latin typeface="Times New Roman" panose="02020603050405020304" pitchFamily="18" charset="0"/>
              </a:rPr>
              <a:t> con </a:t>
            </a:r>
            <a:r>
              <a:rPr sz="2800" b="0" dirty="0" err="1">
                <a:latin typeface="Times New Roman" panose="02020603050405020304" pitchFamily="18" charset="0"/>
              </a:rPr>
              <a:t>cái</a:t>
            </a:r>
            <a:r>
              <a:rPr sz="2800" b="0" dirty="0">
                <a:latin typeface="Times New Roman" panose="02020603050405020304" pitchFamily="18" charset="0"/>
              </a:rPr>
              <a:t>; ý </a:t>
            </a:r>
            <a:r>
              <a:rPr sz="2800" b="0" dirty="0" err="1">
                <a:latin typeface="Times New Roman" panose="02020603050405020304" pitchFamily="18" charset="0"/>
              </a:rPr>
              <a:t>nghĩa</a:t>
            </a:r>
            <a:r>
              <a:rPr sz="2800" b="0" dirty="0">
                <a:latin typeface="Times New Roman" panose="02020603050405020304" pitchFamily="18" charset="0"/>
              </a:rPr>
              <a:t> </a:t>
            </a:r>
            <a:r>
              <a:rPr sz="2800" b="0" dirty="0" err="1">
                <a:latin typeface="Times New Roman" panose="02020603050405020304" pitchFamily="18" charset="0"/>
              </a:rPr>
              <a:t>của</a:t>
            </a:r>
            <a:r>
              <a:rPr sz="2800" b="0" dirty="0">
                <a:latin typeface="Times New Roman" panose="02020603050405020304" pitchFamily="18" charset="0"/>
              </a:rPr>
              <a:t> </a:t>
            </a:r>
            <a:r>
              <a:rPr sz="2800" b="0" dirty="0" err="1">
                <a:latin typeface="Times New Roman" panose="02020603050405020304" pitchFamily="18" charset="0"/>
              </a:rPr>
              <a:t>việc</a:t>
            </a:r>
            <a:r>
              <a:rPr sz="2800" b="0" dirty="0">
                <a:latin typeface="Times New Roman" panose="02020603050405020304" pitchFamily="18" charset="0"/>
              </a:rPr>
              <a:t> </a:t>
            </a:r>
            <a:r>
              <a:rPr sz="2800" b="0" dirty="0" err="1">
                <a:latin typeface="Times New Roman" panose="02020603050405020304" pitchFamily="18" charset="0"/>
              </a:rPr>
              <a:t>giải</a:t>
            </a:r>
            <a:r>
              <a:rPr sz="2800" b="0" dirty="0">
                <a:latin typeface="Times New Roman" panose="02020603050405020304" pitchFamily="18" charset="0"/>
              </a:rPr>
              <a:t> </a:t>
            </a:r>
            <a:r>
              <a:rPr sz="2800" b="0" dirty="0" err="1">
                <a:latin typeface="Times New Roman" panose="02020603050405020304" pitchFamily="18" charset="0"/>
              </a:rPr>
              <a:t>quyết</a:t>
            </a:r>
            <a:r>
              <a:rPr sz="2800" b="0" dirty="0">
                <a:latin typeface="Times New Roman" panose="02020603050405020304" pitchFamily="18" charset="0"/>
              </a:rPr>
              <a:t> </a:t>
            </a:r>
            <a:r>
              <a:rPr sz="2800" b="0" dirty="0" err="1">
                <a:latin typeface="Times New Roman" panose="02020603050405020304" pitchFamily="18" charset="0"/>
              </a:rPr>
              <a:t>vấn</a:t>
            </a:r>
            <a:r>
              <a:rPr sz="2800" b="0" dirty="0">
                <a:latin typeface="Times New Roman" panose="02020603050405020304" pitchFamily="18" charset="0"/>
              </a:rPr>
              <a:t> </a:t>
            </a:r>
            <a:r>
              <a:rPr sz="2800" b="0" dirty="0" err="1">
                <a:latin typeface="Times New Roman" panose="02020603050405020304" pitchFamily="18" charset="0"/>
              </a:rPr>
              <a:t>đề</a:t>
            </a:r>
            <a:r>
              <a:rPr sz="2800" b="0" dirty="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circle(in)">
                                      <p:cBhvr>
                                        <p:cTn id="7" dur="2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circle(in)">
                                      <p:cBhvr>
                                        <p:cTn id="12" dur="20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circle(in)">
                                      <p:cBhvr>
                                        <p:cTn id="17" dur="20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circle(in)">
                                      <p:cBhvr>
                                        <p:cTn id="22" dur="20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circle(in)">
                                      <p:cBhvr>
                                        <p:cTn id="27" dur="2000"/>
                                        <p:tgtEl>
                                          <p:spTgt spid="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animEffect transition="in" filter="circle(in)">
                                      <p:cBhvr>
                                        <p:cTn id="32" dur="2000"/>
                                        <p:tgtEl>
                                          <p:spTgt spid="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 y="12531"/>
            <a:ext cx="12187738" cy="6852334"/>
          </a:xfrm>
          <a:prstGeom prst="rect">
            <a:avLst/>
          </a:prstGeom>
        </p:spPr>
      </p:pic>
      <p:sp>
        <p:nvSpPr>
          <p:cNvPr id="5" name="文本框 41"/>
          <p:cNvSpPr txBox="1"/>
          <p:nvPr/>
        </p:nvSpPr>
        <p:spPr>
          <a:xfrm>
            <a:off x="575818" y="111174"/>
            <a:ext cx="3124327" cy="645160"/>
          </a:xfrm>
          <a:prstGeom prst="rect">
            <a:avLst/>
          </a:prstGeom>
          <a:noFill/>
        </p:spPr>
        <p:txBody>
          <a:bodyPr vert="horz" wrap="square" rtlCol="0">
            <a:spAutoFit/>
          </a:bodyPr>
          <a:lstStyle/>
          <a:p>
            <a:pPr lvl="0" defTabSz="914400"/>
            <a:r>
              <a:rPr lang="vi-VN" altLang="zh-CN" sz="3600" b="1" dirty="0" smtClean="0">
                <a:ln w="12700">
                  <a:noFill/>
                </a:ln>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II</a:t>
            </a:r>
            <a:r>
              <a:rPr lang="en-US" altLang="zh-CN" sz="3600" b="1" dirty="0" smtClean="0">
                <a:ln w="12700">
                  <a:noFill/>
                </a:ln>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vi-VN" altLang="zh-CN" sz="3600" b="1" dirty="0" smtClean="0">
                <a:ln w="12700">
                  <a:noFill/>
                </a:ln>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3600" b="1" dirty="0" err="1" smtClean="0">
                <a:ln w="12700">
                  <a:noFill/>
                </a:ln>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Viết</a:t>
            </a:r>
            <a:r>
              <a:rPr lang="en-US" altLang="zh-CN" sz="3600" b="1" dirty="0" smtClean="0">
                <a:ln w="12700">
                  <a:noFill/>
                </a:ln>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3600" b="1" dirty="0" err="1" smtClean="0">
                <a:ln w="12700">
                  <a:noFill/>
                </a:ln>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bài</a:t>
            </a:r>
            <a:endParaRPr kumimoji="0" lang="vi-VN" altLang="zh-CN" sz="3600" b="1" i="0" u="none" strike="noStrike" kern="1200" cap="none" spc="0" normalizeH="0" baseline="0" noProof="0" dirty="0">
              <a:ln w="12700">
                <a:noFill/>
              </a:ln>
              <a:solidFill>
                <a:srgbClr val="FF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ext Box 2"/>
          <p:cNvSpPr txBox="1"/>
          <p:nvPr/>
        </p:nvSpPr>
        <p:spPr>
          <a:xfrm>
            <a:off x="652145" y="669509"/>
            <a:ext cx="10410190" cy="954107"/>
          </a:xfrm>
          <a:prstGeom prst="rect">
            <a:avLst/>
          </a:prstGeom>
          <a:noFill/>
        </p:spPr>
        <p:txBody>
          <a:bodyPr wrap="square" rtlCol="0">
            <a:spAutoFit/>
          </a:bodyPr>
          <a:lstStyle/>
          <a:p>
            <a:r>
              <a:rPr lang="en-US" altLang="en-US" sz="2800" b="1" dirty="0" err="1" smtClean="0">
                <a:latin typeface="Times New Roman" panose="02020603050405020304" pitchFamily="18" charset="0"/>
                <a:cs typeface="Times New Roman" panose="02020603050405020304" pitchFamily="18" charset="0"/>
              </a:rPr>
              <a:t>Bài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tập</a:t>
            </a:r>
            <a:r>
              <a:rPr lang="en-US" altLang="en-US" sz="2800" b="1" dirty="0" smtClean="0">
                <a:latin typeface="Times New Roman" panose="02020603050405020304" pitchFamily="18" charset="0"/>
                <a:cs typeface="Times New Roman" panose="02020603050405020304" pitchFamily="18" charset="0"/>
              </a:rPr>
              <a:t> 1</a:t>
            </a:r>
            <a:r>
              <a:rPr lang="vi-VN" altLang="en-US" sz="2800" b="1" dirty="0" smtClean="0">
                <a:latin typeface="Times New Roman" panose="02020603050405020304" pitchFamily="18" charset="0"/>
                <a:cs typeface="Times New Roman" panose="02020603050405020304" pitchFamily="18" charset="0"/>
              </a:rPr>
              <a:t>: </a:t>
            </a:r>
            <a:r>
              <a:rPr sz="2800" dirty="0" err="1" smtClean="0">
                <a:effectLst/>
                <a:latin typeface="Times New Roman" panose="02020603050405020304" pitchFamily="18" charset="0"/>
                <a:ea typeface="Times New Roman" panose="02020603050405020304" pitchFamily="18" charset="0"/>
                <a:cs typeface="Times New Roman" panose="02020603050405020304" pitchFamily="18" charset="0"/>
                <a:sym typeface="+mn-ea"/>
              </a:rPr>
              <a:t>Viết</a:t>
            </a:r>
            <a:r>
              <a:rPr sz="28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sz="2800" dirty="0" smtClean="0">
                <a:effectLst/>
                <a:latin typeface="Times New Roman" panose="02020603050405020304" pitchFamily="18" charset="0"/>
                <a:ea typeface="Times New Roman" panose="02020603050405020304" pitchFamily="18" charset="0"/>
                <a:cs typeface="Times New Roman" panose="02020603050405020304" pitchFamily="18" charset="0"/>
                <a:sym typeface="+mn-ea"/>
              </a:rPr>
              <a:t>bài văn trình bày suy nghĩ của em về cách giải quyết mâu thuẫn, xung đột giữa cha mẹ và con cái trong gia đình.</a:t>
            </a:r>
            <a:endParaRPr sz="2800" b="1" dirty="0" smtClean="0">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Rectangle 1"/>
          <p:cNvSpPr/>
          <p:nvPr/>
        </p:nvSpPr>
        <p:spPr>
          <a:xfrm>
            <a:off x="748860" y="1610398"/>
            <a:ext cx="10839402" cy="1384995"/>
          </a:xfrm>
          <a:prstGeom prst="rect">
            <a:avLst/>
          </a:prstGeom>
        </p:spPr>
        <p:txBody>
          <a:bodyPr wrap="square">
            <a:spAutoFit/>
          </a:bodyPr>
          <a:lstStyle/>
          <a:p>
            <a:pPr algn="just"/>
            <a:r>
              <a:rPr lang="en-US" sz="2800" b="1" dirty="0" smtClean="0">
                <a:solidFill>
                  <a:srgbClr val="000000"/>
                </a:solidFill>
                <a:latin typeface="Times New Roman" panose="02020603050405020304" pitchFamily="18" charset="0"/>
                <a:cs typeface="Times New Roman" panose="02020603050405020304" pitchFamily="18" charset="0"/>
              </a:rPr>
              <a:t>a</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Mở</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Giới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thiệu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dẫn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dắt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vấn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luận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giữa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48860" y="2995393"/>
            <a:ext cx="11085586" cy="2677656"/>
          </a:xfrm>
          <a:prstGeom prst="rect">
            <a:avLst/>
          </a:prstGeom>
        </p:spPr>
        <p:txBody>
          <a:bodyPr wrap="square">
            <a:spAutoFit/>
          </a:bodyPr>
          <a:lstStyle/>
          <a:p>
            <a:pPr algn="just"/>
            <a:r>
              <a:rPr lang="en-US" sz="2800" b="1" dirty="0">
                <a:solidFill>
                  <a:srgbClr val="000000"/>
                </a:solidFill>
                <a:latin typeface="Times New Roman" panose="02020603050405020304" pitchFamily="18" charset="0"/>
                <a:cs typeface="Times New Roman" panose="02020603050405020304" pitchFamily="18" charset="0"/>
              </a:rPr>
              <a:t>b. </a:t>
            </a:r>
            <a:r>
              <a:rPr lang="en-US" sz="2800" b="1" dirty="0" err="1">
                <a:solidFill>
                  <a:srgbClr val="000000"/>
                </a:solidFill>
                <a:latin typeface="Times New Roman" panose="02020603050405020304" pitchFamily="18" charset="0"/>
                <a:cs typeface="Times New Roman" panose="02020603050405020304" pitchFamily="18" charset="0"/>
              </a:rPr>
              <a:t>Thân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Giải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niệm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giữa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cs typeface="Times New Roman" panose="02020603050405020304" pitchFamily="18" charset="0"/>
              </a:rPr>
              <a:t>.</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giữa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cs typeface="Times New Roman" panose="02020603050405020304" pitchFamily="18" charset="0"/>
              </a:rPr>
              <a:t>.</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Nguyên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giữa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cs typeface="Times New Roman" panose="02020603050405020304" pitchFamily="18" charset="0"/>
              </a:rPr>
              <a:t>.</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giữa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cs typeface="Times New Roman" panose="02020603050405020304" pitchFamily="18" charset="0"/>
              </a:rPr>
              <a:t>.</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giữa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48860" y="5622625"/>
            <a:ext cx="6096000" cy="954107"/>
          </a:xfrm>
          <a:prstGeom prst="rect">
            <a:avLst/>
          </a:prstGeom>
        </p:spPr>
        <p:txBody>
          <a:bodyPr>
            <a:spAutoFit/>
          </a:bodyPr>
          <a:lstStyle/>
          <a:p>
            <a:pPr algn="just"/>
            <a:r>
              <a:rPr lang="en-US" sz="2800" b="1" dirty="0">
                <a:solidFill>
                  <a:srgbClr val="000000"/>
                </a:solidFill>
                <a:latin typeface="Times New Roman" panose="02020603050405020304" pitchFamily="18" charset="0"/>
                <a:cs typeface="Times New Roman" panose="02020603050405020304" pitchFamily="18" charset="0"/>
              </a:rPr>
              <a:t>c. </a:t>
            </a:r>
            <a:r>
              <a:rPr lang="en-US" sz="2800" b="1" dirty="0" err="1">
                <a:solidFill>
                  <a:srgbClr val="000000"/>
                </a:solidFill>
                <a:latin typeface="Times New Roman" panose="02020603050405020304" pitchFamily="18" charset="0"/>
                <a:cs typeface="Times New Roman" panose="02020603050405020304" pitchFamily="18" charset="0"/>
              </a:rPr>
              <a:t>Kết</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bài</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Khái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chung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vấn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luận</a:t>
            </a:r>
            <a:r>
              <a:rPr lang="en-US"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4" name="Slide Number Placeholder 3"/>
          <p:cNvSpPr>
            <a:spLocks noGrp="1"/>
          </p:cNvSpPr>
          <p:nvPr>
            <p:ph type="sldNum" sz="quarter" idx="12"/>
          </p:nvPr>
        </p:nvSpPr>
        <p:spPr/>
        <p:txBody>
          <a:bodyPr/>
          <a:lstStyle/>
          <a:p>
            <a:pPr defTabSz="914400">
              <a:defRPr/>
            </a:pPr>
            <a:fld id="{601EE9E8-4134-49B0-9AA7-3089E6521627}" type="slidenum">
              <a:rPr lang="en-US">
                <a:solidFill>
                  <a:prstClr val="black">
                    <a:tint val="75000"/>
                  </a:prstClr>
                </a:solidFill>
                <a:latin typeface="Calibri" panose="020F0502020204030204"/>
              </a:rPr>
              <a:t>2</a:t>
            </a:fld>
            <a:endParaRPr lang="en-US" dirty="0">
              <a:solidFill>
                <a:prstClr val="black">
                  <a:tint val="75000"/>
                </a:prstClr>
              </a:solidFill>
              <a:latin typeface="Calibri" panose="020F0502020204030204"/>
            </a:endParaRPr>
          </a:p>
        </p:txBody>
      </p:sp>
      <p:grpSp>
        <p:nvGrpSpPr>
          <p:cNvPr id="5" name="组合 5"/>
          <p:cNvGrpSpPr/>
          <p:nvPr/>
        </p:nvGrpSpPr>
        <p:grpSpPr>
          <a:xfrm flipH="1">
            <a:off x="9863495" y="3761394"/>
            <a:ext cx="1554697" cy="3102013"/>
            <a:chOff x="7313614" y="5424488"/>
            <a:chExt cx="363538" cy="641350"/>
          </a:xfrm>
          <a:solidFill>
            <a:schemeClr val="tx1">
              <a:lumMod val="75000"/>
              <a:lumOff val="25000"/>
            </a:schemeClr>
          </a:solidFill>
        </p:grpSpPr>
        <p:sp>
          <p:nvSpPr>
            <p:cNvPr id="6"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7"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8"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9"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0"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1"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2"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3"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4"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5"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6"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7"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8"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19"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0"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1"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2"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3"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4"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5"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6"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7"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8"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29"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30"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31"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32"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33"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34"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sp>
          <p:nvSpPr>
            <p:cNvPr id="35"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a:solidFill>
                  <a:srgbClr val="000000"/>
                </a:solidFill>
                <a:latin typeface="Calibri" panose="020F0502020204030204"/>
                <a:ea typeface="SimSun" panose="02010600030101010101" pitchFamily="2" charset="-122"/>
              </a:endParaRPr>
            </a:p>
          </p:txBody>
        </p:sp>
      </p:grpSp>
      <p:sp>
        <p:nvSpPr>
          <p:cNvPr id="36" name="任意多边形 36"/>
          <p:cNvSpPr/>
          <p:nvPr/>
        </p:nvSpPr>
        <p:spPr>
          <a:xfrm>
            <a:off x="-1169401" y="5739551"/>
            <a:ext cx="11591597" cy="911116"/>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SimSun" panose="02010600030101010101" pitchFamily="2" charset="-122"/>
            </a:endParaRPr>
          </a:p>
        </p:txBody>
      </p:sp>
      <p:pic>
        <p:nvPicPr>
          <p:cNvPr id="39" name="图片 20"/>
          <p:cNvPicPr>
            <a:picLocks noChangeAspect="1"/>
          </p:cNvPicPr>
          <p:nvPr/>
        </p:nvPicPr>
        <p:blipFill>
          <a:blip r:embed="rId3"/>
          <a:stretch>
            <a:fillRect/>
          </a:stretch>
        </p:blipFill>
        <p:spPr>
          <a:xfrm>
            <a:off x="121424" y="1256485"/>
            <a:ext cx="4416142" cy="3725621"/>
          </a:xfrm>
          <a:prstGeom prst="rect">
            <a:avLst/>
          </a:prstGeom>
        </p:spPr>
      </p:pic>
      <p:sp>
        <p:nvSpPr>
          <p:cNvPr id="41" name="文本框 21"/>
          <p:cNvSpPr txBox="1"/>
          <p:nvPr/>
        </p:nvSpPr>
        <p:spPr>
          <a:xfrm>
            <a:off x="742434" y="2433416"/>
            <a:ext cx="3356976" cy="1569660"/>
          </a:xfrm>
          <a:prstGeom prst="rect">
            <a:avLst/>
          </a:prstGeom>
          <a:noFill/>
        </p:spPr>
        <p:txBody>
          <a:bodyPr wrap="square" rtlCol="0">
            <a:spAutoFit/>
          </a:bodyPr>
          <a:lstStyle/>
          <a:p>
            <a:pPr algn="ctr" defTabSz="914400"/>
            <a:r>
              <a:rPr lang="vi-VN" sz="2400" b="1" i="1" dirty="0">
                <a:solidFill>
                  <a:srgbClr val="FF0000"/>
                </a:solidFill>
                <a:latin typeface="Times New Roman" panose="02020603050405020304" pitchFamily="18" charset="0"/>
                <a:cs typeface="Times New Roman" panose="02020603050405020304" pitchFamily="18" charset="0"/>
              </a:rPr>
              <a:t>Mỗi hình ảnh tương ứng với một hiện tượng đời sống, em hãy gọi tên hiện tượng đó</a:t>
            </a:r>
            <a:endParaRPr lang="zh-CN" altLang="en-US" sz="2400" b="1" dirty="0">
              <a:ln w="12700">
                <a:noFill/>
              </a:ln>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4211386" y="2841"/>
            <a:ext cx="7780814" cy="4431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950" y="181473"/>
            <a:ext cx="10662791" cy="954107"/>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lứa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tuổi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588264" y="3953542"/>
            <a:ext cx="6096000" cy="1107996"/>
          </a:xfrm>
          <a:prstGeom prst="rect">
            <a:avLst/>
          </a:prstGeom>
        </p:spPr>
        <p:txBody>
          <a:bodyPr>
            <a:spAutoFit/>
          </a:bodyPr>
          <a:lstStyle/>
          <a:p>
            <a:pPr algn="ctr"/>
            <a:endParaRPr lang="en-US" dirty="0">
              <a:solidFill>
                <a:srgbClr val="000000"/>
              </a:solidFill>
              <a:latin typeface="Open Sans" panose="020B0606030504020204" pitchFamily="34" charset="0"/>
            </a:endParaRPr>
          </a:p>
          <a:p>
            <a:pPr algn="just"/>
            <a:r>
              <a:rPr lang="en-US" sz="2400" dirty="0" smtClean="0">
                <a:solidFill>
                  <a:srgbClr val="000000"/>
                </a:solidFill>
                <a:latin typeface="Times New Roman" panose="02020603050405020304" pitchFamily="18" charset="0"/>
                <a:cs typeface="Times New Roman" panose="02020603050405020304" pitchFamily="18" charset="0"/>
              </a:rPr>
              <a:t>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hệ</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vấn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cs typeface="Times New Roman" panose="02020603050405020304" pitchFamily="18" charset="0"/>
              </a:rPr>
              <a:t>.</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588264" y="1135580"/>
            <a:ext cx="10951464" cy="1200329"/>
          </a:xfrm>
          <a:prstGeom prst="rect">
            <a:avLst/>
          </a:prstGeom>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a. </a:t>
            </a:r>
            <a:r>
              <a:rPr lang="en-US" sz="2400" dirty="0" err="1">
                <a:solidFill>
                  <a:srgbClr val="000000"/>
                </a:solidFill>
                <a:latin typeface="Times New Roman" panose="02020603050405020304" pitchFamily="18" charset="0"/>
                <a:cs typeface="Times New Roman" panose="02020603050405020304" pitchFamily="18" charset="0"/>
              </a:rPr>
              <a:t>Mở</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dẫn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dắt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vấn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luận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quyết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thuẫn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xung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đột</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lứa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trò</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88264" y="2289742"/>
            <a:ext cx="10823448" cy="2000548"/>
          </a:xfrm>
          <a:prstGeom prst="rect">
            <a:avLst/>
          </a:prstGeom>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b. </a:t>
            </a:r>
            <a:r>
              <a:rPr lang="en-US" sz="2400" dirty="0" err="1">
                <a:solidFill>
                  <a:srgbClr val="000000"/>
                </a:solidFill>
                <a:latin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thích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niệm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xung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thuẫn</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lứa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trò</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cs typeface="Times New Roman" panose="02020603050405020304" pitchFamily="18" charset="0"/>
              </a:rPr>
              <a:t> nay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xung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thuẫn</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lứa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trò</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dẫn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xung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thuẫn</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lứa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tuổi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trò</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a:t>
            </a:r>
            <a:r>
              <a:rPr lang="en-US" sz="2800" dirty="0" err="1">
                <a:solidFill>
                  <a:srgbClr val="000000"/>
                </a:solidFill>
                <a:latin typeface="Times New Roman" panose="02020603050405020304" pitchFamily="18" charset="0"/>
                <a:cs typeface="Times New Roman" panose="02020603050405020304" pitchFamily="18" charset="0"/>
              </a:rPr>
              <a:t>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giải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pháp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trạng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mâu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thuẫn</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lứa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tuổi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trò</a:t>
            </a:r>
            <a:r>
              <a:rPr lang="en-US" sz="2800" dirty="0">
                <a:solidFill>
                  <a:srgbClr val="000000"/>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2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5" name="椭圆 4"/>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a:ea typeface="SimHei" panose="02010609060101010101" charset="-122"/>
              <a:cs typeface="+mn-cs"/>
            </a:endParaRPr>
          </a:p>
        </p:txBody>
      </p:sp>
      <p:sp>
        <p:nvSpPr>
          <p:cNvPr id="6" name="椭圆 5"/>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a:ea typeface="SimHei" panose="02010609060101010101" charset="-122"/>
              <a:cs typeface="+mn-cs"/>
            </a:endParaRPr>
          </a:p>
        </p:txBody>
      </p:sp>
      <p:sp>
        <p:nvSpPr>
          <p:cNvPr id="10" name="椭圆 9"/>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a:ea typeface="SimHei" panose="02010609060101010101" charset="-122"/>
              <a:cs typeface="+mn-cs"/>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9416974" y="-60615"/>
            <a:ext cx="2345812" cy="978882"/>
          </a:xfrm>
          <a:prstGeom prst="rect">
            <a:avLst/>
          </a:prstGeom>
        </p:spPr>
      </p:pic>
      <p:sp>
        <p:nvSpPr>
          <p:cNvPr id="22" name="椭圆 21"/>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a:ea typeface="SimHei" panose="02010609060101010101" charset="-122"/>
              <a:cs typeface="+mn-cs"/>
            </a:endParaRPr>
          </a:p>
        </p:txBody>
      </p:sp>
      <p:sp>
        <p:nvSpPr>
          <p:cNvPr id="23" name="椭圆 22"/>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Unicode MS"/>
              <a:ea typeface="SimHei" panose="02010609060101010101" charset="-122"/>
              <a:cs typeface="+mn-cs"/>
            </a:endParaRPr>
          </a:p>
        </p:txBody>
      </p:sp>
      <p:pic>
        <p:nvPicPr>
          <p:cNvPr id="15" name="图片 59"/>
          <p:cNvPicPr>
            <a:picLocks noChangeAspect="1"/>
          </p:cNvPicPr>
          <p:nvPr/>
        </p:nvPicPr>
        <p:blipFill>
          <a:blip r:embed="rId4"/>
          <a:stretch>
            <a:fillRect/>
          </a:stretch>
        </p:blipFill>
        <p:spPr>
          <a:xfrm>
            <a:off x="2205" y="1786677"/>
            <a:ext cx="4300649" cy="2351312"/>
          </a:xfrm>
          <a:prstGeom prst="rect">
            <a:avLst/>
          </a:prstGeom>
        </p:spPr>
      </p:pic>
      <p:pic>
        <p:nvPicPr>
          <p:cNvPr id="21" name="图片 69"/>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sp>
        <p:nvSpPr>
          <p:cNvPr id="2" name="Rectangle 1"/>
          <p:cNvSpPr/>
          <p:nvPr/>
        </p:nvSpPr>
        <p:spPr>
          <a:xfrm>
            <a:off x="554182" y="2198848"/>
            <a:ext cx="3504472" cy="95313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altLang="en-US" sz="2800" b="1" i="1" u="none" strike="noStrike" kern="1200" cap="none" spc="0" normalizeH="0" noProof="0" dirty="0">
                <a:ln>
                  <a:noFill/>
                </a:ln>
                <a:solidFill>
                  <a:srgbClr val="00B0F0"/>
                </a:solidFill>
                <a:effectLst/>
                <a:uLnTx/>
                <a:uFillTx/>
                <a:latin typeface="Times New Roman" panose="02020603050405020304" pitchFamily="18" charset="0"/>
                <a:ea typeface="SimHei" panose="02010609060101010101" charset="-122"/>
                <a:cs typeface="Times New Roman" panose="02020603050405020304" pitchFamily="18" charset="0"/>
              </a:rPr>
              <a:t>Xem lại yêu cầu của kiểu bài</a:t>
            </a:r>
            <a:endParaRPr kumimoji="0" lang="vi-VN" altLang="en-US" sz="2800" b="1" i="0" u="none" strike="noStrike" kern="1200" cap="none" spc="0" normalizeH="0" baseline="0" noProof="0" dirty="0">
              <a:ln>
                <a:noFill/>
              </a:ln>
              <a:solidFill>
                <a:srgbClr val="00B0F0"/>
              </a:solidFill>
              <a:effectLst/>
              <a:uLnTx/>
              <a:uFillTx/>
              <a:latin typeface="Times New Roman" panose="02020603050405020304" pitchFamily="18" charset="0"/>
              <a:ea typeface="SimHei" panose="02010609060101010101" charset="-122"/>
              <a:cs typeface="Times New Roman" panose="02020603050405020304" pitchFamily="18" charset="0"/>
            </a:endParaRPr>
          </a:p>
        </p:txBody>
      </p:sp>
      <p:pic>
        <p:nvPicPr>
          <p:cNvPr id="27"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文本框 41"/>
          <p:cNvSpPr txBox="1"/>
          <p:nvPr/>
        </p:nvSpPr>
        <p:spPr>
          <a:xfrm>
            <a:off x="1210753" y="83718"/>
            <a:ext cx="7098500" cy="769313"/>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HƯỚNG</a:t>
            </a:r>
            <a:r>
              <a:rPr kumimoji="0" lang="en-US" altLang="zh-CN" sz="4400"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DẪN TỰ HỌC</a:t>
            </a:r>
            <a:endParaRPr kumimoji="0" lang="vi-VN" altLang="zh-CN" sz="44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17" name="图片 59"/>
          <p:cNvPicPr>
            <a:picLocks noChangeAspect="1"/>
          </p:cNvPicPr>
          <p:nvPr/>
        </p:nvPicPr>
        <p:blipFill>
          <a:blip r:embed="rId4"/>
          <a:stretch>
            <a:fillRect/>
          </a:stretch>
        </p:blipFill>
        <p:spPr>
          <a:xfrm>
            <a:off x="4442319" y="1652098"/>
            <a:ext cx="7473015" cy="2209339"/>
          </a:xfrm>
          <a:prstGeom prst="rect">
            <a:avLst/>
          </a:prstGeom>
        </p:spPr>
      </p:pic>
      <p:pic>
        <p:nvPicPr>
          <p:cNvPr id="18" name="图片 69"/>
          <p:cNvPicPr>
            <a:picLocks noChangeAspect="1"/>
          </p:cNvPicPr>
          <p:nvPr/>
        </p:nvPicPr>
        <p:blipFill>
          <a:blip r:embed="rId5">
            <a:clrChange>
              <a:clrFrom>
                <a:srgbClr val="FFFFFF"/>
              </a:clrFrom>
              <a:clrTo>
                <a:srgbClr val="FFFFFF">
                  <a:alpha val="0"/>
                </a:srgbClr>
              </a:clrTo>
            </a:clrChange>
          </a:blip>
          <a:stretch>
            <a:fillRect/>
          </a:stretch>
        </p:blipFill>
        <p:spPr>
          <a:xfrm>
            <a:off x="6814317" y="1121474"/>
            <a:ext cx="1104692" cy="781721"/>
          </a:xfrm>
          <a:prstGeom prst="rect">
            <a:avLst/>
          </a:prstGeom>
        </p:spPr>
      </p:pic>
      <p:sp>
        <p:nvSpPr>
          <p:cNvPr id="20" name="Rectangle 19"/>
          <p:cNvSpPr/>
          <p:nvPr/>
        </p:nvSpPr>
        <p:spPr>
          <a:xfrm>
            <a:off x="5172586" y="2093962"/>
            <a:ext cx="6074768" cy="1076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Bài</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mới</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chuẩn</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bị</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 </a:t>
            </a:r>
            <a:r>
              <a:rPr kumimoji="0" lang="en-US" sz="3200" b="1" i="1" u="none" strike="noStrike" kern="1200" cap="none" spc="0" normalizeH="0" noProof="0" dirty="0" err="1" smtClean="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bài</a:t>
            </a:r>
            <a:r>
              <a:rPr kumimoji="0" lang="en-US" sz="3200" b="1" i="1" u="none" strike="noStrike" kern="1200" cap="none" spc="0" normalizeH="0" noProof="0" dirty="0" smtClean="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nói</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và</a:t>
            </a:r>
            <a:r>
              <a:rPr kumimoji="0" lang="en-US" sz="3200" b="1" i="1" u="none" strike="noStrike" kern="1200" cap="none" spc="0" normalizeH="0" noProof="0" dirty="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 </a:t>
            </a:r>
            <a:r>
              <a:rPr kumimoji="0" lang="en-US" sz="3200" b="1" i="1" u="none" strike="noStrike" kern="1200" cap="none" spc="0" normalizeH="0" noProof="0" dirty="0" err="1">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rPr>
              <a:t>nghe</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SimHei" panose="02010609060101010101" charset="-122"/>
              <a:cs typeface="Times New Roman" panose="02020603050405020304" pitchFamily="18" charset="0"/>
            </a:endParaRPr>
          </a:p>
        </p:txBody>
      </p:sp>
      <p:pic>
        <p:nvPicPr>
          <p:cNvPr id="28" name="图片 69"/>
          <p:cNvPicPr>
            <a:picLocks noChangeAspect="1"/>
          </p:cNvPicPr>
          <p:nvPr/>
        </p:nvPicPr>
        <p:blipFill>
          <a:blip r:embed="rId5">
            <a:clrChange>
              <a:clrFrom>
                <a:srgbClr val="FFFFFF"/>
              </a:clrFrom>
              <a:clrTo>
                <a:srgbClr val="FFFFFF">
                  <a:alpha val="0"/>
                </a:srgbClr>
              </a:clrTo>
            </a:clrChange>
          </a:blip>
          <a:stretch>
            <a:fillRect/>
          </a:stretch>
        </p:blipFill>
        <p:spPr>
          <a:xfrm>
            <a:off x="10439909" y="543675"/>
            <a:ext cx="1104692" cy="7817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2"/>
                                        </p:tgtEl>
                                      </p:cBhvr>
                                    </p:animEffect>
                                    <p:animScale>
                                      <p:cBhvr>
                                        <p:cTn id="37" dur="500" autoRev="1" fill="hold"/>
                                        <p:tgtEl>
                                          <p:spTgt spid="22"/>
                                        </p:tgtEl>
                                      </p:cBhvr>
                                      <p:by x="105000" y="105000"/>
                                    </p:animScale>
                                  </p:childTnLst>
                                </p:cTn>
                              </p:par>
                              <p:par>
                                <p:cTn id="38" presetID="26" presetClass="emph" presetSubtype="0" repeatCount="indefinite" fill="hold" grpId="1" nodeType="withEffect">
                                  <p:stCondLst>
                                    <p:cond delay="0"/>
                                  </p:stCondLst>
                                  <p:endCondLst>
                                    <p:cond evt="onNext" delay="0">
                                      <p:tgtEl>
                                        <p:sldTgt/>
                                      </p:tgtEl>
                                    </p:cond>
                                  </p:endCondLst>
                                  <p:childTnLst>
                                    <p:animEffect transition="out" filter="fade">
                                      <p:cBhvr>
                                        <p:cTn id="39" dur="1000" tmFilter="0, 0; .2, .5; .8, .5; 1, 0"/>
                                        <p:tgtEl>
                                          <p:spTgt spid="23"/>
                                        </p:tgtEl>
                                      </p:cBhvr>
                                    </p:animEffect>
                                    <p:animScale>
                                      <p:cBhvr>
                                        <p:cTn id="40" dur="500" autoRev="1" fill="hold"/>
                                        <p:tgtEl>
                                          <p:spTgt spid="23"/>
                                        </p:tgtEl>
                                      </p:cBhvr>
                                      <p:by x="105000" y="105000"/>
                                    </p:animScale>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6"/>
                                        </p:tgtEl>
                                      </p:cBhvr>
                                    </p:animEffect>
                                    <p:animScale>
                                      <p:cBhvr>
                                        <p:cTn id="43" dur="500" autoRev="1" fill="hold"/>
                                        <p:tgtEl>
                                          <p:spTgt spid="6"/>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10"/>
                                        </p:tgtEl>
                                      </p:cBhvr>
                                    </p:animEffect>
                                    <p:animScale>
                                      <p:cBhvr>
                                        <p:cTn id="46" dur="500" autoRev="1" fill="hold"/>
                                        <p:tgtEl>
                                          <p:spTgt spid="10"/>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5"/>
                                        </p:tgtEl>
                                      </p:cBhvr>
                                    </p:animEffect>
                                    <p:animScale>
                                      <p:cBhvr>
                                        <p:cTn id="49" dur="500" autoRev="1" fill="hold"/>
                                        <p:tgtEl>
                                          <p:spTgt spid="5"/>
                                        </p:tgtEl>
                                      </p:cBhvr>
                                      <p:by x="105000" y="105000"/>
                                    </p:animScale>
                                  </p:childTnLst>
                                </p:cTn>
                              </p:par>
                              <p:par>
                                <p:cTn id="50" presetID="42"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arn(inVertical)">
                                      <p:cBhvr>
                                        <p:cTn id="64" dur="500"/>
                                        <p:tgtEl>
                                          <p:spTgt spid="2"/>
                                        </p:tgtEl>
                                      </p:cBhvr>
                                    </p:animEffect>
                                  </p:childTnLst>
                                </p:cTn>
                              </p:par>
                              <p:par>
                                <p:cTn id="65" presetID="16" presetClass="entr" presetSubtype="21"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par>
                                <p:cTn id="73" presetID="16" presetClass="entr" presetSubtype="21"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 grpId="0"/>
      <p:bldP spid="16"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p:cNvGrpSpPr/>
          <p:nvPr/>
        </p:nvGrpSpPr>
        <p:grpSpPr>
          <a:xfrm>
            <a:off x="3304075" y="1473220"/>
            <a:ext cx="5966506" cy="2337529"/>
            <a:chOff x="3127218" y="1789966"/>
            <a:chExt cx="5967887" cy="2338070"/>
          </a:xfrm>
        </p:grpSpPr>
        <p:sp>
          <p:nvSpPr>
            <p:cNvPr id="13" name="文本框 283"/>
            <p:cNvSpPr txBox="1"/>
            <p:nvPr/>
          </p:nvSpPr>
          <p:spPr>
            <a:xfrm>
              <a:off x="3127218" y="3019913"/>
              <a:ext cx="5967887" cy="11081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rgbClr val="002060"/>
                  </a:solidFill>
                  <a:effectLst/>
                  <a:uLnTx/>
                  <a:uFillTx/>
                  <a:latin typeface="Times New Roman" panose="02020603050405020304" pitchFamily="18" charset="0"/>
                  <a:ea typeface="STXinwei" panose="02010800040101010101" pitchFamily="2" charset="-122"/>
                  <a:cs typeface="Times New Roman" panose="02020603050405020304" pitchFamily="18" charset="0"/>
                </a:rPr>
                <a:t>HẸN GẶP LẠI!</a:t>
              </a:r>
              <a:endParaRPr kumimoji="0" lang="zh-CN" altLang="en-US" sz="6600" b="1" i="0" u="none" strike="noStrike" kern="1200" cap="none" spc="0" normalizeH="0" baseline="0" noProof="0" dirty="0">
                <a:ln>
                  <a:noFill/>
                </a:ln>
                <a:solidFill>
                  <a:srgbClr val="002060"/>
                </a:solidFill>
                <a:effectLst/>
                <a:uLnTx/>
                <a:uFillTx/>
                <a:latin typeface="Times New Roman" panose="02020603050405020304" pitchFamily="18" charset="0"/>
                <a:ea typeface="STXinwei" panose="02010800040101010101" pitchFamily="2" charset="-122"/>
                <a:cs typeface="Times New Roman" panose="02020603050405020304" pitchFamily="18" charset="0"/>
              </a:endParaRPr>
            </a:p>
          </p:txBody>
        </p:sp>
        <p:grpSp>
          <p:nvGrpSpPr>
            <p:cNvPr id="14" name="组合 13"/>
            <p:cNvGrpSpPr/>
            <p:nvPr/>
          </p:nvGrpSpPr>
          <p:grpSpPr>
            <a:xfrm>
              <a:off x="3238500" y="2919354"/>
              <a:ext cx="5715000" cy="1155700"/>
              <a:chOff x="3200400" y="2919354"/>
              <a:chExt cx="5715000" cy="1155700"/>
            </a:xfrm>
          </p:grpSpPr>
          <p:cxnSp>
            <p:nvCxnSpPr>
              <p:cNvPr id="16" name="直接连接符 15"/>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p:cNvSpPr txBox="1"/>
            <p:nvPr/>
          </p:nvSpPr>
          <p:spPr>
            <a:xfrm>
              <a:off x="6027435" y="1789966"/>
              <a:ext cx="184773" cy="110812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1" i="0" u="none" strike="noStrike" kern="1200" cap="none" spc="600" normalizeH="0" baseline="0" noProof="0" dirty="0">
                <a:ln>
                  <a:noFill/>
                </a:ln>
                <a:solidFill>
                  <a:srgbClr val="002060"/>
                </a:solidFill>
                <a:effectLst/>
                <a:uLnTx/>
                <a:uFillTx/>
                <a:latin typeface="Times New Roman" panose="02020603050405020304" pitchFamily="18" charset="0"/>
                <a:ea typeface="STXinwei" panose="02010800040101010101" pitchFamily="2" charset="-122"/>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3</a:t>
            </a:fld>
            <a:endParaRPr lang="en-US" dirty="0">
              <a:solidFill>
                <a:prstClr val="black">
                  <a:tint val="75000"/>
                </a:prstClr>
              </a:solidFill>
            </a:endParaRPr>
          </a:p>
        </p:txBody>
      </p:sp>
      <p:sp>
        <p:nvSpPr>
          <p:cNvPr id="6" name="TextBox 5"/>
          <p:cNvSpPr txBox="1"/>
          <p:nvPr/>
        </p:nvSpPr>
        <p:spPr>
          <a:xfrm>
            <a:off x="1024890" y="0"/>
            <a:ext cx="9827895" cy="1014730"/>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Những h</a:t>
            </a:r>
            <a:r>
              <a:rPr lang="en-US" sz="3000" dirty="0" err="1">
                <a:latin typeface="Times New Roman" panose="02020603050405020304" pitchFamily="18" charset="0"/>
                <a:cs typeface="Times New Roman" panose="02020603050405020304" pitchFamily="18" charset="0"/>
              </a:rPr>
              <a: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vi-VN" altLang="en-US" sz="3000" dirty="0">
                <a:latin typeface="Times New Roman" panose="02020603050405020304" pitchFamily="18" charset="0"/>
                <a:cs typeface="Times New Roman" panose="02020603050405020304" pitchFamily="18" charset="0"/>
              </a:rPr>
              <a:t> liên tưởng đến những vấn đề, hiện tượng nào trong đời sống. </a:t>
            </a:r>
          </a:p>
        </p:txBody>
      </p:sp>
      <p:sp>
        <p:nvSpPr>
          <p:cNvPr id="7" name="Rectangle: Rounded Corners 6"/>
          <p:cNvSpPr/>
          <p:nvPr/>
        </p:nvSpPr>
        <p:spPr>
          <a:xfrm>
            <a:off x="6920197" y="1505429"/>
            <a:ext cx="4719741" cy="1442908"/>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vi-VN" altLang="en-US" sz="4000" dirty="0" err="1" smtClean="0">
                <a:latin typeface="Times New Roman" panose="02020603050405020304" pitchFamily="18" charset="0"/>
                <a:cs typeface="Times New Roman" panose="02020603050405020304" pitchFamily="18" charset="0"/>
              </a:rPr>
              <a:t>Xung đột giữa cha mẹ với con cái </a:t>
            </a:r>
            <a:endParaRPr lang="vi-VN" altLang="en-US" sz="4000" dirty="0">
              <a:latin typeface="Times New Roman" panose="02020603050405020304" pitchFamily="18" charset="0"/>
              <a:cs typeface="Times New Roman" panose="02020603050405020304" pitchFamily="18" charset="0"/>
            </a:endParaRPr>
          </a:p>
        </p:txBody>
      </p:sp>
      <p:sp>
        <p:nvSpPr>
          <p:cNvPr id="2" name="Rectangle: Rounded Corners 6"/>
          <p:cNvSpPr/>
          <p:nvPr/>
        </p:nvSpPr>
        <p:spPr>
          <a:xfrm>
            <a:off x="7115777" y="3993994"/>
            <a:ext cx="4719741" cy="1442908"/>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vi-VN" altLang="en-US" sz="4000" dirty="0" err="1" smtClean="0">
                <a:latin typeface="Times New Roman" panose="02020603050405020304" pitchFamily="18" charset="0"/>
                <a:cs typeface="Times New Roman" panose="02020603050405020304" pitchFamily="18" charset="0"/>
              </a:rPr>
              <a:t>Nghiện trò chơi điện tử </a:t>
            </a:r>
            <a:endParaRPr lang="vi-VN" altLang="en-US" sz="4000" dirty="0">
              <a:latin typeface="Times New Roman" panose="02020603050405020304" pitchFamily="18" charset="0"/>
              <a:cs typeface="Times New Roman" panose="02020603050405020304" pitchFamily="18" charset="0"/>
            </a:endParaRPr>
          </a:p>
        </p:txBody>
      </p:sp>
      <p:pic>
        <p:nvPicPr>
          <p:cNvPr id="3" name="Picture 2"/>
          <p:cNvPicPr/>
          <p:nvPr/>
        </p:nvPicPr>
        <p:blipFill>
          <a:blip r:embed="rId3"/>
          <a:stretch>
            <a:fillRect/>
          </a:stretch>
        </p:blipFill>
        <p:spPr>
          <a:xfrm>
            <a:off x="450215" y="1346835"/>
            <a:ext cx="5645785" cy="2298700"/>
          </a:xfrm>
          <a:prstGeom prst="rect">
            <a:avLst/>
          </a:prstGeom>
          <a:noFill/>
          <a:ln w="9525">
            <a:noFill/>
          </a:ln>
        </p:spPr>
      </p:pic>
      <p:pic>
        <p:nvPicPr>
          <p:cNvPr id="101" name="Picture 100"/>
          <p:cNvPicPr/>
          <p:nvPr/>
        </p:nvPicPr>
        <p:blipFill>
          <a:blip r:embed="rId4"/>
          <a:stretch>
            <a:fillRect/>
          </a:stretch>
        </p:blipFill>
        <p:spPr>
          <a:xfrm>
            <a:off x="758190" y="3753485"/>
            <a:ext cx="5337810" cy="260286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4</a:t>
            </a:fld>
            <a:endParaRPr lang="en-US" dirty="0">
              <a:solidFill>
                <a:prstClr val="black">
                  <a:tint val="75000"/>
                </a:prstClr>
              </a:solidFill>
            </a:endParaRPr>
          </a:p>
        </p:txBody>
      </p:sp>
      <p:sp>
        <p:nvSpPr>
          <p:cNvPr id="6" name="TextBox 5"/>
          <p:cNvSpPr txBox="1"/>
          <p:nvPr/>
        </p:nvSpPr>
        <p:spPr>
          <a:xfrm>
            <a:off x="0" y="306826"/>
            <a:ext cx="12192000" cy="553085"/>
          </a:xfrm>
          <a:prstGeom prst="rect">
            <a:avLst/>
          </a:prstGeom>
          <a:noFill/>
        </p:spPr>
        <p:txBody>
          <a:bodyPr wrap="square" rtlCol="0">
            <a:spAutoFit/>
          </a:bodyPr>
          <a:lstStyle/>
          <a:p>
            <a:pPr algn="ct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nhớ</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vấn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đề</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p:txBody>
      </p:sp>
      <p:sp>
        <p:nvSpPr>
          <p:cNvPr id="7" name="Rectangle: Rounded Corners 6"/>
          <p:cNvSpPr/>
          <p:nvPr/>
        </p:nvSpPr>
        <p:spPr>
          <a:xfrm>
            <a:off x="7944523" y="1718334"/>
            <a:ext cx="3643532" cy="4544182"/>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vi-VN" sz="5400" dirty="0" err="1" smtClean="0">
                <a:solidFill>
                  <a:srgbClr val="FF0000"/>
                </a:solidFill>
                <a:latin typeface="Times New Roman" panose="02020603050405020304" pitchFamily="18" charset="0"/>
                <a:cs typeface="Times New Roman" panose="02020603050405020304" pitchFamily="18" charset="0"/>
              </a:rPr>
              <a:t>B</a:t>
            </a:r>
            <a:r>
              <a:rPr lang="vi-VN" sz="5400" dirty="0" smtClean="0">
                <a:solidFill>
                  <a:srgbClr val="FF0000"/>
                </a:solidFill>
                <a:latin typeface="Times New Roman" panose="02020603050405020304" pitchFamily="18" charset="0"/>
                <a:cs typeface="Times New Roman" panose="02020603050405020304" pitchFamily="18" charset="0"/>
              </a:rPr>
              <a:t>ạo </a:t>
            </a:r>
            <a:r>
              <a:rPr lang="en-US" sz="5400" dirty="0" err="1" smtClean="0">
                <a:solidFill>
                  <a:srgbClr val="FF0000"/>
                </a:solidFill>
                <a:latin typeface="Times New Roman" panose="02020603050405020304" pitchFamily="18" charset="0"/>
                <a:cs typeface="Times New Roman" panose="02020603050405020304" pitchFamily="18" charset="0"/>
              </a:rPr>
              <a:t>lực</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học</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đường</a:t>
            </a:r>
            <a:r>
              <a:rPr lang="en-US" sz="5400" dirty="0" smtClean="0">
                <a:solidFill>
                  <a:srgbClr val="FF0000"/>
                </a:solidFill>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3" name="AutoShape 2" descr="Ngăn chặn bạo lực học đường: Trách nhiệm không của riêng 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171" name="Picture 3" descr="C:\Users\DELL\Desktop\tải xuống (3).jpg"/>
          <p:cNvPicPr>
            <a:picLocks noChangeAspect="1" noChangeArrowheads="1"/>
          </p:cNvPicPr>
          <p:nvPr/>
        </p:nvPicPr>
        <p:blipFill rotWithShape="1">
          <a:blip r:embed="rId3">
            <a:extLst>
              <a:ext uri="{28A0092B-C50C-407E-A947-70E740481C1C}">
                <a14:useLocalDpi xmlns:a14="http://schemas.microsoft.com/office/drawing/2010/main" val="0"/>
              </a:ext>
            </a:extLst>
          </a:blip>
          <a:srcRect b="10257"/>
          <a:stretch>
            <a:fillRect/>
          </a:stretch>
        </p:blipFill>
        <p:spPr bwMode="auto">
          <a:xfrm>
            <a:off x="155575" y="1718334"/>
            <a:ext cx="7302581" cy="4544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4425" y="-779635"/>
            <a:ext cx="2987641" cy="1679747"/>
          </a:xfrm>
          <a:prstGeom prst="rect">
            <a:avLst/>
          </a:prstGeom>
        </p:spPr>
      </p:pic>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5</a:t>
            </a:fld>
            <a:endParaRPr lang="en-US" dirty="0">
              <a:solidFill>
                <a:prstClr val="black">
                  <a:tint val="75000"/>
                </a:prstClr>
              </a:solidFill>
            </a:endParaRPr>
          </a:p>
        </p:txBody>
      </p:sp>
      <p:sp>
        <p:nvSpPr>
          <p:cNvPr id="6" name="TextBox 5"/>
          <p:cNvSpPr txBox="1"/>
          <p:nvPr/>
        </p:nvSpPr>
        <p:spPr>
          <a:xfrm>
            <a:off x="276224" y="155598"/>
            <a:ext cx="11743498" cy="1322070"/>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nhớ</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sống</a:t>
            </a:r>
            <a:r>
              <a:rPr lang="en-US" sz="4000" dirty="0">
                <a:latin typeface="Times New Roman" panose="02020603050405020304" pitchFamily="18" charset="0"/>
                <a:cs typeface="Times New Roman" panose="02020603050405020304" pitchFamily="18" charset="0"/>
              </a:rPr>
              <a:t>?</a:t>
            </a:r>
          </a:p>
        </p:txBody>
      </p:sp>
      <p:sp>
        <p:nvSpPr>
          <p:cNvPr id="7" name="Rectangle: Rounded Corners 6"/>
          <p:cNvSpPr/>
          <p:nvPr/>
        </p:nvSpPr>
        <p:spPr>
          <a:xfrm>
            <a:off x="7053943" y="2286000"/>
            <a:ext cx="5138056" cy="2890434"/>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rtlCol="0" anchor="ctr"/>
          <a:lstStyle/>
          <a:p>
            <a:pPr lvl="0" algn="ctr"/>
            <a:r>
              <a:rPr lang="vi-VN" sz="4000" b="1" dirty="0">
                <a:solidFill>
                  <a:srgbClr val="FF0000"/>
                </a:solidFill>
                <a:latin typeface="Times New Roman" panose="02020603050405020304" pitchFamily="18" charset="0"/>
                <a:cs typeface="Times New Roman" panose="02020603050405020304" pitchFamily="18" charset="0"/>
              </a:rPr>
              <a:t>Thiếu tập trung trong giờ học </a:t>
            </a:r>
          </a:p>
        </p:txBody>
      </p:sp>
      <p:pic>
        <p:nvPicPr>
          <p:cNvPr id="102" name="Picture 101"/>
          <p:cNvPicPr/>
          <p:nvPr/>
        </p:nvPicPr>
        <p:blipFill>
          <a:blip r:embed="rId3"/>
          <a:stretch>
            <a:fillRect/>
          </a:stretch>
        </p:blipFill>
        <p:spPr>
          <a:xfrm>
            <a:off x="528320" y="1755140"/>
            <a:ext cx="5423535" cy="487807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a:ln>
                  <a:noFill/>
                </a:ln>
                <a:solidFill>
                  <a:prstClr val="black">
                    <a:tint val="75000"/>
                  </a:prstClr>
                </a:solidFill>
                <a:effectLst/>
                <a:uLnTx/>
                <a:uFillTx/>
                <a:latin typeface="ITC Avant Garde Std Bk" panose="020B0502020202020204" pitchFamily="34" charset="0"/>
                <a:ea typeface="+mn-ea"/>
                <a:cs typeface="+mn-cs"/>
              </a:rPr>
              <a:t>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pic>
        <p:nvPicPr>
          <p:cNvPr id="17" name="图片 11"/>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51" name="组合 13"/>
          <p:cNvGrpSpPr/>
          <p:nvPr/>
        </p:nvGrpSpPr>
        <p:grpSpPr>
          <a:xfrm>
            <a:off x="5608044" y="413330"/>
            <a:ext cx="6091555" cy="5134616"/>
            <a:chOff x="593608" y="2141289"/>
            <a:chExt cx="4381244" cy="2575256"/>
          </a:xfrm>
        </p:grpSpPr>
        <p:pic>
          <p:nvPicPr>
            <p:cNvPr id="252" name="图片 1"/>
            <p:cNvPicPr>
              <a:picLocks noChangeAspect="1"/>
            </p:cNvPicPr>
            <p:nvPr/>
          </p:nvPicPr>
          <p:blipFill>
            <a:blip r:embed="rId3"/>
            <a:stretch>
              <a:fillRect/>
            </a:stretch>
          </p:blipFill>
          <p:spPr>
            <a:xfrm>
              <a:off x="593608" y="2141289"/>
              <a:ext cx="4381244" cy="2575256"/>
            </a:xfrm>
            <a:prstGeom prst="rect">
              <a:avLst/>
            </a:prstGeom>
          </p:spPr>
        </p:pic>
        <p:sp>
          <p:nvSpPr>
            <p:cNvPr id="262" name="文本框 11"/>
            <p:cNvSpPr txBox="1"/>
            <p:nvPr/>
          </p:nvSpPr>
          <p:spPr>
            <a:xfrm>
              <a:off x="1185710" y="2415895"/>
              <a:ext cx="3515774" cy="1801910"/>
            </a:xfrm>
            <a:prstGeom prst="rect">
              <a:avLst/>
            </a:prstGeom>
            <a:noFill/>
          </p:spPr>
          <p:txBody>
            <a:bodyPr wrap="square" rtlCol="0">
              <a:spAutoFit/>
            </a:bodyPr>
            <a:lstStyle/>
            <a:p>
              <a:pPr lvl="0" algn="just" defTabSz="914400"/>
              <a:r>
                <a:rPr lang="vi-VN" sz="2800" dirty="0">
                  <a:solidFill>
                    <a:srgbClr val="000000"/>
                  </a:solidFill>
                  <a:latin typeface="Times New Roman" panose="02020603050405020304" pitchFamily="18" charset="0"/>
                </a:rPr>
                <a:t>Vậy làm thế nào để có thể làm một bài văn nghị luận về những hiện tượng này</a:t>
              </a:r>
              <a:r>
                <a:rPr lang="vi-VN" sz="2800" dirty="0" smtClean="0">
                  <a:solidFill>
                    <a:srgbClr val="000000"/>
                  </a:solidFill>
                  <a:latin typeface="Times New Roman" panose="02020603050405020304" pitchFamily="18" charset="0"/>
                </a:rPr>
                <a:t>?</a:t>
              </a:r>
              <a:r>
                <a:rPr lang="en-US" sz="2800" dirty="0" smtClean="0">
                  <a:solidFill>
                    <a:srgbClr val="000000"/>
                  </a:solidFill>
                  <a:latin typeface="Times New Roman" panose="02020603050405020304" pitchFamily="18" charset="0"/>
                </a:rPr>
                <a:t> </a:t>
              </a:r>
              <a:r>
                <a:rPr lang="vi-VN" sz="2800" dirty="0" smtClean="0">
                  <a:solidFill>
                    <a:srgbClr val="000000"/>
                  </a:solidFill>
                  <a:latin typeface="Times New Roman" panose="02020603050405020304" pitchFamily="18" charset="0"/>
                </a:rPr>
                <a:t>Khi gặp một vấn đề cần giải quyết trong đời sống của HS hiện nay em cần bày tỏ quan điểm như thế nào để thuyết phục người đọc, người nghe...</a:t>
              </a:r>
            </a:p>
          </p:txBody>
        </p:sp>
      </p:grpSp>
      <p:grpSp>
        <p:nvGrpSpPr>
          <p:cNvPr id="264" name="组合 14"/>
          <p:cNvGrpSpPr/>
          <p:nvPr/>
        </p:nvGrpSpPr>
        <p:grpSpPr>
          <a:xfrm>
            <a:off x="1" y="821225"/>
            <a:ext cx="5464828" cy="4575276"/>
            <a:chOff x="1207575" y="2072689"/>
            <a:chExt cx="3767054" cy="2840413"/>
          </a:xfrm>
        </p:grpSpPr>
        <p:pic>
          <p:nvPicPr>
            <p:cNvPr id="265" name="图片 15"/>
            <p:cNvPicPr>
              <a:picLocks noChangeAspect="1"/>
            </p:cNvPicPr>
            <p:nvPr/>
          </p:nvPicPr>
          <p:blipFill>
            <a:blip r:embed="rId3"/>
            <a:stretch>
              <a:fillRect/>
            </a:stretch>
          </p:blipFill>
          <p:spPr>
            <a:xfrm>
              <a:off x="1207575" y="2072689"/>
              <a:ext cx="3767054" cy="2643712"/>
            </a:xfrm>
            <a:prstGeom prst="rect">
              <a:avLst/>
            </a:prstGeom>
          </p:spPr>
        </p:pic>
        <p:grpSp>
          <p:nvGrpSpPr>
            <p:cNvPr id="266" name="组合 16"/>
            <p:cNvGrpSpPr/>
            <p:nvPr/>
          </p:nvGrpSpPr>
          <p:grpSpPr>
            <a:xfrm>
              <a:off x="1526371" y="2264380"/>
              <a:ext cx="3167780" cy="2648722"/>
              <a:chOff x="783864" y="3173280"/>
              <a:chExt cx="3167780" cy="2648722"/>
            </a:xfrm>
          </p:grpSpPr>
          <p:sp>
            <p:nvSpPr>
              <p:cNvPr id="275" name="文本框 25"/>
              <p:cNvSpPr txBox="1"/>
              <p:nvPr/>
            </p:nvSpPr>
            <p:spPr>
              <a:xfrm>
                <a:off x="1172825" y="3431555"/>
                <a:ext cx="2778819" cy="2390447"/>
              </a:xfrm>
              <a:prstGeom prst="rect">
                <a:avLst/>
              </a:prstGeom>
              <a:noFill/>
            </p:spPr>
            <p:txBody>
              <a:bodyPr wrap="square" rtlCol="0">
                <a:spAutoFit/>
              </a:bodyPr>
              <a:lstStyle/>
              <a:p>
                <a:pPr lvl="0" algn="just" defTabSz="914400"/>
                <a:r>
                  <a:rPr lang="vi-VN" sz="2800" dirty="0">
                    <a:solidFill>
                      <a:srgbClr val="000000"/>
                    </a:solidFill>
                    <a:latin typeface="Times New Roman" panose="02020603050405020304" pitchFamily="18" charset="0"/>
                  </a:rPr>
                  <a:t>Trong cuộc sống hằng ngày, mỗi người thường phải đối diện với những vấn đề cần giải quyết. Em quan tâm và muốn trình bày ý kiến về vấn đề gì?</a:t>
                </a:r>
              </a:p>
            </p:txBody>
          </p:sp>
          <p:grpSp>
            <p:nvGrpSpPr>
              <p:cNvPr id="268" name="组合 18"/>
              <p:cNvGrpSpPr/>
              <p:nvPr/>
            </p:nvGrpSpPr>
            <p:grpSpPr>
              <a:xfrm rot="19663740">
                <a:off x="783864" y="3173280"/>
                <a:ext cx="508384" cy="677846"/>
                <a:chOff x="10378587" y="3558993"/>
                <a:chExt cx="813614" cy="1084822"/>
              </a:xfrm>
            </p:grpSpPr>
            <p:sp>
              <p:nvSpPr>
                <p:cNvPr id="269" name="Freeform 108"/>
                <p:cNvSpPr/>
                <p:nvPr/>
              </p:nvSpPr>
              <p:spPr bwMode="auto">
                <a:xfrm>
                  <a:off x="10401047" y="3558993"/>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Calibri" panose="020F0502020204030204"/>
                    <a:ea typeface="SimSun" panose="02010600030101010101" pitchFamily="2" charset="-122"/>
                    <a:cs typeface="+mn-cs"/>
                  </a:endParaRPr>
                </a:p>
              </p:txBody>
            </p:sp>
            <p:sp>
              <p:nvSpPr>
                <p:cNvPr id="270" name="Freeform 109"/>
                <p:cNvSpPr>
                  <a:spLocks noEditPoints="1"/>
                </p:cNvSpPr>
                <p:nvPr/>
              </p:nvSpPr>
              <p:spPr bwMode="auto">
                <a:xfrm>
                  <a:off x="10378587" y="3563691"/>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Calibri" panose="020F0502020204030204"/>
                    <a:ea typeface="SimSun" panose="02010600030101010101" pitchFamily="2" charset="-122"/>
                    <a:cs typeface="+mn-cs"/>
                  </a:endParaRPr>
                </a:p>
              </p:txBody>
            </p:sp>
            <p:sp>
              <p:nvSpPr>
                <p:cNvPr id="271" name="Freeform 110"/>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Calibri" panose="020F0502020204030204"/>
                    <a:ea typeface="SimSun" panose="02010600030101010101" pitchFamily="2" charset="-122"/>
                    <a:cs typeface="+mn-cs"/>
                  </a:endParaRPr>
                </a:p>
              </p:txBody>
            </p:sp>
            <p:sp>
              <p:nvSpPr>
                <p:cNvPr id="272" name="Freeform 111"/>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Calibri" panose="020F0502020204030204"/>
                    <a:ea typeface="SimSun" panose="02010600030101010101" pitchFamily="2" charset="-122"/>
                    <a:cs typeface="+mn-cs"/>
                  </a:endParaRPr>
                </a:p>
              </p:txBody>
            </p:sp>
            <p:sp>
              <p:nvSpPr>
                <p:cNvPr id="273" name="Freeform 112"/>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Calibri" panose="020F0502020204030204"/>
                    <a:ea typeface="SimSun" panose="02010600030101010101" pitchFamily="2" charset="-122"/>
                    <a:cs typeface="+mn-cs"/>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7" y="-140132"/>
            <a:ext cx="12187592" cy="6855520"/>
          </a:xfrm>
          <a:prstGeom prst="rect">
            <a:avLst/>
          </a:prstGeom>
        </p:spPr>
      </p:pic>
      <p:sp>
        <p:nvSpPr>
          <p:cNvPr id="2" name="TextBox 1"/>
          <p:cNvSpPr txBox="1"/>
          <p:nvPr/>
        </p:nvSpPr>
        <p:spPr>
          <a:xfrm>
            <a:off x="2428539" y="502139"/>
            <a:ext cx="7190245" cy="769441"/>
          </a:xfrm>
          <a:prstGeom prst="rect">
            <a:avLst/>
          </a:prstGeom>
          <a:noFill/>
        </p:spPr>
        <p:txBody>
          <a:bodyPr wrap="square" rtlCol="0">
            <a:spAutoFit/>
          </a:bodyPr>
          <a:lstStyle/>
          <a:p>
            <a:pPr defTabSz="914400"/>
            <a:r>
              <a:rPr lang="en-US" sz="4400" b="1" dirty="0" smtClean="0">
                <a:solidFill>
                  <a:srgbClr val="0070C0"/>
                </a:solidFill>
                <a:latin typeface="Times New Roman" panose="02020603050405020304" pitchFamily="18" charset="0"/>
                <a:cs typeface="Times New Roman" panose="02020603050405020304" pitchFamily="18" charset="0"/>
              </a:rPr>
              <a:t>TIẾT 33,34,35</a:t>
            </a:r>
            <a:r>
              <a:rPr lang="vi-VN" altLang="en-US" sz="4400" b="1" dirty="0" smtClean="0">
                <a:solidFill>
                  <a:srgbClr val="0070C0"/>
                </a:solidFill>
                <a:latin typeface="Times New Roman" panose="02020603050405020304" pitchFamily="18" charset="0"/>
                <a:cs typeface="Times New Roman" panose="02020603050405020304" pitchFamily="18" charset="0"/>
              </a:rPr>
              <a:t>  </a:t>
            </a:r>
            <a:r>
              <a:rPr lang="en-US" sz="4400" b="1" dirty="0" smtClean="0">
                <a:solidFill>
                  <a:srgbClr val="0070C0"/>
                </a:solidFill>
                <a:latin typeface="Times New Roman" panose="02020603050405020304" pitchFamily="18" charset="0"/>
                <a:cs typeface="Times New Roman" panose="02020603050405020304" pitchFamily="18" charset="0"/>
              </a:rPr>
              <a:t>:</a:t>
            </a:r>
            <a:r>
              <a:rPr lang="vi-VN" altLang="en-US" sz="4400" b="1" dirty="0" smtClean="0">
                <a:solidFill>
                  <a:srgbClr val="0070C0"/>
                </a:solidFill>
                <a:latin typeface="Times New Roman" panose="02020603050405020304" pitchFamily="18" charset="0"/>
                <a:cs typeface="Times New Roman" panose="02020603050405020304" pitchFamily="18" charset="0"/>
              </a:rPr>
              <a:t> VIẾT</a:t>
            </a:r>
          </a:p>
        </p:txBody>
      </p:sp>
      <p:sp>
        <p:nvSpPr>
          <p:cNvPr id="58" name="TextBox 57"/>
          <p:cNvSpPr txBox="1"/>
          <p:nvPr/>
        </p:nvSpPr>
        <p:spPr>
          <a:xfrm>
            <a:off x="1052733" y="1440148"/>
            <a:ext cx="9417050" cy="2553335"/>
          </a:xfrm>
          <a:prstGeom prst="rect">
            <a:avLst/>
          </a:prstGeom>
          <a:noFill/>
        </p:spPr>
        <p:txBody>
          <a:bodyPr wrap="square" rtlCol="0">
            <a:spAutoFit/>
          </a:bodyPr>
          <a:lstStyle/>
          <a:p>
            <a:pPr algn="ctr" defTabSz="914400"/>
            <a:r>
              <a:rPr sz="4000" b="1" dirty="0">
                <a:solidFill>
                  <a:srgbClr val="FF0000"/>
                </a:solidFill>
                <a:latin typeface="Times New Roman" panose="02020603050405020304" pitchFamily="18" charset="0"/>
                <a:cs typeface="Times New Roman" panose="02020603050405020304" pitchFamily="18" charset="0"/>
              </a:rPr>
              <a:t>VIẾT BÀI VĂN NGHỊ LUẬN VỀ MỘT VẤN ĐỀ CẦN GIẢI QUYẾT </a:t>
            </a:r>
          </a:p>
          <a:p>
            <a:pPr algn="ctr" defTabSz="914400"/>
            <a:r>
              <a:rPr sz="4000" b="1" dirty="0">
                <a:solidFill>
                  <a:srgbClr val="FF0000"/>
                </a:solidFill>
                <a:latin typeface="Times New Roman" panose="02020603050405020304" pitchFamily="18" charset="0"/>
                <a:cs typeface="Times New Roman" panose="02020603050405020304" pitchFamily="18" charset="0"/>
              </a:rPr>
              <a:t>(TRONG ĐỜI SỐNG CỦA HỌC SINH HIỆN NAY)</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Box 108"/>
          <p:cNvSpPr txBox="1"/>
          <p:nvPr/>
        </p:nvSpPr>
        <p:spPr>
          <a:xfrm>
            <a:off x="625670" y="1087365"/>
            <a:ext cx="10423525" cy="1477328"/>
          </a:xfrm>
          <a:prstGeom prst="rect">
            <a:avLst/>
          </a:prstGeom>
          <a:noFill/>
          <a:ln w="9525">
            <a:noFill/>
          </a:ln>
        </p:spPr>
        <p:txBody>
          <a:bodyPr wrap="square">
            <a:spAutoFit/>
          </a:bodyPr>
          <a:lstStyle/>
          <a:p>
            <a:pPr indent="0"/>
            <a:r>
              <a:rPr lang="en-US" sz="3000" b="0" dirty="0">
                <a:latin typeface="Times New Roman" panose="02020603050405020304" pitchFamily="18" charset="0"/>
              </a:rPr>
              <a:t>- </a:t>
            </a:r>
            <a:r>
              <a:rPr lang="en-US" sz="3000" b="0" dirty="0" err="1">
                <a:latin typeface="Times New Roman" panose="02020603050405020304" pitchFamily="18" charset="0"/>
              </a:rPr>
              <a:t>Nội</a:t>
            </a:r>
            <a:r>
              <a:rPr lang="en-US" sz="3000" b="0" dirty="0">
                <a:latin typeface="Times New Roman" panose="02020603050405020304" pitchFamily="18" charset="0"/>
              </a:rPr>
              <a:t> dung:  </a:t>
            </a:r>
            <a:r>
              <a:rPr lang="en-US" sz="3000" b="0" dirty="0" err="1">
                <a:latin typeface="Times New Roman" panose="02020603050405020304" pitchFamily="18" charset="0"/>
              </a:rPr>
              <a:t>Bàn</a:t>
            </a:r>
            <a:r>
              <a:rPr lang="en-US" sz="3000" b="0" dirty="0">
                <a:latin typeface="Times New Roman" panose="02020603050405020304" pitchFamily="18" charset="0"/>
              </a:rPr>
              <a:t> </a:t>
            </a:r>
            <a:r>
              <a:rPr lang="en-US" sz="3000" b="0" dirty="0" err="1">
                <a:latin typeface="Times New Roman" panose="02020603050405020304" pitchFamily="18" charset="0"/>
              </a:rPr>
              <a:t>về</a:t>
            </a:r>
            <a:r>
              <a:rPr lang="en-US" sz="3000" b="0" dirty="0">
                <a:latin typeface="Times New Roman" panose="02020603050405020304" pitchFamily="18" charset="0"/>
              </a:rPr>
              <a:t> </a:t>
            </a:r>
            <a:r>
              <a:rPr lang="en-US" sz="3000" b="0" dirty="0" err="1">
                <a:latin typeface="Times New Roman" panose="02020603050405020304" pitchFamily="18" charset="0"/>
              </a:rPr>
              <a:t>một</a:t>
            </a:r>
            <a:r>
              <a:rPr lang="en-US" sz="3000" b="0" dirty="0">
                <a:latin typeface="Times New Roman" panose="02020603050405020304" pitchFamily="18" charset="0"/>
              </a:rPr>
              <a:t> </a:t>
            </a:r>
            <a:r>
              <a:rPr lang="en-US" sz="3000" b="0" dirty="0" err="1">
                <a:latin typeface="Times New Roman" panose="02020603050405020304" pitchFamily="18" charset="0"/>
              </a:rPr>
              <a:t>vấn</a:t>
            </a:r>
            <a:r>
              <a:rPr lang="en-US" sz="3000" b="0" dirty="0">
                <a:latin typeface="Times New Roman" panose="02020603050405020304" pitchFamily="18" charset="0"/>
              </a:rPr>
              <a:t> </a:t>
            </a:r>
            <a:r>
              <a:rPr lang="en-US" sz="3000" b="0" dirty="0" err="1">
                <a:latin typeface="Times New Roman" panose="02020603050405020304" pitchFamily="18" charset="0"/>
              </a:rPr>
              <a:t>đề</a:t>
            </a:r>
            <a:r>
              <a:rPr lang="en-US" sz="3000" b="0" dirty="0">
                <a:latin typeface="Times New Roman" panose="02020603050405020304" pitchFamily="18" charset="0"/>
              </a:rPr>
              <a:t> </a:t>
            </a:r>
            <a:r>
              <a:rPr lang="en-US" sz="3000" b="0" dirty="0" err="1">
                <a:latin typeface="Times New Roman" panose="02020603050405020304" pitchFamily="18" charset="0"/>
              </a:rPr>
              <a:t>cần</a:t>
            </a:r>
            <a:r>
              <a:rPr lang="en-US" sz="3000" b="0" dirty="0">
                <a:latin typeface="Times New Roman" panose="02020603050405020304" pitchFamily="18" charset="0"/>
              </a:rPr>
              <a:t> </a:t>
            </a:r>
            <a:r>
              <a:rPr lang="en-US" sz="3000" b="0" dirty="0" err="1">
                <a:latin typeface="Times New Roman" panose="02020603050405020304" pitchFamily="18" charset="0"/>
              </a:rPr>
              <a:t>giải</a:t>
            </a:r>
            <a:r>
              <a:rPr lang="en-US" sz="3000" b="0" dirty="0">
                <a:latin typeface="Times New Roman" panose="02020603050405020304" pitchFamily="18" charset="0"/>
              </a:rPr>
              <a:t> </a:t>
            </a:r>
            <a:r>
              <a:rPr lang="en-US" sz="3000" b="0" dirty="0" err="1">
                <a:latin typeface="Times New Roman" panose="02020603050405020304" pitchFamily="18" charset="0"/>
              </a:rPr>
              <a:t>quyết</a:t>
            </a:r>
            <a:r>
              <a:rPr lang="en-US" sz="3000" b="0" dirty="0">
                <a:latin typeface="Times New Roman" panose="02020603050405020304" pitchFamily="18" charset="0"/>
              </a:rPr>
              <a:t> (</a:t>
            </a:r>
            <a:r>
              <a:rPr lang="en-US" sz="3000" b="0" dirty="0" err="1">
                <a:latin typeface="Times New Roman" panose="02020603050405020304" pitchFamily="18" charset="0"/>
              </a:rPr>
              <a:t>trong</a:t>
            </a:r>
            <a:r>
              <a:rPr lang="en-US" sz="3000" b="0" dirty="0">
                <a:latin typeface="Times New Roman" panose="02020603050405020304" pitchFamily="18" charset="0"/>
              </a:rPr>
              <a:t> </a:t>
            </a:r>
            <a:r>
              <a:rPr lang="en-US" sz="3000" b="0" dirty="0" err="1">
                <a:latin typeface="Times New Roman" panose="02020603050405020304" pitchFamily="18" charset="0"/>
              </a:rPr>
              <a:t>đời</a:t>
            </a:r>
            <a:r>
              <a:rPr lang="en-US" sz="3000" b="0" dirty="0">
                <a:latin typeface="Times New Roman" panose="02020603050405020304" pitchFamily="18" charset="0"/>
              </a:rPr>
              <a:t> </a:t>
            </a:r>
            <a:r>
              <a:rPr lang="en-US" sz="3000" b="0" dirty="0" err="1">
                <a:latin typeface="Times New Roman" panose="02020603050405020304" pitchFamily="18" charset="0"/>
              </a:rPr>
              <a:t>sống</a:t>
            </a:r>
            <a:r>
              <a:rPr lang="en-US" sz="3000" b="0" dirty="0">
                <a:latin typeface="Times New Roman" panose="02020603050405020304" pitchFamily="18" charset="0"/>
              </a:rPr>
              <a:t> HS </a:t>
            </a:r>
            <a:r>
              <a:rPr lang="en-US" sz="3000" b="0" dirty="0" err="1">
                <a:latin typeface="Times New Roman" panose="02020603050405020304" pitchFamily="18" charset="0"/>
              </a:rPr>
              <a:t>hiện</a:t>
            </a:r>
            <a:r>
              <a:rPr lang="en-US" sz="3000" b="0" dirty="0">
                <a:latin typeface="Times New Roman" panose="02020603050405020304" pitchFamily="18" charset="0"/>
              </a:rPr>
              <a:t> nay) </a:t>
            </a:r>
          </a:p>
          <a:p>
            <a:pPr indent="0"/>
            <a:r>
              <a:rPr lang="en-US" sz="3000" b="0" dirty="0">
                <a:latin typeface="Times New Roman" panose="02020603050405020304" pitchFamily="18" charset="0"/>
              </a:rPr>
              <a:t>- </a:t>
            </a:r>
            <a:r>
              <a:rPr lang="vi-VN" altLang="en-US" sz="3000" b="0" dirty="0">
                <a:latin typeface="Times New Roman" panose="02020603050405020304" pitchFamily="18" charset="0"/>
              </a:rPr>
              <a:t>P</a:t>
            </a:r>
            <a:r>
              <a:rPr lang="en-US" sz="3000" b="0" dirty="0" err="1">
                <a:latin typeface="Times New Roman" panose="02020603050405020304" pitchFamily="18" charset="0"/>
              </a:rPr>
              <a:t>hạm</a:t>
            </a:r>
            <a:r>
              <a:rPr lang="en-US" sz="3000" b="0" dirty="0">
                <a:latin typeface="Times New Roman" panose="02020603050405020304" pitchFamily="18" charset="0"/>
              </a:rPr>
              <a:t> vi: </a:t>
            </a:r>
            <a:r>
              <a:rPr lang="en-US" sz="3000" b="0" dirty="0" err="1">
                <a:latin typeface="Times New Roman" panose="02020603050405020304" pitchFamily="18" charset="0"/>
              </a:rPr>
              <a:t>trong</a:t>
            </a:r>
            <a:r>
              <a:rPr lang="en-US" sz="3000" b="0" dirty="0">
                <a:latin typeface="Times New Roman" panose="02020603050405020304" pitchFamily="18" charset="0"/>
              </a:rPr>
              <a:t> </a:t>
            </a:r>
            <a:r>
              <a:rPr lang="en-US" sz="3000" b="0" dirty="0" err="1">
                <a:latin typeface="Times New Roman" panose="02020603050405020304" pitchFamily="18" charset="0"/>
              </a:rPr>
              <a:t>đời</a:t>
            </a:r>
            <a:r>
              <a:rPr lang="en-US" sz="3000" b="0" dirty="0">
                <a:latin typeface="Times New Roman" panose="02020603050405020304" pitchFamily="18" charset="0"/>
              </a:rPr>
              <a:t> </a:t>
            </a:r>
            <a:r>
              <a:rPr lang="en-US" sz="3000" b="0" dirty="0" err="1">
                <a:latin typeface="Times New Roman" panose="02020603050405020304" pitchFamily="18" charset="0"/>
              </a:rPr>
              <a:t>sống</a:t>
            </a:r>
            <a:r>
              <a:rPr lang="en-US" sz="3000" b="0" dirty="0">
                <a:latin typeface="Times New Roman" panose="02020603050405020304" pitchFamily="18" charset="0"/>
              </a:rPr>
              <a:t> HS </a:t>
            </a:r>
            <a:r>
              <a:rPr lang="en-US" sz="3000" b="0" dirty="0" err="1">
                <a:latin typeface="Times New Roman" panose="02020603050405020304" pitchFamily="18" charset="0"/>
              </a:rPr>
              <a:t>hiện</a:t>
            </a:r>
            <a:r>
              <a:rPr lang="en-US" sz="3000" b="0" dirty="0">
                <a:latin typeface="Times New Roman" panose="02020603050405020304" pitchFamily="18" charset="0"/>
              </a:rPr>
              <a:t> nay</a:t>
            </a:r>
          </a:p>
        </p:txBody>
      </p:sp>
      <p:sp>
        <p:nvSpPr>
          <p:cNvPr id="3" name="Rectangle 2"/>
          <p:cNvSpPr/>
          <p:nvPr/>
        </p:nvSpPr>
        <p:spPr>
          <a:xfrm>
            <a:off x="26377" y="363991"/>
            <a:ext cx="5249008" cy="860425"/>
          </a:xfrm>
          <a:prstGeom prst="rect">
            <a:avLst/>
          </a:prstGeom>
        </p:spPr>
        <p:txBody>
          <a:bodyPr wrap="square">
            <a:spAutoFit/>
          </a:bodyPr>
          <a:lstStyle/>
          <a:p>
            <a:pPr marL="400050" indent="-400050" algn="ctr">
              <a:buAutoNum type="romanUcPeriod"/>
            </a:pPr>
            <a:r>
              <a:rPr lang="vi-VN" sz="2500" b="1" dirty="0" smtClean="0">
                <a:solidFill>
                  <a:srgbClr val="FF0000"/>
                </a:solidFill>
                <a:latin typeface="Times New Roman" panose="02020603050405020304" pitchFamily="18" charset="0"/>
                <a:cs typeface="Times New Roman" panose="02020603050405020304" pitchFamily="18" charset="0"/>
              </a:rPr>
              <a:t>GIỚI </a:t>
            </a:r>
            <a:r>
              <a:rPr lang="vi-VN" sz="2500" b="1" dirty="0">
                <a:solidFill>
                  <a:srgbClr val="FF0000"/>
                </a:solidFill>
                <a:latin typeface="Times New Roman" panose="02020603050405020304" pitchFamily="18" charset="0"/>
                <a:cs typeface="Times New Roman" panose="02020603050405020304" pitchFamily="18" charset="0"/>
              </a:rPr>
              <a:t>THIỆU KIỂU BÀI: </a:t>
            </a:r>
            <a:endParaRPr lang="en-US" sz="2500" b="1" dirty="0">
              <a:solidFill>
                <a:srgbClr val="FF0000"/>
              </a:solidFill>
              <a:latin typeface="Times New Roman" panose="02020603050405020304" pitchFamily="18" charset="0"/>
              <a:cs typeface="Times New Roman" panose="02020603050405020304" pitchFamily="18" charset="0"/>
            </a:endParaRPr>
          </a:p>
          <a:p>
            <a:pPr algn="ctr"/>
            <a:endParaRPr lang="en-US" sz="25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box(in)">
                                      <p:cBhvr>
                                        <p:cTn id="7" dur="2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box(in)">
                                      <p:cBhvr>
                                        <p:cTn id="12" dur="2000"/>
                                        <p:tgtEl>
                                          <p:spTgt spid="1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93185" y="492125"/>
            <a:ext cx="4337685" cy="885190"/>
          </a:xfrm>
          <a:prstGeom prst="roundRect">
            <a:avLst/>
          </a:prstGeom>
          <a:gradFill>
            <a:gsLst>
              <a:gs pos="0">
                <a:srgbClr val="9EE256"/>
              </a:gs>
              <a:gs pos="100000">
                <a:srgbClr val="52762D"/>
              </a:gs>
            </a:gsLst>
            <a:lin scaled="0"/>
          </a:gra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lnSpc>
                <a:spcPct val="100000"/>
              </a:lnSpc>
              <a:spcBef>
                <a:spcPct val="0"/>
              </a:spcBef>
              <a:spcAft>
                <a:spcPct val="35000"/>
              </a:spcAft>
            </a:pPr>
            <a:r>
              <a:rPr lang="vi-VN" altLang="en-US" sz="2500" b="1" dirty="0" err="1" smtClean="0">
                <a:solidFill>
                  <a:schemeClr val="tx1"/>
                </a:solidFill>
                <a:latin typeface="Times New Roman" panose="02020603050405020304" pitchFamily="18" charset="0"/>
                <a:cs typeface="Times New Roman" panose="02020603050405020304" pitchFamily="18" charset="0"/>
                <a:sym typeface="+mn-ea"/>
              </a:rPr>
              <a:t>YÊU CẦU CỦA KIỂU BÀI </a:t>
            </a:r>
          </a:p>
        </p:txBody>
      </p:sp>
      <p:cxnSp>
        <p:nvCxnSpPr>
          <p:cNvPr id="4" name="Straight Connector 3"/>
          <p:cNvCxnSpPr/>
          <p:nvPr/>
        </p:nvCxnSpPr>
        <p:spPr>
          <a:xfrm flipH="1" flipV="1">
            <a:off x="1279525" y="2120265"/>
            <a:ext cx="9483725" cy="45720"/>
          </a:xfrm>
          <a:prstGeom prst="line">
            <a:avLst/>
          </a:prstGeom>
          <a:gradFill>
            <a:gsLst>
              <a:gs pos="0">
                <a:srgbClr val="FECF40"/>
              </a:gs>
              <a:gs pos="100000">
                <a:srgbClr val="846C21"/>
              </a:gs>
            </a:gsLst>
            <a:lin scaled="0"/>
          </a:gradFill>
        </p:spPr>
        <p:style>
          <a:lnRef idx="2">
            <a:schemeClr val="accent1"/>
          </a:lnRef>
          <a:fillRef idx="0">
            <a:srgbClr val="FFFFFF"/>
          </a:fillRef>
          <a:effectRef idx="0">
            <a:srgbClr val="FFFFFF"/>
          </a:effectRef>
          <a:fontRef idx="minor">
            <a:schemeClr val="tx1"/>
          </a:fontRef>
        </p:style>
      </p:cxnSp>
      <p:cxnSp>
        <p:nvCxnSpPr>
          <p:cNvPr id="5" name="Straight Connector 4"/>
          <p:cNvCxnSpPr/>
          <p:nvPr/>
        </p:nvCxnSpPr>
        <p:spPr>
          <a:xfrm>
            <a:off x="6045200" y="1389380"/>
            <a:ext cx="5715" cy="727710"/>
          </a:xfrm>
          <a:prstGeom prst="line">
            <a:avLst/>
          </a:prstGeom>
        </p:spPr>
        <p:style>
          <a:lnRef idx="2">
            <a:schemeClr val="accent1"/>
          </a:lnRef>
          <a:fillRef idx="0">
            <a:srgbClr val="FFFFFF"/>
          </a:fillRef>
          <a:effectRef idx="0">
            <a:srgbClr val="FFFFFF"/>
          </a:effectRef>
          <a:fontRef idx="minor">
            <a:schemeClr val="tx1"/>
          </a:fontRef>
        </p:style>
      </p:cxnSp>
      <p:cxnSp>
        <p:nvCxnSpPr>
          <p:cNvPr id="6" name="Straight Connector 5"/>
          <p:cNvCxnSpPr/>
          <p:nvPr/>
        </p:nvCxnSpPr>
        <p:spPr>
          <a:xfrm>
            <a:off x="1241425" y="2128520"/>
            <a:ext cx="5715" cy="727710"/>
          </a:xfrm>
          <a:prstGeom prst="line">
            <a:avLst/>
          </a:prstGeom>
          <a:gradFill>
            <a:gsLst>
              <a:gs pos="0">
                <a:srgbClr val="FECF40"/>
              </a:gs>
              <a:gs pos="100000">
                <a:srgbClr val="846C21"/>
              </a:gs>
            </a:gsLst>
            <a:lin scaled="0"/>
          </a:gradFill>
        </p:spPr>
        <p:style>
          <a:lnRef idx="3">
            <a:schemeClr val="accent1"/>
          </a:lnRef>
          <a:fillRef idx="0">
            <a:srgbClr val="FFFFFF"/>
          </a:fillRef>
          <a:effectRef idx="0">
            <a:srgbClr val="FFFFFF"/>
          </a:effectRef>
          <a:fontRef idx="minor">
            <a:schemeClr val="tx1"/>
          </a:fontRef>
        </p:style>
      </p:cxnSp>
      <p:sp>
        <p:nvSpPr>
          <p:cNvPr id="7" name="Rounded Rectangle 6"/>
          <p:cNvSpPr/>
          <p:nvPr/>
        </p:nvSpPr>
        <p:spPr>
          <a:xfrm>
            <a:off x="3215005" y="2990215"/>
            <a:ext cx="2554605" cy="3398520"/>
          </a:xfrm>
          <a:prstGeom prst="roundRect">
            <a:avLst/>
          </a:prstGeom>
          <a:gradFill>
            <a:gsLst>
              <a:gs pos="0">
                <a:srgbClr val="FECF40"/>
              </a:gs>
              <a:gs pos="100000">
                <a:srgbClr val="846C21"/>
              </a:gs>
            </a:gsLst>
            <a:lin scaled="0"/>
          </a:gradFill>
        </p:spPr>
        <p:style>
          <a:lnRef idx="3">
            <a:schemeClr val="accent1"/>
          </a:lnRef>
          <a:fillRef idx="0">
            <a:srgbClr val="FFFFFF"/>
          </a:fillRef>
          <a:effectRef idx="0">
            <a:srgbClr val="FFFFFF"/>
          </a:effectRef>
          <a:fontRef idx="minor">
            <a:schemeClr val="tx1"/>
          </a:fontRef>
        </p:style>
        <p:txBody>
          <a:bodyPr rtlCol="0" anchor="ctr"/>
          <a:lstStyle/>
          <a:p>
            <a:pPr lvl="0" algn="ctr">
              <a:lnSpc>
                <a:spcPct val="100000"/>
              </a:lnSpc>
              <a:spcBef>
                <a:spcPct val="0"/>
              </a:spcBef>
              <a:spcAft>
                <a:spcPct val="35000"/>
              </a:spcAft>
            </a:pPr>
            <a:r>
              <a:rPr lang="en-US" sz="2200" smtClean="0">
                <a:solidFill>
                  <a:schemeClr val="tx1"/>
                </a:solidFill>
                <a:latin typeface="Times New Roman" panose="02020603050405020304" pitchFamily="18" charset="0"/>
                <a:cs typeface="Times New Roman" panose="02020603050405020304" pitchFamily="18" charset="0"/>
                <a:sym typeface="+mn-ea"/>
              </a:rPr>
              <a:t>Trình bày được ý kiến bàn luận về vấn đề với hệ thống luận điểm chặt chẽ, lí lẽ thuyết phục, bằng chứng tiêu biểu và xác thực. </a:t>
            </a:r>
          </a:p>
        </p:txBody>
      </p:sp>
      <p:sp>
        <p:nvSpPr>
          <p:cNvPr id="8" name="Rounded Rectangle 7"/>
          <p:cNvSpPr/>
          <p:nvPr/>
        </p:nvSpPr>
        <p:spPr>
          <a:xfrm>
            <a:off x="219710" y="2860040"/>
            <a:ext cx="2670175" cy="3469005"/>
          </a:xfrm>
          <a:prstGeom prst="roundRect">
            <a:avLst/>
          </a:prstGeom>
          <a:gradFill>
            <a:gsLst>
              <a:gs pos="0">
                <a:srgbClr val="FECF40"/>
              </a:gs>
              <a:gs pos="100000">
                <a:srgbClr val="846C21"/>
              </a:gs>
            </a:gsLst>
            <a:lin scaled="0"/>
          </a:gradFill>
        </p:spPr>
        <p:style>
          <a:lnRef idx="3">
            <a:schemeClr val="accent1"/>
          </a:lnRef>
          <a:fillRef idx="0">
            <a:srgbClr val="FFFFFF"/>
          </a:fillRef>
          <a:effectRef idx="0">
            <a:srgbClr val="FFFFFF"/>
          </a:effectRef>
          <a:fontRef idx="minor">
            <a:schemeClr val="tx1"/>
          </a:fontRef>
        </p:style>
        <p:txBody>
          <a:bodyPr rtlCol="0" anchor="ctr"/>
          <a:lstStyle/>
          <a:p>
            <a:pPr lvl="0" algn="ctr">
              <a:lnSpc>
                <a:spcPct val="100000"/>
              </a:lnSpc>
              <a:spcBef>
                <a:spcPct val="0"/>
              </a:spcBef>
              <a:spcAft>
                <a:spcPct val="35000"/>
              </a:spcAft>
            </a:pPr>
            <a:r>
              <a:rPr lang="en-US" sz="2200" smtClean="0">
                <a:solidFill>
                  <a:schemeClr val="tx1"/>
                </a:solidFill>
                <a:latin typeface="Times New Roman" panose="02020603050405020304" pitchFamily="18" charset="0"/>
                <a:cs typeface="Times New Roman" panose="02020603050405020304" pitchFamily="18" charset="0"/>
                <a:sym typeface="+mn-ea"/>
              </a:rPr>
              <a:t>Giới thiệu được vấn đề nghị luận (một vấn đề cần giải quyết trong đời sống của học sinh hiện nay).</a:t>
            </a:r>
          </a:p>
        </p:txBody>
      </p:sp>
      <p:sp>
        <p:nvSpPr>
          <p:cNvPr id="9" name="Rounded Rectangle 8"/>
          <p:cNvSpPr/>
          <p:nvPr/>
        </p:nvSpPr>
        <p:spPr>
          <a:xfrm>
            <a:off x="6375400" y="2990215"/>
            <a:ext cx="2554605" cy="3398520"/>
          </a:xfrm>
          <a:prstGeom prst="roundRect">
            <a:avLst/>
          </a:prstGeom>
          <a:gradFill>
            <a:gsLst>
              <a:gs pos="0">
                <a:srgbClr val="FECF40"/>
              </a:gs>
              <a:gs pos="100000">
                <a:srgbClr val="846C21"/>
              </a:gs>
            </a:gsLst>
            <a:lin scaled="0"/>
          </a:gradFill>
        </p:spPr>
        <p:style>
          <a:lnRef idx="3">
            <a:schemeClr val="accent1"/>
          </a:lnRef>
          <a:fillRef idx="0">
            <a:srgbClr val="FFFFFF"/>
          </a:fillRef>
          <a:effectRef idx="0">
            <a:srgbClr val="FFFFFF"/>
          </a:effectRef>
          <a:fontRef idx="minor">
            <a:schemeClr val="tx1"/>
          </a:fontRef>
        </p:style>
        <p:txBody>
          <a:bodyPr rtlCol="0" anchor="ctr"/>
          <a:lstStyle/>
          <a:p>
            <a:pPr lvl="0" algn="ctr">
              <a:lnSpc>
                <a:spcPct val="100000"/>
              </a:lnSpc>
              <a:spcBef>
                <a:spcPct val="0"/>
              </a:spcBef>
              <a:spcAft>
                <a:spcPct val="35000"/>
              </a:spcAft>
            </a:pPr>
            <a:r>
              <a:rPr lang="en-US" sz="2200" smtClean="0">
                <a:solidFill>
                  <a:schemeClr val="tx1"/>
                </a:solidFill>
                <a:latin typeface="Times New Roman" panose="02020603050405020304" pitchFamily="18" charset="0"/>
                <a:cs typeface="Times New Roman" panose="02020603050405020304" pitchFamily="18" charset="0"/>
                <a:sym typeface="+mn-ea"/>
              </a:rPr>
              <a:t>Nêu được ý kiến trái chiều và phản bác bằng lí lẽ sắc bén </a:t>
            </a:r>
          </a:p>
        </p:txBody>
      </p:sp>
      <p:sp>
        <p:nvSpPr>
          <p:cNvPr id="10" name="Rounded Rectangle 9"/>
          <p:cNvSpPr/>
          <p:nvPr/>
        </p:nvSpPr>
        <p:spPr>
          <a:xfrm>
            <a:off x="9683750" y="3044190"/>
            <a:ext cx="2554605" cy="3398520"/>
          </a:xfrm>
          <a:prstGeom prst="roundRect">
            <a:avLst/>
          </a:prstGeom>
          <a:gradFill>
            <a:gsLst>
              <a:gs pos="0">
                <a:srgbClr val="FECF40"/>
              </a:gs>
              <a:gs pos="100000">
                <a:srgbClr val="846C21"/>
              </a:gs>
            </a:gsLst>
            <a:lin scaled="0"/>
          </a:gradFill>
        </p:spPr>
        <p:style>
          <a:lnRef idx="3">
            <a:schemeClr val="accent1"/>
          </a:lnRef>
          <a:fillRef idx="0">
            <a:srgbClr val="FFFFFF"/>
          </a:fillRef>
          <a:effectRef idx="0">
            <a:srgbClr val="FFFFFF"/>
          </a:effectRef>
          <a:fontRef idx="minor">
            <a:schemeClr val="tx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Đề xuất được giải pháp khả thi để giải quyết vấn đề. </a:t>
            </a:r>
          </a:p>
        </p:txBody>
      </p:sp>
      <p:cxnSp>
        <p:nvCxnSpPr>
          <p:cNvPr id="11" name="Straight Connector 10"/>
          <p:cNvCxnSpPr/>
          <p:nvPr/>
        </p:nvCxnSpPr>
        <p:spPr>
          <a:xfrm>
            <a:off x="10751185" y="2211705"/>
            <a:ext cx="9525" cy="834390"/>
          </a:xfrm>
          <a:prstGeom prst="line">
            <a:avLst/>
          </a:prstGeom>
          <a:gradFill>
            <a:gsLst>
              <a:gs pos="0">
                <a:srgbClr val="FECF40"/>
              </a:gs>
              <a:gs pos="100000">
                <a:srgbClr val="846C21"/>
              </a:gs>
            </a:gsLst>
            <a:lin scaled="0"/>
          </a:gradFill>
        </p:spPr>
        <p:style>
          <a:lnRef idx="3">
            <a:schemeClr val="accent1"/>
          </a:lnRef>
          <a:fillRef idx="0">
            <a:srgbClr val="FFFFFF"/>
          </a:fillRef>
          <a:effectRef idx="0">
            <a:srgbClr val="FFFFFF"/>
          </a:effectRef>
          <a:fontRef idx="minor">
            <a:schemeClr val="tx1"/>
          </a:fontRef>
        </p:style>
      </p:cxnSp>
      <p:cxnSp>
        <p:nvCxnSpPr>
          <p:cNvPr id="12" name="Straight Connector 11"/>
          <p:cNvCxnSpPr/>
          <p:nvPr/>
        </p:nvCxnSpPr>
        <p:spPr>
          <a:xfrm>
            <a:off x="4548505" y="2132965"/>
            <a:ext cx="5715" cy="857250"/>
          </a:xfrm>
          <a:prstGeom prst="line">
            <a:avLst/>
          </a:prstGeom>
          <a:gradFill>
            <a:gsLst>
              <a:gs pos="0">
                <a:srgbClr val="FECF40"/>
              </a:gs>
              <a:gs pos="100000">
                <a:srgbClr val="846C21"/>
              </a:gs>
            </a:gsLst>
            <a:lin scaled="0"/>
          </a:gradFill>
        </p:spPr>
        <p:style>
          <a:lnRef idx="3">
            <a:schemeClr val="accent1"/>
          </a:lnRef>
          <a:fillRef idx="0">
            <a:srgbClr val="FFFFFF"/>
          </a:fillRef>
          <a:effectRef idx="0">
            <a:srgbClr val="FFFFFF"/>
          </a:effectRef>
          <a:fontRef idx="minor">
            <a:schemeClr val="tx1"/>
          </a:fontRef>
        </p:style>
      </p:cxnSp>
      <p:cxnSp>
        <p:nvCxnSpPr>
          <p:cNvPr id="13" name="Straight Connector 12"/>
          <p:cNvCxnSpPr/>
          <p:nvPr/>
        </p:nvCxnSpPr>
        <p:spPr>
          <a:xfrm flipH="1">
            <a:off x="7458710" y="2192655"/>
            <a:ext cx="24130" cy="773430"/>
          </a:xfrm>
          <a:prstGeom prst="line">
            <a:avLst/>
          </a:prstGeom>
          <a:gradFill>
            <a:gsLst>
              <a:gs pos="0">
                <a:srgbClr val="FECF40"/>
              </a:gs>
              <a:gs pos="100000">
                <a:srgbClr val="846C21"/>
              </a:gs>
            </a:gsLst>
            <a:lin scaled="0"/>
          </a:gradFill>
        </p:spPr>
        <p:style>
          <a:lnRef idx="3">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2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edge">
                                      <p:cBhvr>
                                        <p:cTn id="16" dur="2000"/>
                                        <p:tgtEl>
                                          <p:spTgt spid="11"/>
                                        </p:tgtEl>
                                      </p:cBhvr>
                                    </p:animEffect>
                                  </p:childTnLst>
                                </p:cTn>
                              </p:par>
                              <p:par>
                                <p:cTn id="17" presetID="2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edge">
                                      <p:cBhvr>
                                        <p:cTn id="19" dur="2000"/>
                                        <p:tgtEl>
                                          <p:spTgt spid="12"/>
                                        </p:tgtEl>
                                      </p:cBhvr>
                                    </p:animEffect>
                                  </p:childTnLst>
                                </p:cTn>
                              </p:par>
                              <p:par>
                                <p:cTn id="20" presetID="2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edge">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edg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1545</Words>
  <Application>Microsoft Office PowerPoint</Application>
  <PresentationFormat>Widescreen</PresentationFormat>
  <Paragraphs>131</Paragraphs>
  <Slides>22</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Microsoft YaHei</vt:lpstr>
      <vt:lpstr>SimSun</vt:lpstr>
      <vt:lpstr>SimSun</vt:lpstr>
      <vt:lpstr>Arial</vt:lpstr>
      <vt:lpstr>Arial Unicode MS</vt:lpstr>
      <vt:lpstr>Calibri</vt:lpstr>
      <vt:lpstr>Calibri Light</vt:lpstr>
      <vt:lpstr>DengXian</vt:lpstr>
      <vt:lpstr>ITC Avant Garde Std Bk</vt:lpstr>
      <vt:lpstr>Open Sans</vt:lpstr>
      <vt:lpstr>SimHei</vt:lpstr>
      <vt:lpstr>STXinwei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49</cp:revision>
  <dcterms:created xsi:type="dcterms:W3CDTF">2022-06-27T04:06:00Z</dcterms:created>
  <dcterms:modified xsi:type="dcterms:W3CDTF">2024-08-20T14:49:19Z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D37F1A037A9E414D917755207CF30755_13</vt:lpwstr>
  </property>
  <property fmtid="{D5CDD505-2E9C-101B-9397-08002B2CF9AE}" pid="3" name="KSOProductBuildVer">
    <vt:lpwstr>1033-12.2.0.16909</vt:lpwstr>
  </property>
</Properties>
</file>