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32" r:id="rId2"/>
    <p:sldId id="430" r:id="rId3"/>
    <p:sldId id="363" r:id="rId4"/>
    <p:sldId id="365" r:id="rId5"/>
    <p:sldId id="367" r:id="rId6"/>
    <p:sldId id="422" r:id="rId7"/>
    <p:sldId id="436" r:id="rId8"/>
    <p:sldId id="423" r:id="rId9"/>
    <p:sldId id="376" r:id="rId10"/>
    <p:sldId id="425" r:id="rId11"/>
    <p:sldId id="426" r:id="rId12"/>
    <p:sldId id="378" r:id="rId13"/>
    <p:sldId id="428" r:id="rId14"/>
    <p:sldId id="433" r:id="rId15"/>
    <p:sldId id="434" r:id="rId16"/>
    <p:sldId id="435" r:id="rId17"/>
    <p:sldId id="4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pos="7296" userDrawn="1">
          <p15:clr>
            <a:srgbClr val="A4A3A4"/>
          </p15:clr>
        </p15:guide>
        <p15:guide id="3" orient="horz" pos="648" userDrawn="1">
          <p15:clr>
            <a:srgbClr val="A4A3A4"/>
          </p15:clr>
        </p15:guide>
        <p15:guide id="4" orient="horz" pos="712" userDrawn="1">
          <p15:clr>
            <a:srgbClr val="A4A3A4"/>
          </p15:clr>
        </p15:guide>
        <p15:guide id="5" orient="horz" pos="3936" userDrawn="1">
          <p15:clr>
            <a:srgbClr val="A4A3A4"/>
          </p15:clr>
        </p15:guide>
        <p15:guide id="6" orient="horz" pos="3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2" d="100"/>
          <a:sy n="82" d="100"/>
        </p:scale>
        <p:origin x="720" y="62"/>
      </p:cViewPr>
      <p:guideLst>
        <p:guide pos="408"/>
        <p:guide pos="7296"/>
        <p:guide orient="horz" pos="648"/>
        <p:guide orient="horz" pos="712"/>
        <p:guide orient="horz" pos="3936"/>
        <p:guide orient="horz" pos="3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C1ABA-634F-400E-B1C0-3AB6F971EFF7}"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E7600-42CB-4FF1-9D5D-E72346181A50}" type="slidenum">
              <a:rPr lang="en-US" smtClean="0"/>
              <a:t>‹#›</a:t>
            </a:fld>
            <a:endParaRPr lang="en-US"/>
          </a:p>
        </p:txBody>
      </p:sp>
    </p:spTree>
    <p:extLst>
      <p:ext uri="{BB962C8B-B14F-4D97-AF65-F5344CB8AC3E}">
        <p14:creationId xmlns:p14="http://schemas.microsoft.com/office/powerpoint/2010/main" val="215082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14748e9120c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14748e9120c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661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26529C35-2621-456A-9AE5-6C2518139BE2}"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78480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79739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2BBE00-2C35-4BAE-A600-77643E7F0AA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22432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BBE00-2C35-4BAE-A600-77643E7F0AA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202086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BBE00-2C35-4BAE-A600-77643E7F0AA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206019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6750" y="-2473463"/>
            <a:ext cx="6478500" cy="11804926"/>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7802" cy="6858000"/>
          </a:xfrm>
          <a:prstGeom prst="rect">
            <a:avLst/>
          </a:prstGeom>
        </p:spPr>
      </p:pic>
      <p:sp>
        <p:nvSpPr>
          <p:cNvPr id="10" name="矩形 9"/>
          <p:cNvSpPr/>
          <p:nvPr userDrawn="1"/>
        </p:nvSpPr>
        <p:spPr>
          <a:xfrm>
            <a:off x="10149357" y="189750"/>
            <a:ext cx="1367644" cy="215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8" name="图文框 7"/>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spTree>
    <p:extLst>
      <p:ext uri="{BB962C8B-B14F-4D97-AF65-F5344CB8AC3E}">
        <p14:creationId xmlns:p14="http://schemas.microsoft.com/office/powerpoint/2010/main" val="2748881370"/>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FE9D9A1A-D5FC-4E7E-B94F-2448012087D6}"/>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670002C5-A61E-4AA4-8A45-EB146055C352}"/>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E3C0661F-80A1-4496-9A33-69D40F6B4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p:blipFill>
        <p:spPr>
          <a:xfrm>
            <a:off x="109209" y="2082441"/>
            <a:ext cx="11973582" cy="4675263"/>
          </a:xfrm>
          <a:prstGeom prst="rect">
            <a:avLst/>
          </a:prstGeom>
        </p:spPr>
      </p:pic>
    </p:spTree>
    <p:extLst>
      <p:ext uri="{BB962C8B-B14F-4D97-AF65-F5344CB8AC3E}">
        <p14:creationId xmlns:p14="http://schemas.microsoft.com/office/powerpoint/2010/main" val="3277317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79"/>
        <p:cNvGrpSpPr/>
        <p:nvPr/>
      </p:nvGrpSpPr>
      <p:grpSpPr>
        <a:xfrm>
          <a:off x="0" y="0"/>
          <a:ext cx="0" cy="0"/>
          <a:chOff x="0" y="0"/>
          <a:chExt cx="0" cy="0"/>
        </a:xfrm>
      </p:grpSpPr>
      <p:sp>
        <p:nvSpPr>
          <p:cNvPr id="280" name="Google Shape;280;p30"/>
          <p:cNvSpPr txBox="1">
            <a:spLocks noGrp="1"/>
          </p:cNvSpPr>
          <p:nvPr>
            <p:ph type="subTitle" idx="1"/>
          </p:nvPr>
        </p:nvSpPr>
        <p:spPr>
          <a:xfrm>
            <a:off x="1273992" y="2556111"/>
            <a:ext cx="3486000" cy="63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30"/>
          <p:cNvSpPr txBox="1">
            <a:spLocks noGrp="1"/>
          </p:cNvSpPr>
          <p:nvPr>
            <p:ph type="subTitle" idx="2"/>
          </p:nvPr>
        </p:nvSpPr>
        <p:spPr>
          <a:xfrm>
            <a:off x="1273992" y="2061700"/>
            <a:ext cx="3486000" cy="49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2" name="Google Shape;282;p30"/>
          <p:cNvSpPr txBox="1">
            <a:spLocks noGrp="1"/>
          </p:cNvSpPr>
          <p:nvPr>
            <p:ph type="subTitle" idx="3"/>
          </p:nvPr>
        </p:nvSpPr>
        <p:spPr>
          <a:xfrm>
            <a:off x="7432008" y="4876700"/>
            <a:ext cx="3486000" cy="63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30"/>
          <p:cNvSpPr txBox="1">
            <a:spLocks noGrp="1"/>
          </p:cNvSpPr>
          <p:nvPr>
            <p:ph type="subTitle" idx="4"/>
          </p:nvPr>
        </p:nvSpPr>
        <p:spPr>
          <a:xfrm flipH="1">
            <a:off x="7431713" y="4382293"/>
            <a:ext cx="3486000" cy="49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4" name="Google Shape;284;p30"/>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4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endParaRPr/>
          </a:p>
        </p:txBody>
      </p:sp>
    </p:spTree>
    <p:extLst>
      <p:ext uri="{BB962C8B-B14F-4D97-AF65-F5344CB8AC3E}">
        <p14:creationId xmlns:p14="http://schemas.microsoft.com/office/powerpoint/2010/main" val="258957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BBE00-2C35-4BAE-A600-77643E7F0AA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69104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2BBE00-2C35-4BAE-A600-77643E7F0AAA}"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198405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2BBE00-2C35-4BAE-A600-77643E7F0AAA}"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18862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2BBE00-2C35-4BAE-A600-77643E7F0AAA}"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3657434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2BBE00-2C35-4BAE-A600-77643E7F0AAA}"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304675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BBE00-2C35-4BAE-A600-77643E7F0AAA}"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132324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2BBE00-2C35-4BAE-A600-77643E7F0AAA}"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701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2BBE00-2C35-4BAE-A600-77643E7F0AAA}"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84FB4-0B6D-4292-B187-469BA642FD07}" type="slidenum">
              <a:rPr lang="en-US" smtClean="0"/>
              <a:t>‹#›</a:t>
            </a:fld>
            <a:endParaRPr lang="en-US"/>
          </a:p>
        </p:txBody>
      </p:sp>
    </p:spTree>
    <p:extLst>
      <p:ext uri="{BB962C8B-B14F-4D97-AF65-F5344CB8AC3E}">
        <p14:creationId xmlns:p14="http://schemas.microsoft.com/office/powerpoint/2010/main" val="116840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BBE00-2C35-4BAE-A600-77643E7F0AAA}" type="datetimeFigureOut">
              <a:rPr lang="en-US" smtClean="0"/>
              <a:t>10/18/2024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84FB4-0B6D-4292-B187-469BA642FD07}" type="slidenum">
              <a:rPr lang="en-US" smtClean="0"/>
              <a:t>‹#›</a:t>
            </a:fld>
            <a:endParaRPr lang="en-US"/>
          </a:p>
        </p:txBody>
      </p:sp>
    </p:spTree>
    <p:extLst>
      <p:ext uri="{BB962C8B-B14F-4D97-AF65-F5344CB8AC3E}">
        <p14:creationId xmlns:p14="http://schemas.microsoft.com/office/powerpoint/2010/main" val="4219496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microsoft.com/office/2007/relationships/hdphoto" Target="../media/hdphoto2.wdp"/><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pic>
        <p:nvPicPr>
          <p:cNvPr id="1028" name="Picture 4" descr="https://gcs.tripi.vn/public-tripi/tripi-feed/img/474110qkt/anh-phong-canh-buon-co-don_060206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7753"/>
            <a:ext cx="6096000" cy="5320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gcs.tripi.vn/public-tripi/tripi-feed/img/474110OBa/hinh-anh-tam-trang-buon-co-don_060207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37752"/>
            <a:ext cx="6096000" cy="5320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18519"/>
            <a:ext cx="11979275" cy="1323439"/>
          </a:xfrm>
          <a:prstGeom prst="rect">
            <a:avLst/>
          </a:prstGeom>
          <a:noFill/>
        </p:spPr>
        <p:txBody>
          <a:bodyPr wrap="square">
            <a:spAutoFit/>
          </a:bodyPr>
          <a:lstStyle/>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BÀI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2. </a:t>
            </a:r>
          </a:p>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NHỮNG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CUNG </a:t>
            </a: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BẬC TÂM TRẠNG</a:t>
            </a:r>
            <a:endPar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76863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ea typeface="Times New Roman" panose="02020603050405020304" pitchFamily="18" charset="0"/>
              </a:rPr>
              <a:t>V</a:t>
            </a:r>
            <a:r>
              <a:rPr lang="vi-VN" sz="2400" b="1" dirty="0">
                <a:solidFill>
                  <a:schemeClr val="tx1"/>
                </a:solidFill>
                <a:latin typeface="Times New Roman" panose="02020603050405020304" pitchFamily="18" charset="0"/>
                <a:ea typeface="Times New Roman" panose="02020603050405020304" pitchFamily="18" charset="0"/>
              </a:rPr>
              <a:t>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0" y="-8041"/>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7"/>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sp>
        <p:nvSpPr>
          <p:cNvPr id="3" name="Rectangle 2"/>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p:cNvPicPr>
            <a:picLocks noChangeAspect="1"/>
          </p:cNvPicPr>
          <p:nvPr/>
        </p:nvPicPr>
        <p:blipFill>
          <a:blip r:embed="rId8"/>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pic>
        <p:nvPicPr>
          <p:cNvPr id="26" name="Picture 25"/>
          <p:cNvPicPr>
            <a:picLocks noChangeAspect="1"/>
          </p:cNvPicPr>
          <p:nvPr/>
        </p:nvPicPr>
        <p:blipFill>
          <a:blip r:embed="rId8"/>
          <a:srcRect l="36459" t="100000" r="30588" b="-4523"/>
          <a:stretch>
            <a:fillRect/>
          </a:stretch>
        </p:blipFill>
        <p:spPr>
          <a:xfrm>
            <a:off x="4502046" y="5573059"/>
            <a:ext cx="2001993" cy="177008"/>
          </a:xfrm>
          <a:custGeom>
            <a:avLst/>
            <a:gdLst>
              <a:gd name="connsiteX0" fmla="*/ 0 w 2001993"/>
              <a:gd name="connsiteY0" fmla="*/ 0 h 177008"/>
              <a:gd name="connsiteX1" fmla="*/ 2001993 w 2001993"/>
              <a:gd name="connsiteY1" fmla="*/ 0 h 177008"/>
              <a:gd name="connsiteX2" fmla="*/ 2001993 w 2001993"/>
              <a:gd name="connsiteY2" fmla="*/ 177008 h 177008"/>
              <a:gd name="connsiteX3" fmla="*/ 0 w 2001993"/>
              <a:gd name="connsiteY3" fmla="*/ 177008 h 177008"/>
              <a:gd name="connsiteX4" fmla="*/ 0 w 2001993"/>
              <a:gd name="connsiteY4" fmla="*/ 0 h 17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177008">
                <a:moveTo>
                  <a:pt x="0" y="0"/>
                </a:moveTo>
                <a:lnTo>
                  <a:pt x="2001993" y="0"/>
                </a:lnTo>
                <a:lnTo>
                  <a:pt x="2001993" y="177008"/>
                </a:lnTo>
                <a:lnTo>
                  <a:pt x="0" y="177008"/>
                </a:lnTo>
                <a:lnTo>
                  <a:pt x="0" y="0"/>
                </a:lnTo>
                <a:close/>
              </a:path>
            </a:pathLst>
          </a:custGeom>
        </p:spPr>
      </p:pic>
      <p:sp>
        <p:nvSpPr>
          <p:cNvPr id="6" name="Cloud 5"/>
          <p:cNvSpPr/>
          <p:nvPr/>
        </p:nvSpPr>
        <p:spPr>
          <a:xfrm>
            <a:off x="449826" y="1008425"/>
            <a:ext cx="11388106" cy="44441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ea typeface="Times New Roman" panose="02020603050405020304" pitchFamily="18" charset="0"/>
              </a:rPr>
              <a:t>HS làm việc theo nhóm, áp dụng kĩ thuật “khăn trải bàn”, tổ chức cho HS lập dàn ý theo hướng dẫn của SGK, tr. 57. Cụ thể, đối với nhiệm vụ cá nhân, mỗi HS thực hiện tìm hiểu những yếu tố nội dung và hình thức của từng phần trong bài thơ. Đối với nhiệm vụ thảo luận nhóm, cả nhóm lựa chọn, sắp xếp các ý thành dàn ý hoàn chỉnh chung cho cả nhóm.</a:t>
            </a:r>
            <a:endParaRPr lang="en-US" sz="2800" dirty="0">
              <a:solidFill>
                <a:schemeClr val="tx1"/>
              </a:solidFill>
              <a:latin typeface="Times New Roman" panose="02020603050405020304" pitchFamily="18" charset="0"/>
              <a:ea typeface="Times New Roman" panose="02020603050405020304" pitchFamily="18" charset="0"/>
            </a:endParaRPr>
          </a:p>
        </p:txBody>
      </p:sp>
      <p:sp>
        <p:nvSpPr>
          <p:cNvPr id="23" name="Rectangle 22"/>
          <p:cNvSpPr/>
          <p:nvPr/>
        </p:nvSpPr>
        <p:spPr>
          <a:xfrm>
            <a:off x="390445" y="5574816"/>
            <a:ext cx="3949757" cy="683264"/>
          </a:xfrm>
          <a:prstGeom prst="rect">
            <a:avLst/>
          </a:prstGeom>
        </p:spPr>
        <p:txBody>
          <a:bodyPr wrap="square">
            <a:spAutoFit/>
          </a:bodyPr>
          <a:lstStyle/>
          <a:p>
            <a:pPr lvl="0">
              <a:lnSpc>
                <a:spcPct val="120000"/>
              </a:lnSpc>
            </a:pPr>
            <a:r>
              <a:rPr lang="vi-VN" sz="3200" b="1" dirty="0" smtClean="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b. </a:t>
            </a:r>
            <a:r>
              <a:rPr lang="en-US" sz="3200" dirty="0" err="1" smtClean="0">
                <a:latin typeface="Times New Roman" panose="02020603050405020304" pitchFamily="18" charset="0"/>
                <a:ea typeface="Times New Roman" panose="02020603050405020304" pitchFamily="18" charset="0"/>
              </a:rPr>
              <a:t>Lập</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dàn</a:t>
            </a:r>
            <a:r>
              <a:rPr lang="en-US" sz="3200" dirty="0" smtClean="0">
                <a:latin typeface="Times New Roman" panose="02020603050405020304" pitchFamily="18" charset="0"/>
                <a:ea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rPr>
              <a:t>ý</a:t>
            </a:r>
            <a:endParaRPr lang="en-US"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5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43021" y="753742"/>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ea typeface="Times New Roman" panose="02020603050405020304" pitchFamily="18" charset="0"/>
              </a:rPr>
              <a:t>V</a:t>
            </a:r>
            <a:r>
              <a:rPr lang="vi-VN" sz="2400" b="1" dirty="0">
                <a:solidFill>
                  <a:schemeClr val="tx1"/>
                </a:solidFill>
                <a:latin typeface="Times New Roman" panose="02020603050405020304" pitchFamily="18" charset="0"/>
                <a:ea typeface="Times New Roman" panose="02020603050405020304" pitchFamily="18" charset="0"/>
              </a:rPr>
              <a:t>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0" y="-8041"/>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7"/>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sp>
        <p:nvSpPr>
          <p:cNvPr id="3" name="Rectangle 2"/>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p:cNvPicPr>
            <a:picLocks noChangeAspect="1"/>
          </p:cNvPicPr>
          <p:nvPr/>
        </p:nvPicPr>
        <p:blipFill>
          <a:blip r:embed="rId8"/>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pic>
        <p:nvPicPr>
          <p:cNvPr id="26" name="Picture 25"/>
          <p:cNvPicPr>
            <a:picLocks noChangeAspect="1"/>
          </p:cNvPicPr>
          <p:nvPr/>
        </p:nvPicPr>
        <p:blipFill>
          <a:blip r:embed="rId8"/>
          <a:srcRect l="36459" t="100000" r="30588" b="-4523"/>
          <a:stretch>
            <a:fillRect/>
          </a:stretch>
        </p:blipFill>
        <p:spPr>
          <a:xfrm>
            <a:off x="4502046" y="5573059"/>
            <a:ext cx="2001993" cy="177008"/>
          </a:xfrm>
          <a:custGeom>
            <a:avLst/>
            <a:gdLst>
              <a:gd name="connsiteX0" fmla="*/ 0 w 2001993"/>
              <a:gd name="connsiteY0" fmla="*/ 0 h 177008"/>
              <a:gd name="connsiteX1" fmla="*/ 2001993 w 2001993"/>
              <a:gd name="connsiteY1" fmla="*/ 0 h 177008"/>
              <a:gd name="connsiteX2" fmla="*/ 2001993 w 2001993"/>
              <a:gd name="connsiteY2" fmla="*/ 177008 h 177008"/>
              <a:gd name="connsiteX3" fmla="*/ 0 w 2001993"/>
              <a:gd name="connsiteY3" fmla="*/ 177008 h 177008"/>
              <a:gd name="connsiteX4" fmla="*/ 0 w 2001993"/>
              <a:gd name="connsiteY4" fmla="*/ 0 h 17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177008">
                <a:moveTo>
                  <a:pt x="0" y="0"/>
                </a:moveTo>
                <a:lnTo>
                  <a:pt x="2001993" y="0"/>
                </a:lnTo>
                <a:lnTo>
                  <a:pt x="2001993" y="177008"/>
                </a:lnTo>
                <a:lnTo>
                  <a:pt x="0" y="177008"/>
                </a:lnTo>
                <a:lnTo>
                  <a:pt x="0" y="0"/>
                </a:lnTo>
                <a:close/>
              </a:path>
            </a:pathLst>
          </a:custGeom>
        </p:spPr>
      </p:pic>
      <p:sp>
        <p:nvSpPr>
          <p:cNvPr id="6" name="Cloud 5"/>
          <p:cNvSpPr/>
          <p:nvPr/>
        </p:nvSpPr>
        <p:spPr>
          <a:xfrm>
            <a:off x="373589" y="1377532"/>
            <a:ext cx="11388106" cy="196827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ea typeface="Times New Roman" panose="02020603050405020304" pitchFamily="18" charset="0"/>
              </a:rPr>
              <a:t>HS viết bài theo dàn </a:t>
            </a:r>
            <a:r>
              <a:rPr lang="vi-VN" sz="3200" dirty="0" smtClean="0">
                <a:solidFill>
                  <a:schemeClr val="tx1"/>
                </a:solidFill>
                <a:latin typeface="Times New Roman" panose="02020603050405020304" pitchFamily="18" charset="0"/>
                <a:ea typeface="Times New Roman" panose="02020603050405020304" pitchFamily="18" charset="0"/>
              </a:rPr>
              <a:t>ý</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làm</a:t>
            </a:r>
            <a:r>
              <a:rPr lang="en-US" sz="3200" dirty="0" smtClean="0">
                <a:solidFill>
                  <a:schemeClr val="tx1"/>
                </a:solidFill>
                <a:latin typeface="Times New Roman" panose="02020603050405020304" pitchFamily="18" charset="0"/>
                <a:ea typeface="Times New Roman" panose="02020603050405020304" pitchFamily="18" charset="0"/>
              </a:rPr>
              <a:t> ở </a:t>
            </a:r>
            <a:r>
              <a:rPr lang="en-US" sz="3200" dirty="0" err="1" smtClean="0">
                <a:solidFill>
                  <a:schemeClr val="tx1"/>
                </a:solidFill>
                <a:latin typeface="Times New Roman" panose="02020603050405020304" pitchFamily="18" charset="0"/>
                <a:ea typeface="Times New Roman" panose="02020603050405020304" pitchFamily="18" charset="0"/>
              </a:rPr>
              <a:t>nhà</a:t>
            </a:r>
            <a:r>
              <a:rPr lang="en-US" sz="3200" dirty="0" smtClean="0">
                <a:solidFill>
                  <a:schemeClr val="tx1"/>
                </a:solidFill>
                <a:latin typeface="Times New Roman" panose="02020603050405020304" pitchFamily="18" charset="0"/>
                <a:ea typeface="Times New Roman" panose="02020603050405020304" pitchFamily="18" charset="0"/>
              </a:rPr>
              <a:t>)</a:t>
            </a:r>
            <a:endParaRPr lang="en-US" sz="3200" dirty="0">
              <a:solidFill>
                <a:schemeClr val="tx1"/>
              </a:solidFill>
              <a:latin typeface="Times New Roman" panose="02020603050405020304" pitchFamily="18" charset="0"/>
              <a:ea typeface="Times New Roman" panose="02020603050405020304" pitchFamily="18" charset="0"/>
            </a:endParaRPr>
          </a:p>
        </p:txBody>
      </p:sp>
      <p:sp>
        <p:nvSpPr>
          <p:cNvPr id="21" name="Rectangle 20"/>
          <p:cNvSpPr/>
          <p:nvPr/>
        </p:nvSpPr>
        <p:spPr>
          <a:xfrm>
            <a:off x="292370" y="3337881"/>
            <a:ext cx="3949757" cy="631711"/>
          </a:xfrm>
          <a:prstGeom prst="rect">
            <a:avLst/>
          </a:prstGeom>
        </p:spPr>
        <p:txBody>
          <a:bodyPr wrap="square">
            <a:spAutoFit/>
          </a:bodyPr>
          <a:lstStyle/>
          <a:p>
            <a:pPr>
              <a:lnSpc>
                <a:spcPct val="120000"/>
              </a:lnSpc>
            </a:pPr>
            <a:r>
              <a:rPr lang="vi-VN" sz="3200" b="1" dirty="0">
                <a:latin typeface="Times New Roman" panose="02020603050405020304" pitchFamily="18" charset="0"/>
                <a:ea typeface="Times New Roman" panose="02020603050405020304" pitchFamily="18" charset="0"/>
              </a:rPr>
              <a:t> 2. Viết bài</a:t>
            </a:r>
            <a:endParaRPr lang="en-US" sz="3200" b="1" dirty="0">
              <a:latin typeface="Times New Roman" panose="02020603050405020304" pitchFamily="18" charset="0"/>
              <a:ea typeface="Times New Roman" panose="02020603050405020304" pitchFamily="18" charset="0"/>
            </a:endParaRPr>
          </a:p>
        </p:txBody>
      </p:sp>
      <p:sp>
        <p:nvSpPr>
          <p:cNvPr id="22" name="Rectangle 21"/>
          <p:cNvSpPr/>
          <p:nvPr/>
        </p:nvSpPr>
        <p:spPr>
          <a:xfrm>
            <a:off x="292370" y="3980983"/>
            <a:ext cx="11342281" cy="1274195"/>
          </a:xfrm>
          <a:prstGeom prst="rect">
            <a:avLst/>
          </a:prstGeom>
        </p:spPr>
        <p:txBody>
          <a:bodyPr wrap="square">
            <a:spAutoFit/>
          </a:bodyPr>
          <a:lstStyle/>
          <a:p>
            <a:pPr>
              <a:lnSpc>
                <a:spcPct val="120000"/>
              </a:lnSpc>
            </a:pPr>
            <a:r>
              <a:rPr lang="en-US" sz="3200" b="1" dirty="0" smtClean="0">
                <a:latin typeface="Times New Roman" panose="02020603050405020304" pitchFamily="18" charset="0"/>
                <a:ea typeface="Times New Roman" panose="02020603050405020304" pitchFamily="18" charset="0"/>
              </a:rPr>
              <a:t>3. </a:t>
            </a:r>
            <a:r>
              <a:rPr lang="vi-VN" sz="3200" b="1" dirty="0" smtClean="0">
                <a:latin typeface="Times New Roman" panose="02020603050405020304" pitchFamily="18" charset="0"/>
                <a:ea typeface="Times New Roman" panose="02020603050405020304" pitchFamily="18" charset="0"/>
              </a:rPr>
              <a:t>Chỉnh </a:t>
            </a:r>
            <a:r>
              <a:rPr lang="vi-VN" sz="3200" b="1" dirty="0">
                <a:latin typeface="Times New Roman" panose="02020603050405020304" pitchFamily="18" charset="0"/>
                <a:ea typeface="Times New Roman" panose="02020603050405020304" pitchFamily="18" charset="0"/>
              </a:rPr>
              <a:t>sửa bài</a:t>
            </a:r>
            <a:r>
              <a:rPr lang="en-US" sz="3200" b="1" dirty="0">
                <a:latin typeface="Times New Roman" panose="02020603050405020304" pitchFamily="18" charset="0"/>
                <a:ea typeface="Times New Roman" panose="02020603050405020304" pitchFamily="18" charset="0"/>
              </a:rPr>
              <a:t> </a:t>
            </a:r>
            <a:r>
              <a:rPr lang="vi-VN" sz="3200" b="1" dirty="0" smtClean="0">
                <a:latin typeface="Times New Roman" panose="02020603050405020304" pitchFamily="18" charset="0"/>
                <a:ea typeface="Times New Roman" panose="02020603050405020304" pitchFamily="18" charset="0"/>
              </a:rPr>
              <a:t>viết</a:t>
            </a:r>
            <a:endParaRPr lang="en-US" sz="3200" b="1" dirty="0" smtClean="0">
              <a:latin typeface="Times New Roman" panose="02020603050405020304" pitchFamily="18" charset="0"/>
              <a:ea typeface="Times New Roman" panose="02020603050405020304" pitchFamily="18" charset="0"/>
            </a:endParaRPr>
          </a:p>
          <a:p>
            <a:pPr>
              <a:lnSpc>
                <a:spcPct val="120000"/>
              </a:lnSpc>
            </a:pPr>
            <a:r>
              <a:rPr lang="en-US" sz="3200" b="1" dirty="0" smtClean="0">
                <a:latin typeface="Times New Roman" panose="02020603050405020304" pitchFamily="18" charset="0"/>
                <a:ea typeface="Times New Roman" panose="02020603050405020304" pitchFamily="18" charset="0"/>
              </a:rPr>
              <a:t>HS </a:t>
            </a:r>
            <a:r>
              <a:rPr lang="en-US" sz="3200" b="1" dirty="0" err="1" smtClean="0">
                <a:latin typeface="Times New Roman" panose="02020603050405020304" pitchFamily="18" charset="0"/>
                <a:ea typeface="Times New Roman" panose="02020603050405020304" pitchFamily="18" charset="0"/>
              </a:rPr>
              <a:t>chỉnh</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sửa</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bài</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viết</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theo</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các</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yêu</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cầu</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chỉnh</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sửa</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trong</a:t>
            </a:r>
            <a:r>
              <a:rPr lang="en-US" sz="3200" b="1" dirty="0" smtClean="0">
                <a:latin typeface="Times New Roman" panose="02020603050405020304" pitchFamily="18" charset="0"/>
                <a:ea typeface="Times New Roman" panose="02020603050405020304" pitchFamily="18" charset="0"/>
              </a:rPr>
              <a:t> SGK</a:t>
            </a:r>
            <a:endParaRPr lang="en-US"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04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ea typeface="Times New Roman" panose="02020603050405020304" pitchFamily="18" charset="0"/>
              </a:rPr>
              <a:t>V</a:t>
            </a:r>
            <a:r>
              <a:rPr lang="vi-VN" sz="2400" b="1" dirty="0">
                <a:solidFill>
                  <a:schemeClr val="tx1"/>
                </a:solidFill>
                <a:latin typeface="Times New Roman" panose="02020603050405020304" pitchFamily="18" charset="0"/>
                <a:ea typeface="Times New Roman" panose="02020603050405020304" pitchFamily="18" charset="0"/>
              </a:rPr>
              <a:t>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7"/>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pic>
        <p:nvPicPr>
          <p:cNvPr id="37" name="Picture 36"/>
          <p:cNvPicPr>
            <a:picLocks noChangeAspect="1"/>
          </p:cNvPicPr>
          <p:nvPr/>
        </p:nvPicPr>
        <p:blipFill>
          <a:blip r:embed="rId8"/>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sp>
        <p:nvSpPr>
          <p:cNvPr id="10" name="Rectangle 9"/>
          <p:cNvSpPr/>
          <p:nvPr/>
        </p:nvSpPr>
        <p:spPr>
          <a:xfrm>
            <a:off x="5182190" y="690908"/>
            <a:ext cx="18149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S Mincho"/>
                <a:cs typeface="+mn-cs"/>
              </a:rPr>
              <a:t>Vận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S Mincho"/>
                <a:cs typeface="+mn-cs"/>
              </a:rPr>
              <a:t>dụng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338183" y="1214128"/>
            <a:ext cx="10858500" cy="3323987"/>
          </a:xfrm>
          <a:prstGeom prst="rect">
            <a:avLst/>
          </a:prstGeom>
        </p:spPr>
        <p:txBody>
          <a:bodyPr>
            <a:spAutoFit/>
          </a:bodyPr>
          <a:lstStyle/>
          <a:p>
            <a:pPr algn="just">
              <a:lnSpc>
                <a:spcPct val="150000"/>
              </a:lnSpc>
              <a:spcAft>
                <a:spcPts val="0"/>
              </a:spcAft>
            </a:pPr>
            <a:r>
              <a:rPr lang="vi-VN" sz="2800" dirty="0">
                <a:latin typeface="Times New Roman" panose="02020603050405020304" pitchFamily="18" charset="0"/>
                <a:ea typeface="Times New Roman" panose="02020603050405020304" pitchFamily="18" charset="0"/>
              </a:rPr>
              <a:t>HS công bố bài viết theo một trong số các hình thức sau</a:t>
            </a:r>
            <a:r>
              <a:rPr lang="vi-VN" sz="2800" dirty="0" smtClean="0">
                <a:latin typeface="Times New Roman" panose="02020603050405020304" pitchFamily="18" charset="0"/>
                <a:ea typeface="Times New Roman" panose="02020603050405020304" pitchFamily="18" charset="0"/>
              </a:rPr>
              <a:t>:</a:t>
            </a:r>
            <a:endParaRPr lang="en-US" sz="2800" dirty="0" smtClean="0">
              <a:latin typeface="Times New Roman" panose="02020603050405020304" pitchFamily="18" charset="0"/>
              <a:ea typeface="Times New Roman" panose="02020603050405020304" pitchFamily="18" charset="0"/>
            </a:endParaRPr>
          </a:p>
          <a:p>
            <a:pPr lvl="0" algn="just">
              <a:lnSpc>
                <a:spcPct val="150000"/>
              </a:lnSpc>
            </a:pPr>
            <a:r>
              <a:rPr lang="en-US" sz="2800" dirty="0" smtClean="0">
                <a:latin typeface="Times New Roman" panose="02020603050405020304" pitchFamily="18" charset="0"/>
                <a:ea typeface="Times New Roman" panose="02020603050405020304" pitchFamily="18" charset="0"/>
              </a:rPr>
              <a:t>- T</a:t>
            </a:r>
            <a:r>
              <a:rPr lang="vi-VN" sz="2800" dirty="0" smtClean="0">
                <a:latin typeface="Times New Roman" panose="02020603050405020304" pitchFamily="18" charset="0"/>
                <a:ea typeface="Times New Roman" panose="02020603050405020304" pitchFamily="18" charset="0"/>
              </a:rPr>
              <a:t>rao </a:t>
            </a:r>
            <a:r>
              <a:rPr lang="vi-VN" sz="2800" dirty="0">
                <a:latin typeface="Times New Roman" panose="02020603050405020304" pitchFamily="18" charset="0"/>
                <a:ea typeface="Times New Roman" panose="02020603050405020304" pitchFamily="18" charset="0"/>
              </a:rPr>
              <a:t>đổi bài viết với bạn cùng tổ, cùng lớp; </a:t>
            </a:r>
            <a:endParaRPr lang="en-US" sz="2800" dirty="0" smtClean="0">
              <a:latin typeface="Times New Roman" panose="02020603050405020304" pitchFamily="18" charset="0"/>
              <a:ea typeface="Times New Roman" panose="02020603050405020304" pitchFamily="18" charset="0"/>
            </a:endParaRPr>
          </a:p>
          <a:p>
            <a:pPr lvl="0" algn="just">
              <a:lnSpc>
                <a:spcPct val="150000"/>
              </a:lnSpc>
            </a:pPr>
            <a:r>
              <a:rPr lang="en-US" sz="2800" dirty="0" smtClean="0">
                <a:latin typeface="Times New Roman" panose="02020603050405020304" pitchFamily="18" charset="0"/>
                <a:ea typeface="Times New Roman" panose="02020603050405020304" pitchFamily="18" charset="0"/>
              </a:rPr>
              <a:t>- Đ</a:t>
            </a:r>
            <a:r>
              <a:rPr lang="vi-VN" sz="2800" dirty="0" smtClean="0">
                <a:latin typeface="Times New Roman" panose="02020603050405020304" pitchFamily="18" charset="0"/>
                <a:ea typeface="Times New Roman" panose="02020603050405020304" pitchFamily="18" charset="0"/>
              </a:rPr>
              <a:t>ăng </a:t>
            </a:r>
            <a:r>
              <a:rPr lang="vi-VN" sz="2800" dirty="0">
                <a:latin typeface="Times New Roman" panose="02020603050405020304" pitchFamily="18" charset="0"/>
                <a:ea typeface="Times New Roman" panose="02020603050405020304" pitchFamily="18" charset="0"/>
              </a:rPr>
              <a:t>lên trang padlet mà GV xây dựng; </a:t>
            </a:r>
            <a:endParaRPr lang="en-US" sz="2800" dirty="0" smtClean="0">
              <a:latin typeface="Times New Roman" panose="02020603050405020304" pitchFamily="18" charset="0"/>
              <a:ea typeface="Times New Roman" panose="02020603050405020304" pitchFamily="18" charset="0"/>
            </a:endParaRPr>
          </a:p>
          <a:p>
            <a:pPr lvl="0" algn="just">
              <a:lnSpc>
                <a:spcPct val="150000"/>
              </a:lnSpc>
            </a:pPr>
            <a:r>
              <a:rPr lang="en-US" sz="2800" dirty="0" smtClean="0">
                <a:latin typeface="Times New Roman" panose="02020603050405020304" pitchFamily="18" charset="0"/>
                <a:ea typeface="Times New Roman" panose="02020603050405020304" pitchFamily="18" charset="0"/>
              </a:rPr>
              <a:t>- Đ</a:t>
            </a:r>
            <a:r>
              <a:rPr lang="vi-VN" sz="2800" dirty="0" smtClean="0">
                <a:latin typeface="Times New Roman" panose="02020603050405020304" pitchFamily="18" charset="0"/>
                <a:ea typeface="Times New Roman" panose="02020603050405020304" pitchFamily="18" charset="0"/>
              </a:rPr>
              <a:t>ăng </a:t>
            </a:r>
            <a:r>
              <a:rPr lang="vi-VN" sz="2800" dirty="0">
                <a:latin typeface="Times New Roman" panose="02020603050405020304" pitchFamily="18" charset="0"/>
                <a:ea typeface="Times New Roman" panose="02020603050405020304" pitchFamily="18" charset="0"/>
              </a:rPr>
              <a:t>lên website hoặc tạp chí của trường,...</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7" name="Cloud 16"/>
          <p:cNvSpPr/>
          <p:nvPr/>
        </p:nvSpPr>
        <p:spPr>
          <a:xfrm>
            <a:off x="493030" y="3661171"/>
            <a:ext cx="11388106" cy="23055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ea typeface="Times New Roman" panose="02020603050405020304" pitchFamily="18" charset="0"/>
              </a:rPr>
              <a:t>HS lập danh sách những trích dẫn hay từ bài viết của mình hoặc của các bạn khác trong lớp để lưu vào hồ sơ viết.</a:t>
            </a:r>
            <a:endParaRPr lang="en-US" sz="28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03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ea typeface="Times New Roman" panose="02020603050405020304" pitchFamily="18" charset="0"/>
              </a:rPr>
              <a:t>V</a:t>
            </a:r>
            <a:r>
              <a:rPr lang="vi-VN" sz="2400" b="1" dirty="0">
                <a:solidFill>
                  <a:schemeClr val="tx1"/>
                </a:solidFill>
                <a:latin typeface="Times New Roman" panose="02020603050405020304" pitchFamily="18" charset="0"/>
                <a:ea typeface="Times New Roman" panose="02020603050405020304" pitchFamily="18" charset="0"/>
              </a:rPr>
              <a:t>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7"/>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pic>
        <p:nvPicPr>
          <p:cNvPr id="37" name="Picture 36"/>
          <p:cNvPicPr>
            <a:picLocks noChangeAspect="1"/>
          </p:cNvPicPr>
          <p:nvPr/>
        </p:nvPicPr>
        <p:blipFill>
          <a:blip r:embed="rId8"/>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sp>
        <p:nvSpPr>
          <p:cNvPr id="10" name="Rectangle 9"/>
          <p:cNvSpPr/>
          <p:nvPr/>
        </p:nvSpPr>
        <p:spPr>
          <a:xfrm>
            <a:off x="5182190" y="690908"/>
            <a:ext cx="18149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S Mincho"/>
                <a:cs typeface="+mn-cs"/>
              </a:rPr>
              <a:t>Vận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S Mincho"/>
                <a:cs typeface="+mn-cs"/>
              </a:rPr>
              <a:t>dụng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338183" y="1214128"/>
            <a:ext cx="10858500" cy="661207"/>
          </a:xfrm>
          <a:prstGeom prst="rect">
            <a:avLst/>
          </a:prstGeom>
        </p:spPr>
        <p:txBody>
          <a:bodyPr>
            <a:spAutoFit/>
          </a:bodyPr>
          <a:lstStyle/>
          <a:p>
            <a:pPr algn="just">
              <a:lnSpc>
                <a:spcPct val="150000"/>
              </a:lnSpc>
              <a:spcAft>
                <a:spcPts val="0"/>
              </a:spcAft>
            </a:pPr>
            <a:r>
              <a:rPr lang="vi-VN" sz="2800" dirty="0">
                <a:latin typeface="Times New Roman" panose="02020603050405020304" pitchFamily="18" charset="0"/>
                <a:ea typeface="Times New Roman" panose="02020603050405020304" pitchFamily="18" charset="0"/>
              </a:rPr>
              <a:t>HS chiêm nghiệm lại quá trình viết bằng việc trả lời các câu hỏi </a:t>
            </a:r>
            <a:endParaRPr lang="en-US" sz="2800" dirty="0">
              <a:latin typeface="Times New Roman" panose="02020603050405020304" pitchFamily="18" charset="0"/>
              <a:ea typeface="Times New Roman" panose="02020603050405020304" pitchFamily="18" charset="0"/>
            </a:endParaRPr>
          </a:p>
        </p:txBody>
      </p:sp>
      <p:sp>
        <p:nvSpPr>
          <p:cNvPr id="18" name="Rectangle 17"/>
          <p:cNvSpPr/>
          <p:nvPr/>
        </p:nvSpPr>
        <p:spPr>
          <a:xfrm>
            <a:off x="388755" y="2002561"/>
            <a:ext cx="10858500" cy="523220"/>
          </a:xfrm>
          <a:prstGeom prst="rect">
            <a:avLst/>
          </a:prstGeom>
        </p:spPr>
        <p:txBody>
          <a:bodyPr>
            <a:spAutoFit/>
          </a:bodyPr>
          <a:lstStyle/>
          <a:p>
            <a:r>
              <a:rPr lang="vi-VN" sz="2800" dirty="0">
                <a:latin typeface="Times New Roman" panose="02020603050405020304" pitchFamily="18" charset="0"/>
                <a:ea typeface="Times New Roman" panose="02020603050405020304" pitchFamily="18" charset="0"/>
              </a:rPr>
              <a:t>1. Tôi hứng thú nhất với giai đoạn nào trong tiến trình viết? Vì sao?</a:t>
            </a:r>
            <a:endParaRPr lang="en-US" sz="2800" dirty="0">
              <a:latin typeface="Times New Roman" panose="02020603050405020304" pitchFamily="18" charset="0"/>
              <a:ea typeface="Times New Roman" panose="02020603050405020304" pitchFamily="18" charset="0"/>
            </a:endParaRPr>
          </a:p>
        </p:txBody>
      </p:sp>
      <p:sp>
        <p:nvSpPr>
          <p:cNvPr id="20" name="Rectangle 19"/>
          <p:cNvSpPr/>
          <p:nvPr/>
        </p:nvSpPr>
        <p:spPr>
          <a:xfrm>
            <a:off x="388755" y="2561501"/>
            <a:ext cx="11444514" cy="954107"/>
          </a:xfrm>
          <a:prstGeom prst="rect">
            <a:avLst/>
          </a:prstGeom>
        </p:spPr>
        <p:txBody>
          <a:bodyPr wrap="square">
            <a:spAutoFit/>
          </a:bodyPr>
          <a:lstStyle/>
          <a:p>
            <a:pPr lvl="0"/>
            <a:r>
              <a:rPr lang="en-US" sz="2800" dirty="0">
                <a:latin typeface="Times New Roman" panose="02020603050405020304" pitchFamily="18" charset="0"/>
                <a:ea typeface="Times New Roman" panose="02020603050405020304" pitchFamily="18" charset="0"/>
              </a:rPr>
              <a:t>2. </a:t>
            </a:r>
            <a:r>
              <a:rPr lang="vi-VN" sz="2800" dirty="0">
                <a:latin typeface="Times New Roman" panose="02020603050405020304" pitchFamily="18" charset="0"/>
                <a:ea typeface="Times New Roman" panose="02020603050405020304" pitchFamily="18" charset="0"/>
              </a:rPr>
              <a:t>Trong tiến trình viết, điều gì khiến tôi cảm thấy khó khăn nhất? Tôi đã giải quyết vấn đề này như thế nào?</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388755" y="3685101"/>
            <a:ext cx="10644642" cy="523220"/>
          </a:xfrm>
          <a:prstGeom prst="rect">
            <a:avLst/>
          </a:prstGeom>
        </p:spPr>
        <p:txBody>
          <a:bodyPr wrap="square">
            <a:spAutoFit/>
          </a:bodyPr>
          <a:lstStyle/>
          <a:p>
            <a:pPr lvl="0"/>
            <a:r>
              <a:rPr lang="en-US" sz="2800" dirty="0">
                <a:latin typeface="Times New Roman" panose="02020603050405020304" pitchFamily="18" charset="0"/>
                <a:ea typeface="Times New Roman" panose="02020603050405020304" pitchFamily="18" charset="0"/>
              </a:rPr>
              <a:t>3</a:t>
            </a:r>
            <a:r>
              <a:rPr lang="vi-VN" sz="2800" dirty="0">
                <a:latin typeface="Times New Roman" panose="02020603050405020304" pitchFamily="18" charset="0"/>
                <a:ea typeface="Times New Roman" panose="02020603050405020304" pitchFamily="18" charset="0"/>
              </a:rPr>
              <a:t>. Tôi tâm đắc nhất với điều gì ở bài viết của mình?</a:t>
            </a:r>
            <a:endParaRPr lang="en-US" sz="2800" dirty="0">
              <a:latin typeface="Times New Roman" panose="02020603050405020304" pitchFamily="18" charset="0"/>
              <a:ea typeface="Times New Roman" panose="02020603050405020304" pitchFamily="18" charset="0"/>
            </a:endParaRPr>
          </a:p>
        </p:txBody>
      </p:sp>
      <p:sp>
        <p:nvSpPr>
          <p:cNvPr id="22" name="Rectangle 21"/>
          <p:cNvSpPr/>
          <p:nvPr/>
        </p:nvSpPr>
        <p:spPr>
          <a:xfrm>
            <a:off x="388754" y="4377814"/>
            <a:ext cx="11350399" cy="954107"/>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4</a:t>
            </a:r>
            <a:r>
              <a:rPr lang="vi-VN" sz="2800" dirty="0">
                <a:latin typeface="Times New Roman" panose="02020603050405020304" pitchFamily="18" charset="0"/>
                <a:ea typeface="Times New Roman" panose="02020603050405020304" pitchFamily="18" charset="0"/>
              </a:rPr>
              <a:t>. </a:t>
            </a:r>
            <a:r>
              <a:rPr lang="vi-VN" sz="2800" dirty="0" smtClean="0">
                <a:latin typeface="Times New Roman" panose="02020603050405020304" pitchFamily="18" charset="0"/>
                <a:ea typeface="Times New Roman" panose="02020603050405020304" pitchFamily="18" charset="0"/>
              </a:rPr>
              <a:t>Tôi </a:t>
            </a:r>
            <a:r>
              <a:rPr lang="vi-VN" sz="2800" dirty="0">
                <a:latin typeface="Times New Roman" panose="02020603050405020304" pitchFamily="18" charset="0"/>
                <a:ea typeface="Times New Roman" panose="02020603050405020304" pitchFamily="18" charset="0"/>
              </a:rPr>
              <a:t>đã rút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được bài học </a:t>
            </a:r>
            <a:r>
              <a:rPr lang="en-US" sz="2800" dirty="0">
                <a:latin typeface="Times New Roman" panose="02020603050405020304" pitchFamily="18" charset="0"/>
                <a:ea typeface="Times New Roman" panose="02020603050405020304" pitchFamily="18" charset="0"/>
              </a:rPr>
              <a:t>hay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nghiệm gì từ tiến trình viết của mình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bài viết tiếp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00124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000"/>
                                        <p:tgtEl>
                                          <p:spTgt spid="21">
                                            <p:txEl>
                                              <p:pRg st="0" end="0"/>
                                            </p:txEl>
                                          </p:spTgt>
                                        </p:tgtEl>
                                      </p:cBhvr>
                                    </p:animEffect>
                                    <p:anim calcmode="lin" valueType="num">
                                      <p:cBhvr>
                                        <p:cTn id="2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fade">
                                      <p:cBhvr>
                                        <p:cTn id="35" dur="1000"/>
                                        <p:tgtEl>
                                          <p:spTgt spid="22">
                                            <p:txEl>
                                              <p:pRg st="0" end="0"/>
                                            </p:txEl>
                                          </p:spTgt>
                                        </p:tgtEl>
                                      </p:cBhvr>
                                    </p:animEffect>
                                    <p:anim calcmode="lin" valueType="num">
                                      <p:cBhvr>
                                        <p:cTn id="36"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031" y="70847"/>
            <a:ext cx="3316934"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31757" y="567191"/>
            <a:ext cx="11590032"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chọn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dàn</a:t>
            </a:r>
            <a:r>
              <a:rPr lang="en-US" sz="2800" b="1" dirty="0" smtClean="0">
                <a:latin typeface="Times New Roman" panose="02020603050405020304" pitchFamily="18" charset="0"/>
                <a:cs typeface="Times New Roman" panose="02020603050405020304" pitchFamily="18" charset="0"/>
              </a:rPr>
              <a:t> ý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thơ</a:t>
            </a:r>
            <a:r>
              <a:rPr lang="en-US" sz="2800" b="1" dirty="0" smtClean="0">
                <a:latin typeface="Times New Roman" panose="02020603050405020304" pitchFamily="18" charset="0"/>
                <a:cs typeface="Times New Roman" panose="02020603050405020304" pitchFamily="18" charset="0"/>
              </a:rPr>
              <a:t> Song </a:t>
            </a:r>
            <a:r>
              <a:rPr lang="en-US" sz="2800" b="1" dirty="0" err="1" smtClean="0">
                <a:latin typeface="Times New Roman" panose="02020603050405020304" pitchFamily="18" charset="0"/>
                <a:cs typeface="Times New Roman" panose="02020603050405020304" pitchFamily="18" charset="0"/>
              </a:rPr>
              <a:t>thất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lục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nhất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52626" y="970584"/>
            <a:ext cx="11133992" cy="1815882"/>
          </a:xfrm>
          <a:prstGeom prst="rect">
            <a:avLst/>
          </a:prstGeom>
        </p:spPr>
        <p:txBody>
          <a:bodyPr wrap="square">
            <a:spAutoFit/>
          </a:bodyPr>
          <a:lstStyle/>
          <a:p>
            <a:pPr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Khuê</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22964" y="2680959"/>
            <a:ext cx="11063654" cy="3970318"/>
          </a:xfrm>
          <a:prstGeom prst="rect">
            <a:avLst/>
          </a:prstGeom>
        </p:spPr>
        <p:txBody>
          <a:bodyPr wrap="square">
            <a:spAutoFit/>
          </a:bodyPr>
          <a:lstStyle/>
          <a:p>
            <a:pPr algn="just">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 Nước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mây</a:t>
            </a:r>
            <a:r>
              <a:rPr lang="en-US" sz="2800" dirty="0">
                <a:latin typeface="Times New Roman" panose="02020603050405020304" pitchFamily="18" charset="0"/>
                <a:ea typeface="Calibri" panose="020F0502020204030204" pitchFamily="34" charset="0"/>
                <a:cs typeface="Times New Roman" panose="02020603050405020304" pitchFamily="18" charset="0"/>
              </a:rPr>
              <a:t> man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ngậm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ngùi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ta”</a:t>
            </a:r>
          </a:p>
          <a:p>
            <a:pPr algn="just">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latin typeface="Times New Roman" panose="02020603050405020304" pitchFamily="18" charset="0"/>
                <a:ea typeface="Calibri" panose="020F0502020204030204" pitchFamily="34" charset="0"/>
                <a:cs typeface="Times New Roman" panose="02020603050405020304" pitchFamily="18" charset="0"/>
              </a:rPr>
              <a:t> 2/1/3 =&gt;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quặn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nghẹn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ngờ</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bớt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83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847" y="261786"/>
            <a:ext cx="10896600" cy="1646413"/>
          </a:xfrm>
          <a:prstGeom prst="rect">
            <a:avLst/>
          </a:prstGeom>
        </p:spPr>
        <p:txBody>
          <a:bodyPr wrap="square">
            <a:spAutoFit/>
          </a:bodyPr>
          <a:lstStyle/>
          <a:p>
            <a:pPr algn="just">
              <a:lnSpc>
                <a:spcPct val="107000"/>
              </a:lnSpc>
              <a:spcAft>
                <a:spcPts val="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láy</a:t>
            </a:r>
            <a:r>
              <a:rPr lang="en-US" sz="2400" dirty="0">
                <a:latin typeface="Times New Roman" panose="02020603050405020304" pitchFamily="18" charset="0"/>
                <a:ea typeface="Calibri" panose="020F0502020204030204" pitchFamily="34" charset="0"/>
                <a:cs typeface="Times New Roman" panose="02020603050405020304" pitchFamily="18" charset="0"/>
              </a:rPr>
              <a:t> “man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ngậm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ngùi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nhịp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4/4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bát</a:t>
            </a:r>
            <a:r>
              <a:rPr lang="en-US" sz="2400" dirty="0">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kéo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2400" dirty="0">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cõi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tỏa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400" dirty="0">
                <a:latin typeface="Times New Roman" panose="02020603050405020304" pitchFamily="18" charset="0"/>
                <a:ea typeface="Calibri" panose="020F0502020204030204" pitchFamily="34" charset="0"/>
                <a:cs typeface="Times New Roman" panose="02020603050405020304" pitchFamily="18" charset="0"/>
              </a:rPr>
              <a:t> la.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than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56847" y="1828820"/>
            <a:ext cx="10782300" cy="4893647"/>
          </a:xfrm>
          <a:prstGeom prst="rect">
            <a:avLst/>
          </a:prstGeom>
        </p:spPr>
        <p:txBody>
          <a:bodyPr wrap="square">
            <a:spAutoFit/>
          </a:bodyPr>
          <a:lstStyle/>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chốn</a:t>
            </a:r>
            <a:r>
              <a:rPr lang="en-US" sz="2400" dirty="0">
                <a:latin typeface="Times New Roman" panose="02020603050405020304" pitchFamily="18" charset="0"/>
                <a:ea typeface="Calibri" panose="020F0502020204030204" pitchFamily="34" charset="0"/>
                <a:cs typeface="Times New Roman" panose="02020603050405020304" pitchFamily="18" charset="0"/>
              </a:rPr>
              <a:t> non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2400" dirty="0">
                <a:latin typeface="Times New Roman" panose="02020603050405020304" pitchFamily="18" charset="0"/>
                <a:ea typeface="Calibri" panose="020F0502020204030204" pitchFamily="34" charset="0"/>
                <a:cs typeface="Times New Roman" panose="02020603050405020304" pitchFamily="18" charset="0"/>
              </a:rPr>
              <a:t> ả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kéo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già</a:t>
            </a:r>
            <a:r>
              <a:rPr lang="en-US" sz="2400" dirty="0">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nghẹn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ngâm</a:t>
            </a:r>
            <a:r>
              <a:rPr lang="en-US" sz="2400" dirty="0">
                <a:latin typeface="Times New Roman" panose="02020603050405020304" pitchFamily="18" charset="0"/>
                <a:ea typeface="Calibri" panose="020F0502020204030204" pitchFamily="34" charset="0"/>
                <a:cs typeface="Times New Roman" panose="02020603050405020304" pitchFamily="18" charset="0"/>
              </a:rPr>
              <a:t>, tri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58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686" y="0"/>
            <a:ext cx="11133992" cy="5632311"/>
          </a:xfrm>
          <a:prstGeom prst="rect">
            <a:avLst/>
          </a:prstGeom>
        </p:spPr>
        <p:txBody>
          <a:bodyPr wrap="square">
            <a:spAutoFit/>
          </a:bodyPr>
          <a:lstStyle/>
          <a:p>
            <a:pPr algn="just">
              <a:spcAft>
                <a:spcPts val="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400" dirty="0">
                <a:latin typeface="Times New Roman" panose="02020603050405020304" pitchFamily="18" charset="0"/>
                <a:ea typeface="Calibri" panose="020F0502020204030204" pitchFamily="34" charset="0"/>
                <a:cs typeface="Times New Roman" panose="02020603050405020304" pitchFamily="18" charset="0"/>
              </a:rPr>
              <a:t>, nay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gả</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nghẹn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xót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tri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400" dirty="0">
                <a:latin typeface="Times New Roman" panose="02020603050405020304" pitchFamily="18" charset="0"/>
                <a:ea typeface="Calibri" panose="020F0502020204030204" pitchFamily="34" charset="0"/>
                <a:cs typeface="Times New Roman" panose="02020603050405020304" pitchFamily="18" charset="0"/>
              </a:rPr>
              <a:t>, tri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kỉ</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latin typeface="Times New Roman" panose="02020603050405020304" pitchFamily="18" charset="0"/>
                <a:ea typeface="Calibri" panose="020F0502020204030204" pitchFamily="34" charset="0"/>
                <a:cs typeface="Times New Roman" panose="02020603050405020304" pitchFamily="18" charset="0"/>
              </a:rPr>
              <a:t> sang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đợt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51341" y="5480923"/>
            <a:ext cx="6096000" cy="1200329"/>
          </a:xfrm>
          <a:prstGeom prst="rect">
            <a:avLst/>
          </a:prstGeom>
        </p:spPr>
        <p:txBody>
          <a:bodyPr>
            <a:spAutoFit/>
          </a:bodyPr>
          <a:lstStyle/>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028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additive="base">
                                        <p:cTn id="5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anim calcmode="lin" valueType="num">
                                      <p:cBhvr additive="base">
                                        <p:cTn id="6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 calcmode="lin" valueType="num">
                                      <p:cBhvr additive="base">
                                        <p:cTn id="6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2438658"/>
            <a:ext cx="5942053" cy="1011688"/>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5998" b="1" dirty="0">
                <a:solidFill>
                  <a:srgbClr val="C00000"/>
                </a:solidFill>
                <a:latin typeface="Times New Roman" panose="02020603050405020304" pitchFamily="18" charset="0"/>
                <a:ea typeface="字魂27号-布丁体" pitchFamily="2" charset="-122"/>
                <a:cs typeface="Times New Roman" panose="02020603050405020304" pitchFamily="18" charset="0"/>
              </a:rPr>
              <a:t>HẸN GẶP LẠI</a:t>
            </a:r>
            <a:endParaRPr lang="zh-CN" altLang="en-US" sz="5998"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50122896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4F5CCCD-ECAA-43D1-82C7-D1F38C586991}"/>
              </a:ext>
            </a:extLst>
          </p:cNvPr>
          <p:cNvSpPr txBox="1"/>
          <p:nvPr/>
        </p:nvSpPr>
        <p:spPr>
          <a:xfrm>
            <a:off x="255494" y="1042555"/>
            <a:ext cx="11389657" cy="2862322"/>
          </a:xfrm>
          <a:prstGeom prst="rect">
            <a:avLst/>
          </a:prstGeom>
          <a:noFill/>
          <a:ln>
            <a:noFill/>
          </a:ln>
        </p:spPr>
        <p:txBody>
          <a:bodyPr wrap="square" rtlCol="0">
            <a:spAutoFit/>
          </a:bodyPr>
          <a:lstStyle/>
          <a:p>
            <a:pPr algn="ctr"/>
            <a:r>
              <a:rPr lang="en-US" sz="4800" b="1" dirty="0" smtClean="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TIẾT 21,22,23: VIẾT</a:t>
            </a:r>
          </a:p>
          <a:p>
            <a:pPr algn="ctr"/>
            <a:r>
              <a:rPr lang="vi-VN" sz="4400" b="1" dirty="0" smtClean="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VIẾT </a:t>
            </a:r>
            <a:r>
              <a:rPr lang="vi-VN" sz="44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BÀI VĂN NGHỊ LUẬN PHÂN TÍCH MỘT TÁC PHẨM VĂN HỌC</a:t>
            </a:r>
            <a:br>
              <a:rPr lang="vi-VN" sz="44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br>
            <a:r>
              <a:rPr lang="vi-VN" sz="44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(THƠ </a:t>
            </a:r>
            <a:r>
              <a:rPr lang="en-US" sz="44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SONG </a:t>
            </a:r>
            <a:r>
              <a:rPr lang="vi-VN" sz="44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THẤT LỤC BÁT</a:t>
            </a:r>
            <a:r>
              <a:rPr lang="vi-VN" sz="4400" b="1" dirty="0" smtClean="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a:t>
            </a:r>
            <a:endParaRPr lang="en-US" sz="4400" b="1" dirty="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530541" y="11233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a:extLst>
              <a:ext uri="{FF2B5EF4-FFF2-40B4-BE49-F238E27FC236}">
                <a16:creationId xmlns:a16="http://schemas.microsoft.com/office/drawing/2014/main" id="{5DF77106-6F18-4F2A-99A8-10B08A091A9B}"/>
              </a:ext>
            </a:extLst>
          </p:cNvPr>
          <p:cNvPicPr>
            <a:picLocks noChangeAspect="1"/>
          </p:cNvPicPr>
          <p:nvPr/>
        </p:nvPicPr>
        <p:blipFill>
          <a:blip r:embed="rId4"/>
          <a:stretch>
            <a:fillRect/>
          </a:stretch>
        </p:blipFill>
        <p:spPr>
          <a:xfrm flipH="1">
            <a:off x="4844375" y="-347294"/>
            <a:ext cx="1877564" cy="1897681"/>
          </a:xfrm>
          <a:prstGeom prst="rect">
            <a:avLst/>
          </a:prstGeom>
        </p:spPr>
      </p:pic>
    </p:spTree>
    <p:extLst>
      <p:ext uri="{BB962C8B-B14F-4D97-AF65-F5344CB8AC3E}">
        <p14:creationId xmlns:p14="http://schemas.microsoft.com/office/powerpoint/2010/main" val="33243140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4850"/>
                            </p:stCondLst>
                            <p:childTnLst>
                              <p:par>
                                <p:cTn id="13" presetID="2" presetClass="entr" presetSubtype="3" decel="10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0-#ppt_w/2"/>
                                          </p:val>
                                        </p:tav>
                                        <p:tav tm="100000">
                                          <p:val>
                                            <p:strVal val="#ppt_x"/>
                                          </p:val>
                                        </p:tav>
                                      </p:tavLst>
                                    </p:anim>
                                    <p:anim calcmode="lin" valueType="num">
                                      <p:cBhvr additive="base">
                                        <p:cTn id="20"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795999" y="59391"/>
            <a:ext cx="11326334" cy="863565"/>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chemeClr val="tx1"/>
                </a:solidFill>
                <a:latin typeface="Times New Roman" panose="02020603050405020304" pitchFamily="18" charset="0"/>
                <a:ea typeface="Times New Roman" panose="02020603050405020304" pitchFamily="18" charset="0"/>
              </a:rPr>
              <a:t>VIẾT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15" name="5-Point Star 14"/>
          <p:cNvSpPr/>
          <p:nvPr/>
        </p:nvSpPr>
        <p:spPr>
          <a:xfrm>
            <a:off x="11379693" y="114546"/>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5069179" y="758083"/>
            <a:ext cx="2635569"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7"/>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sp>
        <p:nvSpPr>
          <p:cNvPr id="2" name="Rectangle 1"/>
          <p:cNvSpPr/>
          <p:nvPr/>
        </p:nvSpPr>
        <p:spPr>
          <a:xfrm>
            <a:off x="5069179" y="683313"/>
            <a:ext cx="2040943" cy="584775"/>
          </a:xfrm>
          <a:prstGeom prst="rect">
            <a:avLst/>
          </a:prstGeom>
        </p:spPr>
        <p:txBody>
          <a:bodyPr wrap="none">
            <a:spAutoFit/>
          </a:bodyPr>
          <a:lstStyle/>
          <a:p>
            <a:r>
              <a:rPr lang="pt-BR" sz="3200" b="1" dirty="0">
                <a:solidFill>
                  <a:srgbClr val="0000FF"/>
                </a:solidFill>
                <a:latin typeface="Times New Roman" panose="02020603050405020304" pitchFamily="18" charset="0"/>
                <a:ea typeface="Times New Roman" panose="02020603050405020304" pitchFamily="18" charset="0"/>
              </a:rPr>
              <a:t>Khởi động</a:t>
            </a:r>
            <a:endParaRPr lang="en-US" sz="3200" dirty="0"/>
          </a:p>
        </p:txBody>
      </p:sp>
      <p:sp>
        <p:nvSpPr>
          <p:cNvPr id="38" name="Vertical Scroll 37"/>
          <p:cNvSpPr/>
          <p:nvPr/>
        </p:nvSpPr>
        <p:spPr>
          <a:xfrm>
            <a:off x="677198" y="1537904"/>
            <a:ext cx="3250368" cy="4403306"/>
          </a:xfrm>
          <a:prstGeom prst="verticalScroll">
            <a:avLst>
              <a:gd name="adj" fmla="val 8600"/>
            </a:avLst>
          </a:prstGeom>
          <a:ln w="28575"/>
        </p:spPr>
        <p:style>
          <a:lnRef idx="2">
            <a:schemeClr val="accent2"/>
          </a:lnRef>
          <a:fillRef idx="1">
            <a:schemeClr val="lt1"/>
          </a:fillRef>
          <a:effectRef idx="0">
            <a:schemeClr val="accent2"/>
          </a:effectRef>
          <a:fontRef idx="minor">
            <a:schemeClr val="dk1"/>
          </a:fontRef>
        </p:style>
        <p:txBody>
          <a:bodyPr rtlCol="0" anchor="ctr"/>
          <a:lstStyle/>
          <a:p>
            <a:pPr lvl="0"/>
            <a:r>
              <a:rPr lang="vi-VN" sz="2800" dirty="0">
                <a:latin typeface="Times New Roman" panose="02020603050405020304" pitchFamily="18" charset="0"/>
                <a:ea typeface="Times New Roman" panose="02020603050405020304" pitchFamily="18" charset="0"/>
              </a:rPr>
              <a:t>GV sử dụng chiến thuật công não với cụm từ khoá “thơ song thất lục bát</a:t>
            </a:r>
            <a:r>
              <a:rPr lang="vi-VN"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39" name="Left Arrow Callout 38"/>
          <p:cNvSpPr/>
          <p:nvPr/>
        </p:nvSpPr>
        <p:spPr>
          <a:xfrm>
            <a:off x="7925593" y="1537905"/>
            <a:ext cx="3506857" cy="4403306"/>
          </a:xfrm>
          <a:prstGeom prst="leftArrowCallout">
            <a:avLst>
              <a:gd name="adj1" fmla="val 72134"/>
              <a:gd name="adj2" fmla="val 56847"/>
              <a:gd name="adj3" fmla="val 17357"/>
              <a:gd name="adj4" fmla="val 77079"/>
            </a:avLst>
          </a:prstGeom>
          <a:ln w="28575"/>
        </p:spPr>
        <p:style>
          <a:lnRef idx="2">
            <a:schemeClr val="accent2"/>
          </a:lnRef>
          <a:fillRef idx="1">
            <a:schemeClr val="lt1"/>
          </a:fillRef>
          <a:effectRef idx="0">
            <a:schemeClr val="accent2"/>
          </a:effectRef>
          <a:fontRef idx="minor">
            <a:schemeClr val="dk1"/>
          </a:fontRef>
        </p:style>
        <p:txBody>
          <a:bodyPr rtlCol="0" anchor="ctr"/>
          <a:lstStyle/>
          <a:p>
            <a:pPr lvl="0"/>
            <a:r>
              <a:rPr lang="vi-VN" sz="2800" dirty="0">
                <a:latin typeface="Times New Roman" panose="02020603050405020304" pitchFamily="18" charset="0"/>
                <a:ea typeface="Times New Roman" panose="02020603050405020304" pitchFamily="18" charset="0"/>
              </a:rPr>
              <a:t>Yêu cầu HS dựa vào các kiến thức đã học, trong vòng 2 phút, đọc to các từ, cụm từ liên quan đến từ khoá này.</a:t>
            </a:r>
            <a:endParaRPr lang="en-US" sz="2800" dirty="0">
              <a:latin typeface="Times New Roman" panose="02020603050405020304" pitchFamily="18" charset="0"/>
              <a:ea typeface="Times New Roman" panose="02020603050405020304" pitchFamily="18" charset="0"/>
            </a:endParaRPr>
          </a:p>
        </p:txBody>
      </p:sp>
      <p:pic>
        <p:nvPicPr>
          <p:cNvPr id="23" name="Picture 22"/>
          <p:cNvPicPr>
            <a:picLocks noChangeAspect="1"/>
          </p:cNvPicPr>
          <p:nvPr/>
        </p:nvPicPr>
        <p:blipFill>
          <a:blip r:embed="rId8"/>
          <a:srcRect l="36459" r="30588"/>
          <a:stretch>
            <a:fillRect/>
          </a:stretch>
        </p:blipFill>
        <p:spPr>
          <a:xfrm>
            <a:off x="3702848" y="2013126"/>
            <a:ext cx="1598395" cy="3390900"/>
          </a:xfrm>
          <a:custGeom>
            <a:avLst/>
            <a:gdLst>
              <a:gd name="connsiteX0" fmla="*/ 0 w 2001993"/>
              <a:gd name="connsiteY0" fmla="*/ 0 h 3913835"/>
              <a:gd name="connsiteX1" fmla="*/ 2001993 w 2001993"/>
              <a:gd name="connsiteY1" fmla="*/ 0 h 3913835"/>
              <a:gd name="connsiteX2" fmla="*/ 2001993 w 2001993"/>
              <a:gd name="connsiteY2" fmla="*/ 3913835 h 3913835"/>
              <a:gd name="connsiteX3" fmla="*/ 0 w 2001993"/>
              <a:gd name="connsiteY3" fmla="*/ 3913835 h 3913835"/>
              <a:gd name="connsiteX4" fmla="*/ 0 w 2001993"/>
              <a:gd name="connsiteY4" fmla="*/ 0 h 3913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3913835">
                <a:moveTo>
                  <a:pt x="0" y="0"/>
                </a:moveTo>
                <a:lnTo>
                  <a:pt x="2001993" y="0"/>
                </a:lnTo>
                <a:lnTo>
                  <a:pt x="2001993" y="3913835"/>
                </a:lnTo>
                <a:lnTo>
                  <a:pt x="0" y="3913835"/>
                </a:lnTo>
                <a:lnTo>
                  <a:pt x="0" y="0"/>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6" name="Picture 25"/>
          <p:cNvPicPr>
            <a:picLocks noChangeAspect="1"/>
          </p:cNvPicPr>
          <p:nvPr/>
        </p:nvPicPr>
        <p:blipFill>
          <a:blip r:embed="rId8"/>
          <a:srcRect l="69412"/>
          <a:stretch>
            <a:fillRect/>
          </a:stretch>
        </p:blipFill>
        <p:spPr>
          <a:xfrm>
            <a:off x="5746358" y="2055988"/>
            <a:ext cx="1734120" cy="3449914"/>
          </a:xfrm>
          <a:custGeom>
            <a:avLst/>
            <a:gdLst>
              <a:gd name="connsiteX0" fmla="*/ 0 w 1858296"/>
              <a:gd name="connsiteY0" fmla="*/ 0 h 3913835"/>
              <a:gd name="connsiteX1" fmla="*/ 1858296 w 1858296"/>
              <a:gd name="connsiteY1" fmla="*/ 0 h 3913835"/>
              <a:gd name="connsiteX2" fmla="*/ 1858296 w 1858296"/>
              <a:gd name="connsiteY2" fmla="*/ 3913835 h 3913835"/>
              <a:gd name="connsiteX3" fmla="*/ 0 w 1858296"/>
              <a:gd name="connsiteY3" fmla="*/ 3913835 h 3913835"/>
              <a:gd name="connsiteX4" fmla="*/ 0 w 1858296"/>
              <a:gd name="connsiteY4" fmla="*/ 0 h 3913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96" h="3913835">
                <a:moveTo>
                  <a:pt x="0" y="0"/>
                </a:moveTo>
                <a:lnTo>
                  <a:pt x="1858296" y="0"/>
                </a:lnTo>
                <a:lnTo>
                  <a:pt x="1858296" y="3913835"/>
                </a:lnTo>
                <a:lnTo>
                  <a:pt x="0" y="3913835"/>
                </a:lnTo>
                <a:lnTo>
                  <a:pt x="0" y="0"/>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 name="5-Point Star 15"/>
          <p:cNvSpPr/>
          <p:nvPr/>
        </p:nvSpPr>
        <p:spPr>
          <a:xfrm>
            <a:off x="62329" y="121386"/>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7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3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right)">
                                      <p:cBhvr>
                                        <p:cTn id="1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ea typeface="Times New Roman" panose="02020603050405020304" pitchFamily="18" charset="0"/>
              </a:rPr>
              <a:t>V</a:t>
            </a:r>
            <a:r>
              <a:rPr lang="vi-VN" sz="2400" b="1" dirty="0">
                <a:solidFill>
                  <a:schemeClr val="tx1"/>
                </a:solidFill>
                <a:latin typeface="Times New Roman" panose="02020603050405020304" pitchFamily="18" charset="0"/>
                <a:ea typeface="Times New Roman" panose="02020603050405020304" pitchFamily="18" charset="0"/>
              </a:rPr>
              <a:t>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7"/>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sp>
        <p:nvSpPr>
          <p:cNvPr id="3" name="Rectangle 2"/>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416696" y="1889598"/>
            <a:ext cx="11296696" cy="1077218"/>
          </a:xfrm>
          <a:prstGeom prst="rect">
            <a:avLst/>
          </a:prstGeom>
        </p:spPr>
        <p:txBody>
          <a:bodyPr wrap="square">
            <a:spAutoFit/>
          </a:bodyPr>
          <a:lstStyle/>
          <a:p>
            <a:r>
              <a:rPr lang="vi-VN" sz="3200" b="1" dirty="0" smtClean="0">
                <a:latin typeface="Times New Roman" panose="02020603050405020304" pitchFamily="18" charset="0"/>
                <a:ea typeface="Times New Roman" panose="02020603050405020304" pitchFamily="18" charset="0"/>
              </a:rPr>
              <a:t>I. Tìm hiểu yêu cầu đối với bài văn nghị luận phân tích một tác phẩm văn học (thơ song thất lục bát)</a:t>
            </a:r>
            <a:endParaRPr lang="en-US" sz="3200" b="1" dirty="0">
              <a:latin typeface="Times New Roman" panose="02020603050405020304" pitchFamily="18" charset="0"/>
              <a:ea typeface="Times New Roman" panose="02020603050405020304" pitchFamily="18" charset="0"/>
            </a:endParaRPr>
          </a:p>
        </p:txBody>
      </p:sp>
      <p:pic>
        <p:nvPicPr>
          <p:cNvPr id="37" name="Picture 36"/>
          <p:cNvPicPr>
            <a:picLocks noChangeAspect="1"/>
          </p:cNvPicPr>
          <p:nvPr/>
        </p:nvPicPr>
        <p:blipFill>
          <a:blip r:embed="rId8"/>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pic>
        <p:nvPicPr>
          <p:cNvPr id="26" name="Picture 25"/>
          <p:cNvPicPr>
            <a:picLocks noChangeAspect="1"/>
          </p:cNvPicPr>
          <p:nvPr/>
        </p:nvPicPr>
        <p:blipFill>
          <a:blip r:embed="rId8"/>
          <a:srcRect l="36459" t="100000" r="30588" b="-4523"/>
          <a:stretch>
            <a:fillRect/>
          </a:stretch>
        </p:blipFill>
        <p:spPr>
          <a:xfrm>
            <a:off x="4502046" y="5573059"/>
            <a:ext cx="2001993" cy="177008"/>
          </a:xfrm>
          <a:custGeom>
            <a:avLst/>
            <a:gdLst>
              <a:gd name="connsiteX0" fmla="*/ 0 w 2001993"/>
              <a:gd name="connsiteY0" fmla="*/ 0 h 177008"/>
              <a:gd name="connsiteX1" fmla="*/ 2001993 w 2001993"/>
              <a:gd name="connsiteY1" fmla="*/ 0 h 177008"/>
              <a:gd name="connsiteX2" fmla="*/ 2001993 w 2001993"/>
              <a:gd name="connsiteY2" fmla="*/ 177008 h 177008"/>
              <a:gd name="connsiteX3" fmla="*/ 0 w 2001993"/>
              <a:gd name="connsiteY3" fmla="*/ 177008 h 177008"/>
              <a:gd name="connsiteX4" fmla="*/ 0 w 2001993"/>
              <a:gd name="connsiteY4" fmla="*/ 0 h 17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177008">
                <a:moveTo>
                  <a:pt x="0" y="0"/>
                </a:moveTo>
                <a:lnTo>
                  <a:pt x="2001993" y="0"/>
                </a:lnTo>
                <a:lnTo>
                  <a:pt x="2001993" y="177008"/>
                </a:lnTo>
                <a:lnTo>
                  <a:pt x="0" y="177008"/>
                </a:lnTo>
                <a:lnTo>
                  <a:pt x="0" y="0"/>
                </a:lnTo>
                <a:close/>
              </a:path>
            </a:pathLst>
          </a:custGeom>
        </p:spPr>
      </p:pic>
      <p:sp>
        <p:nvSpPr>
          <p:cNvPr id="2" name="Rectangle 1"/>
          <p:cNvSpPr/>
          <p:nvPr/>
        </p:nvSpPr>
        <p:spPr>
          <a:xfrm>
            <a:off x="416696" y="3197650"/>
            <a:ext cx="11566298" cy="954107"/>
          </a:xfrm>
          <a:prstGeom prst="rect">
            <a:avLst/>
          </a:prstGeom>
        </p:spPr>
        <p:txBody>
          <a:bodyPr wrap="square">
            <a:spAutoFit/>
          </a:bodyPr>
          <a:lstStyle/>
          <a:p>
            <a:pPr marL="514350" indent="-514350">
              <a:buAutoNum type="arabicPeriod"/>
            </a:pPr>
            <a:r>
              <a:rPr lang="vi-VN" sz="2800" b="1" dirty="0" smtClean="0">
                <a:latin typeface="Times New Roman" panose="02020603050405020304" pitchFamily="18" charset="0"/>
                <a:ea typeface="Times New Roman" panose="02020603050405020304" pitchFamily="18" charset="0"/>
              </a:rPr>
              <a:t>Yêu </a:t>
            </a:r>
            <a:r>
              <a:rPr lang="vi-VN" sz="2800" b="1" dirty="0">
                <a:latin typeface="Times New Roman" panose="02020603050405020304" pitchFamily="18" charset="0"/>
                <a:ea typeface="Times New Roman" panose="02020603050405020304" pitchFamily="18" charset="0"/>
              </a:rPr>
              <a:t>cầu đối với bài văn nghị luận phân tích một tác phẩm văn học </a:t>
            </a:r>
            <a:endParaRPr lang="en-US" sz="2800" b="1" dirty="0" smtClean="0">
              <a:latin typeface="Times New Roman" panose="02020603050405020304" pitchFamily="18" charset="0"/>
              <a:ea typeface="Times New Roman" panose="02020603050405020304" pitchFamily="18" charset="0"/>
            </a:endParaRPr>
          </a:p>
          <a:p>
            <a:r>
              <a:rPr lang="vi-VN" sz="2800" b="1" dirty="0" smtClean="0">
                <a:latin typeface="Times New Roman" panose="02020603050405020304" pitchFamily="18" charset="0"/>
                <a:ea typeface="Times New Roman" panose="02020603050405020304" pitchFamily="18" charset="0"/>
              </a:rPr>
              <a:t>(</a:t>
            </a:r>
            <a:r>
              <a:rPr lang="vi-VN" sz="2800" b="1" dirty="0">
                <a:latin typeface="Times New Roman" panose="02020603050405020304" pitchFamily="18" charset="0"/>
                <a:ea typeface="Times New Roman" panose="02020603050405020304" pitchFamily="18" charset="0"/>
              </a:rPr>
              <a:t>thơ song thất lục bát)</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8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7368" y="835818"/>
            <a:ext cx="12118686"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ea typeface="Times New Roman" panose="02020603050405020304" pitchFamily="18" charset="0"/>
              </a:rPr>
              <a:t>V</a:t>
            </a:r>
            <a:r>
              <a:rPr lang="vi-VN" sz="2400" b="1" dirty="0">
                <a:solidFill>
                  <a:schemeClr val="tx1"/>
                </a:solidFill>
                <a:latin typeface="Times New Roman" panose="02020603050405020304" pitchFamily="18" charset="0"/>
                <a:ea typeface="Times New Roman" panose="02020603050405020304" pitchFamily="18" charset="0"/>
              </a:rPr>
              <a:t>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7"/>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sp>
        <p:nvSpPr>
          <p:cNvPr id="3" name="Rectangle 2"/>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p:cNvPicPr>
            <a:picLocks noChangeAspect="1"/>
          </p:cNvPicPr>
          <p:nvPr/>
        </p:nvPicPr>
        <p:blipFill>
          <a:blip r:embed="rId8"/>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pic>
        <p:nvPicPr>
          <p:cNvPr id="26" name="Picture 25"/>
          <p:cNvPicPr>
            <a:picLocks noChangeAspect="1"/>
          </p:cNvPicPr>
          <p:nvPr/>
        </p:nvPicPr>
        <p:blipFill>
          <a:blip r:embed="rId8"/>
          <a:srcRect l="36459" t="100000" r="30588" b="-4523"/>
          <a:stretch>
            <a:fillRect/>
          </a:stretch>
        </p:blipFill>
        <p:spPr>
          <a:xfrm>
            <a:off x="4502046" y="5573059"/>
            <a:ext cx="2001993" cy="177008"/>
          </a:xfrm>
          <a:custGeom>
            <a:avLst/>
            <a:gdLst>
              <a:gd name="connsiteX0" fmla="*/ 0 w 2001993"/>
              <a:gd name="connsiteY0" fmla="*/ 0 h 177008"/>
              <a:gd name="connsiteX1" fmla="*/ 2001993 w 2001993"/>
              <a:gd name="connsiteY1" fmla="*/ 0 h 177008"/>
              <a:gd name="connsiteX2" fmla="*/ 2001993 w 2001993"/>
              <a:gd name="connsiteY2" fmla="*/ 177008 h 177008"/>
              <a:gd name="connsiteX3" fmla="*/ 0 w 2001993"/>
              <a:gd name="connsiteY3" fmla="*/ 177008 h 177008"/>
              <a:gd name="connsiteX4" fmla="*/ 0 w 2001993"/>
              <a:gd name="connsiteY4" fmla="*/ 0 h 17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177008">
                <a:moveTo>
                  <a:pt x="0" y="0"/>
                </a:moveTo>
                <a:lnTo>
                  <a:pt x="2001993" y="0"/>
                </a:lnTo>
                <a:lnTo>
                  <a:pt x="2001993" y="177008"/>
                </a:lnTo>
                <a:lnTo>
                  <a:pt x="0" y="177008"/>
                </a:lnTo>
                <a:lnTo>
                  <a:pt x="0" y="0"/>
                </a:lnTo>
                <a:close/>
              </a:path>
            </a:pathLst>
          </a:custGeom>
        </p:spPr>
      </p:pic>
      <p:sp>
        <p:nvSpPr>
          <p:cNvPr id="2" name="Rectangle 1"/>
          <p:cNvSpPr/>
          <p:nvPr/>
        </p:nvSpPr>
        <p:spPr>
          <a:xfrm>
            <a:off x="298990" y="1171572"/>
            <a:ext cx="11507528" cy="1384995"/>
          </a:xfrm>
          <a:prstGeom prst="rect">
            <a:avLst/>
          </a:prstGeom>
        </p:spPr>
        <p:txBody>
          <a:bodyPr wrap="square">
            <a:spAutoFit/>
          </a:bodyPr>
          <a:lstStyle/>
          <a:p>
            <a:pPr marL="514350" indent="-514350" algn="just">
              <a:buAutoNum type="arabicPeriod"/>
            </a:pPr>
            <a:r>
              <a:rPr lang="vi-VN" sz="2800" b="1" dirty="0" smtClean="0">
                <a:latin typeface="Times New Roman" panose="02020603050405020304" pitchFamily="18" charset="0"/>
                <a:cs typeface="Times New Roman" panose="02020603050405020304" pitchFamily="18" charset="0"/>
              </a:rPr>
              <a:t>Yêu </a:t>
            </a:r>
            <a:r>
              <a:rPr lang="vi-VN" sz="2800" b="1" dirty="0">
                <a:latin typeface="Times New Roman" panose="02020603050405020304" pitchFamily="18" charset="0"/>
                <a:cs typeface="Times New Roman" panose="02020603050405020304" pitchFamily="18" charset="0"/>
              </a:rPr>
              <a:t>cầu đối với bài văn nghị luận phân tích một tác phẩm </a:t>
            </a:r>
            <a:endParaRPr lang="en-US" sz="2800" b="1" dirty="0" smtClean="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văn </a:t>
            </a:r>
            <a:r>
              <a:rPr lang="vi-VN" sz="2800" b="1" dirty="0">
                <a:latin typeface="Times New Roman" panose="02020603050405020304" pitchFamily="18" charset="0"/>
                <a:cs typeface="Times New Roman" panose="02020603050405020304" pitchFamily="18" charset="0"/>
              </a:rPr>
              <a:t>học (thơ song thất lục bát)</a:t>
            </a:r>
            <a:endParaRPr lang="en-US" sz="2800" b="1" dirty="0">
              <a:latin typeface="Times New Roman" panose="02020603050405020304" pitchFamily="18" charset="0"/>
              <a:cs typeface="Times New Roman" panose="02020603050405020304" pitchFamily="18" charset="0"/>
            </a:endParaRPr>
          </a:p>
          <a:p>
            <a:pPr algn="just">
              <a:spcAft>
                <a:spcPts val="0"/>
              </a:spcAft>
            </a:pPr>
            <a:endParaRPr lang="en-US" sz="28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20000"/>
                    </a14:imgEffect>
                  </a14:imgLayer>
                </a14:imgProps>
              </a:ext>
            </a:extLst>
          </a:blip>
          <a:srcRect l="8332" t="24444" r="5556" b="18889"/>
          <a:stretch/>
        </p:blipFill>
        <p:spPr>
          <a:xfrm>
            <a:off x="4843758" y="3814417"/>
            <a:ext cx="1548765" cy="1943100"/>
          </a:xfrm>
          <a:prstGeom prst="rect">
            <a:avLst/>
          </a:prstGeom>
        </p:spPr>
      </p:pic>
      <p:sp>
        <p:nvSpPr>
          <p:cNvPr id="9" name="Rounded Rectangular Callout 8"/>
          <p:cNvSpPr/>
          <p:nvPr/>
        </p:nvSpPr>
        <p:spPr>
          <a:xfrm>
            <a:off x="6259575" y="1654006"/>
            <a:ext cx="5385577" cy="2007165"/>
          </a:xfrm>
          <a:prstGeom prst="wedgeRoundRectCallout">
            <a:avLst>
              <a:gd name="adj1" fmla="val -50664"/>
              <a:gd name="adj2" fmla="val 95365"/>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lvl="0"/>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Giới </a:t>
            </a:r>
            <a:r>
              <a:rPr lang="vi-VN" sz="2800" dirty="0">
                <a:solidFill>
                  <a:schemeClr val="tx1"/>
                </a:solidFill>
                <a:latin typeface="Times New Roman" panose="02020603050405020304" pitchFamily="18" charset="0"/>
                <a:cs typeface="Times New Roman" panose="02020603050405020304" pitchFamily="18" charset="0"/>
              </a:rPr>
              <a:t>thiệu khái quát về tác phẩm thơ song thất lục bát (tên tác phẩm, tên tác giả), nêu được nhận định chung của người viết về tác phẩm.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2" name="Rounded Rectangular Callout 31"/>
          <p:cNvSpPr/>
          <p:nvPr/>
        </p:nvSpPr>
        <p:spPr>
          <a:xfrm>
            <a:off x="298990" y="2090091"/>
            <a:ext cx="5578150" cy="907697"/>
          </a:xfrm>
          <a:prstGeom prst="wedgeRoundRectCallout">
            <a:avLst>
              <a:gd name="adj1" fmla="val 48268"/>
              <a:gd name="adj2" fmla="val 143878"/>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lvl="0"/>
            <a:r>
              <a:rPr lang="en-US" sz="2800" i="1" dirty="0" smtClean="0">
                <a:solidFill>
                  <a:srgbClr val="0D0D0D"/>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Làm rõ được nội dung chủ đề của tác phẩm.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5" name="Rounded Rectangular Callout 34"/>
          <p:cNvSpPr/>
          <p:nvPr/>
        </p:nvSpPr>
        <p:spPr>
          <a:xfrm>
            <a:off x="140475" y="3119996"/>
            <a:ext cx="4703283" cy="2129662"/>
          </a:xfrm>
          <a:prstGeom prst="wedgeRoundRectCallout">
            <a:avLst>
              <a:gd name="adj1" fmla="val 69235"/>
              <a:gd name="adj2" fmla="val -1566"/>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lvl="0"/>
            <a:r>
              <a:rPr lang="en-US" sz="2800" i="1" dirty="0">
                <a:solidFill>
                  <a:srgbClr val="0D0D0D"/>
                </a:solidFill>
                <a:latin typeface="Times New Roman" panose="02020603050405020304" pitchFamily="18" charset="0"/>
                <a:ea typeface="Times New Roman" panose="02020603050405020304" pitchFamily="18" charset="0"/>
              </a:rPr>
              <a:t>-</a:t>
            </a:r>
            <a:r>
              <a:rPr lang="en-US" sz="2800" i="1" dirty="0" smtClean="0">
                <a:solidFill>
                  <a:srgbClr val="0D0D0D"/>
                </a:solidFill>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Triển khai được hệ thống luận điểm chặt chẽ; sử dụng lí lẽ, bằng chứng xác đáng từ tác phẩm để làm sáng tỏ ý kiến nêu trong bài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9" name="Rounded Rectangular Callout 38"/>
          <p:cNvSpPr/>
          <p:nvPr/>
        </p:nvSpPr>
        <p:spPr>
          <a:xfrm>
            <a:off x="6259575" y="3815567"/>
            <a:ext cx="5546944" cy="2670958"/>
          </a:xfrm>
          <a:prstGeom prst="wedgeRoundRectCallout">
            <a:avLst>
              <a:gd name="adj1" fmla="val -63319"/>
              <a:gd name="adj2" fmla="val 65868"/>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just">
              <a:spcBef>
                <a:spcPts val="600"/>
              </a:spcBef>
              <a:spcAft>
                <a:spcPts val="600"/>
              </a:spcAft>
            </a:pPr>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Phân </a:t>
            </a:r>
            <a:r>
              <a:rPr lang="vi-VN" sz="2800" dirty="0">
                <a:solidFill>
                  <a:schemeClr val="tx1"/>
                </a:solidFill>
                <a:latin typeface="Times New Roman" panose="02020603050405020304" pitchFamily="18" charset="0"/>
                <a:cs typeface="Times New Roman" panose="02020603050405020304" pitchFamily="18" charset="0"/>
              </a:rPr>
              <a:t>tích được những nét đặc sắc về hình thức nghệ thuật của tác phẩm (vần, nhịp, từ ngữ, biện pháp tu từ,...) và hiệu quả thẩm mĩ của chúng; tập trung vào một số yếu tố nghệ thuật nổi bật của tác phẩm.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4" name="Rounded Rectangular Callout 23"/>
          <p:cNvSpPr/>
          <p:nvPr/>
        </p:nvSpPr>
        <p:spPr>
          <a:xfrm>
            <a:off x="298990" y="5257108"/>
            <a:ext cx="4622633" cy="1229417"/>
          </a:xfrm>
          <a:prstGeom prst="wedgeRoundRectCallout">
            <a:avLst>
              <a:gd name="adj1" fmla="val 69235"/>
              <a:gd name="adj2" fmla="val -1566"/>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Khẳng định được ý nghĩa, giá trị của tác phẩm.</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7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animBg="1"/>
      <p:bldP spid="35" grpId="0" animBg="1"/>
      <p:bldP spid="39"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ea typeface="Times New Roman" panose="02020603050405020304" pitchFamily="18" charset="0"/>
              </a:rPr>
              <a:t>V</a:t>
            </a:r>
            <a:r>
              <a:rPr lang="vi-VN" sz="2400" b="1" dirty="0">
                <a:solidFill>
                  <a:schemeClr val="tx1"/>
                </a:solidFill>
                <a:latin typeface="Times New Roman" panose="02020603050405020304" pitchFamily="18" charset="0"/>
                <a:ea typeface="Times New Roman" panose="02020603050405020304" pitchFamily="18" charset="0"/>
              </a:rPr>
              <a:t>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7"/>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sp>
        <p:nvSpPr>
          <p:cNvPr id="3" name="Rectangle 2"/>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p:cNvPicPr>
            <a:picLocks noChangeAspect="1"/>
          </p:cNvPicPr>
          <p:nvPr/>
        </p:nvPicPr>
        <p:blipFill>
          <a:blip r:embed="rId8"/>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pic>
        <p:nvPicPr>
          <p:cNvPr id="26" name="Picture 25"/>
          <p:cNvPicPr>
            <a:picLocks noChangeAspect="1"/>
          </p:cNvPicPr>
          <p:nvPr/>
        </p:nvPicPr>
        <p:blipFill>
          <a:blip r:embed="rId8"/>
          <a:srcRect l="36459" t="100000" r="30588" b="-4523"/>
          <a:stretch>
            <a:fillRect/>
          </a:stretch>
        </p:blipFill>
        <p:spPr>
          <a:xfrm>
            <a:off x="4502046" y="5573059"/>
            <a:ext cx="2001993" cy="177008"/>
          </a:xfrm>
          <a:custGeom>
            <a:avLst/>
            <a:gdLst>
              <a:gd name="connsiteX0" fmla="*/ 0 w 2001993"/>
              <a:gd name="connsiteY0" fmla="*/ 0 h 177008"/>
              <a:gd name="connsiteX1" fmla="*/ 2001993 w 2001993"/>
              <a:gd name="connsiteY1" fmla="*/ 0 h 177008"/>
              <a:gd name="connsiteX2" fmla="*/ 2001993 w 2001993"/>
              <a:gd name="connsiteY2" fmla="*/ 177008 h 177008"/>
              <a:gd name="connsiteX3" fmla="*/ 0 w 2001993"/>
              <a:gd name="connsiteY3" fmla="*/ 177008 h 177008"/>
              <a:gd name="connsiteX4" fmla="*/ 0 w 2001993"/>
              <a:gd name="connsiteY4" fmla="*/ 0 h 17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177008">
                <a:moveTo>
                  <a:pt x="0" y="0"/>
                </a:moveTo>
                <a:lnTo>
                  <a:pt x="2001993" y="0"/>
                </a:lnTo>
                <a:lnTo>
                  <a:pt x="2001993" y="177008"/>
                </a:lnTo>
                <a:lnTo>
                  <a:pt x="0" y="177008"/>
                </a:lnTo>
                <a:lnTo>
                  <a:pt x="0" y="0"/>
                </a:lnTo>
                <a:close/>
              </a:path>
            </a:pathLst>
          </a:custGeom>
        </p:spPr>
      </p:pic>
      <p:sp>
        <p:nvSpPr>
          <p:cNvPr id="2" name="Rectangle 1"/>
          <p:cNvSpPr/>
          <p:nvPr/>
        </p:nvSpPr>
        <p:spPr>
          <a:xfrm>
            <a:off x="400019" y="1164431"/>
            <a:ext cx="5067413"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Phân tích bài viết tham khảo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Cloud 5"/>
          <p:cNvSpPr/>
          <p:nvPr/>
        </p:nvSpPr>
        <p:spPr>
          <a:xfrm>
            <a:off x="160880" y="1116675"/>
            <a:ext cx="11763531" cy="32173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b="1" dirty="0">
                <a:solidFill>
                  <a:schemeClr val="bg1"/>
                </a:solidFill>
                <a:latin typeface="Times New Roman" panose="02020603050405020304" pitchFamily="18" charset="0"/>
                <a:ea typeface="Times New Roman" panose="02020603050405020304" pitchFamily="18" charset="0"/>
              </a:rPr>
              <a:t>Theo em, bài viết tham khảo có đáp ứng được yêu cầu đối với bài văn nghị luận phân tích một tác phẩm văn học (thơ song thất lục bát) không?</a:t>
            </a:r>
            <a:endParaRPr lang="en-US" sz="2800" b="1" dirty="0">
              <a:solidFill>
                <a:schemeClr val="bg1"/>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560298" y="4185590"/>
            <a:ext cx="10858500" cy="954107"/>
          </a:xfrm>
          <a:prstGeom prst="rect">
            <a:avLst/>
          </a:prstGeom>
        </p:spPr>
        <p:txBody>
          <a:bodyPr>
            <a:spAutoFit/>
          </a:bodyPr>
          <a:lstStyle/>
          <a:p>
            <a:pPr lvl="0"/>
            <a:r>
              <a:rPr lang="vi-VN" sz="2800" dirty="0">
                <a:latin typeface="Times New Roman" panose="02020603050405020304" pitchFamily="18" charset="0"/>
                <a:ea typeface="Times New Roman" panose="02020603050405020304" pitchFamily="18" charset="0"/>
              </a:rPr>
              <a:t>Bài viết tham khảo đã đáp ứng được yêu cầu đối với bài văn nghị luận phân tích một tác phẩm văn học (thơ song thất lục bát)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527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4171" y="281791"/>
            <a:ext cx="2865464"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TRƯỜNG TÔI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0957" y="836702"/>
            <a:ext cx="6143028" cy="5109091"/>
          </a:xfrm>
          <a:prstGeom prst="rect">
            <a:avLst/>
          </a:prstGeom>
          <a:noFill/>
        </p:spPr>
        <p:txBody>
          <a:bodyPr wrap="none" rtlCol="0">
            <a:spAutoFit/>
          </a:bodyPr>
          <a:lstStyle/>
          <a:p>
            <a:endParaRPr lang="en-US" dirty="0" smtClean="0"/>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Đây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trường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tôi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mái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trường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nhỏ</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Kìa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xóm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ngói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đỏ</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quê</a:t>
            </a:r>
            <a:r>
              <a:rPr lang="en-US" sz="2800" dirty="0" smtClean="0">
                <a:solidFill>
                  <a:srgbClr val="0070C0"/>
                </a:solidFill>
                <a:latin typeface="Times New Roman" panose="02020603050405020304" pitchFamily="18" charset="0"/>
                <a:cs typeface="Times New Roman" panose="02020603050405020304" pitchFamily="18" charset="0"/>
              </a:rPr>
              <a:t> ta</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Ngày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ngày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tiếng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hát</a:t>
            </a:r>
            <a:r>
              <a:rPr lang="en-US" sz="2800" dirty="0" smtClean="0">
                <a:solidFill>
                  <a:srgbClr val="0070C0"/>
                </a:solidFill>
                <a:latin typeface="Times New Roman" panose="02020603050405020304" pitchFamily="18" charset="0"/>
                <a:cs typeface="Times New Roman" panose="02020603050405020304" pitchFamily="18" charset="0"/>
              </a:rPr>
              <a:t> ca</a:t>
            </a:r>
          </a:p>
          <a:p>
            <a:r>
              <a:rPr lang="en-US" sz="2800" dirty="0" err="1" smtClean="0">
                <a:solidFill>
                  <a:srgbClr val="0070C0"/>
                </a:solidFill>
                <a:latin typeface="Times New Roman" panose="02020603050405020304" pitchFamily="18" charset="0"/>
                <a:cs typeface="Times New Roman" panose="02020603050405020304" pitchFamily="18" charset="0"/>
              </a:rPr>
              <a:t>Cảnh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trường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nhộn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nhịp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như</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đêm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trăng</a:t>
            </a:r>
            <a:r>
              <a:rPr lang="en-US" sz="2800" dirty="0" smtClean="0">
                <a:solidFill>
                  <a:srgbClr val="0070C0"/>
                </a:solidFill>
                <a:latin typeface="Times New Roman" panose="02020603050405020304" pitchFamily="18" charset="0"/>
                <a:cs typeface="Times New Roman" panose="02020603050405020304" pitchFamily="18" charset="0"/>
              </a:rPr>
              <a:t>.</a:t>
            </a:r>
          </a:p>
          <a:p>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Lúc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còn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nhỏ</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tung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tăng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đến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lớp</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thầy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cô</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lớp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mến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yêu</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Giờ</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đây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tôi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lớn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nhiều</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Nhờ</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thầy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nhờ</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bạn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góp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nhiều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điều</a:t>
            </a:r>
            <a:r>
              <a:rPr lang="en-US" sz="2800" dirty="0" smtClean="0">
                <a:solidFill>
                  <a:srgbClr val="0070C0"/>
                </a:solidFill>
                <a:latin typeface="Times New Roman" panose="02020603050405020304" pitchFamily="18" charset="0"/>
                <a:cs typeface="Times New Roman" panose="02020603050405020304" pitchFamily="18" charset="0"/>
              </a:rPr>
              <a:t> hay.</a:t>
            </a:r>
          </a:p>
          <a:p>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sp>
        <p:nvSpPr>
          <p:cNvPr id="6" name="Rectangle 5"/>
          <p:cNvSpPr/>
          <p:nvPr/>
        </p:nvSpPr>
        <p:spPr>
          <a:xfrm>
            <a:off x="6553985" y="1128633"/>
            <a:ext cx="6096000" cy="3970318"/>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nhỉ</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Mới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tay</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tay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Còn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thêm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tươi</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Chúc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phới</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lai</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Còn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tôi</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lại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chốn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Buồn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nỗi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thầy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96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additive="base">
                                        <p:cTn id="4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 calcmode="lin" valueType="num">
                                      <p:cBhvr additive="base">
                                        <p:cTn id="5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additive="base">
                                        <p:cTn id="6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 calcmode="lin" valueType="num">
                                      <p:cBhvr additive="base">
                                        <p:cTn id="7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anim calcmode="lin" valueType="num">
                                      <p:cBhvr additive="base">
                                        <p:cTn id="7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 calcmode="lin" valueType="num">
                                      <p:cBhvr additive="base">
                                        <p:cTn id="7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
                                            <p:txEl>
                                              <p:pRg st="8" end="8"/>
                                            </p:txEl>
                                          </p:spTgt>
                                        </p:tgtEl>
                                        <p:attrNameLst>
                                          <p:attrName>style.visibility</p:attrName>
                                        </p:attrNameLst>
                                      </p:cBhvr>
                                      <p:to>
                                        <p:strVal val="visible"/>
                                      </p:to>
                                    </p:set>
                                    <p:anim calcmode="lin" valueType="num">
                                      <p:cBhvr additive="base">
                                        <p:cTn id="8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ea typeface="Times New Roman" panose="02020603050405020304" pitchFamily="18" charset="0"/>
              </a:rPr>
              <a:t>V</a:t>
            </a:r>
            <a:r>
              <a:rPr lang="vi-VN" sz="2400" b="1" dirty="0">
                <a:solidFill>
                  <a:schemeClr val="tx1"/>
                </a:solidFill>
                <a:latin typeface="Times New Roman" panose="02020603050405020304" pitchFamily="18" charset="0"/>
                <a:ea typeface="Times New Roman" panose="02020603050405020304" pitchFamily="18" charset="0"/>
              </a:rPr>
              <a:t>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0" y="-8041"/>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7"/>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sp>
        <p:nvSpPr>
          <p:cNvPr id="3" name="Rectangle 2"/>
          <p:cNvSpPr/>
          <p:nvPr/>
        </p:nvSpPr>
        <p:spPr>
          <a:xfrm>
            <a:off x="4346224" y="717083"/>
            <a:ext cx="3486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p:cNvPicPr>
            <a:picLocks noChangeAspect="1"/>
          </p:cNvPicPr>
          <p:nvPr/>
        </p:nvPicPr>
        <p:blipFill>
          <a:blip r:embed="rId8"/>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pic>
        <p:nvPicPr>
          <p:cNvPr id="26" name="Picture 25"/>
          <p:cNvPicPr>
            <a:picLocks noChangeAspect="1"/>
          </p:cNvPicPr>
          <p:nvPr/>
        </p:nvPicPr>
        <p:blipFill>
          <a:blip r:embed="rId8"/>
          <a:srcRect l="36459" t="100000" r="30588" b="-4523"/>
          <a:stretch>
            <a:fillRect/>
          </a:stretch>
        </p:blipFill>
        <p:spPr>
          <a:xfrm>
            <a:off x="4502046" y="5573059"/>
            <a:ext cx="2001993" cy="177008"/>
          </a:xfrm>
          <a:custGeom>
            <a:avLst/>
            <a:gdLst>
              <a:gd name="connsiteX0" fmla="*/ 0 w 2001993"/>
              <a:gd name="connsiteY0" fmla="*/ 0 h 177008"/>
              <a:gd name="connsiteX1" fmla="*/ 2001993 w 2001993"/>
              <a:gd name="connsiteY1" fmla="*/ 0 h 177008"/>
              <a:gd name="connsiteX2" fmla="*/ 2001993 w 2001993"/>
              <a:gd name="connsiteY2" fmla="*/ 177008 h 177008"/>
              <a:gd name="connsiteX3" fmla="*/ 0 w 2001993"/>
              <a:gd name="connsiteY3" fmla="*/ 177008 h 177008"/>
              <a:gd name="connsiteX4" fmla="*/ 0 w 2001993"/>
              <a:gd name="connsiteY4" fmla="*/ 0 h 17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177008">
                <a:moveTo>
                  <a:pt x="0" y="0"/>
                </a:moveTo>
                <a:lnTo>
                  <a:pt x="2001993" y="0"/>
                </a:lnTo>
                <a:lnTo>
                  <a:pt x="2001993" y="177008"/>
                </a:lnTo>
                <a:lnTo>
                  <a:pt x="0" y="177008"/>
                </a:lnTo>
                <a:lnTo>
                  <a:pt x="0" y="0"/>
                </a:lnTo>
                <a:close/>
              </a:path>
            </a:pathLst>
          </a:custGeom>
        </p:spPr>
      </p:pic>
      <p:sp>
        <p:nvSpPr>
          <p:cNvPr id="2" name="Rectangle 1"/>
          <p:cNvSpPr/>
          <p:nvPr/>
        </p:nvSpPr>
        <p:spPr>
          <a:xfrm>
            <a:off x="373588" y="3269930"/>
            <a:ext cx="3365601" cy="631711"/>
          </a:xfrm>
          <a:prstGeom prst="rect">
            <a:avLst/>
          </a:prstGeom>
        </p:spPr>
        <p:txBody>
          <a:bodyPr wrap="none">
            <a:spAutoFit/>
          </a:bodyPr>
          <a:lstStyle/>
          <a:p>
            <a:pPr>
              <a:lnSpc>
                <a:spcPct val="120000"/>
              </a:lnSpc>
            </a:pPr>
            <a:r>
              <a:rPr lang="vi-VN" sz="3200" b="1" dirty="0">
                <a:latin typeface="Times New Roman" panose="02020603050405020304" pitchFamily="18" charset="0"/>
                <a:ea typeface="Times New Roman" panose="02020603050405020304" pitchFamily="18" charset="0"/>
              </a:rPr>
              <a:t>II. Thực hành viết</a:t>
            </a:r>
            <a:endParaRPr lang="en-US" sz="3200" b="1" dirty="0">
              <a:latin typeface="Times New Roman" panose="02020603050405020304" pitchFamily="18" charset="0"/>
              <a:ea typeface="Times New Roman" panose="02020603050405020304" pitchFamily="18" charset="0"/>
            </a:endParaRPr>
          </a:p>
        </p:txBody>
      </p:sp>
      <p:sp>
        <p:nvSpPr>
          <p:cNvPr id="6" name="Cloud 5"/>
          <p:cNvSpPr/>
          <p:nvPr/>
        </p:nvSpPr>
        <p:spPr>
          <a:xfrm>
            <a:off x="373589" y="1377532"/>
            <a:ext cx="11388106" cy="196827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ea typeface="Times New Roman" panose="02020603050405020304" pitchFamily="18" charset="0"/>
              </a:rPr>
              <a:t>Em chọn một tác phẩm thơ song thất lục bát (tác phẩm mới hoặc một tác phẩm em đã học, đã biết) để phân tích.</a:t>
            </a:r>
            <a:endParaRPr lang="en-US" sz="2800" dirty="0">
              <a:solidFill>
                <a:schemeClr val="tx1"/>
              </a:solidFill>
              <a:latin typeface="Times New Roman" panose="02020603050405020304" pitchFamily="18" charset="0"/>
              <a:ea typeface="Times New Roman" panose="02020603050405020304" pitchFamily="18" charset="0"/>
            </a:endParaRPr>
          </a:p>
        </p:txBody>
      </p:sp>
      <p:sp>
        <p:nvSpPr>
          <p:cNvPr id="21" name="Rectangle 20"/>
          <p:cNvSpPr/>
          <p:nvPr/>
        </p:nvSpPr>
        <p:spPr>
          <a:xfrm>
            <a:off x="373588" y="3927950"/>
            <a:ext cx="3949757" cy="631711"/>
          </a:xfrm>
          <a:prstGeom prst="rect">
            <a:avLst/>
          </a:prstGeom>
        </p:spPr>
        <p:txBody>
          <a:bodyPr wrap="square">
            <a:spAutoFit/>
          </a:bodyPr>
          <a:lstStyle/>
          <a:p>
            <a:pPr>
              <a:lnSpc>
                <a:spcPct val="120000"/>
              </a:lnSpc>
            </a:pPr>
            <a:r>
              <a:rPr lang="vi-VN" sz="3200" b="1" dirty="0" smtClean="0">
                <a:latin typeface="Times New Roman" panose="02020603050405020304" pitchFamily="18" charset="0"/>
                <a:ea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rPr>
              <a:t>1. Trước khi </a:t>
            </a:r>
            <a:r>
              <a:rPr lang="vi-VN" sz="3200" b="1" dirty="0" smtClean="0">
                <a:latin typeface="Times New Roman" panose="02020603050405020304" pitchFamily="18" charset="0"/>
                <a:ea typeface="Times New Roman" panose="02020603050405020304" pitchFamily="18" charset="0"/>
              </a:rPr>
              <a:t>viết</a:t>
            </a:r>
            <a:endParaRPr lang="en-US" sz="3200" b="1" dirty="0">
              <a:latin typeface="Times New Roman" panose="02020603050405020304" pitchFamily="18" charset="0"/>
              <a:ea typeface="Times New Roman" panose="02020603050405020304" pitchFamily="18" charset="0"/>
            </a:endParaRPr>
          </a:p>
        </p:txBody>
      </p:sp>
      <p:sp>
        <p:nvSpPr>
          <p:cNvPr id="22" name="Rectangle 21"/>
          <p:cNvSpPr/>
          <p:nvPr/>
        </p:nvSpPr>
        <p:spPr>
          <a:xfrm>
            <a:off x="698167" y="4433291"/>
            <a:ext cx="3949757" cy="631711"/>
          </a:xfrm>
          <a:prstGeom prst="rect">
            <a:avLst/>
          </a:prstGeom>
        </p:spPr>
        <p:txBody>
          <a:bodyPr wrap="square">
            <a:spAutoFit/>
          </a:bodyPr>
          <a:lstStyle/>
          <a:p>
            <a:pPr>
              <a:lnSpc>
                <a:spcPct val="120000"/>
              </a:lnSpc>
            </a:pPr>
            <a:r>
              <a:rPr lang="vi-VN" sz="3200" b="1" dirty="0" smtClean="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a. Lựa chọn đề </a:t>
            </a:r>
            <a:r>
              <a:rPr lang="vi-VN" sz="3200" dirty="0" smtClean="0">
                <a:latin typeface="Times New Roman" panose="02020603050405020304" pitchFamily="18" charset="0"/>
                <a:ea typeface="Times New Roman" panose="02020603050405020304" pitchFamily="18" charset="0"/>
              </a:rPr>
              <a:t>tài</a:t>
            </a:r>
            <a:endParaRPr lang="en-US" sz="3200" b="1" dirty="0">
              <a:latin typeface="Times New Roman" panose="02020603050405020304" pitchFamily="18" charset="0"/>
              <a:ea typeface="Times New Roman" panose="02020603050405020304" pitchFamily="18" charset="0"/>
            </a:endParaRPr>
          </a:p>
        </p:txBody>
      </p:sp>
      <p:sp>
        <p:nvSpPr>
          <p:cNvPr id="23" name="Rectangle 22"/>
          <p:cNvSpPr/>
          <p:nvPr/>
        </p:nvSpPr>
        <p:spPr>
          <a:xfrm>
            <a:off x="698168" y="4983112"/>
            <a:ext cx="3949757" cy="631711"/>
          </a:xfrm>
          <a:prstGeom prst="rect">
            <a:avLst/>
          </a:prstGeom>
        </p:spPr>
        <p:txBody>
          <a:bodyPr wrap="square">
            <a:spAutoFit/>
          </a:bodyPr>
          <a:lstStyle/>
          <a:p>
            <a:pPr lvl="0">
              <a:lnSpc>
                <a:spcPct val="120000"/>
              </a:lnSpc>
            </a:pPr>
            <a:r>
              <a:rPr lang="vi-VN" sz="3200" b="1" dirty="0" smtClean="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b. Tìm </a:t>
            </a:r>
            <a:r>
              <a:rPr lang="vi-VN" sz="3200" dirty="0" smtClean="0">
                <a:latin typeface="Times New Roman" panose="02020603050405020304" pitchFamily="18" charset="0"/>
                <a:ea typeface="Times New Roman" panose="02020603050405020304" pitchFamily="18" charset="0"/>
              </a:rPr>
              <a:t>ý</a:t>
            </a:r>
            <a:endParaRPr lang="en-US"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625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ea typeface="Times New Roman" panose="02020603050405020304" pitchFamily="18" charset="0"/>
              </a:rPr>
              <a:t>V</a:t>
            </a:r>
            <a:r>
              <a:rPr lang="vi-VN" sz="2400" b="1" dirty="0">
                <a:solidFill>
                  <a:schemeClr val="tx1"/>
                </a:solidFill>
                <a:latin typeface="Times New Roman" panose="02020603050405020304" pitchFamily="18" charset="0"/>
                <a:ea typeface="Times New Roman" panose="02020603050405020304" pitchFamily="18" charset="0"/>
              </a:rPr>
              <a:t>iết bài văn nghị luận phân tích một tác phẩm văn học</a:t>
            </a:r>
            <a:br>
              <a:rPr lang="vi-VN" sz="2400" b="1" dirty="0">
                <a:solidFill>
                  <a:schemeClr val="tx1"/>
                </a:solidFill>
                <a:latin typeface="Times New Roman" panose="02020603050405020304" pitchFamily="18" charset="0"/>
                <a:ea typeface="Times New Roman" panose="02020603050405020304" pitchFamily="18" charset="0"/>
              </a:rPr>
            </a:br>
            <a:r>
              <a:rPr lang="vi-VN" sz="2400" b="1" dirty="0">
                <a:solidFill>
                  <a:schemeClr val="tx1"/>
                </a:solidFill>
                <a:latin typeface="Times New Roman" panose="02020603050405020304" pitchFamily="18" charset="0"/>
                <a:ea typeface="Times New Roman" panose="02020603050405020304" pitchFamily="18" charset="0"/>
              </a:rPr>
              <a:t>(thơ </a:t>
            </a:r>
            <a:r>
              <a:rPr lang="en-US" sz="2400" b="1" dirty="0">
                <a:solidFill>
                  <a:schemeClr val="tx1"/>
                </a:solidFill>
                <a:latin typeface="Times New Roman" panose="02020603050405020304" pitchFamily="18" charset="0"/>
                <a:ea typeface="Times New Roman" panose="02020603050405020304" pitchFamily="18" charset="0"/>
              </a:rPr>
              <a:t>song </a:t>
            </a:r>
            <a:r>
              <a:rPr lang="vi-VN" sz="2400" b="1" dirty="0">
                <a:solidFill>
                  <a:schemeClr val="tx1"/>
                </a:solidFill>
                <a:latin typeface="Times New Roman" panose="02020603050405020304" pitchFamily="18" charset="0"/>
                <a:ea typeface="Times New Roman" panose="02020603050405020304" pitchFamily="18" charset="0"/>
              </a:rPr>
              <a:t>thất lục bát)</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Lucida Handwriting" panose="03010101010101010101" pitchFamily="66" charset="0"/>
                <a:ea typeface="+mn-ea"/>
                <a:cs typeface="+mn-cs"/>
              </a:rPr>
              <a:t>NGỮ VĂN 9</a:t>
            </a:r>
            <a:endPar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9" name="Picture 18"/>
          <p:cNvPicPr>
            <a:picLocks noChangeAspect="1"/>
          </p:cNvPicPr>
          <p:nvPr/>
        </p:nvPicPr>
        <p:blipFill>
          <a:blip r:embed="rId6"/>
          <a:srcRect l="44529" t="100000" r="54262" b="-9600"/>
          <a:stretch>
            <a:fillRect/>
          </a:stretch>
        </p:blipFill>
        <p:spPr>
          <a:xfrm>
            <a:off x="4443413" y="5304993"/>
            <a:ext cx="58633" cy="309830"/>
          </a:xfrm>
          <a:custGeom>
            <a:avLst/>
            <a:gdLst>
              <a:gd name="connsiteX0" fmla="*/ 0 w 58633"/>
              <a:gd name="connsiteY0" fmla="*/ 0 h 309830"/>
              <a:gd name="connsiteX1" fmla="*/ 58633 w 58633"/>
              <a:gd name="connsiteY1" fmla="*/ 0 h 309830"/>
              <a:gd name="connsiteX2" fmla="*/ 58633 w 58633"/>
              <a:gd name="connsiteY2" fmla="*/ 309830 h 309830"/>
              <a:gd name="connsiteX3" fmla="*/ 0 w 58633"/>
              <a:gd name="connsiteY3" fmla="*/ 309830 h 309830"/>
              <a:gd name="connsiteX4" fmla="*/ 0 w 58633"/>
              <a:gd name="connsiteY4" fmla="*/ 0 h 3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309830">
                <a:moveTo>
                  <a:pt x="0" y="0"/>
                </a:moveTo>
                <a:lnTo>
                  <a:pt x="58633" y="0"/>
                </a:lnTo>
                <a:lnTo>
                  <a:pt x="58633" y="309830"/>
                </a:lnTo>
                <a:lnTo>
                  <a:pt x="0" y="309830"/>
                </a:lnTo>
                <a:lnTo>
                  <a:pt x="0" y="0"/>
                </a:lnTo>
                <a:close/>
              </a:path>
            </a:pathLst>
          </a:custGeom>
        </p:spPr>
      </p:pic>
      <p:pic>
        <p:nvPicPr>
          <p:cNvPr id="37" name="Picture 36"/>
          <p:cNvPicPr>
            <a:picLocks noChangeAspect="1"/>
          </p:cNvPicPr>
          <p:nvPr/>
        </p:nvPicPr>
        <p:blipFill>
          <a:blip r:embed="rId7"/>
          <a:srcRect l="36459" t="-1756" r="30588" b="100000"/>
          <a:stretch>
            <a:fillRect/>
          </a:stretch>
        </p:blipFill>
        <p:spPr>
          <a:xfrm>
            <a:off x="4502046" y="1590494"/>
            <a:ext cx="2001993" cy="68730"/>
          </a:xfrm>
          <a:custGeom>
            <a:avLst/>
            <a:gdLst>
              <a:gd name="connsiteX0" fmla="*/ 0 w 2001993"/>
              <a:gd name="connsiteY0" fmla="*/ 0 h 68730"/>
              <a:gd name="connsiteX1" fmla="*/ 2001993 w 2001993"/>
              <a:gd name="connsiteY1" fmla="*/ 0 h 68730"/>
              <a:gd name="connsiteX2" fmla="*/ 2001993 w 2001993"/>
              <a:gd name="connsiteY2" fmla="*/ 68730 h 68730"/>
              <a:gd name="connsiteX3" fmla="*/ 0 w 2001993"/>
              <a:gd name="connsiteY3" fmla="*/ 68730 h 68730"/>
              <a:gd name="connsiteX4" fmla="*/ 0 w 2001993"/>
              <a:gd name="connsiteY4" fmla="*/ 0 h 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993" h="68730">
                <a:moveTo>
                  <a:pt x="0" y="0"/>
                </a:moveTo>
                <a:lnTo>
                  <a:pt x="2001993" y="0"/>
                </a:lnTo>
                <a:lnTo>
                  <a:pt x="2001993" y="68730"/>
                </a:lnTo>
                <a:lnTo>
                  <a:pt x="0" y="68730"/>
                </a:lnTo>
                <a:lnTo>
                  <a:pt x="0" y="0"/>
                </a:lnTo>
                <a:close/>
              </a:path>
            </a:pathLst>
          </a:custGeom>
        </p:spPr>
      </p:pic>
      <p:pic>
        <p:nvPicPr>
          <p:cNvPr id="20" name="Picutre 208"/>
          <p:cNvPicPr/>
          <p:nvPr/>
        </p:nvPicPr>
        <p:blipFill>
          <a:blip r:embed="rId8"/>
          <a:stretch/>
        </p:blipFill>
        <p:spPr>
          <a:xfrm>
            <a:off x="844731" y="1081297"/>
            <a:ext cx="10249990" cy="5310538"/>
          </a:xfrm>
          <a:prstGeom prst="rect">
            <a:avLst/>
          </a:prstGeom>
        </p:spPr>
      </p:pic>
    </p:spTree>
    <p:extLst>
      <p:ext uri="{BB962C8B-B14F-4D97-AF65-F5344CB8AC3E}">
        <p14:creationId xmlns:p14="http://schemas.microsoft.com/office/powerpoint/2010/main" val="1880064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1708</Words>
  <Application>Microsoft Office PowerPoint</Application>
  <PresentationFormat>Widescreen</PresentationFormat>
  <Paragraphs>132</Paragraphs>
  <Slides>17</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vt:lpstr>
      <vt:lpstr>Calibri Light</vt:lpstr>
      <vt:lpstr>等线</vt:lpstr>
      <vt:lpstr>Lucida Handwriting</vt:lpstr>
      <vt:lpstr>MS Mincho</vt:lpstr>
      <vt:lpstr>Space Mono</vt:lpstr>
      <vt:lpstr>Symbol</vt:lpstr>
      <vt:lpstr>Times New Roman</vt:lpstr>
      <vt:lpstr>字魂27号-布丁体</vt:lpstr>
      <vt:lpstr>方正正黑简体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130</cp:revision>
  <dcterms:created xsi:type="dcterms:W3CDTF">2021-09-08T02:39:17Z</dcterms:created>
  <dcterms:modified xsi:type="dcterms:W3CDTF">2024-10-18T00:44:57Z</dcterms:modified>
</cp:coreProperties>
</file>