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sldIdLst>
    <p:sldId id="432" r:id="rId2"/>
    <p:sldId id="369" r:id="rId3"/>
    <p:sldId id="376" r:id="rId4"/>
    <p:sldId id="416" r:id="rId5"/>
    <p:sldId id="417" r:id="rId6"/>
    <p:sldId id="418" r:id="rId7"/>
    <p:sldId id="419" r:id="rId8"/>
    <p:sldId id="420" r:id="rId9"/>
    <p:sldId id="421" r:id="rId10"/>
    <p:sldId id="408" r:id="rId11"/>
    <p:sldId id="424" r:id="rId12"/>
    <p:sldId id="433" r:id="rId13"/>
    <p:sldId id="426" r:id="rId14"/>
    <p:sldId id="428" r:id="rId15"/>
    <p:sldId id="434" r:id="rId16"/>
    <p:sldId id="430" r:id="rId17"/>
    <p:sldId id="431" r:id="rId18"/>
    <p:sldId id="382" r:id="rId19"/>
    <p:sldId id="383" r:id="rId20"/>
    <p:sldId id="397" r:id="rId21"/>
    <p:sldId id="398" r:id="rId22"/>
    <p:sldId id="412" r:id="rId23"/>
    <p:sldId id="413" r:id="rId24"/>
    <p:sldId id="414"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59D75"/>
    <a:srgbClr val="A3C8BD"/>
    <a:srgbClr val="C0B6B4"/>
    <a:srgbClr val="E6E2E1"/>
    <a:srgbClr val="CDC5C3"/>
    <a:srgbClr val="90634C"/>
    <a:srgbClr val="C6AD97"/>
    <a:srgbClr val="C8DC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5332" autoAdjust="0"/>
  </p:normalViewPr>
  <p:slideViewPr>
    <p:cSldViewPr snapToGrid="0">
      <p:cViewPr varScale="1">
        <p:scale>
          <a:sx n="82" d="100"/>
          <a:sy n="82" d="100"/>
        </p:scale>
        <p:origin x="677" y="62"/>
      </p:cViewPr>
      <p:guideLst>
        <p:guide orient="horz" pos="2160"/>
        <p:guide pos="3840"/>
      </p:guideLst>
    </p:cSldViewPr>
  </p:slideViewPr>
  <p:outlineViewPr>
    <p:cViewPr>
      <p:scale>
        <a:sx n="33" d="100"/>
        <a:sy n="33" d="100"/>
      </p:scale>
      <p:origin x="0" y="-758"/>
    </p:cViewPr>
  </p:outlineViewPr>
  <p:notesTextViewPr>
    <p:cViewPr>
      <p:scale>
        <a:sx n="1" d="1"/>
        <a:sy n="1" d="1"/>
      </p:scale>
      <p:origin x="0" y="0"/>
    </p:cViewPr>
  </p:notesTextViewPr>
  <p:sorterViewPr>
    <p:cViewPr>
      <p:scale>
        <a:sx n="100" d="100"/>
        <a:sy n="100" d="100"/>
      </p:scale>
      <p:origin x="0" y="-138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A6C4B-4468-4645-8A93-D85E56530D0E}" type="datetimeFigureOut">
              <a:rPr lang="zh-CN" altLang="en-US" smtClean="0"/>
              <a:t>2024/10/10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29C35-2621-456A-9AE5-6C2518139BE2}" type="slidenum">
              <a:rPr lang="zh-CN" altLang="en-US" smtClean="0"/>
              <a:t>‹#›</a:t>
            </a:fld>
            <a:endParaRPr lang="zh-CN" altLang="en-US"/>
          </a:p>
        </p:txBody>
      </p:sp>
    </p:spTree>
    <p:extLst>
      <p:ext uri="{BB962C8B-B14F-4D97-AF65-F5344CB8AC3E}">
        <p14:creationId xmlns:p14="http://schemas.microsoft.com/office/powerpoint/2010/main" val="3832052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7"/>
        <p:cNvGrpSpPr/>
        <p:nvPr/>
      </p:nvGrpSpPr>
      <p:grpSpPr>
        <a:xfrm>
          <a:off x="0" y="0"/>
          <a:ext cx="0" cy="0"/>
          <a:chOff x="0" y="0"/>
          <a:chExt cx="0" cy="0"/>
        </a:xfrm>
      </p:grpSpPr>
      <p:sp>
        <p:nvSpPr>
          <p:cNvPr id="2358" name="Google Shape;2358;g14748e9120c_0_1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9" name="Google Shape;2359;g14748e9120c_0_1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pPr marL="0" lvl="0" indent="0" algn="l" rtl="0">
              <a:spcBef>
                <a:spcPts val="0"/>
              </a:spcBef>
              <a:spcAft>
                <a:spcPts val="0"/>
              </a:spcAft>
              <a:buNone/>
            </a:pPr>
            <a:endParaRPr dirty="0"/>
          </a:p>
        </p:txBody>
      </p:sp>
    </p:spTree>
    <p:extLst>
      <p:ext uri="{BB962C8B-B14F-4D97-AF65-F5344CB8AC3E}">
        <p14:creationId xmlns:p14="http://schemas.microsoft.com/office/powerpoint/2010/main" val="2893819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19</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15299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20</a:t>
            </a:fld>
            <a:endParaRPr lang="zh-CN" altLang="en-US"/>
          </a:p>
        </p:txBody>
      </p:sp>
    </p:spTree>
    <p:extLst>
      <p:ext uri="{BB962C8B-B14F-4D97-AF65-F5344CB8AC3E}">
        <p14:creationId xmlns:p14="http://schemas.microsoft.com/office/powerpoint/2010/main" val="1999116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21</a:t>
            </a:fld>
            <a:endParaRPr lang="zh-CN" altLang="en-US"/>
          </a:p>
        </p:txBody>
      </p:sp>
    </p:spTree>
    <p:extLst>
      <p:ext uri="{BB962C8B-B14F-4D97-AF65-F5344CB8AC3E}">
        <p14:creationId xmlns:p14="http://schemas.microsoft.com/office/powerpoint/2010/main" val="2007697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22</a:t>
            </a:fld>
            <a:endParaRPr lang="zh-CN" altLang="en-US"/>
          </a:p>
        </p:txBody>
      </p:sp>
    </p:spTree>
    <p:extLst>
      <p:ext uri="{BB962C8B-B14F-4D97-AF65-F5344CB8AC3E}">
        <p14:creationId xmlns:p14="http://schemas.microsoft.com/office/powerpoint/2010/main" val="1679428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83C3DF-C15E-447E-88A6-E0F18C2B0EEF}" type="slidenum">
              <a:rPr lang="zh-CN" altLang="en-US" smtClean="0"/>
              <a:pPr/>
              <a:t>23</a:t>
            </a:fld>
            <a:endParaRPr lang="zh-CN" altLang="en-US"/>
          </a:p>
        </p:txBody>
      </p:sp>
    </p:spTree>
    <p:extLst>
      <p:ext uri="{BB962C8B-B14F-4D97-AF65-F5344CB8AC3E}">
        <p14:creationId xmlns:p14="http://schemas.microsoft.com/office/powerpoint/2010/main" val="3589791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24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928002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Giáo</a:t>
            </a:r>
            <a:r>
              <a:rPr lang="en-US" baseline="0" dirty="0" smtClean="0"/>
              <a:t> </a:t>
            </a:r>
            <a:r>
              <a:rPr lang="en-US" baseline="0" dirty="0" err="1" smtClean="0"/>
              <a:t>án</a:t>
            </a:r>
            <a:r>
              <a:rPr lang="en-US" baseline="0" dirty="0" smtClean="0"/>
              <a:t> </a:t>
            </a:r>
            <a:r>
              <a:rPr lang="en-US" baseline="0" dirty="0" err="1" smtClean="0"/>
              <a:t>của</a:t>
            </a:r>
            <a:r>
              <a:rPr lang="en-US" baseline="0" dirty="0" smtClean="0"/>
              <a:t> </a:t>
            </a:r>
            <a:r>
              <a:rPr lang="en-US" baseline="0" dirty="0" err="1" smtClean="0"/>
              <a:t>Thảo</a:t>
            </a:r>
            <a:r>
              <a:rPr lang="en-US" baseline="0" dirty="0" smtClean="0"/>
              <a:t> </a:t>
            </a:r>
            <a:r>
              <a:rPr lang="en-US" baseline="0" dirty="0" err="1" smtClean="0"/>
              <a:t>Nguyên</a:t>
            </a:r>
            <a:r>
              <a:rPr lang="en-US" baseline="0" dirty="0" smtClean="0"/>
              <a:t> (0979818956)</a:t>
            </a:r>
            <a:endParaRPr lang="en-US" dirty="0" smtClean="0"/>
          </a:p>
          <a:p>
            <a:endParaRPr lang="en-US" dirty="0"/>
          </a:p>
        </p:txBody>
      </p:sp>
      <p:sp>
        <p:nvSpPr>
          <p:cNvPr id="4" name="Slide Number Placeholder 3"/>
          <p:cNvSpPr>
            <a:spLocks noGrp="1"/>
          </p:cNvSpPr>
          <p:nvPr>
            <p:ph type="sldNum" sz="quarter" idx="10"/>
          </p:nvPr>
        </p:nvSpPr>
        <p:spPr/>
        <p:txBody>
          <a:bodyPr/>
          <a:lstStyle/>
          <a:p>
            <a:fld id="{26529C35-2621-456A-9AE5-6C2518139BE2}"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2872876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3</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10</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96814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11</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13577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14</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342215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16</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62721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17</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405420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DB4961-5944-45E4-859B-0226209DDE1C}" type="slidenum">
              <a:rPr lang="en-US" altLang="zh-CN"/>
              <a:pPr/>
              <a:t>18</a:t>
            </a:fld>
            <a:endParaRPr lang="en-US" altLang="zh-CN" dirty="0"/>
          </a:p>
        </p:txBody>
      </p:sp>
      <p:sp>
        <p:nvSpPr>
          <p:cNvPr id="14338" name="Rectangle 2"/>
          <p:cNvSpPr>
            <a:spLocks noGrp="1" noRot="1" noChangeAspect="1" noChangeArrowheads="1" noTextEdit="1"/>
          </p:cNvSpPr>
          <p:nvPr>
            <p:ph type="sldImg"/>
          </p:nvPr>
        </p:nvSpPr>
        <p:spPr>
          <a:xfrm>
            <a:off x="381000" y="685800"/>
            <a:ext cx="6096000" cy="3429000"/>
          </a:xfrm>
          <a:ln/>
        </p:spPr>
      </p:sp>
      <p:sp>
        <p:nvSpPr>
          <p:cNvPr id="14339"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2755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90962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11" name="矩形 10">
            <a:extLst>
              <a:ext uri="{FF2B5EF4-FFF2-40B4-BE49-F238E27FC236}">
                <a16:creationId xmlns:a16="http://schemas.microsoft.com/office/drawing/2014/main" id="{FE9D9A1A-D5FC-4E7E-B94F-2448012087D6}"/>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670002C5-A61E-4AA4-8A45-EB146055C352}"/>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E3C0661F-80A1-4496-9A33-69D40F6B40E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305" r="1252" b="21339"/>
          <a:stretch/>
        </p:blipFill>
        <p:spPr>
          <a:xfrm>
            <a:off x="109209" y="2082441"/>
            <a:ext cx="11973582" cy="4675263"/>
          </a:xfrm>
          <a:prstGeom prst="rect">
            <a:avLst/>
          </a:prstGeom>
        </p:spPr>
      </p:pic>
    </p:spTree>
    <p:extLst>
      <p:ext uri="{BB962C8B-B14F-4D97-AF65-F5344CB8AC3E}">
        <p14:creationId xmlns:p14="http://schemas.microsoft.com/office/powerpoint/2010/main" val="3092007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6CD1787-4FE7-47F7-A1DC-21ADFCD1E5F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125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3" t="7272" r="468"/>
          <a:stretch/>
        </p:blipFill>
        <p:spPr>
          <a:xfrm>
            <a:off x="109209" y="100295"/>
            <a:ext cx="11973582" cy="4266568"/>
          </a:xfrm>
          <a:prstGeom prst="rect">
            <a:avLst/>
          </a:prstGeom>
        </p:spPr>
      </p:pic>
    </p:spTree>
    <p:extLst>
      <p:ext uri="{BB962C8B-B14F-4D97-AF65-F5344CB8AC3E}">
        <p14:creationId xmlns:p14="http://schemas.microsoft.com/office/powerpoint/2010/main" val="250706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spTree>
    <p:extLst>
      <p:ext uri="{BB962C8B-B14F-4D97-AF65-F5344CB8AC3E}">
        <p14:creationId xmlns:p14="http://schemas.microsoft.com/office/powerpoint/2010/main" val="414959948"/>
      </p:ext>
    </p:extLst>
  </p:cSld>
  <p:clrMapOvr>
    <a:masterClrMapping/>
  </p:clrMapOvr>
  <p:transition spd="slow" advTm="2000">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9" y="6204022"/>
            <a:ext cx="662737" cy="645220"/>
          </a:xfrm>
          <a:prstGeom prst="rect">
            <a:avLst/>
          </a:prstGeom>
        </p:spPr>
      </p:pic>
      <p:sp>
        <p:nvSpPr>
          <p:cNvPr id="7" name="图文框 6"/>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6085" y="5950"/>
            <a:ext cx="3205915" cy="68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9897703"/>
      </p:ext>
    </p:extLst>
  </p:cSld>
  <p:clrMapOvr>
    <a:masterClrMapping/>
  </p:clrMapOvr>
  <p:transition spd="slow" advTm="2000">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33625061"/>
      </p:ext>
    </p:extLst>
  </p:cSld>
  <p:clrMapOvr>
    <a:masterClrMapping/>
  </p:clrMapOvr>
  <p:transition spd="slow" advTm="2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2024/10/10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11918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76972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79"/>
        <p:cNvGrpSpPr/>
        <p:nvPr/>
      </p:nvGrpSpPr>
      <p:grpSpPr>
        <a:xfrm>
          <a:off x="0" y="0"/>
          <a:ext cx="0" cy="0"/>
          <a:chOff x="0" y="0"/>
          <a:chExt cx="0" cy="0"/>
        </a:xfrm>
      </p:grpSpPr>
      <p:sp>
        <p:nvSpPr>
          <p:cNvPr id="280" name="Google Shape;280;p30"/>
          <p:cNvSpPr txBox="1">
            <a:spLocks noGrp="1"/>
          </p:cNvSpPr>
          <p:nvPr>
            <p:ph type="subTitle" idx="1"/>
          </p:nvPr>
        </p:nvSpPr>
        <p:spPr>
          <a:xfrm>
            <a:off x="1273992" y="2556111"/>
            <a:ext cx="3486000" cy="63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30"/>
          <p:cNvSpPr txBox="1">
            <a:spLocks noGrp="1"/>
          </p:cNvSpPr>
          <p:nvPr>
            <p:ph type="subTitle" idx="2"/>
          </p:nvPr>
        </p:nvSpPr>
        <p:spPr>
          <a:xfrm>
            <a:off x="1273992" y="2061700"/>
            <a:ext cx="3486000" cy="4944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2" name="Google Shape;282;p30"/>
          <p:cNvSpPr txBox="1">
            <a:spLocks noGrp="1"/>
          </p:cNvSpPr>
          <p:nvPr>
            <p:ph type="subTitle" idx="3"/>
          </p:nvPr>
        </p:nvSpPr>
        <p:spPr>
          <a:xfrm>
            <a:off x="7432008" y="4876700"/>
            <a:ext cx="3486000" cy="63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30"/>
          <p:cNvSpPr txBox="1">
            <a:spLocks noGrp="1"/>
          </p:cNvSpPr>
          <p:nvPr>
            <p:ph type="subTitle" idx="4"/>
          </p:nvPr>
        </p:nvSpPr>
        <p:spPr>
          <a:xfrm flipH="1">
            <a:off x="7431713" y="4382293"/>
            <a:ext cx="3486000" cy="494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200"/>
              <a:buFont typeface="Space Mono"/>
              <a:buNone/>
              <a:defRPr sz="2933">
                <a:latin typeface="Space Mono"/>
                <a:ea typeface="Space Mono"/>
                <a:cs typeface="Space Mono"/>
                <a:sym typeface="Space Mono"/>
              </a:defRPr>
            </a:lvl1pPr>
            <a:lvl2pPr lvl="1" algn="ctr" rtl="0">
              <a:lnSpc>
                <a:spcPct val="100000"/>
              </a:lnSpc>
              <a:spcBef>
                <a:spcPts val="0"/>
              </a:spcBef>
              <a:spcAft>
                <a:spcPts val="0"/>
              </a:spcAft>
              <a:buSzPts val="2200"/>
              <a:buFont typeface="Space Mono"/>
              <a:buNone/>
              <a:defRPr sz="2933">
                <a:latin typeface="Space Mono"/>
                <a:ea typeface="Space Mono"/>
                <a:cs typeface="Space Mono"/>
                <a:sym typeface="Space Mono"/>
              </a:defRPr>
            </a:lvl2pPr>
            <a:lvl3pPr lvl="2" algn="ctr" rtl="0">
              <a:lnSpc>
                <a:spcPct val="100000"/>
              </a:lnSpc>
              <a:spcBef>
                <a:spcPts val="0"/>
              </a:spcBef>
              <a:spcAft>
                <a:spcPts val="0"/>
              </a:spcAft>
              <a:buSzPts val="2200"/>
              <a:buFont typeface="Space Mono"/>
              <a:buNone/>
              <a:defRPr sz="2933">
                <a:latin typeface="Space Mono"/>
                <a:ea typeface="Space Mono"/>
                <a:cs typeface="Space Mono"/>
                <a:sym typeface="Space Mono"/>
              </a:defRPr>
            </a:lvl3pPr>
            <a:lvl4pPr lvl="3" algn="ctr" rtl="0">
              <a:lnSpc>
                <a:spcPct val="100000"/>
              </a:lnSpc>
              <a:spcBef>
                <a:spcPts val="0"/>
              </a:spcBef>
              <a:spcAft>
                <a:spcPts val="0"/>
              </a:spcAft>
              <a:buSzPts val="2200"/>
              <a:buFont typeface="Space Mono"/>
              <a:buNone/>
              <a:defRPr sz="2933">
                <a:latin typeface="Space Mono"/>
                <a:ea typeface="Space Mono"/>
                <a:cs typeface="Space Mono"/>
                <a:sym typeface="Space Mono"/>
              </a:defRPr>
            </a:lvl4pPr>
            <a:lvl5pPr lvl="4" algn="ctr" rtl="0">
              <a:lnSpc>
                <a:spcPct val="100000"/>
              </a:lnSpc>
              <a:spcBef>
                <a:spcPts val="0"/>
              </a:spcBef>
              <a:spcAft>
                <a:spcPts val="0"/>
              </a:spcAft>
              <a:buSzPts val="2200"/>
              <a:buFont typeface="Space Mono"/>
              <a:buNone/>
              <a:defRPr sz="2933">
                <a:latin typeface="Space Mono"/>
                <a:ea typeface="Space Mono"/>
                <a:cs typeface="Space Mono"/>
                <a:sym typeface="Space Mono"/>
              </a:defRPr>
            </a:lvl5pPr>
            <a:lvl6pPr lvl="5" algn="ctr" rtl="0">
              <a:lnSpc>
                <a:spcPct val="100000"/>
              </a:lnSpc>
              <a:spcBef>
                <a:spcPts val="0"/>
              </a:spcBef>
              <a:spcAft>
                <a:spcPts val="0"/>
              </a:spcAft>
              <a:buSzPts val="2200"/>
              <a:buFont typeface="Space Mono"/>
              <a:buNone/>
              <a:defRPr sz="2933">
                <a:latin typeface="Space Mono"/>
                <a:ea typeface="Space Mono"/>
                <a:cs typeface="Space Mono"/>
                <a:sym typeface="Space Mono"/>
              </a:defRPr>
            </a:lvl6pPr>
            <a:lvl7pPr lvl="6" algn="ctr" rtl="0">
              <a:lnSpc>
                <a:spcPct val="100000"/>
              </a:lnSpc>
              <a:spcBef>
                <a:spcPts val="0"/>
              </a:spcBef>
              <a:spcAft>
                <a:spcPts val="0"/>
              </a:spcAft>
              <a:buSzPts val="2200"/>
              <a:buFont typeface="Space Mono"/>
              <a:buNone/>
              <a:defRPr sz="2933">
                <a:latin typeface="Space Mono"/>
                <a:ea typeface="Space Mono"/>
                <a:cs typeface="Space Mono"/>
                <a:sym typeface="Space Mono"/>
              </a:defRPr>
            </a:lvl7pPr>
            <a:lvl8pPr lvl="7" algn="ctr" rtl="0">
              <a:lnSpc>
                <a:spcPct val="100000"/>
              </a:lnSpc>
              <a:spcBef>
                <a:spcPts val="0"/>
              </a:spcBef>
              <a:spcAft>
                <a:spcPts val="0"/>
              </a:spcAft>
              <a:buSzPts val="2200"/>
              <a:buFont typeface="Space Mono"/>
              <a:buNone/>
              <a:defRPr sz="2933">
                <a:latin typeface="Space Mono"/>
                <a:ea typeface="Space Mono"/>
                <a:cs typeface="Space Mono"/>
                <a:sym typeface="Space Mono"/>
              </a:defRPr>
            </a:lvl8pPr>
            <a:lvl9pPr lvl="8" algn="ctr" rtl="0">
              <a:lnSpc>
                <a:spcPct val="100000"/>
              </a:lnSpc>
              <a:spcBef>
                <a:spcPts val="0"/>
              </a:spcBef>
              <a:spcAft>
                <a:spcPts val="0"/>
              </a:spcAft>
              <a:buSzPts val="2200"/>
              <a:buFont typeface="Space Mono"/>
              <a:buNone/>
              <a:defRPr sz="2933">
                <a:latin typeface="Space Mono"/>
                <a:ea typeface="Space Mono"/>
                <a:cs typeface="Space Mono"/>
                <a:sym typeface="Space Mono"/>
              </a:defRPr>
            </a:lvl9pPr>
          </a:lstStyle>
          <a:p>
            <a:endParaRPr/>
          </a:p>
        </p:txBody>
      </p:sp>
      <p:sp>
        <p:nvSpPr>
          <p:cNvPr id="284" name="Google Shape;284;p30"/>
          <p:cNvSpPr txBox="1">
            <a:spLocks noGrp="1"/>
          </p:cNvSpPr>
          <p:nvPr>
            <p:ph type="title"/>
          </p:nvPr>
        </p:nvSpPr>
        <p:spPr>
          <a:xfrm>
            <a:off x="950967" y="719333"/>
            <a:ext cx="10290000" cy="81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pace Mono"/>
              <a:buNone/>
              <a:defRPr sz="4000">
                <a:solidFill>
                  <a:schemeClr val="dk1"/>
                </a:solidFill>
                <a:latin typeface="Space Mono"/>
                <a:ea typeface="Space Mono"/>
                <a:cs typeface="Space Mono"/>
                <a:sym typeface="Space Mono"/>
              </a:defRPr>
            </a:lvl1pPr>
            <a:lvl2pPr lvl="1" rtl="0">
              <a:spcBef>
                <a:spcPts val="0"/>
              </a:spcBef>
              <a:spcAft>
                <a:spcPts val="0"/>
              </a:spcAft>
              <a:buClr>
                <a:schemeClr val="dk1"/>
              </a:buClr>
              <a:buSzPts val="3000"/>
              <a:buNone/>
              <a:defRPr sz="4000">
                <a:solidFill>
                  <a:schemeClr val="dk1"/>
                </a:solidFill>
              </a:defRPr>
            </a:lvl2pPr>
            <a:lvl3pPr lvl="2" rtl="0">
              <a:spcBef>
                <a:spcPts val="0"/>
              </a:spcBef>
              <a:spcAft>
                <a:spcPts val="0"/>
              </a:spcAft>
              <a:buClr>
                <a:schemeClr val="dk1"/>
              </a:buClr>
              <a:buSzPts val="3000"/>
              <a:buNone/>
              <a:defRPr sz="4000">
                <a:solidFill>
                  <a:schemeClr val="dk1"/>
                </a:solidFill>
              </a:defRPr>
            </a:lvl3pPr>
            <a:lvl4pPr lvl="3" rtl="0">
              <a:spcBef>
                <a:spcPts val="0"/>
              </a:spcBef>
              <a:spcAft>
                <a:spcPts val="0"/>
              </a:spcAft>
              <a:buClr>
                <a:schemeClr val="dk1"/>
              </a:buClr>
              <a:buSzPts val="3000"/>
              <a:buNone/>
              <a:defRPr sz="4000">
                <a:solidFill>
                  <a:schemeClr val="dk1"/>
                </a:solidFill>
              </a:defRPr>
            </a:lvl4pPr>
            <a:lvl5pPr lvl="4" rtl="0">
              <a:spcBef>
                <a:spcPts val="0"/>
              </a:spcBef>
              <a:spcAft>
                <a:spcPts val="0"/>
              </a:spcAft>
              <a:buClr>
                <a:schemeClr val="dk1"/>
              </a:buClr>
              <a:buSzPts val="3000"/>
              <a:buNone/>
              <a:defRPr sz="4000">
                <a:solidFill>
                  <a:schemeClr val="dk1"/>
                </a:solidFill>
              </a:defRPr>
            </a:lvl5pPr>
            <a:lvl6pPr lvl="5" rtl="0">
              <a:spcBef>
                <a:spcPts val="0"/>
              </a:spcBef>
              <a:spcAft>
                <a:spcPts val="0"/>
              </a:spcAft>
              <a:buClr>
                <a:schemeClr val="dk1"/>
              </a:buClr>
              <a:buSzPts val="3000"/>
              <a:buNone/>
              <a:defRPr sz="4000">
                <a:solidFill>
                  <a:schemeClr val="dk1"/>
                </a:solidFill>
              </a:defRPr>
            </a:lvl6pPr>
            <a:lvl7pPr lvl="6" rtl="0">
              <a:spcBef>
                <a:spcPts val="0"/>
              </a:spcBef>
              <a:spcAft>
                <a:spcPts val="0"/>
              </a:spcAft>
              <a:buClr>
                <a:schemeClr val="dk1"/>
              </a:buClr>
              <a:buSzPts val="3000"/>
              <a:buNone/>
              <a:defRPr sz="4000">
                <a:solidFill>
                  <a:schemeClr val="dk1"/>
                </a:solidFill>
              </a:defRPr>
            </a:lvl7pPr>
            <a:lvl8pPr lvl="7" rtl="0">
              <a:spcBef>
                <a:spcPts val="0"/>
              </a:spcBef>
              <a:spcAft>
                <a:spcPts val="0"/>
              </a:spcAft>
              <a:buClr>
                <a:schemeClr val="dk1"/>
              </a:buClr>
              <a:buSzPts val="3000"/>
              <a:buNone/>
              <a:defRPr sz="4000">
                <a:solidFill>
                  <a:schemeClr val="dk1"/>
                </a:solidFill>
              </a:defRPr>
            </a:lvl8pPr>
            <a:lvl9pPr lvl="8" rtl="0">
              <a:spcBef>
                <a:spcPts val="0"/>
              </a:spcBef>
              <a:spcAft>
                <a:spcPts val="0"/>
              </a:spcAft>
              <a:buClr>
                <a:schemeClr val="dk1"/>
              </a:buClr>
              <a:buSzPts val="3000"/>
              <a:buNone/>
              <a:defRPr sz="4000">
                <a:solidFill>
                  <a:schemeClr val="dk1"/>
                </a:solidFill>
              </a:defRPr>
            </a:lvl9pPr>
          </a:lstStyle>
          <a:p>
            <a:endParaRPr/>
          </a:p>
        </p:txBody>
      </p:sp>
    </p:spTree>
    <p:extLst>
      <p:ext uri="{BB962C8B-B14F-4D97-AF65-F5344CB8AC3E}">
        <p14:creationId xmlns:p14="http://schemas.microsoft.com/office/powerpoint/2010/main" val="3110198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D0F7D933-1CCA-4539-872D-02414D4E2A2C}"/>
              </a:ext>
            </a:extLst>
          </p:cNvPr>
          <p:cNvSpPr/>
          <p:nvPr userDrawn="1"/>
        </p:nvSpPr>
        <p:spPr>
          <a:xfrm>
            <a:off x="0" y="0"/>
            <a:ext cx="12192000" cy="6858000"/>
          </a:xfrm>
          <a:prstGeom prst="rect">
            <a:avLst/>
          </a:prstGeom>
          <a:solidFill>
            <a:srgbClr val="E6E2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4D09891-9DED-4AAA-BB87-87C8949B1F68}"/>
              </a:ext>
            </a:extLst>
          </p:cNvPr>
          <p:cNvPicPr>
            <a:picLocks noChangeAspect="1"/>
          </p:cNvPicPr>
          <p:nvPr userDrawn="1"/>
        </p:nvPicPr>
        <p:blipFill>
          <a:blip r:embed="rId2">
            <a:grayscl/>
          </a:blip>
          <a:stretch>
            <a:fillRect/>
          </a:stretch>
        </p:blipFill>
        <p:spPr>
          <a:xfrm>
            <a:off x="109209" y="100295"/>
            <a:ext cx="11973582" cy="6657409"/>
          </a:xfrm>
          <a:prstGeom prst="rect">
            <a:avLst/>
          </a:prstGeom>
          <a:effectLst>
            <a:outerShdw blurRad="50800" dist="38100" dir="2700000" algn="tl" rotWithShape="0">
              <a:prstClr val="black">
                <a:alpha val="40000"/>
              </a:prstClr>
            </a:outerShdw>
          </a:effectLst>
        </p:spPr>
      </p:pic>
      <p:pic>
        <p:nvPicPr>
          <p:cNvPr id="7" name="图片 6">
            <a:extLst>
              <a:ext uri="{FF2B5EF4-FFF2-40B4-BE49-F238E27FC236}">
                <a16:creationId xmlns:a16="http://schemas.microsoft.com/office/drawing/2014/main" id="{B80FBBD2-C361-44E2-90EC-E7DC7935C42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63" t="7272" r="468"/>
          <a:stretch/>
        </p:blipFill>
        <p:spPr>
          <a:xfrm>
            <a:off x="109209" y="100295"/>
            <a:ext cx="11973582" cy="4266568"/>
          </a:xfrm>
          <a:prstGeom prst="rect">
            <a:avLst/>
          </a:prstGeom>
        </p:spPr>
      </p:pic>
    </p:spTree>
    <p:extLst>
      <p:ext uri="{BB962C8B-B14F-4D97-AF65-F5344CB8AC3E}">
        <p14:creationId xmlns:p14="http://schemas.microsoft.com/office/powerpoint/2010/main" val="263651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过渡页">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26633"/>
          <a:stretch/>
        </p:blipFill>
        <p:spPr>
          <a:xfrm rot="5400000">
            <a:off x="2856750" y="-2473463"/>
            <a:ext cx="6478500" cy="11804926"/>
          </a:xfrm>
          <a:prstGeom prst="rect">
            <a:avLst/>
          </a:prstGeom>
        </p:spPr>
      </p:pic>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0"/>
            <a:ext cx="6857802" cy="6858000"/>
          </a:xfrm>
          <a:prstGeom prst="rect">
            <a:avLst/>
          </a:prstGeom>
        </p:spPr>
      </p:pic>
      <p:sp>
        <p:nvSpPr>
          <p:cNvPr id="10" name="矩形 9"/>
          <p:cNvSpPr/>
          <p:nvPr userDrawn="1"/>
        </p:nvSpPr>
        <p:spPr>
          <a:xfrm>
            <a:off x="10149357" y="189750"/>
            <a:ext cx="1367644" cy="2159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8" name="图文框 7"/>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spTree>
    <p:extLst>
      <p:ext uri="{BB962C8B-B14F-4D97-AF65-F5344CB8AC3E}">
        <p14:creationId xmlns:p14="http://schemas.microsoft.com/office/powerpoint/2010/main" val="2920216216"/>
      </p:ext>
    </p:extLst>
  </p:cSld>
  <p:clrMapOvr>
    <a:masterClrMapping/>
  </p:clrMapOvr>
  <p:transition spd="slow" advTm="2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764DE79-268F-4C1A-8933-263129D2AF90}" type="datetimeFigureOut">
              <a:rPr lang="en-US" smtClean="0"/>
              <a:t>10/10/2024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512976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目录">
    <p:spTree>
      <p:nvGrpSpPr>
        <p:cNvPr id="1" name=""/>
        <p:cNvGrpSpPr/>
        <p:nvPr/>
      </p:nvGrpSpPr>
      <p:grpSpPr>
        <a:xfrm>
          <a:off x="0" y="0"/>
          <a:ext cx="0" cy="0"/>
          <a:chOff x="0" y="0"/>
          <a:chExt cx="0" cy="0"/>
        </a:xfrm>
      </p:grpSpPr>
      <p:pic>
        <p:nvPicPr>
          <p:cNvPr id="13" name="图片 1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8759" y="6204022"/>
            <a:ext cx="662737" cy="645220"/>
          </a:xfrm>
          <a:prstGeom prst="rect">
            <a:avLst/>
          </a:prstGeom>
        </p:spPr>
      </p:pic>
      <p:sp>
        <p:nvSpPr>
          <p:cNvPr id="7" name="图文框 6"/>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8986085" y="5950"/>
            <a:ext cx="3205915" cy="6850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755858"/>
      </p:ext>
    </p:extLst>
  </p:cSld>
  <p:clrMapOvr>
    <a:masterClrMapping/>
  </p:clrMapOvr>
  <p:transition spd="slow" advTm="2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标题幻灯片">
    <p:spTree>
      <p:nvGrpSpPr>
        <p:cNvPr id="1" name=""/>
        <p:cNvGrpSpPr/>
        <p:nvPr/>
      </p:nvGrpSpPr>
      <p:grpSpPr>
        <a:xfrm>
          <a:off x="0" y="0"/>
          <a:ext cx="0" cy="0"/>
          <a:chOff x="0" y="0"/>
          <a:chExt cx="0" cy="0"/>
        </a:xfrm>
      </p:grpSpPr>
      <p:pic>
        <p:nvPicPr>
          <p:cNvPr id="11" name="图片 10"/>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rot="16200000">
            <a:off x="11538022" y="6204022"/>
            <a:ext cx="662737" cy="645220"/>
          </a:xfrm>
          <a:prstGeom prst="rect">
            <a:avLst/>
          </a:prstGeom>
        </p:spPr>
      </p:pic>
      <p:pic>
        <p:nvPicPr>
          <p:cNvPr id="10" name="图片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rot="16200000">
            <a:off x="-71097" y="5129513"/>
            <a:ext cx="1799583" cy="1657389"/>
          </a:xfrm>
          <a:prstGeom prst="rect">
            <a:avLst/>
          </a:prstGeom>
        </p:spPr>
      </p:pic>
      <p:sp>
        <p:nvSpPr>
          <p:cNvPr id="6" name="图文框 5"/>
          <p:cNvSpPr/>
          <p:nvPr userDrawn="1"/>
        </p:nvSpPr>
        <p:spPr>
          <a:xfrm>
            <a:off x="193537" y="189750"/>
            <a:ext cx="11804926" cy="6478500"/>
          </a:xfrm>
          <a:prstGeom prst="frame">
            <a:avLst>
              <a:gd name="adj1" fmla="val 101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schemeClr val="tx1"/>
              </a:solidFill>
            </a:endParaRPr>
          </a:p>
        </p:txBody>
      </p:sp>
      <p:grpSp>
        <p:nvGrpSpPr>
          <p:cNvPr id="2" name="组合 1"/>
          <p:cNvGrpSpPr/>
          <p:nvPr userDrawn="1"/>
        </p:nvGrpSpPr>
        <p:grpSpPr>
          <a:xfrm>
            <a:off x="193537" y="539875"/>
            <a:ext cx="11804926" cy="880264"/>
            <a:chOff x="193587" y="415726"/>
            <a:chExt cx="11808000" cy="880468"/>
          </a:xfrm>
        </p:grpSpPr>
        <p:pic>
          <p:nvPicPr>
            <p:cNvPr id="7" name="图片 6"/>
            <p:cNvPicPr>
              <a:picLocks noChangeAspect="1"/>
            </p:cNvPicPr>
            <p:nvPr userDrawn="1"/>
          </p:nvPicPr>
          <p:blipFill rotWithShape="1">
            <a:blip r:embed="rId4" cstate="print">
              <a:extLst>
                <a:ext uri="{28A0092B-C50C-407E-A947-70E740481C1C}">
                  <a14:useLocalDpi xmlns:a14="http://schemas.microsoft.com/office/drawing/2010/main" val="0"/>
                </a:ext>
              </a:extLst>
            </a:blip>
            <a:srcRect l="38237" t="60493" r="38276"/>
            <a:stretch/>
          </p:blipFill>
          <p:spPr>
            <a:xfrm rot="5400000">
              <a:off x="743353" y="-134040"/>
              <a:ext cx="880468" cy="1980000"/>
            </a:xfrm>
            <a:prstGeom prst="rect">
              <a:avLst/>
            </a:prstGeom>
          </p:spPr>
        </p:pic>
        <p:sp>
          <p:nvSpPr>
            <p:cNvPr id="8" name="矩形 7"/>
            <p:cNvSpPr/>
            <p:nvPr userDrawn="1"/>
          </p:nvSpPr>
          <p:spPr>
            <a:xfrm>
              <a:off x="6515187" y="583200"/>
              <a:ext cx="5486400" cy="32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709665842"/>
      </p:ext>
    </p:extLst>
  </p:cSld>
  <p:clrMapOvr>
    <a:masterClrMapping/>
  </p:clrMapOvr>
  <p:transition spd="slow" advTm="2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599059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722" r:id="rId4"/>
    <p:sldLayoutId id="2147483723" r:id="rId5"/>
    <p:sldLayoutId id="2147483724" r:id="rId6"/>
    <p:sldLayoutId id="2147483725" r:id="rId7"/>
    <p:sldLayoutId id="2147483726" r:id="rId8"/>
    <p:sldLayoutId id="2147483727" r:id="rId9"/>
    <p:sldLayoutId id="2147483649" r:id="rId10"/>
    <p:sldLayoutId id="2147483660" r:id="rId11"/>
    <p:sldLayoutId id="2147483814" r:id="rId12"/>
    <p:sldLayoutId id="2147483815" r:id="rId13"/>
    <p:sldLayoutId id="2147483816" r:id="rId14"/>
    <p:sldLayoutId id="2147483817"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4.png"/><Relationship Id="rId12"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7.png"/><Relationship Id="rId5" Type="http://schemas.openxmlformats.org/officeDocument/2006/relationships/image" Target="../media/image20.png"/><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microsoft.com/office/2007/relationships/hdphoto" Target="../media/hdphoto2.wdp"/><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0"/>
        <p:cNvGrpSpPr/>
        <p:nvPr/>
      </p:nvGrpSpPr>
      <p:grpSpPr>
        <a:xfrm>
          <a:off x="0" y="0"/>
          <a:ext cx="0" cy="0"/>
          <a:chOff x="0" y="0"/>
          <a:chExt cx="0" cy="0"/>
        </a:xfrm>
      </p:grpSpPr>
      <p:pic>
        <p:nvPicPr>
          <p:cNvPr id="1028" name="Picture 4" descr="https://gcs.tripi.vn/public-tripi/tripi-feed/img/474110qkt/anh-phong-canh-buon-co-don_0602063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37753"/>
            <a:ext cx="6096000" cy="5320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gcs.tripi.vn/public-tripi/tripi-feed/img/474110OBa/hinh-anh-tam-trang-buon-co-don_0602073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537752"/>
            <a:ext cx="6096000" cy="532024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118519"/>
            <a:ext cx="11979275" cy="1323439"/>
          </a:xfrm>
          <a:prstGeom prst="rect">
            <a:avLst/>
          </a:prstGeom>
          <a:noFill/>
        </p:spPr>
        <p:txBody>
          <a:bodyPr wrap="square">
            <a:spAutoFit/>
          </a:bodyPr>
          <a:lstStyle/>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BÀI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2. </a:t>
            </a:r>
          </a:p>
          <a:p>
            <a:pPr algn="ctr" defTabSz="914377">
              <a:defRPr/>
            </a:pP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NHỮNG </a:t>
            </a:r>
            <a:r>
              <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CUNG </a:t>
            </a: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BẬC TÂM TRẠNG</a:t>
            </a:r>
            <a:endPar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067953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556492" y="227941"/>
            <a:ext cx="10804235" cy="1565922"/>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vi-VN" sz="3200" b="1" dirty="0" smtClean="0">
                <a:solidFill>
                  <a:srgbClr val="C0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1. Tìm hiểu những thông tin về thể thơ song thất lục bát</a:t>
            </a:r>
            <a:endParaRPr lang="en-US" sz="3200" b="1" dirty="0">
              <a:solidFill>
                <a:srgbClr val="FF0000"/>
              </a:solidFill>
              <a:latin typeface="Times New Roman" pitchFamily="18" charset="0"/>
              <a:cs typeface="Times New Roman" pitchFamily="18" charset="0"/>
            </a:endParaRPr>
          </a:p>
          <a:p>
            <a:endParaRPr lang="en-US" sz="3200" dirty="0">
              <a:solidFill>
                <a:srgbClr val="C00000"/>
              </a:solidFill>
              <a:latin typeface="Times New Roman" pitchFamily="18" charset="0"/>
              <a:cs typeface="Times New Roman" pitchFamily="18" charset="0"/>
            </a:endParaRPr>
          </a:p>
        </p:txBody>
      </p:sp>
      <p:sp>
        <p:nvSpPr>
          <p:cNvPr id="5" name="文本框 5">
            <a:extLst>
              <a:ext uri="{FF2B5EF4-FFF2-40B4-BE49-F238E27FC236}">
                <a16:creationId xmlns:a16="http://schemas.microsoft.com/office/drawing/2014/main" id="{AA7C403E-A9D2-45B3-BD6B-F87D623A6428}"/>
              </a:ext>
            </a:extLst>
          </p:cNvPr>
          <p:cNvSpPr txBox="1"/>
          <p:nvPr/>
        </p:nvSpPr>
        <p:spPr>
          <a:xfrm>
            <a:off x="556491" y="1492898"/>
            <a:ext cx="10998199" cy="954107"/>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ội dung chính của VB: Tính sáng tạo và sự độc đáo của thể thơ song thất lục bát trong nền văn học Việt Nam</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7" name="文本框 5">
            <a:extLst>
              <a:ext uri="{FF2B5EF4-FFF2-40B4-BE49-F238E27FC236}">
                <a16:creationId xmlns:a16="http://schemas.microsoft.com/office/drawing/2014/main" id="{AA7C403E-A9D2-45B3-BD6B-F87D623A6428}"/>
              </a:ext>
            </a:extLst>
          </p:cNvPr>
          <p:cNvSpPr txBox="1"/>
          <p:nvPr/>
        </p:nvSpPr>
        <p:spPr>
          <a:xfrm>
            <a:off x="556491" y="2519265"/>
            <a:ext cx="11173691" cy="3108543"/>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Các </a:t>
            </a:r>
            <a:r>
              <a:rPr lang="vi-VN" sz="2800" dirty="0">
                <a:latin typeface="Times New Roman" panose="02020603050405020304" pitchFamily="18" charset="0"/>
                <a:cs typeface="Times New Roman" panose="02020603050405020304" pitchFamily="18" charset="0"/>
              </a:rPr>
              <a:t>thông tin về thể thơ song thất lục bát: </a:t>
            </a:r>
            <a:endParaRPr lang="en-US" sz="2800" dirty="0">
              <a:latin typeface="Times New Roman" panose="02020603050405020304" pitchFamily="18" charset="0"/>
              <a:cs typeface="Times New Roman" panose="02020603050405020304" pitchFamily="18" charset="0"/>
            </a:endParaRPr>
          </a:p>
          <a:p>
            <a:pPr lvl="0"/>
            <a:r>
              <a:rPr lang="vi-VN" sz="2800" dirty="0">
                <a:latin typeface="Times New Roman" panose="02020603050405020304" pitchFamily="18" charset="0"/>
                <a:cs typeface="Times New Roman" panose="02020603050405020304" pitchFamily="18" charset="0"/>
              </a:rPr>
              <a:t>+ Nguồn gốc và lịch sử ra đời: Thể thơ song thất lục bát là một sáng tạo văn học độc đáo của người Việt, xuất hiện khoảng thế kỉ XV - XVI.</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Hai tác phẩm đầu tiên được nhắc đến là Chỉ Nam ngọc âm giải nghĩa và Đại nghĩ bát giáp thưởng đào giải văn của Lê Đức Mao. Những tác phẩm này không chỉ là những ví dụ đầu tiên về thể thơ song thất lục bát mà còn cho thấy sự phát triển của thể thơ lục bát.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67817"/>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AA7C403E-A9D2-45B3-BD6B-F87D623A6428}"/>
              </a:ext>
            </a:extLst>
          </p:cNvPr>
          <p:cNvSpPr txBox="1"/>
          <p:nvPr/>
        </p:nvSpPr>
        <p:spPr>
          <a:xfrm>
            <a:off x="447964" y="3561246"/>
            <a:ext cx="11263746" cy="1569660"/>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Đặc </a:t>
            </a:r>
            <a:r>
              <a:rPr lang="vi-VN" sz="3200" dirty="0">
                <a:latin typeface="Times New Roman" panose="02020603050405020304" pitchFamily="18" charset="0"/>
                <a:cs typeface="Times New Roman" panose="02020603050405020304" pitchFamily="18" charset="0"/>
              </a:rPr>
              <a:t>điểm: Thể thơ này có đặc trưng riêng trong quy luật dùng thanh điệu và cách gieo vần ở cặp câu lục bát, cũng như sự phối hợp giữa cặp câu thất và cặp câu lục bát.</a:t>
            </a:r>
            <a:endParaRPr lang="en-US" sz="3200" dirty="0">
              <a:latin typeface="Times New Roman" panose="02020603050405020304" pitchFamily="18" charset="0"/>
              <a:cs typeface="Times New Roman" panose="02020603050405020304" pitchFamily="18" charset="0"/>
            </a:endParaRPr>
          </a:p>
        </p:txBody>
      </p:sp>
      <p:sp>
        <p:nvSpPr>
          <p:cNvPr id="2" name="Cloud 1"/>
          <p:cNvSpPr/>
          <p:nvPr/>
        </p:nvSpPr>
        <p:spPr>
          <a:xfrm>
            <a:off x="3352800" y="729673"/>
            <a:ext cx="7352145" cy="25030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latin typeface="Times New Roman" pitchFamily="18" charset="0"/>
                <a:cs typeface="Times New Roman" pitchFamily="18" charset="0"/>
              </a:rPr>
              <a:t>VB cung cấp những thông tin nào về đặc điểm của thơ song thất lục bát?</a:t>
            </a:r>
            <a:endParaRPr lang="en-US" sz="2800" b="1" dirty="0">
              <a:solidFill>
                <a:srgbClr val="C00000"/>
              </a:solidFill>
              <a:latin typeface="Times New Roman" pitchFamily="18" charset="0"/>
              <a:cs typeface="Times New Roman" pitchFamily="18" charset="0"/>
            </a:endParaRPr>
          </a:p>
          <a:p>
            <a:pPr algn="ctr"/>
            <a:endParaRPr lang="en-US" dirty="0"/>
          </a:p>
        </p:txBody>
      </p:sp>
    </p:spTree>
    <p:extLst>
      <p:ext uri="{BB962C8B-B14F-4D97-AF65-F5344CB8AC3E}">
        <p14:creationId xmlns:p14="http://schemas.microsoft.com/office/powerpoint/2010/main" val="80552513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557" y="249207"/>
            <a:ext cx="8731814" cy="523220"/>
          </a:xfrm>
          <a:prstGeom prst="rect">
            <a:avLst/>
          </a:prstGeom>
        </p:spPr>
        <p:txBody>
          <a:bodyPr wrap="none">
            <a:spAutoFit/>
          </a:bodyPr>
          <a:lstStyle/>
          <a:p>
            <a:r>
              <a:rPr lang="vi-VN" sz="2800" b="1" dirty="0">
                <a:solidFill>
                  <a:srgbClr val="FF0000"/>
                </a:solidFill>
                <a:latin typeface="Times New Roman" pitchFamily="18" charset="0"/>
                <a:cs typeface="Times New Roman" pitchFamily="18" charset="0"/>
              </a:rPr>
              <a:t>1. Tìm hiểu những thông tin về thể thơ song thất lục bát</a:t>
            </a:r>
            <a:endParaRPr lang="en-US" sz="2800" b="1" dirty="0">
              <a:solidFill>
                <a:srgbClr val="FF0000"/>
              </a:solidFill>
              <a:latin typeface="Times New Roman" pitchFamily="18" charset="0"/>
              <a:cs typeface="Times New Roman" pitchFamily="18" charset="0"/>
            </a:endParaRPr>
          </a:p>
        </p:txBody>
      </p:sp>
      <p:sp>
        <p:nvSpPr>
          <p:cNvPr id="3" name="Rectangle 2"/>
          <p:cNvSpPr/>
          <p:nvPr/>
        </p:nvSpPr>
        <p:spPr>
          <a:xfrm>
            <a:off x="961053" y="1610906"/>
            <a:ext cx="9778482" cy="3108543"/>
          </a:xfrm>
          <a:prstGeom prst="rect">
            <a:avLst/>
          </a:prstGeom>
        </p:spPr>
        <p:txBody>
          <a:bodyPr wrap="square">
            <a:spAutoFit/>
          </a:bodyPr>
          <a:lstStyle/>
          <a:p>
            <a:pPr lvl="0"/>
            <a:r>
              <a:rPr lang="en-US" sz="2800" dirty="0" smtClean="0">
                <a:solidFill>
                  <a:srgbClr val="00B0F0"/>
                </a:solidFill>
                <a:latin typeface="Times New Roman" panose="02020603050405020304" pitchFamily="18" charset="0"/>
                <a:cs typeface="Times New Roman" panose="02020603050405020304" pitchFamily="18" charset="0"/>
              </a:rPr>
              <a:t>- </a:t>
            </a:r>
            <a:r>
              <a:rPr lang="vi-VN" sz="2800" dirty="0" smtClean="0">
                <a:solidFill>
                  <a:srgbClr val="00B0F0"/>
                </a:solidFill>
                <a:latin typeface="Times New Roman" panose="02020603050405020304" pitchFamily="18" charset="0"/>
                <a:cs typeface="Times New Roman" panose="02020603050405020304" pitchFamily="18" charset="0"/>
              </a:rPr>
              <a:t>Thể </a:t>
            </a:r>
            <a:r>
              <a:rPr lang="vi-VN" sz="2800" dirty="0">
                <a:solidFill>
                  <a:srgbClr val="00B0F0"/>
                </a:solidFill>
                <a:latin typeface="Times New Roman" panose="02020603050405020304" pitchFamily="18" charset="0"/>
                <a:cs typeface="Times New Roman" panose="02020603050405020304" pitchFamily="18" charset="0"/>
              </a:rPr>
              <a:t>thơ song thất lục bát là một sáng tạo văn học độc đáo của người Việt, xuất hiện khoảng thế kỉ XV - XVI.</a:t>
            </a:r>
            <a:endParaRPr lang="en-US" sz="2800" dirty="0">
              <a:solidFill>
                <a:srgbClr val="00B0F0"/>
              </a:solidFill>
              <a:latin typeface="Times New Roman" panose="02020603050405020304" pitchFamily="18" charset="0"/>
              <a:cs typeface="Times New Roman" panose="02020603050405020304" pitchFamily="18" charset="0"/>
            </a:endParaRPr>
          </a:p>
          <a:p>
            <a:r>
              <a:rPr lang="en-US" sz="2800" dirty="0" smtClean="0">
                <a:solidFill>
                  <a:srgbClr val="00B0F0"/>
                </a:solidFill>
                <a:latin typeface="Times New Roman" panose="02020603050405020304" pitchFamily="18" charset="0"/>
                <a:cs typeface="Times New Roman" panose="02020603050405020304" pitchFamily="18" charset="0"/>
              </a:rPr>
              <a:t>-</a:t>
            </a:r>
            <a:r>
              <a:rPr lang="vi-VN" sz="2800" dirty="0" smtClean="0">
                <a:solidFill>
                  <a:srgbClr val="00B0F0"/>
                </a:solidFill>
                <a:latin typeface="Times New Roman" panose="02020603050405020304" pitchFamily="18" charset="0"/>
                <a:cs typeface="Times New Roman" panose="02020603050405020304" pitchFamily="18" charset="0"/>
              </a:rPr>
              <a:t> </a:t>
            </a:r>
            <a:r>
              <a:rPr lang="vi-VN" sz="2800" dirty="0">
                <a:solidFill>
                  <a:srgbClr val="00B0F0"/>
                </a:solidFill>
                <a:latin typeface="Times New Roman" panose="02020603050405020304" pitchFamily="18" charset="0"/>
                <a:cs typeface="Times New Roman" panose="02020603050405020304" pitchFamily="18" charset="0"/>
              </a:rPr>
              <a:t>Hai tác phẩm đầu tiên được nhắc đến là Chỉ Nam ngọc âm giải nghĩa và Đại nghĩ bát giáp thưởng đào giải văn của Lê Đức Mao. </a:t>
            </a:r>
            <a:r>
              <a:rPr lang="en-US" sz="2800" dirty="0" smtClean="0">
                <a:solidFill>
                  <a:srgbClr val="00B0F0"/>
                </a:solidFill>
                <a:latin typeface="Times New Roman" panose="02020603050405020304" pitchFamily="18" charset="0"/>
                <a:cs typeface="Times New Roman" panose="02020603050405020304" pitchFamily="18" charset="0"/>
              </a:rPr>
              <a:t>=&gt; </a:t>
            </a:r>
            <a:r>
              <a:rPr lang="vi-VN" sz="2800" dirty="0" smtClean="0">
                <a:solidFill>
                  <a:srgbClr val="00B0F0"/>
                </a:solidFill>
                <a:latin typeface="Times New Roman" panose="02020603050405020304" pitchFamily="18" charset="0"/>
                <a:cs typeface="Times New Roman" panose="02020603050405020304" pitchFamily="18" charset="0"/>
              </a:rPr>
              <a:t>Những </a:t>
            </a:r>
            <a:r>
              <a:rPr lang="vi-VN" sz="2800" dirty="0">
                <a:solidFill>
                  <a:srgbClr val="00B0F0"/>
                </a:solidFill>
                <a:latin typeface="Times New Roman" panose="02020603050405020304" pitchFamily="18" charset="0"/>
                <a:cs typeface="Times New Roman" panose="02020603050405020304" pitchFamily="18" charset="0"/>
              </a:rPr>
              <a:t>tác phẩm này không chỉ là những ví dụ đầu tiên về thể thơ song thất lục bát mà còn cho thấy sự phát triển của thể thơ lục bát.</a:t>
            </a:r>
            <a:endParaRPr lang="en-US" sz="2800" dirty="0">
              <a:solidFill>
                <a:srgbClr val="00B0F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94791"/>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2">
            <a:extLst>
              <a:ext uri="{FF2B5EF4-FFF2-40B4-BE49-F238E27FC236}">
                <a16:creationId xmlns:a16="http://schemas.microsoft.com/office/drawing/2014/main" id="{F9750769-AA46-4F96-9BC5-A31C767FD859}"/>
              </a:ext>
            </a:extLst>
          </p:cNvPr>
          <p:cNvSpPr txBox="1"/>
          <p:nvPr/>
        </p:nvSpPr>
        <p:spPr>
          <a:xfrm>
            <a:off x="588865" y="540471"/>
            <a:ext cx="10309289" cy="1077190"/>
          </a:xfrm>
          <a:prstGeom prst="rect">
            <a:avLst/>
          </a:prstGeom>
          <a:noFill/>
        </p:spPr>
        <p:txBody>
          <a:bodyPr wrap="square" lIns="91413" tIns="45706" rIns="91413" bIns="45706" rtlCol="0">
            <a:spAutoFit/>
          </a:bodyPr>
          <a:lstStyle/>
          <a:p>
            <a:pPr lvl="0"/>
            <a:r>
              <a:rPr lang="en-US" sz="3200" b="1" dirty="0" smtClean="0">
                <a:solidFill>
                  <a:srgbClr val="FF0000"/>
                </a:solidFill>
                <a:latin typeface="Times New Roman" pitchFamily="18" charset="0"/>
                <a:cs typeface="Times New Roman" pitchFamily="18" charset="0"/>
              </a:rPr>
              <a:t>2</a:t>
            </a:r>
            <a:r>
              <a:rPr lang="vi-VN"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Tìm hiểu ảnh hưởng và giá trị của thể thơ song thất lục bát đối với đời sống văn hoá và thi ca Việt Nam</a:t>
            </a:r>
            <a:endParaRPr 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486110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AA7C403E-A9D2-45B3-BD6B-F87D623A6428}"/>
              </a:ext>
            </a:extLst>
          </p:cNvPr>
          <p:cNvSpPr txBox="1"/>
          <p:nvPr/>
        </p:nvSpPr>
        <p:spPr>
          <a:xfrm>
            <a:off x="346363" y="1908082"/>
            <a:ext cx="11263746" cy="1384995"/>
          </a:xfrm>
          <a:prstGeom prst="rect">
            <a:avLst/>
          </a:prstGeom>
          <a:noFill/>
        </p:spPr>
        <p:txBody>
          <a:bodyPr vert="horz" wrap="square" rtlCol="0">
            <a:spAutoFit/>
          </a:bodyPr>
          <a:lstStyle/>
          <a:p>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Thể thơ song thất lục bát ảnh hưởng sâu sắc đến đời sống văn hoá và thi ca. Điều này thể hiện qua việc nhiều nhà thơ từ thế kỉ XVIII - XIX đến đầu thế kỉ XX tiếp tục sử dụng thể thơ này trong sáng tác.</a:t>
            </a:r>
            <a:endParaRPr lang="en-US" sz="2800" dirty="0">
              <a:latin typeface="Times New Roman" panose="02020603050405020304" pitchFamily="18" charset="0"/>
              <a:cs typeface="Times New Roman" panose="02020603050405020304" pitchFamily="18" charset="0"/>
            </a:endParaRPr>
          </a:p>
        </p:txBody>
      </p:sp>
      <p:sp>
        <p:nvSpPr>
          <p:cNvPr id="2" name="Cloud 1"/>
          <p:cNvSpPr/>
          <p:nvPr/>
        </p:nvSpPr>
        <p:spPr>
          <a:xfrm>
            <a:off x="565727" y="1029270"/>
            <a:ext cx="10825018" cy="28817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latin typeface="Times New Roman" panose="02020603050405020304" pitchFamily="18" charset="0"/>
                <a:cs typeface="Times New Roman" panose="02020603050405020304" pitchFamily="18" charset="0"/>
              </a:rPr>
              <a:t>HS làm việc theo nhóm để thực hiện nhiệm vụ: Chỉ ra những biểu hiện cho thấy sức ảnh hưởng của thể </a:t>
            </a:r>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thơ song thất lục bát đến đời sống thi ca hiện đại.</a:t>
            </a:r>
            <a:endParaRPr lang="en-US" sz="2800" dirty="0">
              <a:latin typeface="Times New Roman" panose="02020603050405020304" pitchFamily="18" charset="0"/>
              <a:cs typeface="Times New Roman" panose="02020603050405020304" pitchFamily="18" charset="0"/>
            </a:endParaRPr>
          </a:p>
          <a:p>
            <a:pPr algn="ctr"/>
            <a:endParaRPr lang="en-US" dirty="0"/>
          </a:p>
        </p:txBody>
      </p:sp>
      <p:sp>
        <p:nvSpPr>
          <p:cNvPr id="4" name="文本框 5">
            <a:extLst>
              <a:ext uri="{FF2B5EF4-FFF2-40B4-BE49-F238E27FC236}">
                <a16:creationId xmlns:a16="http://schemas.microsoft.com/office/drawing/2014/main" id="{AA7C403E-A9D2-45B3-BD6B-F87D623A6428}"/>
              </a:ext>
            </a:extLst>
          </p:cNvPr>
          <p:cNvSpPr txBox="1"/>
          <p:nvPr/>
        </p:nvSpPr>
        <p:spPr>
          <a:xfrm>
            <a:off x="346363" y="3348563"/>
            <a:ext cx="11263746" cy="954107"/>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Thơ song thất lục bát đã phát huy giá trị trong thể loại ngâm khúc và nhiều thể loại văn học khác như ca trù, văn tế.</a:t>
            </a:r>
            <a:endParaRPr lang="en-US" sz="2800" dirty="0">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A7C403E-A9D2-45B3-BD6B-F87D623A6428}"/>
              </a:ext>
            </a:extLst>
          </p:cNvPr>
          <p:cNvSpPr txBox="1"/>
          <p:nvPr/>
        </p:nvSpPr>
        <p:spPr>
          <a:xfrm>
            <a:off x="346363" y="4242873"/>
            <a:ext cx="11263746" cy="2677656"/>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Mặc dù ngày nay, thể thơ song thất lục bát không còn phổ biến như trước, nhưng vẫn được một số nhà thơ hiện đại sử dụng như là một cách để kết nối với quá khứ và truyền tải những tâm trạng, cảm xúc mới mẻ. Điều này cho thấy thơ song thất lục bát vẫn có sức sống trong thi ca hiện đại, góp phần làm phong phú thêm văn học Việt Nam.</a:t>
            </a:r>
            <a:br>
              <a:rPr lang="vi-VN"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p:txBody>
      </p:sp>
      <p:sp>
        <p:nvSpPr>
          <p:cNvPr id="7" name="文本框 5">
            <a:extLst>
              <a:ext uri="{FF2B5EF4-FFF2-40B4-BE49-F238E27FC236}">
                <a16:creationId xmlns:a16="http://schemas.microsoft.com/office/drawing/2014/main" id="{AA7C403E-A9D2-45B3-BD6B-F87D623A6428}"/>
              </a:ext>
            </a:extLst>
          </p:cNvPr>
          <p:cNvSpPr txBox="1"/>
          <p:nvPr/>
        </p:nvSpPr>
        <p:spPr>
          <a:xfrm>
            <a:off x="535709" y="328317"/>
            <a:ext cx="11263746" cy="954107"/>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Tìm hiểu ảnh hưởng và giá trị của thể thơ song thất lục bát đối với đời sống văn hoá và thi ca Việt Nam</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08636148"/>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1" nodeType="clickEffect">
                                  <p:stCondLst>
                                    <p:cond delay="0"/>
                                  </p:stCondLst>
                                  <p:childTnLst>
                                    <p:anim calcmode="lin" valueType="num">
                                      <p:cBhvr>
                                        <p:cTn id="19" dur="1000"/>
                                        <p:tgtEl>
                                          <p:spTgt spid="2"/>
                                        </p:tgtEl>
                                        <p:attrNameLst>
                                          <p:attrName>ppt_w</p:attrName>
                                        </p:attrNameLst>
                                      </p:cBhvr>
                                      <p:tavLst>
                                        <p:tav tm="0">
                                          <p:val>
                                            <p:strVal val="ppt_w"/>
                                          </p:val>
                                        </p:tav>
                                        <p:tav tm="100000">
                                          <p:val>
                                            <p:strVal val="ppt_w*0.70"/>
                                          </p:val>
                                        </p:tav>
                                      </p:tavLst>
                                    </p:anim>
                                    <p:anim calcmode="lin" valueType="num">
                                      <p:cBhvr>
                                        <p:cTn id="20" dur="1000"/>
                                        <p:tgtEl>
                                          <p:spTgt spid="2"/>
                                        </p:tgtEl>
                                        <p:attrNameLst>
                                          <p:attrName>ppt_h</p:attrName>
                                        </p:attrNameLst>
                                      </p:cBhvr>
                                      <p:tavLst>
                                        <p:tav tm="0">
                                          <p:val>
                                            <p:strVal val="ppt_h"/>
                                          </p:val>
                                        </p:tav>
                                        <p:tav tm="100000">
                                          <p:val>
                                            <p:strVal val="ppt_h"/>
                                          </p:val>
                                        </p:tav>
                                      </p:tavLst>
                                    </p:anim>
                                    <p:animEffect transition="out" filter="fade">
                                      <p:cBhvr>
                                        <p:cTn id="21" dur="1000"/>
                                        <p:tgtEl>
                                          <p:spTgt spid="2"/>
                                        </p:tgtEl>
                                      </p:cBhvr>
                                    </p:animEffect>
                                    <p:set>
                                      <p:cBhvr>
                                        <p:cTn id="22" dur="1" fill="hold">
                                          <p:stCondLst>
                                            <p:cond delay="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 grpId="1" animBg="1"/>
      <p:bldP spid="4"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1917" y="1741534"/>
            <a:ext cx="10313437" cy="1815882"/>
          </a:xfrm>
          <a:prstGeom prst="rect">
            <a:avLst/>
          </a:prstGeom>
        </p:spPr>
        <p:txBody>
          <a:bodyPr wrap="square">
            <a:spAutoFit/>
          </a:bodyPr>
          <a:lstStyle/>
          <a:p>
            <a:r>
              <a:rPr lang="en-US" sz="2800" dirty="0" smtClean="0">
                <a:latin typeface="Times New Roman" panose="02020603050405020304" pitchFamily="18" charset="0"/>
                <a:cs typeface="Times New Roman" panose="02020603050405020304" pitchFamily="18" charset="0"/>
              </a:rPr>
              <a:t>     </a:t>
            </a:r>
            <a:r>
              <a:rPr lang="vi-VN" sz="2800" dirty="0" smtClean="0">
                <a:solidFill>
                  <a:srgbClr val="00B0F0"/>
                </a:solidFill>
                <a:latin typeface="Times New Roman" panose="02020603050405020304" pitchFamily="18" charset="0"/>
                <a:cs typeface="Times New Roman" panose="02020603050405020304" pitchFamily="18" charset="0"/>
              </a:rPr>
              <a:t>Mặc </a:t>
            </a:r>
            <a:r>
              <a:rPr lang="vi-VN" sz="2800" dirty="0">
                <a:solidFill>
                  <a:srgbClr val="00B0F0"/>
                </a:solidFill>
                <a:latin typeface="Times New Roman" panose="02020603050405020304" pitchFamily="18" charset="0"/>
                <a:cs typeface="Times New Roman" panose="02020603050405020304" pitchFamily="18" charset="0"/>
              </a:rPr>
              <a:t>dù ngày nay, thể thơ song thất lục bát không còn phổ biến như trước, </a:t>
            </a:r>
            <a:r>
              <a:rPr lang="vi-VN" sz="2800" dirty="0" smtClean="0">
                <a:solidFill>
                  <a:srgbClr val="00B0F0"/>
                </a:solidFill>
                <a:latin typeface="Times New Roman" panose="02020603050405020304" pitchFamily="18" charset="0"/>
                <a:cs typeface="Times New Roman" panose="02020603050405020304" pitchFamily="18" charset="0"/>
              </a:rPr>
              <a:t>nhưn</a:t>
            </a:r>
            <a:r>
              <a:rPr lang="en-US" sz="2800" dirty="0" smtClean="0">
                <a:solidFill>
                  <a:srgbClr val="00B0F0"/>
                </a:solidFill>
                <a:latin typeface="Times New Roman" panose="02020603050405020304" pitchFamily="18" charset="0"/>
                <a:cs typeface="Times New Roman" panose="02020603050405020304" pitchFamily="18" charset="0"/>
              </a:rPr>
              <a:t>g </a:t>
            </a:r>
            <a:r>
              <a:rPr lang="en-US" sz="2800" dirty="0" err="1" smtClean="0">
                <a:solidFill>
                  <a:srgbClr val="00B0F0"/>
                </a:solidFill>
                <a:latin typeface="Times New Roman" panose="02020603050405020304" pitchFamily="18" charset="0"/>
                <a:cs typeface="Times New Roman" panose="02020603050405020304" pitchFamily="18" charset="0"/>
              </a:rPr>
              <a:t>nó</a:t>
            </a:r>
            <a:r>
              <a:rPr lang="vi-VN" sz="2800" dirty="0" smtClean="0">
                <a:solidFill>
                  <a:srgbClr val="00B0F0"/>
                </a:solidFill>
                <a:latin typeface="Times New Roman" panose="02020603050405020304" pitchFamily="18" charset="0"/>
                <a:cs typeface="Times New Roman" panose="02020603050405020304" pitchFamily="18" charset="0"/>
              </a:rPr>
              <a:t> </a:t>
            </a:r>
            <a:r>
              <a:rPr lang="vi-VN" sz="2800" dirty="0">
                <a:solidFill>
                  <a:srgbClr val="00B0F0"/>
                </a:solidFill>
                <a:latin typeface="Times New Roman" panose="02020603050405020304" pitchFamily="18" charset="0"/>
                <a:cs typeface="Times New Roman" panose="02020603050405020304" pitchFamily="18" charset="0"/>
              </a:rPr>
              <a:t>vẫn có sức sống trong thi ca hiện đại, góp phần làm phong phú thêm văn học Việt Nam.</a:t>
            </a:r>
            <a:br>
              <a:rPr lang="vi-VN" sz="2800" dirty="0">
                <a:solidFill>
                  <a:srgbClr val="00B0F0"/>
                </a:solidFill>
                <a:latin typeface="Times New Roman" panose="02020603050405020304" pitchFamily="18" charset="0"/>
                <a:cs typeface="Times New Roman" panose="02020603050405020304" pitchFamily="18" charset="0"/>
              </a:rPr>
            </a:br>
            <a:endParaRPr lang="en-US" sz="2800" dirty="0">
              <a:solidFill>
                <a:srgbClr val="00B0F0"/>
              </a:solidFill>
            </a:endParaRPr>
          </a:p>
        </p:txBody>
      </p:sp>
      <p:sp>
        <p:nvSpPr>
          <p:cNvPr id="3" name="Rectangle 2"/>
          <p:cNvSpPr/>
          <p:nvPr/>
        </p:nvSpPr>
        <p:spPr>
          <a:xfrm>
            <a:off x="827313" y="259998"/>
            <a:ext cx="10705323" cy="954107"/>
          </a:xfrm>
          <a:prstGeom prst="rect">
            <a:avLst/>
          </a:prstGeom>
        </p:spPr>
        <p:txBody>
          <a:bodyPr wrap="square">
            <a:spAutoFit/>
          </a:bodyPr>
          <a:lstStyle/>
          <a:p>
            <a:pPr lvl="0"/>
            <a:r>
              <a:rPr lang="en-US" sz="2800" b="1" dirty="0">
                <a:solidFill>
                  <a:srgbClr val="FF0000"/>
                </a:solidFill>
                <a:latin typeface="Times New Roman" pitchFamily="18" charset="0"/>
                <a:cs typeface="Times New Roman" pitchFamily="18" charset="0"/>
              </a:rPr>
              <a:t>2</a:t>
            </a:r>
            <a:r>
              <a:rPr lang="vi-VN" sz="2800" b="1" dirty="0">
                <a:solidFill>
                  <a:srgbClr val="FF0000"/>
                </a:solidFill>
                <a:latin typeface="Times New Roman" pitchFamily="18" charset="0"/>
                <a:cs typeface="Times New Roman" pitchFamily="18" charset="0"/>
              </a:rPr>
              <a:t>. Tìm hiểu ảnh hưởng và giá trị của thể thơ song thất lục bát đối với đời sống văn hoá và thi ca Việt Nam</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71157119"/>
      </p:ext>
    </p:extLst>
  </p:cSld>
  <p:clrMapOvr>
    <a:masterClrMapping/>
  </p:clrMapOvr>
  <p:transition spd="slow" advTm="2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AA7C403E-A9D2-45B3-BD6B-F87D623A6428}"/>
              </a:ext>
            </a:extLst>
          </p:cNvPr>
          <p:cNvSpPr txBox="1"/>
          <p:nvPr/>
        </p:nvSpPr>
        <p:spPr>
          <a:xfrm>
            <a:off x="346363" y="1280010"/>
            <a:ext cx="11263746" cy="1815882"/>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VB </a:t>
            </a:r>
            <a:r>
              <a:rPr lang="vi-VN" sz="2800" dirty="0">
                <a:latin typeface="Times New Roman" panose="02020603050405020304" pitchFamily="18" charset="0"/>
                <a:cs typeface="Times New Roman" panose="02020603050405020304" pitchFamily="18" charset="0"/>
              </a:rPr>
              <a:t>được tổ chức một cách lô-gíc và mạch lạc, bắt đầu từ giới thiệu tổng quan về thể thơ song thất lục bát, sau đó là lịch sử và các tác phẩm tiêu biểu, cuối cùng là ảnh hưởng và giá trị của thể thơ đối với đời sống văn hoá và thi ca</a:t>
            </a:r>
            <a:r>
              <a:rPr lang="vi-VN"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 name="Cloud 1"/>
          <p:cNvSpPr/>
          <p:nvPr/>
        </p:nvSpPr>
        <p:spPr>
          <a:xfrm>
            <a:off x="565727" y="3887542"/>
            <a:ext cx="10825018" cy="288174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bg1"/>
                </a:solidFill>
                <a:latin typeface="Times New Roman" pitchFamily="18" charset="0"/>
                <a:cs typeface="Times New Roman" pitchFamily="18" charset="0"/>
              </a:rPr>
              <a:t>HS làm việc cá nhân, tìm hiểu và trình bày về bố cục của VB, nhận xét về cách tổ chức các phần và ý chính mà tác giả muốn truyền đạt trong mỗi phần.</a:t>
            </a:r>
            <a:endParaRPr lang="en-US" sz="2800" dirty="0">
              <a:solidFill>
                <a:schemeClr val="bg1"/>
              </a:solidFill>
              <a:latin typeface="Times New Roman" pitchFamily="18" charset="0"/>
              <a:cs typeface="Times New Roman" pitchFamily="18" charset="0"/>
            </a:endParaRPr>
          </a:p>
          <a:p>
            <a:pPr algn="ctr"/>
            <a:endParaRPr lang="en-US" dirty="0"/>
          </a:p>
        </p:txBody>
      </p:sp>
      <p:sp>
        <p:nvSpPr>
          <p:cNvPr id="4" name="文本框 5">
            <a:extLst>
              <a:ext uri="{FF2B5EF4-FFF2-40B4-BE49-F238E27FC236}">
                <a16:creationId xmlns:a16="http://schemas.microsoft.com/office/drawing/2014/main" id="{AA7C403E-A9D2-45B3-BD6B-F87D623A6428}"/>
              </a:ext>
            </a:extLst>
          </p:cNvPr>
          <p:cNvSpPr txBox="1"/>
          <p:nvPr/>
        </p:nvSpPr>
        <p:spPr>
          <a:xfrm>
            <a:off x="346363" y="3047311"/>
            <a:ext cx="11263746" cy="954107"/>
          </a:xfrm>
          <a:prstGeom prst="rect">
            <a:avLst/>
          </a:prstGeom>
          <a:noFill/>
        </p:spPr>
        <p:txBody>
          <a:bodyPr vert="horz" wrap="square" rtlCol="0">
            <a:spAutoFit/>
          </a:bodyPr>
          <a:lstStyle/>
          <a:p>
            <a:pPr lvl="0"/>
            <a:r>
              <a:rPr lang="en-US"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VB trình bày thông tin theo trật tự thời gian, bắt đầu từ thời điểm ra đời tới những mốc phát triển sau này của thể thơ.</a:t>
            </a:r>
            <a:endParaRPr lang="en-US" sz="2800" dirty="0">
              <a:latin typeface="Times New Roman" panose="02020603050405020304" pitchFamily="18" charset="0"/>
              <a:cs typeface="Times New Roman" panose="02020603050405020304" pitchFamily="18" charset="0"/>
            </a:endParaRPr>
          </a:p>
        </p:txBody>
      </p:sp>
      <p:sp>
        <p:nvSpPr>
          <p:cNvPr id="7" name="文本框 5">
            <a:extLst>
              <a:ext uri="{FF2B5EF4-FFF2-40B4-BE49-F238E27FC236}">
                <a16:creationId xmlns:a16="http://schemas.microsoft.com/office/drawing/2014/main" id="{AA7C403E-A9D2-45B3-BD6B-F87D623A6428}"/>
              </a:ext>
            </a:extLst>
          </p:cNvPr>
          <p:cNvSpPr txBox="1"/>
          <p:nvPr/>
        </p:nvSpPr>
        <p:spPr>
          <a:xfrm>
            <a:off x="535709" y="328317"/>
            <a:ext cx="8067115" cy="523220"/>
          </a:xfrm>
          <a:prstGeom prst="rect">
            <a:avLst/>
          </a:prstGeom>
          <a:noFill/>
        </p:spPr>
        <p:txBody>
          <a:bodyPr vert="horz" wrap="square" rtlCol="0">
            <a:spAutoFit/>
          </a:bodyPr>
          <a:lstStyle/>
          <a:p>
            <a:r>
              <a:rPr lang="vi-VN" sz="2800" b="1" dirty="0" smtClean="0">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3.</a:t>
            </a:r>
            <a:r>
              <a:rPr lang="vi-VN" sz="2800" b="1" dirty="0" smtClean="0">
                <a:solidFill>
                  <a:srgbClr val="FF0000"/>
                </a:solidFill>
                <a:latin typeface="Times New Roman" pitchFamily="18" charset="0"/>
                <a:cs typeface="Times New Roman" pitchFamily="18" charset="0"/>
              </a:rPr>
              <a:t> </a:t>
            </a:r>
            <a:r>
              <a:rPr lang="vi-VN" sz="2800" b="1" dirty="0">
                <a:solidFill>
                  <a:srgbClr val="FF0000"/>
                </a:solidFill>
                <a:latin typeface="Times New Roman" pitchFamily="18" charset="0"/>
                <a:cs typeface="Times New Roman" pitchFamily="18" charset="0"/>
              </a:rPr>
              <a:t>Tìm hiểu </a:t>
            </a:r>
            <a:r>
              <a:rPr lang="vi-VN" sz="2800" b="1" dirty="0" smtClean="0">
                <a:solidFill>
                  <a:srgbClr val="FF0000"/>
                </a:solidFill>
                <a:latin typeface="Times New Roman" pitchFamily="18" charset="0"/>
                <a:cs typeface="Times New Roman" pitchFamily="18" charset="0"/>
              </a:rPr>
              <a:t>về cách trình bày thông tin trong VB</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18745806"/>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xit" presetSubtype="0" fill="hold" grpId="1" nodeType="clickEffect">
                                  <p:stCondLst>
                                    <p:cond delay="0"/>
                                  </p:stCondLst>
                                  <p:childTnLst>
                                    <p:anim calcmode="lin" valueType="num">
                                      <p:cBhvr>
                                        <p:cTn id="19" dur="1000"/>
                                        <p:tgtEl>
                                          <p:spTgt spid="2"/>
                                        </p:tgtEl>
                                        <p:attrNameLst>
                                          <p:attrName>ppt_w</p:attrName>
                                        </p:attrNameLst>
                                      </p:cBhvr>
                                      <p:tavLst>
                                        <p:tav tm="0">
                                          <p:val>
                                            <p:strVal val="ppt_w"/>
                                          </p:val>
                                        </p:tav>
                                        <p:tav tm="100000">
                                          <p:val>
                                            <p:strVal val="ppt_w*0.70"/>
                                          </p:val>
                                        </p:tav>
                                      </p:tavLst>
                                    </p:anim>
                                    <p:anim calcmode="lin" valueType="num">
                                      <p:cBhvr>
                                        <p:cTn id="20" dur="1000"/>
                                        <p:tgtEl>
                                          <p:spTgt spid="2"/>
                                        </p:tgtEl>
                                        <p:attrNameLst>
                                          <p:attrName>ppt_h</p:attrName>
                                        </p:attrNameLst>
                                      </p:cBhvr>
                                      <p:tavLst>
                                        <p:tav tm="0">
                                          <p:val>
                                            <p:strVal val="ppt_h"/>
                                          </p:val>
                                        </p:tav>
                                        <p:tav tm="100000">
                                          <p:val>
                                            <p:strVal val="ppt_h"/>
                                          </p:val>
                                        </p:tav>
                                      </p:tavLst>
                                    </p:anim>
                                    <p:animEffect transition="out" filter="fade">
                                      <p:cBhvr>
                                        <p:cTn id="21" dur="1000"/>
                                        <p:tgtEl>
                                          <p:spTgt spid="2"/>
                                        </p:tgtEl>
                                      </p:cBhvr>
                                    </p:animEffect>
                                    <p:set>
                                      <p:cBhvr>
                                        <p:cTn id="22" dur="1" fill="hold">
                                          <p:stCondLst>
                                            <p:cond delay="9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 grpId="1" animBg="1"/>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a:extLst>
              <a:ext uri="{FF2B5EF4-FFF2-40B4-BE49-F238E27FC236}">
                <a16:creationId xmlns:a16="http://schemas.microsoft.com/office/drawing/2014/main" id="{AA7C403E-A9D2-45B3-BD6B-F87D623A6428}"/>
              </a:ext>
            </a:extLst>
          </p:cNvPr>
          <p:cNvSpPr txBox="1"/>
          <p:nvPr/>
        </p:nvSpPr>
        <p:spPr>
          <a:xfrm>
            <a:off x="1168401" y="291573"/>
            <a:ext cx="11263746" cy="584775"/>
          </a:xfrm>
          <a:prstGeom prst="rect">
            <a:avLst/>
          </a:prstGeom>
          <a:noFill/>
        </p:spPr>
        <p:txBody>
          <a:bodyPr vert="horz" wrap="square" rtlCol="0">
            <a:spAutoFit/>
          </a:bodyPr>
          <a:lstStyle/>
          <a:p>
            <a:r>
              <a:rPr lang="vi-VN" sz="3200" b="1" dirty="0">
                <a:solidFill>
                  <a:srgbClr val="FF0000"/>
                </a:solidFill>
                <a:latin typeface="Times New Roman" pitchFamily="18" charset="0"/>
                <a:cs typeface="Times New Roman" pitchFamily="18" charset="0"/>
              </a:rPr>
              <a:t>II. Tổng kết</a:t>
            </a:r>
            <a:endParaRPr lang="en-US" sz="3200" b="1" dirty="0">
              <a:solidFill>
                <a:srgbClr val="FF0000"/>
              </a:solidFill>
              <a:latin typeface="Times New Roman" pitchFamily="18" charset="0"/>
              <a:cs typeface="Times New Roman" pitchFamily="18" charset="0"/>
            </a:endParaRPr>
          </a:p>
        </p:txBody>
      </p:sp>
      <p:sp>
        <p:nvSpPr>
          <p:cNvPr id="2" name="Cloud 1"/>
          <p:cNvSpPr/>
          <p:nvPr/>
        </p:nvSpPr>
        <p:spPr>
          <a:xfrm>
            <a:off x="1043711" y="435398"/>
            <a:ext cx="11388436" cy="2503053"/>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800" dirty="0">
                <a:solidFill>
                  <a:schemeClr val="bg1"/>
                </a:solidFill>
                <a:latin typeface="Times New Roman" panose="02020603050405020304" pitchFamily="18" charset="0"/>
                <a:cs typeface="Times New Roman" panose="02020603050405020304" pitchFamily="18" charset="0"/>
              </a:rPr>
              <a:t>VB Một thể thơ độc đáo của người Việt đã cung cấp cho em những thông tin gì? VB này có sự khác biệt như thế nào về thể loại và nội dung so với hai VB đọc trước đó?</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4" name="文本框 5">
            <a:extLst>
              <a:ext uri="{FF2B5EF4-FFF2-40B4-BE49-F238E27FC236}">
                <a16:creationId xmlns:a16="http://schemas.microsoft.com/office/drawing/2014/main" id="{AA7C403E-A9D2-45B3-BD6B-F87D623A6428}"/>
              </a:ext>
            </a:extLst>
          </p:cNvPr>
          <p:cNvSpPr txBox="1"/>
          <p:nvPr/>
        </p:nvSpPr>
        <p:spPr>
          <a:xfrm>
            <a:off x="247071" y="2723203"/>
            <a:ext cx="11263746" cy="2062103"/>
          </a:xfrm>
          <a:prstGeom prst="rect">
            <a:avLst/>
          </a:prstGeom>
          <a:noFill/>
        </p:spPr>
        <p:txBody>
          <a:bodyPr vert="horz" wrap="square" rtlCol="0">
            <a:spAutoFit/>
          </a:bodyPr>
          <a:lstStyle/>
          <a:p>
            <a:pPr lvl="0"/>
            <a:r>
              <a:rPr lang="en-US" sz="2800" dirty="0" smtClean="0">
                <a:solidFill>
                  <a:srgbClr val="0070C0"/>
                </a:solidFill>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VB Một thể thơ độc đáo của người Việt cung cấp một số thông tin mở rộng về thể thơ song thất lục bát (nguồn gốc, đặc điểm, quá trình phát triển và ảnh hưởng của thể thơ trong tiến trình thơ ca hiện đại</a:t>
            </a:r>
            <a:r>
              <a:rPr lang="vi-VN" sz="3200" dirty="0" smtClean="0">
                <a:solidFill>
                  <a:srgbClr val="0070C0"/>
                </a:solidFill>
                <a:latin typeface="Times New Roman" panose="02020603050405020304" pitchFamily="18" charset="0"/>
                <a:cs typeface="Times New Roman" panose="02020603050405020304" pitchFamily="18" charset="0"/>
              </a:rPr>
              <a:t>).</a:t>
            </a:r>
            <a:endParaRPr lang="en-US" sz="3200" dirty="0">
              <a:solidFill>
                <a:srgbClr val="0070C0"/>
              </a:solidFill>
              <a:latin typeface="Times New Roman" panose="02020603050405020304" pitchFamily="18" charset="0"/>
              <a:cs typeface="Times New Roman" panose="02020603050405020304" pitchFamily="18" charset="0"/>
            </a:endParaRPr>
          </a:p>
        </p:txBody>
      </p:sp>
      <p:sp>
        <p:nvSpPr>
          <p:cNvPr id="6" name="文本框 5">
            <a:extLst>
              <a:ext uri="{FF2B5EF4-FFF2-40B4-BE49-F238E27FC236}">
                <a16:creationId xmlns:a16="http://schemas.microsoft.com/office/drawing/2014/main" id="{AA7C403E-A9D2-45B3-BD6B-F87D623A6428}"/>
              </a:ext>
            </a:extLst>
          </p:cNvPr>
          <p:cNvSpPr txBox="1"/>
          <p:nvPr/>
        </p:nvSpPr>
        <p:spPr>
          <a:xfrm>
            <a:off x="346359" y="4785306"/>
            <a:ext cx="11263746" cy="1569660"/>
          </a:xfrm>
          <a:prstGeom prst="rect">
            <a:avLst/>
          </a:prstGeom>
          <a:noFill/>
        </p:spPr>
        <p:txBody>
          <a:bodyPr vert="horz" wrap="square" rtlCol="0">
            <a:spAutoFit/>
          </a:bodyPr>
          <a:lstStyle/>
          <a:p>
            <a:pPr lvl="0"/>
            <a:r>
              <a:rPr lang="en-US" sz="2800" dirty="0" smtClean="0">
                <a:solidFill>
                  <a:srgbClr val="00B050"/>
                </a:solidFill>
                <a:latin typeface="Times New Roman" panose="02020603050405020304" pitchFamily="18" charset="0"/>
                <a:cs typeface="Times New Roman" panose="02020603050405020304" pitchFamily="18" charset="0"/>
              </a:rPr>
              <a:t>- </a:t>
            </a:r>
            <a:r>
              <a:rPr lang="vi-VN" sz="3200" dirty="0">
                <a:solidFill>
                  <a:srgbClr val="00B050"/>
                </a:solidFill>
                <a:latin typeface="Times New Roman" panose="02020603050405020304" pitchFamily="18" charset="0"/>
                <a:cs typeface="Times New Roman" panose="02020603050405020304" pitchFamily="18" charset="0"/>
              </a:rPr>
              <a:t>VB sử dụng ngôn ngữ giàu hình ảnh; hệ thống thông tin được triển khai phong phú, bao gồm cả tri thức về văn học và văn hoá, lịch sử,...</a:t>
            </a:r>
            <a:endParaRPr lang="en-US" sz="32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708272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xit" presetSubtype="4" fill="hold" grpId="1" nodeType="clickEffect">
                                  <p:stCondLst>
                                    <p:cond delay="0"/>
                                  </p:stCondLst>
                                  <p:childTnLst>
                                    <p:anim calcmode="lin" valueType="num">
                                      <p:cBhvr additive="base">
                                        <p:cTn id="19" dur="500"/>
                                        <p:tgtEl>
                                          <p:spTgt spid="2"/>
                                        </p:tgtEl>
                                        <p:attrNameLst>
                                          <p:attrName>ppt_y</p:attrName>
                                        </p:attrNameLst>
                                      </p:cBhvr>
                                      <p:tavLst>
                                        <p:tav tm="0">
                                          <p:val>
                                            <p:strVal val="#ppt_y"/>
                                          </p:val>
                                        </p:tav>
                                        <p:tav tm="100000">
                                          <p:val>
                                            <p:strVal val="#ppt_y+#ppt_h*1.125000"/>
                                          </p:val>
                                        </p:tav>
                                      </p:tavLst>
                                    </p:anim>
                                    <p:animEffect transition="out" filter="wipe(down)">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2" grpId="1" animBg="1"/>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826851" y="307462"/>
            <a:ext cx="3902167" cy="58103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vi-VN" altLang="zh-CN" b="1" dirty="0" smtClean="0">
                <a:solidFill>
                  <a:srgbClr val="C00000"/>
                </a:solidFill>
                <a:latin typeface="Times New Roman" panose="02020603050405020304" pitchFamily="18" charset="0"/>
                <a:ea typeface="字魂27号-布丁体" pitchFamily="2" charset="-122"/>
                <a:cs typeface="Times New Roman" panose="02020603050405020304" pitchFamily="18" charset="0"/>
              </a:rPr>
              <a:t>III/ </a:t>
            </a:r>
            <a:r>
              <a:rPr lang="en-US" altLang="zh-CN" b="1" dirty="0" smtClean="0">
                <a:solidFill>
                  <a:srgbClr val="C00000"/>
                </a:solidFill>
                <a:latin typeface="Times New Roman" panose="02020603050405020304" pitchFamily="18" charset="0"/>
                <a:ea typeface="字魂27号-布丁体" pitchFamily="2" charset="-122"/>
                <a:cs typeface="Times New Roman" panose="02020603050405020304" pitchFamily="18" charset="0"/>
              </a:rPr>
              <a:t>LUYỆN </a:t>
            </a:r>
            <a:r>
              <a:rPr lang="en-US" altLang="zh-CN" b="1" dirty="0">
                <a:solidFill>
                  <a:srgbClr val="C00000"/>
                </a:solidFill>
                <a:latin typeface="Times New Roman" panose="02020603050405020304" pitchFamily="18" charset="0"/>
                <a:ea typeface="字魂27号-布丁体" pitchFamily="2" charset="-122"/>
                <a:cs typeface="Times New Roman" panose="02020603050405020304" pitchFamily="18" charset="0"/>
              </a:rPr>
              <a:t>TẬP</a:t>
            </a:r>
            <a:endParaRPr lang="zh-CN" altLang="en-US"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2059172785"/>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2"/>
          <p:cNvSpPr txBox="1"/>
          <p:nvPr/>
        </p:nvSpPr>
        <p:spPr>
          <a:xfrm>
            <a:off x="-224481" y="552388"/>
            <a:ext cx="4875530" cy="642470"/>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pPr algn="ctr"/>
            <a:r>
              <a:rPr lang="en-US" sz="3600" b="1" spc="0" dirty="0">
                <a:solidFill>
                  <a:srgbClr val="C00000"/>
                </a:solidFill>
                <a:latin typeface="Times New Roman" panose="02020603050405020304" pitchFamily="18" charset="0"/>
                <a:cs typeface="Times New Roman" panose="02020603050405020304" pitchFamily="18" charset="0"/>
              </a:rPr>
              <a:t>1. </a:t>
            </a:r>
            <a:r>
              <a:rPr lang="en-US" sz="3600" b="1" spc="0" dirty="0" err="1">
                <a:solidFill>
                  <a:srgbClr val="C00000"/>
                </a:solidFill>
                <a:latin typeface="Times New Roman" panose="02020603050405020304" pitchFamily="18" charset="0"/>
                <a:cs typeface="Times New Roman" panose="02020603050405020304" pitchFamily="18" charset="0"/>
              </a:rPr>
              <a:t>Bài</a:t>
            </a:r>
            <a:r>
              <a:rPr lang="en-US" sz="3600" b="1" spc="0" dirty="0">
                <a:solidFill>
                  <a:srgbClr val="C00000"/>
                </a:solidFill>
                <a:latin typeface="Times New Roman" panose="02020603050405020304" pitchFamily="18" charset="0"/>
                <a:cs typeface="Times New Roman" panose="02020603050405020304" pitchFamily="18" charset="0"/>
              </a:rPr>
              <a:t> </a:t>
            </a:r>
            <a:r>
              <a:rPr lang="en-US" sz="3600" b="1" spc="0" dirty="0" err="1">
                <a:solidFill>
                  <a:srgbClr val="C00000"/>
                </a:solidFill>
                <a:latin typeface="Times New Roman" panose="02020603050405020304" pitchFamily="18" charset="0"/>
                <a:cs typeface="Times New Roman" panose="02020603050405020304" pitchFamily="18" charset="0"/>
              </a:rPr>
              <a:t>tập</a:t>
            </a:r>
            <a:r>
              <a:rPr lang="en-US" sz="3600" b="1" spc="0" dirty="0">
                <a:solidFill>
                  <a:srgbClr val="C00000"/>
                </a:solidFill>
                <a:latin typeface="Times New Roman" panose="02020603050405020304" pitchFamily="18" charset="0"/>
                <a:cs typeface="Times New Roman" panose="02020603050405020304" pitchFamily="18" charset="0"/>
              </a:rPr>
              <a:t> 1</a:t>
            </a:r>
            <a:endParaRPr lang="en-US" sz="3600" spc="0" dirty="0">
              <a:solidFill>
                <a:srgbClr val="C00000"/>
              </a:solidFill>
              <a:latin typeface="Times New Roman" panose="02020603050405020304" pitchFamily="18" charset="0"/>
              <a:cs typeface="Times New Roman" panose="02020603050405020304" pitchFamily="18" charset="0"/>
            </a:endParaRPr>
          </a:p>
        </p:txBody>
      </p:sp>
      <p:pic>
        <p:nvPicPr>
          <p:cNvPr id="23" name="图片 41">
            <a:extLst>
              <a:ext uri="{FF2B5EF4-FFF2-40B4-BE49-F238E27FC236}">
                <a16:creationId xmlns:a16="http://schemas.microsoft.com/office/drawing/2014/main" id="{AEAFEFB4-EA30-4DC9-942D-1D6D265145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32017" y="269754"/>
            <a:ext cx="2852084" cy="1196943"/>
          </a:xfrm>
          <a:prstGeom prst="rect">
            <a:avLst/>
          </a:prstGeom>
        </p:spPr>
      </p:pic>
      <p:sp>
        <p:nvSpPr>
          <p:cNvPr id="11" name="文本框 2">
            <a:extLst>
              <a:ext uri="{FF2B5EF4-FFF2-40B4-BE49-F238E27FC236}">
                <a16:creationId xmlns:a16="http://schemas.microsoft.com/office/drawing/2014/main" id="{F413E67E-8FBE-42BD-B1FB-9151CAD0AD94}"/>
              </a:ext>
            </a:extLst>
          </p:cNvPr>
          <p:cNvSpPr txBox="1"/>
          <p:nvPr/>
        </p:nvSpPr>
        <p:spPr>
          <a:xfrm>
            <a:off x="729674" y="1374333"/>
            <a:ext cx="10574750" cy="1381256"/>
          </a:xfrm>
          <a:prstGeom prst="rect">
            <a:avLst/>
          </a:prstGeom>
          <a:noFill/>
        </p:spPr>
        <p:txBody>
          <a:bodyPr wrap="square" lIns="87738" tIns="43869" rIns="87738" bIns="43869" rtlCol="0">
            <a:spAutoFit/>
          </a:bodyPr>
          <a:lstStyle>
            <a:defPPr>
              <a:defRPr lang="zh-CN"/>
            </a:defPPr>
            <a:lvl1pPr>
              <a:defRPr sz="2800" spc="300">
                <a:solidFill>
                  <a:schemeClr val="tx1">
                    <a:lumMod val="50000"/>
                    <a:lumOff val="50000"/>
                  </a:schemeClr>
                </a:solidFill>
                <a:latin typeface="字魂17号-萌趣果冻体" pitchFamily="2" charset="-122"/>
                <a:ea typeface="字魂17号-萌趣果冻体" pitchFamily="2" charset="-122"/>
              </a:defRPr>
            </a:lvl1pPr>
          </a:lstStyle>
          <a:p>
            <a:r>
              <a:rPr lang="vi-VN" b="1" spc="0" dirty="0">
                <a:solidFill>
                  <a:schemeClr val="tx1"/>
                </a:solidFill>
                <a:latin typeface="Times New Roman" panose="02020603050405020304" pitchFamily="18" charset="0"/>
                <a:cs typeface="Times New Roman" panose="02020603050405020304" pitchFamily="18" charset="0"/>
              </a:rPr>
              <a:t>Dựa trên thông tin từ VB, hãy viết một đoạn văn ngắn (từ 5 - 7 dòng) trình bày suy nghĩ của em về tầm quan trọng của thơ song thất lục bát đối với văn hoá và văn học Việt Nam.</a:t>
            </a:r>
            <a:endParaRPr lang="en-US" b="1" spc="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2958260"/>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4F5EB0F6-2C2D-45CD-806C-425E035A85DA}"/>
              </a:ext>
            </a:extLst>
          </p:cNvPr>
          <p:cNvSpPr txBox="1"/>
          <p:nvPr/>
        </p:nvSpPr>
        <p:spPr>
          <a:xfrm>
            <a:off x="641084" y="3308089"/>
            <a:ext cx="10824881" cy="1938992"/>
          </a:xfrm>
          <a:prstGeom prst="rect">
            <a:avLst/>
          </a:prstGeom>
          <a:noFill/>
          <a:ln>
            <a:noFill/>
          </a:ln>
        </p:spPr>
        <p:txBody>
          <a:bodyPr wrap="square" rtlCol="0">
            <a:spAutoFit/>
          </a:bodyPr>
          <a:lstStyle/>
          <a:p>
            <a:pPr algn="ctr"/>
            <a:r>
              <a:rPr lang="en-US" sz="4000" b="1" dirty="0" smtClean="0">
                <a:ln w="9525">
                  <a:noFill/>
                </a:ln>
                <a:solidFill>
                  <a:srgbClr val="0070C0"/>
                </a:solidFill>
                <a:latin typeface="Times New Roman" panose="02020603050405020304" pitchFamily="18" charset="0"/>
                <a:ea typeface="方正正黑简体" panose="02000000000000000000" pitchFamily="2" charset="-122"/>
                <a:cs typeface="Times New Roman" panose="02020603050405020304" pitchFamily="18" charset="0"/>
              </a:rPr>
              <a:t>TIẾT 20, VĂN BẢN 3:</a:t>
            </a:r>
          </a:p>
          <a:p>
            <a:pPr algn="ctr"/>
            <a:r>
              <a:rPr lang="vi-VN" sz="4000" b="1" dirty="0" smtClean="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MỘT </a:t>
            </a:r>
            <a:r>
              <a:rPr lang="vi-VN"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THỂ THƠ ĐỘC ĐÁO CỦA NGƯỜI VIỆT</a:t>
            </a:r>
            <a:endParaRPr lang="en-US" sz="4000" b="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endParaRPr>
          </a:p>
          <a:p>
            <a:pPr algn="ctr"/>
            <a:r>
              <a:rPr lang="vi-VN" sz="40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a:t>
            </a:r>
            <a:r>
              <a:rPr lang="vi-VN" sz="4000" i="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Dương Lâm </a:t>
            </a:r>
            <a:r>
              <a:rPr lang="en-US" sz="4000" i="1"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An</a:t>
            </a:r>
            <a:r>
              <a:rPr lang="en-US" sz="4000" dirty="0">
                <a:ln w="9525">
                  <a:noFill/>
                </a:ln>
                <a:solidFill>
                  <a:srgbClr val="FF0000"/>
                </a:solidFill>
                <a:latin typeface="Times New Roman" panose="02020603050405020304" pitchFamily="18" charset="0"/>
                <a:ea typeface="方正正黑简体" panose="02000000000000000000" pitchFamily="2" charset="-122"/>
                <a:cs typeface="Times New Roman" panose="02020603050405020304" pitchFamily="18" charset="0"/>
              </a:rPr>
              <a:t>)</a:t>
            </a:r>
          </a:p>
        </p:txBody>
      </p:sp>
      <p:pic>
        <p:nvPicPr>
          <p:cNvPr id="13" name="图片 12">
            <a:extLst>
              <a:ext uri="{FF2B5EF4-FFF2-40B4-BE49-F238E27FC236}">
                <a16:creationId xmlns:a16="http://schemas.microsoft.com/office/drawing/2014/main" id="{B546FB33-57EB-4521-9AD4-85D643E31837}"/>
              </a:ext>
            </a:extLst>
          </p:cNvPr>
          <p:cNvPicPr>
            <a:picLocks noChangeAspect="1"/>
          </p:cNvPicPr>
          <p:nvPr/>
        </p:nvPicPr>
        <p:blipFill rotWithShape="1">
          <a:blip r:embed="rId3">
            <a:extLst>
              <a:ext uri="{28A0092B-C50C-407E-A947-70E740481C1C}">
                <a14:useLocalDpi xmlns:a14="http://schemas.microsoft.com/office/drawing/2010/main" val="0"/>
              </a:ext>
            </a:extLst>
          </a:blip>
          <a:srcRect l="13038" t="12407" r="75113" b="72037"/>
          <a:stretch/>
        </p:blipFill>
        <p:spPr>
          <a:xfrm rot="20820866">
            <a:off x="8083550" y="2285589"/>
            <a:ext cx="1092200" cy="1369325"/>
          </a:xfrm>
          <a:custGeom>
            <a:avLst/>
            <a:gdLst>
              <a:gd name="connsiteX0" fmla="*/ 0 w 1092200"/>
              <a:gd name="connsiteY0" fmla="*/ 0 h 1369325"/>
              <a:gd name="connsiteX1" fmla="*/ 1092200 w 1092200"/>
              <a:gd name="connsiteY1" fmla="*/ 0 h 1369325"/>
              <a:gd name="connsiteX2" fmla="*/ 1092200 w 1092200"/>
              <a:gd name="connsiteY2" fmla="*/ 1073151 h 1369325"/>
              <a:gd name="connsiteX3" fmla="*/ 914400 w 1092200"/>
              <a:gd name="connsiteY3" fmla="*/ 1225551 h 1369325"/>
              <a:gd name="connsiteX4" fmla="*/ 514350 w 1092200"/>
              <a:gd name="connsiteY4" fmla="*/ 1295401 h 1369325"/>
              <a:gd name="connsiteX5" fmla="*/ 469900 w 1092200"/>
              <a:gd name="connsiteY5" fmla="*/ 1352551 h 1369325"/>
              <a:gd name="connsiteX6" fmla="*/ 476807 w 1092200"/>
              <a:gd name="connsiteY6" fmla="*/ 1369325 h 1369325"/>
              <a:gd name="connsiteX7" fmla="*/ 0 w 1092200"/>
              <a:gd name="connsiteY7" fmla="*/ 1369325 h 136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2200" h="1369325">
                <a:moveTo>
                  <a:pt x="0" y="0"/>
                </a:moveTo>
                <a:lnTo>
                  <a:pt x="1092200" y="0"/>
                </a:lnTo>
                <a:lnTo>
                  <a:pt x="1092200" y="1073151"/>
                </a:lnTo>
                <a:lnTo>
                  <a:pt x="914400" y="1225551"/>
                </a:lnTo>
                <a:lnTo>
                  <a:pt x="514350" y="1295401"/>
                </a:lnTo>
                <a:lnTo>
                  <a:pt x="469900" y="1352551"/>
                </a:lnTo>
                <a:lnTo>
                  <a:pt x="476807" y="1369325"/>
                </a:lnTo>
                <a:lnTo>
                  <a:pt x="0" y="1369325"/>
                </a:lnTo>
                <a:close/>
              </a:path>
            </a:pathLst>
          </a:custGeom>
        </p:spPr>
      </p:pic>
      <p:pic>
        <p:nvPicPr>
          <p:cNvPr id="12" name="图片 11">
            <a:extLst>
              <a:ext uri="{FF2B5EF4-FFF2-40B4-BE49-F238E27FC236}">
                <a16:creationId xmlns:a16="http://schemas.microsoft.com/office/drawing/2014/main" id="{CBAED2DC-955E-4271-86A2-42837489E222}"/>
              </a:ext>
            </a:extLst>
          </p:cNvPr>
          <p:cNvPicPr>
            <a:picLocks noChangeAspect="1"/>
          </p:cNvPicPr>
          <p:nvPr/>
        </p:nvPicPr>
        <p:blipFill>
          <a:blip r:embed="rId4"/>
          <a:stretch>
            <a:fillRect/>
          </a:stretch>
        </p:blipFill>
        <p:spPr>
          <a:xfrm flipH="1">
            <a:off x="641084" y="4659783"/>
            <a:ext cx="1877564" cy="1897681"/>
          </a:xfrm>
          <a:prstGeom prst="rect">
            <a:avLst/>
          </a:prstGeom>
        </p:spPr>
      </p:pic>
    </p:spTree>
    <p:extLst>
      <p:ext uri="{BB962C8B-B14F-4D97-AF65-F5344CB8AC3E}">
        <p14:creationId xmlns:p14="http://schemas.microsoft.com/office/powerpoint/2010/main" val="13910711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6" presetClass="emph" presetSubtype="0" fill="hold" grpId="1" nodeType="withEffect">
                                  <p:stCondLst>
                                    <p:cond delay="500"/>
                                  </p:stCondLst>
                                  <p:iterate type="lt">
                                    <p:tmPct val="10000"/>
                                  </p:iterate>
                                  <p:childTnLst>
                                    <p:animEffect transition="out" filter="fade">
                                      <p:cBhvr>
                                        <p:cTn id="10" dur="500" tmFilter="0, 0; .2, .5; .8, .5; 1, 0"/>
                                        <p:tgtEl>
                                          <p:spTgt spid="6"/>
                                        </p:tgtEl>
                                      </p:cBhvr>
                                    </p:animEffect>
                                    <p:animScale>
                                      <p:cBhvr>
                                        <p:cTn id="11" dur="250" autoRev="1" fill="hold"/>
                                        <p:tgtEl>
                                          <p:spTgt spid="6"/>
                                        </p:tgtEl>
                                      </p:cBhvr>
                                      <p:by x="105000" y="105000"/>
                                    </p:animScale>
                                  </p:childTnLst>
                                </p:cTn>
                              </p:par>
                            </p:childTnLst>
                          </p:cTn>
                        </p:par>
                        <p:par>
                          <p:cTn id="12" fill="hold">
                            <p:stCondLst>
                              <p:cond delay="3650"/>
                            </p:stCondLst>
                            <p:childTnLst>
                              <p:par>
                                <p:cTn id="13" presetID="47"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par>
                                <p:cTn id="18" presetID="2" presetClass="entr" presetSubtype="12" decel="10000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500" fill="hold"/>
                                        <p:tgtEl>
                                          <p:spTgt spid="12"/>
                                        </p:tgtEl>
                                        <p:attrNameLst>
                                          <p:attrName>ppt_x</p:attrName>
                                        </p:attrNameLst>
                                      </p:cBhvr>
                                      <p:tavLst>
                                        <p:tav tm="0">
                                          <p:val>
                                            <p:strVal val="0-#ppt_w/2"/>
                                          </p:val>
                                        </p:tav>
                                        <p:tav tm="100000">
                                          <p:val>
                                            <p:strVal val="#ppt_x"/>
                                          </p:val>
                                        </p:tav>
                                      </p:tavLst>
                                    </p:anim>
                                    <p:anim calcmode="lin" valueType="num">
                                      <p:cBhvr additive="base">
                                        <p:cTn id="21" dur="1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5821" y="419451"/>
            <a:ext cx="10166032" cy="5436669"/>
          </a:xfrm>
          <a:prstGeom prst="rect">
            <a:avLst/>
          </a:prstGeom>
        </p:spPr>
      </p:pic>
      <p:pic>
        <p:nvPicPr>
          <p:cNvPr id="102" name="图片 1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sp>
        <p:nvSpPr>
          <p:cNvPr id="41" name="文本框 40"/>
          <p:cNvSpPr txBox="1"/>
          <p:nvPr/>
        </p:nvSpPr>
        <p:spPr>
          <a:xfrm>
            <a:off x="1286019" y="850324"/>
            <a:ext cx="4864169" cy="707886"/>
          </a:xfrm>
          <a:prstGeom prst="rect">
            <a:avLst/>
          </a:prstGeom>
          <a:noFill/>
          <a:ln w="12700">
            <a:noFill/>
          </a:ln>
        </p:spPr>
        <p:txBody>
          <a:bodyPr wrap="square" rtlCol="0">
            <a:spAutoFit/>
          </a:bodyPr>
          <a:lstStyle/>
          <a:p>
            <a:pPr algn="ctr"/>
            <a:r>
              <a:rPr lang="vi-VN" altLang="zh-CN" sz="4000" b="1" spc="300" dirty="0" smtClean="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IV/ </a:t>
            </a:r>
            <a:r>
              <a:rPr lang="en-US" altLang="zh-CN" sz="4000" b="1" spc="300" dirty="0" smtClean="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rPr>
              <a:t>VẬN DỤNG</a:t>
            </a:r>
            <a:endParaRPr lang="zh-CN" altLang="en-US" sz="4000" b="1" spc="300" dirty="0">
              <a:solidFill>
                <a:srgbClr val="1E5AA4"/>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6" name="图片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spTree>
    <p:extLst>
      <p:ext uri="{BB962C8B-B14F-4D97-AF65-F5344CB8AC3E}">
        <p14:creationId xmlns:p14="http://schemas.microsoft.com/office/powerpoint/2010/main" val="3606233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 calcmode="lin" valueType="num">
                                      <p:cBhvr additive="base">
                                        <p:cTn id="7"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4143781" y="1810015"/>
            <a:ext cx="6228995" cy="4089633"/>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4590474" y="2915033"/>
            <a:ext cx="5205250" cy="1569660"/>
          </a:xfrm>
          <a:prstGeom prst="rect">
            <a:avLst/>
          </a:prstGeom>
        </p:spPr>
        <p:txBody>
          <a:bodyPr wrap="square">
            <a:spAutoFit/>
          </a:bodyPr>
          <a:lstStyle/>
          <a:p>
            <a:r>
              <a:rPr lang="en-US"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GV </a:t>
            </a:r>
            <a:r>
              <a:rPr lang="vi-VN"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hướng dẫn </a:t>
            </a:r>
            <a:r>
              <a:rPr lang="en-US"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HS </a:t>
            </a:r>
            <a:r>
              <a:rPr lang="vi-VN"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thực hiện nhiệm vụ </a:t>
            </a:r>
            <a:r>
              <a:rPr lang="en-US"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a:t>
            </a:r>
            <a:r>
              <a:rPr lang="en-US" sz="3200" b="1" dirty="0" err="1">
                <a:solidFill>
                  <a:srgbClr val="002060"/>
                </a:solidFill>
                <a:latin typeface="Times New Roman" panose="02020603050405020304" pitchFamily="18" charset="0"/>
                <a:ea typeface="汉标中黑体" panose="02010601030101010101" charset="-122"/>
                <a:cs typeface="Times New Roman" panose="02020603050405020304" pitchFamily="18" charset="0"/>
              </a:rPr>
              <a:t>Em</a:t>
            </a:r>
            <a:r>
              <a:rPr lang="en-US"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 </a:t>
            </a:r>
            <a:r>
              <a:rPr lang="vi-VN"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làm thẻ thơ </a:t>
            </a:r>
            <a:r>
              <a:rPr lang="en-US"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ca” qua 2 </a:t>
            </a:r>
            <a:r>
              <a:rPr lang="vi-VN"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bước </a:t>
            </a:r>
            <a:r>
              <a:rPr lang="en-US" sz="3200" b="1" dirty="0" err="1">
                <a:solidFill>
                  <a:srgbClr val="002060"/>
                </a:solidFill>
                <a:latin typeface="Times New Roman" panose="02020603050405020304" pitchFamily="18" charset="0"/>
                <a:ea typeface="汉标中黑体" panose="02010601030101010101" charset="-122"/>
                <a:cs typeface="Times New Roman" panose="02020603050405020304" pitchFamily="18" charset="0"/>
              </a:rPr>
              <a:t>sau</a:t>
            </a:r>
            <a:r>
              <a:rPr lang="en-US" sz="3200" b="1" dirty="0">
                <a:solidFill>
                  <a:srgbClr val="002060"/>
                </a:solidFill>
                <a:latin typeface="Times New Roman" panose="02020603050405020304" pitchFamily="18" charset="0"/>
                <a:ea typeface="汉标中黑体" panose="02010601030101010101" charset="-122"/>
                <a:cs typeface="Times New Roman" panose="02020603050405020304" pitchFamily="18" charset="0"/>
              </a:rPr>
              <a:t>:</a:t>
            </a:r>
          </a:p>
        </p:txBody>
      </p:sp>
      <p:sp>
        <p:nvSpPr>
          <p:cNvPr id="25" name="云形标注 3">
            <a:extLst>
              <a:ext uri="{FF2B5EF4-FFF2-40B4-BE49-F238E27FC236}">
                <a16:creationId xmlns:a16="http://schemas.microsoft.com/office/drawing/2014/main" id="{A178E3CE-F9DF-4ACD-899A-A758E52886B4}"/>
              </a:ext>
            </a:extLst>
          </p:cNvPr>
          <p:cNvSpPr/>
          <p:nvPr/>
        </p:nvSpPr>
        <p:spPr>
          <a:xfrm>
            <a:off x="2645261" y="839758"/>
            <a:ext cx="2271377" cy="1562337"/>
          </a:xfrm>
          <a:prstGeom prst="cloudCallout">
            <a:avLst/>
          </a:prstGeom>
          <a:noFill/>
          <a:ln w="28575">
            <a:solidFill>
              <a:srgbClr val="E69273"/>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6" name="文本框 8">
            <a:extLst>
              <a:ext uri="{FF2B5EF4-FFF2-40B4-BE49-F238E27FC236}">
                <a16:creationId xmlns:a16="http://schemas.microsoft.com/office/drawing/2014/main" id="{8E743A21-7B4D-4153-8B5F-963B5CF1185A}"/>
              </a:ext>
            </a:extLst>
          </p:cNvPr>
          <p:cNvSpPr txBox="1"/>
          <p:nvPr/>
        </p:nvSpPr>
        <p:spPr>
          <a:xfrm>
            <a:off x="2825055" y="1042594"/>
            <a:ext cx="1868275" cy="742511"/>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Nhiệm</a:t>
            </a:r>
            <a:r>
              <a:rPr kumimoji="0" lang="en-US" altLang="zh-CN" sz="3200" b="1" i="0" u="none" strike="noStrike" kern="1200" cap="none" spc="0" normalizeH="0" baseline="0" noProof="0" dirty="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 </a:t>
            </a:r>
            <a:r>
              <a:rPr kumimoji="0" lang="en-US" altLang="zh-CN" sz="3200" b="1" i="0" u="none" strike="noStrike" kern="1200" cap="none" spc="0" normalizeH="0" baseline="0" noProof="0" dirty="0" err="1">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rPr>
              <a:t>vụ</a:t>
            </a:r>
            <a:endParaRPr kumimoji="0" lang="zh-CN" alt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汉标中黑体" panose="02010601030101010101" charset="-122"/>
              <a:cs typeface="Times New Roman" panose="02020603050405020304" pitchFamily="18" charset="0"/>
            </a:endParaRPr>
          </a:p>
        </p:txBody>
      </p:sp>
    </p:spTree>
    <p:extLst>
      <p:ext uri="{BB962C8B-B14F-4D97-AF65-F5344CB8AC3E}">
        <p14:creationId xmlns:p14="http://schemas.microsoft.com/office/powerpoint/2010/main" val="7607110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additive="base">
                                        <p:cTn id="44" dur="500" fill="hold"/>
                                        <p:tgtEl>
                                          <p:spTgt spid="25"/>
                                        </p:tgtEl>
                                        <p:attrNameLst>
                                          <p:attrName>ppt_x</p:attrName>
                                        </p:attrNameLst>
                                      </p:cBhvr>
                                      <p:tavLst>
                                        <p:tav tm="0">
                                          <p:val>
                                            <p:strVal val="#ppt_x"/>
                                          </p:val>
                                        </p:tav>
                                        <p:tav tm="100000">
                                          <p:val>
                                            <p:strVal val="#ppt_x"/>
                                          </p:val>
                                        </p:tav>
                                      </p:tavLst>
                                    </p:anim>
                                    <p:anim calcmode="lin" valueType="num">
                                      <p:cBhvr additive="base">
                                        <p:cTn id="45" dur="500" fill="hold"/>
                                        <p:tgtEl>
                                          <p:spTgt spid="25"/>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additive="base">
                                        <p:cTn id="48" dur="500" fill="hold"/>
                                        <p:tgtEl>
                                          <p:spTgt spid="26"/>
                                        </p:tgtEl>
                                        <p:attrNameLst>
                                          <p:attrName>ppt_x</p:attrName>
                                        </p:attrNameLst>
                                      </p:cBhvr>
                                      <p:tavLst>
                                        <p:tav tm="0">
                                          <p:val>
                                            <p:strVal val="#ppt_x"/>
                                          </p:val>
                                        </p:tav>
                                        <p:tav tm="100000">
                                          <p:val>
                                            <p:strVal val="#ppt_x"/>
                                          </p:val>
                                        </p:tav>
                                      </p:tavLst>
                                    </p:anim>
                                    <p:anim calcmode="lin" valueType="num">
                                      <p:cBhvr additive="base">
                                        <p:cTn id="49" dur="500" fill="hold"/>
                                        <p:tgtEl>
                                          <p:spTgt spid="26"/>
                                        </p:tgtEl>
                                        <p:attrNameLst>
                                          <p:attrName>ppt_y</p:attrName>
                                        </p:attrNameLst>
                                      </p:cBhvr>
                                      <p:tavLst>
                                        <p:tav tm="0">
                                          <p:val>
                                            <p:strVal val="1+#ppt_h/2"/>
                                          </p:val>
                                        </p:tav>
                                        <p:tav tm="100000">
                                          <p:val>
                                            <p:strVal val="#ppt_y"/>
                                          </p:val>
                                        </p:tav>
                                      </p:tavLst>
                                    </p:anim>
                                  </p:childTnLst>
                                </p:cTn>
                              </p:par>
                              <p:par>
                                <p:cTn id="50" presetID="17" presetClass="entr" presetSubtype="1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750" fill="hold"/>
                                        <p:tgtEl>
                                          <p:spTgt spid="16"/>
                                        </p:tgtEl>
                                        <p:attrNameLst>
                                          <p:attrName>ppt_w</p:attrName>
                                        </p:attrNameLst>
                                      </p:cBhvr>
                                      <p:tavLst>
                                        <p:tav tm="0">
                                          <p:val>
                                            <p:fltVal val="0"/>
                                          </p:val>
                                        </p:tav>
                                        <p:tav tm="100000">
                                          <p:val>
                                            <p:strVal val="#ppt_w"/>
                                          </p:val>
                                        </p:tav>
                                      </p:tavLst>
                                    </p:anim>
                                    <p:anim calcmode="lin" valueType="num">
                                      <p:cBhvr>
                                        <p:cTn id="53"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5" grpId="0" animBg="1"/>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1809597" y="900131"/>
            <a:ext cx="8652173" cy="4577599"/>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2401456" y="1282717"/>
            <a:ext cx="7538808" cy="3108543"/>
          </a:xfrm>
          <a:prstGeom prst="rect">
            <a:avLst/>
          </a:prstGeom>
        </p:spPr>
        <p:txBody>
          <a:bodyPr wrap="square">
            <a:spAutoFit/>
          </a:bodyPr>
          <a:lstStyle/>
          <a:p>
            <a:r>
              <a:rPr lang="vi-VN" sz="2800" b="1" dirty="0">
                <a:latin typeface="Times New Roman" panose="02020603050405020304" pitchFamily="18" charset="0"/>
                <a:cs typeface="Times New Roman" panose="02020603050405020304" pitchFamily="18" charset="0"/>
              </a:rPr>
              <a:t>Bước </a:t>
            </a:r>
            <a:r>
              <a:rPr lang="en-US" sz="2800" b="1" dirty="0">
                <a:latin typeface="Times New Roman" panose="02020603050405020304" pitchFamily="18" charset="0"/>
                <a:cs typeface="Times New Roman" panose="02020603050405020304" pitchFamily="18" charset="0"/>
              </a:rPr>
              <a:t>1: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hãy sưu tầm </a:t>
            </a:r>
            <a:r>
              <a:rPr lang="en-US" sz="2800" dirty="0">
                <a:latin typeface="Times New Roman" panose="02020603050405020304" pitchFamily="18" charset="0"/>
                <a:cs typeface="Times New Roman" panose="02020603050405020304" pitchFamily="18" charset="0"/>
              </a:rPr>
              <a:t>3 </a:t>
            </a:r>
            <a:r>
              <a:rPr lang="vi-VN" sz="2800" dirty="0">
                <a:latin typeface="Times New Roman" panose="02020603050405020304" pitchFamily="18" charset="0"/>
                <a:cs typeface="Times New Roman" panose="02020603050405020304" pitchFamily="18" charset="0"/>
              </a:rPr>
              <a:t>tác phẩm thơ </a:t>
            </a:r>
            <a:r>
              <a:rPr lang="en-US" sz="2800" dirty="0">
                <a:latin typeface="Times New Roman" panose="02020603050405020304" pitchFamily="18" charset="0"/>
                <a:cs typeface="Times New Roman" panose="02020603050405020304" pitchFamily="18" charset="0"/>
              </a:rPr>
              <a:t>song </a:t>
            </a:r>
            <a:r>
              <a:rPr lang="vi-VN" sz="2800" dirty="0">
                <a:latin typeface="Times New Roman" panose="02020603050405020304" pitchFamily="18" charset="0"/>
                <a:cs typeface="Times New Roman" panose="02020603050405020304" pitchFamily="18" charset="0"/>
              </a:rPr>
              <a:t>thất lục bát (ngoài những </a:t>
            </a:r>
            <a:r>
              <a:rPr lang="en-US" sz="2800" dirty="0">
                <a:latin typeface="Times New Roman" panose="02020603050405020304" pitchFamily="18" charset="0"/>
                <a:cs typeface="Times New Roman" panose="02020603050405020304" pitchFamily="18" charset="0"/>
              </a:rPr>
              <a:t>VB </a:t>
            </a:r>
            <a:r>
              <a:rPr lang="vi-VN" sz="2800" dirty="0">
                <a:latin typeface="Times New Roman" panose="02020603050405020304" pitchFamily="18" charset="0"/>
                <a:cs typeface="Times New Roman" panose="02020603050405020304" pitchFamily="18" charset="0"/>
              </a:rPr>
              <a:t>đã được học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bài).</a:t>
            </a:r>
            <a:endParaRPr lang="en-US" sz="2800" dirty="0">
              <a:latin typeface="Times New Roman" panose="02020603050405020304" pitchFamily="18" charset="0"/>
              <a:cs typeface="Times New Roman" panose="02020603050405020304" pitchFamily="18" charset="0"/>
            </a:endParaRPr>
          </a:p>
          <a:p>
            <a:r>
              <a:rPr lang="vi-VN" sz="2800" b="1" dirty="0">
                <a:latin typeface="Times New Roman" panose="02020603050405020304" pitchFamily="18" charset="0"/>
                <a:cs typeface="Times New Roman" panose="02020603050405020304" pitchFamily="18" charset="0"/>
              </a:rPr>
              <a:t>Bước </a:t>
            </a:r>
            <a:r>
              <a:rPr lang="en-US" sz="2800" b="1" dirty="0">
                <a:latin typeface="Times New Roman" panose="02020603050405020304" pitchFamily="18" charset="0"/>
                <a:cs typeface="Times New Roman" panose="02020603050405020304" pitchFamily="18" charset="0"/>
              </a:rPr>
              <a:t>2: </a:t>
            </a:r>
            <a:r>
              <a:rPr lang="vi-VN" sz="2800" dirty="0">
                <a:latin typeface="Times New Roman" panose="02020603050405020304" pitchFamily="18" charset="0"/>
                <a:cs typeface="Times New Roman" panose="02020603050405020304" pitchFamily="18" charset="0"/>
              </a:rPr>
              <a:t>Thiết kế </a:t>
            </a:r>
            <a:r>
              <a:rPr lang="en-US" sz="2800" dirty="0">
                <a:latin typeface="Times New Roman" panose="02020603050405020304" pitchFamily="18" charset="0"/>
                <a:cs typeface="Times New Roman" panose="02020603050405020304" pitchFamily="18" charset="0"/>
              </a:rPr>
              <a:t>3 </a:t>
            </a:r>
            <a:r>
              <a:rPr lang="vi-VN" sz="2800" dirty="0">
                <a:latin typeface="Times New Roman" panose="02020603050405020304" pitchFamily="18" charset="0"/>
                <a:cs typeface="Times New Roman" panose="02020603050405020304" pitchFamily="18" charset="0"/>
              </a:rPr>
              <a:t>tấm thẻ học tập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mẫu </a:t>
            </a:r>
            <a:r>
              <a:rPr lang="en-US" sz="2800" dirty="0" err="1">
                <a:latin typeface="Times New Roman" panose="02020603050405020304" pitchFamily="18" charset="0"/>
                <a:cs typeface="Times New Roman" panose="02020603050405020304" pitchFamily="18" charset="0"/>
              </a:rPr>
              <a:t>sau</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đây để </a:t>
            </a:r>
            <a:r>
              <a:rPr lang="en-US" sz="2800" dirty="0" err="1">
                <a:latin typeface="Times New Roman" panose="02020603050405020304" pitchFamily="18" charset="0"/>
                <a:cs typeface="Times New Roman" panose="02020603050405020304" pitchFamily="18" charset="0"/>
              </a:rPr>
              <a:t>ghi</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lại thông </a:t>
            </a:r>
            <a:r>
              <a:rPr lang="en-US" sz="2800" dirty="0">
                <a:latin typeface="Times New Roman" panose="02020603050405020304" pitchFamily="18" charset="0"/>
                <a:cs typeface="Times New Roman" panose="02020603050405020304" pitchFamily="18" charset="0"/>
              </a:rPr>
              <a:t>tin </a:t>
            </a:r>
            <a:r>
              <a:rPr lang="vi-VN" sz="2800" dirty="0">
                <a:latin typeface="Times New Roman" panose="02020603050405020304" pitchFamily="18" charset="0"/>
                <a:cs typeface="Times New Roman" panose="02020603050405020304" pitchFamily="18" charset="0"/>
              </a:rPr>
              <a:t>về </a:t>
            </a:r>
            <a:r>
              <a:rPr lang="en-US" sz="2800" dirty="0">
                <a:latin typeface="Times New Roman" panose="02020603050405020304" pitchFamily="18" charset="0"/>
                <a:cs typeface="Times New Roman" panose="02020603050405020304" pitchFamily="18" charset="0"/>
              </a:rPr>
              <a:t>3 </a:t>
            </a:r>
            <a:r>
              <a:rPr lang="vi-VN" sz="2800" dirty="0">
                <a:latin typeface="Times New Roman" panose="02020603050405020304" pitchFamily="18" charset="0"/>
                <a:cs typeface="Times New Roman" panose="02020603050405020304" pitchFamily="18" charset="0"/>
              </a:rPr>
              <a:t>tác phẩm mà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tìm được. Thẻ là các tờ bìa cứng, kích thước khoảng </a:t>
            </a:r>
            <a:r>
              <a:rPr lang="en-US" sz="2800" dirty="0">
                <a:latin typeface="Times New Roman" panose="02020603050405020304" pitchFamily="18" charset="0"/>
                <a:cs typeface="Times New Roman" panose="02020603050405020304" pitchFamily="18" charset="0"/>
              </a:rPr>
              <a:t>10x15 cm </a:t>
            </a:r>
            <a:r>
              <a:rPr lang="vi-VN" sz="2800" dirty="0">
                <a:latin typeface="Times New Roman" panose="02020603050405020304" pitchFamily="18" charset="0"/>
                <a:cs typeface="Times New Roman" panose="02020603050405020304" pitchFamily="18" charset="0"/>
              </a:rPr>
              <a:t>(hoặc kích thước khác tuỳ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muốn của </a:t>
            </a:r>
            <a:r>
              <a:rPr lang="en-US" sz="2800" dirty="0">
                <a:latin typeface="Times New Roman" panose="02020603050405020304" pitchFamily="18" charset="0"/>
                <a:cs typeface="Times New Roman" panose="02020603050405020304" pitchFamily="18" charset="0"/>
              </a:rPr>
              <a:t>HS</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22423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17"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30" y="-455139"/>
            <a:ext cx="6070032" cy="1368214"/>
          </a:xfrm>
          <a:prstGeom prst="rect">
            <a:avLst/>
          </a:prstGeom>
        </p:spPr>
      </p:pic>
      <p:pic>
        <p:nvPicPr>
          <p:cNvPr id="101" name="图片 10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5" y="45306"/>
            <a:ext cx="2552369" cy="1106151"/>
          </a:xfrm>
          <a:prstGeom prst="rect">
            <a:avLst/>
          </a:prstGeom>
        </p:spPr>
      </p:pic>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2984" y="519464"/>
            <a:ext cx="10166032" cy="5436669"/>
          </a:xfrm>
          <a:prstGeom prst="rect">
            <a:avLst/>
          </a:prstGeom>
        </p:spPr>
      </p:pic>
      <p:pic>
        <p:nvPicPr>
          <p:cNvPr id="102" name="图片 10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68" y="5506037"/>
            <a:ext cx="12196868" cy="1356902"/>
          </a:xfrm>
          <a:prstGeom prst="rect">
            <a:avLst/>
          </a:prstGeom>
        </p:spPr>
      </p:pic>
      <p:pic>
        <p:nvPicPr>
          <p:cNvPr id="98" name="图片 9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12886" y="4537968"/>
            <a:ext cx="1582582" cy="2320032"/>
          </a:xfrm>
          <a:prstGeom prst="rect">
            <a:avLst/>
          </a:prstGeom>
        </p:spPr>
      </p:pic>
      <p:pic>
        <p:nvPicPr>
          <p:cNvPr id="97" name="图片 9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108" y="5820713"/>
            <a:ext cx="3585157" cy="947452"/>
          </a:xfrm>
          <a:prstGeom prst="rect">
            <a:avLst/>
          </a:prstGeom>
        </p:spPr>
      </p:pic>
      <p:pic>
        <p:nvPicPr>
          <p:cNvPr id="45" name="图片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0" y="5877618"/>
            <a:ext cx="710753" cy="890547"/>
          </a:xfrm>
          <a:prstGeom prst="rect">
            <a:avLst/>
          </a:prstGeom>
        </p:spPr>
      </p:pic>
      <p:pic>
        <p:nvPicPr>
          <p:cNvPr id="46" name="图片 4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0467582">
            <a:off x="11118135" y="3048988"/>
            <a:ext cx="787224" cy="467414"/>
          </a:xfrm>
          <a:prstGeom prst="rect">
            <a:avLst/>
          </a:prstGeom>
        </p:spPr>
      </p:pic>
      <p:pic>
        <p:nvPicPr>
          <p:cNvPr id="23" name="图片 1">
            <a:extLst>
              <a:ext uri="{FF2B5EF4-FFF2-40B4-BE49-F238E27FC236}">
                <a16:creationId xmlns:a16="http://schemas.microsoft.com/office/drawing/2014/main" id="{F6E0B9E0-1AF6-4F7A-9513-6D370E5AA0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091379" y="3809139"/>
            <a:ext cx="791981" cy="790092"/>
          </a:xfrm>
          <a:prstGeom prst="rect">
            <a:avLst/>
          </a:prstGeom>
        </p:spPr>
      </p:pic>
      <p:pic>
        <p:nvPicPr>
          <p:cNvPr id="15" name="图片 17" descr="5bd91a5abcaf2">
            <a:extLst>
              <a:ext uri="{FF2B5EF4-FFF2-40B4-BE49-F238E27FC236}">
                <a16:creationId xmlns:a16="http://schemas.microsoft.com/office/drawing/2014/main" id="{7FD4B386-D910-4594-8AE7-1F3D65147E6B}"/>
              </a:ext>
            </a:extLst>
          </p:cNvPr>
          <p:cNvPicPr>
            <a:picLocks noChangeAspect="1"/>
          </p:cNvPicPr>
          <p:nvPr/>
        </p:nvPicPr>
        <p:blipFill>
          <a:blip r:embed="rId12" cstate="print"/>
          <a:stretch>
            <a:fillRect/>
          </a:stretch>
        </p:blipFill>
        <p:spPr>
          <a:xfrm>
            <a:off x="1145533" y="1785105"/>
            <a:ext cx="2613660" cy="4352925"/>
          </a:xfrm>
          <a:prstGeom prst="rect">
            <a:avLst/>
          </a:prstGeom>
        </p:spPr>
      </p:pic>
      <p:grpSp>
        <p:nvGrpSpPr>
          <p:cNvPr id="16" name="组合 7">
            <a:extLst>
              <a:ext uri="{FF2B5EF4-FFF2-40B4-BE49-F238E27FC236}">
                <a16:creationId xmlns:a16="http://schemas.microsoft.com/office/drawing/2014/main" id="{796F0EF7-047D-4F69-B51C-896AAC26D2D3}"/>
              </a:ext>
            </a:extLst>
          </p:cNvPr>
          <p:cNvGrpSpPr/>
          <p:nvPr/>
        </p:nvGrpSpPr>
        <p:grpSpPr>
          <a:xfrm>
            <a:off x="1662964" y="928438"/>
            <a:ext cx="8652173" cy="4577599"/>
            <a:chOff x="6096000" y="1433502"/>
            <a:chExt cx="3638550" cy="4610100"/>
          </a:xfrm>
        </p:grpSpPr>
        <p:sp>
          <p:nvSpPr>
            <p:cNvPr id="17" name="矩形: 圆角 5">
              <a:extLst>
                <a:ext uri="{FF2B5EF4-FFF2-40B4-BE49-F238E27FC236}">
                  <a16:creationId xmlns:a16="http://schemas.microsoft.com/office/drawing/2014/main" id="{F6E7157F-2803-4310-BD3D-DD96B9384FE6}"/>
                </a:ext>
              </a:extLst>
            </p:cNvPr>
            <p:cNvSpPr/>
            <p:nvPr/>
          </p:nvSpPr>
          <p:spPr>
            <a:xfrm>
              <a:off x="6096000" y="1433502"/>
              <a:ext cx="3638550" cy="4610100"/>
            </a:xfrm>
            <a:prstGeom prst="roundRect">
              <a:avLst>
                <a:gd name="adj" fmla="val 23997"/>
              </a:avLst>
            </a:prstGeom>
            <a:noFill/>
            <a:ln>
              <a:solidFill>
                <a:srgbClr val="E76F6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8" name="矩形: 圆角 6">
              <a:extLst>
                <a:ext uri="{FF2B5EF4-FFF2-40B4-BE49-F238E27FC236}">
                  <a16:creationId xmlns:a16="http://schemas.microsoft.com/office/drawing/2014/main" id="{86EE4B18-D6E9-49D3-AE7B-B95309B7542B}"/>
                </a:ext>
              </a:extLst>
            </p:cNvPr>
            <p:cNvSpPr/>
            <p:nvPr/>
          </p:nvSpPr>
          <p:spPr>
            <a:xfrm>
              <a:off x="6297101" y="1688301"/>
              <a:ext cx="3236347" cy="4100502"/>
            </a:xfrm>
            <a:prstGeom prst="roundRect">
              <a:avLst>
                <a:gd name="adj" fmla="val 15756"/>
              </a:avLst>
            </a:prstGeom>
            <a:solidFill>
              <a:srgbClr val="FAEEE2"/>
            </a:solidFill>
            <a:ln>
              <a:solidFill>
                <a:srgbClr val="DF73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24" name="图片 4">
            <a:extLst>
              <a:ext uri="{FF2B5EF4-FFF2-40B4-BE49-F238E27FC236}">
                <a16:creationId xmlns:a16="http://schemas.microsoft.com/office/drawing/2014/main" id="{E6D65C2C-6D27-4A8D-8423-17EE257C27FB}"/>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10131">
            <a:off x="7188342" y="45238"/>
            <a:ext cx="4304929" cy="3074454"/>
          </a:xfrm>
          <a:prstGeom prst="rect">
            <a:avLst/>
          </a:prstGeom>
          <a:effectLst>
            <a:outerShdw blurRad="50800" dist="38100" dir="2700000" algn="tl" rotWithShape="0">
              <a:prstClr val="black">
                <a:alpha val="10000"/>
              </a:prstClr>
            </a:outerShdw>
          </a:effectLst>
        </p:spPr>
      </p:pic>
      <p:sp>
        <p:nvSpPr>
          <p:cNvPr id="2" name="Rectangle 1">
            <a:extLst>
              <a:ext uri="{FF2B5EF4-FFF2-40B4-BE49-F238E27FC236}">
                <a16:creationId xmlns:a16="http://schemas.microsoft.com/office/drawing/2014/main" id="{76C2AA7F-BB4D-4D54-B3D6-1673C2CA06C4}"/>
              </a:ext>
            </a:extLst>
          </p:cNvPr>
          <p:cNvSpPr/>
          <p:nvPr/>
        </p:nvSpPr>
        <p:spPr>
          <a:xfrm>
            <a:off x="2404536" y="1506407"/>
            <a:ext cx="7378059" cy="3539430"/>
          </a:xfrm>
          <a:prstGeom prst="rect">
            <a:avLst/>
          </a:prstGeom>
        </p:spPr>
        <p:txBody>
          <a:bodyPr wrap="square">
            <a:spAutoFit/>
          </a:bodyPr>
          <a:lstStyle/>
          <a:p>
            <a:pPr lvl="0"/>
            <a:r>
              <a:rPr lang="vi-VN" sz="2800" b="1" dirty="0">
                <a:latin typeface="Times New Roman" panose="02020603050405020304" pitchFamily="18" charset="0"/>
                <a:cs typeface="Times New Roman" panose="02020603050405020304" pitchFamily="18" charset="0"/>
              </a:rPr>
              <a:t>Mặt trước tấm thẻ: </a:t>
            </a:r>
            <a:r>
              <a:rPr lang="vi-VN" sz="2800" dirty="0">
                <a:latin typeface="Times New Roman" panose="02020603050405020304" pitchFamily="18" charset="0"/>
                <a:cs typeface="Times New Roman" panose="02020603050405020304" pitchFamily="18" charset="0"/>
              </a:rPr>
              <a:t>Ghi các thông tin về nhan đề, tên tác giả (nếu có) và những câu thơ mà em thấy ấn tượng trong tác phẩm.</a:t>
            </a:r>
            <a:endParaRPr lang="en-US" sz="2800" dirty="0">
              <a:latin typeface="Times New Roman" panose="02020603050405020304" pitchFamily="18" charset="0"/>
              <a:cs typeface="Times New Roman" panose="02020603050405020304" pitchFamily="18" charset="0"/>
            </a:endParaRPr>
          </a:p>
          <a:p>
            <a:pPr lvl="0"/>
            <a:r>
              <a:rPr lang="vi-VN" sz="2800" b="1" dirty="0">
                <a:latin typeface="Times New Roman" panose="02020603050405020304" pitchFamily="18" charset="0"/>
                <a:cs typeface="Times New Roman" panose="02020603050405020304" pitchFamily="18" charset="0"/>
              </a:rPr>
              <a:t>Mặt sau tấm thẻ: </a:t>
            </a:r>
            <a:r>
              <a:rPr lang="vi-VN" sz="2800" dirty="0">
                <a:latin typeface="Times New Roman" panose="02020603050405020304" pitchFamily="18" charset="0"/>
                <a:cs typeface="Times New Roman" panose="02020603050405020304" pitchFamily="18" charset="0"/>
              </a:rPr>
              <a:t>Ghi ngắn gọn ấn tượng của em về tác phẩm; những cảm nhận của em về nội dung, hình thức nghệ thuật của tác phẩm.</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Em có thể sử dụng màu sắc, hình vẽ,... để thiết kế cho tấm thẻ của mình thật đẹp mắt và độc đáo.</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4208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anim calcmode="lin" valueType="num">
                                      <p:cBhvr>
                                        <p:cTn id="8" dur="1000" fill="hold"/>
                                        <p:tgtEl>
                                          <p:spTgt spid="97"/>
                                        </p:tgtEl>
                                        <p:attrNameLst>
                                          <p:attrName>ppt_x</p:attrName>
                                        </p:attrNameLst>
                                      </p:cBhvr>
                                      <p:tavLst>
                                        <p:tav tm="0">
                                          <p:val>
                                            <p:strVal val="#ppt_x"/>
                                          </p:val>
                                        </p:tav>
                                        <p:tav tm="100000">
                                          <p:val>
                                            <p:strVal val="#ppt_x"/>
                                          </p:val>
                                        </p:tav>
                                      </p:tavLst>
                                    </p:anim>
                                    <p:anim calcmode="lin" valueType="num">
                                      <p:cBhvr>
                                        <p:cTn id="9" dur="1000" fill="hold"/>
                                        <p:tgtEl>
                                          <p:spTgt spid="9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1000"/>
                                        <p:tgtEl>
                                          <p:spTgt spid="98"/>
                                        </p:tgtEl>
                                      </p:cBhvr>
                                    </p:animEffect>
                                    <p:anim calcmode="lin" valueType="num">
                                      <p:cBhvr>
                                        <p:cTn id="13" dur="1000" fill="hold"/>
                                        <p:tgtEl>
                                          <p:spTgt spid="98"/>
                                        </p:tgtEl>
                                        <p:attrNameLst>
                                          <p:attrName>ppt_x</p:attrName>
                                        </p:attrNameLst>
                                      </p:cBhvr>
                                      <p:tavLst>
                                        <p:tav tm="0">
                                          <p:val>
                                            <p:strVal val="#ppt_x"/>
                                          </p:val>
                                        </p:tav>
                                        <p:tav tm="100000">
                                          <p:val>
                                            <p:strVal val="#ppt_x"/>
                                          </p:val>
                                        </p:tav>
                                      </p:tavLst>
                                    </p:anim>
                                    <p:anim calcmode="lin" valueType="num">
                                      <p:cBhvr>
                                        <p:cTn id="14" dur="1000" fill="hold"/>
                                        <p:tgtEl>
                                          <p:spTgt spid="98"/>
                                        </p:tgtEl>
                                        <p:attrNameLst>
                                          <p:attrName>ppt_y</p:attrName>
                                        </p:attrNameLst>
                                      </p:cBhvr>
                                      <p:tavLst>
                                        <p:tav tm="0">
                                          <p:val>
                                            <p:strVal val="#ppt_y+.1"/>
                                          </p:val>
                                        </p:tav>
                                        <p:tav tm="100000">
                                          <p:val>
                                            <p:strVal val="#ppt_y"/>
                                          </p:val>
                                        </p:tav>
                                      </p:tavLst>
                                    </p:anim>
                                  </p:childTnLst>
                                </p:cTn>
                              </p:par>
                              <p:par>
                                <p:cTn id="15" presetID="2" presetClass="entr" presetSubtype="8" fill="hold" nodeType="withEffect">
                                  <p:stCondLst>
                                    <p:cond delay="150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0-#ppt_w/2"/>
                                          </p:val>
                                        </p:tav>
                                        <p:tav tm="100000">
                                          <p:val>
                                            <p:strVal val="#ppt_x"/>
                                          </p:val>
                                        </p:tav>
                                      </p:tavLst>
                                    </p:anim>
                                    <p:anim calcmode="lin" valueType="num">
                                      <p:cBhvr additive="base">
                                        <p:cTn id="18" dur="500" fill="hold"/>
                                        <p:tgtEl>
                                          <p:spTgt spid="45"/>
                                        </p:tgtEl>
                                        <p:attrNameLst>
                                          <p:attrName>ppt_y</p:attrName>
                                        </p:attrNameLst>
                                      </p:cBhvr>
                                      <p:tavLst>
                                        <p:tav tm="0">
                                          <p:val>
                                            <p:strVal val="#ppt_y"/>
                                          </p:val>
                                        </p:tav>
                                        <p:tav tm="100000">
                                          <p:val>
                                            <p:strVal val="#ppt_y"/>
                                          </p:val>
                                        </p:tav>
                                      </p:tavLst>
                                    </p:anim>
                                  </p:childTnLst>
                                </p:cTn>
                              </p:par>
                              <p:par>
                                <p:cTn id="19" presetID="53" presetClass="entr" presetSubtype="16"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32" presetClass="emph" presetSubtype="0" fill="hold" nodeType="withEffect">
                                  <p:stCondLst>
                                    <p:cond delay="750"/>
                                  </p:stCondLst>
                                  <p:childTnLst>
                                    <p:animRot by="120000">
                                      <p:cBhvr>
                                        <p:cTn id="25" dur="100" fill="hold">
                                          <p:stCondLst>
                                            <p:cond delay="0"/>
                                          </p:stCondLst>
                                        </p:cTn>
                                        <p:tgtEl>
                                          <p:spTgt spid="23"/>
                                        </p:tgtEl>
                                        <p:attrNameLst>
                                          <p:attrName>r</p:attrName>
                                        </p:attrNameLst>
                                      </p:cBhvr>
                                    </p:animRot>
                                    <p:animRot by="-240000">
                                      <p:cBhvr>
                                        <p:cTn id="26" dur="200" fill="hold">
                                          <p:stCondLst>
                                            <p:cond delay="200"/>
                                          </p:stCondLst>
                                        </p:cTn>
                                        <p:tgtEl>
                                          <p:spTgt spid="23"/>
                                        </p:tgtEl>
                                        <p:attrNameLst>
                                          <p:attrName>r</p:attrName>
                                        </p:attrNameLst>
                                      </p:cBhvr>
                                    </p:animRot>
                                    <p:animRot by="240000">
                                      <p:cBhvr>
                                        <p:cTn id="27" dur="200" fill="hold">
                                          <p:stCondLst>
                                            <p:cond delay="400"/>
                                          </p:stCondLst>
                                        </p:cTn>
                                        <p:tgtEl>
                                          <p:spTgt spid="23"/>
                                        </p:tgtEl>
                                        <p:attrNameLst>
                                          <p:attrName>r</p:attrName>
                                        </p:attrNameLst>
                                      </p:cBhvr>
                                    </p:animRot>
                                    <p:animRot by="-240000">
                                      <p:cBhvr>
                                        <p:cTn id="28" dur="200" fill="hold">
                                          <p:stCondLst>
                                            <p:cond delay="600"/>
                                          </p:stCondLst>
                                        </p:cTn>
                                        <p:tgtEl>
                                          <p:spTgt spid="23"/>
                                        </p:tgtEl>
                                        <p:attrNameLst>
                                          <p:attrName>r</p:attrName>
                                        </p:attrNameLst>
                                      </p:cBhvr>
                                    </p:animRot>
                                    <p:animRot by="120000">
                                      <p:cBhvr>
                                        <p:cTn id="29" dur="200" fill="hold">
                                          <p:stCondLst>
                                            <p:cond delay="800"/>
                                          </p:stCondLst>
                                        </p:cTn>
                                        <p:tgtEl>
                                          <p:spTgt spid="23"/>
                                        </p:tgtEl>
                                        <p:attrNameLst>
                                          <p:attrName>r</p:attrName>
                                        </p:attrNameLst>
                                      </p:cBhvr>
                                    </p:animRot>
                                  </p:childTnLst>
                                </p:cTn>
                              </p:par>
                            </p:childTnLst>
                          </p:cTn>
                        </p:par>
                        <p:par>
                          <p:cTn id="30" fill="hold">
                            <p:stCondLst>
                              <p:cond delay="2000"/>
                            </p:stCondLst>
                            <p:childTnLst>
                              <p:par>
                                <p:cTn id="31" presetID="42" presetClass="entr" presetSubtype="0" fill="hold"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750"/>
                                        <p:tgtEl>
                                          <p:spTgt spid="24"/>
                                        </p:tgtEl>
                                      </p:cBhvr>
                                    </p:animEffect>
                                    <p:anim calcmode="lin" valueType="num">
                                      <p:cBhvr>
                                        <p:cTn id="34" dur="750" fill="hold"/>
                                        <p:tgtEl>
                                          <p:spTgt spid="24"/>
                                        </p:tgtEl>
                                        <p:attrNameLst>
                                          <p:attrName>ppt_x</p:attrName>
                                        </p:attrNameLst>
                                      </p:cBhvr>
                                      <p:tavLst>
                                        <p:tav tm="0">
                                          <p:val>
                                            <p:strVal val="#ppt_x"/>
                                          </p:val>
                                        </p:tav>
                                        <p:tav tm="100000">
                                          <p:val>
                                            <p:strVal val="#ppt_x"/>
                                          </p:val>
                                        </p:tav>
                                      </p:tavLst>
                                    </p:anim>
                                    <p:anim calcmode="lin" valueType="num">
                                      <p:cBhvr>
                                        <p:cTn id="35" dur="75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par>
                                <p:cTn id="42" presetID="17" presetClass="entr" presetSubtype="10"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p:cTn id="44" dur="750" fill="hold"/>
                                        <p:tgtEl>
                                          <p:spTgt spid="16"/>
                                        </p:tgtEl>
                                        <p:attrNameLst>
                                          <p:attrName>ppt_w</p:attrName>
                                        </p:attrNameLst>
                                      </p:cBhvr>
                                      <p:tavLst>
                                        <p:tav tm="0">
                                          <p:val>
                                            <p:fltVal val="0"/>
                                          </p:val>
                                        </p:tav>
                                        <p:tav tm="100000">
                                          <p:val>
                                            <p:strVal val="#ppt_w"/>
                                          </p:val>
                                        </p:tav>
                                      </p:tavLst>
                                    </p:anim>
                                    <p:anim calcmode="lin" valueType="num">
                                      <p:cBhvr>
                                        <p:cTn id="45" dur="75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ppt_x"/>
                                          </p:val>
                                        </p:tav>
                                        <p:tav tm="100000">
                                          <p:val>
                                            <p:strVal val="#ppt_x"/>
                                          </p:val>
                                        </p:tav>
                                      </p:tavLst>
                                    </p:anim>
                                    <p:anim calcmode="lin" valueType="num">
                                      <p:cBhvr additive="base">
                                        <p:cTn id="5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2438658"/>
            <a:ext cx="5942053" cy="1011688"/>
          </a:xfrm>
          <a:prstGeom prst="rect">
            <a:avLst/>
          </a:prstGeom>
          <a:noFill/>
        </p:spPr>
        <p:txBody>
          <a:bodyPr wrap="square" lIns="87741" tIns="43871" rIns="87741" bIns="43871"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5998" b="1" dirty="0">
                <a:solidFill>
                  <a:srgbClr val="C00000"/>
                </a:solidFill>
                <a:latin typeface="Times New Roman" panose="02020603050405020304" pitchFamily="18" charset="0"/>
                <a:ea typeface="字魂27号-布丁体" pitchFamily="2" charset="-122"/>
                <a:cs typeface="Times New Roman" panose="02020603050405020304" pitchFamily="18" charset="0"/>
              </a:rPr>
              <a:t>HẸN GẶP LẠI</a:t>
            </a:r>
            <a:endParaRPr lang="zh-CN" altLang="en-US" sz="5998"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1066817521"/>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32"/>
          <p:cNvSpPr txBox="1"/>
          <p:nvPr/>
        </p:nvSpPr>
        <p:spPr>
          <a:xfrm>
            <a:off x="5334198" y="1905353"/>
            <a:ext cx="4951710" cy="1011717"/>
          </a:xfrm>
          <a:prstGeom prst="rect">
            <a:avLst/>
          </a:prstGeom>
          <a:noFill/>
        </p:spPr>
        <p:txBody>
          <a:bodyPr wrap="square" lIns="87738" tIns="43869" rIns="87738" bIns="43869" rtlCol="0">
            <a:spAutoFit/>
          </a:bodyPr>
          <a:lstStyle>
            <a:defPPr>
              <a:defRPr lang="zh-CN"/>
            </a:defPPr>
            <a:lvl1pPr>
              <a:defRPr sz="3200">
                <a:solidFill>
                  <a:schemeClr val="bg1"/>
                </a:solidFill>
                <a:latin typeface="Agency FB" panose="020B0503020202020204" pitchFamily="34" charset="0"/>
              </a:defRPr>
            </a:lvl1pPr>
          </a:lstStyle>
          <a:p>
            <a:pPr algn="ctr"/>
            <a:r>
              <a:rPr lang="en-US" altLang="zh-CN" sz="6000" b="1" dirty="0">
                <a:solidFill>
                  <a:srgbClr val="C00000"/>
                </a:solidFill>
                <a:latin typeface="Times New Roman" panose="02020603050405020304" pitchFamily="18" charset="0"/>
                <a:ea typeface="字魂27号-布丁体" pitchFamily="2" charset="-122"/>
                <a:cs typeface="Times New Roman" panose="02020603050405020304" pitchFamily="18" charset="0"/>
              </a:rPr>
              <a:t>KHỞI ĐỘNG</a:t>
            </a:r>
            <a:endParaRPr lang="zh-CN" altLang="en-US" sz="6000" b="1" dirty="0">
              <a:solidFill>
                <a:srgbClr val="C00000"/>
              </a:solidFill>
              <a:latin typeface="Times New Roman" panose="02020603050405020304" pitchFamily="18" charset="0"/>
              <a:ea typeface="字魂27号-布丁体" pitchFamily="2" charset="-122"/>
              <a:cs typeface="Times New Roman" panose="02020603050405020304" pitchFamily="18" charset="0"/>
            </a:endParaRPr>
          </a:p>
        </p:txBody>
      </p:sp>
    </p:spTree>
    <p:extLst>
      <p:ext uri="{BB962C8B-B14F-4D97-AF65-F5344CB8AC3E}">
        <p14:creationId xmlns:p14="http://schemas.microsoft.com/office/powerpoint/2010/main" val="3499607954"/>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ppt_x</p:attrName>
                                        </p:attrNameLst>
                                      </p:cBhvr>
                                      <p:tavLst>
                                        <p:tav tm="0">
                                          <p:val>
                                            <p:strVal val="#ppt_x"/>
                                          </p:val>
                                        </p:tav>
                                        <p:tav tm="100000">
                                          <p:val>
                                            <p:strVal val="#ppt_x"/>
                                          </p:val>
                                        </p:tav>
                                      </p:tavLst>
                                    </p:anim>
                                    <p:anim calcmode="lin" valueType="num">
                                      <p:cBhvr>
                                        <p:cTn id="8" dur="250" fill="hold"/>
                                        <p:tgtEl>
                                          <p:spTgt spid="6"/>
                                        </p:tgtEl>
                                        <p:attrNameLst>
                                          <p:attrName>ppt_y</p:attrName>
                                        </p:attrNameLst>
                                      </p:cBhvr>
                                      <p:tavLst>
                                        <p:tav tm="0">
                                          <p:val>
                                            <p:strVal val="#ppt_y-#ppt_h/2"/>
                                          </p:val>
                                        </p:tav>
                                        <p:tav tm="100000">
                                          <p:val>
                                            <p:strVal val="#ppt_y"/>
                                          </p:val>
                                        </p:tav>
                                      </p:tavLst>
                                    </p:anim>
                                    <p:anim calcmode="lin" valueType="num">
                                      <p:cBhvr>
                                        <p:cTn id="9" dur="250" fill="hold"/>
                                        <p:tgtEl>
                                          <p:spTgt spid="6"/>
                                        </p:tgtEl>
                                        <p:attrNameLst>
                                          <p:attrName>ppt_w</p:attrName>
                                        </p:attrNameLst>
                                      </p:cBhvr>
                                      <p:tavLst>
                                        <p:tav tm="0">
                                          <p:val>
                                            <p:strVal val="#ppt_w"/>
                                          </p:val>
                                        </p:tav>
                                        <p:tav tm="100000">
                                          <p:val>
                                            <p:strVal val="#ppt_w"/>
                                          </p:val>
                                        </p:tav>
                                      </p:tavLst>
                                    </p:anim>
                                    <p:anim calcmode="lin" valueType="num">
                                      <p:cBhvr>
                                        <p:cTn id="10" dur="2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510685" y="220827"/>
            <a:ext cx="10526728"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a:solidFill>
                  <a:srgbClr val="FF0000"/>
                </a:solidFill>
                <a:latin typeface="Times New Roman" panose="02020603050405020304" pitchFamily="18" charset="0"/>
                <a:cs typeface="Times New Roman" panose="02020603050405020304" pitchFamily="18" charset="0"/>
              </a:rPr>
              <a:t>Câu </a:t>
            </a:r>
            <a:r>
              <a:rPr lang="en-US" sz="2800" b="1" dirty="0">
                <a:solidFill>
                  <a:srgbClr val="FF0000"/>
                </a:solidFill>
                <a:latin typeface="Times New Roman" panose="02020603050405020304" pitchFamily="18" charset="0"/>
                <a:cs typeface="Times New Roman" panose="02020603050405020304" pitchFamily="18" charset="0"/>
              </a:rPr>
              <a:t>1. Song </a:t>
            </a:r>
            <a:r>
              <a:rPr lang="vi-VN" sz="2800" b="1" dirty="0">
                <a:solidFill>
                  <a:srgbClr val="FF0000"/>
                </a:solidFill>
                <a:latin typeface="Times New Roman" panose="02020603050405020304" pitchFamily="18" charset="0"/>
                <a:cs typeface="Times New Roman" panose="02020603050405020304" pitchFamily="18" charset="0"/>
              </a:rPr>
              <a:t>thất lục bát là thể thơ có nguồn gốc từ:</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1110220" y="1949346"/>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 </a:t>
            </a:r>
            <a:r>
              <a:rPr lang="vi-VN" sz="2800" dirty="0">
                <a:solidFill>
                  <a:prstClr val="black"/>
                </a:solidFill>
                <a:latin typeface="Times New Roman" panose="02020603050405020304" pitchFamily="18" charset="0"/>
                <a:cs typeface="Times New Roman" panose="02020603050405020304" pitchFamily="18" charset="0"/>
              </a:rPr>
              <a:t>Pháp</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326908" y="1981031"/>
            <a:ext cx="5253755" cy="7259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8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Việt </a:t>
            </a:r>
            <a:r>
              <a:rPr lang="en-US" sz="2800" dirty="0">
                <a:solidFill>
                  <a:prstClr val="black"/>
                </a:solidFill>
                <a:latin typeface="Times New Roman" panose="02020603050405020304" pitchFamily="18" charset="0"/>
                <a:cs typeface="Times New Roman" panose="02020603050405020304" pitchFamily="18" charset="0"/>
              </a:rPr>
              <a:t>Nam</a:t>
            </a:r>
          </a:p>
        </p:txBody>
      </p:sp>
      <p:sp>
        <p:nvSpPr>
          <p:cNvPr id="43" name="Rectangle 42"/>
          <p:cNvSpPr/>
          <p:nvPr/>
        </p:nvSpPr>
        <p:spPr>
          <a:xfrm>
            <a:off x="1110220" y="2838518"/>
            <a:ext cx="490679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en-US" sz="2800" dirty="0" err="1">
                <a:solidFill>
                  <a:prstClr val="black"/>
                </a:solidFill>
                <a:latin typeface="Times New Roman" panose="02020603050405020304" pitchFamily="18" charset="0"/>
                <a:cs typeface="Times New Roman" panose="02020603050405020304" pitchFamily="18" charset="0"/>
              </a:rPr>
              <a:t>Trung</a:t>
            </a:r>
            <a:r>
              <a:rPr lang="en-US" sz="2800" dirty="0">
                <a:solidFill>
                  <a:prstClr val="black"/>
                </a:solidFill>
                <a:latin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cs typeface="Times New Roman" panose="02020603050405020304" pitchFamily="18" charset="0"/>
              </a:rPr>
              <a:t>Quốc</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326907" y="2842707"/>
            <a:ext cx="525375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 </a:t>
            </a:r>
            <a:r>
              <a:rPr lang="vi-VN" sz="2800" dirty="0">
                <a:solidFill>
                  <a:prstClr val="black"/>
                </a:solidFill>
                <a:latin typeface="Times New Roman" panose="02020603050405020304" pitchFamily="18" charset="0"/>
                <a:cs typeface="Times New Roman" panose="02020603050405020304" pitchFamily="18" charset="0"/>
              </a:rPr>
              <a:t>Nhật Bản</a:t>
            </a:r>
            <a:endParaRPr lang="en-US" sz="2800" dirty="0">
              <a:solidFill>
                <a:prstClr val="black"/>
              </a:solidFill>
              <a:latin typeface="Times New Roman" panose="02020603050405020304" pitchFamily="18" charset="0"/>
              <a:cs typeface="Times New Roman" panose="02020603050405020304" pitchFamily="18" charset="0"/>
            </a:endParaRPr>
          </a:p>
        </p:txBody>
      </p:sp>
      <p:pic>
        <p:nvPicPr>
          <p:cNvPr id="47" name="Picture 46"/>
          <p:cNvPicPr>
            <a:picLocks noChangeAspect="1"/>
          </p:cNvPicPr>
          <p:nvPr/>
        </p:nvPicPr>
        <p:blipFill rotWithShape="1">
          <a:blip r:embed="rId8"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6178195" y="1989991"/>
            <a:ext cx="885137" cy="708059"/>
          </a:xfrm>
          <a:prstGeom prst="rect">
            <a:avLst/>
          </a:prstGeom>
        </p:spPr>
      </p:pic>
    </p:spTree>
    <p:extLst>
      <p:ext uri="{BB962C8B-B14F-4D97-AF65-F5344CB8AC3E}">
        <p14:creationId xmlns:p14="http://schemas.microsoft.com/office/powerpoint/2010/main" val="164685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98612" y="91625"/>
            <a:ext cx="11842376"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800" b="1" dirty="0" smtClean="0">
                <a:solidFill>
                  <a:srgbClr val="FF0000"/>
                </a:solidFill>
                <a:latin typeface="Times New Roman" panose="02020603050405020304" pitchFamily="18" charset="0"/>
                <a:cs typeface="Times New Roman" panose="02020603050405020304" pitchFamily="18" charset="0"/>
              </a:rPr>
              <a:t>Câu </a:t>
            </a:r>
            <a:r>
              <a:rPr lang="vi-VN" sz="2800" b="1" dirty="0">
                <a:solidFill>
                  <a:srgbClr val="FF0000"/>
                </a:solidFill>
                <a:latin typeface="Times New Roman" panose="02020603050405020304" pitchFamily="18" charset="0"/>
                <a:cs typeface="Times New Roman" panose="02020603050405020304" pitchFamily="18" charset="0"/>
              </a:rPr>
              <a:t>2. Dòng nào </a:t>
            </a:r>
            <a:r>
              <a:rPr lang="en-US" sz="2800" b="1" dirty="0" err="1">
                <a:solidFill>
                  <a:srgbClr val="FF0000"/>
                </a:solidFill>
                <a:latin typeface="Times New Roman" panose="02020603050405020304" pitchFamily="18" charset="0"/>
                <a:cs typeface="Times New Roman" panose="02020603050405020304" pitchFamily="18" charset="0"/>
              </a:rPr>
              <a:t>sau</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đây không phải là đặc điểm của thể thơ </a:t>
            </a:r>
            <a:r>
              <a:rPr lang="en-US" sz="2800" b="1" dirty="0">
                <a:solidFill>
                  <a:srgbClr val="FF0000"/>
                </a:solidFill>
                <a:latin typeface="Times New Roman" panose="02020603050405020304" pitchFamily="18" charset="0"/>
                <a:cs typeface="Times New Roman" panose="02020603050405020304" pitchFamily="18" charset="0"/>
              </a:rPr>
              <a:t>song </a:t>
            </a:r>
            <a:r>
              <a:rPr lang="vi-VN" sz="2800" b="1" dirty="0">
                <a:solidFill>
                  <a:srgbClr val="FF0000"/>
                </a:solidFill>
                <a:latin typeface="Times New Roman" panose="02020603050405020304" pitchFamily="18" charset="0"/>
                <a:cs typeface="Times New Roman" panose="02020603050405020304" pitchFamily="18" charset="0"/>
              </a:rPr>
              <a:t>thất lục bát?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827155" y="1754081"/>
            <a:ext cx="633804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vi-VN" sz="2400" dirty="0">
                <a:solidFill>
                  <a:schemeClr val="tx1"/>
                </a:solidFill>
                <a:latin typeface="Times New Roman" panose="02020603050405020304" pitchFamily="18" charset="0"/>
                <a:cs typeface="Times New Roman" panose="02020603050405020304" pitchFamily="18" charset="0"/>
              </a:rPr>
              <a:t>Sử dụng yếu tố văn hoá phương Tây</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535271" y="1953535"/>
            <a:ext cx="565672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Có thể </a:t>
            </a:r>
            <a:r>
              <a:rPr lang="en-US" sz="2400" dirty="0">
                <a:solidFill>
                  <a:schemeClr val="tx1"/>
                </a:solidFill>
                <a:latin typeface="Times New Roman" panose="02020603050405020304" pitchFamily="18" charset="0"/>
                <a:cs typeface="Times New Roman" panose="02020603050405020304" pitchFamily="18" charset="0"/>
              </a:rPr>
              <a:t>chia </a:t>
            </a:r>
            <a:r>
              <a:rPr lang="vi-VN" sz="2400" dirty="0">
                <a:solidFill>
                  <a:schemeClr val="tx1"/>
                </a:solidFill>
                <a:latin typeface="Times New Roman" panose="02020603050405020304" pitchFamily="18" charset="0"/>
                <a:cs typeface="Times New Roman" panose="02020603050405020304" pitchFamily="18" charset="0"/>
              </a:rPr>
              <a:t>khổ hoặc không</a:t>
            </a:r>
            <a:endParaRPr lang="en-US" sz="2400" dirty="0">
              <a:solidFill>
                <a:schemeClr val="tx1"/>
              </a:solidFill>
              <a:latin typeface="Times New Roman" panose="02020603050405020304" pitchFamily="18" charset="0"/>
              <a:cs typeface="Times New Roman" panose="02020603050405020304" pitchFamily="18" charset="0"/>
            </a:endParaRPr>
          </a:p>
          <a:p>
            <a:pPr lvl="0" algn="just">
              <a:defRPr/>
            </a:pP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852849" y="2276014"/>
            <a:ext cx="6338046" cy="17769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2400" dirty="0">
                <a:solidFill>
                  <a:schemeClr val="tx1"/>
                </a:solidFill>
                <a:latin typeface="Times New Roman" panose="02020603050405020304" pitchFamily="18" charset="0"/>
                <a:cs typeface="Times New Roman" panose="02020603050405020304" pitchFamily="18" charset="0"/>
              </a:rPr>
              <a:t>Số câu </a:t>
            </a:r>
            <a:r>
              <a:rPr lang="en-US" sz="2400" dirty="0" err="1">
                <a:solidFill>
                  <a:schemeClr val="tx1"/>
                </a:solidFill>
                <a:latin typeface="Times New Roman" panose="02020603050405020304" pitchFamily="18" charset="0"/>
                <a:cs typeface="Times New Roman" panose="02020603050405020304" pitchFamily="18" charset="0"/>
              </a:rPr>
              <a:t>trong</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mỗi khổ thơ không cố định</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535271" y="2247275"/>
            <a:ext cx="5656728" cy="18057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Có hiện tượng biến thể về cấu trúc</a:t>
            </a:r>
          </a:p>
        </p:txBody>
      </p: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3731" y="1881104"/>
            <a:ext cx="804742" cy="643793"/>
          </a:xfrm>
          <a:prstGeom prst="rect">
            <a:avLst/>
          </a:prstGeom>
        </p:spPr>
      </p:pic>
    </p:spTree>
    <p:extLst>
      <p:ext uri="{BB962C8B-B14F-4D97-AF65-F5344CB8AC3E}">
        <p14:creationId xmlns:p14="http://schemas.microsoft.com/office/powerpoint/2010/main" val="2311681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98612" y="91625"/>
            <a:ext cx="11842376"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vi-VN" sz="2800" b="1" dirty="0" smtClean="0">
                <a:solidFill>
                  <a:srgbClr val="FF0000"/>
                </a:solidFill>
                <a:latin typeface="Times New Roman" panose="02020603050405020304" pitchFamily="18" charset="0"/>
                <a:cs typeface="Times New Roman" panose="02020603050405020304" pitchFamily="18" charset="0"/>
              </a:rPr>
              <a:t>Câu </a:t>
            </a:r>
            <a:r>
              <a:rPr lang="en-US" sz="2800" b="1" dirty="0" smtClean="0">
                <a:solidFill>
                  <a:srgbClr val="FF0000"/>
                </a:solidFill>
                <a:latin typeface="Times New Roman" panose="02020603050405020304" pitchFamily="18" charset="0"/>
                <a:cs typeface="Times New Roman" panose="02020603050405020304" pitchFamily="18" charset="0"/>
              </a:rPr>
              <a:t>3</a:t>
            </a:r>
            <a:r>
              <a:rPr lang="vi-VN" sz="24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Vần chân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thơ </a:t>
            </a:r>
            <a:r>
              <a:rPr lang="en-US" sz="2800" b="1" dirty="0">
                <a:solidFill>
                  <a:srgbClr val="FF0000"/>
                </a:solidFill>
                <a:latin typeface="Times New Roman" panose="02020603050405020304" pitchFamily="18" charset="0"/>
                <a:cs typeface="Times New Roman" panose="02020603050405020304" pitchFamily="18" charset="0"/>
              </a:rPr>
              <a:t>song </a:t>
            </a:r>
            <a:r>
              <a:rPr lang="vi-VN" sz="2800" b="1" dirty="0">
                <a:solidFill>
                  <a:srgbClr val="FF0000"/>
                </a:solidFill>
                <a:latin typeface="Times New Roman" panose="02020603050405020304" pitchFamily="18" charset="0"/>
                <a:cs typeface="Times New Roman" panose="02020603050405020304" pitchFamily="18" charset="0"/>
              </a:rPr>
              <a:t>thất lục bát được </a:t>
            </a:r>
            <a:r>
              <a:rPr lang="en-US" sz="2800" b="1" dirty="0" err="1">
                <a:solidFill>
                  <a:srgbClr val="FF0000"/>
                </a:solidFill>
                <a:latin typeface="Times New Roman" panose="02020603050405020304" pitchFamily="18" charset="0"/>
                <a:cs typeface="Times New Roman" panose="02020603050405020304" pitchFamily="18" charset="0"/>
              </a:rPr>
              <a:t>gieo</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ở đâu?</a:t>
            </a:r>
            <a:endParaRPr lang="en-US" sz="2800" b="1" dirty="0">
              <a:solidFill>
                <a:srgbClr val="FF0000"/>
              </a:solidFill>
              <a:latin typeface="Times New Roman" panose="02020603050405020304" pitchFamily="18" charset="0"/>
              <a:cs typeface="Times New Roman" panose="02020603050405020304" pitchFamily="18" charset="0"/>
            </a:endParaRPr>
          </a:p>
          <a:p>
            <a:pPr algn="ctr">
              <a:defRPr/>
            </a:pP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57226" y="1826512"/>
            <a:ext cx="633804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a:t>
            </a:r>
            <a:r>
              <a:rPr lang="vi-VN" sz="2400" dirty="0">
                <a:solidFill>
                  <a:schemeClr val="tx1"/>
                </a:solidFill>
                <a:latin typeface="Times New Roman" panose="02020603050405020304" pitchFamily="18" charset="0"/>
                <a:cs typeface="Times New Roman" panose="02020603050405020304" pitchFamily="18" charset="0"/>
              </a:rPr>
              <a:t>. Tiếng thứ </a:t>
            </a:r>
            <a:r>
              <a:rPr lang="en-US" sz="2400" dirty="0" err="1">
                <a:solidFill>
                  <a:schemeClr val="tx1"/>
                </a:solidFill>
                <a:latin typeface="Times New Roman" panose="02020603050405020304" pitchFamily="18" charset="0"/>
                <a:cs typeface="Times New Roman" panose="02020603050405020304" pitchFamily="18" charset="0"/>
              </a:rPr>
              <a:t>ba</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của mỗi câu </a:t>
            </a:r>
            <a:r>
              <a:rPr lang="vi-VN" sz="2400" dirty="0" smtClean="0">
                <a:solidFill>
                  <a:schemeClr val="tx1"/>
                </a:solidFill>
                <a:latin typeface="Times New Roman" panose="02020603050405020304" pitchFamily="18" charset="0"/>
                <a:cs typeface="Times New Roman" panose="02020603050405020304" pitchFamily="18" charset="0"/>
              </a:rPr>
              <a:t>thơ</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535271" y="1953535"/>
            <a:ext cx="5656728"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Tiếng cuối của mỗi câu thơ</a:t>
            </a:r>
            <a:endParaRPr lang="en-US" sz="2400" dirty="0">
              <a:solidFill>
                <a:schemeClr val="tx1"/>
              </a:solidFill>
              <a:latin typeface="Times New Roman" panose="02020603050405020304" pitchFamily="18" charset="0"/>
              <a:cs typeface="Times New Roman" panose="02020603050405020304" pitchFamily="18" charset="0"/>
            </a:endParaRPr>
          </a:p>
          <a:p>
            <a:pPr lvl="0" algn="just">
              <a:defRPr/>
            </a:pP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628481" y="2925754"/>
            <a:ext cx="6338046" cy="17769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2400" dirty="0">
                <a:solidFill>
                  <a:schemeClr val="tx1"/>
                </a:solidFill>
                <a:latin typeface="Times New Roman" panose="02020603050405020304" pitchFamily="18" charset="0"/>
                <a:cs typeface="Times New Roman" panose="02020603050405020304" pitchFamily="18" charset="0"/>
              </a:rPr>
              <a:t>Tiếng đầu của mỗi câu thơ</a:t>
            </a:r>
            <a:endParaRPr lang="en-US" sz="2400" dirty="0">
              <a:solidFill>
                <a:schemeClr val="tx1"/>
              </a:solidFill>
              <a:latin typeface="Times New Roman" panose="02020603050405020304" pitchFamily="18" charset="0"/>
              <a:cs typeface="Times New Roman" panose="02020603050405020304" pitchFamily="18" charset="0"/>
            </a:endParaRPr>
          </a:p>
          <a:p>
            <a:pPr lvl="0"/>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535271" y="3125208"/>
            <a:ext cx="5656728" cy="18057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Tiếng thứ năm của mỗi câu thơ</a:t>
            </a:r>
            <a:endParaRPr lang="en-US" sz="2400" dirty="0">
              <a:solidFill>
                <a:schemeClr val="tx1"/>
              </a:solidFill>
              <a:latin typeface="Times New Roman" panose="02020603050405020304" pitchFamily="18" charset="0"/>
              <a:cs typeface="Times New Roman" panose="02020603050405020304" pitchFamily="18" charset="0"/>
            </a:endParaRPr>
          </a:p>
          <a:p>
            <a:pPr lvl="0">
              <a:defRPr/>
            </a:pPr>
            <a:endParaRPr lang="vi-VN" sz="2400" dirty="0">
              <a:solidFill>
                <a:schemeClr val="tx1"/>
              </a:solidFill>
              <a:latin typeface="Times New Roman" panose="02020603050405020304" pitchFamily="18" charset="0"/>
              <a:cs typeface="Times New Roman" panose="02020603050405020304" pitchFamily="18" charset="0"/>
            </a:endParaRPr>
          </a:p>
        </p:txBody>
      </p: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46900" y="1775182"/>
            <a:ext cx="804742" cy="643793"/>
          </a:xfrm>
          <a:prstGeom prst="rect">
            <a:avLst/>
          </a:prstGeom>
        </p:spPr>
      </p:pic>
    </p:spTree>
    <p:extLst>
      <p:ext uri="{BB962C8B-B14F-4D97-AF65-F5344CB8AC3E}">
        <p14:creationId xmlns:p14="http://schemas.microsoft.com/office/powerpoint/2010/main" val="25331668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278466" y="205325"/>
            <a:ext cx="12075459"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kern="0" dirty="0">
                <a:solidFill>
                  <a:srgbClr val="FF0000"/>
                </a:solidFill>
                <a:latin typeface="Times New Roman" panose="02020603050405020304" pitchFamily="18" charset="0"/>
                <a:ea typeface="Times New Roman" panose="02020603050405020304" pitchFamily="18" charset="0"/>
              </a:rPr>
              <a:t>Câu </a:t>
            </a:r>
            <a:r>
              <a:rPr lang="en-US" sz="2800" b="1" kern="0" dirty="0" smtClean="0">
                <a:solidFill>
                  <a:srgbClr val="FF0000"/>
                </a:solidFill>
                <a:latin typeface="Times New Roman" panose="02020603050405020304" pitchFamily="18" charset="0"/>
                <a:ea typeface="Times New Roman" panose="02020603050405020304" pitchFamily="18" charset="0"/>
              </a:rPr>
              <a:t>4</a:t>
            </a:r>
            <a:r>
              <a:rPr lang="vi-VN" sz="2800" b="1" kern="0" dirty="0" smtClean="0">
                <a:solidFill>
                  <a:srgbClr val="FF0000"/>
                </a:solidFill>
                <a:latin typeface="Times New Roman" panose="02020603050405020304" pitchFamily="18" charset="0"/>
                <a:ea typeface="Times New Roman" panose="02020603050405020304" pitchFamily="18" charset="0"/>
              </a:rPr>
              <a:t>. </a:t>
            </a:r>
            <a:r>
              <a:rPr lang="vi-VN" sz="2800" b="1" kern="0" dirty="0">
                <a:solidFill>
                  <a:srgbClr val="FF0000"/>
                </a:solidFill>
                <a:latin typeface="Times New Roman" panose="02020603050405020304" pitchFamily="18" charset="0"/>
                <a:ea typeface="Times New Roman" panose="02020603050405020304" pitchFamily="18" charset="0"/>
              </a:rPr>
              <a:t>Biến thể nào dưới đây là phổ biến </a:t>
            </a:r>
            <a:r>
              <a:rPr lang="en-US" sz="2800" b="1" kern="0" dirty="0" err="1">
                <a:solidFill>
                  <a:srgbClr val="FF0000"/>
                </a:solidFill>
                <a:latin typeface="Times New Roman" panose="02020603050405020304" pitchFamily="18" charset="0"/>
                <a:ea typeface="Times New Roman" panose="02020603050405020304" pitchFamily="18" charset="0"/>
              </a:rPr>
              <a:t>trong</a:t>
            </a:r>
            <a:r>
              <a:rPr lang="en-US" sz="2800" b="1" kern="0" dirty="0">
                <a:solidFill>
                  <a:srgbClr val="FF0000"/>
                </a:solidFill>
                <a:latin typeface="Times New Roman" panose="02020603050405020304" pitchFamily="18" charset="0"/>
                <a:ea typeface="Times New Roman" panose="02020603050405020304" pitchFamily="18" charset="0"/>
              </a:rPr>
              <a:t> </a:t>
            </a:r>
            <a:r>
              <a:rPr lang="vi-VN" sz="2800" b="1" kern="0" dirty="0">
                <a:solidFill>
                  <a:srgbClr val="FF0000"/>
                </a:solidFill>
                <a:latin typeface="Times New Roman" panose="02020603050405020304" pitchFamily="18" charset="0"/>
                <a:ea typeface="Times New Roman" panose="02020603050405020304" pitchFamily="18" charset="0"/>
              </a:rPr>
              <a:t>thơ </a:t>
            </a:r>
            <a:r>
              <a:rPr lang="en-US" sz="2800" b="1" kern="0" dirty="0">
                <a:solidFill>
                  <a:srgbClr val="FF0000"/>
                </a:solidFill>
                <a:latin typeface="Times New Roman" panose="02020603050405020304" pitchFamily="18" charset="0"/>
                <a:ea typeface="Times New Roman" panose="02020603050405020304" pitchFamily="18" charset="0"/>
              </a:rPr>
              <a:t>song </a:t>
            </a:r>
            <a:r>
              <a:rPr lang="vi-VN" sz="2800" b="1" kern="0" dirty="0">
                <a:solidFill>
                  <a:srgbClr val="FF0000"/>
                </a:solidFill>
                <a:latin typeface="Times New Roman" panose="02020603050405020304" pitchFamily="18" charset="0"/>
                <a:ea typeface="Times New Roman" panose="02020603050405020304" pitchFamily="18" charset="0"/>
              </a:rPr>
              <a:t>thất lục bát?</a:t>
            </a:r>
            <a:endParaRPr lang="en-US" sz="2800" b="1" kern="0" dirty="0">
              <a:solidFill>
                <a:srgbClr val="FF0000"/>
              </a:solidFill>
              <a:latin typeface="Times New Roman" panose="02020603050405020304" pitchFamily="18" charset="0"/>
              <a:ea typeface="Times New Roman" panose="02020603050405020304" pitchFamily="18" charset="0"/>
            </a:endParaRPr>
          </a:p>
        </p:txBody>
      </p:sp>
      <p:sp>
        <p:nvSpPr>
          <p:cNvPr id="26" name="Rectangle 25"/>
          <p:cNvSpPr/>
          <p:nvPr/>
        </p:nvSpPr>
        <p:spPr>
          <a:xfrm>
            <a:off x="465847" y="1979359"/>
            <a:ext cx="5606269" cy="119878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lang="vi-VN" sz="2400" dirty="0">
                <a:solidFill>
                  <a:prstClr val="black"/>
                </a:solidFill>
                <a:latin typeface="Times New Roman" panose="02020603050405020304" pitchFamily="18" charset="0"/>
                <a:cs typeface="Times New Roman" panose="02020603050405020304" pitchFamily="18" charset="0"/>
              </a:rPr>
              <a:t>Mỗi khổ thơ chỉ gồm một cặp câu</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5809129" y="1953534"/>
            <a:ext cx="6382871" cy="122461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 </a:t>
            </a:r>
            <a:r>
              <a:rPr lang="vi-VN" sz="2400" dirty="0">
                <a:solidFill>
                  <a:prstClr val="black"/>
                </a:solidFill>
                <a:latin typeface="Times New Roman" panose="02020603050405020304" pitchFamily="18" charset="0"/>
                <a:cs typeface="Times New Roman" panose="02020603050405020304" pitchFamily="18" charset="0"/>
              </a:rPr>
              <a:t>Mở đầu bài thơ bằng cặp </a:t>
            </a:r>
            <a:r>
              <a:rPr lang="en-US" sz="2400" dirty="0">
                <a:solidFill>
                  <a:prstClr val="black"/>
                </a:solidFill>
                <a:latin typeface="Times New Roman" panose="02020603050405020304" pitchFamily="18" charset="0"/>
                <a:cs typeface="Times New Roman" panose="02020603050405020304" pitchFamily="18" charset="0"/>
              </a:rPr>
              <a:t>song </a:t>
            </a:r>
            <a:r>
              <a:rPr lang="vi-VN" sz="2400" dirty="0">
                <a:solidFill>
                  <a:prstClr val="black"/>
                </a:solidFill>
                <a:latin typeface="Times New Roman" panose="02020603050405020304" pitchFamily="18" charset="0"/>
                <a:cs typeface="Times New Roman" panose="02020603050405020304" pitchFamily="18" charset="0"/>
              </a:rPr>
              <a:t>thất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465846" y="3475443"/>
            <a:ext cx="5606269" cy="136772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2400" dirty="0">
                <a:solidFill>
                  <a:prstClr val="black"/>
                </a:solidFill>
                <a:latin typeface="Times New Roman" panose="02020603050405020304" pitchFamily="18" charset="0"/>
                <a:cs typeface="Times New Roman" panose="02020603050405020304" pitchFamily="18" charset="0"/>
              </a:rPr>
              <a:t>Mở đầu bài thơ bằng cặp lục </a:t>
            </a:r>
            <a:r>
              <a:rPr lang="vi-VN" sz="2400" dirty="0" smtClean="0">
                <a:solidFill>
                  <a:prstClr val="black"/>
                </a:solidFill>
                <a:latin typeface="Times New Roman" panose="02020603050405020304" pitchFamily="18" charset="0"/>
                <a:cs typeface="Times New Roman" panose="02020603050405020304" pitchFamily="18" charset="0"/>
              </a:rPr>
              <a:t>bát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4" name="Rectangle 43"/>
          <p:cNvSpPr/>
          <p:nvPr/>
        </p:nvSpPr>
        <p:spPr>
          <a:xfrm>
            <a:off x="5815958" y="3474224"/>
            <a:ext cx="6313289" cy="136894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400" b="0" i="0" u="none" strike="noStrike" kern="1200" cap="none" spc="0" normalizeH="0" baseline="0" noProof="0" dirty="0">
                <a:ln>
                  <a:noFill/>
                </a:ln>
                <a:solidFill>
                  <a:prstClr val="black"/>
                </a:solidFill>
                <a:effectLst/>
                <a:uLnTx/>
                <a:uFillTx/>
                <a:latin typeface="+mj-lt"/>
              </a:rPr>
              <a:t>D. </a:t>
            </a:r>
            <a:r>
              <a:rPr lang="vi-VN" sz="2400" dirty="0">
                <a:solidFill>
                  <a:prstClr val="black"/>
                </a:solidFill>
                <a:latin typeface="Times New Roman" panose="02020603050405020304" pitchFamily="18" charset="0"/>
                <a:cs typeface="Times New Roman" panose="02020603050405020304" pitchFamily="18" charset="0"/>
              </a:rPr>
              <a:t>Sử dụng toàn bộ câu thơ có cùng số tiếng</a:t>
            </a:r>
            <a:endParaRPr lang="en-US" sz="2400" dirty="0">
              <a:solidFill>
                <a:prstClr val="black"/>
              </a:solidFill>
              <a:latin typeface="Times New Roman" panose="02020603050405020304" pitchFamily="18" charset="0"/>
              <a:cs typeface="Times New Roman" panose="02020603050405020304" pitchFamily="18" charset="0"/>
            </a:endParaRPr>
          </a:p>
        </p:txBody>
      </p:sp>
      <p:pic>
        <p:nvPicPr>
          <p:cNvPr id="49" name="Picture 4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69745" y="3818510"/>
            <a:ext cx="804742" cy="643793"/>
          </a:xfrm>
          <a:prstGeom prst="rect">
            <a:avLst/>
          </a:prstGeom>
        </p:spPr>
      </p:pic>
    </p:spTree>
    <p:extLst>
      <p:ext uri="{BB962C8B-B14F-4D97-AF65-F5344CB8AC3E}">
        <p14:creationId xmlns:p14="http://schemas.microsoft.com/office/powerpoint/2010/main" val="27494632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 calcmode="lin" valueType="num">
                                      <p:cBhvr additive="base">
                                        <p:cTn id="37" dur="500" fill="hold"/>
                                        <p:tgtEl>
                                          <p:spTgt spid="49"/>
                                        </p:tgtEl>
                                        <p:attrNameLst>
                                          <p:attrName>ppt_x</p:attrName>
                                        </p:attrNameLst>
                                      </p:cBhvr>
                                      <p:tavLst>
                                        <p:tav tm="0">
                                          <p:val>
                                            <p:strVal val="#ppt_x"/>
                                          </p:val>
                                        </p:tav>
                                        <p:tav tm="100000">
                                          <p:val>
                                            <p:strVal val="#ppt_x"/>
                                          </p:val>
                                        </p:tav>
                                      </p:tavLst>
                                    </p:anim>
                                    <p:anim calcmode="lin" valueType="num">
                                      <p:cBhvr additive="base">
                                        <p:cTn id="3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98612" y="91625"/>
            <a:ext cx="11842376" cy="1604597"/>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b="1" dirty="0" smtClean="0">
                <a:solidFill>
                  <a:srgbClr val="FF0000"/>
                </a:solidFill>
                <a:latin typeface="Times New Roman" panose="02020603050405020304" pitchFamily="18" charset="0"/>
                <a:cs typeface="Times New Roman" panose="02020603050405020304" pitchFamily="18" charset="0"/>
              </a:rPr>
              <a:t>Câu </a:t>
            </a:r>
            <a:r>
              <a:rPr lang="en-US" sz="2800" b="1" dirty="0" smtClean="0">
                <a:solidFill>
                  <a:srgbClr val="FF0000"/>
                </a:solidFill>
                <a:latin typeface="Times New Roman" panose="02020603050405020304" pitchFamily="18" charset="0"/>
                <a:cs typeface="Times New Roman" panose="02020603050405020304" pitchFamily="18" charset="0"/>
              </a:rPr>
              <a:t>5</a:t>
            </a:r>
            <a:r>
              <a:rPr lang="vi-VN" sz="2800" b="1" dirty="0" smtClean="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Việc sử dụng vần lưng </a:t>
            </a:r>
            <a:r>
              <a:rPr lang="en-US" sz="2800" b="1" dirty="0" err="1">
                <a:solidFill>
                  <a:srgbClr val="FF0000"/>
                </a:solidFill>
                <a:latin typeface="Times New Roman" panose="02020603050405020304" pitchFamily="18" charset="0"/>
                <a:cs typeface="Times New Roman" panose="02020603050405020304" pitchFamily="18" charset="0"/>
              </a:rPr>
              <a:t>trong</a:t>
            </a:r>
            <a:r>
              <a:rPr lang="en-US" sz="2800" b="1" dirty="0">
                <a:solidFill>
                  <a:srgbClr val="FF0000"/>
                </a:solidFill>
                <a:latin typeface="Times New Roman" panose="02020603050405020304" pitchFamily="18" charset="0"/>
                <a:cs typeface="Times New Roman" panose="02020603050405020304" pitchFamily="18" charset="0"/>
              </a:rPr>
              <a:t> </a:t>
            </a:r>
            <a:r>
              <a:rPr lang="vi-VN" sz="2800" b="1" dirty="0">
                <a:solidFill>
                  <a:srgbClr val="FF0000"/>
                </a:solidFill>
                <a:latin typeface="Times New Roman" panose="02020603050405020304" pitchFamily="18" charset="0"/>
                <a:cs typeface="Times New Roman" panose="02020603050405020304" pitchFamily="18" charset="0"/>
              </a:rPr>
              <a:t>thơ </a:t>
            </a:r>
            <a:r>
              <a:rPr lang="en-US" sz="2800" b="1" dirty="0">
                <a:solidFill>
                  <a:srgbClr val="FF0000"/>
                </a:solidFill>
                <a:latin typeface="Times New Roman" panose="02020603050405020304" pitchFamily="18" charset="0"/>
                <a:cs typeface="Times New Roman" panose="02020603050405020304" pitchFamily="18" charset="0"/>
              </a:rPr>
              <a:t>song </a:t>
            </a:r>
            <a:r>
              <a:rPr lang="vi-VN" sz="2800" b="1" dirty="0">
                <a:solidFill>
                  <a:srgbClr val="FF0000"/>
                </a:solidFill>
                <a:latin typeface="Times New Roman" panose="02020603050405020304" pitchFamily="18" charset="0"/>
                <a:cs typeface="Times New Roman" panose="02020603050405020304" pitchFamily="18" charset="0"/>
              </a:rPr>
              <a:t>thất lục bát có tác dụng gì?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 name="Rectangle 25"/>
          <p:cNvSpPr/>
          <p:nvPr/>
        </p:nvSpPr>
        <p:spPr>
          <a:xfrm>
            <a:off x="666751" y="1949346"/>
            <a:ext cx="6338046" cy="77081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buAutoNum type="alphaUcPeriod"/>
            </a:pPr>
            <a:r>
              <a:rPr lang="vi-VN" sz="2400" dirty="0" smtClean="0">
                <a:solidFill>
                  <a:schemeClr val="tx1"/>
                </a:solidFill>
                <a:latin typeface="Times New Roman" panose="02020603050405020304" pitchFamily="18" charset="0"/>
                <a:cs typeface="Times New Roman" panose="02020603050405020304" pitchFamily="18" charset="0"/>
              </a:rPr>
              <a:t>Tạo </a:t>
            </a:r>
            <a:r>
              <a:rPr lang="vi-VN" sz="2400" dirty="0">
                <a:solidFill>
                  <a:schemeClr val="tx1"/>
                </a:solidFill>
                <a:latin typeface="Times New Roman" panose="02020603050405020304" pitchFamily="18" charset="0"/>
                <a:cs typeface="Times New Roman" panose="02020603050405020304" pitchFamily="18" charset="0"/>
              </a:rPr>
              <a:t>nhạc điệu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bài thơ cũng như sự </a:t>
            </a:r>
            <a:endParaRPr lang="en-US" sz="2400" dirty="0" smtClean="0">
              <a:solidFill>
                <a:schemeClr val="tx1"/>
              </a:solidFill>
              <a:latin typeface="Times New Roman" panose="02020603050405020304" pitchFamily="18" charset="0"/>
              <a:cs typeface="Times New Roman" panose="02020603050405020304" pitchFamily="18" charset="0"/>
            </a:endParaRPr>
          </a:p>
          <a:p>
            <a:pPr lvl="0"/>
            <a:r>
              <a:rPr lang="vi-VN" sz="2400" dirty="0" smtClean="0">
                <a:solidFill>
                  <a:schemeClr val="tx1"/>
                </a:solidFill>
                <a:latin typeface="Times New Roman" panose="02020603050405020304" pitchFamily="18" charset="0"/>
                <a:cs typeface="Times New Roman" panose="02020603050405020304" pitchFamily="18" charset="0"/>
              </a:rPr>
              <a:t>hoà </a:t>
            </a:r>
            <a:r>
              <a:rPr lang="vi-VN" sz="2400" dirty="0">
                <a:solidFill>
                  <a:schemeClr val="tx1"/>
                </a:solidFill>
                <a:latin typeface="Times New Roman" panose="02020603050405020304" pitchFamily="18" charset="0"/>
                <a:cs typeface="Times New Roman" panose="02020603050405020304" pitchFamily="18" charset="0"/>
              </a:rPr>
              <a:t>điệu giữa các câu thơ</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535271" y="1895676"/>
            <a:ext cx="5656728" cy="90906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B</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Phân biệt rõ ràng với các thể thơ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vi-VN" sz="2400" dirty="0" smtClean="0">
                <a:solidFill>
                  <a:schemeClr val="tx1"/>
                </a:solidFill>
                <a:latin typeface="Times New Roman" panose="02020603050405020304" pitchFamily="18" charset="0"/>
                <a:cs typeface="Times New Roman" panose="02020603050405020304" pitchFamily="18" charset="0"/>
              </a:rPr>
              <a:t>truyền </a:t>
            </a:r>
            <a:r>
              <a:rPr lang="vi-VN" sz="2400" dirty="0">
                <a:solidFill>
                  <a:schemeClr val="tx1"/>
                </a:solidFill>
                <a:latin typeface="Times New Roman" panose="02020603050405020304" pitchFamily="18" charset="0"/>
                <a:cs typeface="Times New Roman" panose="02020603050405020304" pitchFamily="18" charset="0"/>
              </a:rPr>
              <a:t>thống khác của Việt </a:t>
            </a:r>
            <a:r>
              <a:rPr lang="en-US" sz="2400" dirty="0">
                <a:solidFill>
                  <a:schemeClr val="tx1"/>
                </a:solidFill>
                <a:latin typeface="Times New Roman" panose="02020603050405020304" pitchFamily="18" charset="0"/>
                <a:cs typeface="Times New Roman" panose="02020603050405020304" pitchFamily="18" charset="0"/>
              </a:rPr>
              <a:t>Nam</a:t>
            </a:r>
          </a:p>
          <a:p>
            <a:pPr lvl="0" algn="just">
              <a:defRPr/>
            </a:pP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43" name="Rectangle 42"/>
          <p:cNvSpPr/>
          <p:nvPr/>
        </p:nvSpPr>
        <p:spPr>
          <a:xfrm>
            <a:off x="628481" y="3104086"/>
            <a:ext cx="6338046" cy="177698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 </a:t>
            </a:r>
            <a:r>
              <a:rPr lang="vi-VN" sz="2400" dirty="0">
                <a:solidFill>
                  <a:schemeClr val="tx1"/>
                </a:solidFill>
                <a:latin typeface="Times New Roman" panose="02020603050405020304" pitchFamily="18" charset="0"/>
                <a:cs typeface="Times New Roman" panose="02020603050405020304" pitchFamily="18" charset="0"/>
              </a:rPr>
              <a:t>Tăng vẻ đẹp hình thức, giúp câu thơ </a:t>
            </a:r>
            <a:endParaRPr lang="en-US" sz="2400" dirty="0" smtClean="0">
              <a:solidFill>
                <a:schemeClr val="tx1"/>
              </a:solidFill>
              <a:latin typeface="Times New Roman" panose="02020603050405020304" pitchFamily="18" charset="0"/>
              <a:cs typeface="Times New Roman" panose="02020603050405020304" pitchFamily="18" charset="0"/>
            </a:endParaRPr>
          </a:p>
          <a:p>
            <a:r>
              <a:rPr lang="vi-VN" sz="2400" dirty="0" smtClean="0">
                <a:solidFill>
                  <a:schemeClr val="tx1"/>
                </a:solidFill>
                <a:latin typeface="Times New Roman" panose="02020603050405020304" pitchFamily="18" charset="0"/>
                <a:cs typeface="Times New Roman" panose="02020603050405020304" pitchFamily="18" charset="0"/>
              </a:rPr>
              <a:t>trở </a:t>
            </a:r>
            <a:r>
              <a:rPr lang="vi-VN" sz="2400" dirty="0">
                <a:solidFill>
                  <a:schemeClr val="tx1"/>
                </a:solidFill>
                <a:latin typeface="Times New Roman" panose="02020603050405020304" pitchFamily="18" charset="0"/>
                <a:cs typeface="Times New Roman" panose="02020603050405020304" pitchFamily="18" charset="0"/>
              </a:rPr>
              <a:t>nên cân đối hơn</a:t>
            </a:r>
            <a:endParaRPr lang="en-US" sz="2400" dirty="0">
              <a:solidFill>
                <a:schemeClr val="tx1"/>
              </a:solidFill>
              <a:latin typeface="Times New Roman" panose="02020603050405020304" pitchFamily="18" charset="0"/>
              <a:cs typeface="Times New Roman" panose="02020603050405020304" pitchFamily="18" charset="0"/>
            </a:endParaRPr>
          </a:p>
          <a:p>
            <a:pPr lvl="0"/>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44" name="Rectangle 43"/>
          <p:cNvSpPr/>
          <p:nvPr/>
        </p:nvSpPr>
        <p:spPr>
          <a:xfrm>
            <a:off x="6535271" y="3125208"/>
            <a:ext cx="5656728" cy="1805727"/>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t>
            </a: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Làm </a:t>
            </a:r>
            <a:r>
              <a:rPr lang="en-US" sz="2400" dirty="0" err="1">
                <a:solidFill>
                  <a:schemeClr val="tx1"/>
                </a:solidFill>
                <a:latin typeface="Times New Roman" panose="02020603050405020304" pitchFamily="18" charset="0"/>
                <a:cs typeface="Times New Roman" panose="02020603050405020304" pitchFamily="18" charset="0"/>
              </a:rPr>
              <a:t>cho</a:t>
            </a:r>
            <a:r>
              <a:rPr lang="en-US" sz="2400" dirty="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bài thơ dễ thuộc và </a:t>
            </a:r>
            <a:r>
              <a:rPr lang="vi-VN" sz="2400" dirty="0" smtClean="0">
                <a:solidFill>
                  <a:schemeClr val="tx1"/>
                </a:solidFill>
                <a:latin typeface="Times New Roman" panose="02020603050405020304" pitchFamily="18" charset="0"/>
                <a:cs typeface="Times New Roman" panose="02020603050405020304" pitchFamily="18" charset="0"/>
              </a:rPr>
              <a:t>truyền</a:t>
            </a:r>
            <a:endParaRPr lang="en-US" sz="2400" dirty="0" smtClean="0">
              <a:solidFill>
                <a:schemeClr val="tx1"/>
              </a:solidFill>
              <a:latin typeface="Times New Roman" panose="02020603050405020304" pitchFamily="18" charset="0"/>
              <a:cs typeface="Times New Roman" panose="02020603050405020304" pitchFamily="18" charset="0"/>
            </a:endParaRPr>
          </a:p>
          <a:p>
            <a:pPr lvl="0">
              <a:defRPr/>
            </a:pPr>
            <a:r>
              <a:rPr lang="vi-VN" sz="2400" dirty="0" smtClean="0">
                <a:solidFill>
                  <a:schemeClr val="tx1"/>
                </a:solidFill>
                <a:latin typeface="Times New Roman" panose="02020603050405020304" pitchFamily="18" charset="0"/>
                <a:cs typeface="Times New Roman" panose="02020603050405020304" pitchFamily="18" charset="0"/>
              </a:rPr>
              <a:t> </a:t>
            </a:r>
            <a:r>
              <a:rPr lang="vi-VN" sz="2400" dirty="0">
                <a:solidFill>
                  <a:schemeClr val="tx1"/>
                </a:solidFill>
                <a:latin typeface="Times New Roman" panose="02020603050405020304" pitchFamily="18" charset="0"/>
                <a:cs typeface="Times New Roman" panose="02020603050405020304" pitchFamily="18" charset="0"/>
              </a:rPr>
              <a:t>bá rộng rãi hơn</a:t>
            </a:r>
          </a:p>
        </p:txBody>
      </p: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7073" y="1895676"/>
            <a:ext cx="804742" cy="643793"/>
          </a:xfrm>
          <a:prstGeom prst="rect">
            <a:avLst/>
          </a:prstGeom>
        </p:spPr>
      </p:pic>
    </p:spTree>
    <p:extLst>
      <p:ext uri="{BB962C8B-B14F-4D97-AF65-F5344CB8AC3E}">
        <p14:creationId xmlns:p14="http://schemas.microsoft.com/office/powerpoint/2010/main" val="3135058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ppt_x"/>
                                          </p:val>
                                        </p:tav>
                                        <p:tav tm="100000">
                                          <p:val>
                                            <p:strVal val="#ppt_x"/>
                                          </p:val>
                                        </p:tav>
                                      </p:tavLst>
                                    </p:anim>
                                    <p:anim calcmode="lin" valueType="num">
                                      <p:cBhvr additive="base">
                                        <p:cTn id="2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anim calcmode="lin" valueType="num">
                                      <p:cBhvr additive="base">
                                        <p:cTn id="25" dur="500" fill="hold"/>
                                        <p:tgtEl>
                                          <p:spTgt spid="43"/>
                                        </p:tgtEl>
                                        <p:attrNameLst>
                                          <p:attrName>ppt_x</p:attrName>
                                        </p:attrNameLst>
                                      </p:cBhvr>
                                      <p:tavLst>
                                        <p:tav tm="0">
                                          <p:val>
                                            <p:strVal val="#ppt_x"/>
                                          </p:val>
                                        </p:tav>
                                        <p:tav tm="100000">
                                          <p:val>
                                            <p:strVal val="#ppt_x"/>
                                          </p:val>
                                        </p:tav>
                                      </p:tavLst>
                                    </p:anim>
                                    <p:anim calcmode="lin" valueType="num">
                                      <p:cBhvr additive="base">
                                        <p:cTn id="2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500" fill="hold"/>
                                        <p:tgtEl>
                                          <p:spTgt spid="44"/>
                                        </p:tgtEl>
                                        <p:attrNameLst>
                                          <p:attrName>ppt_x</p:attrName>
                                        </p:attrNameLst>
                                      </p:cBhvr>
                                      <p:tavLst>
                                        <p:tav tm="0">
                                          <p:val>
                                            <p:strVal val="#ppt_x"/>
                                          </p:val>
                                        </p:tav>
                                        <p:tav tm="100000">
                                          <p:val>
                                            <p:strVal val="#ppt_x"/>
                                          </p:val>
                                        </p:tav>
                                      </p:tavLst>
                                    </p:anim>
                                    <p:anim calcmode="lin" valueType="num">
                                      <p:cBhvr additive="base">
                                        <p:cTn id="32"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42" grpId="0" animBg="1"/>
      <p:bldP spid="43" grpId="0" animBg="1"/>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9750769-AA46-4F96-9BC5-A31C767FD859}"/>
              </a:ext>
            </a:extLst>
          </p:cNvPr>
          <p:cNvSpPr txBox="1"/>
          <p:nvPr/>
        </p:nvSpPr>
        <p:spPr>
          <a:xfrm>
            <a:off x="549151" y="366271"/>
            <a:ext cx="10381130" cy="584747"/>
          </a:xfrm>
          <a:prstGeom prst="rect">
            <a:avLst/>
          </a:prstGeom>
          <a:noFill/>
        </p:spPr>
        <p:txBody>
          <a:bodyPr wrap="square" lIns="91413" tIns="45706" rIns="91413" bIns="45706" rtlCol="0">
            <a:spAutoFit/>
          </a:bodyPr>
          <a:lstStyle/>
          <a:p>
            <a:r>
              <a:rPr lang="vi-VN" sz="3200" b="1" dirty="0">
                <a:solidFill>
                  <a:srgbClr val="FF0000"/>
                </a:solidFill>
                <a:latin typeface="Times New Roman" pitchFamily="18" charset="0"/>
                <a:cs typeface="Times New Roman" pitchFamily="18" charset="0"/>
              </a:rPr>
              <a:t>I. Khám phá </a:t>
            </a:r>
            <a:r>
              <a:rPr lang="vi-VN" sz="3200" b="1" dirty="0" smtClean="0">
                <a:solidFill>
                  <a:srgbClr val="FF0000"/>
                </a:solidFill>
                <a:latin typeface="Times New Roman" pitchFamily="18" charset="0"/>
                <a:cs typeface="Times New Roman" pitchFamily="18" charset="0"/>
              </a:rPr>
              <a:t>VB:</a:t>
            </a:r>
            <a:endParaRPr lang="en-US" sz="3200" b="1" dirty="0">
              <a:solidFill>
                <a:srgbClr val="FF0000"/>
              </a:solidFill>
              <a:latin typeface="Times New Roman" pitchFamily="18" charset="0"/>
              <a:cs typeface="Times New Roman" pitchFamily="18" charset="0"/>
            </a:endParaRPr>
          </a:p>
        </p:txBody>
      </p:sp>
      <p:sp>
        <p:nvSpPr>
          <p:cNvPr id="5" name="文本框 2">
            <a:extLst>
              <a:ext uri="{FF2B5EF4-FFF2-40B4-BE49-F238E27FC236}">
                <a16:creationId xmlns:a16="http://schemas.microsoft.com/office/drawing/2014/main" id="{F9750769-AA46-4F96-9BC5-A31C767FD859}"/>
              </a:ext>
            </a:extLst>
          </p:cNvPr>
          <p:cNvSpPr txBox="1"/>
          <p:nvPr/>
        </p:nvSpPr>
        <p:spPr>
          <a:xfrm>
            <a:off x="781969" y="951018"/>
            <a:ext cx="9387267" cy="1077190"/>
          </a:xfrm>
          <a:prstGeom prst="rect">
            <a:avLst/>
          </a:prstGeom>
          <a:noFill/>
        </p:spPr>
        <p:txBody>
          <a:bodyPr wrap="square" lIns="91413" tIns="45706" rIns="91413" bIns="45706" rtlCol="0">
            <a:spAutoFit/>
          </a:bodyPr>
          <a:lstStyle/>
          <a:p>
            <a:r>
              <a:rPr lang="vi-VN" sz="3200" b="1" dirty="0">
                <a:solidFill>
                  <a:srgbClr val="FF0000"/>
                </a:solidFill>
                <a:latin typeface="Times New Roman" pitchFamily="18" charset="0"/>
                <a:cs typeface="Times New Roman" pitchFamily="18" charset="0"/>
              </a:rPr>
              <a:t>1. Tìm hiểu những thông tin về thể thơ song thất lục </a:t>
            </a:r>
            <a:r>
              <a:rPr lang="vi-VN" sz="3200" b="1" dirty="0" smtClean="0">
                <a:solidFill>
                  <a:srgbClr val="FF0000"/>
                </a:solidFill>
                <a:latin typeface="Times New Roman" pitchFamily="18" charset="0"/>
                <a:cs typeface="Times New Roman" pitchFamily="18" charset="0"/>
              </a:rPr>
              <a:t>bát:</a:t>
            </a:r>
            <a:endParaRPr lang="en-US" sz="3200" b="1" dirty="0">
              <a:solidFill>
                <a:srgbClr val="FF0000"/>
              </a:solidFill>
              <a:latin typeface="Times New Roman" pitchFamily="18" charset="0"/>
              <a:cs typeface="Times New Roman" pitchFamily="18" charset="0"/>
            </a:endParaRPr>
          </a:p>
        </p:txBody>
      </p:sp>
      <p:sp>
        <p:nvSpPr>
          <p:cNvPr id="4" name="Cloud Callout 3"/>
          <p:cNvSpPr/>
          <p:nvPr/>
        </p:nvSpPr>
        <p:spPr>
          <a:xfrm>
            <a:off x="4156365" y="1859037"/>
            <a:ext cx="5403271" cy="337798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vi-VN" sz="2400" dirty="0" smtClean="0">
                <a:latin typeface="Times New Roman" pitchFamily="18" charset="0"/>
                <a:cs typeface="Times New Roman" pitchFamily="18" charset="0"/>
              </a:rPr>
              <a:t>        Từ </a:t>
            </a:r>
            <a:r>
              <a:rPr lang="vi-VN" sz="2400" dirty="0">
                <a:latin typeface="Times New Roman" pitchFamily="18" charset="0"/>
                <a:cs typeface="Times New Roman" pitchFamily="18" charset="0"/>
              </a:rPr>
              <a:t>nhan đề của</a:t>
            </a:r>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VB, </a:t>
            </a:r>
            <a:r>
              <a:rPr lang="vi-VN" sz="2400" dirty="0" smtClean="0">
                <a:latin typeface="Times New Roman" pitchFamily="18" charset="0"/>
                <a:cs typeface="Times New Roman" pitchFamily="18" charset="0"/>
              </a:rPr>
              <a:t>em hãy  xác </a:t>
            </a:r>
            <a:r>
              <a:rPr lang="vi-VN" sz="2400" dirty="0">
                <a:latin typeface="Times New Roman" pitchFamily="18" charset="0"/>
                <a:cs typeface="Times New Roman" pitchFamily="18" charset="0"/>
              </a:rPr>
              <a:t>định nội dung chính của VB</a:t>
            </a:r>
            <a:r>
              <a:rPr lang="en-US" sz="2400" dirty="0">
                <a:latin typeface="Times New Roman" pitchFamily="18" charset="0"/>
                <a:cs typeface="Times New Roman" pitchFamily="18" charset="0"/>
              </a:rPr>
              <a:t>?</a:t>
            </a:r>
          </a:p>
          <a:p>
            <a:pPr lvl="0"/>
            <a:r>
              <a:rPr lang="vi-VN" sz="2400" dirty="0">
                <a:latin typeface="Times New Roman" pitchFamily="18" charset="0"/>
                <a:cs typeface="Times New Roman" pitchFamily="18" charset="0"/>
              </a:rPr>
              <a:t>Theo thông tin trong VB, thể thơ song thất lục bát ra đời khi nào?</a:t>
            </a:r>
            <a:endParaRPr lang="en-US" sz="2400" dirty="0">
              <a:latin typeface="Times New Roman" pitchFamily="18" charset="0"/>
              <a:cs typeface="Times New Roman" pitchFamily="18" charset="0"/>
            </a:endParaRPr>
          </a:p>
          <a:p>
            <a:pPr lvl="0"/>
            <a:endParaRPr lang="en-US" sz="24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99574232"/>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1447</TotalTime>
  <Words>1562</Words>
  <Application>Microsoft Office PowerPoint</Application>
  <PresentationFormat>Widescreen</PresentationFormat>
  <Paragraphs>94</Paragraphs>
  <Slides>24</Slides>
  <Notes>15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微软雅黑</vt:lpstr>
      <vt:lpstr>宋体</vt:lpstr>
      <vt:lpstr>Arial</vt:lpstr>
      <vt:lpstr>Calibri</vt:lpstr>
      <vt:lpstr>Space Mono</vt:lpstr>
      <vt:lpstr>Times New Roman</vt:lpstr>
      <vt:lpstr>字魂17号-萌趣果冻体</vt:lpstr>
      <vt:lpstr>字魂27号-布丁体</vt:lpstr>
      <vt:lpstr>方正正黑简体</vt:lpstr>
      <vt:lpstr>汉标中黑体</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www.freeppt7.com</dc:creator>
  <cp:keywords>www.freeppt7.com</cp:keywords>
  <dc:description>www.freeppt7.com</dc:description>
  <cp:lastModifiedBy>DELL</cp:lastModifiedBy>
  <cp:revision>411</cp:revision>
  <dcterms:created xsi:type="dcterms:W3CDTF">2020-04-06T05:27:43Z</dcterms:created>
  <dcterms:modified xsi:type="dcterms:W3CDTF">2024-10-10T13:18:33Z</dcterms:modified>
</cp:coreProperties>
</file>