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415" r:id="rId3"/>
    <p:sldId id="370" r:id="rId4"/>
    <p:sldId id="376" r:id="rId5"/>
    <p:sldId id="400" r:id="rId6"/>
    <p:sldId id="401" r:id="rId7"/>
    <p:sldId id="402" r:id="rId8"/>
    <p:sldId id="403" r:id="rId9"/>
    <p:sldId id="404" r:id="rId10"/>
    <p:sldId id="374" r:id="rId11"/>
    <p:sldId id="377" r:id="rId12"/>
    <p:sldId id="408" r:id="rId13"/>
    <p:sldId id="406" r:id="rId14"/>
    <p:sldId id="409" r:id="rId15"/>
    <p:sldId id="382" r:id="rId16"/>
    <p:sldId id="383" r:id="rId17"/>
    <p:sldId id="384" r:id="rId18"/>
    <p:sldId id="386" r:id="rId19"/>
    <p:sldId id="387" r:id="rId20"/>
    <p:sldId id="394" r:id="rId21"/>
    <p:sldId id="410" r:id="rId22"/>
    <p:sldId id="411" r:id="rId23"/>
    <p:sldId id="396" r:id="rId24"/>
    <p:sldId id="397" r:id="rId25"/>
    <p:sldId id="398" r:id="rId26"/>
    <p:sldId id="412" r:id="rId27"/>
    <p:sldId id="413" r:id="rId28"/>
    <p:sldId id="41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C0B6B4"/>
    <a:srgbClr val="E6E2E1"/>
    <a:srgbClr val="CDC5C3"/>
    <a:srgbClr val="90634C"/>
    <a:srgbClr val="C6AD97"/>
    <a:srgbClr val="C8DC9B"/>
    <a:srgbClr val="759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7" autoAdjust="0"/>
    <p:restoredTop sz="95332" autoAdjust="0"/>
  </p:normalViewPr>
  <p:slideViewPr>
    <p:cSldViewPr snapToGrid="0">
      <p:cViewPr varScale="1">
        <p:scale>
          <a:sx n="82" d="100"/>
          <a:sy n="82" d="100"/>
        </p:scale>
        <p:origin x="667" y="72"/>
      </p:cViewPr>
      <p:guideLst>
        <p:guide orient="horz" pos="2160"/>
        <p:guide pos="3840"/>
      </p:guideLst>
    </p:cSldViewPr>
  </p:slideViewPr>
  <p:outlineViewPr>
    <p:cViewPr>
      <p:scale>
        <a:sx n="33" d="100"/>
        <a:sy n="33" d="100"/>
      </p:scale>
      <p:origin x="0" y="-758"/>
    </p:cViewPr>
  </p:outlin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2024/10/10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14748e9120c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14748e9120c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1217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8728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650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23</a:t>
            </a:fld>
            <a:endParaRPr lang="zh-CN" altLang="en-US"/>
          </a:p>
        </p:txBody>
      </p:sp>
    </p:spTree>
    <p:extLst>
      <p:ext uri="{BB962C8B-B14F-4D97-AF65-F5344CB8AC3E}">
        <p14:creationId xmlns:p14="http://schemas.microsoft.com/office/powerpoint/2010/main" val="199911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24</a:t>
            </a:fld>
            <a:endParaRPr lang="zh-CN" altLang="en-US"/>
          </a:p>
        </p:txBody>
      </p:sp>
    </p:spTree>
    <p:extLst>
      <p:ext uri="{BB962C8B-B14F-4D97-AF65-F5344CB8AC3E}">
        <p14:creationId xmlns:p14="http://schemas.microsoft.com/office/powerpoint/2010/main" val="2007697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25</a:t>
            </a:fld>
            <a:endParaRPr lang="zh-CN" altLang="en-US"/>
          </a:p>
        </p:txBody>
      </p:sp>
    </p:spTree>
    <p:extLst>
      <p:ext uri="{BB962C8B-B14F-4D97-AF65-F5344CB8AC3E}">
        <p14:creationId xmlns:p14="http://schemas.microsoft.com/office/powerpoint/2010/main" val="167942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26</a:t>
            </a:fld>
            <a:endParaRPr lang="zh-CN" altLang="en-US"/>
          </a:p>
        </p:txBody>
      </p:sp>
    </p:spTree>
    <p:extLst>
      <p:ext uri="{BB962C8B-B14F-4D97-AF65-F5344CB8AC3E}">
        <p14:creationId xmlns:p14="http://schemas.microsoft.com/office/powerpoint/2010/main" val="358979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2800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42253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6814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0495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2082441"/>
            <a:ext cx="11973582" cy="4675263"/>
          </a:xfrm>
          <a:prstGeom prst="rect">
            <a:avLst/>
          </a:prstGeom>
        </p:spPr>
      </p:pic>
    </p:spTree>
    <p:extLst>
      <p:ext uri="{BB962C8B-B14F-4D97-AF65-F5344CB8AC3E}">
        <p14:creationId xmlns:p14="http://schemas.microsoft.com/office/powerpoint/2010/main" val="30920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2024/10/10</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2024/10/10</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8B0512-9EB9-49FF-BFB3-EBC69D97D886}" type="datetimeFigureOut">
              <a:rPr lang="zh-CN" altLang="en-US" smtClean="0"/>
              <a:pPr/>
              <a:t>2024/10/10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7F3AF3-0C61-45C9-90BF-748ECB78216E}" type="slidenum">
              <a:rPr lang="zh-CN" altLang="en-US" smtClean="0"/>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174397601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spTree>
    <p:extLst>
      <p:ext uri="{BB962C8B-B14F-4D97-AF65-F5344CB8AC3E}">
        <p14:creationId xmlns:p14="http://schemas.microsoft.com/office/powerpoint/2010/main" val="890254065"/>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9" y="6204022"/>
            <a:ext cx="662737" cy="645220"/>
          </a:xfrm>
          <a:prstGeom prst="rect">
            <a:avLst/>
          </a:prstGeom>
        </p:spPr>
      </p:pic>
      <p:sp>
        <p:nvSpPr>
          <p:cNvPr id="7" name="图文框 6"/>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6085" y="5950"/>
            <a:ext cx="3205915" cy="68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891925"/>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48872027"/>
      </p:ext>
    </p:extLst>
  </p:cSld>
  <p:clrMapOvr>
    <a:masterClrMapping/>
  </p:clrMapOvr>
  <p:transition spd="slow" advTm="2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421"/>
            <a:ext cx="2844800" cy="365125"/>
          </a:xfrm>
          <a:prstGeom prst="rect">
            <a:avLst/>
          </a:prstGeom>
        </p:spPr>
        <p:txBody>
          <a:bodyPr/>
          <a:lstStyle/>
          <a:p>
            <a:fld id="{1D8BD707-D9CF-40AE-B4C6-C98DA3205C09}"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42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42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3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79"/>
        <p:cNvGrpSpPr/>
        <p:nvPr/>
      </p:nvGrpSpPr>
      <p:grpSpPr>
        <a:xfrm>
          <a:off x="0" y="0"/>
          <a:ext cx="0" cy="0"/>
          <a:chOff x="0" y="0"/>
          <a:chExt cx="0" cy="0"/>
        </a:xfrm>
      </p:grpSpPr>
      <p:sp>
        <p:nvSpPr>
          <p:cNvPr id="280" name="Google Shape;280;p30"/>
          <p:cNvSpPr txBox="1">
            <a:spLocks noGrp="1"/>
          </p:cNvSpPr>
          <p:nvPr>
            <p:ph type="subTitle" idx="1"/>
          </p:nvPr>
        </p:nvSpPr>
        <p:spPr>
          <a:xfrm>
            <a:off x="1273992" y="2556111"/>
            <a:ext cx="3486000" cy="6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30"/>
          <p:cNvSpPr txBox="1">
            <a:spLocks noGrp="1"/>
          </p:cNvSpPr>
          <p:nvPr>
            <p:ph type="subTitle" idx="2"/>
          </p:nvPr>
        </p:nvSpPr>
        <p:spPr>
          <a:xfrm>
            <a:off x="1273992" y="2061700"/>
            <a:ext cx="3486000" cy="49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2" name="Google Shape;282;p30"/>
          <p:cNvSpPr txBox="1">
            <a:spLocks noGrp="1"/>
          </p:cNvSpPr>
          <p:nvPr>
            <p:ph type="subTitle" idx="3"/>
          </p:nvPr>
        </p:nvSpPr>
        <p:spPr>
          <a:xfrm>
            <a:off x="7432008" y="4876700"/>
            <a:ext cx="3486000" cy="6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30"/>
          <p:cNvSpPr txBox="1">
            <a:spLocks noGrp="1"/>
          </p:cNvSpPr>
          <p:nvPr>
            <p:ph type="subTitle" idx="4"/>
          </p:nvPr>
        </p:nvSpPr>
        <p:spPr>
          <a:xfrm flipH="1">
            <a:off x="7431713" y="4382293"/>
            <a:ext cx="3486000" cy="4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4" name="Google Shape;284;p30"/>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4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727817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3" t="7272" r="468"/>
          <a:stretch/>
        </p:blipFill>
        <p:spPr>
          <a:xfrm>
            <a:off x="109209" y="100295"/>
            <a:ext cx="11973582" cy="4266568"/>
          </a:xfrm>
          <a:prstGeom prst="rect">
            <a:avLst/>
          </a:prstGeom>
        </p:spPr>
      </p:pic>
    </p:spTree>
    <p:extLst>
      <p:ext uri="{BB962C8B-B14F-4D97-AF65-F5344CB8AC3E}">
        <p14:creationId xmlns:p14="http://schemas.microsoft.com/office/powerpoint/2010/main" val="849712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12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2024/10/10</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2024/10/10</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22342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592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2024/10/10</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2024/10/10</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2024/10/10</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7" r:id="rId14"/>
    <p:sldLayoutId id="2147483668" r:id="rId15"/>
    <p:sldLayoutId id="2147483669" r:id="rId16"/>
    <p:sldLayoutId id="2147483670" r:id="rId1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1028" name="Picture 4" descr="https://gcs.tripi.vn/public-tripi/tripi-feed/img/474110qkt/anh-phong-canh-buon-co-don_060206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7753"/>
            <a:ext cx="6096000" cy="5320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cs.tripi.vn/public-tripi/tripi-feed/img/474110OBa/hinh-anh-tam-trang-buon-co-don_060207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37752"/>
            <a:ext cx="6096000" cy="5320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18519"/>
            <a:ext cx="11979275" cy="1323439"/>
          </a:xfrm>
          <a:prstGeom prst="rect">
            <a:avLst/>
          </a:prstGeom>
          <a:noFill/>
        </p:spPr>
        <p:txBody>
          <a:bodyPr wrap="square">
            <a:spAutoFit/>
          </a:bodyPr>
          <a:lstStyle/>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BÀI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2. </a:t>
            </a:r>
          </a:p>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NHỮNG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CUNG </a:t>
            </a: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BẬC TÂM TRẠNG</a:t>
            </a:r>
            <a:endPar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247453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85" y="1935903"/>
            <a:ext cx="4496822" cy="4740188"/>
          </a:xfrm>
          <a:prstGeom prst="rect">
            <a:avLst/>
          </a:prstGeom>
        </p:spPr>
      </p:pic>
      <p:sp>
        <p:nvSpPr>
          <p:cNvPr id="3" name="文本框 2">
            <a:extLst>
              <a:ext uri="{FF2B5EF4-FFF2-40B4-BE49-F238E27FC236}">
                <a16:creationId xmlns:a16="http://schemas.microsoft.com/office/drawing/2014/main" id="{F9750769-AA46-4F96-9BC5-A31C767FD859}"/>
              </a:ext>
            </a:extLst>
          </p:cNvPr>
          <p:cNvSpPr txBox="1"/>
          <p:nvPr/>
        </p:nvSpPr>
        <p:spPr>
          <a:xfrm>
            <a:off x="643812" y="366271"/>
            <a:ext cx="9320460" cy="1077190"/>
          </a:xfrm>
          <a:prstGeom prst="rect">
            <a:avLst/>
          </a:prstGeom>
          <a:noFill/>
        </p:spPr>
        <p:txBody>
          <a:bodyPr wrap="square" lIns="91413" tIns="45706" rIns="91413" bIns="45706" rtlCol="0">
            <a:spAutoFit/>
          </a:bodyPr>
          <a:lstStyle/>
          <a:p>
            <a:pPr marL="571500" lvl="0" indent="-571500" algn="ctr" defTabSz="457154">
              <a:buAutoNum type="romanUcPeriod"/>
              <a:defRPr/>
            </a:pPr>
            <a:r>
              <a:rPr lang="vi-VN" sz="3200" b="1" dirty="0">
                <a:solidFill>
                  <a:srgbClr val="FF0000"/>
                </a:solidFill>
                <a:latin typeface="Times New Roman" pitchFamily="18" charset="0"/>
                <a:cs typeface="Times New Roman" pitchFamily="18" charset="0"/>
              </a:rPr>
              <a:t>Biện pháp tu từ điệp thanh và biện pháp</a:t>
            </a:r>
            <a:endParaRPr lang="en-US" sz="3200" b="1" dirty="0">
              <a:solidFill>
                <a:srgbClr val="FF0000"/>
              </a:solidFill>
              <a:latin typeface="Times New Roman" pitchFamily="18" charset="0"/>
              <a:cs typeface="Times New Roman" pitchFamily="18" charset="0"/>
            </a:endParaRPr>
          </a:p>
          <a:p>
            <a:pPr lvl="0" algn="ctr" defTabSz="457154">
              <a:defRPr/>
            </a:pPr>
            <a:r>
              <a:rPr lang="vi-VN" sz="3200" b="1" dirty="0">
                <a:solidFill>
                  <a:srgbClr val="FF0000"/>
                </a:solidFill>
                <a:latin typeface="Times New Roman" pitchFamily="18" charset="0"/>
                <a:cs typeface="Times New Roman" pitchFamily="18" charset="0"/>
              </a:rPr>
              <a:t> tu từ điệp vần</a:t>
            </a:r>
            <a:endParaRPr lang="zh-CN" altLang="en-US" sz="3200" b="1" dirty="0">
              <a:solidFill>
                <a:srgbClr val="FF0000"/>
              </a:solidFill>
              <a:latin typeface="Times New Roman" pitchFamily="18" charset="0"/>
              <a:cs typeface="Times New Roman" pitchFamily="18" charset="0"/>
            </a:endParaRPr>
          </a:p>
        </p:txBody>
      </p:sp>
      <p:sp>
        <p:nvSpPr>
          <p:cNvPr id="5" name="文本框 2">
            <a:extLst>
              <a:ext uri="{FF2B5EF4-FFF2-40B4-BE49-F238E27FC236}">
                <a16:creationId xmlns:a16="http://schemas.microsoft.com/office/drawing/2014/main" id="{F9750769-AA46-4F96-9BC5-A31C767FD859}"/>
              </a:ext>
            </a:extLst>
          </p:cNvPr>
          <p:cNvSpPr txBox="1"/>
          <p:nvPr/>
        </p:nvSpPr>
        <p:spPr>
          <a:xfrm>
            <a:off x="3682187" y="1443461"/>
            <a:ext cx="5513291" cy="584747"/>
          </a:xfrm>
          <a:prstGeom prst="rect">
            <a:avLst/>
          </a:prstGeom>
          <a:noFill/>
        </p:spPr>
        <p:txBody>
          <a:bodyPr wrap="square" lIns="91413" tIns="45706" rIns="91413" bIns="45706" rtlCol="0">
            <a:spAutoFit/>
          </a:bodyPr>
          <a:lstStyle/>
          <a:p>
            <a:r>
              <a:rPr lang="vi-VN" sz="3200" b="1" dirty="0">
                <a:solidFill>
                  <a:srgbClr val="00B0F0"/>
                </a:solidFill>
                <a:latin typeface="Times New Roman" pitchFamily="18" charset="0"/>
                <a:cs typeface="Times New Roman" pitchFamily="18" charset="0"/>
              </a:rPr>
              <a:t>1. Biện pháp tu từ điệp thanh</a:t>
            </a:r>
            <a:endParaRPr lang="en-US" sz="3200" b="1" dirty="0">
              <a:solidFill>
                <a:srgbClr val="00B0F0"/>
              </a:solidFill>
              <a:latin typeface="Times New Roman" pitchFamily="18" charset="0"/>
              <a:cs typeface="Times New Roman" pitchFamily="18" charset="0"/>
            </a:endParaRPr>
          </a:p>
        </p:txBody>
      </p:sp>
      <p:sp>
        <p:nvSpPr>
          <p:cNvPr id="4" name="Rectangle 3"/>
          <p:cNvSpPr/>
          <p:nvPr/>
        </p:nvSpPr>
        <p:spPr>
          <a:xfrm>
            <a:off x="4230255" y="2355273"/>
            <a:ext cx="5597236" cy="954107"/>
          </a:xfrm>
          <a:prstGeom prst="rect">
            <a:avLst/>
          </a:prstGeom>
        </p:spPr>
        <p:txBody>
          <a:bodyPr wrap="square">
            <a:spAutoFit/>
          </a:bodyPr>
          <a:lstStyle/>
          <a:p>
            <a:r>
              <a:rPr lang="vi-VN" sz="2800" b="1" i="1" dirty="0">
                <a:solidFill>
                  <a:srgbClr val="C00000"/>
                </a:solidFill>
                <a:latin typeface="Times New Roman" panose="02020603050405020304" pitchFamily="18" charset="0"/>
                <a:cs typeface="Times New Roman" panose="02020603050405020304" pitchFamily="18" charset="0"/>
              </a:rPr>
              <a:t>HS đọc Tri thức ngữ văn trong SGK (tr. 40); </a:t>
            </a:r>
            <a:endParaRPr lang="en-US" sz="2800" dirty="0"/>
          </a:p>
        </p:txBody>
      </p:sp>
    </p:spTree>
    <p:extLst>
      <p:ext uri="{BB962C8B-B14F-4D97-AF65-F5344CB8AC3E}">
        <p14:creationId xmlns:p14="http://schemas.microsoft.com/office/powerpoint/2010/main" val="6910133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720437" y="254095"/>
            <a:ext cx="6520873" cy="581037"/>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vi-VN" sz="3200" b="1" dirty="0">
                <a:solidFill>
                  <a:srgbClr val="FF0000"/>
                </a:solidFill>
                <a:latin typeface="Times New Roman" pitchFamily="18" charset="0"/>
                <a:cs typeface="Times New Roman" pitchFamily="18" charset="0"/>
              </a:rPr>
              <a:t>1. Biện pháp tu từ điệp thanh</a:t>
            </a:r>
            <a:endParaRPr lang="en-US" sz="3200" b="1" dirty="0">
              <a:solidFill>
                <a:srgbClr val="FF0000"/>
              </a:solidFill>
              <a:latin typeface="Times New Roman" pitchFamily="18" charset="0"/>
              <a:cs typeface="Times New Roman"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11263746" cy="1384995"/>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Điệp </a:t>
            </a:r>
            <a:r>
              <a:rPr lang="vi-VN" sz="2800" dirty="0">
                <a:latin typeface="Times New Roman" panose="02020603050405020304" pitchFamily="18" charset="0"/>
                <a:cs typeface="Times New Roman" panose="02020603050405020304" pitchFamily="18" charset="0"/>
              </a:rPr>
              <a:t>thanh là biện pháp tu từ ngữ âm, tạo nên bằng cách lặp lại thanh điệu cùng loại (thanh bằng hoặc thanh trắc) để làm tăng tính nhạc, nâng cao hiệu quả diễn đạt</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文本框 5">
            <a:extLst>
              <a:ext uri="{FF2B5EF4-FFF2-40B4-BE49-F238E27FC236}">
                <a16:creationId xmlns:a16="http://schemas.microsoft.com/office/drawing/2014/main" id="{AA7C403E-A9D2-45B3-BD6B-F87D623A6428}"/>
              </a:ext>
            </a:extLst>
          </p:cNvPr>
          <p:cNvSpPr txBox="1"/>
          <p:nvPr/>
        </p:nvSpPr>
        <p:spPr>
          <a:xfrm>
            <a:off x="290945" y="2817089"/>
            <a:ext cx="11439237" cy="1384995"/>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Điệp </a:t>
            </a:r>
            <a:r>
              <a:rPr lang="vi-VN" sz="2800" dirty="0">
                <a:latin typeface="Times New Roman" panose="02020603050405020304" pitchFamily="18" charset="0"/>
                <a:cs typeface="Times New Roman" panose="02020603050405020304" pitchFamily="18" charset="0"/>
              </a:rPr>
              <a:t>thanh có thể được tạo nên bằng cách sử dụng lặp lại một loạt âm tiết có cùng thanh điệu (thanh bằng hoặc thanh trắc). Điệp thanh cũng có thể được tạo nên bằng cách sử dụng lặp lại thanh điệu theo từng nhóm âm </a:t>
            </a:r>
            <a:r>
              <a:rPr lang="vi-VN" sz="2800" dirty="0" smtClean="0">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6781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F9750769-AA46-4F96-9BC5-A31C767FD859}"/>
              </a:ext>
            </a:extLst>
          </p:cNvPr>
          <p:cNvSpPr txBox="1"/>
          <p:nvPr/>
        </p:nvSpPr>
        <p:spPr>
          <a:xfrm>
            <a:off x="782252" y="603706"/>
            <a:ext cx="5513291" cy="584747"/>
          </a:xfrm>
          <a:prstGeom prst="rect">
            <a:avLst/>
          </a:prstGeom>
          <a:noFill/>
        </p:spPr>
        <p:txBody>
          <a:bodyPr wrap="square" lIns="91413" tIns="45706" rIns="91413" bIns="45706" rtlCol="0">
            <a:spAutoFit/>
          </a:bodyPr>
          <a:lstStyle/>
          <a:p>
            <a:pPr algn="ctr" defTabSz="457154">
              <a:defRPr/>
            </a:pPr>
            <a:r>
              <a:rPr lang="en-US" sz="3200" b="1" dirty="0" smtClean="0">
                <a:solidFill>
                  <a:srgbClr val="00B0F0"/>
                </a:solidFill>
                <a:latin typeface="Times New Roman" pitchFamily="18" charset="0"/>
                <a:cs typeface="Times New Roman" pitchFamily="18" charset="0"/>
              </a:rPr>
              <a:t>2</a:t>
            </a:r>
            <a:r>
              <a:rPr lang="vi-VN" sz="3200" b="1" dirty="0" smtClean="0">
                <a:solidFill>
                  <a:srgbClr val="00B0F0"/>
                </a:solidFill>
                <a:latin typeface="Times New Roman" pitchFamily="18" charset="0"/>
                <a:cs typeface="Times New Roman" pitchFamily="18" charset="0"/>
              </a:rPr>
              <a:t>. </a:t>
            </a:r>
            <a:r>
              <a:rPr lang="vi-VN" sz="3200" b="1" dirty="0">
                <a:solidFill>
                  <a:srgbClr val="00B0F0"/>
                </a:solidFill>
                <a:latin typeface="Times New Roman" pitchFamily="18" charset="0"/>
                <a:cs typeface="Times New Roman" pitchFamily="18" charset="0"/>
              </a:rPr>
              <a:t>Biện pháp tu từ điệp </a:t>
            </a:r>
            <a:r>
              <a:rPr lang="vi-VN" sz="3200" b="1" dirty="0" smtClean="0">
                <a:solidFill>
                  <a:srgbClr val="00B0F0"/>
                </a:solidFill>
                <a:latin typeface="Times New Roman" pitchFamily="18" charset="0"/>
                <a:cs typeface="Times New Roman" pitchFamily="18" charset="0"/>
              </a:rPr>
              <a:t>vần</a:t>
            </a:r>
            <a:endParaRPr lang="en-US" sz="32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4529581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90945" y="349056"/>
            <a:ext cx="6712527" cy="581037"/>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defTabSz="457154">
              <a:defRPr/>
            </a:pPr>
            <a:r>
              <a:rPr lang="en-US" sz="3200" b="1" dirty="0">
                <a:solidFill>
                  <a:srgbClr val="00B0F0"/>
                </a:solidFill>
                <a:latin typeface="Times New Roman" pitchFamily="18" charset="0"/>
                <a:cs typeface="Times New Roman" pitchFamily="18" charset="0"/>
              </a:rPr>
              <a:t>2</a:t>
            </a:r>
            <a:r>
              <a:rPr lang="vi-VN" sz="3200" b="1" dirty="0">
                <a:solidFill>
                  <a:srgbClr val="00B0F0"/>
                </a:solidFill>
                <a:latin typeface="Times New Roman" pitchFamily="18" charset="0"/>
                <a:cs typeface="Times New Roman" pitchFamily="18" charset="0"/>
              </a:rPr>
              <a:t>. Biện pháp tu từ điệp vần</a:t>
            </a:r>
            <a:endParaRPr lang="en-US" sz="3200" b="1" dirty="0">
              <a:solidFill>
                <a:srgbClr val="00B0F0"/>
              </a:solidFill>
              <a:latin typeface="Times New Roman" pitchFamily="18" charset="0"/>
              <a:cs typeface="Times New Roman"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290945" y="1316810"/>
            <a:ext cx="11263746" cy="1815882"/>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Điệp </a:t>
            </a:r>
            <a:r>
              <a:rPr lang="vi-VN" sz="2800" dirty="0">
                <a:latin typeface="Times New Roman" panose="02020603050405020304" pitchFamily="18" charset="0"/>
                <a:cs typeface="Times New Roman" panose="02020603050405020304" pitchFamily="18" charset="0"/>
              </a:rPr>
              <a:t>vần là biện pháp tu từ ngữ âm, sử dụng những âm tiết có vần giống nhau nhằm tạo ra sự trùng điệp về âm hưởng, tăng tính nhạc để biểu đạt cảm xúc của người viết (người nói), đồng thời gây ấn tượng thẩm mĩ cho người đọc (người nghe).</a:t>
            </a:r>
            <a:endParaRPr lang="en-US" sz="2800" dirty="0">
              <a:latin typeface="Times New Roman" panose="02020603050405020304" pitchFamily="18" charset="0"/>
              <a:cs typeface="Times New Roman" panose="02020603050405020304" pitchFamily="18" charset="0"/>
            </a:endParaRPr>
          </a:p>
        </p:txBody>
      </p:sp>
      <p:sp>
        <p:nvSpPr>
          <p:cNvPr id="7" name="文本框 5">
            <a:extLst>
              <a:ext uri="{FF2B5EF4-FFF2-40B4-BE49-F238E27FC236}">
                <a16:creationId xmlns:a16="http://schemas.microsoft.com/office/drawing/2014/main" id="{AA7C403E-A9D2-45B3-BD6B-F87D623A6428}"/>
              </a:ext>
            </a:extLst>
          </p:cNvPr>
          <p:cNvSpPr txBox="1"/>
          <p:nvPr/>
        </p:nvSpPr>
        <p:spPr>
          <a:xfrm>
            <a:off x="290945" y="3325089"/>
            <a:ext cx="11439237" cy="3108543"/>
          </a:xfrm>
          <a:prstGeom prst="rect">
            <a:avLst/>
          </a:prstGeom>
          <a:noFill/>
        </p:spPr>
        <p:txBody>
          <a:bodyPr vert="horz" wrap="square" rtlCol="0">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Điệp vần trong thơ có thể xuất hiện ở vị trí các âm tiết gieo vần: âm tiết cuối cùng của câu thơ (vần chân) hoặc âm tiết nằm ở khoảng giữa câu thơ (vần lưng), tạo tính liên kết, tính nhạc cho câu thơ. Ở một số bài thơ, việc gieo vần tạo được ấn tượng hoặc cảm xúc đặc biệt, có hiệu quả tu từ rõ nét, đó chính là điệp vần. Điệp vần còn có thể xuất hiện ở những vị trí âm tiết không đóng vai trò gieo vần, tạo ra sự trùng điệp về âm hưởng, tăng nhạc tính để chuyển tải cảm xúc cần biểu đạt trong thơ.</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67898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4752308" y="2182443"/>
            <a:ext cx="6045002" cy="58103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b="1" dirty="0" smtClean="0">
                <a:solidFill>
                  <a:srgbClr val="FF0000"/>
                </a:solidFill>
                <a:latin typeface="Times New Roman" panose="02020603050405020304" pitchFamily="18" charset="0"/>
                <a:ea typeface="字魂27号-布丁体" pitchFamily="2" charset="-122"/>
                <a:cs typeface="Times New Roman" panose="02020603050405020304" pitchFamily="18" charset="0"/>
              </a:rPr>
              <a:t>II/ LUYỆN </a:t>
            </a:r>
            <a:r>
              <a:rPr lang="en-US" altLang="zh-CN" b="1" dirty="0">
                <a:solidFill>
                  <a:srgbClr val="FF0000"/>
                </a:solidFill>
                <a:latin typeface="Times New Roman" panose="02020603050405020304" pitchFamily="18" charset="0"/>
                <a:ea typeface="字魂27号-布丁体" pitchFamily="2" charset="-122"/>
                <a:cs typeface="Times New Roman" panose="02020603050405020304" pitchFamily="18" charset="0"/>
              </a:rPr>
              <a:t>TẬP</a:t>
            </a:r>
            <a:endParaRPr lang="zh-CN" altLang="en-US" b="1" dirty="0">
              <a:solidFill>
                <a:srgbClr val="FF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20591727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481" y="552388"/>
            <a:ext cx="4875530" cy="642470"/>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dirty="0">
                <a:solidFill>
                  <a:srgbClr val="C00000"/>
                </a:solidFill>
                <a:latin typeface="Times New Roman" panose="02020603050405020304" pitchFamily="18" charset="0"/>
                <a:cs typeface="Times New Roman" panose="02020603050405020304" pitchFamily="18" charset="0"/>
              </a:rPr>
              <a:t>1. </a:t>
            </a:r>
            <a:r>
              <a:rPr lang="en-US" sz="3600" b="1" spc="0" dirty="0" err="1">
                <a:solidFill>
                  <a:srgbClr val="C00000"/>
                </a:solidFill>
                <a:latin typeface="Times New Roman" panose="02020603050405020304" pitchFamily="18" charset="0"/>
                <a:cs typeface="Times New Roman" panose="02020603050405020304" pitchFamily="18" charset="0"/>
              </a:rPr>
              <a:t>Bài</a:t>
            </a:r>
            <a:r>
              <a:rPr lang="en-US" sz="3600" b="1" spc="0" dirty="0">
                <a:solidFill>
                  <a:srgbClr val="C00000"/>
                </a:solidFill>
                <a:latin typeface="Times New Roman" panose="02020603050405020304" pitchFamily="18" charset="0"/>
                <a:cs typeface="Times New Roman" panose="02020603050405020304" pitchFamily="18" charset="0"/>
              </a:rPr>
              <a:t> </a:t>
            </a:r>
            <a:r>
              <a:rPr lang="en-US" sz="3600" b="1" spc="0" dirty="0" err="1">
                <a:solidFill>
                  <a:srgbClr val="C00000"/>
                </a:solidFill>
                <a:latin typeface="Times New Roman" panose="02020603050405020304" pitchFamily="18" charset="0"/>
                <a:cs typeface="Times New Roman" panose="02020603050405020304" pitchFamily="18" charset="0"/>
              </a:rPr>
              <a:t>tập</a:t>
            </a:r>
            <a:r>
              <a:rPr lang="en-US" sz="3600" b="1" spc="0" dirty="0">
                <a:solidFill>
                  <a:srgbClr val="C00000"/>
                </a:solidFill>
                <a:latin typeface="Times New Roman" panose="02020603050405020304" pitchFamily="18" charset="0"/>
                <a:cs typeface="Times New Roman" panose="02020603050405020304" pitchFamily="18" charset="0"/>
              </a:rPr>
              <a:t> 1</a:t>
            </a:r>
            <a:endParaRPr lang="en-US" sz="3600" spc="0" dirty="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017" y="269754"/>
            <a:ext cx="2852084" cy="1196943"/>
          </a:xfrm>
          <a:prstGeom prst="rect">
            <a:avLst/>
          </a:prstGeom>
        </p:spPr>
      </p:pic>
      <p:sp>
        <p:nvSpPr>
          <p:cNvPr id="11" name="文本框 2">
            <a:extLst>
              <a:ext uri="{FF2B5EF4-FFF2-40B4-BE49-F238E27FC236}">
                <a16:creationId xmlns:a16="http://schemas.microsoft.com/office/drawing/2014/main" id="{F413E67E-8FBE-42BD-B1FB-9151CAD0AD94}"/>
              </a:ext>
            </a:extLst>
          </p:cNvPr>
          <p:cNvSpPr txBox="1"/>
          <p:nvPr/>
        </p:nvSpPr>
        <p:spPr>
          <a:xfrm>
            <a:off x="981410" y="1390262"/>
            <a:ext cx="9692810" cy="1073480"/>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vi-VN" sz="3200" b="1" spc="0" dirty="0">
                <a:solidFill>
                  <a:srgbClr val="C00000"/>
                </a:solidFill>
                <a:latin typeface="Times New Roman" panose="02020603050405020304" pitchFamily="18" charset="0"/>
                <a:cs typeface="Times New Roman" panose="02020603050405020304" pitchFamily="18" charset="0"/>
              </a:rPr>
              <a:t>HS thực hiện bài tập 1 trong SGK, tr. 47 - 48 (làm việc cá nhân).</a:t>
            </a:r>
            <a:endParaRPr lang="en-US" sz="3200" b="1" spc="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9582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51928" y="115646"/>
            <a:ext cx="11541968" cy="581037"/>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C00000"/>
                </a:solidFill>
                <a:latin typeface="Times New Roman" panose="02020603050405020304" pitchFamily="18" charset="0"/>
                <a:cs typeface="Times New Roman" panose="02020603050405020304" pitchFamily="18" charset="0"/>
              </a:rPr>
              <a:t>1. </a:t>
            </a:r>
            <a:r>
              <a:rPr lang="en-US" sz="3200" b="1" spc="0" dirty="0" err="1">
                <a:solidFill>
                  <a:srgbClr val="C00000"/>
                </a:solidFill>
                <a:latin typeface="Times New Roman" panose="02020603050405020304" pitchFamily="18" charset="0"/>
                <a:cs typeface="Times New Roman" panose="02020603050405020304" pitchFamily="18" charset="0"/>
              </a:rPr>
              <a:t>Bài</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smtClean="0">
                <a:solidFill>
                  <a:srgbClr val="C00000"/>
                </a:solidFill>
                <a:latin typeface="Times New Roman" panose="02020603050405020304" pitchFamily="18" charset="0"/>
                <a:cs typeface="Times New Roman" panose="02020603050405020304" pitchFamily="18" charset="0"/>
              </a:rPr>
              <a:t>1; </a:t>
            </a:r>
            <a:r>
              <a:rPr lang="en-US" b="1" spc="0" dirty="0" err="1" smtClean="0">
                <a:solidFill>
                  <a:srgbClr val="C00000"/>
                </a:solidFill>
                <a:latin typeface="Times New Roman" panose="02020603050405020304" pitchFamily="18" charset="0"/>
                <a:cs typeface="Times New Roman" panose="02020603050405020304" pitchFamily="18" charset="0"/>
              </a:rPr>
              <a:t>Chỉ</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ra</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và</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nêu</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tác</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dụng</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của</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biện</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pháp</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tu</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từ</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điệp</a:t>
            </a:r>
            <a:r>
              <a:rPr lang="en-US" b="1" spc="0" dirty="0" smtClean="0">
                <a:solidFill>
                  <a:srgbClr val="C00000"/>
                </a:solidFill>
                <a:latin typeface="Times New Roman" panose="02020603050405020304" pitchFamily="18" charset="0"/>
                <a:cs typeface="Times New Roman" panose="02020603050405020304" pitchFamily="18" charset="0"/>
              </a:rPr>
              <a:t> </a:t>
            </a:r>
            <a:r>
              <a:rPr lang="en-US" b="1" spc="0" dirty="0" err="1" smtClean="0">
                <a:solidFill>
                  <a:srgbClr val="C00000"/>
                </a:solidFill>
                <a:latin typeface="Times New Roman" panose="02020603050405020304" pitchFamily="18" charset="0"/>
                <a:cs typeface="Times New Roman" panose="02020603050405020304" pitchFamily="18" charset="0"/>
              </a:rPr>
              <a:t>thanh</a:t>
            </a:r>
            <a:endParaRPr lang="en-US" spc="0" dirty="0">
              <a:solidFill>
                <a:srgbClr val="C00000"/>
              </a:solidFill>
              <a:latin typeface="Times New Roman" panose="02020603050405020304" pitchFamily="18" charset="0"/>
              <a:cs typeface="Times New Roman" panose="02020603050405020304"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6010933" y="1014247"/>
            <a:ext cx="5586433" cy="3108543"/>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Biện </a:t>
            </a:r>
            <a:r>
              <a:rPr lang="vi-VN" sz="2800" dirty="0">
                <a:latin typeface="Times New Roman" panose="02020603050405020304" pitchFamily="18" charset="0"/>
                <a:cs typeface="Times New Roman" panose="02020603050405020304" pitchFamily="18" charset="0"/>
              </a:rPr>
              <a:t>pháp tu từ điệp thanh được tạo nên bằng cách lặp lại các âm tiết có cùng loại thanh điệu là thanh trắc (các âm tiết dùng thanh trắc: khóc, nước, mắt, thắt, gọi, chửa, dính, chặt), đặc biệt là các thanh trắc ở các vị trí gieo vần (mắt, thắt, chặt</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124736" y="4122790"/>
            <a:ext cx="5165304" cy="1384995"/>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=&gt; </a:t>
            </a:r>
            <a:r>
              <a:rPr lang="vi-VN" sz="2800" dirty="0" smtClean="0">
                <a:latin typeface="Times New Roman" panose="02020603050405020304" pitchFamily="18" charset="0"/>
                <a:cs typeface="Times New Roman" panose="02020603050405020304" pitchFamily="18" charset="0"/>
              </a:rPr>
              <a:t>Tác </a:t>
            </a:r>
            <a:r>
              <a:rPr lang="vi-VN" sz="2800" dirty="0">
                <a:latin typeface="Times New Roman" panose="02020603050405020304" pitchFamily="18" charset="0"/>
                <a:cs typeface="Times New Roman" panose="02020603050405020304" pitchFamily="18" charset="0"/>
              </a:rPr>
              <a:t>dụng: tạo âm hưởng về một cảm xúc đau đớn đang phải cố nén lại.</a:t>
            </a:r>
            <a:endParaRPr lang="en-US" sz="2800" dirty="0">
              <a:latin typeface="Times New Roman" panose="02020603050405020304" pitchFamily="18" charset="0"/>
              <a:cs typeface="Times New Roman" panose="02020603050405020304" pitchFamily="18" charset="0"/>
            </a:endParaRPr>
          </a:p>
        </p:txBody>
      </p:sp>
      <p:sp>
        <p:nvSpPr>
          <p:cNvPr id="12" name="文本框 21">
            <a:extLst>
              <a:ext uri="{FF2B5EF4-FFF2-40B4-BE49-F238E27FC236}">
                <a16:creationId xmlns:a16="http://schemas.microsoft.com/office/drawing/2014/main" id="{068E37A3-CEAB-4B98-A937-139546E744B4}"/>
              </a:ext>
            </a:extLst>
          </p:cNvPr>
          <p:cNvSpPr txBox="1"/>
          <p:nvPr/>
        </p:nvSpPr>
        <p:spPr>
          <a:xfrm>
            <a:off x="687943" y="696683"/>
            <a:ext cx="2238622" cy="523192"/>
          </a:xfrm>
          <a:prstGeom prst="rect">
            <a:avLst/>
          </a:prstGeom>
          <a:noFill/>
        </p:spPr>
        <p:txBody>
          <a:bodyPr wrap="square" lIns="91413" tIns="45706" rIns="91413" bIns="45706" rtlCol="0">
            <a:spAutoFit/>
          </a:bodyPr>
          <a:lstStyle/>
          <a:p>
            <a:pPr defTabSz="914126">
              <a:defRPr/>
            </a:pPr>
            <a:r>
              <a:rPr kumimoji="1" lang="en-US" altLang="zh-CN" sz="2800" b="1" spc="300" dirty="0" err="1">
                <a:solidFill>
                  <a:srgbClr val="FF0000"/>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srgbClr val="FF0000"/>
                </a:solidFill>
                <a:latin typeface="Times New Roman" panose="02020603050405020304" pitchFamily="18" charset="0"/>
                <a:ea typeface="字魂27号-布丁体"/>
                <a:cs typeface="Times New Roman" panose="02020603050405020304" pitchFamily="18" charset="0"/>
                <a:sym typeface="+mn-lt"/>
              </a:rPr>
              <a:t> a</a:t>
            </a:r>
            <a:endParaRPr kumimoji="1" lang="zh-CN" altLang="en-US" sz="2800" b="1" spc="300" dirty="0">
              <a:solidFill>
                <a:srgbClr val="FF0000"/>
              </a:solidFill>
              <a:latin typeface="Times New Roman" panose="02020603050405020304" pitchFamily="18" charset="0"/>
              <a:ea typeface="字魂27号-布丁体"/>
              <a:cs typeface="Times New Roman" panose="02020603050405020304" pitchFamily="18" charset="0"/>
              <a:sym typeface="+mn-lt"/>
            </a:endParaRPr>
          </a:p>
        </p:txBody>
      </p:sp>
      <p:cxnSp>
        <p:nvCxnSpPr>
          <p:cNvPr id="13" name="Straight Connector 12"/>
          <p:cNvCxnSpPr/>
          <p:nvPr/>
        </p:nvCxnSpPr>
        <p:spPr>
          <a:xfrm flipH="1">
            <a:off x="5537717" y="1014247"/>
            <a:ext cx="9331" cy="53399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7943" y="1443849"/>
            <a:ext cx="3995004" cy="2554545"/>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Khóc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mắt</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thắt</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chặt</a:t>
            </a:r>
            <a:r>
              <a:rPr lang="en-US" sz="2800" dirty="0" smtClean="0">
                <a:latin typeface="Times New Roman" panose="02020603050405020304" pitchFamily="18" charset="0"/>
                <a:cs typeface="Times New Roman" panose="02020603050405020304" pitchFamily="18" charset="0"/>
              </a:rPr>
              <a:t> </a:t>
            </a:r>
          </a:p>
          <a:p>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Hoàng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Lộc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Viếng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bạn</a:t>
            </a:r>
            <a:r>
              <a:rPr lang="en-US" sz="2400" i="1" dirty="0" smtClean="0">
                <a:latin typeface="Times New Roman" panose="02020603050405020304" pitchFamily="18" charset="0"/>
                <a:cs typeface="Times New Roman" panose="02020603050405020304" pitchFamily="18" charset="0"/>
              </a:rPr>
              <a:t>)</a:t>
            </a:r>
          </a:p>
          <a:p>
            <a:endParaRPr lang="en-US" sz="2400" i="1" dirty="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869096" y="1918905"/>
            <a:ext cx="698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1013" y="1906938"/>
            <a:ext cx="702128" cy="1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39247" y="2351790"/>
            <a:ext cx="484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39247" y="1918905"/>
            <a:ext cx="484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9096" y="2761861"/>
            <a:ext cx="483843" cy="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93992" y="3200400"/>
            <a:ext cx="546163" cy="10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73089" y="2771193"/>
            <a:ext cx="6123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2678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 calcmode="lin" valueType="num">
                                      <p:cBhvr additive="base">
                                        <p:cTn id="2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 calcmode="lin" valueType="num">
                                      <p:cBhvr additive="base">
                                        <p:cTn id="3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AA7C403E-A9D2-45B3-BD6B-F87D623A6428}"/>
              </a:ext>
            </a:extLst>
          </p:cNvPr>
          <p:cNvSpPr txBox="1"/>
          <p:nvPr/>
        </p:nvSpPr>
        <p:spPr>
          <a:xfrm>
            <a:off x="487895" y="3286447"/>
            <a:ext cx="5549011" cy="1815882"/>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Biện </a:t>
            </a:r>
            <a:r>
              <a:rPr lang="vi-VN" sz="2800" dirty="0">
                <a:latin typeface="Times New Roman" panose="02020603050405020304" pitchFamily="18" charset="0"/>
                <a:cs typeface="Times New Roman" panose="02020603050405020304" pitchFamily="18" charset="0"/>
              </a:rPr>
              <a:t>pháp tu từ điệp thanh được tạo nên bằng cách lặp lại một loạt âm tiết có cùng loại thanh điệu là thanh bằng.</a:t>
            </a:r>
            <a:endParaRPr lang="en-US" sz="2800" dirty="0">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709073" y="3414021"/>
            <a:ext cx="4298320" cy="1323439"/>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=&gt; </a:t>
            </a:r>
            <a:r>
              <a:rPr lang="vi-VN" sz="2800" dirty="0" smtClean="0">
                <a:latin typeface="Times New Roman" panose="02020603050405020304" pitchFamily="18" charset="0"/>
                <a:cs typeface="Times New Roman" panose="02020603050405020304" pitchFamily="18" charset="0"/>
              </a:rPr>
              <a:t>Tác </a:t>
            </a:r>
            <a:r>
              <a:rPr lang="vi-VN" sz="2800" dirty="0">
                <a:latin typeface="Times New Roman" panose="02020603050405020304" pitchFamily="18" charset="0"/>
                <a:cs typeface="Times New Roman" panose="02020603050405020304" pitchFamily="18" charset="0"/>
              </a:rPr>
              <a:t>dụng: tạo âm hưởng về một nỗi niềm (</a:t>
            </a:r>
            <a:r>
              <a:rPr lang="vi-VN" sz="2400" dirty="0">
                <a:latin typeface="Times New Roman" panose="02020603050405020304" pitchFamily="18" charset="0"/>
                <a:cs typeface="Times New Roman" panose="02020603050405020304" pitchFamily="18" charset="0"/>
              </a:rPr>
              <a:t>nỗi buồn) nhẹ nhàng, êm dịu.</a:t>
            </a:r>
            <a:endParaRPr lang="en-US" sz="2400" dirty="0">
              <a:latin typeface="Times New Roman" panose="02020603050405020304" pitchFamily="18" charset="0"/>
              <a:cs typeface="Times New Roman" panose="02020603050405020304" pitchFamily="18" charset="0"/>
            </a:endParaRPr>
          </a:p>
        </p:txBody>
      </p:sp>
      <p:sp>
        <p:nvSpPr>
          <p:cNvPr id="12" name="文本框 21">
            <a:extLst>
              <a:ext uri="{FF2B5EF4-FFF2-40B4-BE49-F238E27FC236}">
                <a16:creationId xmlns:a16="http://schemas.microsoft.com/office/drawing/2014/main" id="{068E37A3-CEAB-4B98-A937-139546E744B4}"/>
              </a:ext>
            </a:extLst>
          </p:cNvPr>
          <p:cNvSpPr txBox="1"/>
          <p:nvPr/>
        </p:nvSpPr>
        <p:spPr>
          <a:xfrm>
            <a:off x="833727" y="479050"/>
            <a:ext cx="2223400" cy="523099"/>
          </a:xfrm>
          <a:prstGeom prst="rect">
            <a:avLst/>
          </a:prstGeom>
          <a:noFill/>
        </p:spPr>
        <p:txBody>
          <a:bodyPr wrap="square" lIns="91413" tIns="45706" rIns="91413" bIns="45706" rtlCol="0">
            <a:spAutoFit/>
          </a:bodyPr>
          <a:lstStyle/>
          <a:p>
            <a:pPr defTabSz="914126">
              <a:defRPr/>
            </a:pPr>
            <a:r>
              <a:rPr kumimoji="1" lang="en-US" altLang="zh-CN" sz="2800" b="1" spc="300" dirty="0" err="1">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 </a:t>
            </a:r>
            <a:r>
              <a:rPr kumimoji="1" lang="en-US" altLang="zh-CN" sz="2800" b="1" spc="300" dirty="0" smtClean="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b</a:t>
            </a:r>
            <a:endParaRPr kumimoji="1" lang="zh-CN" altLang="en-US" sz="2800" b="1" spc="3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sp>
        <p:nvSpPr>
          <p:cNvPr id="2" name="Rectangle 1"/>
          <p:cNvSpPr/>
          <p:nvPr/>
        </p:nvSpPr>
        <p:spPr>
          <a:xfrm>
            <a:off x="3048000" y="2828836"/>
            <a:ext cx="6096000" cy="369332"/>
          </a:xfrm>
          <a:prstGeom prst="rect">
            <a:avLst/>
          </a:prstGeom>
        </p:spPr>
        <p:txBody>
          <a:bodyPr>
            <a:spAutoFit/>
          </a:bodyPr>
          <a:lstStyle/>
          <a:p>
            <a:r>
              <a:rPr lang="vi-VN" smtClean="0"/>
              <a:t>.</a:t>
            </a:r>
            <a:endParaRPr lang="en-US"/>
          </a:p>
        </p:txBody>
      </p:sp>
      <p:sp>
        <p:nvSpPr>
          <p:cNvPr id="9" name="TextBox 8"/>
          <p:cNvSpPr txBox="1"/>
          <p:nvPr/>
        </p:nvSpPr>
        <p:spPr>
          <a:xfrm>
            <a:off x="662473" y="1353739"/>
            <a:ext cx="5222840" cy="1384995"/>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Ô hay </a:t>
            </a:r>
            <a:r>
              <a:rPr lang="en-US" sz="2800" dirty="0" err="1" smtClean="0">
                <a:latin typeface="Times New Roman" panose="02020603050405020304" pitchFamily="18" charset="0"/>
                <a:cs typeface="Times New Roman" panose="02020603050405020304" pitchFamily="18" charset="0"/>
              </a:rPr>
              <a:t>buồn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Vàng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mênh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mông</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Bích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Khê</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bà</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
            <a:extLst>
              <a:ext uri="{FF2B5EF4-FFF2-40B4-BE49-F238E27FC236}">
                <a16:creationId xmlns:a16="http://schemas.microsoft.com/office/drawing/2014/main" id="{2EB1F8BF-5BD3-4DFF-A5A6-BB9E5E42B1E6}"/>
              </a:ext>
            </a:extLst>
          </p:cNvPr>
          <p:cNvSpPr txBox="1"/>
          <p:nvPr/>
        </p:nvSpPr>
        <p:spPr>
          <a:xfrm>
            <a:off x="6602456" y="1112115"/>
            <a:ext cx="5200768" cy="2677656"/>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=&gt; </a:t>
            </a:r>
            <a:r>
              <a:rPr lang="vi-VN" sz="2800" dirty="0" smtClean="0">
                <a:latin typeface="Times New Roman" panose="02020603050405020304" pitchFamily="18" charset="0"/>
                <a:cs typeface="Times New Roman" panose="02020603050405020304" pitchFamily="18" charset="0"/>
              </a:rPr>
              <a:t>Tác </a:t>
            </a:r>
            <a:r>
              <a:rPr lang="vi-VN" sz="2800" dirty="0">
                <a:latin typeface="Times New Roman" panose="02020603050405020304" pitchFamily="18" charset="0"/>
                <a:cs typeface="Times New Roman" panose="02020603050405020304" pitchFamily="18" charset="0"/>
              </a:rPr>
              <a:t>dụng: tạo âm hưởng như tiếng thở phào thảnh thơi của người vừa vượt qua chặng đường gian nan, đồng thời gợi hình dung về một khung cảnh rộng mở, bình yên.</a:t>
            </a:r>
            <a:endParaRPr lang="en-US" sz="2800" dirty="0">
              <a:latin typeface="Times New Roman" panose="02020603050405020304" pitchFamily="18" charset="0"/>
              <a:cs typeface="Times New Roman" panose="02020603050405020304" pitchFamily="18" charset="0"/>
            </a:endParaRPr>
          </a:p>
        </p:txBody>
      </p:sp>
      <p:sp>
        <p:nvSpPr>
          <p:cNvPr id="12" name="文本框 21">
            <a:extLst>
              <a:ext uri="{FF2B5EF4-FFF2-40B4-BE49-F238E27FC236}">
                <a16:creationId xmlns:a16="http://schemas.microsoft.com/office/drawing/2014/main" id="{068E37A3-CEAB-4B98-A937-139546E744B4}"/>
              </a:ext>
            </a:extLst>
          </p:cNvPr>
          <p:cNvSpPr txBox="1"/>
          <p:nvPr/>
        </p:nvSpPr>
        <p:spPr>
          <a:xfrm>
            <a:off x="866931" y="338793"/>
            <a:ext cx="1826737" cy="523192"/>
          </a:xfrm>
          <a:prstGeom prst="rect">
            <a:avLst/>
          </a:prstGeom>
          <a:noFill/>
        </p:spPr>
        <p:txBody>
          <a:bodyPr wrap="square" lIns="91413" tIns="45706" rIns="91413" bIns="45706" rtlCol="0">
            <a:spAutoFit/>
          </a:bodyPr>
          <a:lstStyle/>
          <a:p>
            <a:pPr defTabSz="914126">
              <a:defRPr/>
            </a:pPr>
            <a:r>
              <a:rPr kumimoji="1" lang="en-US" altLang="zh-CN" sz="2800" b="1" spc="300" dirty="0" err="1">
                <a:solidFill>
                  <a:srgbClr val="FF0000"/>
                </a:solidFill>
                <a:latin typeface="Times New Roman" panose="02020603050405020304" pitchFamily="18" charset="0"/>
                <a:ea typeface="字魂27号-布丁体"/>
                <a:cs typeface="Times New Roman" panose="02020603050405020304" pitchFamily="18" charset="0"/>
                <a:sym typeface="+mn-lt"/>
              </a:rPr>
              <a:t>Câu</a:t>
            </a:r>
            <a:r>
              <a:rPr kumimoji="1" lang="en-US" altLang="zh-CN" sz="2800" b="1" spc="300" dirty="0">
                <a:solidFill>
                  <a:srgbClr val="FF0000"/>
                </a:solidFill>
                <a:latin typeface="Times New Roman" panose="02020603050405020304" pitchFamily="18" charset="0"/>
                <a:ea typeface="字魂27号-布丁体"/>
                <a:cs typeface="Times New Roman" panose="02020603050405020304" pitchFamily="18" charset="0"/>
                <a:sym typeface="+mn-lt"/>
              </a:rPr>
              <a:t> </a:t>
            </a:r>
            <a:r>
              <a:rPr kumimoji="1" lang="en-US" altLang="zh-CN" sz="2800" b="1" spc="300" dirty="0" smtClean="0">
                <a:solidFill>
                  <a:srgbClr val="FF0000"/>
                </a:solidFill>
                <a:latin typeface="Times New Roman" panose="02020603050405020304" pitchFamily="18" charset="0"/>
                <a:ea typeface="字魂27号-布丁体"/>
                <a:cs typeface="Times New Roman" panose="02020603050405020304" pitchFamily="18" charset="0"/>
                <a:sym typeface="+mn-lt"/>
              </a:rPr>
              <a:t>c</a:t>
            </a:r>
            <a:endParaRPr kumimoji="1" lang="zh-CN" altLang="en-US" sz="2800" b="1" spc="300" dirty="0">
              <a:solidFill>
                <a:srgbClr val="FF0000"/>
              </a:solidFill>
              <a:latin typeface="Times New Roman" panose="02020603050405020304" pitchFamily="18" charset="0"/>
              <a:ea typeface="字魂27号-布丁体"/>
              <a:cs typeface="Times New Roman" panose="02020603050405020304" pitchFamily="18" charset="0"/>
              <a:sym typeface="+mn-lt"/>
            </a:endParaRPr>
          </a:p>
        </p:txBody>
      </p:sp>
      <p:sp>
        <p:nvSpPr>
          <p:cNvPr id="15" name="文本框 5">
            <a:extLst>
              <a:ext uri="{FF2B5EF4-FFF2-40B4-BE49-F238E27FC236}">
                <a16:creationId xmlns:a16="http://schemas.microsoft.com/office/drawing/2014/main" id="{AA7C403E-A9D2-45B3-BD6B-F87D623A6428}"/>
              </a:ext>
            </a:extLst>
          </p:cNvPr>
          <p:cNvSpPr txBox="1"/>
          <p:nvPr/>
        </p:nvSpPr>
        <p:spPr>
          <a:xfrm>
            <a:off x="522514" y="3733671"/>
            <a:ext cx="6869995" cy="2246769"/>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Sau </a:t>
            </a:r>
            <a:r>
              <a:rPr lang="vi-VN" sz="2800" dirty="0">
                <a:latin typeface="Times New Roman" panose="02020603050405020304" pitchFamily="18" charset="0"/>
                <a:cs typeface="Times New Roman" panose="02020603050405020304" pitchFamily="18" charset="0"/>
              </a:rPr>
              <a:t>3 câu thơ dùng nhiều thanh trắc, miêu tả cảnh thiên nhiên với núi non hùng vĩ, địa hình hiểm trở, câu thơ thứ 4 sử dụng biện pháp tu từ điệp thanh với một loạt âm tiết có cùng thanh bằng.</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22514" y="1334278"/>
            <a:ext cx="5761514" cy="2246769"/>
          </a:xfrm>
          <a:prstGeom prst="rect">
            <a:avLst/>
          </a:prstGeom>
          <a:noFill/>
        </p:spPr>
        <p:txBody>
          <a:bodyPr wrap="none" rtlCol="0">
            <a:spAutoFit/>
          </a:bodyPr>
          <a:lstStyle/>
          <a:p>
            <a:r>
              <a:rPr lang="en-US" sz="2800" dirty="0" err="1" smtClean="0">
                <a:latin typeface="Times New Roman" panose="02020603050405020304" pitchFamily="18" charset="0"/>
                <a:cs typeface="Times New Roman" panose="02020603050405020304" pitchFamily="18" charset="0"/>
              </a:rPr>
              <a:t>Dốc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khuỷu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thẳm</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ngửi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trời</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Ngàn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xuống</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khơi</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Quang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Dũng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Tây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Tiến</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1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C00000"/>
                </a:solidFill>
                <a:latin typeface="Times New Roman" panose="02020603050405020304" pitchFamily="18" charset="0"/>
                <a:cs typeface="Times New Roman" panose="02020603050405020304" pitchFamily="18" charset="0"/>
              </a:rPr>
              <a:t>2. </a:t>
            </a:r>
            <a:r>
              <a:rPr lang="en-US" sz="3200" b="1" spc="0" dirty="0" err="1">
                <a:solidFill>
                  <a:srgbClr val="C00000"/>
                </a:solidFill>
                <a:latin typeface="Times New Roman" panose="02020603050405020304" pitchFamily="18" charset="0"/>
                <a:cs typeface="Times New Roman" panose="02020603050405020304" pitchFamily="18" charset="0"/>
              </a:rPr>
              <a:t>Bài</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2</a:t>
            </a:r>
            <a:endParaRPr lang="en-US" sz="3200" spc="0" dirty="0">
              <a:solidFill>
                <a:srgbClr val="C00000"/>
              </a:solidFill>
              <a:latin typeface="Times New Roman" panose="02020603050405020304" pitchFamily="18" charset="0"/>
              <a:cs typeface="Times New Roman" panose="02020603050405020304" pitchFamily="18" charset="0"/>
            </a:endParaRPr>
          </a:p>
        </p:txBody>
      </p:sp>
      <p:sp>
        <p:nvSpPr>
          <p:cNvPr id="28" name="文本框 1">
            <a:extLst>
              <a:ext uri="{FF2B5EF4-FFF2-40B4-BE49-F238E27FC236}">
                <a16:creationId xmlns:a16="http://schemas.microsoft.com/office/drawing/2014/main" id="{4D8635F7-366C-47DF-861C-A5E8C4919810}"/>
              </a:ext>
            </a:extLst>
          </p:cNvPr>
          <p:cNvSpPr txBox="1"/>
          <p:nvPr/>
        </p:nvSpPr>
        <p:spPr>
          <a:xfrm>
            <a:off x="662021" y="1339956"/>
            <a:ext cx="6298615" cy="954079"/>
          </a:xfrm>
          <a:prstGeom prst="rect">
            <a:avLst/>
          </a:prstGeom>
          <a:noFill/>
        </p:spPr>
        <p:txBody>
          <a:bodyPr wrap="square" lIns="91413" tIns="45706" rIns="91413" bIns="45706" rtlCol="0">
            <a:spAutoFit/>
            <a:scene3d>
              <a:camera prst="orthographicFront"/>
              <a:lightRig rig="threePt" dir="t"/>
            </a:scene3d>
            <a:sp3d contourW="12700"/>
          </a:bodyPr>
          <a:lstStyle/>
          <a:p>
            <a:pPr algn="ctr"/>
            <a:r>
              <a:rPr lang="vi-VN" sz="2800" dirty="0">
                <a:latin typeface="Times New Roman" panose="02020603050405020304" pitchFamily="18" charset="0"/>
                <a:cs typeface="Times New Roman" panose="02020603050405020304" pitchFamily="18" charset="0"/>
              </a:rPr>
              <a:t>HS thực hiện bài tập 2 trong SGK, tr. 48 (làm việc cá nhân).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6071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4F5CCCD-ECAA-43D1-82C7-D1F38C586991}"/>
              </a:ext>
            </a:extLst>
          </p:cNvPr>
          <p:cNvSpPr txBox="1"/>
          <p:nvPr/>
        </p:nvSpPr>
        <p:spPr>
          <a:xfrm>
            <a:off x="528055" y="1825070"/>
            <a:ext cx="11389657" cy="1569660"/>
          </a:xfrm>
          <a:prstGeom prst="rect">
            <a:avLst/>
          </a:prstGeom>
          <a:noFill/>
          <a:ln>
            <a:noFill/>
          </a:ln>
        </p:spPr>
        <p:txBody>
          <a:bodyPr wrap="square" rtlCol="0">
            <a:spAutoFit/>
          </a:bodyPr>
          <a:lstStyle/>
          <a:p>
            <a:pPr algn="ctr"/>
            <a:r>
              <a:rPr lang="vi-VN"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BIỆN PHÁP </a:t>
            </a:r>
            <a:r>
              <a:rPr lang="en-US"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TU </a:t>
            </a:r>
            <a:r>
              <a:rPr lang="vi-VN"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TỪ ĐIỆP </a:t>
            </a:r>
            <a:r>
              <a:rPr lang="en-US"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THANH </a:t>
            </a:r>
            <a:r>
              <a:rPr lang="vi-VN"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VÀ BIỆN PHÁP </a:t>
            </a:r>
            <a:r>
              <a:rPr lang="en-US"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TU </a:t>
            </a:r>
            <a:r>
              <a:rPr lang="vi-VN"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TỪ ĐIỆP VẦN</a:t>
            </a:r>
            <a:endParaRPr lang="en-US" sz="48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530541" y="11233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a:extLst>
              <a:ext uri="{FF2B5EF4-FFF2-40B4-BE49-F238E27FC236}">
                <a16:creationId xmlns:a16="http://schemas.microsoft.com/office/drawing/2014/main" id="{5DF77106-6F18-4F2A-99A8-10B08A091A9B}"/>
              </a:ext>
            </a:extLst>
          </p:cNvPr>
          <p:cNvPicPr>
            <a:picLocks noChangeAspect="1"/>
          </p:cNvPicPr>
          <p:nvPr/>
        </p:nvPicPr>
        <p:blipFill>
          <a:blip r:embed="rId4"/>
          <a:stretch>
            <a:fillRect/>
          </a:stretch>
        </p:blipFill>
        <p:spPr>
          <a:xfrm flipH="1">
            <a:off x="4844375" y="-347294"/>
            <a:ext cx="1877564" cy="1897681"/>
          </a:xfrm>
          <a:prstGeom prst="rect">
            <a:avLst/>
          </a:prstGeom>
        </p:spPr>
      </p:pic>
      <p:sp>
        <p:nvSpPr>
          <p:cNvPr id="2" name="Rectangle 1"/>
          <p:cNvSpPr/>
          <p:nvPr/>
        </p:nvSpPr>
        <p:spPr>
          <a:xfrm>
            <a:off x="830606" y="782636"/>
            <a:ext cx="10357835" cy="830997"/>
          </a:xfrm>
          <a:prstGeom prst="rect">
            <a:avLst/>
          </a:prstGeom>
        </p:spPr>
        <p:txBody>
          <a:bodyPr wrap="none">
            <a:spAutoFit/>
          </a:bodyPr>
          <a:lstStyle/>
          <a:p>
            <a:pPr algn="ctr" defTabSz="914377"/>
            <a:r>
              <a:rPr lang="en-US" altLang="zh-CN" sz="4800" b="1" dirty="0" smtClean="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TIẾT 19: </a:t>
            </a:r>
            <a:r>
              <a:rPr lang="vi-VN" altLang="zh-CN" sz="4800" b="1" dirty="0" smtClean="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THỰC </a:t>
            </a:r>
            <a:r>
              <a:rPr lang="vi-VN" altLang="zh-CN" sz="48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HÀNH TIẾNG VIỆT</a:t>
            </a:r>
            <a:endParaRPr lang="en-US" altLang="zh-CN" sz="48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413017137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465952" y="261083"/>
            <a:ext cx="10883587" cy="950373"/>
          </a:xfrm>
          <a:prstGeom prst="rect">
            <a:avLst/>
          </a:prstGeom>
          <a:noFill/>
        </p:spPr>
        <p:txBody>
          <a:bodyPr wrap="square" lIns="87741" tIns="43871" rIns="87741" bIns="43871"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vi-VN" dirty="0" smtClean="0"/>
              <a:t> </a:t>
            </a:r>
            <a:r>
              <a:rPr lang="vi-VN" sz="2799" b="1" dirty="0">
                <a:solidFill>
                  <a:schemeClr val="tx1"/>
                </a:solidFill>
                <a:latin typeface="Times New Roman" panose="02020603050405020304" pitchFamily="18" charset="0"/>
                <a:ea typeface="+mn-ea"/>
                <a:cs typeface="Times New Roman" panose="02020603050405020304" pitchFamily="18" charset="0"/>
              </a:rPr>
              <a:t>Có 5 trường hợp điệp thanh theo từng nhóm âm tiết trong cùng một câu thơ</a:t>
            </a:r>
            <a:r>
              <a:rPr lang="vi-VN" dirty="0"/>
              <a:t>:</a:t>
            </a:r>
            <a:endParaRPr lang="en-US" dirty="0"/>
          </a:p>
        </p:txBody>
      </p:sp>
      <p:grpSp>
        <p:nvGrpSpPr>
          <p:cNvPr id="16" name="组合 23">
            <a:extLst>
              <a:ext uri="{FF2B5EF4-FFF2-40B4-BE49-F238E27FC236}">
                <a16:creationId xmlns:a16="http://schemas.microsoft.com/office/drawing/2014/main" id="{D7F90F2A-1635-48FF-B49B-8B1A5B98983F}"/>
              </a:ext>
            </a:extLst>
          </p:cNvPr>
          <p:cNvGrpSpPr/>
          <p:nvPr/>
        </p:nvGrpSpPr>
        <p:grpSpPr>
          <a:xfrm>
            <a:off x="458668" y="1524496"/>
            <a:ext cx="1134175" cy="1134175"/>
            <a:chOff x="744271" y="3953399"/>
            <a:chExt cx="1446216" cy="1446217"/>
          </a:xfrm>
        </p:grpSpPr>
        <p:sp>
          <p:nvSpPr>
            <p:cNvPr id="20" name="菱形 26">
              <a:extLst>
                <a:ext uri="{FF2B5EF4-FFF2-40B4-BE49-F238E27FC236}">
                  <a16:creationId xmlns:a16="http://schemas.microsoft.com/office/drawing/2014/main"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id="{9960FF87-6BE6-4269-AEFB-5410EEAC7567}"/>
                </a:ext>
              </a:extLst>
            </p:cNvPr>
            <p:cNvSpPr/>
            <p:nvPr/>
          </p:nvSpPr>
          <p:spPr>
            <a:xfrm>
              <a:off x="1059050" y="4231288"/>
              <a:ext cx="856635" cy="87085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199"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id="{8CB91219-7F7A-4D4E-B15E-7795770D4BD4}"/>
              </a:ext>
            </a:extLst>
          </p:cNvPr>
          <p:cNvSpPr/>
          <p:nvPr/>
        </p:nvSpPr>
        <p:spPr bwMode="auto">
          <a:xfrm>
            <a:off x="1654767" y="1437705"/>
            <a:ext cx="4457907"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800" dirty="0">
                <a:latin typeface="Times New Roman" panose="02020603050405020304" pitchFamily="18" charset="0"/>
                <a:cs typeface="Times New Roman" panose="02020603050405020304" pitchFamily="18" charset="0"/>
              </a:rPr>
              <a:t>Mưa hoa rụng, mưa hoa xuân rụng (bằng - bằng - trắc)</a:t>
            </a:r>
            <a:endParaRPr lang="en-US" sz="2800" dirty="0">
              <a:latin typeface="Times New Roman" panose="02020603050405020304" pitchFamily="18" charset="0"/>
              <a:cs typeface="Times New Roman" panose="02020603050405020304" pitchFamily="18" charset="0"/>
            </a:endParaRPr>
          </a:p>
        </p:txBody>
      </p:sp>
      <p:grpSp>
        <p:nvGrpSpPr>
          <p:cNvPr id="11" name="组合 29">
            <a:extLst>
              <a:ext uri="{FF2B5EF4-FFF2-40B4-BE49-F238E27FC236}">
                <a16:creationId xmlns:a16="http://schemas.microsoft.com/office/drawing/2014/main" id="{E0C4EB09-C08D-4FDB-9AAA-EDDE63405E18}"/>
              </a:ext>
            </a:extLst>
          </p:cNvPr>
          <p:cNvGrpSpPr/>
          <p:nvPr/>
        </p:nvGrpSpPr>
        <p:grpSpPr>
          <a:xfrm>
            <a:off x="458668" y="3048099"/>
            <a:ext cx="1134175" cy="1134175"/>
            <a:chOff x="744271" y="3953399"/>
            <a:chExt cx="1446216" cy="1446217"/>
          </a:xfrm>
        </p:grpSpPr>
        <p:sp>
          <p:nvSpPr>
            <p:cNvPr id="14" name="菱形 32">
              <a:extLst>
                <a:ext uri="{FF2B5EF4-FFF2-40B4-BE49-F238E27FC236}">
                  <a16:creationId xmlns:a16="http://schemas.microsoft.com/office/drawing/2014/main"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id="{009C692F-5AB2-4495-9724-65DA2AC95207}"/>
                </a:ext>
              </a:extLst>
            </p:cNvPr>
            <p:cNvSpPr/>
            <p:nvPr/>
          </p:nvSpPr>
          <p:spPr>
            <a:xfrm>
              <a:off x="1059050" y="4231288"/>
              <a:ext cx="856635" cy="87085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199"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id="{CF210FA1-27E4-4CD0-B0E0-48C760AE561E}"/>
              </a:ext>
            </a:extLst>
          </p:cNvPr>
          <p:cNvSpPr/>
          <p:nvPr/>
        </p:nvSpPr>
        <p:spPr bwMode="auto">
          <a:xfrm>
            <a:off x="1587805" y="2911368"/>
            <a:ext cx="4443539" cy="112646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r>
              <a:rPr lang="vi-VN" sz="2800" dirty="0">
                <a:latin typeface="Times New Roman" panose="02020603050405020304" pitchFamily="18" charset="0"/>
                <a:cs typeface="Times New Roman" panose="02020603050405020304" pitchFamily="18" charset="0"/>
              </a:rPr>
              <a:t>Mưa xuống lầu, mưa xuống thềm lan (bằng - trắc - bằng)</a:t>
            </a:r>
            <a:endParaRPr lang="zh-CN" altLang="en-US" sz="2800" dirty="0">
              <a:latin typeface="Times New Roman" panose="02020603050405020304" pitchFamily="18" charset="0"/>
              <a:cs typeface="Times New Roman" panose="02020603050405020304" pitchFamily="18" charset="0"/>
              <a:sym typeface="微软雅黑" panose="020B0503020204020204" pitchFamily="34" charset="-122"/>
            </a:endParaRPr>
          </a:p>
        </p:txBody>
      </p:sp>
      <p:grpSp>
        <p:nvGrpSpPr>
          <p:cNvPr id="29" name="组合 23">
            <a:extLst>
              <a:ext uri="{FF2B5EF4-FFF2-40B4-BE49-F238E27FC236}">
                <a16:creationId xmlns:a16="http://schemas.microsoft.com/office/drawing/2014/main" id="{DAFD53E7-DB68-41D1-8B5D-6A9AFE19728C}"/>
              </a:ext>
            </a:extLst>
          </p:cNvPr>
          <p:cNvGrpSpPr/>
          <p:nvPr/>
        </p:nvGrpSpPr>
        <p:grpSpPr>
          <a:xfrm>
            <a:off x="6469345" y="1230193"/>
            <a:ext cx="1134175" cy="1134175"/>
            <a:chOff x="637498" y="3966683"/>
            <a:chExt cx="1446216" cy="1446217"/>
          </a:xfrm>
        </p:grpSpPr>
        <p:sp>
          <p:nvSpPr>
            <p:cNvPr id="32" name="菱形 26">
              <a:extLst>
                <a:ext uri="{FF2B5EF4-FFF2-40B4-BE49-F238E27FC236}">
                  <a16:creationId xmlns:a16="http://schemas.microsoft.com/office/drawing/2014/main" id="{F2CBC48F-1245-4173-90FE-BC10450C61D0}"/>
                </a:ext>
              </a:extLst>
            </p:cNvPr>
            <p:cNvSpPr/>
            <p:nvPr/>
          </p:nvSpPr>
          <p:spPr>
            <a:xfrm>
              <a:off x="637498" y="3966683"/>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27">
              <a:extLst>
                <a:ext uri="{FF2B5EF4-FFF2-40B4-BE49-F238E27FC236}">
                  <a16:creationId xmlns:a16="http://schemas.microsoft.com/office/drawing/2014/main" id="{0066C179-0769-4477-B4E4-3075B45156F1}"/>
                </a:ext>
              </a:extLst>
            </p:cNvPr>
            <p:cNvSpPr/>
            <p:nvPr/>
          </p:nvSpPr>
          <p:spPr>
            <a:xfrm>
              <a:off x="1059050" y="4231287"/>
              <a:ext cx="856858" cy="8054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199" b="1" spc="3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en-US" altLang="zh-CN" sz="3199"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0" name="矩形 24">
            <a:extLst>
              <a:ext uri="{FF2B5EF4-FFF2-40B4-BE49-F238E27FC236}">
                <a16:creationId xmlns:a16="http://schemas.microsoft.com/office/drawing/2014/main" id="{4B31DFC7-6A8D-49E4-B50B-E214D92B4126}"/>
              </a:ext>
            </a:extLst>
          </p:cNvPr>
          <p:cNvSpPr/>
          <p:nvPr/>
        </p:nvSpPr>
        <p:spPr bwMode="auto">
          <a:xfrm>
            <a:off x="7519782" y="1075396"/>
            <a:ext cx="4422835"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Đầm mưa xuống, nẻo đồi mưa xuống (bằng - bằng - trắc)</a:t>
            </a:r>
            <a:endParaRPr lang="en-US" sz="2800" dirty="0">
              <a:latin typeface="Times New Roman" panose="02020603050405020304" pitchFamily="18" charset="0"/>
              <a:cs typeface="Times New Roman" panose="02020603050405020304" pitchFamily="18" charset="0"/>
            </a:endParaRPr>
          </a:p>
        </p:txBody>
      </p:sp>
      <p:grpSp>
        <p:nvGrpSpPr>
          <p:cNvPr id="35" name="组合 29">
            <a:extLst>
              <a:ext uri="{FF2B5EF4-FFF2-40B4-BE49-F238E27FC236}">
                <a16:creationId xmlns:a16="http://schemas.microsoft.com/office/drawing/2014/main" id="{A626C267-95FD-4C61-AF29-A098DC77040D}"/>
              </a:ext>
            </a:extLst>
          </p:cNvPr>
          <p:cNvGrpSpPr/>
          <p:nvPr/>
        </p:nvGrpSpPr>
        <p:grpSpPr>
          <a:xfrm>
            <a:off x="6609999" y="2473333"/>
            <a:ext cx="1134175" cy="1134175"/>
            <a:chOff x="744271" y="3953399"/>
            <a:chExt cx="1446216" cy="1446217"/>
          </a:xfrm>
        </p:grpSpPr>
        <p:sp>
          <p:nvSpPr>
            <p:cNvPr id="38" name="菱形 32">
              <a:extLst>
                <a:ext uri="{FF2B5EF4-FFF2-40B4-BE49-F238E27FC236}">
                  <a16:creationId xmlns:a16="http://schemas.microsoft.com/office/drawing/2014/main" id="{7C0959D2-317F-4DAB-9879-520B4D5A1339}"/>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3">
              <a:extLst>
                <a:ext uri="{FF2B5EF4-FFF2-40B4-BE49-F238E27FC236}">
                  <a16:creationId xmlns:a16="http://schemas.microsoft.com/office/drawing/2014/main" id="{A544685F-D4DB-4F98-AEAF-03FCDB18D4DD}"/>
                </a:ext>
              </a:extLst>
            </p:cNvPr>
            <p:cNvSpPr/>
            <p:nvPr/>
          </p:nvSpPr>
          <p:spPr>
            <a:xfrm>
              <a:off x="1059050" y="4231287"/>
              <a:ext cx="856858" cy="8054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199" b="1" spc="3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endParaRPr lang="en-US" altLang="zh-CN" sz="3199"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6" name="矩形 30">
            <a:extLst>
              <a:ext uri="{FF2B5EF4-FFF2-40B4-BE49-F238E27FC236}">
                <a16:creationId xmlns:a16="http://schemas.microsoft.com/office/drawing/2014/main" id="{87051253-0CCC-47F5-9234-471AD769331B}"/>
              </a:ext>
            </a:extLst>
          </p:cNvPr>
          <p:cNvSpPr/>
          <p:nvPr/>
        </p:nvSpPr>
        <p:spPr bwMode="auto">
          <a:xfrm>
            <a:off x="5907745" y="3559691"/>
            <a:ext cx="5911273" cy="310854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=&gt; </a:t>
            </a:r>
            <a:r>
              <a:rPr lang="vi-VN" sz="2800" dirty="0" smtClean="0">
                <a:latin typeface="Times New Roman" panose="02020603050405020304" pitchFamily="18" charset="0"/>
                <a:cs typeface="Times New Roman" panose="02020603050405020304" pitchFamily="18" charset="0"/>
              </a:rPr>
              <a:t>Sự </a:t>
            </a:r>
            <a:r>
              <a:rPr lang="vi-VN" sz="2800" dirty="0">
                <a:latin typeface="Times New Roman" panose="02020603050405020304" pitchFamily="18" charset="0"/>
                <a:cs typeface="Times New Roman" panose="02020603050405020304" pitchFamily="18" charset="0"/>
              </a:rPr>
              <a:t>lặp lại thanh điệu theo từng nhóm âm tiết tạo nên tính nhạc cho câu thơ, đồng thời giúp người đọc cảm nhận được sự vật đang ở trong một trạng thái, một xu thế không thay đổi (những giọt mưa đang rơi mau ở khắp chốn/ bóng chiều buông xuống).</a:t>
            </a:r>
            <a:endParaRPr lang="en-US" sz="2800" dirty="0">
              <a:latin typeface="Times New Roman" panose="02020603050405020304" pitchFamily="18" charset="0"/>
              <a:cs typeface="Times New Roman" panose="02020603050405020304" pitchFamily="18" charset="0"/>
            </a:endParaRPr>
          </a:p>
        </p:txBody>
      </p:sp>
      <p:grpSp>
        <p:nvGrpSpPr>
          <p:cNvPr id="41" name="组合 29">
            <a:extLst>
              <a:ext uri="{FF2B5EF4-FFF2-40B4-BE49-F238E27FC236}">
                <a16:creationId xmlns:a16="http://schemas.microsoft.com/office/drawing/2014/main" id="{0999CA38-8F2F-4861-9A29-863AC53B55E2}"/>
              </a:ext>
            </a:extLst>
          </p:cNvPr>
          <p:cNvGrpSpPr/>
          <p:nvPr/>
        </p:nvGrpSpPr>
        <p:grpSpPr>
          <a:xfrm>
            <a:off x="261235" y="4571702"/>
            <a:ext cx="1326570" cy="1275575"/>
            <a:chOff x="744271" y="3953399"/>
            <a:chExt cx="1446216" cy="1446217"/>
          </a:xfrm>
        </p:grpSpPr>
        <p:sp>
          <p:nvSpPr>
            <p:cNvPr id="44" name="菱形 32">
              <a:extLst>
                <a:ext uri="{FF2B5EF4-FFF2-40B4-BE49-F238E27FC236}">
                  <a16:creationId xmlns:a16="http://schemas.microsoft.com/office/drawing/2014/main"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id="{69088339-864E-439C-AFDB-14730D3900D7}"/>
                </a:ext>
              </a:extLst>
            </p:cNvPr>
            <p:cNvSpPr/>
            <p:nvPr/>
          </p:nvSpPr>
          <p:spPr>
            <a:xfrm>
              <a:off x="1059050" y="4231288"/>
              <a:ext cx="732586" cy="716148"/>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3199" b="1" spc="3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endParaRPr lang="en-US" altLang="zh-CN" sz="3199"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42" name="矩形 30">
            <a:extLst>
              <a:ext uri="{FF2B5EF4-FFF2-40B4-BE49-F238E27FC236}">
                <a16:creationId xmlns:a16="http://schemas.microsoft.com/office/drawing/2014/main" id="{A6AD87E0-7FB5-424C-B8BA-574E6657C5E4}"/>
              </a:ext>
            </a:extLst>
          </p:cNvPr>
          <p:cNvSpPr/>
          <p:nvPr/>
        </p:nvSpPr>
        <p:spPr bwMode="auto">
          <a:xfrm>
            <a:off x="1510688" y="4427258"/>
            <a:ext cx="4601986"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Lầu mưa xuống, thềm lan mưa xuống (bằng - bằng - trắc)</a:t>
            </a:r>
            <a:endParaRPr lang="en-US" sz="2800" dirty="0">
              <a:latin typeface="Times New Roman" panose="02020603050405020304" pitchFamily="18" charset="0"/>
              <a:cs typeface="Times New Roman" panose="02020603050405020304" pitchFamily="18" charset="0"/>
            </a:endParaRPr>
          </a:p>
        </p:txBody>
      </p:sp>
      <p:pic>
        <p:nvPicPr>
          <p:cNvPr id="50" name="图片 4">
            <a:extLst>
              <a:ext uri="{FF2B5EF4-FFF2-40B4-BE49-F238E27FC236}">
                <a16:creationId xmlns:a16="http://schemas.microsoft.com/office/drawing/2014/main" id="{5F82A81B-02A5-4EEE-9C0D-EE09B2DB46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14" t="10304" r="30820" b="38091"/>
          <a:stretch>
            <a:fillRect/>
          </a:stretch>
        </p:blipFill>
        <p:spPr>
          <a:xfrm>
            <a:off x="7096318" y="6010964"/>
            <a:ext cx="647856" cy="545318"/>
          </a:xfrm>
          <a:prstGeom prst="rect">
            <a:avLst/>
          </a:prstGeom>
        </p:spPr>
      </p:pic>
      <p:sp>
        <p:nvSpPr>
          <p:cNvPr id="31" name="矩形 30">
            <a:extLst>
              <a:ext uri="{FF2B5EF4-FFF2-40B4-BE49-F238E27FC236}">
                <a16:creationId xmlns:a16="http://schemas.microsoft.com/office/drawing/2014/main" id="{87051253-0CCC-47F5-9234-471AD769331B}"/>
              </a:ext>
            </a:extLst>
          </p:cNvPr>
          <p:cNvSpPr/>
          <p:nvPr/>
        </p:nvSpPr>
        <p:spPr bwMode="auto">
          <a:xfrm>
            <a:off x="7792037" y="2379335"/>
            <a:ext cx="4150580"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Times New Roman" panose="02020603050405020304" pitchFamily="18" charset="0"/>
                <a:cs typeface="Times New Roman" panose="02020603050405020304" pitchFamily="18" charset="0"/>
              </a:rPr>
              <a:t>Bóng dương tà ... rụng bóng tà dương (trắc - bằng - bằng)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1209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P spid="36" grpId="0"/>
      <p:bldP spid="42"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8756" y="531187"/>
            <a:ext cx="6375060"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smtClean="0">
                <a:solidFill>
                  <a:srgbClr val="C00000"/>
                </a:solidFill>
                <a:latin typeface="Times New Roman" panose="02020603050405020304" pitchFamily="18" charset="0"/>
                <a:cs typeface="Times New Roman" panose="02020603050405020304" pitchFamily="18" charset="0"/>
              </a:rPr>
              <a:t>3. </a:t>
            </a:r>
            <a:r>
              <a:rPr lang="en-US" sz="3200" b="1" spc="0" dirty="0" err="1">
                <a:solidFill>
                  <a:srgbClr val="C00000"/>
                </a:solidFill>
                <a:latin typeface="Times New Roman" panose="02020603050405020304" pitchFamily="18" charset="0"/>
                <a:cs typeface="Times New Roman" panose="02020603050405020304" pitchFamily="18" charset="0"/>
              </a:rPr>
              <a:t>Bài</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smtClean="0">
                <a:solidFill>
                  <a:srgbClr val="C00000"/>
                </a:solidFill>
                <a:latin typeface="Times New Roman" panose="02020603050405020304" pitchFamily="18" charset="0"/>
                <a:cs typeface="Times New Roman" panose="02020603050405020304" pitchFamily="18" charset="0"/>
              </a:rPr>
              <a:t>3</a:t>
            </a:r>
            <a:endParaRPr lang="en-US" sz="3200" spc="0" dirty="0">
              <a:solidFill>
                <a:srgbClr val="C00000"/>
              </a:solidFill>
              <a:latin typeface="Times New Roman" panose="02020603050405020304" pitchFamily="18" charset="0"/>
              <a:cs typeface="Times New Roman" panose="02020603050405020304" pitchFamily="18" charset="0"/>
            </a:endParaRPr>
          </a:p>
        </p:txBody>
      </p:sp>
      <p:sp>
        <p:nvSpPr>
          <p:cNvPr id="28" name="文本框 1">
            <a:extLst>
              <a:ext uri="{FF2B5EF4-FFF2-40B4-BE49-F238E27FC236}">
                <a16:creationId xmlns:a16="http://schemas.microsoft.com/office/drawing/2014/main" id="{4D8635F7-366C-47DF-861C-A5E8C4919810}"/>
              </a:ext>
            </a:extLst>
          </p:cNvPr>
          <p:cNvSpPr txBox="1"/>
          <p:nvPr/>
        </p:nvSpPr>
        <p:spPr>
          <a:xfrm>
            <a:off x="530349" y="1112116"/>
            <a:ext cx="6831504" cy="1077190"/>
          </a:xfrm>
          <a:prstGeom prst="rect">
            <a:avLst/>
          </a:prstGeom>
          <a:noFill/>
        </p:spPr>
        <p:txBody>
          <a:bodyPr wrap="square" lIns="91413" tIns="45706" rIns="91413" bIns="45706" rtlCol="0">
            <a:spAutoFit/>
            <a:scene3d>
              <a:camera prst="orthographicFront"/>
              <a:lightRig rig="threePt" dir="t"/>
            </a:scene3d>
            <a:sp3d contourW="12700"/>
          </a:bodyPr>
          <a:lstStyle/>
          <a:p>
            <a:pPr algn="ctr"/>
            <a:r>
              <a:rPr lang="vi-VN" sz="3200" b="1" dirty="0">
                <a:solidFill>
                  <a:srgbClr val="C00000"/>
                </a:solidFill>
                <a:latin typeface="Times New Roman" panose="02020603050405020304" pitchFamily="18" charset="0"/>
                <a:ea typeface="字魂17号-萌趣果冻体" pitchFamily="2" charset="-122"/>
                <a:cs typeface="Times New Roman" panose="02020603050405020304" pitchFamily="18" charset="0"/>
              </a:rPr>
              <a:t>HS thực hiện bài tập 3 trong SGK, tr. 48 (làm việc theo nhóm).</a:t>
            </a:r>
            <a:endParaRPr lang="en-US" sz="3200" b="1" dirty="0">
              <a:solidFill>
                <a:srgbClr val="C00000"/>
              </a:solidFill>
              <a:latin typeface="Times New Roman" panose="02020603050405020304" pitchFamily="18" charset="0"/>
              <a:ea typeface="字魂17号-萌趣果冻体" pitchFamily="2" charset="-122"/>
              <a:cs typeface="Times New Roman" panose="02020603050405020304" pitchFamily="18" charset="0"/>
            </a:endParaRPr>
          </a:p>
        </p:txBody>
      </p:sp>
    </p:spTree>
    <p:extLst>
      <p:ext uri="{BB962C8B-B14F-4D97-AF65-F5344CB8AC3E}">
        <p14:creationId xmlns:p14="http://schemas.microsoft.com/office/powerpoint/2010/main" val="11363250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692726" y="531187"/>
            <a:ext cx="5708072" cy="58092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smtClean="0">
                <a:solidFill>
                  <a:srgbClr val="C00000"/>
                </a:solidFill>
                <a:latin typeface="Times New Roman" panose="02020603050405020304" pitchFamily="18" charset="0"/>
                <a:cs typeface="Times New Roman" panose="02020603050405020304" pitchFamily="18" charset="0"/>
              </a:rPr>
              <a:t>3. </a:t>
            </a:r>
            <a:r>
              <a:rPr lang="en-US" sz="3200" b="1" spc="0" dirty="0" err="1">
                <a:solidFill>
                  <a:srgbClr val="C00000"/>
                </a:solidFill>
                <a:latin typeface="Times New Roman" panose="02020603050405020304" pitchFamily="18" charset="0"/>
                <a:cs typeface="Times New Roman" panose="02020603050405020304" pitchFamily="18" charset="0"/>
              </a:rPr>
              <a:t>Bài</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a:t>
            </a:r>
            <a:r>
              <a:rPr lang="en-US" sz="3200" b="1" spc="0" dirty="0" smtClean="0">
                <a:solidFill>
                  <a:srgbClr val="C00000"/>
                </a:solidFill>
                <a:latin typeface="Times New Roman" panose="02020603050405020304" pitchFamily="18" charset="0"/>
                <a:cs typeface="Times New Roman" panose="02020603050405020304" pitchFamily="18" charset="0"/>
              </a:rPr>
              <a:t>3</a:t>
            </a:r>
            <a:endParaRPr lang="en-US" sz="3200" spc="0" dirty="0">
              <a:solidFill>
                <a:srgbClr val="C00000"/>
              </a:solidFill>
              <a:latin typeface="Times New Roman" panose="02020603050405020304" pitchFamily="18" charset="0"/>
              <a:cs typeface="Times New Roman" panose="02020603050405020304" pitchFamily="18" charset="0"/>
            </a:endParaRPr>
          </a:p>
        </p:txBody>
      </p:sp>
      <p:sp>
        <p:nvSpPr>
          <p:cNvPr id="8" name="文本框 9">
            <a:extLst>
              <a:ext uri="{FF2B5EF4-FFF2-40B4-BE49-F238E27FC236}">
                <a16:creationId xmlns:a16="http://schemas.microsoft.com/office/drawing/2014/main" id="{2EB1F8BF-5BD3-4DFF-A5A6-BB9E5E42B1E6}"/>
              </a:ext>
            </a:extLst>
          </p:cNvPr>
          <p:cNvSpPr txBox="1"/>
          <p:nvPr/>
        </p:nvSpPr>
        <p:spPr>
          <a:xfrm>
            <a:off x="6602455" y="1112116"/>
            <a:ext cx="5270889" cy="4031873"/>
          </a:xfrm>
          <a:prstGeom prst="rect">
            <a:avLst/>
          </a:prstGeom>
          <a:noFill/>
        </p:spPr>
        <p:txBody>
          <a:bodyPr vert="horz" wrap="square" rtlCol="0">
            <a:spAutoFit/>
          </a:bodyP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Vần </a:t>
            </a:r>
            <a:r>
              <a:rPr lang="vi-VN" sz="3200" dirty="0">
                <a:latin typeface="Times New Roman" panose="02020603050405020304" pitchFamily="18" charset="0"/>
                <a:cs typeface="Times New Roman" panose="02020603050405020304" pitchFamily="18" charset="0"/>
              </a:rPr>
              <a:t>ương ngân dài, lặp lại ở hình ảnh “bóng dương” và “khách tha hương” không chỉ tạo nên cảm nhận về một nỗi khắc khoải, day dứt mà còn gây ấn tượng về sự đồng điệu giữa cảnh vật (bóng dương) và con người (khách tha hương).</a:t>
            </a:r>
            <a:endParaRPr lang="en-US" sz="3200" dirty="0">
              <a:latin typeface="Times New Roman" panose="02020603050405020304" pitchFamily="18" charset="0"/>
              <a:cs typeface="Times New Roman" panose="02020603050405020304" pitchFamily="18" charset="0"/>
            </a:endParaRPr>
          </a:p>
        </p:txBody>
      </p:sp>
      <p:sp>
        <p:nvSpPr>
          <p:cNvPr id="9" name="文本框 5">
            <a:extLst>
              <a:ext uri="{FF2B5EF4-FFF2-40B4-BE49-F238E27FC236}">
                <a16:creationId xmlns:a16="http://schemas.microsoft.com/office/drawing/2014/main" id="{AA7C403E-A9D2-45B3-BD6B-F87D623A6428}"/>
              </a:ext>
            </a:extLst>
          </p:cNvPr>
          <p:cNvSpPr txBox="1"/>
          <p:nvPr/>
        </p:nvSpPr>
        <p:spPr>
          <a:xfrm>
            <a:off x="463785" y="1544996"/>
            <a:ext cx="5881031" cy="2677656"/>
          </a:xfrm>
          <a:prstGeom prst="rect">
            <a:avLst/>
          </a:prstGeom>
          <a:noFill/>
        </p:spPr>
        <p:txBody>
          <a:bodyPr vert="horz" wrap="square" rtlCol="0">
            <a:spAutoFit/>
          </a:bodyPr>
          <a:lstStyle/>
          <a:p>
            <a:r>
              <a:rPr lang="vi-VN" sz="2800" dirty="0">
                <a:latin typeface="Times New Roman" panose="02020603050405020304" pitchFamily="18" charset="0"/>
                <a:cs typeface="Times New Roman" panose="02020603050405020304" pitchFamily="18" charset="0"/>
              </a:rPr>
              <a:t>Trong đoạn thơ, vần ương xuất hiện 3 lần: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Rơi hoa hết mưa còn rả rích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Càng mưa rơi càng tịch bóng </a:t>
            </a:r>
            <a:r>
              <a:rPr lang="vi-VN" sz="2800" b="1" dirty="0">
                <a:latin typeface="Times New Roman" panose="02020603050405020304" pitchFamily="18" charset="0"/>
                <a:cs typeface="Times New Roman" panose="02020603050405020304" pitchFamily="18" charset="0"/>
              </a:rPr>
              <a:t>dương</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Bóng </a:t>
            </a:r>
            <a:r>
              <a:rPr lang="vi-VN" sz="2800" b="1" dirty="0">
                <a:latin typeface="Times New Roman" panose="02020603050405020304" pitchFamily="18" charset="0"/>
                <a:cs typeface="Times New Roman" panose="02020603050405020304" pitchFamily="18" charset="0"/>
              </a:rPr>
              <a:t>dương </a:t>
            </a:r>
            <a:r>
              <a:rPr lang="vi-VN" sz="2800" dirty="0">
                <a:latin typeface="Times New Roman" panose="02020603050405020304" pitchFamily="18" charset="0"/>
                <a:cs typeface="Times New Roman" panose="02020603050405020304" pitchFamily="18" charset="0"/>
              </a:rPr>
              <a:t>với khách tha </a:t>
            </a:r>
            <a:r>
              <a:rPr lang="vi-VN" sz="2800" b="1" dirty="0">
                <a:latin typeface="Times New Roman" panose="02020603050405020304" pitchFamily="18" charset="0"/>
                <a:cs typeface="Times New Roman" panose="02020603050405020304" pitchFamily="18" charset="0"/>
              </a:rPr>
              <a:t>hương</a:t>
            </a:r>
            <a:r>
              <a:rPr lang="vi-VN"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Mưa </a:t>
            </a:r>
            <a:r>
              <a:rPr lang="vi-VN" sz="2800" dirty="0">
                <a:latin typeface="Times New Roman" panose="02020603050405020304" pitchFamily="18" charset="0"/>
                <a:cs typeface="Times New Roman" panose="02020603050405020304" pitchFamily="18" charset="0"/>
              </a:rPr>
              <a:t>trong ý khách muôn hàng lệ rơi.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333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21" y="419451"/>
            <a:ext cx="10166032" cy="5436669"/>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grpSp>
        <p:nvGrpSpPr>
          <p:cNvPr id="6" name="组合 5"/>
          <p:cNvGrpSpPr/>
          <p:nvPr/>
        </p:nvGrpSpPr>
        <p:grpSpPr>
          <a:xfrm>
            <a:off x="3062810" y="1781087"/>
            <a:ext cx="5136828" cy="1994993"/>
            <a:chOff x="2774881" y="2578373"/>
            <a:chExt cx="5136828" cy="1994993"/>
          </a:xfrm>
        </p:grpSpPr>
        <p:sp>
          <p:nvSpPr>
            <p:cNvPr id="41" name="文本框 40"/>
            <p:cNvSpPr txBox="1"/>
            <p:nvPr/>
          </p:nvSpPr>
          <p:spPr>
            <a:xfrm>
              <a:off x="2877476" y="3042301"/>
              <a:ext cx="4864169" cy="1015663"/>
            </a:xfrm>
            <a:prstGeom prst="rect">
              <a:avLst/>
            </a:prstGeom>
            <a:noFill/>
            <a:ln w="12700">
              <a:noFill/>
            </a:ln>
          </p:spPr>
          <p:txBody>
            <a:bodyPr wrap="square" rtlCol="0">
              <a:spAutoFit/>
            </a:bodyPr>
            <a:lstStyle/>
            <a:p>
              <a:pPr algn="ctr"/>
              <a:r>
                <a:rPr lang="en-US" altLang="zh-CN" sz="6000" b="1" spc="300" dirty="0" smtClean="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6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774881" y="2578373"/>
              <a:ext cx="5136828" cy="19949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spTree>
    <p:extLst>
      <p:ext uri="{BB962C8B-B14F-4D97-AF65-F5344CB8AC3E}">
        <p14:creationId xmlns:p14="http://schemas.microsoft.com/office/powerpoint/2010/main" val="36062330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4224269" y="1300766"/>
            <a:ext cx="6228995" cy="4089633"/>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5131408" y="1822088"/>
            <a:ext cx="4414715"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HS </a:t>
            </a:r>
            <a:r>
              <a:rPr lang="vi-VN" sz="2800" dirty="0">
                <a:latin typeface="Times New Roman" panose="02020603050405020304" pitchFamily="18" charset="0"/>
                <a:cs typeface="Times New Roman" panose="02020603050405020304" pitchFamily="18" charset="0"/>
              </a:rPr>
              <a:t>viết đoạn văn thể hiện cảm xúc,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nghĩ về một bài thơ/ đoạn thơ có sử dụng biện pháp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từ điệp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hoặc điệp vần.</a:t>
            </a:r>
            <a:endParaRPr lang="en-US" sz="2800" dirty="0">
              <a:latin typeface="Times New Roman" panose="02020603050405020304" pitchFamily="18" charset="0"/>
              <a:cs typeface="Times New Roman" panose="02020603050405020304" pitchFamily="18" charset="0"/>
            </a:endParaRPr>
          </a:p>
        </p:txBody>
      </p:sp>
      <p:sp>
        <p:nvSpPr>
          <p:cNvPr id="25" name="云形标注 3">
            <a:extLst>
              <a:ext uri="{FF2B5EF4-FFF2-40B4-BE49-F238E27FC236}">
                <a16:creationId xmlns:a16="http://schemas.microsoft.com/office/drawing/2014/main" id="{A178E3CE-F9DF-4ACD-899A-A758E52886B4}"/>
              </a:ext>
            </a:extLst>
          </p:cNvPr>
          <p:cNvSpPr/>
          <p:nvPr/>
        </p:nvSpPr>
        <p:spPr>
          <a:xfrm>
            <a:off x="2645261" y="839758"/>
            <a:ext cx="2271377" cy="1562337"/>
          </a:xfrm>
          <a:prstGeom prst="cloudCallout">
            <a:avLst/>
          </a:prstGeom>
          <a:noFill/>
          <a:ln w="28575">
            <a:solidFill>
              <a:srgbClr val="E6927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8">
            <a:extLst>
              <a:ext uri="{FF2B5EF4-FFF2-40B4-BE49-F238E27FC236}">
                <a16:creationId xmlns:a16="http://schemas.microsoft.com/office/drawing/2014/main" id="{8E743A21-7B4D-4153-8B5F-963B5CF1185A}"/>
              </a:ext>
            </a:extLst>
          </p:cNvPr>
          <p:cNvSpPr txBox="1"/>
          <p:nvPr/>
        </p:nvSpPr>
        <p:spPr>
          <a:xfrm>
            <a:off x="2825055" y="1042594"/>
            <a:ext cx="1868275" cy="7425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Nhiệm</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vụ</a:t>
            </a:r>
            <a:endPar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endParaRPr>
          </a:p>
        </p:txBody>
      </p:sp>
    </p:spTree>
    <p:extLst>
      <p:ext uri="{BB962C8B-B14F-4D97-AF65-F5344CB8AC3E}">
        <p14:creationId xmlns:p14="http://schemas.microsoft.com/office/powerpoint/2010/main" val="76071101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1809597" y="900131"/>
            <a:ext cx="8652173" cy="4577599"/>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2562204" y="1282717"/>
            <a:ext cx="7378059" cy="3970318"/>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Ví dụ: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đoạn thơ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Thâm Tâm sử dụng rất nhiều </a:t>
            </a:r>
            <a:r>
              <a:rPr lang="en-US" sz="2800" b="1" dirty="0" err="1">
                <a:latin typeface="Times New Roman" panose="02020603050405020304" pitchFamily="18" charset="0"/>
                <a:cs typeface="Times New Roman" panose="02020603050405020304" pitchFamily="18" charset="0"/>
              </a:rPr>
              <a:t>thanh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bằng (gạch chân).</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Đưa người, </a:t>
            </a:r>
            <a:r>
              <a:rPr lang="en-US" sz="2800" dirty="0">
                <a:latin typeface="Times New Roman" panose="02020603050405020304" pitchFamily="18" charset="0"/>
                <a:cs typeface="Times New Roman" panose="02020603050405020304" pitchFamily="18" charset="0"/>
              </a:rPr>
              <a:t>ta </a:t>
            </a:r>
            <a:r>
              <a:rPr lang="vi-VN" sz="2800" dirty="0">
                <a:latin typeface="Times New Roman" panose="02020603050405020304" pitchFamily="18" charset="0"/>
                <a:cs typeface="Times New Roman" panose="02020603050405020304" pitchFamily="18" charset="0"/>
              </a:rPr>
              <a:t>không đưa </a:t>
            </a:r>
            <a:r>
              <a:rPr lang="en-US" sz="2800" dirty="0">
                <a:latin typeface="Times New Roman" panose="02020603050405020304" pitchFamily="18" charset="0"/>
                <a:cs typeface="Times New Roman" panose="02020603050405020304" pitchFamily="18" charset="0"/>
              </a:rPr>
              <a:t>qua </a:t>
            </a:r>
            <a:r>
              <a:rPr lang="vi-VN" sz="2800" dirty="0">
                <a:latin typeface="Times New Roman" panose="02020603050405020304" pitchFamily="18" charset="0"/>
                <a:cs typeface="Times New Roman" panose="02020603050405020304" pitchFamily="18" charset="0"/>
              </a:rPr>
              <a:t>sông,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vi-VN" sz="2800" dirty="0">
                <a:latin typeface="Times New Roman" panose="02020603050405020304" pitchFamily="18" charset="0"/>
                <a:cs typeface="Times New Roman" panose="02020603050405020304" pitchFamily="18" charset="0"/>
              </a:rPr>
              <a:t>có tiếng sóng ở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lòng?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Bóng chiều không thắm, không vàng vọt,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Sao đầy hoàng hôn trong mắt trong?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Đưa người, ta chỉ đưa người ấy</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Một giã gia đình, một dửng dưng...</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Thâm Tâm, </a:t>
            </a:r>
            <a:r>
              <a:rPr lang="vi-VN" sz="2800" i="1" dirty="0">
                <a:latin typeface="Times New Roman" panose="02020603050405020304" pitchFamily="18" charset="0"/>
                <a:cs typeface="Times New Roman" panose="02020603050405020304" pitchFamily="18" charset="0"/>
              </a:rPr>
              <a:t>Tống biệt </a:t>
            </a:r>
            <a:r>
              <a:rPr lang="vi-VN" sz="2800" i="1" dirty="0"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2423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17"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1662964" y="928438"/>
            <a:ext cx="8652173" cy="4577599"/>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2499551" y="2368541"/>
            <a:ext cx="7378059"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Đoạn văn của HS thể hiện cảm xúc, suy nghĩ về một bài thơ/ đoạn thơ có sử dụng biện pháp tu từ điệp thanh hoặc biện pháp tu từ điệp vần.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20810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17"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2438658"/>
            <a:ext cx="5942053" cy="1011688"/>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5998" b="1" dirty="0">
                <a:solidFill>
                  <a:srgbClr val="C00000"/>
                </a:solidFill>
                <a:latin typeface="Times New Roman" panose="02020603050405020304" pitchFamily="18" charset="0"/>
                <a:ea typeface="字魂27号-布丁体" pitchFamily="2" charset="-122"/>
                <a:cs typeface="Times New Roman" panose="02020603050405020304" pitchFamily="18" charset="0"/>
              </a:rPr>
              <a:t>HẸN GẶP LẠI</a:t>
            </a:r>
            <a:endParaRPr lang="zh-CN" altLang="en-US" sz="5998"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06681752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499607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632323" y="4577008"/>
            <a:ext cx="4368800" cy="584775"/>
          </a:xfrm>
          <a:prstGeom prst="rect">
            <a:avLst/>
          </a:prstGeom>
          <a:noFill/>
        </p:spPr>
        <p:txBody>
          <a:bodyPr wrap="square" rtlCol="0">
            <a:spAutoFit/>
          </a:bodyPr>
          <a:lstStyle/>
          <a:p>
            <a:pPr lvl="0"/>
            <a:r>
              <a:rPr lang="en-US" sz="3200" dirty="0" smtClean="0">
                <a:solidFill>
                  <a:prstClr val="black"/>
                </a:solidFill>
                <a:latin typeface="Times New Roman"/>
              </a:rPr>
              <a:t>A. </a:t>
            </a:r>
            <a:r>
              <a:rPr lang="vi-VN" sz="3200" dirty="0" smtClean="0">
                <a:solidFill>
                  <a:prstClr val="black"/>
                </a:solidFill>
                <a:latin typeface="Times New Roman"/>
              </a:rPr>
              <a:t>thưa </a:t>
            </a:r>
            <a:r>
              <a:rPr lang="vi-VN" sz="3200" dirty="0">
                <a:solidFill>
                  <a:prstClr val="black"/>
                </a:solidFill>
                <a:latin typeface="Times New Roman"/>
              </a:rPr>
              <a:t>thớt </a:t>
            </a:r>
            <a:r>
              <a:rPr lang="vi-VN" sz="3200" dirty="0" smtClean="0">
                <a:solidFill>
                  <a:prstClr val="black"/>
                </a:solidFill>
                <a:latin typeface="Times New Roman"/>
              </a:rPr>
              <a:t>quá</a:t>
            </a:r>
            <a:endParaRPr lang="en-US" sz="3200" dirty="0">
              <a:solidFill>
                <a:prstClr val="black"/>
              </a:solidFill>
              <a:latin typeface="Times New Roman"/>
            </a:endParaRPr>
          </a:p>
        </p:txBody>
      </p:sp>
      <p:sp>
        <p:nvSpPr>
          <p:cNvPr id="19" name="TextBox 18"/>
          <p:cNvSpPr txBox="1"/>
          <p:nvPr/>
        </p:nvSpPr>
        <p:spPr>
          <a:xfrm>
            <a:off x="1632323" y="5230733"/>
            <a:ext cx="4368800" cy="584775"/>
          </a:xfrm>
          <a:prstGeom prst="rect">
            <a:avLst/>
          </a:prstGeom>
          <a:noFill/>
        </p:spPr>
        <p:txBody>
          <a:bodyPr wrap="square" rtlCol="0">
            <a:spAutoFit/>
          </a:bodyPr>
          <a:lstStyle/>
          <a:p>
            <a:pPr lvl="0"/>
            <a:r>
              <a:rPr lang="en-US" sz="3200" dirty="0" smtClean="0">
                <a:solidFill>
                  <a:prstClr val="black"/>
                </a:solidFill>
                <a:latin typeface="Times New Roman"/>
              </a:rPr>
              <a:t>B. </a:t>
            </a:r>
            <a:r>
              <a:rPr lang="vi-VN" sz="3200" dirty="0" smtClean="0">
                <a:solidFill>
                  <a:prstClr val="black"/>
                </a:solidFill>
                <a:latin typeface="Times New Roman"/>
              </a:rPr>
              <a:t>rụng </a:t>
            </a:r>
            <a:r>
              <a:rPr lang="vi-VN" sz="3200" dirty="0">
                <a:solidFill>
                  <a:prstClr val="black"/>
                </a:solidFill>
                <a:latin typeface="Times New Roman"/>
              </a:rPr>
              <a:t>nhiều quá</a:t>
            </a:r>
            <a:endParaRPr lang="en-US" sz="3200" dirty="0">
              <a:solidFill>
                <a:prstClr val="black"/>
              </a:solidFill>
              <a:latin typeface="Times New Roman"/>
            </a:endParaRPr>
          </a:p>
        </p:txBody>
      </p:sp>
      <p:sp>
        <p:nvSpPr>
          <p:cNvPr id="20" name="TextBox 19"/>
          <p:cNvSpPr txBox="1"/>
          <p:nvPr/>
        </p:nvSpPr>
        <p:spPr>
          <a:xfrm>
            <a:off x="1632323" y="5884458"/>
            <a:ext cx="4368800" cy="584775"/>
          </a:xfrm>
          <a:prstGeom prst="rect">
            <a:avLst/>
          </a:prstGeom>
          <a:noFill/>
        </p:spPr>
        <p:txBody>
          <a:bodyPr wrap="square" rtlCol="0">
            <a:spAutoFit/>
          </a:bodyPr>
          <a:lstStyle/>
          <a:p>
            <a:pPr lvl="0"/>
            <a:r>
              <a:rPr lang="en-US" sz="3200" dirty="0" smtClean="0">
                <a:solidFill>
                  <a:prstClr val="black"/>
                </a:solidFill>
                <a:latin typeface="Times New Roman"/>
              </a:rPr>
              <a:t>C. </a:t>
            </a:r>
            <a:r>
              <a:rPr lang="vi-VN" sz="3200" dirty="0" smtClean="0">
                <a:solidFill>
                  <a:prstClr val="black"/>
                </a:solidFill>
                <a:latin typeface="Times New Roman"/>
              </a:rPr>
              <a:t>mênh </a:t>
            </a:r>
            <a:r>
              <a:rPr lang="vi-VN" sz="3200" dirty="0">
                <a:solidFill>
                  <a:prstClr val="black"/>
                </a:solidFill>
                <a:latin typeface="Times New Roman"/>
              </a:rPr>
              <a:t>mang quá</a:t>
            </a:r>
            <a:endParaRPr lang="en-US" sz="3200" dirty="0">
              <a:solidFill>
                <a:prstClr val="black"/>
              </a:solidFill>
              <a:latin typeface="Times New Roman"/>
            </a:endParaRPr>
          </a:p>
        </p:txBody>
      </p:sp>
      <p:sp>
        <p:nvSpPr>
          <p:cNvPr id="29" name="TextBox 28"/>
          <p:cNvSpPr txBox="1"/>
          <p:nvPr/>
        </p:nvSpPr>
        <p:spPr>
          <a:xfrm>
            <a:off x="287738" y="323880"/>
            <a:ext cx="11725834" cy="4031873"/>
          </a:xfrm>
          <a:prstGeom prst="rect">
            <a:avLst/>
          </a:prstGeom>
          <a:noFill/>
        </p:spPr>
        <p:txBody>
          <a:bodyPr wrap="square" rtlCol="0">
            <a:spAutoFit/>
          </a:bodyPr>
          <a:lstStyle/>
          <a:p>
            <a:r>
              <a:rPr lang="vi-VN" sz="3200" b="1" dirty="0">
                <a:solidFill>
                  <a:prstClr val="black"/>
                </a:solidFill>
                <a:latin typeface="Times New Roman"/>
              </a:rPr>
              <a:t>Chọn từ thích hợp để “thả” vào chỗ trống trong câu thơ sau:</a:t>
            </a:r>
            <a:endParaRPr lang="en-US" sz="3200" b="1" dirty="0">
              <a:solidFill>
                <a:prstClr val="black"/>
              </a:solidFill>
              <a:latin typeface="Times New Roman"/>
            </a:endParaRPr>
          </a:p>
          <a:p>
            <a:r>
              <a:rPr lang="vi-VN" sz="3200" dirty="0" smtClean="0">
                <a:solidFill>
                  <a:prstClr val="black"/>
                </a:solidFill>
                <a:latin typeface="Times New Roman"/>
              </a:rPr>
              <a:t>Cuối </a:t>
            </a:r>
            <a:r>
              <a:rPr lang="vi-VN" sz="3200" dirty="0">
                <a:solidFill>
                  <a:prstClr val="black"/>
                </a:solidFill>
                <a:latin typeface="Times New Roman"/>
              </a:rPr>
              <a:t>trời mây trắng bay </a:t>
            </a:r>
            <a:endParaRPr lang="en-US" sz="3200" dirty="0" smtClean="0">
              <a:solidFill>
                <a:prstClr val="black"/>
              </a:solidFill>
              <a:latin typeface="Times New Roman"/>
            </a:endParaRPr>
          </a:p>
          <a:p>
            <a:r>
              <a:rPr lang="vi-VN" sz="3200" dirty="0" smtClean="0">
                <a:solidFill>
                  <a:prstClr val="black"/>
                </a:solidFill>
                <a:latin typeface="Times New Roman"/>
              </a:rPr>
              <a:t>Lá </a:t>
            </a:r>
            <a:r>
              <a:rPr lang="vi-VN" sz="3200" dirty="0">
                <a:solidFill>
                  <a:prstClr val="black"/>
                </a:solidFill>
                <a:latin typeface="Times New Roman"/>
              </a:rPr>
              <a:t>vàng </a:t>
            </a:r>
            <a:r>
              <a:rPr lang="en-US" sz="3200" dirty="0" smtClean="0">
                <a:solidFill>
                  <a:prstClr val="black"/>
                </a:solidFill>
                <a:latin typeface="Times New Roman"/>
              </a:rPr>
              <a:t>...................... </a:t>
            </a:r>
            <a:r>
              <a:rPr lang="vi-VN" sz="3200" dirty="0">
                <a:solidFill>
                  <a:prstClr val="black"/>
                </a:solidFill>
                <a:latin typeface="Times New Roman"/>
              </a:rPr>
              <a:t>	</a:t>
            </a:r>
            <a:endParaRPr lang="en-US" sz="3200" dirty="0">
              <a:solidFill>
                <a:prstClr val="black"/>
              </a:solidFill>
              <a:latin typeface="Times New Roman"/>
            </a:endParaRPr>
          </a:p>
          <a:p>
            <a:r>
              <a:rPr lang="vi-VN" sz="3200" dirty="0">
                <a:solidFill>
                  <a:prstClr val="black"/>
                </a:solidFill>
                <a:latin typeface="Times New Roman"/>
              </a:rPr>
              <a:t>Phải chăng lá về rừng </a:t>
            </a:r>
            <a:endParaRPr lang="en-US" sz="3200" dirty="0" smtClean="0">
              <a:solidFill>
                <a:prstClr val="black"/>
              </a:solidFill>
              <a:latin typeface="Times New Roman"/>
            </a:endParaRPr>
          </a:p>
          <a:p>
            <a:r>
              <a:rPr lang="vi-VN" sz="3200" dirty="0" smtClean="0">
                <a:solidFill>
                  <a:prstClr val="black"/>
                </a:solidFill>
                <a:latin typeface="Times New Roman"/>
              </a:rPr>
              <a:t>Mùa </a:t>
            </a:r>
            <a:r>
              <a:rPr lang="vi-VN" sz="3200" dirty="0">
                <a:solidFill>
                  <a:prstClr val="black"/>
                </a:solidFill>
                <a:latin typeface="Times New Roman"/>
              </a:rPr>
              <a:t>thu đi cùng lá </a:t>
            </a:r>
            <a:endParaRPr lang="en-US" sz="3200" dirty="0" smtClean="0">
              <a:solidFill>
                <a:prstClr val="black"/>
              </a:solidFill>
              <a:latin typeface="Times New Roman"/>
            </a:endParaRPr>
          </a:p>
          <a:p>
            <a:r>
              <a:rPr lang="vi-VN" sz="3200" dirty="0" smtClean="0">
                <a:solidFill>
                  <a:prstClr val="black"/>
                </a:solidFill>
                <a:latin typeface="Times New Roman"/>
              </a:rPr>
              <a:t>Mùa </a:t>
            </a:r>
            <a:r>
              <a:rPr lang="vi-VN" sz="3200" dirty="0">
                <a:solidFill>
                  <a:prstClr val="black"/>
                </a:solidFill>
                <a:latin typeface="Times New Roman"/>
              </a:rPr>
              <a:t>thu ra biển cả </a:t>
            </a:r>
            <a:endParaRPr lang="en-US" sz="3200" dirty="0" smtClean="0">
              <a:solidFill>
                <a:prstClr val="black"/>
              </a:solidFill>
              <a:latin typeface="Times New Roman"/>
            </a:endParaRPr>
          </a:p>
          <a:p>
            <a:r>
              <a:rPr lang="vi-VN" sz="3200" dirty="0" smtClean="0">
                <a:solidFill>
                  <a:prstClr val="black"/>
                </a:solidFill>
                <a:latin typeface="Times New Roman"/>
              </a:rPr>
              <a:t>Theo </a:t>
            </a:r>
            <a:r>
              <a:rPr lang="vi-VN" sz="3200" dirty="0">
                <a:solidFill>
                  <a:prstClr val="black"/>
                </a:solidFill>
                <a:latin typeface="Times New Roman"/>
              </a:rPr>
              <a:t>dòng nước mênh mang</a:t>
            </a:r>
            <a:endParaRPr lang="en-US" sz="3200" dirty="0">
              <a:solidFill>
                <a:prstClr val="black"/>
              </a:solidFill>
              <a:latin typeface="Times New Roman"/>
            </a:endParaRPr>
          </a:p>
          <a:p>
            <a:r>
              <a:rPr lang="en-US" sz="3200" dirty="0" smtClean="0">
                <a:solidFill>
                  <a:prstClr val="black"/>
                </a:solidFill>
                <a:latin typeface="Times New Roman"/>
              </a:rPr>
              <a:t>		</a:t>
            </a:r>
            <a:r>
              <a:rPr lang="vi-VN" sz="3200" dirty="0" smtClean="0">
                <a:solidFill>
                  <a:prstClr val="black"/>
                </a:solidFill>
                <a:latin typeface="Times New Roman"/>
              </a:rPr>
              <a:t>(</a:t>
            </a:r>
            <a:r>
              <a:rPr lang="vi-VN" sz="3200" dirty="0">
                <a:solidFill>
                  <a:prstClr val="black"/>
                </a:solidFill>
                <a:latin typeface="Times New Roman"/>
              </a:rPr>
              <a:t>Theo Xuân Quỳnh, Thơ tình cuối mùa thu)</a:t>
            </a:r>
            <a:endParaRPr lang="en-US" sz="3200" dirty="0">
              <a:solidFill>
                <a:prstClr val="black"/>
              </a:solidFill>
              <a:latin typeface="Times New Roman"/>
            </a:endParaRPr>
          </a:p>
        </p:txBody>
      </p:sp>
      <p:sp>
        <p:nvSpPr>
          <p:cNvPr id="3" name="Oval 2"/>
          <p:cNvSpPr/>
          <p:nvPr/>
        </p:nvSpPr>
        <p:spPr>
          <a:xfrm>
            <a:off x="1499798" y="4528109"/>
            <a:ext cx="729673" cy="62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A</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75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42565" y="3241155"/>
            <a:ext cx="5253149" cy="584775"/>
          </a:xfrm>
          <a:prstGeom prst="rect">
            <a:avLst/>
          </a:prstGeom>
          <a:noFill/>
        </p:spPr>
        <p:txBody>
          <a:bodyPr wrap="square" rtlCol="0">
            <a:spAutoFit/>
          </a:bodyPr>
          <a:lstStyle/>
          <a:p>
            <a:pPr lvl="0"/>
            <a:r>
              <a:rPr lang="en-US" sz="3200" dirty="0" smtClean="0">
                <a:solidFill>
                  <a:srgbClr val="002060"/>
                </a:solidFill>
                <a:latin typeface="Times New Roman" pitchFamily="18" charset="0"/>
                <a:cs typeface="Times New Roman" pitchFamily="18" charset="0"/>
              </a:rPr>
              <a:t>A. </a:t>
            </a:r>
            <a:r>
              <a:rPr lang="vi-VN" sz="3200" dirty="0" smtClean="0">
                <a:solidFill>
                  <a:srgbClr val="002060"/>
                </a:solidFill>
                <a:latin typeface="Times New Roman" pitchFamily="18" charset="0"/>
                <a:cs typeface="Times New Roman" pitchFamily="18" charset="0"/>
              </a:rPr>
              <a:t>nổi </a:t>
            </a:r>
            <a:r>
              <a:rPr lang="vi-VN" sz="3200" dirty="0">
                <a:solidFill>
                  <a:srgbClr val="002060"/>
                </a:solidFill>
                <a:latin typeface="Times New Roman" pitchFamily="18" charset="0"/>
                <a:cs typeface="Times New Roman" pitchFamily="18" charset="0"/>
              </a:rPr>
              <a:t>bồng bềnh</a:t>
            </a:r>
            <a:endParaRPr lang="en-US" sz="3200" dirty="0">
              <a:solidFill>
                <a:srgbClr val="002060"/>
              </a:solidFill>
              <a:latin typeface="Times New Roman" pitchFamily="18" charset="0"/>
              <a:cs typeface="Times New Roman" pitchFamily="18" charset="0"/>
            </a:endParaRPr>
          </a:p>
        </p:txBody>
      </p:sp>
      <p:sp>
        <p:nvSpPr>
          <p:cNvPr id="19" name="TextBox 18"/>
          <p:cNvSpPr txBox="1"/>
          <p:nvPr/>
        </p:nvSpPr>
        <p:spPr>
          <a:xfrm>
            <a:off x="2175028" y="3825930"/>
            <a:ext cx="4303874" cy="584775"/>
          </a:xfrm>
          <a:prstGeom prst="rect">
            <a:avLst/>
          </a:prstGeom>
          <a:noFill/>
        </p:spPr>
        <p:txBody>
          <a:bodyPr wrap="square" rtlCol="0">
            <a:spAutoFit/>
          </a:bodyPr>
          <a:lstStyle/>
          <a:p>
            <a:pPr lvl="0"/>
            <a:r>
              <a:rPr lang="en-US" sz="3200" dirty="0" smtClean="0">
                <a:solidFill>
                  <a:srgbClr val="002060"/>
                </a:solidFill>
                <a:latin typeface="Times New Roman" pitchFamily="18" charset="0"/>
                <a:cs typeface="Times New Roman" pitchFamily="18" charset="0"/>
              </a:rPr>
              <a:t>B. </a:t>
            </a:r>
            <a:r>
              <a:rPr lang="vi-VN" sz="3200" dirty="0" smtClean="0">
                <a:solidFill>
                  <a:srgbClr val="002060"/>
                </a:solidFill>
                <a:latin typeface="Times New Roman" pitchFamily="18" charset="0"/>
                <a:cs typeface="Times New Roman" pitchFamily="18" charset="0"/>
              </a:rPr>
              <a:t>bé </a:t>
            </a:r>
            <a:r>
              <a:rPr lang="vi-VN" sz="3200" dirty="0">
                <a:solidFill>
                  <a:srgbClr val="002060"/>
                </a:solidFill>
                <a:latin typeface="Times New Roman" pitchFamily="18" charset="0"/>
                <a:cs typeface="Times New Roman" pitchFamily="18" charset="0"/>
              </a:rPr>
              <a:t>tẻo teo</a:t>
            </a:r>
            <a:endParaRPr lang="en-US" sz="3200" dirty="0">
              <a:solidFill>
                <a:srgbClr val="002060"/>
              </a:solidFill>
              <a:latin typeface="Times New Roman" pitchFamily="18" charset="0"/>
              <a:cs typeface="Times New Roman" pitchFamily="18" charset="0"/>
            </a:endParaRPr>
          </a:p>
        </p:txBody>
      </p:sp>
      <p:sp>
        <p:nvSpPr>
          <p:cNvPr id="20" name="TextBox 19"/>
          <p:cNvSpPr txBox="1"/>
          <p:nvPr/>
        </p:nvSpPr>
        <p:spPr>
          <a:xfrm>
            <a:off x="2142565" y="4410705"/>
            <a:ext cx="4368800" cy="584775"/>
          </a:xfrm>
          <a:prstGeom prst="rect">
            <a:avLst/>
          </a:prstGeom>
          <a:noFill/>
        </p:spPr>
        <p:txBody>
          <a:bodyPr wrap="square" rtlCol="0">
            <a:spAutoFit/>
          </a:bodyPr>
          <a:lstStyle/>
          <a:p>
            <a:r>
              <a:rPr lang="en-US" sz="3200" dirty="0" smtClean="0">
                <a:solidFill>
                  <a:srgbClr val="002060"/>
                </a:solidFill>
                <a:latin typeface="Times New Roman" pitchFamily="18" charset="0"/>
                <a:cs typeface="Times New Roman" pitchFamily="18" charset="0"/>
              </a:rPr>
              <a:t>C. </a:t>
            </a:r>
            <a:r>
              <a:rPr lang="vi-VN" sz="3200" dirty="0" smtClean="0">
                <a:solidFill>
                  <a:srgbClr val="002060"/>
                </a:solidFill>
                <a:latin typeface="Times New Roman" pitchFamily="18" charset="0"/>
                <a:cs typeface="Times New Roman" pitchFamily="18" charset="0"/>
              </a:rPr>
              <a:t>dưới </a:t>
            </a:r>
            <a:r>
              <a:rPr lang="vi-VN" sz="3200" dirty="0">
                <a:solidFill>
                  <a:srgbClr val="002060"/>
                </a:solidFill>
                <a:latin typeface="Times New Roman" pitchFamily="18" charset="0"/>
                <a:cs typeface="Times New Roman" pitchFamily="18" charset="0"/>
              </a:rPr>
              <a:t>ánh trăng</a:t>
            </a:r>
            <a:endParaRPr lang="en-US" sz="3200" dirty="0">
              <a:solidFill>
                <a:srgbClr val="002060"/>
              </a:solidFill>
              <a:latin typeface="Times New Roman" pitchFamily="18" charset="0"/>
              <a:cs typeface="Times New Roman" pitchFamily="18" charset="0"/>
            </a:endParaRPr>
          </a:p>
        </p:txBody>
      </p:sp>
      <p:sp>
        <p:nvSpPr>
          <p:cNvPr id="39" name="TextBox 38"/>
          <p:cNvSpPr txBox="1"/>
          <p:nvPr/>
        </p:nvSpPr>
        <p:spPr>
          <a:xfrm>
            <a:off x="389625" y="319605"/>
            <a:ext cx="12178553" cy="2554545"/>
          </a:xfrm>
          <a:prstGeom prst="rect">
            <a:avLst/>
          </a:prstGeom>
          <a:noFill/>
        </p:spPr>
        <p:txBody>
          <a:bodyPr wrap="square" rtlCol="0">
            <a:spAutoFit/>
          </a:bodyPr>
          <a:lstStyle/>
          <a:p>
            <a:r>
              <a:rPr lang="vi-VN" sz="3200" dirty="0">
                <a:latin typeface="Times New Roman" pitchFamily="18" charset="0"/>
                <a:cs typeface="Times New Roman" pitchFamily="18" charset="0"/>
              </a:rPr>
              <a:t>2. Ao thu lạnh lẽo nước trong veo</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Một chiếc thuyền câu </a:t>
            </a:r>
            <a:r>
              <a:rPr lang="en-US" sz="3200" dirty="0" smtClean="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Sóng </a:t>
            </a:r>
            <a:r>
              <a:rPr lang="vi-VN" sz="3200" dirty="0">
                <a:latin typeface="Times New Roman" pitchFamily="18" charset="0"/>
                <a:cs typeface="Times New Roman" pitchFamily="18" charset="0"/>
              </a:rPr>
              <a:t>biếc theo làn hơi gợn tí, </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Lá </a:t>
            </a:r>
            <a:r>
              <a:rPr lang="vi-VN" sz="3200" dirty="0">
                <a:latin typeface="Times New Roman" pitchFamily="18" charset="0"/>
                <a:cs typeface="Times New Roman" pitchFamily="18" charset="0"/>
              </a:rPr>
              <a:t>vàng trước gió sẽ đưa vèo.</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a:t>
            </a:r>
            <a:r>
              <a:rPr lang="vi-VN" sz="3200" i="1" dirty="0">
                <a:latin typeface="Times New Roman" pitchFamily="18" charset="0"/>
                <a:cs typeface="Times New Roman" pitchFamily="18" charset="0"/>
              </a:rPr>
              <a:t>Theo </a:t>
            </a:r>
            <a:r>
              <a:rPr lang="vi-VN" sz="3200" dirty="0">
                <a:latin typeface="Times New Roman" pitchFamily="18" charset="0"/>
                <a:cs typeface="Times New Roman" pitchFamily="18" charset="0"/>
              </a:rPr>
              <a:t>Nguyễn Khuyến</a:t>
            </a:r>
            <a:r>
              <a:rPr lang="vi-VN" sz="3200" i="1" dirty="0">
                <a:latin typeface="Times New Roman" pitchFamily="18" charset="0"/>
                <a:cs typeface="Times New Roman" pitchFamily="18" charset="0"/>
              </a:rPr>
              <a:t>, Thu điếu)</a:t>
            </a:r>
            <a:endParaRPr lang="en-US" sz="3200" i="1" dirty="0">
              <a:latin typeface="Times New Roman" pitchFamily="18" charset="0"/>
              <a:cs typeface="Times New Roman" pitchFamily="18" charset="0"/>
            </a:endParaRPr>
          </a:p>
        </p:txBody>
      </p:sp>
      <p:sp>
        <p:nvSpPr>
          <p:cNvPr id="3" name="Oval 2"/>
          <p:cNvSpPr/>
          <p:nvPr/>
        </p:nvSpPr>
        <p:spPr>
          <a:xfrm>
            <a:off x="2041236" y="3771953"/>
            <a:ext cx="757382" cy="692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B</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5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9"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42565" y="3530025"/>
            <a:ext cx="5253149" cy="584775"/>
          </a:xfrm>
          <a:prstGeom prst="rect">
            <a:avLst/>
          </a:prstGeom>
          <a:noFill/>
        </p:spPr>
        <p:txBody>
          <a:bodyPr wrap="square" rtlCol="0">
            <a:spAutoFit/>
          </a:bodyPr>
          <a:lstStyle/>
          <a:p>
            <a:pPr lvl="0"/>
            <a:r>
              <a:rPr lang="en-US" sz="3200" dirty="0" smtClean="0">
                <a:latin typeface="Times New Roman" pitchFamily="18" charset="0"/>
                <a:cs typeface="Times New Roman" pitchFamily="18" charset="0"/>
              </a:rPr>
              <a:t>A. </a:t>
            </a:r>
            <a:r>
              <a:rPr lang="vi-VN" sz="3200" dirty="0" smtClean="0">
                <a:latin typeface="Times New Roman" pitchFamily="18" charset="0"/>
                <a:cs typeface="Times New Roman" pitchFamily="18" charset="0"/>
              </a:rPr>
              <a:t>những giấc mơ</a:t>
            </a:r>
            <a:endParaRPr lang="en-US" sz="3200" dirty="0">
              <a:latin typeface="Times New Roman" pitchFamily="18" charset="0"/>
              <a:cs typeface="Times New Roman" pitchFamily="18" charset="0"/>
            </a:endParaRPr>
          </a:p>
        </p:txBody>
      </p:sp>
      <p:sp>
        <p:nvSpPr>
          <p:cNvPr id="19" name="TextBox 18"/>
          <p:cNvSpPr txBox="1"/>
          <p:nvPr/>
        </p:nvSpPr>
        <p:spPr>
          <a:xfrm>
            <a:off x="2142565" y="4149025"/>
            <a:ext cx="4368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 </a:t>
            </a:r>
            <a:r>
              <a:rPr lang="vi-VN" sz="3200" dirty="0" smtClean="0">
                <a:latin typeface="Times New Roman" pitchFamily="18" charset="0"/>
                <a:cs typeface="Times New Roman" pitchFamily="18" charset="0"/>
              </a:rPr>
              <a:t>ánh </a:t>
            </a:r>
            <a:r>
              <a:rPr lang="vi-VN" sz="3200" dirty="0">
                <a:latin typeface="Times New Roman" pitchFamily="18" charset="0"/>
                <a:cs typeface="Times New Roman" pitchFamily="18" charset="0"/>
              </a:rPr>
              <a:t>nắng mai</a:t>
            </a:r>
            <a:endParaRPr lang="en-US" sz="3200" dirty="0">
              <a:latin typeface="Times New Roman" pitchFamily="18" charset="0"/>
              <a:cs typeface="Times New Roman" pitchFamily="18" charset="0"/>
            </a:endParaRPr>
          </a:p>
        </p:txBody>
      </p:sp>
      <p:sp>
        <p:nvSpPr>
          <p:cNvPr id="20" name="TextBox 19"/>
          <p:cNvSpPr txBox="1"/>
          <p:nvPr/>
        </p:nvSpPr>
        <p:spPr>
          <a:xfrm>
            <a:off x="2151530" y="4733800"/>
            <a:ext cx="4368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 </a:t>
            </a:r>
            <a:r>
              <a:rPr lang="vi-VN" sz="3200" dirty="0" smtClean="0">
                <a:latin typeface="Times New Roman" pitchFamily="18" charset="0"/>
                <a:cs typeface="Times New Roman" pitchFamily="18" charset="0"/>
              </a:rPr>
              <a:t>giấc </a:t>
            </a:r>
            <a:r>
              <a:rPr lang="vi-VN" sz="3200" dirty="0">
                <a:latin typeface="Times New Roman" pitchFamily="18" charset="0"/>
                <a:cs typeface="Times New Roman" pitchFamily="18" charset="0"/>
              </a:rPr>
              <a:t>mơ xanh</a:t>
            </a:r>
            <a:endParaRPr lang="en-US" sz="3200" dirty="0">
              <a:latin typeface="Times New Roman" pitchFamily="18" charset="0"/>
              <a:cs typeface="Times New Roman" pitchFamily="18" charset="0"/>
            </a:endParaRPr>
          </a:p>
        </p:txBody>
      </p:sp>
      <p:pic>
        <p:nvPicPr>
          <p:cNvPr id="34" name="Picture 33" descr="tich.png"/>
          <p:cNvPicPr>
            <a:picLocks noChangeAspect="1"/>
          </p:cNvPicPr>
          <p:nvPr/>
        </p:nvPicPr>
        <p:blipFill>
          <a:blip r:embed="rId2" cstate="print"/>
          <a:stretch>
            <a:fillRect/>
          </a:stretch>
        </p:blipFill>
        <p:spPr>
          <a:xfrm>
            <a:off x="2093770" y="3390900"/>
            <a:ext cx="730215" cy="723900"/>
          </a:xfrm>
          <a:prstGeom prst="rect">
            <a:avLst/>
          </a:prstGeom>
        </p:spPr>
      </p:pic>
      <p:sp>
        <p:nvSpPr>
          <p:cNvPr id="39" name="TextBox 38"/>
          <p:cNvSpPr txBox="1"/>
          <p:nvPr/>
        </p:nvSpPr>
        <p:spPr>
          <a:xfrm>
            <a:off x="13446" y="33278"/>
            <a:ext cx="12178553" cy="2554545"/>
          </a:xfrm>
          <a:prstGeom prst="rect">
            <a:avLst/>
          </a:prstGeom>
          <a:noFill/>
        </p:spPr>
        <p:txBody>
          <a:bodyPr wrap="square" rtlCol="0">
            <a:spAutoFit/>
          </a:bodyPr>
          <a:lstStyle/>
          <a:p>
            <a:r>
              <a:rPr lang="vi-VN" sz="3200" dirty="0">
                <a:latin typeface="Times New Roman" pitchFamily="18" charset="0"/>
                <a:cs typeface="Times New Roman" pitchFamily="18" charset="0"/>
              </a:rPr>
              <a:t>3. Từ lúc nghe lời ru của mẹ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Cánh </a:t>
            </a:r>
            <a:r>
              <a:rPr lang="vi-VN" sz="3200" dirty="0">
                <a:latin typeface="Times New Roman" pitchFamily="18" charset="0"/>
                <a:cs typeface="Times New Roman" pitchFamily="18" charset="0"/>
              </a:rPr>
              <a:t>cò bay </a:t>
            </a:r>
            <a:r>
              <a:rPr lang="vi-VN" sz="3200" dirty="0"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Từ </a:t>
            </a:r>
            <a:r>
              <a:rPr lang="vi-VN" sz="3200" dirty="0">
                <a:latin typeface="Times New Roman" pitchFamily="18" charset="0"/>
                <a:cs typeface="Times New Roman" pitchFamily="18" charset="0"/>
              </a:rPr>
              <a:t>lúc nghe truyền thuyết mẹ Âu Cơ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Từ </a:t>
            </a:r>
            <a:r>
              <a:rPr lang="vi-VN" sz="3200" dirty="0">
                <a:latin typeface="Times New Roman" pitchFamily="18" charset="0"/>
                <a:cs typeface="Times New Roman" pitchFamily="18" charset="0"/>
              </a:rPr>
              <a:t>lúc tôi còn chập chững tuổi thơ.</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r>
              <a:rPr lang="vi-VN" sz="3200" i="1" dirty="0">
                <a:latin typeface="Times New Roman" pitchFamily="18" charset="0"/>
                <a:cs typeface="Times New Roman" pitchFamily="18" charset="0"/>
              </a:rPr>
              <a:t>Theo</a:t>
            </a:r>
            <a:r>
              <a:rPr lang="vi-VN" sz="3200" dirty="0">
                <a:latin typeface="Times New Roman" pitchFamily="18" charset="0"/>
                <a:cs typeface="Times New Roman" pitchFamily="18" charset="0"/>
              </a:rPr>
              <a:t> Huy Tùng, </a:t>
            </a:r>
            <a:r>
              <a:rPr lang="vi-VN" sz="3200" i="1" dirty="0">
                <a:latin typeface="Times New Roman" pitchFamily="18" charset="0"/>
                <a:cs typeface="Times New Roman" pitchFamily="18" charset="0"/>
              </a:rPr>
              <a:t>Việt Nam ơi</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032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032000" y="3398645"/>
            <a:ext cx="5253149" cy="584775"/>
          </a:xfrm>
          <a:prstGeom prst="rect">
            <a:avLst/>
          </a:prstGeom>
          <a:noFill/>
        </p:spPr>
        <p:txBody>
          <a:bodyPr wrap="square" rtlCol="0">
            <a:spAutoFit/>
          </a:bodyPr>
          <a:lstStyle/>
          <a:p>
            <a:pPr lvl="0"/>
            <a:r>
              <a:rPr lang="en-US" sz="3200" dirty="0" smtClean="0">
                <a:latin typeface="Times New Roman" pitchFamily="18" charset="0"/>
                <a:cs typeface="Times New Roman" pitchFamily="18" charset="0"/>
              </a:rPr>
              <a:t>A. </a:t>
            </a:r>
            <a:r>
              <a:rPr lang="vi-VN" sz="3200" dirty="0" smtClean="0">
                <a:latin typeface="Times New Roman" pitchFamily="18" charset="0"/>
                <a:cs typeface="Times New Roman" pitchFamily="18" charset="0"/>
              </a:rPr>
              <a:t>cánh </a:t>
            </a:r>
            <a:r>
              <a:rPr lang="vi-VN" sz="3200" dirty="0">
                <a:latin typeface="Times New Roman" pitchFamily="18" charset="0"/>
                <a:cs typeface="Times New Roman" pitchFamily="18" charset="0"/>
              </a:rPr>
              <a:t>đồng lộng gió</a:t>
            </a:r>
            <a:endParaRPr lang="en-US" sz="3200" dirty="0">
              <a:latin typeface="Times New Roman" pitchFamily="18" charset="0"/>
              <a:cs typeface="Times New Roman" pitchFamily="18" charset="0"/>
            </a:endParaRPr>
          </a:p>
        </p:txBody>
      </p:sp>
      <p:sp>
        <p:nvSpPr>
          <p:cNvPr id="19" name="TextBox 18"/>
          <p:cNvSpPr txBox="1"/>
          <p:nvPr/>
        </p:nvSpPr>
        <p:spPr>
          <a:xfrm>
            <a:off x="2142565" y="4149025"/>
            <a:ext cx="4368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 </a:t>
            </a:r>
            <a:r>
              <a:rPr lang="vi-VN" sz="3200" dirty="0" smtClean="0">
                <a:latin typeface="Times New Roman" pitchFamily="18" charset="0"/>
                <a:cs typeface="Times New Roman" pitchFamily="18" charset="0"/>
              </a:rPr>
              <a:t>núi </a:t>
            </a:r>
            <a:r>
              <a:rPr lang="vi-VN" sz="3200" dirty="0">
                <a:latin typeface="Times New Roman" pitchFamily="18" charset="0"/>
                <a:cs typeface="Times New Roman" pitchFamily="18" charset="0"/>
              </a:rPr>
              <a:t>đồi mờ tỏ</a:t>
            </a:r>
            <a:endParaRPr lang="en-US" sz="3200" dirty="0">
              <a:latin typeface="Times New Roman" pitchFamily="18" charset="0"/>
              <a:cs typeface="Times New Roman" pitchFamily="18" charset="0"/>
            </a:endParaRPr>
          </a:p>
        </p:txBody>
      </p:sp>
      <p:sp>
        <p:nvSpPr>
          <p:cNvPr id="20" name="TextBox 19"/>
          <p:cNvSpPr txBox="1"/>
          <p:nvPr/>
        </p:nvSpPr>
        <p:spPr>
          <a:xfrm>
            <a:off x="2105348" y="4733800"/>
            <a:ext cx="4368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 </a:t>
            </a:r>
            <a:r>
              <a:rPr lang="vi-VN" sz="3200" dirty="0" smtClean="0">
                <a:latin typeface="Times New Roman" pitchFamily="18" charset="0"/>
                <a:cs typeface="Times New Roman" pitchFamily="18" charset="0"/>
              </a:rPr>
              <a:t>con </a:t>
            </a:r>
            <a:r>
              <a:rPr lang="vi-VN" sz="3200" dirty="0">
                <a:latin typeface="Times New Roman" pitchFamily="18" charset="0"/>
                <a:cs typeface="Times New Roman" pitchFamily="18" charset="0"/>
              </a:rPr>
              <a:t>đường bụi đỏ</a:t>
            </a:r>
            <a:endParaRPr lang="en-US" sz="3200" dirty="0">
              <a:latin typeface="Times New Roman" pitchFamily="18" charset="0"/>
              <a:cs typeface="Times New Roman" pitchFamily="18" charset="0"/>
            </a:endParaRPr>
          </a:p>
        </p:txBody>
      </p:sp>
      <p:pic>
        <p:nvPicPr>
          <p:cNvPr id="34" name="Picture 33" descr="tich.png"/>
          <p:cNvPicPr>
            <a:picLocks noChangeAspect="1"/>
          </p:cNvPicPr>
          <p:nvPr/>
        </p:nvPicPr>
        <p:blipFill>
          <a:blip r:embed="rId2" cstate="print"/>
          <a:stretch>
            <a:fillRect/>
          </a:stretch>
        </p:blipFill>
        <p:spPr>
          <a:xfrm>
            <a:off x="2032000" y="4616486"/>
            <a:ext cx="965200" cy="723900"/>
          </a:xfrm>
          <a:prstGeom prst="rect">
            <a:avLst/>
          </a:prstGeom>
        </p:spPr>
      </p:pic>
      <p:sp>
        <p:nvSpPr>
          <p:cNvPr id="39" name="TextBox 38"/>
          <p:cNvSpPr txBox="1"/>
          <p:nvPr/>
        </p:nvSpPr>
        <p:spPr>
          <a:xfrm>
            <a:off x="299773" y="522806"/>
            <a:ext cx="12178553" cy="2554545"/>
          </a:xfrm>
          <a:prstGeom prst="rect">
            <a:avLst/>
          </a:prstGeom>
          <a:noFill/>
        </p:spPr>
        <p:txBody>
          <a:bodyPr wrap="square" rtlCol="0">
            <a:spAutoFit/>
          </a:bodyPr>
          <a:lstStyle/>
          <a:p>
            <a:r>
              <a:rPr lang="vi-VN" sz="3200" dirty="0">
                <a:latin typeface="Times New Roman" pitchFamily="18" charset="0"/>
                <a:cs typeface="Times New Roman" pitchFamily="18" charset="0"/>
              </a:rPr>
              <a:t>4. Gió và tình yêu thổi trên đất nước tôi </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Gió </a:t>
            </a:r>
            <a:r>
              <a:rPr lang="vi-VN" sz="3200" dirty="0">
                <a:latin typeface="Times New Roman" pitchFamily="18" charset="0"/>
                <a:cs typeface="Times New Roman" pitchFamily="18" charset="0"/>
              </a:rPr>
              <a:t>rừng cao xạc xào lá đổ </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Gió </a:t>
            </a:r>
            <a:r>
              <a:rPr lang="vi-VN" sz="3200" dirty="0">
                <a:latin typeface="Times New Roman" pitchFamily="18" charset="0"/>
                <a:cs typeface="Times New Roman" pitchFamily="18" charset="0"/>
              </a:rPr>
              <a:t>mù mịt những </a:t>
            </a:r>
            <a:r>
              <a:rPr lang="en-US" sz="3200" dirty="0" smtClean="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Những </a:t>
            </a:r>
            <a:r>
              <a:rPr lang="vi-VN" sz="3200" dirty="0">
                <a:latin typeface="Times New Roman" pitchFamily="18" charset="0"/>
                <a:cs typeface="Times New Roman" pitchFamily="18" charset="0"/>
              </a:rPr>
              <a:t>dòng sông ào ạt cánh buồm căng.</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(Theo Lưu Quang Vũ, Gió và tình yêu thổi trên đất nước tôi)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8842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004291" y="3169622"/>
            <a:ext cx="5253149" cy="584775"/>
          </a:xfrm>
          <a:prstGeom prst="rect">
            <a:avLst/>
          </a:prstGeom>
          <a:noFill/>
        </p:spPr>
        <p:txBody>
          <a:bodyPr wrap="square" rtlCol="0">
            <a:spAutoFit/>
          </a:bodyPr>
          <a:lstStyle/>
          <a:p>
            <a:pPr lvl="0"/>
            <a:r>
              <a:rPr lang="en-US" sz="3200" dirty="0" smtClean="0">
                <a:latin typeface="Times New Roman" pitchFamily="18" charset="0"/>
                <a:cs typeface="Times New Roman" pitchFamily="18" charset="0"/>
              </a:rPr>
              <a:t>A. </a:t>
            </a:r>
            <a:r>
              <a:rPr lang="vi-VN" sz="3200" dirty="0" smtClean="0">
                <a:latin typeface="Times New Roman" pitchFamily="18" charset="0"/>
                <a:cs typeface="Times New Roman" pitchFamily="18" charset="0"/>
              </a:rPr>
              <a:t>lệ </a:t>
            </a:r>
            <a:r>
              <a:rPr lang="vi-VN" sz="3200" dirty="0">
                <a:latin typeface="Times New Roman" pitchFamily="18" charset="0"/>
                <a:cs typeface="Times New Roman" pitchFamily="18" charset="0"/>
              </a:rPr>
              <a:t>ngàn hàng</a:t>
            </a:r>
            <a:endParaRPr lang="en-US" sz="3200" dirty="0">
              <a:latin typeface="Times New Roman" pitchFamily="18" charset="0"/>
              <a:cs typeface="Times New Roman" pitchFamily="18" charset="0"/>
            </a:endParaRPr>
          </a:p>
        </p:txBody>
      </p:sp>
      <p:sp>
        <p:nvSpPr>
          <p:cNvPr id="19" name="TextBox 18"/>
          <p:cNvSpPr txBox="1"/>
          <p:nvPr/>
        </p:nvSpPr>
        <p:spPr>
          <a:xfrm>
            <a:off x="2004291" y="3754397"/>
            <a:ext cx="4368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 </a:t>
            </a:r>
            <a:r>
              <a:rPr lang="vi-VN" sz="3200" dirty="0" smtClean="0">
                <a:latin typeface="Times New Roman" pitchFamily="18" charset="0"/>
                <a:cs typeface="Times New Roman" pitchFamily="18" charset="0"/>
              </a:rPr>
              <a:t>sông </a:t>
            </a:r>
            <a:r>
              <a:rPr lang="vi-VN" sz="3200" dirty="0">
                <a:latin typeface="Times New Roman" pitchFamily="18" charset="0"/>
                <a:cs typeface="Times New Roman" pitchFamily="18" charset="0"/>
              </a:rPr>
              <a:t>mênh mang</a:t>
            </a:r>
            <a:endParaRPr lang="en-US" sz="3200" dirty="0">
              <a:latin typeface="Times New Roman" pitchFamily="18" charset="0"/>
              <a:cs typeface="Times New Roman" pitchFamily="18" charset="0"/>
            </a:endParaRPr>
          </a:p>
        </p:txBody>
      </p:sp>
      <p:sp>
        <p:nvSpPr>
          <p:cNvPr id="20" name="TextBox 19"/>
          <p:cNvSpPr txBox="1"/>
          <p:nvPr/>
        </p:nvSpPr>
        <p:spPr>
          <a:xfrm>
            <a:off x="2151801" y="4339172"/>
            <a:ext cx="4368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 </a:t>
            </a:r>
            <a:r>
              <a:rPr lang="vi-VN" sz="3200" dirty="0" smtClean="0">
                <a:latin typeface="Times New Roman" pitchFamily="18" charset="0"/>
                <a:cs typeface="Times New Roman" pitchFamily="18" charset="0"/>
              </a:rPr>
              <a:t>bờ </a:t>
            </a:r>
            <a:r>
              <a:rPr lang="vi-VN" sz="3200" dirty="0">
                <a:latin typeface="Times New Roman" pitchFamily="18" charset="0"/>
                <a:cs typeface="Times New Roman" pitchFamily="18" charset="0"/>
              </a:rPr>
              <a:t>vai nàng</a:t>
            </a:r>
            <a:endParaRPr lang="en-US" sz="3200" dirty="0">
              <a:latin typeface="Times New Roman" pitchFamily="18" charset="0"/>
              <a:cs typeface="Times New Roman" pitchFamily="18" charset="0"/>
            </a:endParaRPr>
          </a:p>
        </p:txBody>
      </p:sp>
      <p:pic>
        <p:nvPicPr>
          <p:cNvPr id="34" name="Picture 33" descr="tich.png"/>
          <p:cNvPicPr>
            <a:picLocks noChangeAspect="1"/>
          </p:cNvPicPr>
          <p:nvPr/>
        </p:nvPicPr>
        <p:blipFill>
          <a:blip r:embed="rId2" cstate="print"/>
          <a:stretch>
            <a:fillRect/>
          </a:stretch>
        </p:blipFill>
        <p:spPr>
          <a:xfrm>
            <a:off x="1891385" y="3030497"/>
            <a:ext cx="965200" cy="723900"/>
          </a:xfrm>
          <a:prstGeom prst="rect">
            <a:avLst/>
          </a:prstGeom>
        </p:spPr>
      </p:pic>
      <p:sp>
        <p:nvSpPr>
          <p:cNvPr id="39" name="TextBox 38"/>
          <p:cNvSpPr txBox="1"/>
          <p:nvPr/>
        </p:nvSpPr>
        <p:spPr>
          <a:xfrm>
            <a:off x="283814" y="363509"/>
            <a:ext cx="12178553" cy="2554545"/>
          </a:xfrm>
          <a:prstGeom prst="rect">
            <a:avLst/>
          </a:prstGeom>
          <a:noFill/>
        </p:spPr>
        <p:txBody>
          <a:bodyPr wrap="square" rtlCol="0">
            <a:spAutoFit/>
          </a:bodyPr>
          <a:lstStyle/>
          <a:p>
            <a:r>
              <a:rPr lang="en-US" sz="3200" dirty="0">
                <a:latin typeface="Times New Roman" pitchFamily="18" charset="0"/>
                <a:cs typeface="Times New Roman" pitchFamily="18" charset="0"/>
              </a:rPr>
              <a:t>5. </a:t>
            </a:r>
            <a:r>
              <a:rPr lang="vi-VN" sz="3200" dirty="0">
                <a:latin typeface="Times New Roman" pitchFamily="18" charset="0"/>
                <a:cs typeface="Times New Roman" pitchFamily="18" charset="0"/>
              </a:rPr>
              <a:t>Rặng liễu đìu </a:t>
            </a:r>
            <a:r>
              <a:rPr lang="en-US" sz="3200" dirty="0" err="1">
                <a:latin typeface="Times New Roman" pitchFamily="18" charset="0"/>
                <a:cs typeface="Times New Roman" pitchFamily="18" charset="0"/>
              </a:rPr>
              <a:t>hiu</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đứng chịu </a:t>
            </a:r>
            <a:r>
              <a:rPr lang="en-US" sz="3200" dirty="0">
                <a:latin typeface="Times New Roman" pitchFamily="18" charset="0"/>
                <a:cs typeface="Times New Roman" pitchFamily="18" charset="0"/>
              </a:rPr>
              <a:t>tang,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Tóc </a:t>
            </a:r>
            <a:r>
              <a:rPr lang="vi-VN" sz="3200" dirty="0">
                <a:latin typeface="Times New Roman" pitchFamily="18" charset="0"/>
                <a:cs typeface="Times New Roman" pitchFamily="18" charset="0"/>
              </a:rPr>
              <a:t>buồn buông </a:t>
            </a:r>
            <a:r>
              <a:rPr lang="vi-VN" sz="3200" dirty="0" smtClean="0">
                <a:latin typeface="Times New Roman" pitchFamily="18" charset="0"/>
                <a:cs typeface="Times New Roman" pitchFamily="18" charset="0"/>
              </a:rPr>
              <a:t>xuống</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Đây </a:t>
            </a:r>
            <a:r>
              <a:rPr lang="vi-VN" sz="3200" dirty="0">
                <a:latin typeface="Times New Roman" pitchFamily="18" charset="0"/>
                <a:cs typeface="Times New Roman" pitchFamily="18" charset="0"/>
              </a:rPr>
              <a:t>mùa thu tới - mùa thu tới</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Với </a:t>
            </a:r>
            <a:r>
              <a:rPr lang="vi-VN" sz="3200" dirty="0">
                <a:latin typeface="Times New Roman" pitchFamily="18" charset="0"/>
                <a:cs typeface="Times New Roman" pitchFamily="18" charset="0"/>
              </a:rPr>
              <a:t>áo mơ phai dệt lá vàng.</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r>
              <a:rPr lang="vi-VN" sz="3200" i="1" dirty="0">
                <a:latin typeface="Times New Roman" pitchFamily="18" charset="0"/>
                <a:cs typeface="Times New Roman" pitchFamily="18" charset="0"/>
              </a:rPr>
              <a:t>Theo</a:t>
            </a:r>
            <a:r>
              <a:rPr lang="vi-VN" sz="3200" dirty="0">
                <a:latin typeface="Times New Roman" pitchFamily="18" charset="0"/>
                <a:cs typeface="Times New Roman" pitchFamily="18" charset="0"/>
              </a:rPr>
              <a:t> Xuân Diệu, </a:t>
            </a:r>
            <a:r>
              <a:rPr lang="vi-VN" sz="3200" i="1" dirty="0">
                <a:latin typeface="Times New Roman" pitchFamily="18" charset="0"/>
                <a:cs typeface="Times New Roman" pitchFamily="18" charset="0"/>
              </a:rPr>
              <a:t>Đây mùa thu tới</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7081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p:cNvSpPr>
            <a:spLocks noChangeArrowheads="1"/>
          </p:cNvSpPr>
          <p:nvPr/>
        </p:nvSpPr>
        <p:spPr bwMode="auto">
          <a:xfrm>
            <a:off x="766482" y="498764"/>
            <a:ext cx="10811436" cy="302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19000"/>
              </a:lnSpc>
              <a:spcAft>
                <a:spcPts val="0"/>
              </a:spcAft>
              <a:buClr>
                <a:srgbClr val="231F20"/>
              </a:buClr>
              <a:buSzPts val="1200"/>
              <a:tabLst>
                <a:tab pos="118745" algn="l"/>
              </a:tabLst>
            </a:pPr>
            <a:r>
              <a:rPr lang="vi-VN" sz="3200" smtClean="0">
                <a:latin typeface="Times New Roman" pitchFamily="18" charset="0"/>
                <a:cs typeface="Times New Roman" pitchFamily="18" charset="0"/>
              </a:rPr>
              <a:t>GV </a:t>
            </a:r>
            <a:r>
              <a:rPr lang="vi-VN" sz="3200">
                <a:latin typeface="Times New Roman" pitchFamily="18" charset="0"/>
                <a:cs typeface="Times New Roman" pitchFamily="18" charset="0"/>
              </a:rPr>
              <a:t>kết nối các câu thơ được đưa ra trong trò chơi với bài học về biện pháp tu từ điệp thanh và biện pháp tu từ điệp vần: Các câu thơ các em vừa “thả thơ” sử dụng biện pháp tu từ điệp thanh hoặc điệp vần để tạo nên ấn tượng về mặt âm thanh và ý nghĩa.</a:t>
            </a:r>
            <a:endParaRPr lang="en-US" sz="3200">
              <a:latin typeface="Times New Roman" pitchFamily="18" charset="0"/>
              <a:cs typeface="Times New Roman" pitchFamily="18" charset="0"/>
            </a:endParaRPr>
          </a:p>
          <a:p>
            <a:pPr algn="just">
              <a:lnSpc>
                <a:spcPct val="119000"/>
              </a:lnSpc>
              <a:spcAft>
                <a:spcPts val="0"/>
              </a:spcAft>
            </a:pPr>
            <a:endParaRPr lang="en-US" sz="3200">
              <a:latin typeface="Times New Roman" pitchFamily="18" charset="0"/>
              <a:cs typeface="Times New Roman" pitchFamily="18" charset="0"/>
            </a:endParaRPr>
          </a:p>
        </p:txBody>
      </p:sp>
      <p:sp>
        <p:nvSpPr>
          <p:cNvPr id="4" name="Rectangle 1"/>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5214938"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504825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58333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453z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1375</TotalTime>
  <Words>1464</Words>
  <Application>Microsoft Office PowerPoint</Application>
  <PresentationFormat>Widescreen</PresentationFormat>
  <Paragraphs>148</Paragraphs>
  <Slides>27</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微软雅黑</vt:lpstr>
      <vt:lpstr>宋体</vt:lpstr>
      <vt:lpstr>Arial</vt:lpstr>
      <vt:lpstr>Calibri</vt:lpstr>
      <vt:lpstr>Space Mono</vt:lpstr>
      <vt:lpstr>Times New Roman</vt:lpstr>
      <vt:lpstr>字魂17号-萌趣果冻体</vt:lpstr>
      <vt:lpstr>字魂27号-布丁体</vt:lpstr>
      <vt:lpstr>思源黑体 CN Regular</vt:lpstr>
      <vt:lpstr>方正正黑简体</vt:lpstr>
      <vt:lpstr>汉标中黑体</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DELL</cp:lastModifiedBy>
  <cp:revision>396</cp:revision>
  <dcterms:created xsi:type="dcterms:W3CDTF">2020-04-06T05:27:43Z</dcterms:created>
  <dcterms:modified xsi:type="dcterms:W3CDTF">2024-10-10T14:22:24Z</dcterms:modified>
</cp:coreProperties>
</file>