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69" r:id="rId3"/>
    <p:sldId id="376" r:id="rId4"/>
    <p:sldId id="373" r:id="rId5"/>
    <p:sldId id="374" r:id="rId6"/>
    <p:sldId id="375" r:id="rId7"/>
    <p:sldId id="377" r:id="rId8"/>
    <p:sldId id="378" r:id="rId9"/>
    <p:sldId id="381" r:id="rId10"/>
    <p:sldId id="380" r:id="rId11"/>
    <p:sldId id="382" r:id="rId12"/>
    <p:sldId id="383" r:id="rId13"/>
    <p:sldId id="384" r:id="rId14"/>
    <p:sldId id="386" r:id="rId15"/>
    <p:sldId id="387" r:id="rId16"/>
    <p:sldId id="388" r:id="rId17"/>
    <p:sldId id="392" r:id="rId18"/>
    <p:sldId id="390" r:id="rId19"/>
    <p:sldId id="391" r:id="rId20"/>
    <p:sldId id="393" r:id="rId21"/>
    <p:sldId id="394" r:id="rId22"/>
    <p:sldId id="396" r:id="rId23"/>
    <p:sldId id="385" r:id="rId24"/>
    <p:sldId id="397" r:id="rId25"/>
    <p:sldId id="398" r:id="rId26"/>
    <p:sldId id="25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C0B6B4"/>
    <a:srgbClr val="E6E2E1"/>
    <a:srgbClr val="CDC5C3"/>
    <a:srgbClr val="90634C"/>
    <a:srgbClr val="C6AD97"/>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6314" autoAdjust="0"/>
  </p:normalViewPr>
  <p:slideViewPr>
    <p:cSldViewPr snapToGrid="0">
      <p:cViewPr varScale="1">
        <p:scale>
          <a:sx n="78" d="100"/>
          <a:sy n="78" d="100"/>
        </p:scale>
        <p:origin x="216" y="72"/>
      </p:cViewPr>
      <p:guideLst>
        <p:guide orient="horz" pos="2160"/>
        <p:guide pos="3840"/>
      </p:guideLst>
    </p:cSldViewPr>
  </p:slid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2024/10/1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7287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23</a:t>
            </a:fld>
            <a:endParaRPr lang="zh-CN" altLang="en-US"/>
          </a:p>
        </p:txBody>
      </p:sp>
    </p:spTree>
    <p:extLst>
      <p:ext uri="{BB962C8B-B14F-4D97-AF65-F5344CB8AC3E}">
        <p14:creationId xmlns:p14="http://schemas.microsoft.com/office/powerpoint/2010/main" val="199911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24</a:t>
            </a:fld>
            <a:endParaRPr lang="zh-CN" altLang="en-US"/>
          </a:p>
        </p:txBody>
      </p:sp>
    </p:spTree>
    <p:extLst>
      <p:ext uri="{BB962C8B-B14F-4D97-AF65-F5344CB8AC3E}">
        <p14:creationId xmlns:p14="http://schemas.microsoft.com/office/powerpoint/2010/main" val="200769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3</a:t>
            </a:fld>
            <a:endParaRPr lang="zh-CN" altLang="en-US"/>
          </a:p>
        </p:txBody>
      </p:sp>
    </p:spTree>
    <p:extLst>
      <p:ext uri="{BB962C8B-B14F-4D97-AF65-F5344CB8AC3E}">
        <p14:creationId xmlns:p14="http://schemas.microsoft.com/office/powerpoint/2010/main" val="279043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1614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8B0512-9EB9-49FF-BFB3-EBC69D97D886}" type="datetimeFigureOut">
              <a:rPr lang="zh-CN" altLang="en-US" smtClean="0"/>
              <a:pPr/>
              <a:t>2024/10/1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7F3AF3-0C61-45C9-90BF-748ECB78216E}"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74397601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890254065"/>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891925"/>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8872027"/>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849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5.png"/><Relationship Id="rId12"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F5EB0F6-2C2D-45CD-806C-425E035A85DA}"/>
              </a:ext>
            </a:extLst>
          </p:cNvPr>
          <p:cNvSpPr txBox="1"/>
          <p:nvPr/>
        </p:nvSpPr>
        <p:spPr>
          <a:xfrm>
            <a:off x="453907" y="2078960"/>
            <a:ext cx="10824881" cy="1569660"/>
          </a:xfrm>
          <a:prstGeom prst="rect">
            <a:avLst/>
          </a:prstGeom>
          <a:noFill/>
          <a:ln>
            <a:noFill/>
          </a:ln>
        </p:spPr>
        <p:txBody>
          <a:bodyPr wrap="square" rtlCol="0">
            <a:spAutoFit/>
          </a:bodyPr>
          <a:lstStyle/>
          <a:p>
            <a:pPr algn="ctr" defTabSz="914377"/>
            <a:r>
              <a:rPr lang="en-US" altLang="zh-CN"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TIẾT 16:</a:t>
            </a:r>
            <a:r>
              <a:rPr lang="vi-VN" altLang="zh-CN"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THỰC HÀNH TIẾNG VIỆT</a:t>
            </a:r>
            <a:endParaRPr lang="en-US" altLang="zh-CN"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a:p>
            <a:pPr algn="ctr" defTabSz="914377"/>
            <a:r>
              <a:rPr lang="en-US" altLang="zh-CN" sz="4800" b="1" dirty="0" smtClean="0">
                <a:ln w="9525">
                  <a:noFill/>
                </a:ln>
                <a:solidFill>
                  <a:srgbClr val="002060"/>
                </a:solidFill>
                <a:latin typeface="Times New Roman" panose="02020603050405020304" pitchFamily="18" charset="0"/>
                <a:ea typeface="方正正黑简体" panose="02000000000000000000" pitchFamily="2" charset="-122"/>
                <a:cs typeface="Times New Roman" panose="02020603050405020304" pitchFamily="18" charset="0"/>
                <a:sym typeface="+mn-lt"/>
              </a:rPr>
              <a:t>BIỆN PHÁP TU TỪ CHƠI CHỮ</a:t>
            </a:r>
            <a:endParaRPr lang="en-US" altLang="zh-CN" sz="4800" b="1" dirty="0">
              <a:ln w="9525">
                <a:noFill/>
              </a:ln>
              <a:solidFill>
                <a:srgbClr val="00206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pic>
        <p:nvPicPr>
          <p:cNvPr id="13" name="图片 12">
            <a:extLst>
              <a:ext uri="{FF2B5EF4-FFF2-40B4-BE49-F238E27FC236}">
                <a16:creationId xmlns:a16="http://schemas.microsoft.com/office/drawing/2014/main" id="{B546FB33-57EB-4521-9AD4-85D643E31837}"/>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12" name="图片 11">
            <a:extLst>
              <a:ext uri="{FF2B5EF4-FFF2-40B4-BE49-F238E27FC236}">
                <a16:creationId xmlns:a16="http://schemas.microsoft.com/office/drawing/2014/main" id="{CBAED2DC-955E-4271-86A2-42837489E222}"/>
              </a:ext>
            </a:extLst>
          </p:cNvPr>
          <p:cNvPicPr>
            <a:picLocks noChangeAspect="1"/>
          </p:cNvPicPr>
          <p:nvPr/>
        </p:nvPicPr>
        <p:blipFill>
          <a:blip r:embed="rId4"/>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13910711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310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500" fill="hold"/>
                                        <p:tgtEl>
                                          <p:spTgt spid="12"/>
                                        </p:tgtEl>
                                        <p:attrNameLst>
                                          <p:attrName>ppt_x</p:attrName>
                                        </p:attrNameLst>
                                      </p:cBhvr>
                                      <p:tavLst>
                                        <p:tav tm="0">
                                          <p:val>
                                            <p:strVal val="0-#ppt_w/2"/>
                                          </p:val>
                                        </p:tav>
                                        <p:tav tm="100000">
                                          <p:val>
                                            <p:strVal val="#ppt_x"/>
                                          </p:val>
                                        </p:tav>
                                      </p:tavLst>
                                    </p:anim>
                                    <p:anim calcmode="lin" valueType="num">
                                      <p:cBhvr additive="base">
                                        <p:cTn id="2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059172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481" y="552388"/>
            <a:ext cx="4875530" cy="64247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754"/>
            <a:ext cx="2852084" cy="1196943"/>
          </a:xfrm>
          <a:prstGeom prst="rect">
            <a:avLst/>
          </a:prstGeom>
        </p:spPr>
      </p:pic>
      <p:pic>
        <p:nvPicPr>
          <p:cNvPr id="8" name="图片 4">
            <a:extLst>
              <a:ext uri="{FF2B5EF4-FFF2-40B4-BE49-F238E27FC236}">
                <a16:creationId xmlns:a16="http://schemas.microsoft.com/office/drawing/2014/main"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81" y="2514813"/>
            <a:ext cx="5778188" cy="4232326"/>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5"/>
          <a:stretch>
            <a:fillRect/>
          </a:stretch>
        </p:blipFill>
        <p:spPr>
          <a:xfrm>
            <a:off x="7411735" y="1495194"/>
            <a:ext cx="3611898" cy="2551764"/>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4328" y="2123148"/>
            <a:ext cx="3243355" cy="3847622"/>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8158169" y="1905353"/>
            <a:ext cx="2437765" cy="950175"/>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1</a:t>
            </a:r>
            <a:r>
              <a:rPr lang="en-US" b="1" spc="0">
                <a:solidFill>
                  <a:srgbClr val="002060"/>
                </a:solidFill>
                <a:latin typeface="Times New Roman" panose="02020603050405020304" pitchFamily="18" charset="0"/>
                <a:cs typeface="Times New Roman" panose="02020603050405020304" pitchFamily="18" charset="0"/>
              </a:rPr>
              <a:t> vào vở</a:t>
            </a:r>
          </a:p>
        </p:txBody>
      </p:sp>
    </p:spTree>
    <p:extLst>
      <p:ext uri="{BB962C8B-B14F-4D97-AF65-F5344CB8AC3E}">
        <p14:creationId xmlns:p14="http://schemas.microsoft.com/office/powerpoint/2010/main" val="28529582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6871854"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4920176" cy="1747729"/>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Biện pháp dùng từ đồng âm: chín (1) là tính từ chỉ khả năng nắm chắc, tinh thông, kĩ lưỡng, đầy đủ mọi khía cạnh; chín (2) là danh từ chỉ số lớn nhất có một chữ số trong dãy số tự nhiên, tượng trưng cho ý nghĩa là nhiều.</a:t>
              </a:r>
              <a:endParaRPr lang="en-US" sz="24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6135525"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624997" y="2145437"/>
              <a:ext cx="4191168" cy="1229556"/>
            </a:xfrm>
            <a:prstGeom prst="rect">
              <a:avLst/>
            </a:prstGeom>
            <a:noFill/>
          </p:spPr>
          <p:txBody>
            <a:bodyPr vert="horz" wrap="square" rtlCol="0">
              <a:spAutoFit/>
            </a:bodyPr>
            <a:lstStyle/>
            <a:p>
              <a:r>
                <a:rPr lang="vi-VN" sz="2400" dirty="0">
                  <a:latin typeface="Times New Roman" panose="02020603050405020304" pitchFamily="18" charset="0"/>
                  <a:cs typeface="Times New Roman" panose="02020603050405020304" pitchFamily="18" charset="0"/>
                </a:rPr>
                <a:t>Tác dụng: làm phong phú cho tư duy (cùng một âm đọc nhưng có thể là những từ khác nhau, biểu thị các ý nghĩa khác nhau).</a:t>
              </a:r>
              <a:endParaRPr lang="en-US" sz="24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22812678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4920176" cy="1506663"/>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đồng âm kết hợp với đồng nghĩa: phụ là một yếu tố Hán Việt có nghĩa là cha, đồng âm với phụ trong từ đậu phụ; mẫu là một yếu tố Hán Việt có nghĩa là mẹ, đồng âm với mẫu trong từ ích mẫu</a:t>
              </a:r>
              <a:endParaRPr lang="en-US" sz="24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1"/>
            <a:ext cx="6135525" cy="4987636"/>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932159"/>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(kiến thức về các yếu tố Hán Việt đồng âm), vừa tạo nên sự ý vị, hấp dẫn cho lời nói (tên các thức bồi bổ cho cơ thể lại chứa yếu tố mang ý nghĩa gợi nhớ tới cha mẹ).</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
        <p:nvSpPr>
          <p:cNvPr id="2" name="Rectangle 1"/>
          <p:cNvSpPr/>
          <p:nvPr/>
        </p:nvSpPr>
        <p:spPr>
          <a:xfrm>
            <a:off x="3048000" y="2828836"/>
            <a:ext cx="6096000" cy="369332"/>
          </a:xfrm>
          <a:prstGeom prst="rect">
            <a:avLst/>
          </a:prstGeom>
        </p:spPr>
        <p:txBody>
          <a:bodyPr>
            <a:spAutoFit/>
          </a:bodyPr>
          <a:lstStyle/>
          <a:p>
            <a:r>
              <a:rPr lang="vi-VN" smtClean="0"/>
              <a:t>.</a:t>
            </a:r>
            <a:endParaRPr lang="en-US"/>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3785652"/>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Biện pháp dùng từ cùng trường nghĩa kết hợp từ đồng âm: cáo (con cáo) cùng trường nghĩa với mèo (con mèo) để chỉ những loài thú, đồng thời đồng âm với cáo trong từ mắt cáo (chỉ các lỗ trống được tạo ra bởi các nan đan lại với nhau của bờ giậu); tôm (con tôm) cùng trường nghĩa với tép (con tép) để chỉ những loài sống ở dưới nước, đồng thời đồng âm với tôm trong cụm từ lòng tôm (chỉ hình dáng lõm, võng xuống của lòng rổ).</a:t>
            </a:r>
            <a:endParaRPr lang="en-US" sz="24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hấp dẫn cho lời nói (tên các sự vật có âm gần với tên các con vật;</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6"/>
                                        </p:tgtEl>
                                        <p:attrNameLst>
                                          <p:attrName>ppt_x</p:attrName>
                                          <p:attrName>ppt_y</p:attrName>
                                        </p:attrNameLst>
                                      </p:cBhvr>
                                    </p:animMotion>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4893647"/>
          </a:xfrm>
          <a:prstGeom prst="rect">
            <a:avLst/>
          </a:prstGeom>
          <a:noFill/>
        </p:spPr>
        <p:txBody>
          <a:bodyPr vert="horz" wrap="square" rtlCol="0">
            <a:spAutoFit/>
          </a:bodyPr>
          <a:lstStyle/>
          <a:p>
            <a:r>
              <a:rPr lang="en-US" sz="2400" dirty="0" smtClean="0">
                <a:latin typeface="Times New Roman" panose="02020603050405020304" pitchFamily="18" charset="0"/>
                <a:cs typeface="Times New Roman" panose="02020603050405020304" pitchFamily="18" charset="0"/>
              </a:rPr>
              <a:t>S</a:t>
            </a:r>
            <a:r>
              <a:rPr lang="vi-VN" sz="2400" dirty="0" smtClean="0">
                <a:latin typeface="Times New Roman" panose="02020603050405020304" pitchFamily="18" charset="0"/>
                <a:cs typeface="Times New Roman" panose="02020603050405020304" pitchFamily="18" charset="0"/>
              </a:rPr>
              <a:t>ự </a:t>
            </a:r>
            <a:r>
              <a:rPr lang="vi-VN" sz="2400" dirty="0">
                <a:latin typeface="Times New Roman" panose="02020603050405020304" pitchFamily="18" charset="0"/>
                <a:cs typeface="Times New Roman" panose="02020603050405020304" pitchFamily="18" charset="0"/>
              </a:rPr>
              <a:t>vật đó được tạo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để ngăn trở </a:t>
            </a:r>
            <a:r>
              <a:rPr lang="en-US" sz="2400" dirty="0">
                <a:latin typeface="Times New Roman" panose="02020603050405020304" pitchFamily="18" charset="0"/>
                <a:cs typeface="Times New Roman" panose="02020603050405020304" pitchFamily="18" charset="0"/>
              </a:rPr>
              <a:t>con </a:t>
            </a:r>
            <a:r>
              <a:rPr lang="vi-VN" sz="2400" dirty="0">
                <a:latin typeface="Times New Roman" panose="02020603050405020304" pitchFamily="18" charset="0"/>
                <a:cs typeface="Times New Roman" panose="02020603050405020304" pitchFamily="18" charset="0"/>
              </a:rPr>
              <a:t>vật nhưng lại không phát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công năng của nó: giậu rào mắt cáo </a:t>
            </a:r>
            <a:r>
              <a:rPr lang="en-US" sz="2400" dirty="0">
                <a:latin typeface="Times New Roman" panose="02020603050405020304" pitchFamily="18" charset="0"/>
                <a:cs typeface="Times New Roman" panose="02020603050405020304" pitchFamily="18" charset="0"/>
              </a:rPr>
              <a:t>(nan </a:t>
            </a:r>
            <a:r>
              <a:rPr lang="vi-VN" sz="2400" dirty="0">
                <a:latin typeface="Times New Roman" panose="02020603050405020304" pitchFamily="18" charset="0"/>
                <a:cs typeface="Times New Roman" panose="02020603050405020304" pitchFamily="18" charset="0"/>
              </a:rPr>
              <a:t>cài rất </a:t>
            </a:r>
            <a:r>
              <a:rPr lang="en-US" sz="2400" dirty="0" err="1">
                <a:latin typeface="Times New Roman" panose="02020603050405020304" pitchFamily="18" charset="0"/>
                <a:cs typeface="Times New Roman" panose="02020603050405020304" pitchFamily="18" charset="0"/>
              </a:rPr>
              <a:t>mau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mà không ngăn được mèo </a:t>
            </a:r>
            <a:r>
              <a:rPr lang="en-US" sz="2400" dirty="0" err="1">
                <a:latin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cs typeface="Times New Roman" panose="02020603050405020304" pitchFamily="18" charset="0"/>
              </a:rPr>
              <a:t> qua; </a:t>
            </a:r>
            <a:r>
              <a:rPr lang="vi-VN" sz="2400" dirty="0">
                <a:latin typeface="Times New Roman" panose="02020603050405020304" pitchFamily="18" charset="0"/>
                <a:cs typeface="Times New Roman" panose="02020603050405020304" pitchFamily="18" charset="0"/>
              </a:rPr>
              <a:t>rổ nức lòng tôm (lòng rổ nức rất sâu) mà vẫn không ngăn được tép nhảy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ngoài). </a:t>
            </a:r>
            <a:r>
              <a:rPr lang="en-US" sz="2400" dirty="0">
                <a:latin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Biện pháp dùng kết hợp từ trái nghĩa với từ đồng âm: bánh cả thúng (ý nói là có nhiều bánh) nhưng tên sự vật là bánh ít, đồng âm với từ ít (trái nghĩa với nhiều); trầu cả </a:t>
            </a:r>
            <a:r>
              <a:rPr lang="en-US" sz="2400" dirty="0" err="1">
                <a:latin typeface="Times New Roman" panose="02020603050405020304" pitchFamily="18" charset="0"/>
                <a:cs typeface="Times New Roman" panose="02020603050405020304" pitchFamily="18" charset="0"/>
              </a:rPr>
              <a:t>khay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(ý nói là có nhiều trầu) nhưng tên sự vật là trầu không, đồng âm với từ không (trái nghĩa với có).</a:t>
            </a:r>
            <a:endParaRPr lang="en-US" sz="2400" dirty="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5887947" y="332509"/>
            <a:ext cx="5632433"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1463757"/>
            </a:xfrm>
            <a:prstGeom prst="rect">
              <a:avLst/>
            </a:prstGeom>
            <a:noFill/>
          </p:spPr>
          <p:txBody>
            <a:bodyPr vert="horz" wrap="square" rtlCol="0">
              <a:spAutoFit/>
            </a:bodyPr>
            <a:lstStyle/>
            <a:p>
              <a:r>
                <a:rPr lang="vi-VN" sz="2400">
                  <a:latin typeface="Times New Roman" panose="02020603050405020304" pitchFamily="18" charset="0"/>
                  <a:cs typeface="Times New Roman" panose="02020603050405020304" pitchFamily="18" charset="0"/>
                </a:rPr>
                <a:t>Tác dụng: vừa giúp làm </a:t>
              </a:r>
              <a:r>
                <a:rPr lang="en-US" sz="2400">
                  <a:latin typeface="Times New Roman" panose="02020603050405020304" pitchFamily="18" charset="0"/>
                  <a:cs typeface="Times New Roman" panose="02020603050405020304" pitchFamily="18" charset="0"/>
                </a:rPr>
                <a:t>phong </a:t>
              </a:r>
              <a:r>
                <a:rPr lang="vi-VN" sz="2400">
                  <a:latin typeface="Times New Roman" panose="02020603050405020304" pitchFamily="18" charset="0"/>
                  <a:cs typeface="Times New Roman" panose="02020603050405020304" pitchFamily="18" charset="0"/>
                </a:rPr>
                <a:t>phú tư </a:t>
              </a:r>
              <a:r>
                <a:rPr lang="en-US" sz="2400">
                  <a:latin typeface="Times New Roman" panose="02020603050405020304" pitchFamily="18" charset="0"/>
                  <a:cs typeface="Times New Roman" panose="02020603050405020304" pitchFamily="18" charset="0"/>
                </a:rPr>
                <a:t>duy </a:t>
              </a:r>
              <a:r>
                <a:rPr lang="vi-VN" sz="2400">
                  <a:latin typeface="Times New Roman" panose="02020603050405020304" pitchFamily="18" charset="0"/>
                  <a:cs typeface="Times New Roman" panose="02020603050405020304" pitchFamily="18" charset="0"/>
                </a:rPr>
                <a:t>(tương tự như trường hợp câu </a:t>
              </a:r>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vừa tạo nên sự hấp dẫn </a:t>
              </a:r>
              <a:r>
                <a:rPr lang="en-US" sz="2400">
                  <a:latin typeface="Times New Roman" panose="02020603050405020304" pitchFamily="18" charset="0"/>
                  <a:cs typeface="Times New Roman" panose="02020603050405020304" pitchFamily="18" charset="0"/>
                </a:rPr>
                <a:t>cho </a:t>
              </a:r>
              <a:r>
                <a:rPr lang="vi-VN" sz="2400">
                  <a:latin typeface="Times New Roman" panose="02020603050405020304" pitchFamily="18" charset="0"/>
                  <a:cs typeface="Times New Roman" panose="02020603050405020304" pitchFamily="18" charset="0"/>
                </a:rPr>
                <a:t>lời nói (lời nói tưởng như vô lí mà thực </a:t>
              </a:r>
              <a:r>
                <a:rPr lang="en-US" sz="2400">
                  <a:latin typeface="Times New Roman" panose="02020603050405020304" pitchFamily="18" charset="0"/>
                  <a:cs typeface="Times New Roman" panose="02020603050405020304" pitchFamily="18" charset="0"/>
                </a:rPr>
                <a:t>ra </a:t>
              </a:r>
              <a:r>
                <a:rPr lang="vi-VN" sz="2400">
                  <a:latin typeface="Times New Roman" panose="02020603050405020304" pitchFamily="18" charset="0"/>
                  <a:cs typeface="Times New Roman" panose="02020603050405020304" pitchFamily="18" charset="0"/>
                </a:rPr>
                <a:t>là có lí).</a:t>
              </a:r>
              <a:endParaRPr lang="en-US" sz="24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09666501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304799" y="3311236"/>
            <a:ext cx="5639590" cy="2246769"/>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giúp tạo nên sự ý vị,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(những sản vật của nền nông nghiệp lúa nước cùng được nhắc đến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câu </a:t>
            </a:r>
            <a:r>
              <a:rPr lang="en-US" sz="2800">
                <a:latin typeface="Times New Roman" panose="02020603050405020304" pitchFamily="18" charset="0"/>
                <a:cs typeface="Times New Roman" panose="02020603050405020304" pitchFamily="18" charset="0"/>
              </a:rPr>
              <a:t>ca dao </a:t>
            </a:r>
            <a:r>
              <a:rPr lang="vi-VN" sz="2800">
                <a:latin typeface="Times New Roman" panose="02020603050405020304" pitchFamily="18" charset="0"/>
                <a:cs typeface="Times New Roman" panose="02020603050405020304" pitchFamily="18" charset="0"/>
              </a:rPr>
              <a:t>một cách thân thương).</a:t>
            </a:r>
            <a:endParaRPr lang="en-US" sz="2800">
              <a:latin typeface="Times New Roman" panose="02020603050405020304" pitchFamily="18" charset="0"/>
              <a:cs typeface="Times New Roman" panose="02020603050405020304" pitchFamily="18" charset="0"/>
            </a:endParaRPr>
          </a:p>
        </p:txBody>
      </p:sp>
      <p:grpSp>
        <p:nvGrpSpPr>
          <p:cNvPr id="6" name="组合 7">
            <a:extLst>
              <a:ext uri="{FF2B5EF4-FFF2-40B4-BE49-F238E27FC236}">
                <a16:creationId xmlns:a16="http://schemas.microsoft.com/office/drawing/2014/main" id="{21722561-B711-4E5B-85F3-4F1016EE59F2}"/>
              </a:ext>
            </a:extLst>
          </p:cNvPr>
          <p:cNvGrpSpPr/>
          <p:nvPr/>
        </p:nvGrpSpPr>
        <p:grpSpPr>
          <a:xfrm>
            <a:off x="3990109" y="332509"/>
            <a:ext cx="7869382" cy="4085655"/>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350913" y="1883900"/>
              <a:ext cx="4620766" cy="878255"/>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cùng trường nghĩa: các từ nếp, xôi, gạo, cơm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có liên </a:t>
              </a:r>
              <a:r>
                <a:rPr lang="en-US" sz="2800">
                  <a:latin typeface="Times New Roman" panose="02020603050405020304" pitchFamily="18" charset="0"/>
                  <a:cs typeface="Times New Roman" panose="02020603050405020304" pitchFamily="18" charset="0"/>
                </a:rPr>
                <a:t>quan </a:t>
              </a:r>
              <a:r>
                <a:rPr lang="vi-VN" sz="2800">
                  <a:latin typeface="Times New Roman" panose="02020603050405020304" pitchFamily="18" charset="0"/>
                  <a:cs typeface="Times New Roman" panose="02020603050405020304" pitchFamily="18" charset="0"/>
                </a:rPr>
                <a:t>đến cây lúa.</a:t>
              </a:r>
              <a:endParaRPr lang="en-US" sz="28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4621" y="3311236"/>
            <a:ext cx="4968851" cy="335280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e</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9959397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5943640"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492276" y="2007610"/>
              <a:ext cx="4920176" cy="2028972"/>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đá là động từ chỉ hành động dùng chân tác động lên một đối tượng nào đó, đồng âm với đá là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một loại chất rắn tồn tại nhiều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vỏ Trái Đất.</a:t>
              </a:r>
              <a:endParaRPr lang="en-US" sz="28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887947" y="0"/>
            <a:ext cx="6135525" cy="6705599"/>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854759" cy="1533987"/>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vừa giúp làm </a:t>
              </a:r>
              <a:r>
                <a:rPr lang="en-US" sz="2800">
                  <a:latin typeface="Times New Roman" panose="02020603050405020304" pitchFamily="18" charset="0"/>
                  <a:cs typeface="Times New Roman" panose="02020603050405020304" pitchFamily="18" charset="0"/>
                </a:rPr>
                <a:t>phong </a:t>
              </a:r>
              <a:r>
                <a:rPr lang="vi-VN" sz="2800">
                  <a:latin typeface="Times New Roman" panose="02020603050405020304" pitchFamily="18" charset="0"/>
                  <a:cs typeface="Times New Roman" panose="02020603050405020304" pitchFamily="18" charset="0"/>
                </a:rPr>
                <a:t>phú tư </a:t>
              </a:r>
              <a:r>
                <a:rPr lang="en-US" sz="2800">
                  <a:latin typeface="Times New Roman" panose="02020603050405020304" pitchFamily="18" charset="0"/>
                  <a:cs typeface="Times New Roman" panose="02020603050405020304" pitchFamily="18" charset="0"/>
                </a:rPr>
                <a:t>duy </a:t>
              </a:r>
              <a:r>
                <a:rPr lang="vi-VN" sz="2800">
                  <a:latin typeface="Times New Roman" panose="02020603050405020304" pitchFamily="18" charset="0"/>
                  <a:cs typeface="Times New Roman" panose="02020603050405020304" pitchFamily="18" charset="0"/>
                </a:rPr>
                <a:t>(buộc người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phải </a:t>
              </a:r>
              <a:r>
                <a:rPr lang="en-US" sz="2800">
                  <a:latin typeface="Times New Roman" panose="02020603050405020304" pitchFamily="18" charset="0"/>
                  <a:cs typeface="Times New Roman" panose="02020603050405020304" pitchFamily="18" charset="0"/>
                </a:rPr>
                <a:t>suy </a:t>
              </a:r>
              <a:r>
                <a:rPr lang="vi-VN" sz="2800">
                  <a:latin typeface="Times New Roman" panose="02020603050405020304" pitchFamily="18" charset="0"/>
                  <a:cs typeface="Times New Roman" panose="02020603050405020304" pitchFamily="18" charset="0"/>
                </a:rPr>
                <a:t>nghĩ để hiểu lời nói đang diễn tả điều gì), vừa tạo nên sự hấp dẫn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(lời nói thoạt </a:t>
              </a:r>
              <a:r>
                <a:rPr lang="en-US" sz="2800">
                  <a:latin typeface="Times New Roman" panose="02020603050405020304" pitchFamily="18" charset="0"/>
                  <a:cs typeface="Times New Roman" panose="02020603050405020304" pitchFamily="18" charset="0"/>
                </a:rPr>
                <a:t>nghe </a:t>
              </a:r>
              <a:r>
                <a:rPr lang="vi-VN" sz="2800">
                  <a:latin typeface="Times New Roman" panose="02020603050405020304" pitchFamily="18" charset="0"/>
                  <a:cs typeface="Times New Roman" panose="02020603050405020304" pitchFamily="18" charset="0"/>
                </a:rPr>
                <a:t>khó hiểu, như một câu đố; nhưng </a:t>
              </a:r>
              <a:r>
                <a:rPr lang="en-US" sz="2800">
                  <a:latin typeface="Times New Roman" panose="02020603050405020304" pitchFamily="18" charset="0"/>
                  <a:cs typeface="Times New Roman" panose="02020603050405020304" pitchFamily="18" charset="0"/>
                </a:rPr>
                <a:t>khi </a:t>
              </a:r>
              <a:r>
                <a:rPr lang="vi-VN" sz="2800">
                  <a:latin typeface="Times New Roman" panose="02020603050405020304" pitchFamily="18" charset="0"/>
                  <a:cs typeface="Times New Roman" panose="02020603050405020304" pitchFamily="18" charset="0"/>
                </a:rPr>
                <a:t>nhận </a:t>
              </a:r>
              <a:r>
                <a:rPr lang="en-US" sz="2800">
                  <a:latin typeface="Times New Roman" panose="02020603050405020304" pitchFamily="18" charset="0"/>
                  <a:cs typeface="Times New Roman" panose="02020603050405020304" pitchFamily="18" charset="0"/>
                </a:rPr>
                <a:t>ra </a:t>
              </a:r>
              <a:r>
                <a:rPr lang="vi-VN" sz="2800">
                  <a:latin typeface="Times New Roman" panose="02020603050405020304" pitchFamily="18" charset="0"/>
                  <a:cs typeface="Times New Roman" panose="02020603050405020304" pitchFamily="18" charset="0"/>
                </a:rPr>
                <a:t>hiện tượng đồng âm thì lại thấy ý nghĩa rất giản dị).</a:t>
              </a:r>
              <a:endParaRPr lang="en-US" sz="2800">
                <a:latin typeface="Times New Roman" panose="02020603050405020304" pitchFamily="18" charset="0"/>
                <a:cs typeface="Times New Roman" panose="02020603050405020304" pitchFamily="18" charset="0"/>
              </a:endParaRPr>
            </a:p>
          </p:txBody>
        </p:sp>
      </p:gr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4" cstate="print"/>
          <a:stretch>
            <a:fillRect/>
          </a:stretch>
        </p:blipFill>
        <p:spPr>
          <a:xfrm>
            <a:off x="2486509" y="615744"/>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35204" y="1227560"/>
            <a:ext cx="2223400" cy="523099"/>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g</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927082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639590" cy="3970318"/>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kết hợp từ cùng trường nghĩa: các địa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và nhân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là chợ Đồng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Bến Nghé, </a:t>
            </a:r>
            <a:r>
              <a:rPr lang="en-US" sz="2800">
                <a:latin typeface="Times New Roman" panose="02020603050405020304" pitchFamily="18" charset="0"/>
                <a:cs typeface="Times New Roman" panose="02020603050405020304" pitchFamily="18" charset="0"/>
              </a:rPr>
              <a:t>anh </a:t>
            </a:r>
            <a:r>
              <a:rPr lang="vi-VN" sz="2800">
                <a:latin typeface="Times New Roman" panose="02020603050405020304" pitchFamily="18" charset="0"/>
                <a:cs typeface="Times New Roman" panose="02020603050405020304" pitchFamily="18" charset="0"/>
              </a:rPr>
              <a:t>Hươu chứa các tiếng đồng âm với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là những từ chỉ các loài động vật; các từ hươu, </a:t>
            </a:r>
            <a:r>
              <a:rPr lang="en-US" sz="2800">
                <a:latin typeface="Times New Roman" panose="02020603050405020304" pitchFamily="18" charset="0"/>
                <a:cs typeface="Times New Roman" panose="02020603050405020304" pitchFamily="18" charset="0"/>
              </a:rPr>
              <a:t>nai, </a:t>
            </a:r>
            <a:r>
              <a:rPr lang="vi-VN" sz="2800">
                <a:latin typeface="Times New Roman" panose="02020603050405020304" pitchFamily="18" charset="0"/>
                <a:cs typeface="Times New Roman" panose="02020603050405020304" pitchFamily="18" charset="0"/>
              </a:rPr>
              <a:t>nghé, bò cùng trường nghĩa, đều là những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từ chỉ các loài động vật bốn chân.</a:t>
            </a:r>
            <a:endParaRPr lang="en-US" sz="280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5262979"/>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giúp tạo nên sự ý vị, hấp dẫn cho lời nói (các địa danh có âm đọc gần với tên các loài vật). i. Biện pháp dùng lối nói lái: cá đối/ cối đá; mèo cái/ mái kèo.</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Tác dụng: vừa giúp làm phong phú tư duy (lời nói khiến người nghe phải suy ngẫm lí do vì sao các con vật lại ở vị trí ấy), vừa tạo nên sự hấp dẫn cho lời nói (mối liên hệ thú vị giữa tên gọi các con vật với vị trí chúng hiện diện).</a:t>
            </a:r>
            <a:endParaRPr lang="en-US" sz="280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h</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4566705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5929746" cy="4832092"/>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Biện pháp dùng từ đồng âm: từ dầu chỉ một loại nhiên liệu, đồng âm với từ dầu để chỉ một loại dược phẩm; từ bắp (còn gọi là ngô) chỉ một loại lương thực, đồng âm với từ bắp (trong bắp chuối) để chỉ hoa chuối khi các cánh còn cuộn tròn, chưa nở; từ than là danh từ chỉ một loại nhiên liệu, thường có màu đen, đồng âm với từ than là động từ chỉ hành động thốt lên thành lời về nỗi khổ, nỗi bất hạnh của mình.</a:t>
            </a:r>
            <a:endParaRPr lang="en-US" sz="280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2246769"/>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vừa giúp làm phong phú tư duy (mở rộng liên tưởng về các từ đồng âm), vừa tạo nên sự ý vị, hấp dẫn cho lời nói (tạo sự bất ngờ).</a:t>
            </a:r>
            <a:endParaRPr lang="en-US" sz="2800">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2939474" y="332510"/>
            <a:ext cx="2588489" cy="114136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354061" y="622232"/>
            <a:ext cx="1759315" cy="523192"/>
          </a:xfrm>
          <a:prstGeom prst="rect">
            <a:avLst/>
          </a:prstGeom>
          <a:noFill/>
        </p:spPr>
        <p:txBody>
          <a:bodyPr wrap="square" lIns="91413" tIns="45706" rIns="91413" bIns="45706" rtlCol="0">
            <a:spAutoFit/>
          </a:bodyPr>
          <a:lstStyle/>
          <a:p>
            <a:pPr defTabSz="914126">
              <a:defRPr/>
            </a:pPr>
            <a:r>
              <a:rPr kumimoji="1" lang="en-US" altLang="zh-CN" sz="2800" b="1" spc="3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 </a:t>
            </a:r>
            <a:r>
              <a:rPr kumimoji="1" lang="en-US" altLang="zh-CN" sz="2800" b="1" spc="30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k</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12695114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49960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2396" y="726142"/>
            <a:ext cx="7619604" cy="5683714"/>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885447" y="1818800"/>
            <a:ext cx="4724282" cy="2554517"/>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vi-VN" sz="3200" b="1">
                <a:latin typeface="Times New Roman" panose="02020603050405020304" pitchFamily="18" charset="0"/>
                <a:ea typeface="字魂17号-萌趣果冻体" pitchFamily="2" charset="-122"/>
                <a:cs typeface="Times New Roman" panose="02020603050405020304" pitchFamily="18" charset="0"/>
              </a:rPr>
              <a:t>Nêu một trường hợp (trong ngôn ngữ hằng ngày hoặc trong tác phẩm văn học) có sử dụng biện pháp tu từ chơi chữ. </a:t>
            </a:r>
            <a:endParaRPr lang="en-US" sz="3200" b="1">
              <a:latin typeface="Times New Roman" panose="02020603050405020304" pitchFamily="18" charset="0"/>
              <a:ea typeface="字魂17号-萌趣果冻体" pitchFamily="2" charset="-122"/>
              <a:cs typeface="Times New Roman" panose="02020603050405020304" pitchFamily="18" charset="0"/>
            </a:endParaRPr>
          </a:p>
        </p:txBody>
      </p:sp>
      <p:pic>
        <p:nvPicPr>
          <p:cNvPr id="6" name="图片 45">
            <a:extLst>
              <a:ext uri="{FF2B5EF4-FFF2-40B4-BE49-F238E27FC236}">
                <a16:creationId xmlns:a16="http://schemas.microsoft.com/office/drawing/2014/main" id="{378F47C6-1050-4EB8-B718-7D08D5D68616}"/>
              </a:ext>
            </a:extLst>
          </p:cNvPr>
          <p:cNvPicPr>
            <a:picLocks noChangeAspect="1"/>
          </p:cNvPicPr>
          <p:nvPr/>
        </p:nvPicPr>
        <p:blipFill>
          <a:blip r:embed="rId4"/>
          <a:stretch>
            <a:fillRect/>
          </a:stretch>
        </p:blipFill>
        <p:spPr>
          <a:xfrm>
            <a:off x="192267" y="2156838"/>
            <a:ext cx="4530882" cy="3884154"/>
          </a:xfrm>
          <a:prstGeom prst="rect">
            <a:avLst/>
          </a:prstGeom>
        </p:spPr>
      </p:pic>
      <p:pic>
        <p:nvPicPr>
          <p:cNvPr id="7" name="图片 1">
            <a:extLst>
              <a:ext uri="{FF2B5EF4-FFF2-40B4-BE49-F238E27FC236}">
                <a16:creationId xmlns:a16="http://schemas.microsoft.com/office/drawing/2014/main"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349" y="2590995"/>
            <a:ext cx="5400110" cy="5180399"/>
          </a:xfrm>
          <a:prstGeom prst="rect">
            <a:avLst/>
          </a:prstGeom>
        </p:spPr>
      </p:pic>
    </p:spTree>
    <p:extLst>
      <p:ext uri="{BB962C8B-B14F-4D97-AF65-F5344CB8AC3E}">
        <p14:creationId xmlns:p14="http://schemas.microsoft.com/office/powerpoint/2010/main" val="21796071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smtClean="0">
                <a:solidFill>
                  <a:srgbClr val="C00000"/>
                </a:solidFill>
                <a:latin typeface="Times New Roman" panose="02020603050405020304" pitchFamily="18" charset="0"/>
                <a:cs typeface="Times New Roman" panose="02020603050405020304" pitchFamily="18" charset="0"/>
              </a:rPr>
              <a:t>2. </a:t>
            </a:r>
            <a:r>
              <a:rPr lang="en-US" sz="3200" b="1" spc="0">
                <a:solidFill>
                  <a:srgbClr val="C00000"/>
                </a:solidFill>
                <a:latin typeface="Times New Roman" panose="02020603050405020304" pitchFamily="18" charset="0"/>
                <a:cs typeface="Times New Roman" panose="02020603050405020304" pitchFamily="18" charset="0"/>
              </a:rPr>
              <a:t>Bài tập </a:t>
            </a:r>
            <a:r>
              <a:rPr lang="en-US" sz="3200" b="1" spc="0" smtClean="0">
                <a:solidFill>
                  <a:srgbClr val="C00000"/>
                </a:solidFill>
                <a:latin typeface="Times New Roman" panose="02020603050405020304" pitchFamily="18" charset="0"/>
                <a:cs typeface="Times New Roman" panose="02020603050405020304" pitchFamily="18" charset="0"/>
              </a:rPr>
              <a:t>2</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236469"/>
            <a:ext cx="5639590" cy="4031873"/>
          </a:xfrm>
          <a:prstGeom prst="rect">
            <a:avLst/>
          </a:prstGeom>
          <a:noFill/>
        </p:spPr>
        <p:txBody>
          <a:bodyPr vert="horz" wrap="square" rtlCol="0">
            <a:spAutoFit/>
          </a:bodyPr>
          <a:lstStyle/>
          <a:p>
            <a:r>
              <a:rPr lang="vi-VN" sz="3200">
                <a:latin typeface="Times New Roman" panose="02020603050405020304" pitchFamily="18" charset="0"/>
                <a:cs typeface="Times New Roman" panose="02020603050405020304" pitchFamily="18" charset="0"/>
              </a:rPr>
              <a:t>- Mùa xuân em đi chợ Hạ/ Mua cá thu về, chợ hãy còn đông. (Ca dao)</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Biện pháp dùng từ cùng trường nghĩa (xuân, hạ, thu, đông chỉ 4 mùa) kết hợp từ đồng âm (Hạ (địa danh), thu (loài cá), đông (đông đúc, nhiều người). </a:t>
            </a:r>
            <a:endParaRPr lang="en-US" sz="320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3046988"/>
          </a:xfrm>
          <a:prstGeom prst="rect">
            <a:avLst/>
          </a:prstGeom>
          <a:noFill/>
        </p:spPr>
        <p:txBody>
          <a:bodyPr vert="horz" wrap="square" rtlCol="0">
            <a:spAutoFit/>
          </a:bodyPr>
          <a:lstStyle/>
          <a:p>
            <a:r>
              <a:rPr lang="vi-VN" sz="3200">
                <a:latin typeface="Times New Roman" panose="02020603050405020304" pitchFamily="18" charset="0"/>
                <a:cs typeface="Times New Roman" panose="02020603050405020304" pitchFamily="18" charset="0"/>
              </a:rPr>
              <a:t>Tác dụng: vừa giúp làm phong phú tư duy (liên tưởng các từ gần âm trong cùng một trường nghĩa), vừa tạo nên sự bất ngờ cho lời nói (tên các mùa đồng âm với tên chợ, tên loài vật).</a:t>
            </a:r>
            <a:endParaRPr lang="en-US" sz="3200">
              <a:latin typeface="Times New Roman" panose="02020603050405020304" pitchFamily="18" charset="0"/>
              <a:cs typeface="Times New Roman" panose="02020603050405020304" pitchFamily="18" charset="0"/>
            </a:endParaRPr>
          </a:p>
        </p:txBody>
      </p:sp>
      <p:pic>
        <p:nvPicPr>
          <p:cNvPr id="6" name="图片 20">
            <a:extLst>
              <a:ext uri="{FF2B5EF4-FFF2-40B4-BE49-F238E27FC236}">
                <a16:creationId xmlns:a16="http://schemas.microsoft.com/office/drawing/2014/main" id="{44707417-C114-42E9-A862-AA3E6E558D21}"/>
              </a:ext>
            </a:extLst>
          </p:cNvPr>
          <p:cNvPicPr>
            <a:picLocks noChangeAspect="1"/>
          </p:cNvPicPr>
          <p:nvPr/>
        </p:nvPicPr>
        <p:blipFill>
          <a:blip r:embed="rId3" cstate="print"/>
          <a:stretch>
            <a:fillRect/>
          </a:stretch>
        </p:blipFill>
        <p:spPr>
          <a:xfrm>
            <a:off x="3659339" y="172962"/>
            <a:ext cx="2712014" cy="1878308"/>
          </a:xfrm>
          <a:prstGeom prst="rect">
            <a:avLst/>
          </a:prstGeom>
        </p:spPr>
      </p:pic>
      <p:sp>
        <p:nvSpPr>
          <p:cNvPr id="7" name="文本框 21">
            <a:extLst>
              <a:ext uri="{FF2B5EF4-FFF2-40B4-BE49-F238E27FC236}">
                <a16:creationId xmlns:a16="http://schemas.microsoft.com/office/drawing/2014/main" id="{068E37A3-CEAB-4B98-A937-139546E744B4}"/>
              </a:ext>
            </a:extLst>
          </p:cNvPr>
          <p:cNvSpPr txBox="1"/>
          <p:nvPr/>
        </p:nvSpPr>
        <p:spPr>
          <a:xfrm rot="21237856">
            <a:off x="4240678" y="759878"/>
            <a:ext cx="1837186"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a:t>
            </a:r>
            <a:r>
              <a:rPr kumimoji="1" lang="en-US" altLang="zh-CN" sz="2800" b="1" spc="300" dirty="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1567333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smtClean="0">
                <a:solidFill>
                  <a:srgbClr val="C00000"/>
                </a:solidFill>
                <a:latin typeface="Times New Roman" panose="02020603050405020304" pitchFamily="18" charset="0"/>
                <a:cs typeface="Times New Roman" panose="02020603050405020304" pitchFamily="18" charset="0"/>
              </a:rPr>
              <a:t>2.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smtClean="0">
                <a:solidFill>
                  <a:srgbClr val="C00000"/>
                </a:solidFill>
                <a:latin typeface="Times New Roman" panose="02020603050405020304" pitchFamily="18" charset="0"/>
                <a:cs typeface="Times New Roman" panose="02020603050405020304" pitchFamily="18" charset="0"/>
              </a:rPr>
              <a:t>2</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1" y="1473874"/>
            <a:ext cx="6262254" cy="5002420"/>
            <a:chOff x="517106" y="1389535"/>
            <a:chExt cx="6286363" cy="3265122"/>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17106" y="1389535"/>
              <a:ext cx="6286363" cy="3265122"/>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033135" y="2055414"/>
              <a:ext cx="5711428" cy="1747729"/>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 Rắn hổ đất leo cây thục địa/ Ngựa nhà trời ăn cỏ chỉ thiên. (Ca dao)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Biện pháp dùng từ đồng nghĩa: địa (trong tên cây thục địa) đồng nghĩa với đất, thiên (trong tên loài cỏ chỉ thiên) đồng nghĩa với trời.</a:t>
              </a:r>
              <a:endParaRPr lang="en-US" sz="28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555673" y="332509"/>
            <a:ext cx="6467799" cy="4955490"/>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579822" y="1883900"/>
              <a:ext cx="4191168" cy="2075738"/>
            </a:xfrm>
            <a:prstGeom prst="rect">
              <a:avLst/>
            </a:prstGeom>
            <a:noFill/>
          </p:spPr>
          <p:txBody>
            <a:bodyPr vert="horz" wrap="square" rtlCol="0">
              <a:spAutoFit/>
            </a:bodyPr>
            <a:lstStyle/>
            <a:p>
              <a:r>
                <a:rPr lang="vi-VN" sz="2800">
                  <a:latin typeface="Times New Roman" panose="02020603050405020304" pitchFamily="18" charset="0"/>
                  <a:cs typeface="Times New Roman" panose="02020603050405020304" pitchFamily="18" charset="0"/>
                </a:rPr>
                <a:t>Tác dụng: giúp làm </a:t>
              </a:r>
              <a:r>
                <a:rPr lang="en-US" sz="2800">
                  <a:latin typeface="Times New Roman" panose="02020603050405020304" pitchFamily="18" charset="0"/>
                  <a:cs typeface="Times New Roman" panose="02020603050405020304" pitchFamily="18" charset="0"/>
                </a:rPr>
                <a:t>phong </a:t>
              </a:r>
              <a:r>
                <a:rPr lang="vi-VN" sz="2800">
                  <a:latin typeface="Times New Roman" panose="02020603050405020304" pitchFamily="18" charset="0"/>
                  <a:cs typeface="Times New Roman" panose="02020603050405020304" pitchFamily="18" charset="0"/>
                </a:rPr>
                <a:t>phú tư </a:t>
              </a:r>
              <a:r>
                <a:rPr lang="en-US" sz="2800">
                  <a:latin typeface="Times New Roman" panose="02020603050405020304" pitchFamily="18" charset="0"/>
                  <a:cs typeface="Times New Roman" panose="02020603050405020304" pitchFamily="18" charset="0"/>
                </a:rPr>
                <a:t>duy </a:t>
              </a:r>
              <a:r>
                <a:rPr lang="vi-VN" sz="2800">
                  <a:latin typeface="Times New Roman" panose="02020603050405020304" pitchFamily="18" charset="0"/>
                  <a:cs typeface="Times New Roman" panose="02020603050405020304" pitchFamily="18" charset="0"/>
                </a:rPr>
                <a:t>(liên tưởng ý nghĩa của các thành tố </a:t>
              </a:r>
              <a:r>
                <a:rPr lang="en-US" sz="280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tên các loài </a:t>
              </a:r>
              <a:r>
                <a:rPr lang="en-US" sz="2800">
                  <a:latin typeface="Times New Roman" panose="02020603050405020304" pitchFamily="18" charset="0"/>
                  <a:cs typeface="Times New Roman" panose="02020603050405020304" pitchFamily="18" charset="0"/>
                </a:rPr>
                <a:t>sinh </a:t>
              </a:r>
              <a:r>
                <a:rPr lang="vi-VN" sz="2800">
                  <a:latin typeface="Times New Roman" panose="02020603050405020304" pitchFamily="18" charset="0"/>
                  <a:cs typeface="Times New Roman" panose="02020603050405020304" pitchFamily="18" charset="0"/>
                </a:rPr>
                <a:t>vật), vừa tạo nên sự thú vị </a:t>
              </a:r>
              <a:r>
                <a:rPr lang="en-US" sz="280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lời nói (sự tương tác giữa </a:t>
              </a:r>
              <a:r>
                <a:rPr lang="en-US" sz="2800">
                  <a:latin typeface="Times New Roman" panose="02020603050405020304" pitchFamily="18" charset="0"/>
                  <a:cs typeface="Times New Roman" panose="02020603050405020304" pitchFamily="18" charset="0"/>
                </a:rPr>
                <a:t>con </a:t>
              </a:r>
              <a:r>
                <a:rPr lang="vi-VN" sz="2800">
                  <a:latin typeface="Times New Roman" panose="02020603050405020304" pitchFamily="18" charset="0"/>
                  <a:cs typeface="Times New Roman" panose="02020603050405020304" pitchFamily="18" charset="0"/>
                </a:rPr>
                <a:t>vật với loài cây có </a:t>
              </a:r>
              <a:r>
                <a:rPr lang="en-US" sz="2800">
                  <a:latin typeface="Times New Roman" panose="02020603050405020304" pitchFamily="18" charset="0"/>
                  <a:cs typeface="Times New Roman" panose="02020603050405020304" pitchFamily="18" charset="0"/>
                </a:rPr>
                <a:t>danh </a:t>
              </a:r>
              <a:r>
                <a:rPr lang="vi-VN" sz="2800">
                  <a:latin typeface="Times New Roman" panose="02020603050405020304" pitchFamily="18" charset="0"/>
                  <a:cs typeface="Times New Roman" panose="02020603050405020304" pitchFamily="18" charset="0"/>
                </a:rPr>
                <a:t>xưng chứa thành tố đồng nghĩa với từ/ cụm từ chỉ </a:t>
              </a:r>
              <a:r>
                <a:rPr lang="en-US" sz="2800">
                  <a:latin typeface="Times New Roman" panose="02020603050405020304" pitchFamily="18" charset="0"/>
                  <a:cs typeface="Times New Roman" panose="02020603050405020304" pitchFamily="18" charset="0"/>
                </a:rPr>
                <a:t>con </a:t>
              </a:r>
              <a:r>
                <a:rPr lang="vi-VN" sz="2800">
                  <a:latin typeface="Times New Roman" panose="02020603050405020304" pitchFamily="18" charset="0"/>
                  <a:cs typeface="Times New Roman" panose="02020603050405020304" pitchFamily="18" charset="0"/>
                </a:rPr>
                <a:t>vật đó).</a:t>
              </a:r>
              <a:endParaRPr lang="en-US" sz="28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8575392" y="4418164"/>
            <a:ext cx="3448080" cy="2245872"/>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cstate="print"/>
          <a:stretch>
            <a:fillRect/>
          </a:stretch>
        </p:blipFill>
        <p:spPr>
          <a:xfrm>
            <a:off x="2427818" y="909170"/>
            <a:ext cx="2712014" cy="1878308"/>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2895092" y="1589318"/>
            <a:ext cx="2223400"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a:t>
            </a:r>
            <a:r>
              <a:rPr kumimoji="1" lang="en-US" altLang="zh-CN" sz="2800" b="1" spc="300" dirty="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33010186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3062810" y="1781087"/>
            <a:ext cx="5136828" cy="1994993"/>
            <a:chOff x="2774881" y="2578373"/>
            <a:chExt cx="5136828" cy="1994993"/>
          </a:xfrm>
        </p:grpSpPr>
        <p:sp>
          <p:nvSpPr>
            <p:cNvPr id="41" name="文本框 40"/>
            <p:cNvSpPr txBox="1"/>
            <p:nvPr/>
          </p:nvSpPr>
          <p:spPr>
            <a:xfrm>
              <a:off x="2877476" y="3042301"/>
              <a:ext cx="4864169" cy="1015663"/>
            </a:xfrm>
            <a:prstGeom prst="rect">
              <a:avLst/>
            </a:prstGeom>
            <a:noFill/>
            <a:ln w="12700">
              <a:noFill/>
            </a:ln>
          </p:spPr>
          <p:txBody>
            <a:bodyPr wrap="square" rtlCol="0">
              <a:spAutoFit/>
            </a:bodyPr>
            <a:lstStyle/>
            <a:p>
              <a:pPr algn="ctr"/>
              <a:r>
                <a:rPr lang="en-US" altLang="zh-CN" sz="6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6062330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4224269" y="1300766"/>
            <a:ext cx="6228995" cy="4089633"/>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5131408" y="1822088"/>
            <a:ext cx="4414715" cy="3046988"/>
          </a:xfrm>
          <a:prstGeom prst="rect">
            <a:avLst/>
          </a:prstGeom>
        </p:spPr>
        <p:txBody>
          <a:bodyPr wrap="square">
            <a:spAutoFit/>
          </a:bodyPr>
          <a:lstStyle/>
          <a:p>
            <a:pPr lvl="0"/>
            <a:r>
              <a:rPr lang="vi-VN" sz="3200">
                <a:solidFill>
                  <a:srgbClr val="002060"/>
                </a:solidFill>
                <a:latin typeface="Times New Roman" panose="02020603050405020304" pitchFamily="18" charset="0"/>
                <a:ea typeface="汉标中黑体" panose="02010601030101010101" charset="-122"/>
                <a:cs typeface="Times New Roman" panose="02020603050405020304" pitchFamily="18" charset="0"/>
              </a:rPr>
              <a:t>GV yêu cầu HS nhận diện và phân tích tác dụng của các trường hợp sử dụng biện pháp tu từ chơi chữ trong các tác phẩm văn học cụ thể.</a:t>
            </a:r>
            <a:endParaRPr lang="en-US" sz="3200">
              <a:solidFill>
                <a:srgbClr val="002060"/>
              </a:solidFill>
              <a:latin typeface="Times New Roman" panose="02020603050405020304" pitchFamily="18" charset="0"/>
              <a:ea typeface="汉标中黑体" panose="02010601030101010101" charset="-122"/>
              <a:cs typeface="Times New Roman" panose="02020603050405020304" pitchFamily="18" charset="0"/>
            </a:endParaRPr>
          </a:p>
        </p:txBody>
      </p:sp>
      <p:sp>
        <p:nvSpPr>
          <p:cNvPr id="25" name="云形标注 3">
            <a:extLst>
              <a:ext uri="{FF2B5EF4-FFF2-40B4-BE49-F238E27FC236}">
                <a16:creationId xmlns:a16="http://schemas.microsoft.com/office/drawing/2014/main" id="{A178E3CE-F9DF-4ACD-899A-A758E52886B4}"/>
              </a:ext>
            </a:extLst>
          </p:cNvPr>
          <p:cNvSpPr/>
          <p:nvPr/>
        </p:nvSpPr>
        <p:spPr>
          <a:xfrm>
            <a:off x="2645261" y="839758"/>
            <a:ext cx="2271377" cy="1562337"/>
          </a:xfrm>
          <a:prstGeom prst="cloudCallout">
            <a:avLst/>
          </a:prstGeom>
          <a:noFill/>
          <a:ln w="28575">
            <a:solidFill>
              <a:srgbClr val="E692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8">
            <a:extLst>
              <a:ext uri="{FF2B5EF4-FFF2-40B4-BE49-F238E27FC236}">
                <a16:creationId xmlns:a16="http://schemas.microsoft.com/office/drawing/2014/main" id="{8E743A21-7B4D-4153-8B5F-963B5CF1185A}"/>
              </a:ext>
            </a:extLst>
          </p:cNvPr>
          <p:cNvSpPr txBox="1"/>
          <p:nvPr/>
        </p:nvSpPr>
        <p:spPr>
          <a:xfrm>
            <a:off x="2825055" y="1042594"/>
            <a:ext cx="1868275"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Nhiệm vụ</a:t>
            </a:r>
            <a:endParaRPr kumimoji="0" lang="zh-CN" altLang="en-US" sz="3200" b="1" i="0" u="none" strike="noStrike" kern="1200" cap="none" spc="0" normalizeH="0" baseline="0" noProof="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endParaRPr>
          </a:p>
        </p:txBody>
      </p:sp>
    </p:spTree>
    <p:extLst>
      <p:ext uri="{BB962C8B-B14F-4D97-AF65-F5344CB8AC3E}">
        <p14:creationId xmlns:p14="http://schemas.microsoft.com/office/powerpoint/2010/main" val="7607110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7913118-80DB-4D24-A63E-17292C41A3BC}"/>
              </a:ext>
            </a:extLst>
          </p:cNvPr>
          <p:cNvSpPr/>
          <p:nvPr/>
        </p:nvSpPr>
        <p:spPr>
          <a:xfrm>
            <a:off x="3084493" y="3777562"/>
            <a:ext cx="6023013" cy="1107996"/>
          </a:xfrm>
          <a:prstGeom prst="rect">
            <a:avLst/>
          </a:prstGeom>
        </p:spPr>
        <p:txBody>
          <a:bodyPr wrap="square">
            <a:spAutoFit/>
          </a:bodyPr>
          <a:lstStyle/>
          <a:p>
            <a:pPr lvl="1" algn="ctr">
              <a:spcBef>
                <a:spcPct val="0"/>
              </a:spcBef>
            </a:pPr>
            <a:r>
              <a:rPr lang="en-US" altLang="zh-CN" sz="6600" spc="300" dirty="0">
                <a:solidFill>
                  <a:srgbClr val="FF0000"/>
                </a:solidFill>
                <a:effectLst>
                  <a:outerShdw blurRad="38100" dist="38100" dir="2700000" algn="tl">
                    <a:srgbClr val="000000">
                      <a:alpha val="43137"/>
                    </a:srgbClr>
                  </a:outerShdw>
                </a:effectLst>
                <a:cs typeface="+mn-ea"/>
                <a:sym typeface="+mn-lt"/>
              </a:rPr>
              <a:t>THANK YOU!</a:t>
            </a:r>
          </a:p>
        </p:txBody>
      </p:sp>
      <p:pic>
        <p:nvPicPr>
          <p:cNvPr id="9" name="图片 8">
            <a:extLst>
              <a:ext uri="{FF2B5EF4-FFF2-40B4-BE49-F238E27FC236}">
                <a16:creationId xmlns:a16="http://schemas.microsoft.com/office/drawing/2014/main" id="{75E6711F-B593-4271-A494-32E2E173A269}"/>
              </a:ext>
            </a:extLst>
          </p:cNvPr>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10" name="文本框 9">
            <a:extLst>
              <a:ext uri="{FF2B5EF4-FFF2-40B4-BE49-F238E27FC236}">
                <a16:creationId xmlns:a16="http://schemas.microsoft.com/office/drawing/2014/main" id="{F15005C7-84C6-4033-876A-C2341E5A1B09}"/>
              </a:ext>
            </a:extLst>
          </p:cNvPr>
          <p:cNvSpPr txBox="1"/>
          <p:nvPr/>
        </p:nvSpPr>
        <p:spPr>
          <a:xfrm>
            <a:off x="5165124" y="5853239"/>
            <a:ext cx="1986789" cy="374571"/>
          </a:xfrm>
          <a:prstGeom prst="roundRect">
            <a:avLst/>
          </a:prstGeom>
          <a:solidFill>
            <a:srgbClr val="CDC5C3"/>
          </a:solidFill>
        </p:spPr>
        <p:txBody>
          <a:bodyPr wrap="square" rtlCol="0">
            <a:spAutoFit/>
          </a:bodyPr>
          <a:lstStyle/>
          <a:p>
            <a:pPr algn="ctr"/>
            <a:r>
              <a:rPr lang="en-US" altLang="zh-CN" sz="1600" dirty="0">
                <a:solidFill>
                  <a:schemeClr val="bg1"/>
                </a:solidFill>
                <a:cs typeface="+mn-ea"/>
                <a:sym typeface="+mn-lt"/>
              </a:rPr>
              <a:t>www.jpppt.com</a:t>
            </a:r>
          </a:p>
        </p:txBody>
      </p:sp>
      <p:pic>
        <p:nvPicPr>
          <p:cNvPr id="12" name="图片 11">
            <a:extLst>
              <a:ext uri="{FF2B5EF4-FFF2-40B4-BE49-F238E27FC236}">
                <a16:creationId xmlns:a16="http://schemas.microsoft.com/office/drawing/2014/main" id="{C27CC252-DDCF-4629-8C9E-A22BE2766B88}"/>
              </a:ext>
            </a:extLst>
          </p:cNvPr>
          <p:cNvPicPr>
            <a:picLocks noChangeAspect="1"/>
          </p:cNvPicPr>
          <p:nvPr/>
        </p:nvPicPr>
        <p:blipFill>
          <a:blip r:embed="rId3"/>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2172337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100"/>
                            </p:stCondLst>
                            <p:childTnLst>
                              <p:par>
                                <p:cTn id="12" presetID="47"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12" de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0-#ppt_w/2"/>
                                          </p:val>
                                        </p:tav>
                                        <p:tav tm="100000">
                                          <p:val>
                                            <p:strVal val="#ppt_x"/>
                                          </p:val>
                                        </p:tav>
                                      </p:tavLst>
                                    </p:anim>
                                    <p:anim calcmode="lin" valueType="num">
                                      <p:cBhvr additive="base">
                                        <p:cTn id="2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459" y="-66384"/>
            <a:ext cx="9875764" cy="5553134"/>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7798">
            <a:off x="234923" y="4326497"/>
            <a:ext cx="787224" cy="46741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787" y="-11745"/>
            <a:ext cx="8541431" cy="650087"/>
          </a:xfrm>
          <a:prstGeom prst="rect">
            <a:avLst/>
          </a:prstGeom>
        </p:spPr>
      </p:pic>
      <p:sp>
        <p:nvSpPr>
          <p:cNvPr id="22" name="TextBox 43"/>
          <p:cNvSpPr txBox="1"/>
          <p:nvPr/>
        </p:nvSpPr>
        <p:spPr>
          <a:xfrm>
            <a:off x="2409481" y="908113"/>
            <a:ext cx="8786135" cy="748145"/>
          </a:xfrm>
          <a:prstGeom prst="rect">
            <a:avLst/>
          </a:prstGeom>
          <a:noFill/>
        </p:spPr>
        <p:txBody>
          <a:bodyPr wrap="square" lIns="97021" tIns="48510" rIns="97021" bIns="48510" rtlCol="0">
            <a:spAutoFit/>
          </a:bodyPr>
          <a:lstStyle/>
          <a:p>
            <a:pPr algn="just">
              <a:lnSpc>
                <a:spcPct val="150000"/>
              </a:lnSpc>
            </a:pPr>
            <a:r>
              <a:rPr lang="en-US" sz="3200" dirty="0" smtClean="0">
                <a:solidFill>
                  <a:prstClr val="black"/>
                </a:solidFill>
                <a:latin typeface="Times New Roman"/>
              </a:rPr>
              <a:t>GV </a:t>
            </a:r>
            <a:r>
              <a:rPr lang="vi-VN" sz="3200" dirty="0">
                <a:solidFill>
                  <a:prstClr val="black"/>
                </a:solidFill>
                <a:latin typeface="Times New Roman"/>
              </a:rPr>
              <a:t>yêu cầu </a:t>
            </a:r>
            <a:r>
              <a:rPr lang="en-US" sz="3200" dirty="0">
                <a:solidFill>
                  <a:prstClr val="black"/>
                </a:solidFill>
                <a:latin typeface="Times New Roman"/>
              </a:rPr>
              <a:t>HS </a:t>
            </a:r>
            <a:r>
              <a:rPr lang="en-US" sz="3200" dirty="0" err="1">
                <a:solidFill>
                  <a:prstClr val="black"/>
                </a:solidFill>
                <a:latin typeface="Times New Roman"/>
              </a:rPr>
              <a:t>quan</a:t>
            </a:r>
            <a:r>
              <a:rPr lang="en-US" sz="3200" dirty="0">
                <a:solidFill>
                  <a:prstClr val="black"/>
                </a:solidFill>
                <a:latin typeface="Times New Roman"/>
              </a:rPr>
              <a:t> </a:t>
            </a:r>
            <a:r>
              <a:rPr lang="vi-VN" sz="3200" dirty="0">
                <a:solidFill>
                  <a:prstClr val="black"/>
                </a:solidFill>
                <a:latin typeface="Times New Roman"/>
              </a:rPr>
              <a:t>sát những ngữ liệu </a:t>
            </a:r>
            <a:r>
              <a:rPr lang="en-US" sz="3200" dirty="0" err="1" smtClean="0">
                <a:solidFill>
                  <a:prstClr val="black"/>
                </a:solidFill>
                <a:latin typeface="Times New Roman"/>
              </a:rPr>
              <a:t>sau</a:t>
            </a:r>
            <a:r>
              <a:rPr lang="en-US" sz="3200" dirty="0" smtClean="0">
                <a:solidFill>
                  <a:prstClr val="black"/>
                </a:solidFill>
                <a:latin typeface="Times New Roman"/>
              </a:rPr>
              <a:t>:</a:t>
            </a:r>
            <a:endParaRPr lang="zh-CN" altLang="en-US" sz="44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43"/>
          <p:cNvSpPr txBox="1"/>
          <p:nvPr/>
        </p:nvSpPr>
        <p:spPr>
          <a:xfrm>
            <a:off x="3444752" y="1702033"/>
            <a:ext cx="5099479" cy="836631"/>
          </a:xfrm>
          <a:prstGeom prst="rect">
            <a:avLst/>
          </a:prstGeom>
          <a:noFill/>
        </p:spPr>
        <p:txBody>
          <a:bodyPr wrap="square" lIns="97021" tIns="48510" rIns="97021" bIns="48510" rtlCol="0">
            <a:spAutoFit/>
          </a:bodyPr>
          <a:lstStyle/>
          <a:p>
            <a:pPr algn="just">
              <a:lnSpc>
                <a:spcPct val="150000"/>
              </a:lnSpc>
            </a:pPr>
            <a:r>
              <a:rPr lang="vi-VN" sz="3200" dirty="0">
                <a:solidFill>
                  <a:prstClr val="black"/>
                </a:solidFill>
                <a:latin typeface="Times New Roman"/>
              </a:rPr>
              <a:t>Con kiến bò </a:t>
            </a:r>
            <a:r>
              <a:rPr lang="en-US" sz="3200" dirty="0" err="1" smtClean="0">
                <a:solidFill>
                  <a:prstClr val="black"/>
                </a:solidFill>
                <a:latin typeface="Times New Roman"/>
              </a:rPr>
              <a:t>lên</a:t>
            </a:r>
            <a:r>
              <a:rPr lang="en-US" sz="3200" dirty="0" smtClean="0">
                <a:solidFill>
                  <a:prstClr val="black"/>
                </a:solidFill>
                <a:latin typeface="Times New Roman"/>
              </a:rPr>
              <a:t> </a:t>
            </a:r>
            <a:r>
              <a:rPr lang="vi-VN" sz="3200" dirty="0" smtClean="0">
                <a:solidFill>
                  <a:prstClr val="black"/>
                </a:solidFill>
                <a:latin typeface="Times New Roman"/>
              </a:rPr>
              <a:t>đĩa </a:t>
            </a:r>
            <a:r>
              <a:rPr lang="vi-VN" sz="3200" dirty="0">
                <a:solidFill>
                  <a:prstClr val="black"/>
                </a:solidFill>
                <a:latin typeface="Times New Roman"/>
              </a:rPr>
              <a:t>thịt bò.</a:t>
            </a:r>
            <a:endParaRPr lang="zh-CN" altLang="en-US" sz="3200" dirty="0">
              <a:solidFill>
                <a:prstClr val="black"/>
              </a:solidFill>
              <a:latin typeface="Times New Roman"/>
            </a:endParaRPr>
          </a:p>
        </p:txBody>
      </p:sp>
      <p:pic>
        <p:nvPicPr>
          <p:cNvPr id="10" name="Shape 120"/>
          <p:cNvPicPr/>
          <p:nvPr/>
        </p:nvPicPr>
        <p:blipFill>
          <a:blip r:embed="rId6"/>
          <a:stretch/>
        </p:blipFill>
        <p:spPr>
          <a:xfrm>
            <a:off x="0" y="946189"/>
            <a:ext cx="2809691" cy="1995213"/>
          </a:xfrm>
          <a:prstGeom prst="rect">
            <a:avLst/>
          </a:prstGeom>
        </p:spPr>
      </p:pic>
      <p:sp>
        <p:nvSpPr>
          <p:cNvPr id="13" name="TextBox 43"/>
          <p:cNvSpPr txBox="1"/>
          <p:nvPr/>
        </p:nvSpPr>
        <p:spPr>
          <a:xfrm>
            <a:off x="3019227" y="2352570"/>
            <a:ext cx="6712986" cy="836631"/>
          </a:xfrm>
          <a:prstGeom prst="rect">
            <a:avLst/>
          </a:prstGeom>
          <a:noFill/>
        </p:spPr>
        <p:txBody>
          <a:bodyPr wrap="square" lIns="97021" tIns="48510" rIns="97021" bIns="48510" rtlCol="0">
            <a:spAutoFit/>
          </a:bodyPr>
          <a:lstStyle/>
          <a:p>
            <a:pPr algn="just">
              <a:lnSpc>
                <a:spcPct val="150000"/>
              </a:lnSpc>
            </a:pPr>
            <a:r>
              <a:rPr lang="en-US" sz="3200" dirty="0" err="1" smtClean="0">
                <a:solidFill>
                  <a:prstClr val="black"/>
                </a:solidFill>
                <a:latin typeface="Times New Roman"/>
              </a:rPr>
              <a:t>Mẹ</a:t>
            </a:r>
            <a:r>
              <a:rPr lang="en-US" sz="3200" dirty="0" smtClean="0">
                <a:solidFill>
                  <a:prstClr val="black"/>
                </a:solidFill>
                <a:latin typeface="Times New Roman"/>
              </a:rPr>
              <a:t> </a:t>
            </a:r>
            <a:r>
              <a:rPr lang="en-US" sz="3200" dirty="0" err="1" smtClean="0">
                <a:solidFill>
                  <a:prstClr val="black"/>
                </a:solidFill>
                <a:latin typeface="Times New Roman"/>
              </a:rPr>
              <a:t>em</a:t>
            </a:r>
            <a:r>
              <a:rPr lang="en-US" sz="3200" dirty="0" smtClean="0">
                <a:solidFill>
                  <a:prstClr val="black"/>
                </a:solidFill>
                <a:latin typeface="Times New Roman"/>
              </a:rPr>
              <a:t> </a:t>
            </a:r>
            <a:r>
              <a:rPr lang="en-US" sz="3200" dirty="0" err="1" smtClean="0">
                <a:solidFill>
                  <a:prstClr val="black"/>
                </a:solidFill>
                <a:latin typeface="Times New Roman"/>
              </a:rPr>
              <a:t>mua</a:t>
            </a:r>
            <a:r>
              <a:rPr lang="en-US" sz="3200" dirty="0" smtClean="0">
                <a:solidFill>
                  <a:prstClr val="black"/>
                </a:solidFill>
                <a:latin typeface="Times New Roman"/>
              </a:rPr>
              <a:t> </a:t>
            </a:r>
            <a:r>
              <a:rPr lang="en-US" sz="3200" dirty="0" err="1" smtClean="0">
                <a:solidFill>
                  <a:prstClr val="black"/>
                </a:solidFill>
                <a:latin typeface="Times New Roman"/>
              </a:rPr>
              <a:t>cây</a:t>
            </a:r>
            <a:r>
              <a:rPr lang="en-US" sz="3200" dirty="0" smtClean="0">
                <a:solidFill>
                  <a:prstClr val="black"/>
                </a:solidFill>
                <a:latin typeface="Times New Roman"/>
              </a:rPr>
              <a:t> </a:t>
            </a:r>
            <a:r>
              <a:rPr lang="en-US" sz="3200" dirty="0" err="1" smtClean="0">
                <a:solidFill>
                  <a:prstClr val="black"/>
                </a:solidFill>
                <a:latin typeface="Times New Roman"/>
              </a:rPr>
              <a:t>cuốc</a:t>
            </a:r>
            <a:r>
              <a:rPr lang="en-US" sz="3200" dirty="0" smtClean="0">
                <a:solidFill>
                  <a:prstClr val="black"/>
                </a:solidFill>
                <a:latin typeface="Times New Roman"/>
              </a:rPr>
              <a:t> </a:t>
            </a:r>
            <a:r>
              <a:rPr lang="en-US" sz="3200" dirty="0" err="1" smtClean="0">
                <a:solidFill>
                  <a:prstClr val="black"/>
                </a:solidFill>
                <a:latin typeface="Times New Roman"/>
              </a:rPr>
              <a:t>về</a:t>
            </a:r>
            <a:r>
              <a:rPr lang="en-US" sz="3200" dirty="0" smtClean="0">
                <a:solidFill>
                  <a:prstClr val="black"/>
                </a:solidFill>
                <a:latin typeface="Times New Roman"/>
              </a:rPr>
              <a:t> </a:t>
            </a:r>
            <a:r>
              <a:rPr lang="en-US" sz="3200" dirty="0" err="1" smtClean="0">
                <a:solidFill>
                  <a:prstClr val="black"/>
                </a:solidFill>
                <a:latin typeface="Times New Roman"/>
              </a:rPr>
              <a:t>cuốc</a:t>
            </a:r>
            <a:r>
              <a:rPr lang="en-US" sz="3200" dirty="0" smtClean="0">
                <a:solidFill>
                  <a:prstClr val="black"/>
                </a:solidFill>
                <a:latin typeface="Times New Roman"/>
              </a:rPr>
              <a:t> </a:t>
            </a:r>
            <a:r>
              <a:rPr lang="en-US" sz="3200" dirty="0" err="1" smtClean="0">
                <a:solidFill>
                  <a:prstClr val="black"/>
                </a:solidFill>
                <a:latin typeface="Times New Roman"/>
              </a:rPr>
              <a:t>đất</a:t>
            </a:r>
            <a:r>
              <a:rPr lang="vi-VN" sz="3200" dirty="0" smtClean="0">
                <a:solidFill>
                  <a:prstClr val="black"/>
                </a:solidFill>
                <a:latin typeface="Times New Roman"/>
              </a:rPr>
              <a:t>.</a:t>
            </a:r>
            <a:endParaRPr lang="zh-CN" altLang="en-US" sz="3200" dirty="0">
              <a:solidFill>
                <a:prstClr val="black"/>
              </a:solidFill>
              <a:latin typeface="Times New Roman"/>
            </a:endParaRPr>
          </a:p>
        </p:txBody>
      </p:sp>
      <p:sp>
        <p:nvSpPr>
          <p:cNvPr id="2" name="Rectangle 1"/>
          <p:cNvSpPr/>
          <p:nvPr/>
        </p:nvSpPr>
        <p:spPr>
          <a:xfrm>
            <a:off x="5023012" y="1842662"/>
            <a:ext cx="595035" cy="584775"/>
          </a:xfrm>
          <a:prstGeom prst="rect">
            <a:avLst/>
          </a:prstGeom>
        </p:spPr>
        <p:txBody>
          <a:bodyPr wrap="none">
            <a:spAutoFit/>
          </a:bodyPr>
          <a:lstStyle/>
          <a:p>
            <a:r>
              <a:rPr lang="vi-VN" sz="3200" dirty="0">
                <a:solidFill>
                  <a:srgbClr val="FF0000"/>
                </a:solidFill>
                <a:latin typeface="Times New Roman"/>
              </a:rPr>
              <a:t>bò</a:t>
            </a:r>
            <a:endParaRPr lang="en-US" sz="3200" dirty="0">
              <a:solidFill>
                <a:srgbClr val="FF0000"/>
              </a:solidFill>
            </a:endParaRPr>
          </a:p>
        </p:txBody>
      </p:sp>
      <p:sp>
        <p:nvSpPr>
          <p:cNvPr id="3" name="Rectangle 2"/>
          <p:cNvSpPr/>
          <p:nvPr/>
        </p:nvSpPr>
        <p:spPr>
          <a:xfrm>
            <a:off x="7382754" y="1842662"/>
            <a:ext cx="595035" cy="584775"/>
          </a:xfrm>
          <a:prstGeom prst="rect">
            <a:avLst/>
          </a:prstGeom>
        </p:spPr>
        <p:txBody>
          <a:bodyPr wrap="none">
            <a:spAutoFit/>
          </a:bodyPr>
          <a:lstStyle/>
          <a:p>
            <a:r>
              <a:rPr lang="vi-VN" sz="3200" dirty="0">
                <a:solidFill>
                  <a:srgbClr val="FF0000"/>
                </a:solidFill>
                <a:latin typeface="Times New Roman"/>
              </a:rPr>
              <a:t>bò</a:t>
            </a:r>
            <a:endParaRPr lang="en-US" sz="3200" dirty="0">
              <a:solidFill>
                <a:srgbClr val="FF0000"/>
              </a:solidFill>
            </a:endParaRPr>
          </a:p>
        </p:txBody>
      </p:sp>
      <p:sp>
        <p:nvSpPr>
          <p:cNvPr id="5" name="Rectangle 4"/>
          <p:cNvSpPr/>
          <p:nvPr/>
        </p:nvSpPr>
        <p:spPr>
          <a:xfrm>
            <a:off x="7097901" y="2493199"/>
            <a:ext cx="1164740" cy="584775"/>
          </a:xfrm>
          <a:prstGeom prst="rect">
            <a:avLst/>
          </a:prstGeom>
        </p:spPr>
        <p:txBody>
          <a:bodyPr wrap="square">
            <a:spAutoFit/>
          </a:bodyPr>
          <a:lstStyle/>
          <a:p>
            <a:r>
              <a:rPr lang="en-US" sz="3200" dirty="0" err="1" smtClean="0">
                <a:solidFill>
                  <a:srgbClr val="FF0000"/>
                </a:solidFill>
                <a:latin typeface="Times New Roman"/>
              </a:rPr>
              <a:t>cuốc</a:t>
            </a:r>
            <a:endParaRPr lang="en-US" sz="3200" dirty="0">
              <a:solidFill>
                <a:srgbClr val="FF0000"/>
              </a:solidFill>
            </a:endParaRPr>
          </a:p>
        </p:txBody>
      </p:sp>
      <p:sp>
        <p:nvSpPr>
          <p:cNvPr id="6" name="Rectangle 5"/>
          <p:cNvSpPr/>
          <p:nvPr/>
        </p:nvSpPr>
        <p:spPr>
          <a:xfrm rot="10800000" flipV="1">
            <a:off x="5730492" y="2512645"/>
            <a:ext cx="1188695" cy="584775"/>
          </a:xfrm>
          <a:prstGeom prst="rect">
            <a:avLst/>
          </a:prstGeom>
        </p:spPr>
        <p:txBody>
          <a:bodyPr wrap="square">
            <a:spAutoFit/>
          </a:bodyPr>
          <a:lstStyle/>
          <a:p>
            <a:r>
              <a:rPr lang="en-US" sz="3200" dirty="0" err="1" smtClean="0">
                <a:solidFill>
                  <a:srgbClr val="FF0000"/>
                </a:solidFill>
                <a:latin typeface="Times New Roman"/>
              </a:rPr>
              <a:t>cuốc</a:t>
            </a:r>
            <a:endParaRPr lang="en-US" sz="3200" dirty="0">
              <a:solidFill>
                <a:srgbClr val="FF0000"/>
              </a:solidFill>
            </a:endParaRPr>
          </a:p>
        </p:txBody>
      </p:sp>
    </p:spTree>
    <p:extLst>
      <p:ext uri="{BB962C8B-B14F-4D97-AF65-F5344CB8AC3E}">
        <p14:creationId xmlns:p14="http://schemas.microsoft.com/office/powerpoint/2010/main" val="30803478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13" grpId="0"/>
      <p:bldP spid="2" grpId="0"/>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0" y="247095"/>
            <a:ext cx="12004675" cy="15681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Aft>
                <a:spcPts val="0"/>
              </a:spcAft>
            </a:pPr>
            <a:r>
              <a:rPr lang="vi-VN" sz="3200">
                <a:solidFill>
                  <a:schemeClr val="bg1"/>
                </a:solidFill>
                <a:latin typeface="Times New Roman" pitchFamily="18" charset="0"/>
                <a:cs typeface="Times New Roman" pitchFamily="18" charset="0"/>
              </a:rPr>
              <a:t>Em hiểu nghĩa các từ đồng âm trong các ví dụ trên như thế nào?</a:t>
            </a:r>
            <a:endParaRPr lang="en-US" sz="3200">
              <a:solidFill>
                <a:schemeClr val="bg1"/>
              </a:solidFill>
              <a:latin typeface="Times New Roman" pitchFamily="18" charset="0"/>
              <a:cs typeface="Times New Roman" pitchFamily="18" charset="0"/>
            </a:endParaRPr>
          </a:p>
        </p:txBody>
      </p:sp>
      <p:sp>
        <p:nvSpPr>
          <p:cNvPr id="65541" name="Rectangle 2"/>
          <p:cNvSpPr>
            <a:spLocks noChangeArrowheads="1"/>
          </p:cNvSpPr>
          <p:nvPr/>
        </p:nvSpPr>
        <p:spPr bwMode="auto">
          <a:xfrm>
            <a:off x="531843" y="1600200"/>
            <a:ext cx="12198352" cy="485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a:lnSpc>
                <a:spcPct val="119000"/>
              </a:lnSpc>
              <a:spcAft>
                <a:spcPts val="0"/>
              </a:spcAft>
              <a:buClr>
                <a:srgbClr val="231F20"/>
              </a:buClr>
              <a:buSzPts val="1200"/>
              <a:buFont typeface="Symbol"/>
              <a:buChar char="-"/>
              <a:tabLst>
                <a:tab pos="118745" algn="l"/>
              </a:tabLst>
            </a:pPr>
            <a:r>
              <a:rPr lang="vi-VN" sz="2800" dirty="0">
                <a:latin typeface="Times New Roman" pitchFamily="18" charset="0"/>
                <a:cs typeface="Times New Roman" pitchFamily="18" charset="0"/>
              </a:rPr>
              <a:t>Con kiến bò(1) đĩa thịt bò(2).</a:t>
            </a:r>
            <a:endParaRPr lang="en-US" sz="2800" dirty="0">
              <a:latin typeface="Times New Roman" pitchFamily="18" charset="0"/>
              <a:cs typeface="Times New Roman" pitchFamily="18" charset="0"/>
            </a:endParaRPr>
          </a:p>
          <a:p>
            <a:pPr algn="just">
              <a:lnSpc>
                <a:spcPct val="119000"/>
              </a:lnSpc>
              <a:spcAft>
                <a:spcPts val="0"/>
              </a:spcAft>
            </a:pPr>
            <a:r>
              <a:rPr lang="vi-VN" sz="2800" dirty="0">
                <a:latin typeface="Times New Roman" pitchFamily="18" charset="0"/>
                <a:cs typeface="Times New Roman" pitchFamily="18" charset="0"/>
              </a:rPr>
              <a:t>Từ bò(1) là động từ, chỉ hoạt động di chuyển từ vị trí này sang vị trí khác.</a:t>
            </a:r>
            <a:endParaRPr lang="en-US" sz="2800" dirty="0">
              <a:latin typeface="Times New Roman" pitchFamily="18" charset="0"/>
              <a:cs typeface="Times New Roman" pitchFamily="18" charset="0"/>
            </a:endParaRPr>
          </a:p>
          <a:p>
            <a:pPr algn="just">
              <a:lnSpc>
                <a:spcPct val="119000"/>
              </a:lnSpc>
              <a:spcAft>
                <a:spcPts val="0"/>
              </a:spcAft>
            </a:pPr>
            <a:r>
              <a:rPr lang="vi-VN" sz="2800" dirty="0">
                <a:latin typeface="Times New Roman" pitchFamily="18" charset="0"/>
                <a:cs typeface="Times New Roman" pitchFamily="18" charset="0"/>
              </a:rPr>
              <a:t>Từ bò(2) là danh từ chỉ một loại thực phẩm</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342900" lvl="0" indent="-342900" algn="just">
              <a:lnSpc>
                <a:spcPct val="119000"/>
              </a:lnSpc>
              <a:spcAft>
                <a:spcPts val="0"/>
              </a:spcAft>
              <a:buClr>
                <a:srgbClr val="231F20"/>
              </a:buClr>
              <a:buSzPts val="1200"/>
              <a:buFont typeface="Symbol"/>
              <a:buChar char="-"/>
              <a:tabLst>
                <a:tab pos="118745" algn="l"/>
              </a:tabLst>
            </a:pP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cuốc</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đất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lgn="just">
              <a:lnSpc>
                <a:spcPct val="119000"/>
              </a:lnSpc>
              <a:spcAft>
                <a:spcPts val="0"/>
              </a:spcAft>
              <a:buClr>
                <a:srgbClr val="231F20"/>
              </a:buClr>
              <a:buSzPts val="1200"/>
              <a:tabLst>
                <a:tab pos="118745" algn="l"/>
              </a:tabLs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endParaRPr lang="en-US" sz="2800" dirty="0" smtClean="0">
              <a:latin typeface="Times New Roman" pitchFamily="18" charset="0"/>
              <a:cs typeface="Times New Roman" pitchFamily="18" charset="0"/>
            </a:endParaRPr>
          </a:p>
          <a:p>
            <a:pPr lvl="0" algn="just">
              <a:lnSpc>
                <a:spcPct val="119000"/>
              </a:lnSpc>
              <a:spcAft>
                <a:spcPts val="0"/>
              </a:spcAft>
              <a:buClr>
                <a:srgbClr val="231F20"/>
              </a:buClr>
              <a:buSzPts val="1200"/>
              <a:tabLst>
                <a:tab pos="118745" algn="l"/>
              </a:tabLs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cuốc</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động</a:t>
            </a:r>
            <a:endParaRPr lang="en-US" sz="2800" dirty="0" smtClean="0">
              <a:latin typeface="Times New Roman" pitchFamily="18" charset="0"/>
              <a:cs typeface="Times New Roman" pitchFamily="18" charset="0"/>
            </a:endParaRPr>
          </a:p>
          <a:p>
            <a:pPr algn="just">
              <a:lnSpc>
                <a:spcPct val="119000"/>
              </a:lnSpc>
              <a:spcAft>
                <a:spcPts val="0"/>
              </a:spcAft>
            </a:pPr>
            <a:r>
              <a:rPr lang="vi-VN" sz="2800" dirty="0" smtClean="0">
                <a:latin typeface="Times New Roman" pitchFamily="18" charset="0"/>
                <a:cs typeface="Times New Roman" pitchFamily="18" charset="0"/>
              </a:rPr>
              <a:t>=&gt; </a:t>
            </a:r>
            <a:r>
              <a:rPr lang="vi-VN" sz="2800" dirty="0">
                <a:latin typeface="Times New Roman" pitchFamily="18" charset="0"/>
                <a:cs typeface="Times New Roman" pitchFamily="18" charset="0"/>
              </a:rPr>
              <a:t>Các trường hợp trên là ví dụ của biện pháp tu từ chơi chữ.</a:t>
            </a:r>
            <a:endParaRPr lang="en-US" sz="2800" dirty="0">
              <a:latin typeface="Times New Roman" pitchFamily="18" charset="0"/>
              <a:cs typeface="Times New Roman" pitchFamily="18" charset="0"/>
            </a:endParaRPr>
          </a:p>
          <a:p>
            <a:pPr algn="just">
              <a:lnSpc>
                <a:spcPct val="119000"/>
              </a:lnSpc>
              <a:spcAft>
                <a:spcPts val="0"/>
              </a:spcAft>
            </a:pPr>
            <a:endParaRPr lang="en-US" sz="3200" dirty="0">
              <a:latin typeface="Times New Roman" pitchFamily="18" charset="0"/>
              <a:cs typeface="Times New Roman" pitchFamily="18" charset="0"/>
            </a:endParaRPr>
          </a:p>
          <a:p>
            <a:pPr algn="just">
              <a:lnSpc>
                <a:spcPct val="119000"/>
              </a:lnSpc>
              <a:spcAft>
                <a:spcPts val="0"/>
              </a:spcAft>
            </a:pPr>
            <a:endParaRPr lang="en-US" sz="3200" dirty="0">
              <a:latin typeface="Times New Roman" pitchFamily="18" charset="0"/>
              <a:cs typeface="Times New Roman" pitchFamily="18" charset="0"/>
            </a:endParaRPr>
          </a:p>
        </p:txBody>
      </p:sp>
      <p:sp>
        <p:nvSpPr>
          <p:cNvPr id="4" name="Rectangle 1"/>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504825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833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5541">
                                            <p:txEl>
                                              <p:pRg st="0" end="0"/>
                                            </p:txEl>
                                          </p:spTgt>
                                        </p:tgtEl>
                                        <p:attrNameLst>
                                          <p:attrName>style.visibility</p:attrName>
                                        </p:attrNameLst>
                                      </p:cBhvr>
                                      <p:to>
                                        <p:strVal val="visible"/>
                                      </p:to>
                                    </p:set>
                                    <p:animEffect transition="in" filter="barn(inVertical)">
                                      <p:cBhvr>
                                        <p:cTn id="17" dur="500"/>
                                        <p:tgtEl>
                                          <p:spTgt spid="655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541">
                                            <p:txEl>
                                              <p:pRg st="1" end="1"/>
                                            </p:txEl>
                                          </p:spTgt>
                                        </p:tgtEl>
                                        <p:attrNameLst>
                                          <p:attrName>style.visibility</p:attrName>
                                        </p:attrNameLst>
                                      </p:cBhvr>
                                      <p:to>
                                        <p:strVal val="visible"/>
                                      </p:to>
                                    </p:set>
                                    <p:animEffect transition="in" filter="wipe(down)">
                                      <p:cBhvr>
                                        <p:cTn id="22" dur="500"/>
                                        <p:tgtEl>
                                          <p:spTgt spid="65541">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5541">
                                            <p:txEl>
                                              <p:pRg st="2" end="2"/>
                                            </p:txEl>
                                          </p:spTgt>
                                        </p:tgtEl>
                                        <p:attrNameLst>
                                          <p:attrName>style.visibility</p:attrName>
                                        </p:attrNameLst>
                                      </p:cBhvr>
                                      <p:to>
                                        <p:strVal val="visible"/>
                                      </p:to>
                                    </p:set>
                                    <p:animEffect transition="in" filter="wipe(down)">
                                      <p:cBhvr>
                                        <p:cTn id="25" dur="500"/>
                                        <p:tgtEl>
                                          <p:spTgt spid="6554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5541">
                                            <p:txEl>
                                              <p:pRg st="3" end="3"/>
                                            </p:txEl>
                                          </p:spTgt>
                                        </p:tgtEl>
                                        <p:attrNameLst>
                                          <p:attrName>style.visibility</p:attrName>
                                        </p:attrNameLst>
                                      </p:cBhvr>
                                      <p:to>
                                        <p:strVal val="visible"/>
                                      </p:to>
                                    </p:set>
                                    <p:animEffect transition="in" filter="fade">
                                      <p:cBhvr>
                                        <p:cTn id="30" dur="1000"/>
                                        <p:tgtEl>
                                          <p:spTgt spid="65541">
                                            <p:txEl>
                                              <p:pRg st="3" end="3"/>
                                            </p:txEl>
                                          </p:spTgt>
                                        </p:tgtEl>
                                      </p:cBhvr>
                                    </p:animEffect>
                                    <p:anim calcmode="lin" valueType="num">
                                      <p:cBhvr>
                                        <p:cTn id="31" dur="1000" fill="hold"/>
                                        <p:tgtEl>
                                          <p:spTgt spid="6554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55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5541">
                                            <p:txEl>
                                              <p:pRg st="4" end="4"/>
                                            </p:txEl>
                                          </p:spTgt>
                                        </p:tgtEl>
                                        <p:attrNameLst>
                                          <p:attrName>style.visibility</p:attrName>
                                        </p:attrNameLst>
                                      </p:cBhvr>
                                      <p:to>
                                        <p:strVal val="visible"/>
                                      </p:to>
                                    </p:set>
                                    <p:animEffect transition="in" filter="fade">
                                      <p:cBhvr>
                                        <p:cTn id="37" dur="1000"/>
                                        <p:tgtEl>
                                          <p:spTgt spid="65541">
                                            <p:txEl>
                                              <p:pRg st="4" end="4"/>
                                            </p:txEl>
                                          </p:spTgt>
                                        </p:tgtEl>
                                      </p:cBhvr>
                                    </p:animEffect>
                                    <p:anim calcmode="lin" valueType="num">
                                      <p:cBhvr>
                                        <p:cTn id="38" dur="1000" fill="hold"/>
                                        <p:tgtEl>
                                          <p:spTgt spid="6554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55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5541">
                                            <p:txEl>
                                              <p:pRg st="5" end="5"/>
                                            </p:txEl>
                                          </p:spTgt>
                                        </p:tgtEl>
                                        <p:attrNameLst>
                                          <p:attrName>style.visibility</p:attrName>
                                        </p:attrNameLst>
                                      </p:cBhvr>
                                      <p:to>
                                        <p:strVal val="visible"/>
                                      </p:to>
                                    </p:set>
                                    <p:animEffect transition="in" filter="fade">
                                      <p:cBhvr>
                                        <p:cTn id="44" dur="1000"/>
                                        <p:tgtEl>
                                          <p:spTgt spid="65541">
                                            <p:txEl>
                                              <p:pRg st="5" end="5"/>
                                            </p:txEl>
                                          </p:spTgt>
                                        </p:tgtEl>
                                      </p:cBhvr>
                                    </p:animEffect>
                                    <p:anim calcmode="lin" valueType="num">
                                      <p:cBhvr>
                                        <p:cTn id="45" dur="1000" fill="hold"/>
                                        <p:tgtEl>
                                          <p:spTgt spid="65541">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55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5541">
                                            <p:txEl>
                                              <p:pRg st="6" end="6"/>
                                            </p:txEl>
                                          </p:spTgt>
                                        </p:tgtEl>
                                        <p:attrNameLst>
                                          <p:attrName>style.visibility</p:attrName>
                                        </p:attrNameLst>
                                      </p:cBhvr>
                                      <p:to>
                                        <p:strVal val="visible"/>
                                      </p:to>
                                    </p:set>
                                    <p:anim calcmode="lin" valueType="num">
                                      <p:cBhvr additive="base">
                                        <p:cTn id="51" dur="500" fill="hold"/>
                                        <p:tgtEl>
                                          <p:spTgt spid="65541">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54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4953297" y="1905353"/>
            <a:ext cx="5637332" cy="1934832"/>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97926169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8" y="798758"/>
            <a:ext cx="5306807" cy="5306960"/>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3334870" y="366271"/>
            <a:ext cx="7530354" cy="584747"/>
          </a:xfrm>
          <a:prstGeom prst="rect">
            <a:avLst/>
          </a:prstGeom>
          <a:noFill/>
        </p:spPr>
        <p:txBody>
          <a:bodyPr wrap="square" lIns="91413" tIns="45706" rIns="91413" bIns="45706" rtlCol="0">
            <a:spAutoFit/>
          </a:bodyPr>
          <a:lstStyle/>
          <a:p>
            <a:pPr algn="ctr" defTabSz="457154">
              <a:defRPr/>
            </a:pPr>
            <a:r>
              <a:rPr lang="en-US" altLang="zh-CN" sz="3200" b="1" smtClean="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a:t>
            </a:r>
            <a:r>
              <a:rPr lang="vi-VN" sz="3200" b="1" smtClean="0">
                <a:solidFill>
                  <a:srgbClr val="C00000"/>
                </a:solidFill>
                <a:latin typeface="Times New Roman" pitchFamily="18" charset="0"/>
                <a:cs typeface="Times New Roman" pitchFamily="18" charset="0"/>
              </a:rPr>
              <a:t>BIỆN PHÁP TU TỪ CHƠI CHỮ</a:t>
            </a:r>
            <a:endParaRPr lang="zh-CN" altLang="en-US" sz="3200" b="1" dirty="0">
              <a:solidFill>
                <a:srgbClr val="C00000"/>
              </a:solidFill>
              <a:latin typeface="Times New Roman" pitchFamily="18" charset="0"/>
              <a:cs typeface="Times New Roman" pitchFamily="18" charset="0"/>
            </a:endParaRPr>
          </a:p>
        </p:txBody>
      </p:sp>
      <p:sp>
        <p:nvSpPr>
          <p:cNvPr id="4" name="矩形 5">
            <a:extLst>
              <a:ext uri="{FF2B5EF4-FFF2-40B4-BE49-F238E27FC236}">
                <a16:creationId xmlns:a16="http://schemas.microsoft.com/office/drawing/2014/main" id="{F6EF0AC3-1C40-4997-A188-003CC7B6B6FF}"/>
              </a:ext>
            </a:extLst>
          </p:cNvPr>
          <p:cNvSpPr/>
          <p:nvPr/>
        </p:nvSpPr>
        <p:spPr>
          <a:xfrm>
            <a:off x="6400720" y="3622873"/>
            <a:ext cx="2923605" cy="1750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defTabSz="457154">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
        <p:nvSpPr>
          <p:cNvPr id="5" name="文本框 2">
            <a:extLst>
              <a:ext uri="{FF2B5EF4-FFF2-40B4-BE49-F238E27FC236}">
                <a16:creationId xmlns:a16="http://schemas.microsoft.com/office/drawing/2014/main" id="{F9750769-AA46-4F96-9BC5-A31C767FD859}"/>
              </a:ext>
            </a:extLst>
          </p:cNvPr>
          <p:cNvSpPr txBox="1"/>
          <p:nvPr/>
        </p:nvSpPr>
        <p:spPr>
          <a:xfrm>
            <a:off x="5096437" y="1076758"/>
            <a:ext cx="4074458" cy="584747"/>
          </a:xfrm>
          <a:prstGeom prst="rect">
            <a:avLst/>
          </a:prstGeom>
          <a:noFill/>
        </p:spPr>
        <p:txBody>
          <a:bodyPr wrap="square" lIns="91413" tIns="45706" rIns="91413" bIns="45706" rtlCol="0">
            <a:spAutoFit/>
          </a:bodyPr>
          <a:lstStyle/>
          <a:p>
            <a:r>
              <a:rPr lang="vi-VN" sz="3200" b="1">
                <a:solidFill>
                  <a:srgbClr val="C00000"/>
                </a:solidFill>
                <a:latin typeface="Times New Roman" pitchFamily="18" charset="0"/>
                <a:cs typeface="Times New Roman" pitchFamily="18" charset="0"/>
              </a:rPr>
              <a:t>1. Khái niệm</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10133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5">
            <a:extLst>
              <a:ext uri="{FF2B5EF4-FFF2-40B4-BE49-F238E27FC236}">
                <a16:creationId xmlns:a16="http://schemas.microsoft.com/office/drawing/2014/main"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100" y="3429000"/>
            <a:ext cx="3383679" cy="2722648"/>
          </a:xfrm>
          <a:prstGeom prst="rect">
            <a:avLst/>
          </a:prstGeom>
        </p:spPr>
      </p:pic>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727100" y="941292"/>
            <a:ext cx="11464900" cy="5468561"/>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727099" y="404118"/>
            <a:ext cx="5964645" cy="523192"/>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en-US" sz="2800" b="1" i="1" smtClean="0">
                <a:solidFill>
                  <a:srgbClr val="C00000"/>
                </a:solidFill>
                <a:latin typeface="Times New Roman" panose="02020603050405020304" pitchFamily="18" charset="0"/>
                <a:cs typeface="Times New Roman" panose="02020603050405020304" pitchFamily="18" charset="0"/>
              </a:rPr>
              <a:t>Thế nào là biện pháp tu từ chơi chữ?</a:t>
            </a:r>
            <a:endParaRPr lang="en-US" sz="4400" b="1" dirty="0">
              <a:solidFill>
                <a:srgbClr val="C00000"/>
              </a:solidFill>
              <a:latin typeface="Times New Roman" panose="02020603050405020304" pitchFamily="18" charset="0"/>
              <a:ea typeface="微软雅黑"/>
              <a:cs typeface="Times New Roman" panose="02020603050405020304" pitchFamily="18" charset="0"/>
            </a:endParaRPr>
          </a:p>
        </p:txBody>
      </p:sp>
      <p:sp>
        <p:nvSpPr>
          <p:cNvPr id="6" name="文本框 1">
            <a:extLst>
              <a:ext uri="{FF2B5EF4-FFF2-40B4-BE49-F238E27FC236}">
                <a16:creationId xmlns:a16="http://schemas.microsoft.com/office/drawing/2014/main" id="{4D8635F7-366C-47DF-861C-A5E8C4919810}"/>
              </a:ext>
            </a:extLst>
          </p:cNvPr>
          <p:cNvSpPr txBox="1"/>
          <p:nvPr/>
        </p:nvSpPr>
        <p:spPr>
          <a:xfrm>
            <a:off x="2796965" y="2213649"/>
            <a:ext cx="7005522" cy="2923849"/>
          </a:xfrm>
          <a:prstGeom prst="rect">
            <a:avLst/>
          </a:prstGeom>
          <a:noFill/>
        </p:spPr>
        <p:txBody>
          <a:bodyPr wrap="square" lIns="91413" tIns="45706" rIns="91413" bIns="45706" rtlCol="0">
            <a:spAutoFit/>
            <a:scene3d>
              <a:camera prst="orthographicFront"/>
              <a:lightRig rig="threePt" dir="t"/>
            </a:scene3d>
            <a:sp3d contourW="12700"/>
          </a:bodyPr>
          <a:lstStyle/>
          <a:p>
            <a:r>
              <a:rPr lang="vi-VN" sz="2800" b="1" i="1" dirty="0">
                <a:solidFill>
                  <a:srgbClr val="C00000"/>
                </a:solidFill>
                <a:latin typeface="Times New Roman" panose="02020603050405020304" pitchFamily="18" charset="0"/>
                <a:cs typeface="Times New Roman" panose="02020603050405020304" pitchFamily="18" charset="0"/>
              </a:rPr>
              <a:t>Chơi chữ là biện pháp tu từ vận dụng các đặc điểm ngữ âm, ngữ nghĩa hoặc quy tắc kết hợp từ ngữ một cách khéo léo, sáng tạo nhằm đem lại những liên tưởng bất ngờ, thú vị cho người đọc (người nghe). </a:t>
            </a:r>
            <a:endParaRPr lang="en-US" sz="2800" b="1" i="1" dirty="0">
              <a:solidFill>
                <a:srgbClr val="C00000"/>
              </a:solidFill>
              <a:latin typeface="Times New Roman" panose="02020603050405020304" pitchFamily="18" charset="0"/>
              <a:cs typeface="Times New Roman" panose="02020603050405020304" pitchFamily="18" charset="0"/>
            </a:endParaRPr>
          </a:p>
          <a:p>
            <a:pPr algn="ctr" defTabSz="457063">
              <a:defRPr/>
            </a:pPr>
            <a:endParaRPr lang="en-US" sz="4400" b="1" dirty="0">
              <a:solidFill>
                <a:srgbClr val="C0000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35436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4">
            <a:extLst>
              <a:ext uri="{FF2B5EF4-FFF2-40B4-BE49-F238E27FC236}">
                <a16:creationId xmlns:a16="http://schemas.microsoft.com/office/drawing/2014/main" id="{59D8198E-DE89-4E74-9832-03EA437AFEFB}"/>
              </a:ext>
            </a:extLst>
          </p:cNvPr>
          <p:cNvGrpSpPr/>
          <p:nvPr/>
        </p:nvGrpSpPr>
        <p:grpSpPr>
          <a:xfrm>
            <a:off x="704348" y="1304366"/>
            <a:ext cx="5158570" cy="3623516"/>
            <a:chOff x="834836" y="1602709"/>
            <a:chExt cx="3657600" cy="3448050"/>
          </a:xfrm>
        </p:grpSpPr>
        <p:grpSp>
          <p:nvGrpSpPr>
            <p:cNvPr id="13" name="组合 3">
              <a:extLst>
                <a:ext uri="{FF2B5EF4-FFF2-40B4-BE49-F238E27FC236}">
                  <a16:creationId xmlns:a16="http://schemas.microsoft.com/office/drawing/2014/main" id="{78DE991D-30F4-4194-A721-3BDB216AF2B0}"/>
                </a:ext>
              </a:extLst>
            </p:cNvPr>
            <p:cNvGrpSpPr/>
            <p:nvPr/>
          </p:nvGrpSpPr>
          <p:grpSpPr>
            <a:xfrm>
              <a:off x="834836" y="1602709"/>
              <a:ext cx="3657600" cy="3448050"/>
              <a:chOff x="2052318" y="2533650"/>
              <a:chExt cx="3657600" cy="3448050"/>
            </a:xfrm>
          </p:grpSpPr>
          <p:sp>
            <p:nvSpPr>
              <p:cNvPr id="21" name="泪滴形 4">
                <a:extLst>
                  <a:ext uri="{FF2B5EF4-FFF2-40B4-BE49-F238E27FC236}">
                    <a16:creationId xmlns:a16="http://schemas.microsoft.com/office/drawing/2014/main" id="{5AE573AF-DA97-4F4F-A788-DCEA5E2F97A0}"/>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2800">
                  <a:solidFill>
                    <a:prstClr val="black">
                      <a:lumMod val="85000"/>
                      <a:lumOff val="1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泪滴形 5">
                <a:extLst>
                  <a:ext uri="{FF2B5EF4-FFF2-40B4-BE49-F238E27FC236}">
                    <a16:creationId xmlns:a16="http://schemas.microsoft.com/office/drawing/2014/main" id="{997058A4-23DD-4FF4-908E-D0B71F176B58}"/>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2800">
                  <a:solidFill>
                    <a:prstClr val="black">
                      <a:lumMod val="85000"/>
                      <a:lumOff val="1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 name="组合 10">
              <a:extLst>
                <a:ext uri="{FF2B5EF4-FFF2-40B4-BE49-F238E27FC236}">
                  <a16:creationId xmlns:a16="http://schemas.microsoft.com/office/drawing/2014/main" id="{D6827EDE-EC2D-4C7C-978E-0B3B56763B58}"/>
                </a:ext>
              </a:extLst>
            </p:cNvPr>
            <p:cNvGrpSpPr/>
            <p:nvPr/>
          </p:nvGrpSpPr>
          <p:grpSpPr>
            <a:xfrm>
              <a:off x="1082486" y="1850359"/>
              <a:ext cx="2997998" cy="2788023"/>
              <a:chOff x="5234165" y="2193740"/>
              <a:chExt cx="2997998" cy="2788023"/>
            </a:xfrm>
          </p:grpSpPr>
          <p:sp>
            <p:nvSpPr>
              <p:cNvPr id="16" name="任意多边形: 形状 6">
                <a:extLst>
                  <a:ext uri="{FF2B5EF4-FFF2-40B4-BE49-F238E27FC236}">
                    <a16:creationId xmlns:a16="http://schemas.microsoft.com/office/drawing/2014/main" id="{0879F8D3-C703-4F58-85EF-6813D6CA419F}"/>
                  </a:ext>
                </a:extLst>
              </p:cNvPr>
              <p:cNvSpPr/>
              <p:nvPr/>
            </p:nvSpPr>
            <p:spPr>
              <a:xfrm rot="11880000">
                <a:off x="7650441" y="4419075"/>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2800">
                  <a:solidFill>
                    <a:prstClr val="black">
                      <a:lumMod val="85000"/>
                      <a:lumOff val="1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任意多边形: 形状 7">
                <a:extLst>
                  <a:ext uri="{FF2B5EF4-FFF2-40B4-BE49-F238E27FC236}">
                    <a16:creationId xmlns:a16="http://schemas.microsoft.com/office/drawing/2014/main" id="{BE8D84F3-A04B-48FB-81DB-FCCBB8E47DD6}"/>
                  </a:ext>
                </a:extLst>
              </p:cNvPr>
              <p:cNvSpPr/>
              <p:nvPr/>
            </p:nvSpPr>
            <p:spPr>
              <a:xfrm rot="11880000">
                <a:off x="5771193" y="2414644"/>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2800">
                  <a:solidFill>
                    <a:prstClr val="black">
                      <a:lumMod val="85000"/>
                      <a:lumOff val="1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任意多边形: 形状 8">
                <a:extLst>
                  <a:ext uri="{FF2B5EF4-FFF2-40B4-BE49-F238E27FC236}">
                    <a16:creationId xmlns:a16="http://schemas.microsoft.com/office/drawing/2014/main" id="{EA60AC2E-9212-45C8-946B-F44FF21EB0B6}"/>
                  </a:ext>
                </a:extLst>
              </p:cNvPr>
              <p:cNvSpPr/>
              <p:nvPr/>
            </p:nvSpPr>
            <p:spPr>
              <a:xfrm rot="11880000">
                <a:off x="5234165" y="2193740"/>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2800">
                  <a:solidFill>
                    <a:prstClr val="black">
                      <a:lumMod val="85000"/>
                      <a:lumOff val="1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文本框 9">
              <a:extLst>
                <a:ext uri="{FF2B5EF4-FFF2-40B4-BE49-F238E27FC236}">
                  <a16:creationId xmlns:a16="http://schemas.microsoft.com/office/drawing/2014/main" id="{D6641089-65D6-40D2-B6E1-63C1BF56479A}"/>
                </a:ext>
              </a:extLst>
            </p:cNvPr>
            <p:cNvSpPr txBox="1"/>
            <p:nvPr/>
          </p:nvSpPr>
          <p:spPr>
            <a:xfrm>
              <a:off x="1226722" y="2533515"/>
              <a:ext cx="2852302" cy="1025055"/>
            </a:xfrm>
            <a:prstGeom prst="rect">
              <a:avLst/>
            </a:prstGeom>
            <a:noFill/>
          </p:spPr>
          <p:txBody>
            <a:bodyPr vert="horz" wrap="square" rtlCol="0">
              <a:spAutoFit/>
            </a:bodyPr>
            <a:lstStyle/>
            <a:p>
              <a:pPr algn="ctr">
                <a:defRPr/>
              </a:pPr>
              <a:r>
                <a:rPr lang="vi-VN" sz="3200" dirty="0">
                  <a:latin typeface="Times New Roman" pitchFamily="18" charset="0"/>
                  <a:cs typeface="Times New Roman" pitchFamily="18" charset="0"/>
                </a:rPr>
                <a:t>Một số cách chơi chữ thường </a:t>
              </a:r>
              <a:r>
                <a:rPr lang="vi-VN" sz="3200" dirty="0" smtClean="0">
                  <a:latin typeface="Times New Roman" pitchFamily="18" charset="0"/>
                  <a:cs typeface="Times New Roman" pitchFamily="18" charset="0"/>
                </a:rPr>
                <a:t>gặp</a:t>
              </a:r>
              <a:r>
                <a:rPr lang="fr-FR"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pic>
        <p:nvPicPr>
          <p:cNvPr id="32" name="图片 20" descr="C:\Users\Administrator\Desktop\5c79f0f10d7f9.png5c79f0f10d7f9">
            <a:extLst>
              <a:ext uri="{FF2B5EF4-FFF2-40B4-BE49-F238E27FC236}">
                <a16:creationId xmlns:a16="http://schemas.microsoft.com/office/drawing/2014/main" id="{905B726A-02D1-4D08-A69F-6DB72E859F51}"/>
              </a:ext>
            </a:extLst>
          </p:cNvPr>
          <p:cNvPicPr>
            <a:picLocks noChangeAspect="1"/>
          </p:cNvPicPr>
          <p:nvPr/>
        </p:nvPicPr>
        <p:blipFill rotWithShape="1">
          <a:blip r:embed="rId3" cstate="print"/>
          <a:srcRect/>
          <a:stretch>
            <a:fillRect/>
          </a:stretch>
        </p:blipFill>
        <p:spPr>
          <a:xfrm>
            <a:off x="3810595" y="3454386"/>
            <a:ext cx="3711878" cy="2999046"/>
          </a:xfrm>
          <a:prstGeom prst="rect">
            <a:avLst/>
          </a:prstGeom>
          <a:effectLst>
            <a:outerShdw blurRad="50800" dist="38100" dir="2700000" algn="tl" rotWithShape="0">
              <a:prstClr val="black">
                <a:alpha val="25000"/>
              </a:prstClr>
            </a:outerShdw>
          </a:effectLst>
        </p:spPr>
      </p:pic>
      <p:sp>
        <p:nvSpPr>
          <p:cNvPr id="33" name="任意多边形: 形状 21">
            <a:extLst>
              <a:ext uri="{FF2B5EF4-FFF2-40B4-BE49-F238E27FC236}">
                <a16:creationId xmlns:a16="http://schemas.microsoft.com/office/drawing/2014/main" id="{264B4953-EC4D-462C-8F21-72018D56FE0E}"/>
              </a:ext>
            </a:extLst>
          </p:cNvPr>
          <p:cNvSpPr/>
          <p:nvPr/>
        </p:nvSpPr>
        <p:spPr>
          <a:xfrm rot="11880000">
            <a:off x="7720622" y="1181783"/>
            <a:ext cx="581571" cy="56255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defTabSz="914126">
              <a:defRPr/>
            </a:pPr>
            <a:endParaRPr lang="zh-CN" altLang="en-US" sz="16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任意多边形: 形状 22">
            <a:extLst>
              <a:ext uri="{FF2B5EF4-FFF2-40B4-BE49-F238E27FC236}">
                <a16:creationId xmlns:a16="http://schemas.microsoft.com/office/drawing/2014/main" id="{803FD397-74B7-4626-9DE3-B8CDDBFB916E}"/>
              </a:ext>
            </a:extLst>
          </p:cNvPr>
          <p:cNvSpPr/>
          <p:nvPr/>
        </p:nvSpPr>
        <p:spPr>
          <a:xfrm rot="11880000">
            <a:off x="6298542" y="673999"/>
            <a:ext cx="756826" cy="732083"/>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defTabSz="914126">
              <a:defRPr/>
            </a:pPr>
            <a:endParaRPr lang="zh-CN" altLang="en-US" sz="160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43789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strVal val="#ppt_h"/>
                                          </p:val>
                                        </p:tav>
                                        <p:tav tm="100000">
                                          <p:val>
                                            <p:strVal val="#ppt_h"/>
                                          </p:val>
                                        </p:tav>
                                      </p:tavLst>
                                    </p:anim>
                                  </p:childTnLst>
                                </p:cTn>
                              </p:par>
                            </p:childTnLst>
                          </p:cTn>
                        </p:par>
                        <p:par>
                          <p:cTn id="16" fill="hold">
                            <p:stCondLst>
                              <p:cond delay="750"/>
                            </p:stCondLst>
                            <p:childTnLst>
                              <p:par>
                                <p:cTn id="17" presetID="49" presetClass="entr" presetSubtype="0" decel="10000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 calcmode="lin" valueType="num">
                                      <p:cBhvr>
                                        <p:cTn id="21" dur="500" fill="hold"/>
                                        <p:tgtEl>
                                          <p:spTgt spid="33"/>
                                        </p:tgtEl>
                                        <p:attrNameLst>
                                          <p:attrName>style.rotation</p:attrName>
                                        </p:attrNameLst>
                                      </p:cBhvr>
                                      <p:tavLst>
                                        <p:tav tm="0">
                                          <p:val>
                                            <p:fltVal val="360"/>
                                          </p:val>
                                        </p:tav>
                                        <p:tav tm="100000">
                                          <p:val>
                                            <p:fltVal val="0"/>
                                          </p:val>
                                        </p:tav>
                                      </p:tavLst>
                                    </p:anim>
                                    <p:animEffect transition="in" filter="fade">
                                      <p:cBhvr>
                                        <p:cTn id="22" dur="500"/>
                                        <p:tgtEl>
                                          <p:spTgt spid="33"/>
                                        </p:tgtEl>
                                      </p:cBhvr>
                                    </p:animEffect>
                                  </p:childTnLst>
                                </p:cTn>
                              </p:par>
                            </p:childTnLst>
                          </p:cTn>
                        </p:par>
                        <p:par>
                          <p:cTn id="23" fill="hold">
                            <p:stCondLst>
                              <p:cond delay="1250"/>
                            </p:stCondLst>
                            <p:childTnLst>
                              <p:par>
                                <p:cTn id="24" presetID="49" presetClass="entr" presetSubtype="0" decel="10000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 calcmode="lin" valueType="num">
                                      <p:cBhvr>
                                        <p:cTn id="28" dur="500" fill="hold"/>
                                        <p:tgtEl>
                                          <p:spTgt spid="34"/>
                                        </p:tgtEl>
                                        <p:attrNameLst>
                                          <p:attrName>style.rotation</p:attrName>
                                        </p:attrNameLst>
                                      </p:cBhvr>
                                      <p:tavLst>
                                        <p:tav tm="0">
                                          <p:val>
                                            <p:fltVal val="360"/>
                                          </p:val>
                                        </p:tav>
                                        <p:tav tm="100000">
                                          <p:val>
                                            <p:fltVal val="0"/>
                                          </p:val>
                                        </p:tav>
                                      </p:tavLst>
                                    </p:anim>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505101" y="443809"/>
            <a:ext cx="6208270"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smtClean="0">
                <a:solidFill>
                  <a:srgbClr val="C00000"/>
                </a:solidFill>
                <a:latin typeface="Times New Roman" panose="02020603050405020304" pitchFamily="18" charset="0"/>
                <a:cs typeface="Times New Roman" panose="02020603050405020304" pitchFamily="18" charset="0"/>
              </a:rPr>
              <a:t>Một số cách chơi chữ thường gặp</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id="{D7F90F2A-1635-48FF-B49B-8B1A5B98983F}"/>
              </a:ext>
            </a:extLst>
          </p:cNvPr>
          <p:cNvGrpSpPr/>
          <p:nvPr/>
        </p:nvGrpSpPr>
        <p:grpSpPr>
          <a:xfrm>
            <a:off x="458667" y="1524441"/>
            <a:ext cx="1134175" cy="1134207"/>
            <a:chOff x="744271" y="3953399"/>
            <a:chExt cx="1446216" cy="1446217"/>
          </a:xfrm>
        </p:grpSpPr>
        <p:sp>
          <p:nvSpPr>
            <p:cNvPr id="20" name="菱形 26">
              <a:extLst>
                <a:ext uri="{FF2B5EF4-FFF2-40B4-BE49-F238E27FC236}">
                  <a16:creationId xmlns:a16="http://schemas.microsoft.com/office/drawing/2014/main"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id="{9960FF87-6BE6-4269-AEFB-5410EEAC756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id="{8CB91219-7F7A-4D4E-B15E-7795770D4BD4}"/>
              </a:ext>
            </a:extLst>
          </p:cNvPr>
          <p:cNvSpPr/>
          <p:nvPr/>
        </p:nvSpPr>
        <p:spPr bwMode="auto">
          <a:xfrm>
            <a:off x="1686667" y="1829948"/>
            <a:ext cx="405156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từ đồng âm.</a:t>
            </a:r>
            <a:endParaRPr lang="en-US" sz="2800" dirty="0">
              <a:latin typeface="Times New Roman" panose="02020603050405020304" pitchFamily="18" charset="0"/>
              <a:cs typeface="Times New Roman" panose="02020603050405020304" pitchFamily="18" charset="0"/>
            </a:endParaRPr>
          </a:p>
        </p:txBody>
      </p:sp>
      <p:grpSp>
        <p:nvGrpSpPr>
          <p:cNvPr id="11" name="组合 29">
            <a:extLst>
              <a:ext uri="{FF2B5EF4-FFF2-40B4-BE49-F238E27FC236}">
                <a16:creationId xmlns:a16="http://schemas.microsoft.com/office/drawing/2014/main" id="{E0C4EB09-C08D-4FDB-9AAA-EDDE63405E18}"/>
              </a:ext>
            </a:extLst>
          </p:cNvPr>
          <p:cNvGrpSpPr/>
          <p:nvPr/>
        </p:nvGrpSpPr>
        <p:grpSpPr>
          <a:xfrm>
            <a:off x="458667" y="3048088"/>
            <a:ext cx="1134175" cy="1134207"/>
            <a:chOff x="744271" y="3953399"/>
            <a:chExt cx="1446216" cy="1446217"/>
          </a:xfrm>
        </p:grpSpPr>
        <p:sp>
          <p:nvSpPr>
            <p:cNvPr id="14" name="菱形 32">
              <a:extLst>
                <a:ext uri="{FF2B5EF4-FFF2-40B4-BE49-F238E27FC236}">
                  <a16:creationId xmlns:a16="http://schemas.microsoft.com/office/drawing/2014/main"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id="{009C692F-5AB2-4495-9724-65DA2AC9520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id="{CF210FA1-27E4-4CD0-B0E0-48C760AE561E}"/>
              </a:ext>
            </a:extLst>
          </p:cNvPr>
          <p:cNvSpPr/>
          <p:nvPr/>
        </p:nvSpPr>
        <p:spPr bwMode="auto">
          <a:xfrm>
            <a:off x="1677550" y="3200454"/>
            <a:ext cx="3825510" cy="954079"/>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a:latin typeface="Times New Roman" panose="02020603050405020304" pitchFamily="18" charset="0"/>
                <a:cs typeface="Times New Roman" panose="02020603050405020304" pitchFamily="18" charset="0"/>
              </a:rPr>
              <a:t>Dùng từ gần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âm </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(trại âm).</a:t>
            </a:r>
            <a:endParaRPr lang="en-US" sz="2800">
              <a:latin typeface="Times New Roman" panose="02020603050405020304" pitchFamily="18" charset="0"/>
              <a:cs typeface="Times New Roman" panose="02020603050405020304" pitchFamily="18" charset="0"/>
            </a:endParaRPr>
          </a:p>
        </p:txBody>
      </p:sp>
      <p:grpSp>
        <p:nvGrpSpPr>
          <p:cNvPr id="29" name="组合 23">
            <a:extLst>
              <a:ext uri="{FF2B5EF4-FFF2-40B4-BE49-F238E27FC236}">
                <a16:creationId xmlns:a16="http://schemas.microsoft.com/office/drawing/2014/main" id="{DAFD53E7-DB68-41D1-8B5D-6A9AFE19728C}"/>
              </a:ext>
            </a:extLst>
          </p:cNvPr>
          <p:cNvGrpSpPr/>
          <p:nvPr/>
        </p:nvGrpSpPr>
        <p:grpSpPr>
          <a:xfrm>
            <a:off x="505101" y="4834580"/>
            <a:ext cx="1134175" cy="1134207"/>
            <a:chOff x="744271" y="3953399"/>
            <a:chExt cx="1446216" cy="1446217"/>
          </a:xfrm>
        </p:grpSpPr>
        <p:sp>
          <p:nvSpPr>
            <p:cNvPr id="32" name="菱形 26">
              <a:extLst>
                <a:ext uri="{FF2B5EF4-FFF2-40B4-BE49-F238E27FC236}">
                  <a16:creationId xmlns:a16="http://schemas.microsoft.com/office/drawing/2014/main"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id="{0066C179-0769-4477-B4E4-3075B45156F1}"/>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p>
          </p:txBody>
        </p:sp>
      </p:grpSp>
      <p:sp>
        <p:nvSpPr>
          <p:cNvPr id="30" name="矩形 24">
            <a:extLst>
              <a:ext uri="{FF2B5EF4-FFF2-40B4-BE49-F238E27FC236}">
                <a16:creationId xmlns:a16="http://schemas.microsoft.com/office/drawing/2014/main" id="{4B31DFC7-6A8D-49E4-B50B-E214D92B4126}"/>
              </a:ext>
            </a:extLst>
          </p:cNvPr>
          <p:cNvSpPr/>
          <p:nvPr/>
        </p:nvSpPr>
        <p:spPr bwMode="auto">
          <a:xfrm>
            <a:off x="1639276" y="5132553"/>
            <a:ext cx="3283706"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2800" dirty="0">
                <a:latin typeface="Times New Roman" panose="02020603050405020304" pitchFamily="18" charset="0"/>
                <a:cs typeface="Times New Roman" panose="02020603050405020304" pitchFamily="18" charset="0"/>
              </a:rPr>
              <a:t>Dùng lối điệp âm.</a:t>
            </a:r>
            <a:endParaRPr lang="en-US" sz="2800" dirty="0">
              <a:latin typeface="Times New Roman" panose="02020603050405020304" pitchFamily="18" charset="0"/>
              <a:cs typeface="Times New Roman" panose="02020603050405020304" pitchFamily="18" charset="0"/>
            </a:endParaRPr>
          </a:p>
        </p:txBody>
      </p:sp>
      <p:grpSp>
        <p:nvGrpSpPr>
          <p:cNvPr id="35" name="组合 29">
            <a:extLst>
              <a:ext uri="{FF2B5EF4-FFF2-40B4-BE49-F238E27FC236}">
                <a16:creationId xmlns:a16="http://schemas.microsoft.com/office/drawing/2014/main" id="{A626C267-95FD-4C61-AF29-A098DC77040D}"/>
              </a:ext>
            </a:extLst>
          </p:cNvPr>
          <p:cNvGrpSpPr/>
          <p:nvPr/>
        </p:nvGrpSpPr>
        <p:grpSpPr>
          <a:xfrm>
            <a:off x="6498036" y="1381735"/>
            <a:ext cx="1134175" cy="1369726"/>
            <a:chOff x="744271" y="3953399"/>
            <a:chExt cx="1446216" cy="1446217"/>
          </a:xfrm>
        </p:grpSpPr>
        <p:sp>
          <p:nvSpPr>
            <p:cNvPr id="38" name="菱形 32">
              <a:extLst>
                <a:ext uri="{FF2B5EF4-FFF2-40B4-BE49-F238E27FC236}">
                  <a16:creationId xmlns:a16="http://schemas.microsoft.com/office/drawing/2014/main"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id="{A544685F-D4DB-4F98-AEAF-03FCDB18D4DD}"/>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id="{87051253-0CCC-47F5-9234-471AD769331B}"/>
              </a:ext>
            </a:extLst>
          </p:cNvPr>
          <p:cNvSpPr/>
          <p:nvPr/>
        </p:nvSpPr>
        <p:spPr bwMode="auto">
          <a:xfrm>
            <a:off x="7822036" y="1742378"/>
            <a:ext cx="3644222"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lối nói lái.</a:t>
            </a:r>
            <a:endParaRPr lang="en-US" sz="2800" dirty="0">
              <a:latin typeface="Times New Roman" panose="02020603050405020304" pitchFamily="18" charset="0"/>
              <a:cs typeface="Times New Roman" panose="02020603050405020304" pitchFamily="18" charset="0"/>
            </a:endParaRPr>
          </a:p>
        </p:txBody>
      </p:sp>
      <p:grpSp>
        <p:nvGrpSpPr>
          <p:cNvPr id="41" name="组合 29">
            <a:extLst>
              <a:ext uri="{FF2B5EF4-FFF2-40B4-BE49-F238E27FC236}">
                <a16:creationId xmlns:a16="http://schemas.microsoft.com/office/drawing/2014/main" id="{0999CA38-8F2F-4861-9A29-863AC53B55E2}"/>
              </a:ext>
            </a:extLst>
          </p:cNvPr>
          <p:cNvGrpSpPr/>
          <p:nvPr/>
        </p:nvGrpSpPr>
        <p:grpSpPr>
          <a:xfrm>
            <a:off x="6513798" y="3048088"/>
            <a:ext cx="1134175" cy="1134207"/>
            <a:chOff x="744271" y="3953399"/>
            <a:chExt cx="1446216" cy="1446217"/>
          </a:xfrm>
        </p:grpSpPr>
        <p:sp>
          <p:nvSpPr>
            <p:cNvPr id="44"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id="{69088339-864E-439C-AFDB-14730D3900D7}"/>
                </a:ext>
              </a:extLst>
            </p:cNvPr>
            <p:cNvSpPr/>
            <p:nvPr/>
          </p:nvSpPr>
          <p:spPr>
            <a:xfrm>
              <a:off x="1059050" y="4231288"/>
              <a:ext cx="856858" cy="87122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p>
          </p:txBody>
        </p:sp>
      </p:grpSp>
      <p:sp>
        <p:nvSpPr>
          <p:cNvPr id="42" name="矩形 30">
            <a:extLst>
              <a:ext uri="{FF2B5EF4-FFF2-40B4-BE49-F238E27FC236}">
                <a16:creationId xmlns:a16="http://schemas.microsoft.com/office/drawing/2014/main" id="{A6AD87E0-7FB5-424C-B8BA-574E6657C5E4}"/>
              </a:ext>
            </a:extLst>
          </p:cNvPr>
          <p:cNvSpPr/>
          <p:nvPr/>
        </p:nvSpPr>
        <p:spPr bwMode="auto">
          <a:xfrm>
            <a:off x="7847546" y="3266025"/>
            <a:ext cx="3825510" cy="523192"/>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Dùng từ trái nghĩa.</a:t>
            </a:r>
            <a:endParaRPr lang="en-US" sz="2800" dirty="0">
              <a:latin typeface="Times New Roman" panose="02020603050405020304" pitchFamily="18" charset="0"/>
              <a:cs typeface="Times New Roman" panose="02020603050405020304" pitchFamily="18" charset="0"/>
            </a:endParaRPr>
          </a:p>
        </p:txBody>
      </p:sp>
      <p:pic>
        <p:nvPicPr>
          <p:cNvPr id="47" name="图片 17" descr="5bd91a5abcaf2">
            <a:extLst>
              <a:ext uri="{FF2B5EF4-FFF2-40B4-BE49-F238E27FC236}">
                <a16:creationId xmlns:a16="http://schemas.microsoft.com/office/drawing/2014/main" id="{D806B5C8-8245-42AD-8378-76E73D7AF0D7}"/>
              </a:ext>
            </a:extLst>
          </p:cNvPr>
          <p:cNvPicPr>
            <a:picLocks noChangeAspect="1"/>
          </p:cNvPicPr>
          <p:nvPr/>
        </p:nvPicPr>
        <p:blipFill>
          <a:blip r:embed="rId3" cstate="print"/>
          <a:stretch>
            <a:fillRect/>
          </a:stretch>
        </p:blipFill>
        <p:spPr>
          <a:xfrm>
            <a:off x="4121861" y="2658648"/>
            <a:ext cx="2612980" cy="4351917"/>
          </a:xfrm>
          <a:prstGeom prst="rect">
            <a:avLst/>
          </a:prstGeom>
        </p:spPr>
      </p:pic>
      <p:pic>
        <p:nvPicPr>
          <p:cNvPr id="49" name="图片 4">
            <a:extLst>
              <a:ext uri="{FF2B5EF4-FFF2-40B4-BE49-F238E27FC236}">
                <a16:creationId xmlns:a16="http://schemas.microsoft.com/office/drawing/2014/main"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5198683" y="2350330"/>
            <a:ext cx="647856" cy="545334"/>
          </a:xfrm>
          <a:prstGeom prst="rect">
            <a:avLst/>
          </a:prstGeom>
        </p:spPr>
      </p:pic>
      <p:pic>
        <p:nvPicPr>
          <p:cNvPr id="50" name="图片 4">
            <a:extLst>
              <a:ext uri="{FF2B5EF4-FFF2-40B4-BE49-F238E27FC236}">
                <a16:creationId xmlns:a16="http://schemas.microsoft.com/office/drawing/2014/main"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1826" y="4360621"/>
            <a:ext cx="647856" cy="545334"/>
          </a:xfrm>
          <a:prstGeom prst="rect">
            <a:avLst/>
          </a:prstGeom>
        </p:spPr>
      </p:pic>
      <p:grpSp>
        <p:nvGrpSpPr>
          <p:cNvPr id="26" name="组合 29">
            <a:extLst>
              <a:ext uri="{FF2B5EF4-FFF2-40B4-BE49-F238E27FC236}">
                <a16:creationId xmlns:a16="http://schemas.microsoft.com/office/drawing/2014/main" id="{0999CA38-8F2F-4861-9A29-863AC53B55E2}"/>
              </a:ext>
            </a:extLst>
          </p:cNvPr>
          <p:cNvGrpSpPr/>
          <p:nvPr/>
        </p:nvGrpSpPr>
        <p:grpSpPr>
          <a:xfrm>
            <a:off x="6560986" y="4601687"/>
            <a:ext cx="1134175" cy="1134207"/>
            <a:chOff x="744271" y="3953399"/>
            <a:chExt cx="1446216" cy="1446217"/>
          </a:xfrm>
        </p:grpSpPr>
        <p:sp>
          <p:nvSpPr>
            <p:cNvPr id="27"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矩形 33">
              <a:extLst>
                <a:ext uri="{FF2B5EF4-FFF2-40B4-BE49-F238E27FC236}">
                  <a16:creationId xmlns:a16="http://schemas.microsoft.com/office/drawing/2014/main" id="{69088339-864E-439C-AFDB-14730D3900D7}"/>
                </a:ext>
              </a:extLst>
            </p:cNvPr>
            <p:cNvSpPr/>
            <p:nvPr/>
          </p:nvSpPr>
          <p:spPr>
            <a:xfrm>
              <a:off x="1059050" y="4231288"/>
              <a:ext cx="856858" cy="80548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200" b="1" spc="30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06</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1" name="矩形 30">
            <a:extLst>
              <a:ext uri="{FF2B5EF4-FFF2-40B4-BE49-F238E27FC236}">
                <a16:creationId xmlns:a16="http://schemas.microsoft.com/office/drawing/2014/main" id="{A6AD87E0-7FB5-424C-B8BA-574E6657C5E4}"/>
              </a:ext>
            </a:extLst>
          </p:cNvPr>
          <p:cNvSpPr/>
          <p:nvPr/>
        </p:nvSpPr>
        <p:spPr bwMode="auto">
          <a:xfrm>
            <a:off x="7847546" y="4476307"/>
            <a:ext cx="3825510" cy="1384966"/>
          </a:xfrm>
          <a:prstGeom prst="rect">
            <a:avLst/>
          </a:prstGeom>
        </p:spPr>
        <p:txBody>
          <a:bodyPr wrap="square" lIns="91413" tIns="45706" rIns="91413"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Dùng từ đồng nghĩa, gần nghĩa hoặc cùng trường nghĩa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59677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P spid="31"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TotalTime>
  <Words>1748</Words>
  <Application>Microsoft Office PowerPoint</Application>
  <PresentationFormat>Widescreen</PresentationFormat>
  <Paragraphs>118</Paragraphs>
  <Slides>25</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Microsoft YaHei</vt:lpstr>
      <vt:lpstr>SimSun</vt:lpstr>
      <vt:lpstr>Arial</vt:lpstr>
      <vt:lpstr>Calibri</vt:lpstr>
      <vt:lpstr>Symbol</vt:lpstr>
      <vt:lpstr>Times New Roman</vt:lpstr>
      <vt:lpstr>字魂17号-萌趣果冻体</vt:lpstr>
      <vt:lpstr>字魂27号-布丁体</vt:lpstr>
      <vt:lpstr>字魂36号-正文宋楷</vt:lpstr>
      <vt:lpstr>思源黑体 CN Regular</vt:lpstr>
      <vt:lpstr>方正正黑简体</vt:lpstr>
      <vt:lpstr>汉标中黑体</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cp:lastModifiedBy>
  <cp:revision>367</cp:revision>
  <dcterms:created xsi:type="dcterms:W3CDTF">2020-04-06T05:27:43Z</dcterms:created>
  <dcterms:modified xsi:type="dcterms:W3CDTF">2024-10-01T13:05:49Z</dcterms:modified>
</cp:coreProperties>
</file>