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9" r:id="rId4"/>
    <p:sldId id="261" r:id="rId5"/>
    <p:sldId id="262" r:id="rId6"/>
    <p:sldId id="264" r:id="rId7"/>
    <p:sldId id="265" r:id="rId8"/>
    <p:sldId id="266" r:id="rId9"/>
    <p:sldId id="268" r:id="rId10"/>
    <p:sldId id="269" r:id="rId11"/>
    <p:sldId id="270" r:id="rId12"/>
    <p:sldId id="279" r:id="rId13"/>
    <p:sldId id="272" r:id="rId14"/>
    <p:sldId id="273" r:id="rId15"/>
    <p:sldId id="276" r:id="rId16"/>
    <p:sldId id="277" r:id="rId17"/>
    <p:sldId id="278" r:id="rId18"/>
  </p:sldIdLst>
  <p:sldSz cx="18288000" cy="10287000"/>
  <p:notesSz cx="6858000" cy="9144000"/>
  <p:embeddedFontLst>
    <p:embeddedFont>
      <p:font typeface="DejaVu Serif Bold" panose="020B0604020202020204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DejaVu Serif Bold Italics" panose="020B0604020202020204" charset="0"/>
      <p:regular r:id="rId24"/>
    </p:embeddedFont>
    <p:embeddedFont>
      <p:font typeface="DejaVu Serif" panose="020B0604020202020204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5" Type="http://schemas.openxmlformats.org/officeDocument/2006/relationships/image" Target="../media/image26.png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92" t="-24621" b="-22751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876800" y="665422"/>
            <a:ext cx="9584256" cy="1141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394"/>
              </a:lnSpc>
            </a:pPr>
            <a:r>
              <a:rPr lang="en-US" sz="7700" spc="207" dirty="0" smtClean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KHỞI ĐỘNG</a:t>
            </a:r>
            <a:endParaRPr lang="en-US" sz="7700" spc="207" dirty="0">
              <a:solidFill>
                <a:srgbClr val="4B3B33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5497897" y="3789146"/>
            <a:ext cx="7292205" cy="5469154"/>
          </a:xfrm>
          <a:custGeom>
            <a:avLst/>
            <a:gdLst/>
            <a:ahLst/>
            <a:cxnLst/>
            <a:rect l="l" t="t" r="r" b="b"/>
            <a:pathLst>
              <a:path w="7292205" h="5469154">
                <a:moveTo>
                  <a:pt x="0" y="0"/>
                </a:moveTo>
                <a:lnTo>
                  <a:pt x="7292206" y="0"/>
                </a:lnTo>
                <a:lnTo>
                  <a:pt x="7292206" y="5469154"/>
                </a:lnTo>
                <a:lnTo>
                  <a:pt x="0" y="54691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TextBox 6"/>
          <p:cNvSpPr txBox="1"/>
          <p:nvPr/>
        </p:nvSpPr>
        <p:spPr>
          <a:xfrm>
            <a:off x="0" y="1824719"/>
            <a:ext cx="18288000" cy="1592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55"/>
              </a:lnSpc>
              <a:spcBef>
                <a:spcPct val="0"/>
              </a:spcBef>
            </a:pPr>
            <a:r>
              <a:rPr lang="en-US" sz="5127" spc="138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Em </a:t>
            </a:r>
            <a:r>
              <a:rPr lang="en-US" sz="5127" spc="138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hiểu</a:t>
            </a:r>
            <a:r>
              <a:rPr lang="en-US" sz="5127" spc="138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27" spc="138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biết</a:t>
            </a:r>
            <a:r>
              <a:rPr lang="en-US" sz="5127" spc="138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27" spc="138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gì</a:t>
            </a:r>
            <a:r>
              <a:rPr lang="en-US" sz="5127" spc="138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27" spc="138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về</a:t>
            </a:r>
            <a:r>
              <a:rPr lang="en-US" sz="5127" spc="138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27" spc="138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vị</a:t>
            </a:r>
            <a:r>
              <a:rPr lang="en-US" sz="5127" spc="138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27" spc="138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thế</a:t>
            </a:r>
            <a:r>
              <a:rPr lang="en-US" sz="5127" spc="138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27" spc="138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người</a:t>
            </a:r>
            <a:r>
              <a:rPr lang="en-US" sz="5127" spc="138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27" spc="138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phụ</a:t>
            </a:r>
            <a:r>
              <a:rPr lang="en-US" sz="5127" spc="138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27" spc="138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nữ</a:t>
            </a:r>
            <a:r>
              <a:rPr lang="en-US" sz="5127" spc="138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27" spc="138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Việt</a:t>
            </a:r>
            <a:r>
              <a:rPr lang="en-US" sz="5127" spc="138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Nam </a:t>
            </a:r>
            <a:r>
              <a:rPr lang="en-US" sz="5127" spc="138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thời</a:t>
            </a:r>
            <a:r>
              <a:rPr lang="en-US" sz="5127" spc="138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Phong </a:t>
            </a:r>
            <a:r>
              <a:rPr lang="en-US" sz="5127" spc="138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Kiến</a:t>
            </a:r>
            <a:r>
              <a:rPr lang="en-US" sz="5127" spc="138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295400" y="1212892"/>
            <a:ext cx="11963400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60"/>
              </a:lnSpc>
            </a:pPr>
            <a:r>
              <a:rPr lang="en-US" sz="3000" b="1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2. </a:t>
            </a:r>
            <a:r>
              <a:rPr lang="en-US" sz="3000" b="1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Nhân</a:t>
            </a:r>
            <a:r>
              <a:rPr lang="en-US" sz="3000" b="1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000" b="1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vật</a:t>
            </a:r>
            <a:r>
              <a:rPr lang="en-US" sz="3000" b="1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Vũ </a:t>
            </a:r>
            <a:r>
              <a:rPr lang="en-US" sz="3000" b="1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Nương</a:t>
            </a:r>
            <a:r>
              <a:rPr lang="en-US" sz="3000" b="1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000" b="1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và</a:t>
            </a:r>
            <a:r>
              <a:rPr lang="en-US" sz="3000" b="1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bi </a:t>
            </a:r>
            <a:r>
              <a:rPr lang="en-US" sz="3000" b="1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kịch</a:t>
            </a:r>
            <a:r>
              <a:rPr lang="en-US" sz="3000" b="1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000" b="1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của</a:t>
            </a:r>
            <a:r>
              <a:rPr lang="en-US" sz="3000" b="1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000" b="1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nàng</a:t>
            </a:r>
            <a:r>
              <a:rPr lang="en-US" sz="3000" b="1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, </a:t>
            </a:r>
            <a:r>
              <a:rPr lang="en-US" sz="3000" b="1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nhân</a:t>
            </a:r>
            <a:r>
              <a:rPr lang="en-US" sz="3000" b="1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000" b="1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vật</a:t>
            </a:r>
            <a:r>
              <a:rPr lang="en-US" sz="3000" b="1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000" b="1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Trương</a:t>
            </a:r>
            <a:r>
              <a:rPr lang="en-US" sz="3000" b="1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Sinh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495205" y="1663852"/>
            <a:ext cx="4372195" cy="694100"/>
            <a:chOff x="0" y="0"/>
            <a:chExt cx="812800" cy="8796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7963"/>
            </a:xfrm>
            <a:custGeom>
              <a:avLst/>
              <a:gdLst/>
              <a:ahLst/>
              <a:cxnLst/>
              <a:rect l="l" t="t" r="r" b="b"/>
              <a:pathLst>
                <a:path w="812800" h="87963">
                  <a:moveTo>
                    <a:pt x="13278" y="0"/>
                  </a:moveTo>
                  <a:lnTo>
                    <a:pt x="799522" y="0"/>
                  </a:lnTo>
                  <a:cubicBezTo>
                    <a:pt x="803044" y="0"/>
                    <a:pt x="806421" y="1399"/>
                    <a:pt x="808911" y="3889"/>
                  </a:cubicBezTo>
                  <a:cubicBezTo>
                    <a:pt x="811401" y="6379"/>
                    <a:pt x="812800" y="9756"/>
                    <a:pt x="812800" y="13278"/>
                  </a:cubicBezTo>
                  <a:lnTo>
                    <a:pt x="812800" y="74685"/>
                  </a:lnTo>
                  <a:cubicBezTo>
                    <a:pt x="812800" y="78206"/>
                    <a:pt x="811401" y="81584"/>
                    <a:pt x="808911" y="84074"/>
                  </a:cubicBezTo>
                  <a:cubicBezTo>
                    <a:pt x="806421" y="86564"/>
                    <a:pt x="803044" y="87963"/>
                    <a:pt x="799522" y="87963"/>
                  </a:cubicBezTo>
                  <a:lnTo>
                    <a:pt x="13278" y="87963"/>
                  </a:lnTo>
                  <a:cubicBezTo>
                    <a:pt x="9756" y="87963"/>
                    <a:pt x="6379" y="86564"/>
                    <a:pt x="3889" y="84074"/>
                  </a:cubicBezTo>
                  <a:cubicBezTo>
                    <a:pt x="1399" y="81584"/>
                    <a:pt x="0" y="78206"/>
                    <a:pt x="0" y="74685"/>
                  </a:cubicBezTo>
                  <a:lnTo>
                    <a:pt x="0" y="13278"/>
                  </a:lnTo>
                  <a:cubicBezTo>
                    <a:pt x="0" y="9756"/>
                    <a:pt x="1399" y="6379"/>
                    <a:pt x="3889" y="3889"/>
                  </a:cubicBezTo>
                  <a:cubicBezTo>
                    <a:pt x="6379" y="1399"/>
                    <a:pt x="9756" y="0"/>
                    <a:pt x="13278" y="0"/>
                  </a:cubicBezTo>
                  <a:close/>
                </a:path>
              </a:pathLst>
            </a:custGeom>
            <a:solidFill>
              <a:srgbClr val="FDEEE7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812800" cy="1451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8"/>
                </a:lnSpc>
              </a:pPr>
              <a:endParaRPr lang="en-US" sz="2256" spc="56" dirty="0" smtClean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endParaRPr>
            </a:p>
            <a:p>
              <a:pPr algn="ctr">
                <a:lnSpc>
                  <a:spcPts val="3158"/>
                </a:lnSpc>
              </a:pPr>
              <a:r>
                <a:rPr lang="en-US" sz="3200" b="1" spc="56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a. </a:t>
              </a:r>
              <a:r>
                <a:rPr lang="en-US" sz="3200" b="1" spc="56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Nhân</a:t>
              </a:r>
              <a:r>
                <a:rPr lang="en-US" sz="3200" b="1" spc="56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 </a:t>
              </a:r>
              <a:r>
                <a:rPr lang="en-US" sz="3200" b="1" spc="56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vật</a:t>
              </a:r>
              <a:r>
                <a:rPr lang="en-US" sz="3200" b="1" spc="56" dirty="0">
                  <a:solidFill>
                    <a:srgbClr val="FF0000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 </a:t>
              </a:r>
              <a:r>
                <a:rPr lang="en-US" sz="3200" b="1" spc="56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Vũ</a:t>
              </a:r>
              <a:r>
                <a:rPr lang="en-US" sz="3200" b="1" spc="56" dirty="0">
                  <a:solidFill>
                    <a:srgbClr val="FF0000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 </a:t>
              </a:r>
              <a:r>
                <a:rPr lang="en-US" sz="3200" b="1" spc="56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Nương</a:t>
              </a:r>
              <a:endParaRPr lang="en-US" sz="3200" b="1" spc="56" dirty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endParaRP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295400" y="2389125"/>
            <a:ext cx="15811500" cy="43729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39751" lvl="1" indent="-269876" algn="l">
              <a:lnSpc>
                <a:spcPts val="3050"/>
              </a:lnSpc>
              <a:spcBef>
                <a:spcPct val="0"/>
              </a:spcBef>
              <a:buFont typeface="Arial"/>
              <a:buChar char="•"/>
            </a:pP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Tính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đã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thuỳ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mị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,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nết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na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,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lại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thêm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tư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dung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tốt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đẹp</a:t>
            </a:r>
            <a:endParaRPr lang="en-US" sz="2800" spc="67" dirty="0">
              <a:solidFill>
                <a:srgbClr val="4B3B33"/>
              </a:solidFill>
              <a:latin typeface="Times New Roman" panose="02020603050405020304" pitchFamily="18" charset="0"/>
              <a:ea typeface="DejaVu Serif"/>
              <a:cs typeface="Times New Roman" panose="02020603050405020304" pitchFamily="18" charset="0"/>
              <a:sym typeface="DejaVu Serif"/>
            </a:endParaRPr>
          </a:p>
          <a:p>
            <a:pPr marL="539751" lvl="1" indent="-269876" algn="l">
              <a:lnSpc>
                <a:spcPts val="3050"/>
              </a:lnSpc>
              <a:spcBef>
                <a:spcPct val="0"/>
              </a:spcBef>
              <a:buFont typeface="Arial"/>
              <a:buChar char="•"/>
            </a:pP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Trong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cuộc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sống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vợ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chồng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: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luôn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giữ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gìn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khuôn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phép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,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không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từng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để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lúc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nào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vợ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chồng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phải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đến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thất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hoà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.</a:t>
            </a:r>
          </a:p>
          <a:p>
            <a:pPr marL="539751" lvl="1" indent="-269876" algn="l">
              <a:lnSpc>
                <a:spcPts val="3050"/>
              </a:lnSpc>
              <a:spcBef>
                <a:spcPct val="0"/>
              </a:spcBef>
              <a:buFont typeface="Arial"/>
              <a:buChar char="•"/>
            </a:pP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Khi xa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chồng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, Vũ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Nương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là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người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vợ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thuỷ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chung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,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người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con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dâu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hiếu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thảo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.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Lời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trăng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trối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của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bà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mẹ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chồng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đã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thể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hiện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sự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ghi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nhận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nhân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cách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và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công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lao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của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nàng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đối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với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gia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đình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nhà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chồng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.</a:t>
            </a:r>
          </a:p>
          <a:p>
            <a:pPr marL="539751" lvl="1" indent="-269876" algn="l">
              <a:lnSpc>
                <a:spcPts val="3050"/>
              </a:lnSpc>
              <a:spcBef>
                <a:spcPct val="0"/>
              </a:spcBef>
              <a:buFont typeface="Arial"/>
              <a:buChar char="•"/>
            </a:pP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Khi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bị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chồng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nghi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oan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, Vũ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Nương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có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ba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lời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thoại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:</a:t>
            </a:r>
          </a:p>
          <a:p>
            <a:pPr algn="l">
              <a:lnSpc>
                <a:spcPts val="3050"/>
              </a:lnSpc>
              <a:spcBef>
                <a:spcPct val="0"/>
              </a:spcBef>
            </a:pP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+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Lời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thoại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1: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Phân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trần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để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chồng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hiểu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rõ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tấm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lòng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mình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,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khẳng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định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sự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thuỷ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chung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,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trong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trắng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=&gt;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Nàng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hết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lòng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tìm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cách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hàn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gắn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hạnh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phúc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gia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đình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đang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có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nguy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cơ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tan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vỡ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. </a:t>
            </a:r>
          </a:p>
          <a:p>
            <a:pPr algn="l">
              <a:lnSpc>
                <a:spcPts val="3050"/>
              </a:lnSpc>
              <a:spcBef>
                <a:spcPct val="0"/>
              </a:spcBef>
            </a:pP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+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Lời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thoại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2: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Nỗi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đau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đớn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,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thất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vọng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khi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bị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đối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xử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bất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công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. </a:t>
            </a:r>
          </a:p>
          <a:p>
            <a:pPr algn="l">
              <a:lnSpc>
                <a:spcPts val="3050"/>
              </a:lnSpc>
              <a:spcBef>
                <a:spcPct val="0"/>
              </a:spcBef>
            </a:pP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+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Lời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thoại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3: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Lời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than,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cũng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là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lời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nguyền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mà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Vũ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Nương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nói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với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thần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sông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để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giãi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bày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nỗi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niềm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trước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khi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tự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vẫn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. 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359562"/>
            <a:ext cx="5524500" cy="628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879"/>
              </a:lnSpc>
            </a:pPr>
            <a:r>
              <a:rPr lang="en-US" sz="3999" b="1" spc="10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II. </a:t>
            </a:r>
            <a:r>
              <a:rPr lang="en-US" sz="3999" b="1" spc="10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Khám</a:t>
            </a:r>
            <a:r>
              <a:rPr lang="en-US" sz="3999" b="1" spc="10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999" b="1" spc="10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phá</a:t>
            </a:r>
            <a:r>
              <a:rPr lang="en-US" sz="3999" b="1" spc="10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999" b="1" spc="10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văn</a:t>
            </a:r>
            <a:r>
              <a:rPr lang="en-US" sz="3999" b="1" spc="10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999" b="1" spc="10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bản</a:t>
            </a:r>
            <a:endParaRPr lang="en-US" sz="3999" b="1" spc="107" dirty="0">
              <a:solidFill>
                <a:srgbClr val="4B3B33"/>
              </a:solidFill>
              <a:latin typeface="Times New Roman" panose="02020603050405020304" pitchFamily="18" charset="0"/>
              <a:ea typeface="DejaVu Serif Bold"/>
              <a:cs typeface="Times New Roman" panose="02020603050405020304" pitchFamily="18" charset="0"/>
              <a:sym typeface="DejaVu Serif Bold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74422" y="6972300"/>
            <a:ext cx="15518177" cy="1682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9751" lvl="1" indent="-269876">
              <a:lnSpc>
                <a:spcPts val="3050"/>
              </a:lnSpc>
              <a:spcBef>
                <a:spcPct val="0"/>
              </a:spcBef>
              <a:buFont typeface="Arial"/>
              <a:buChar char="•"/>
            </a:pPr>
            <a:r>
              <a:rPr lang="en-US" sz="2800" b="1" spc="67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Nhận</a:t>
            </a:r>
            <a:r>
              <a:rPr lang="en-US" sz="2800" b="1" spc="67" dirty="0">
                <a:solidFill>
                  <a:srgbClr val="FF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b="1" spc="67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xét</a:t>
            </a:r>
            <a:r>
              <a:rPr lang="en-US" sz="2800" b="1" spc="67" dirty="0">
                <a:solidFill>
                  <a:srgbClr val="FF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: </a:t>
            </a:r>
          </a:p>
          <a:p>
            <a:pPr>
              <a:lnSpc>
                <a:spcPts val="3050"/>
              </a:lnSpc>
              <a:spcBef>
                <a:spcPct val="0"/>
              </a:spcBef>
            </a:pPr>
            <a:r>
              <a:rPr lang="en-US" sz="2800" b="1" spc="67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Vũ</a:t>
            </a:r>
            <a:r>
              <a:rPr lang="en-US" sz="2800" b="1" spc="67" dirty="0">
                <a:solidFill>
                  <a:srgbClr val="FF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b="1" spc="67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Nương</a:t>
            </a:r>
            <a:r>
              <a:rPr lang="en-US" sz="2800" b="1" spc="67" dirty="0">
                <a:solidFill>
                  <a:srgbClr val="FF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b="1" spc="67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là</a:t>
            </a:r>
            <a:r>
              <a:rPr lang="en-US" sz="2800" b="1" spc="67" dirty="0">
                <a:solidFill>
                  <a:srgbClr val="FF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b="1" spc="67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người</a:t>
            </a:r>
            <a:r>
              <a:rPr lang="en-US" sz="2800" b="1" spc="67" dirty="0">
                <a:solidFill>
                  <a:srgbClr val="FF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b="1" spc="67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phụ</a:t>
            </a:r>
            <a:r>
              <a:rPr lang="en-US" sz="2800" b="1" spc="67" dirty="0">
                <a:solidFill>
                  <a:srgbClr val="FF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b="1" spc="67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nữ</a:t>
            </a:r>
            <a:r>
              <a:rPr lang="en-US" sz="2800" b="1" spc="67" dirty="0">
                <a:solidFill>
                  <a:srgbClr val="FF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b="1" spc="67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xinh</a:t>
            </a:r>
            <a:r>
              <a:rPr lang="en-US" sz="2800" b="1" spc="67" dirty="0">
                <a:solidFill>
                  <a:srgbClr val="FF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b="1" spc="67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đẹp</a:t>
            </a:r>
            <a:r>
              <a:rPr lang="en-US" sz="2800" b="1" spc="67" dirty="0">
                <a:solidFill>
                  <a:srgbClr val="FF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, </a:t>
            </a:r>
            <a:r>
              <a:rPr lang="en-US" sz="2800" b="1" spc="67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nết</a:t>
            </a:r>
            <a:r>
              <a:rPr lang="en-US" sz="2800" b="1" spc="67" dirty="0">
                <a:solidFill>
                  <a:srgbClr val="FF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b="1" spc="67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na</a:t>
            </a:r>
            <a:r>
              <a:rPr lang="en-US" sz="2800" b="1" spc="67" dirty="0">
                <a:solidFill>
                  <a:srgbClr val="FF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, </a:t>
            </a:r>
            <a:r>
              <a:rPr lang="en-US" sz="2800" b="1" spc="67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hiền</a:t>
            </a:r>
            <a:r>
              <a:rPr lang="en-US" sz="2800" b="1" spc="67" dirty="0">
                <a:solidFill>
                  <a:srgbClr val="FF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b="1" spc="67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thục</a:t>
            </a:r>
            <a:r>
              <a:rPr lang="en-US" sz="2800" b="1" spc="67" dirty="0">
                <a:solidFill>
                  <a:srgbClr val="FF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, </a:t>
            </a:r>
            <a:r>
              <a:rPr lang="en-US" sz="2800" b="1" spc="67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đảm</a:t>
            </a:r>
            <a:r>
              <a:rPr lang="en-US" sz="2800" b="1" spc="67" dirty="0">
                <a:solidFill>
                  <a:srgbClr val="FF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b="1" spc="67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đang</a:t>
            </a:r>
            <a:r>
              <a:rPr lang="en-US" sz="2800" b="1" spc="67" dirty="0">
                <a:solidFill>
                  <a:srgbClr val="FF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, </a:t>
            </a:r>
            <a:r>
              <a:rPr lang="en-US" sz="2800" b="1" spc="67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nhưng</a:t>
            </a:r>
            <a:r>
              <a:rPr lang="en-US" sz="2800" b="1" spc="67" dirty="0">
                <a:solidFill>
                  <a:srgbClr val="FF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b="1" spc="67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lại</a:t>
            </a:r>
            <a:r>
              <a:rPr lang="en-US" sz="2800" b="1" spc="67" dirty="0">
                <a:solidFill>
                  <a:srgbClr val="FF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b="1" spc="67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rơi</a:t>
            </a:r>
            <a:r>
              <a:rPr lang="en-US" sz="2800" b="1" spc="67" dirty="0">
                <a:solidFill>
                  <a:srgbClr val="FF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b="1" spc="67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vào</a:t>
            </a:r>
            <a:r>
              <a:rPr lang="en-US" sz="2800" b="1" spc="67" dirty="0">
                <a:solidFill>
                  <a:srgbClr val="FF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bi </a:t>
            </a:r>
            <a:r>
              <a:rPr lang="en-US" sz="2800" b="1" spc="67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kịch</a:t>
            </a:r>
            <a:r>
              <a:rPr lang="en-US" sz="2800" b="1" spc="67" dirty="0">
                <a:solidFill>
                  <a:srgbClr val="FF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. </a:t>
            </a:r>
          </a:p>
          <a:p>
            <a:pPr>
              <a:lnSpc>
                <a:spcPts val="3050"/>
              </a:lnSpc>
              <a:spcBef>
                <a:spcPct val="0"/>
              </a:spcBef>
            </a:pPr>
            <a:r>
              <a:rPr lang="en-US" sz="2800" b="1" spc="67" dirty="0">
                <a:solidFill>
                  <a:srgbClr val="FF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+ </a:t>
            </a:r>
            <a:r>
              <a:rPr lang="en-US" sz="2800" b="1" spc="67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Lời</a:t>
            </a:r>
            <a:r>
              <a:rPr lang="en-US" sz="2800" b="1" spc="67" dirty="0">
                <a:solidFill>
                  <a:srgbClr val="FF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b="1" spc="67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người</a:t>
            </a:r>
            <a:r>
              <a:rPr lang="en-US" sz="2800" b="1" spc="67" dirty="0">
                <a:solidFill>
                  <a:srgbClr val="FF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b="1" spc="67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kể</a:t>
            </a:r>
            <a:r>
              <a:rPr lang="en-US" sz="2800" b="1" spc="67" dirty="0">
                <a:solidFill>
                  <a:srgbClr val="FF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b="1" spc="67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chuyện</a:t>
            </a:r>
            <a:r>
              <a:rPr lang="en-US" sz="2800" b="1" spc="67" dirty="0">
                <a:solidFill>
                  <a:srgbClr val="FF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b="1" spc="67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bộc</a:t>
            </a:r>
            <a:r>
              <a:rPr lang="en-US" sz="2800" b="1" spc="67" dirty="0">
                <a:solidFill>
                  <a:srgbClr val="FF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b="1" spc="67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lộ</a:t>
            </a:r>
            <a:r>
              <a:rPr lang="en-US" sz="2800" b="1" spc="67" dirty="0">
                <a:solidFill>
                  <a:srgbClr val="FF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b="1" spc="67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niềm</a:t>
            </a:r>
            <a:r>
              <a:rPr lang="en-US" sz="2800" b="1" spc="67" dirty="0">
                <a:solidFill>
                  <a:srgbClr val="FF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b="1" spc="67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cảm</a:t>
            </a:r>
            <a:r>
              <a:rPr lang="en-US" sz="2800" b="1" spc="67" dirty="0">
                <a:solidFill>
                  <a:srgbClr val="FF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b="1" spc="67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thông</a:t>
            </a:r>
            <a:r>
              <a:rPr lang="en-US" sz="2800" b="1" spc="67" dirty="0">
                <a:solidFill>
                  <a:srgbClr val="FF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, </a:t>
            </a:r>
            <a:r>
              <a:rPr lang="en-US" sz="2800" b="1" spc="67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thương</a:t>
            </a:r>
            <a:r>
              <a:rPr lang="en-US" sz="2800" b="1" spc="67" dirty="0">
                <a:solidFill>
                  <a:srgbClr val="FF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b="1" spc="67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xót</a:t>
            </a:r>
            <a:r>
              <a:rPr lang="en-US" sz="2800" b="1" spc="67" dirty="0">
                <a:solidFill>
                  <a:srgbClr val="FF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b="1" spc="67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cho</a:t>
            </a:r>
            <a:r>
              <a:rPr lang="en-US" sz="2800" b="1" spc="67" dirty="0">
                <a:solidFill>
                  <a:srgbClr val="FF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b="1" spc="67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Vũ</a:t>
            </a:r>
            <a:r>
              <a:rPr lang="en-US" sz="2800" b="1" spc="67" dirty="0">
                <a:solidFill>
                  <a:srgbClr val="FF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b="1" spc="67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Nương</a:t>
            </a:r>
            <a:r>
              <a:rPr lang="en-US" sz="2800" b="1" spc="67" dirty="0">
                <a:solidFill>
                  <a:srgbClr val="FF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b="1" spc="67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cũng</a:t>
            </a:r>
            <a:r>
              <a:rPr lang="en-US" sz="2800" b="1" spc="67" dirty="0">
                <a:solidFill>
                  <a:srgbClr val="FF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b="1" spc="67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như</a:t>
            </a:r>
            <a:r>
              <a:rPr lang="en-US" sz="2800" b="1" spc="67" dirty="0">
                <a:solidFill>
                  <a:srgbClr val="FF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b="1" spc="67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thân</a:t>
            </a:r>
            <a:r>
              <a:rPr lang="en-US" sz="2800" b="1" spc="67" dirty="0">
                <a:solidFill>
                  <a:srgbClr val="FF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b="1" spc="67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phận</a:t>
            </a:r>
            <a:r>
              <a:rPr lang="en-US" sz="2800" b="1" spc="67" dirty="0">
                <a:solidFill>
                  <a:srgbClr val="FF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b="1" spc="67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người</a:t>
            </a:r>
            <a:r>
              <a:rPr lang="en-US" sz="2800" b="1" spc="67" dirty="0">
                <a:solidFill>
                  <a:srgbClr val="FF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b="1" spc="67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phụ</a:t>
            </a:r>
            <a:r>
              <a:rPr lang="en-US" sz="2800" b="1" spc="67" dirty="0">
                <a:solidFill>
                  <a:srgbClr val="FF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b="1" spc="67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nữ</a:t>
            </a:r>
            <a:r>
              <a:rPr lang="en-US" sz="2800" b="1" spc="67" dirty="0">
                <a:solidFill>
                  <a:srgbClr val="FF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b="1" spc="67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trong</a:t>
            </a:r>
            <a:r>
              <a:rPr lang="en-US" sz="2800" b="1" spc="67" dirty="0">
                <a:solidFill>
                  <a:srgbClr val="FF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b="1" spc="67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xã</a:t>
            </a:r>
            <a:r>
              <a:rPr lang="en-US" sz="2800" b="1" spc="67" dirty="0">
                <a:solidFill>
                  <a:srgbClr val="FF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b="1" spc="67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hội</a:t>
            </a:r>
            <a:r>
              <a:rPr lang="en-US" sz="2800" b="1" spc="67" dirty="0">
                <a:solidFill>
                  <a:srgbClr val="FF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b="1" spc="67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lúc</a:t>
            </a:r>
            <a:r>
              <a:rPr lang="en-US" sz="2800" b="1" spc="67" dirty="0">
                <a:solidFill>
                  <a:srgbClr val="FF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b="1" spc="67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bấy</a:t>
            </a:r>
            <a:r>
              <a:rPr lang="en-US" sz="2800" b="1" spc="67" dirty="0">
                <a:solidFill>
                  <a:srgbClr val="FF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b="1" spc="67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giờ</a:t>
            </a:r>
            <a:endParaRPr lang="en-US" sz="2800" b="1" spc="67" dirty="0">
              <a:solidFill>
                <a:srgbClr val="FF0000"/>
              </a:solidFill>
              <a:latin typeface="Times New Roman" panose="02020603050405020304" pitchFamily="18" charset="0"/>
              <a:ea typeface="DejaVu Serif"/>
              <a:cs typeface="Times New Roman" panose="02020603050405020304" pitchFamily="18" charset="0"/>
              <a:sym typeface="DejaVu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966601" y="1675478"/>
            <a:ext cx="15415754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60"/>
              </a:lnSpc>
            </a:pPr>
            <a:r>
              <a:rPr lang="en-US" sz="3200" b="1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2. </a:t>
            </a:r>
            <a:r>
              <a:rPr lang="en-US" sz="3200" b="1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Nhân</a:t>
            </a:r>
            <a:r>
              <a:rPr lang="en-US" sz="3200" b="1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00" b="1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vật</a:t>
            </a:r>
            <a:r>
              <a:rPr lang="en-US" sz="3200" b="1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Vũ </a:t>
            </a:r>
            <a:r>
              <a:rPr lang="en-US" sz="3200" b="1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Nương</a:t>
            </a:r>
            <a:r>
              <a:rPr lang="en-US" sz="3200" b="1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00" b="1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và</a:t>
            </a:r>
            <a:r>
              <a:rPr lang="en-US" sz="3200" b="1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bi </a:t>
            </a:r>
            <a:r>
              <a:rPr lang="en-US" sz="3200" b="1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kịch</a:t>
            </a:r>
            <a:r>
              <a:rPr lang="en-US" sz="3200" b="1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00" b="1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của</a:t>
            </a:r>
            <a:r>
              <a:rPr lang="en-US" sz="3200" b="1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00" b="1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nàng</a:t>
            </a:r>
            <a:r>
              <a:rPr lang="en-US" sz="3200" b="1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, </a:t>
            </a:r>
            <a:r>
              <a:rPr lang="en-US" sz="3200" b="1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nhân</a:t>
            </a:r>
            <a:r>
              <a:rPr lang="en-US" sz="3200" b="1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00" b="1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vật</a:t>
            </a:r>
            <a:r>
              <a:rPr lang="en-US" sz="3200" b="1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00" b="1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Trương</a:t>
            </a:r>
            <a:r>
              <a:rPr lang="en-US" sz="3200" b="1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Sinh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66601" y="1699531"/>
            <a:ext cx="3740257" cy="114506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158"/>
              </a:lnSpc>
            </a:pPr>
            <a:endParaRPr lang="en-US" sz="2256" spc="56" dirty="0" smtClean="0">
              <a:solidFill>
                <a:srgbClr val="4B3B33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  <a:p>
            <a:pPr algn="ctr">
              <a:lnSpc>
                <a:spcPts val="3158"/>
              </a:lnSpc>
            </a:pPr>
            <a:r>
              <a:rPr lang="en-US" sz="2800" b="1" spc="56" dirty="0" smtClean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b. Bi </a:t>
            </a:r>
            <a:r>
              <a:rPr lang="en-US" sz="2800" b="1" spc="56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kịch</a:t>
            </a:r>
            <a:r>
              <a:rPr lang="en-US" sz="2800" b="1" spc="56" dirty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b="1" spc="56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của</a:t>
            </a:r>
            <a:r>
              <a:rPr lang="en-US" sz="2800" b="1" spc="56" dirty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b="1" spc="56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nàng</a:t>
            </a:r>
            <a:endParaRPr lang="en-US" sz="2800" b="1" spc="56" dirty="0">
              <a:solidFill>
                <a:srgbClr val="FF0000"/>
              </a:solidFill>
              <a:latin typeface="Times New Roman" panose="02020603050405020304" pitchFamily="18" charset="0"/>
              <a:ea typeface="DejaVu Serif Bold"/>
              <a:cs typeface="Times New Roman" panose="02020603050405020304" pitchFamily="18" charset="0"/>
              <a:sym typeface="DejaVu Serif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81000" y="5575192"/>
            <a:ext cx="5357999" cy="114506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158"/>
              </a:lnSpc>
            </a:pPr>
            <a:endParaRPr lang="en-US" sz="2800" b="1" spc="56" dirty="0">
              <a:solidFill>
                <a:srgbClr val="FF0000"/>
              </a:solidFill>
              <a:latin typeface="Times New Roman" panose="02020603050405020304" pitchFamily="18" charset="0"/>
              <a:ea typeface="DejaVu Serif Bold"/>
              <a:cs typeface="Times New Roman" panose="02020603050405020304" pitchFamily="18" charset="0"/>
              <a:sym typeface="DejaVu Serif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149771" y="5371139"/>
            <a:ext cx="16240636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049"/>
              </a:lnSpc>
              <a:spcBef>
                <a:spcPct val="0"/>
              </a:spcBef>
            </a:pPr>
            <a:r>
              <a:rPr lang="en-US" sz="2800" spc="67" dirty="0" smtClean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+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Tính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đa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nghi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và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ghen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tuông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thái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quá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của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Trương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Sinh.</a:t>
            </a:r>
          </a:p>
          <a:p>
            <a:pPr algn="l">
              <a:lnSpc>
                <a:spcPts val="3049"/>
              </a:lnSpc>
              <a:spcBef>
                <a:spcPct val="0"/>
              </a:spcBef>
            </a:pP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+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Cuộc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hôn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nhân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không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bình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đẳng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.</a:t>
            </a:r>
          </a:p>
          <a:p>
            <a:pPr algn="l">
              <a:lnSpc>
                <a:spcPts val="3049"/>
              </a:lnSpc>
              <a:spcBef>
                <a:spcPct val="0"/>
              </a:spcBef>
            </a:pP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+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Chiến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tranh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khiến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gia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đình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li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tán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.</a:t>
            </a:r>
          </a:p>
          <a:p>
            <a:pPr algn="l">
              <a:lnSpc>
                <a:spcPts val="3049"/>
              </a:lnSpc>
              <a:spcBef>
                <a:spcPct val="0"/>
              </a:spcBef>
            </a:pP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+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Tình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trạng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nam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quyền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của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xã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hội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phong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kiến</a:t>
            </a:r>
            <a:r>
              <a:rPr lang="en-US" sz="2800" spc="67" dirty="0" smtClean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.</a:t>
            </a:r>
            <a:endParaRPr lang="en-US" sz="2800" spc="67" dirty="0">
              <a:solidFill>
                <a:srgbClr val="4B3B33"/>
              </a:solidFill>
              <a:latin typeface="Times New Roman" panose="02020603050405020304" pitchFamily="18" charset="0"/>
              <a:ea typeface="DejaVu Serif"/>
              <a:cs typeface="Times New Roman" panose="02020603050405020304" pitchFamily="18" charset="0"/>
              <a:sym typeface="DejaVu Serif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966601" y="1016600"/>
            <a:ext cx="6978235" cy="5674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879"/>
              </a:lnSpc>
            </a:pPr>
            <a:r>
              <a:rPr lang="en-US" sz="3200" b="1" spc="10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II. </a:t>
            </a:r>
            <a:r>
              <a:rPr lang="en-US" sz="3200" b="1" spc="10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Khám</a:t>
            </a:r>
            <a:r>
              <a:rPr lang="en-US" sz="3200" b="1" spc="10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00" b="1" spc="10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phá</a:t>
            </a:r>
            <a:r>
              <a:rPr lang="en-US" sz="3200" b="1" spc="10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00" b="1" spc="10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văn</a:t>
            </a:r>
            <a:r>
              <a:rPr lang="en-US" sz="3200" b="1" spc="10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00" b="1" spc="10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bản</a:t>
            </a:r>
            <a:endParaRPr lang="en-US" sz="3200" b="1" spc="107" dirty="0">
              <a:solidFill>
                <a:srgbClr val="4B3B33"/>
              </a:solidFill>
              <a:latin typeface="Times New Roman" panose="02020603050405020304" pitchFamily="18" charset="0"/>
              <a:ea typeface="DejaVu Serif Bold"/>
              <a:cs typeface="Times New Roman" panose="02020603050405020304" pitchFamily="18" charset="0"/>
              <a:sym typeface="DejaVu Serif Bold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21293" y="7298888"/>
            <a:ext cx="1650323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49"/>
              </a:lnSpc>
              <a:spcBef>
                <a:spcPct val="0"/>
              </a:spcBef>
            </a:pPr>
            <a:r>
              <a:rPr lang="en-US" sz="2800" b="1" spc="67" dirty="0">
                <a:solidFill>
                  <a:srgbClr val="0070C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=&gt;</a:t>
            </a:r>
            <a:r>
              <a:rPr lang="en-US" sz="2800" b="1" spc="67" dirty="0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b="1" spc="67" dirty="0" err="1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Tính</a:t>
            </a:r>
            <a:r>
              <a:rPr lang="en-US" sz="2800" b="1" spc="67" dirty="0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b="1" spc="67" dirty="0" err="1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đa</a:t>
            </a:r>
            <a:r>
              <a:rPr lang="en-US" sz="2800" b="1" spc="67" dirty="0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b="1" spc="67" dirty="0" err="1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nghi</a:t>
            </a:r>
            <a:r>
              <a:rPr lang="en-US" sz="2800" b="1" spc="67" dirty="0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, </a:t>
            </a:r>
            <a:r>
              <a:rPr lang="en-US" sz="2800" b="1" spc="67" dirty="0" err="1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ghen</a:t>
            </a:r>
            <a:r>
              <a:rPr lang="en-US" sz="2800" b="1" spc="67" dirty="0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b="1" spc="67" dirty="0" err="1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tuông</a:t>
            </a:r>
            <a:r>
              <a:rPr lang="en-US" sz="2800" b="1" spc="67" dirty="0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b="1" spc="67" dirty="0" err="1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của</a:t>
            </a:r>
            <a:r>
              <a:rPr lang="en-US" sz="2800" b="1" spc="67" dirty="0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b="1" spc="67" dirty="0" err="1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Trương</a:t>
            </a:r>
            <a:r>
              <a:rPr lang="en-US" sz="2800" b="1" spc="67" dirty="0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b="1" spc="67" dirty="0" err="1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Sinh</a:t>
            </a:r>
            <a:r>
              <a:rPr lang="en-US" sz="2800" b="1" spc="67" dirty="0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b="1" spc="67" dirty="0" err="1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là</a:t>
            </a:r>
            <a:r>
              <a:rPr lang="en-US" sz="2800" b="1" spc="67" dirty="0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b="1" spc="67" dirty="0" err="1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nguyên</a:t>
            </a:r>
            <a:r>
              <a:rPr lang="en-US" sz="2800" b="1" spc="67" dirty="0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b="1" spc="67" dirty="0" err="1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nhân</a:t>
            </a:r>
            <a:r>
              <a:rPr lang="en-US" sz="2800" b="1" spc="67" dirty="0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b="1" spc="67" dirty="0" err="1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cơ</a:t>
            </a:r>
            <a:r>
              <a:rPr lang="en-US" sz="2800" b="1" spc="67" dirty="0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b="1" spc="67" dirty="0" err="1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bản</a:t>
            </a:r>
            <a:r>
              <a:rPr lang="en-US" sz="2800" b="1" spc="67" dirty="0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b="1" spc="67" dirty="0" err="1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đẩy</a:t>
            </a:r>
            <a:r>
              <a:rPr lang="en-US" sz="2800" b="1" spc="67" dirty="0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b="1" spc="67" dirty="0" err="1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Vũ</a:t>
            </a:r>
            <a:r>
              <a:rPr lang="en-US" sz="2800" b="1" spc="67" dirty="0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b="1" spc="67" dirty="0" err="1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Nương</a:t>
            </a:r>
            <a:r>
              <a:rPr lang="en-US" sz="2800" b="1" spc="67" dirty="0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b="1" spc="67" dirty="0" err="1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vào</a:t>
            </a:r>
            <a:r>
              <a:rPr lang="en-US" sz="2800" b="1" spc="67" dirty="0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b="1" spc="67" dirty="0" err="1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thế</a:t>
            </a:r>
            <a:r>
              <a:rPr lang="en-US" sz="2800" b="1" spc="67" dirty="0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b="1" spc="67" dirty="0" err="1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cùng</a:t>
            </a:r>
            <a:r>
              <a:rPr lang="en-US" sz="2800" b="1" spc="67" dirty="0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b="1" spc="67" dirty="0" err="1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đường</a:t>
            </a:r>
            <a:r>
              <a:rPr lang="en-US" sz="2800" b="1" spc="67" dirty="0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, </a:t>
            </a:r>
            <a:r>
              <a:rPr lang="en-US" sz="2800" b="1" spc="67" dirty="0" err="1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không</a:t>
            </a:r>
            <a:r>
              <a:rPr lang="en-US" sz="2800" b="1" spc="67" dirty="0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b="1" spc="67" dirty="0" err="1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còn</a:t>
            </a:r>
            <a:r>
              <a:rPr lang="en-US" sz="2800" b="1" spc="67" dirty="0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b="1" spc="67" dirty="0" err="1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cách</a:t>
            </a:r>
            <a:r>
              <a:rPr lang="en-US" sz="2800" b="1" spc="67" dirty="0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b="1" spc="67" dirty="0" err="1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nào</a:t>
            </a:r>
            <a:r>
              <a:rPr lang="en-US" sz="2800" b="1" spc="67" dirty="0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b="1" spc="67" dirty="0" err="1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khác</a:t>
            </a:r>
            <a:r>
              <a:rPr lang="en-US" sz="2800" b="1" spc="67" dirty="0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b="1" spc="67" dirty="0" err="1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ngoài</a:t>
            </a:r>
            <a:r>
              <a:rPr lang="en-US" sz="2800" b="1" spc="67" dirty="0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b="1" spc="67" dirty="0" err="1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việc</a:t>
            </a:r>
            <a:r>
              <a:rPr lang="en-US" sz="2800" b="1" spc="67" dirty="0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b="1" spc="67" dirty="0" err="1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tự</a:t>
            </a:r>
            <a:r>
              <a:rPr lang="en-US" sz="2800" b="1" spc="67" dirty="0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b="1" spc="67" dirty="0" err="1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vẫn</a:t>
            </a:r>
            <a:r>
              <a:rPr lang="en-US" sz="2800" b="1" spc="67" dirty="0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.</a:t>
            </a:r>
            <a:endParaRPr lang="en-US" sz="2800" b="1" spc="67" dirty="0">
              <a:solidFill>
                <a:srgbClr val="0070C0"/>
              </a:solidFill>
              <a:latin typeface="Times New Roman" panose="02020603050405020304" pitchFamily="18" charset="0"/>
              <a:ea typeface="DejaVu Serif Bold"/>
              <a:cs typeface="Times New Roman" panose="02020603050405020304" pitchFamily="18" charset="0"/>
              <a:sym typeface="DejaVu Serif Bold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66601" y="2908434"/>
            <a:ext cx="4575869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9874" lvl="1">
              <a:lnSpc>
                <a:spcPts val="3049"/>
              </a:lnSpc>
              <a:spcBef>
                <a:spcPct val="0"/>
              </a:spcBef>
            </a:pPr>
            <a:r>
              <a:rPr lang="en-US" sz="2800" spc="67" dirty="0" smtClean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- </a:t>
            </a:r>
            <a:r>
              <a:rPr lang="en-US" sz="2800" spc="67" dirty="0" err="1" smtClean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Nguyên</a:t>
            </a:r>
            <a:r>
              <a:rPr lang="en-US" sz="2800" spc="67" dirty="0" smtClean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nhân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trực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tiếp</a:t>
            </a:r>
            <a:endParaRPr lang="en-US" sz="2800" spc="67" dirty="0">
              <a:solidFill>
                <a:srgbClr val="4B3B33"/>
              </a:solidFill>
              <a:latin typeface="Times New Roman" panose="02020603050405020304" pitchFamily="18" charset="0"/>
              <a:ea typeface="DejaVu Serif Bold"/>
              <a:cs typeface="Times New Roman" panose="02020603050405020304" pitchFamily="18" charset="0"/>
              <a:sym typeface="DejaVu Serif Bold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164519" y="3416132"/>
            <a:ext cx="11930006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49"/>
              </a:lnSpc>
              <a:spcBef>
                <a:spcPct val="0"/>
              </a:spcBef>
            </a:pP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+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Câu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nói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ngây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thơ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của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bé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Đản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.</a:t>
            </a:r>
          </a:p>
          <a:p>
            <a:pPr>
              <a:lnSpc>
                <a:spcPts val="3049"/>
              </a:lnSpc>
              <a:spcBef>
                <a:spcPct val="0"/>
              </a:spcBef>
            </a:pP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+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Chiếc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bóng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trên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tường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(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Vũ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Nương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thường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chỉ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vào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bóng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của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mình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trên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tường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và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bảo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với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con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rằng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đó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là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cha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nó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).</a:t>
            </a:r>
            <a:endParaRPr lang="en-US" sz="2800" spc="67" dirty="0">
              <a:solidFill>
                <a:srgbClr val="4B3B33"/>
              </a:solidFill>
              <a:latin typeface="Times New Roman" panose="02020603050405020304" pitchFamily="18" charset="0"/>
              <a:ea typeface="DejaVu Serif"/>
              <a:cs typeface="Times New Roman" panose="02020603050405020304" pitchFamily="18" charset="0"/>
              <a:sym typeface="DejaVu Serif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52594" y="4803148"/>
            <a:ext cx="6185509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49"/>
              </a:lnSpc>
              <a:spcBef>
                <a:spcPct val="0"/>
              </a:spcBef>
            </a:pPr>
            <a:r>
              <a:rPr lang="en-US" sz="2800" spc="67" dirty="0" smtClean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- </a:t>
            </a:r>
            <a:r>
              <a:rPr lang="en-US" sz="2800" spc="67" dirty="0" err="1" smtClean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Nguyên</a:t>
            </a:r>
            <a:r>
              <a:rPr lang="en-US" sz="2800" spc="67" dirty="0" smtClean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nhân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sâu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 smtClean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xa</a:t>
            </a:r>
            <a:r>
              <a:rPr lang="en-US" sz="2800" spc="67" dirty="0" smtClean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. </a:t>
            </a:r>
            <a:endParaRPr lang="en-US" sz="2800" spc="67" dirty="0">
              <a:solidFill>
                <a:srgbClr val="4B3B33"/>
              </a:solidFill>
              <a:latin typeface="Times New Roman" panose="02020603050405020304" pitchFamily="18" charset="0"/>
              <a:ea typeface="DejaVu Serif Bold"/>
              <a:cs typeface="Times New Roman" panose="02020603050405020304" pitchFamily="18" charset="0"/>
              <a:sym typeface="DejaVu Serif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0" grpId="0"/>
      <p:bldP spid="12" grpId="0"/>
      <p:bldP spid="2" grpId="0"/>
      <p:bldP spid="8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71600" y="952500"/>
            <a:ext cx="4672113" cy="5027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3158"/>
              </a:lnSpc>
            </a:pPr>
            <a:r>
              <a:rPr lang="en-US" sz="3200" b="1" spc="56" dirty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c. </a:t>
            </a:r>
            <a:r>
              <a:rPr lang="en-US" sz="3200" b="1" spc="56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Nhân</a:t>
            </a:r>
            <a:r>
              <a:rPr lang="en-US" sz="3200" b="1" spc="56" dirty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00" b="1" spc="56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vật</a:t>
            </a:r>
            <a:r>
              <a:rPr lang="en-US" sz="3200" b="1" spc="56" dirty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00" b="1" spc="56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Trương</a:t>
            </a:r>
            <a:r>
              <a:rPr lang="en-US" sz="3200" b="1" spc="56" dirty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00" b="1" spc="56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Sinh</a:t>
            </a:r>
            <a:endParaRPr lang="en-US" sz="3200" b="1" spc="56" dirty="0">
              <a:solidFill>
                <a:srgbClr val="FF0000"/>
              </a:solidFill>
              <a:latin typeface="Times New Roman" panose="02020603050405020304" pitchFamily="18" charset="0"/>
              <a:ea typeface="DejaVu Serif Bold"/>
              <a:cs typeface="Times New Roman" panose="02020603050405020304" pitchFamily="18" charset="0"/>
              <a:sym typeface="DejaVu Serif Bold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66800" y="1714500"/>
            <a:ext cx="14173200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9749" lvl="1" indent="-269875">
              <a:lnSpc>
                <a:spcPts val="3049"/>
              </a:lnSpc>
              <a:buFont typeface="Arial"/>
              <a:buChar char="•"/>
            </a:pP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Đa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nghi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,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phòng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ngừa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vợ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quá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sức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, hay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ghen</a:t>
            </a:r>
            <a:endParaRPr lang="en-US" sz="2800" spc="67" dirty="0">
              <a:solidFill>
                <a:srgbClr val="4B3B33"/>
              </a:solidFill>
              <a:latin typeface="Times New Roman" panose="02020603050405020304" pitchFamily="18" charset="0"/>
              <a:ea typeface="DejaVu Serif"/>
              <a:cs typeface="Times New Roman" panose="02020603050405020304" pitchFamily="18" charset="0"/>
              <a:sym typeface="DejaVu Serif"/>
            </a:endParaRPr>
          </a:p>
          <a:p>
            <a:pPr marL="539749" lvl="1" indent="-269875">
              <a:lnSpc>
                <a:spcPts val="3049"/>
              </a:lnSpc>
              <a:spcBef>
                <a:spcPct val="0"/>
              </a:spcBef>
              <a:buFont typeface="Arial"/>
              <a:buChar char="•"/>
            </a:pP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Khi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nghe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bé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Đản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kể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với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mình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về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người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đàn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ông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đến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hàng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đêm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,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cứ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đến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rồi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đi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chẳng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chịu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bế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mình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lúc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đi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ra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mộ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mẹ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thì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nghi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ngờ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càng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sâu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,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không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gỡ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ra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được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.</a:t>
            </a:r>
            <a:endParaRPr lang="en-US" sz="2800" spc="67" dirty="0">
              <a:solidFill>
                <a:srgbClr val="4B3B33"/>
              </a:solidFill>
              <a:latin typeface="Times New Roman" panose="02020603050405020304" pitchFamily="18" charset="0"/>
              <a:ea typeface="DejaVu Serif"/>
              <a:cs typeface="Times New Roman" panose="02020603050405020304" pitchFamily="18" charset="0"/>
              <a:sym typeface="DejaVu Serif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66800" y="2962224"/>
            <a:ext cx="15544800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9749" lvl="1" indent="-269875">
              <a:lnSpc>
                <a:spcPts val="3049"/>
              </a:lnSpc>
              <a:spcBef>
                <a:spcPct val="0"/>
              </a:spcBef>
              <a:buFont typeface="Arial"/>
              <a:buChar char="•"/>
            </a:pP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Chàng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không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nghe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vợ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thanh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minh,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vợ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hỏi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thì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anh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không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nói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,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chỉ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biết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mắng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nhiếc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,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đánh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đuổi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Vũ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Nương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đi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kể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cả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bà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con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làng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xóm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khuyên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cũng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không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nghe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.</a:t>
            </a:r>
          </a:p>
          <a:p>
            <a:pPr marL="539749" lvl="1" indent="-269875">
              <a:lnSpc>
                <a:spcPts val="3049"/>
              </a:lnSpc>
              <a:spcBef>
                <a:spcPct val="0"/>
              </a:spcBef>
              <a:buFont typeface="Arial"/>
              <a:buChar char="•"/>
            </a:pP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Đến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khi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bé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Đản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chỉ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bóng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người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đàn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ông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,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chàng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mới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tỉnh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ngộ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,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thấu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được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nỗi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oan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của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vợ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.</a:t>
            </a:r>
            <a:endParaRPr lang="en-US" sz="2800" spc="67" dirty="0">
              <a:solidFill>
                <a:srgbClr val="4B3B33"/>
              </a:solidFill>
              <a:latin typeface="Times New Roman" panose="02020603050405020304" pitchFamily="18" charset="0"/>
              <a:ea typeface="DejaVu Serif"/>
              <a:cs typeface="Times New Roman" panose="02020603050405020304" pitchFamily="18" charset="0"/>
              <a:sym typeface="DejaVu Serif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71713" y="4533900"/>
            <a:ext cx="1513988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49"/>
              </a:lnSpc>
              <a:spcBef>
                <a:spcPct val="0"/>
              </a:spcBef>
            </a:pPr>
            <a:r>
              <a:rPr lang="en-US" sz="2800" b="1" spc="67" dirty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=&gt; </a:t>
            </a:r>
            <a:r>
              <a:rPr lang="en-US" sz="2800" b="1" spc="67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Trương</a:t>
            </a:r>
            <a:r>
              <a:rPr lang="en-US" sz="2800" b="1" spc="67" dirty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b="1" spc="67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Sinh</a:t>
            </a:r>
            <a:r>
              <a:rPr lang="en-US" sz="2800" b="1" spc="67" dirty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b="1" spc="67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là</a:t>
            </a:r>
            <a:r>
              <a:rPr lang="en-US" sz="2800" b="1" spc="67" dirty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b="1" spc="67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người</a:t>
            </a:r>
            <a:r>
              <a:rPr lang="en-US" sz="2800" b="1" spc="67" dirty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b="1" spc="67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cố</a:t>
            </a:r>
            <a:r>
              <a:rPr lang="en-US" sz="2800" b="1" spc="67" dirty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b="1" spc="67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chấp</a:t>
            </a:r>
            <a:r>
              <a:rPr lang="en-US" sz="2800" b="1" spc="67" dirty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, </a:t>
            </a:r>
            <a:r>
              <a:rPr lang="en-US" sz="2800" b="1" spc="67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bảo</a:t>
            </a:r>
            <a:r>
              <a:rPr lang="en-US" sz="2800" b="1" spc="67" dirty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b="1" spc="67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thủ</a:t>
            </a:r>
            <a:r>
              <a:rPr lang="en-US" sz="2800" b="1" spc="67" dirty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, </a:t>
            </a:r>
            <a:r>
              <a:rPr lang="en-US" sz="2800" b="1" spc="67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ghen</a:t>
            </a:r>
            <a:r>
              <a:rPr lang="en-US" sz="2800" b="1" spc="67" dirty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b="1" spc="67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tuông</a:t>
            </a:r>
            <a:r>
              <a:rPr lang="en-US" sz="2800" b="1" spc="67" dirty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b="1" spc="67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mù</a:t>
            </a:r>
            <a:r>
              <a:rPr lang="en-US" sz="2800" b="1" spc="67" dirty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b="1" spc="67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quáng</a:t>
            </a:r>
            <a:r>
              <a:rPr lang="en-US" sz="2800" b="1" spc="67" dirty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.</a:t>
            </a:r>
          </a:p>
          <a:p>
            <a:pPr>
              <a:lnSpc>
                <a:spcPts val="3049"/>
              </a:lnSpc>
              <a:spcBef>
                <a:spcPct val="0"/>
              </a:spcBef>
            </a:pPr>
            <a:r>
              <a:rPr lang="en-US" sz="2800" b="1" spc="67" dirty="0" smtClean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     Qua </a:t>
            </a:r>
            <a:r>
              <a:rPr lang="en-US" sz="2800" b="1" spc="67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đó</a:t>
            </a:r>
            <a:r>
              <a:rPr lang="en-US" sz="2800" b="1" spc="67" dirty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b="1" spc="67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thể</a:t>
            </a:r>
            <a:r>
              <a:rPr lang="en-US" sz="2800" b="1" spc="67" dirty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b="1" spc="67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hiện</a:t>
            </a:r>
            <a:r>
              <a:rPr lang="en-US" sz="2800" b="1" spc="67" dirty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b="1" spc="67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được</a:t>
            </a:r>
            <a:r>
              <a:rPr lang="en-US" sz="2800" b="1" spc="67" dirty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b="1" spc="67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bản</a:t>
            </a:r>
            <a:r>
              <a:rPr lang="en-US" sz="2800" b="1" spc="67" dirty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b="1" spc="67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chất</a:t>
            </a:r>
            <a:r>
              <a:rPr lang="en-US" sz="2800" b="1" spc="67" dirty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b="1" spc="67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xã</a:t>
            </a:r>
            <a:r>
              <a:rPr lang="en-US" sz="2800" b="1" spc="67" dirty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b="1" spc="67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hội</a:t>
            </a:r>
            <a:r>
              <a:rPr lang="en-US" sz="2800" b="1" spc="67" dirty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b="1" spc="67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Phong</a:t>
            </a:r>
            <a:r>
              <a:rPr lang="en-US" sz="2800" b="1" spc="67" dirty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b="1" spc="67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kiến</a:t>
            </a:r>
            <a:r>
              <a:rPr lang="en-US" sz="2800" b="1" spc="67" dirty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b="1" spc="67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đương</a:t>
            </a:r>
            <a:r>
              <a:rPr lang="en-US" sz="2800" b="1" spc="67" dirty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b="1" spc="67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thời</a:t>
            </a:r>
            <a:r>
              <a:rPr lang="en-US" sz="2800" b="1" spc="67" dirty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b="1" spc="67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thối</a:t>
            </a:r>
            <a:r>
              <a:rPr lang="en-US" sz="2800" b="1" spc="67" dirty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b="1" spc="67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nát</a:t>
            </a:r>
            <a:r>
              <a:rPr lang="en-US" sz="2800" b="1" spc="67" dirty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, </a:t>
            </a:r>
            <a:r>
              <a:rPr lang="en-US" sz="2800" b="1" spc="67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bất</a:t>
            </a:r>
            <a:r>
              <a:rPr lang="en-US" sz="2800" b="1" spc="67" dirty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b="1" spc="67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công</a:t>
            </a:r>
            <a:r>
              <a:rPr lang="en-US" sz="2800" b="1" spc="67" dirty="0" smtClean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, </a:t>
            </a:r>
            <a:r>
              <a:rPr lang="en-US" sz="2800" b="1" spc="67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nam</a:t>
            </a:r>
            <a:r>
              <a:rPr lang="en-US" sz="2800" b="1" spc="67" dirty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b="1" spc="67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quyền</a:t>
            </a:r>
            <a:r>
              <a:rPr lang="en-US" sz="2800" b="1" spc="67" dirty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b="1" spc="67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đã</a:t>
            </a:r>
            <a:r>
              <a:rPr lang="en-US" sz="2800" b="1" spc="67" dirty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b="1" spc="67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chà</a:t>
            </a:r>
            <a:r>
              <a:rPr lang="en-US" sz="2800" b="1" spc="67" dirty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b="1" spc="67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đạp</a:t>
            </a:r>
            <a:r>
              <a:rPr lang="en-US" sz="2800" b="1" spc="67" dirty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b="1" spc="67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lên</a:t>
            </a:r>
            <a:r>
              <a:rPr lang="en-US" sz="2800" b="1" spc="67" dirty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b="1" spc="67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số</a:t>
            </a:r>
            <a:r>
              <a:rPr lang="en-US" sz="2800" b="1" spc="67" dirty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b="1" spc="67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phận</a:t>
            </a:r>
            <a:r>
              <a:rPr lang="en-US" sz="2800" b="1" spc="67" dirty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con </a:t>
            </a:r>
            <a:r>
              <a:rPr lang="en-US" sz="2800" b="1" spc="67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người</a:t>
            </a:r>
            <a:r>
              <a:rPr lang="en-US" sz="2800" b="1" spc="67" dirty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. </a:t>
            </a:r>
            <a:r>
              <a:rPr lang="en-US" sz="2800" b="1" spc="67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Tính</a:t>
            </a:r>
            <a:r>
              <a:rPr lang="en-US" sz="2800" b="1" spc="67" dirty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b="1" spc="67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cách</a:t>
            </a:r>
            <a:r>
              <a:rPr lang="en-US" sz="2800" b="1" spc="67" dirty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b="1" spc="67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cố</a:t>
            </a:r>
            <a:r>
              <a:rPr lang="en-US" sz="2800" b="1" spc="67" dirty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b="1" spc="67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chấp</a:t>
            </a:r>
            <a:r>
              <a:rPr lang="en-US" sz="2800" b="1" spc="67" dirty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, </a:t>
            </a:r>
            <a:r>
              <a:rPr lang="en-US" sz="2800" b="1" spc="67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bảo</a:t>
            </a:r>
            <a:r>
              <a:rPr lang="en-US" sz="2800" b="1" spc="67" dirty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b="1" spc="67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thủ</a:t>
            </a:r>
            <a:r>
              <a:rPr lang="en-US" sz="2800" b="1" spc="67" dirty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b="1" spc="67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của</a:t>
            </a:r>
            <a:r>
              <a:rPr lang="en-US" sz="2800" b="1" spc="67" dirty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b="1" spc="67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Trương</a:t>
            </a:r>
            <a:r>
              <a:rPr lang="en-US" sz="2800" b="1" spc="67" dirty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b="1" spc="67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Sinh</a:t>
            </a:r>
            <a:r>
              <a:rPr lang="en-US" sz="2800" b="1" spc="67" dirty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b="1" spc="67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phản</a:t>
            </a:r>
            <a:r>
              <a:rPr lang="en-US" sz="2800" b="1" spc="67" dirty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b="1" spc="67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ánh</a:t>
            </a:r>
            <a:r>
              <a:rPr lang="en-US" sz="2800" b="1" spc="67" dirty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b="1" spc="67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chế</a:t>
            </a:r>
            <a:r>
              <a:rPr lang="en-US" sz="2800" b="1" spc="67" dirty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b="1" spc="67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độ</a:t>
            </a:r>
            <a:r>
              <a:rPr lang="en-US" sz="2800" b="1" spc="67" dirty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b="1" spc="67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nam</a:t>
            </a:r>
            <a:r>
              <a:rPr lang="en-US" sz="2800" b="1" spc="67" dirty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b="1" spc="67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quyền</a:t>
            </a:r>
            <a:r>
              <a:rPr lang="en-US" sz="2800" b="1" spc="67" dirty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, </a:t>
            </a:r>
            <a:r>
              <a:rPr lang="en-US" sz="2800" b="1" spc="67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trọng</a:t>
            </a:r>
            <a:r>
              <a:rPr lang="en-US" sz="2800" b="1" spc="67" dirty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b="1" spc="67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nam</a:t>
            </a:r>
            <a:r>
              <a:rPr lang="en-US" sz="2800" b="1" spc="67" dirty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b="1" spc="67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khinh</a:t>
            </a:r>
            <a:r>
              <a:rPr lang="en-US" sz="2800" b="1" spc="67" dirty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b="1" spc="67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nữ</a:t>
            </a:r>
            <a:r>
              <a:rPr lang="en-US" sz="2800" b="1" spc="67" smtClean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.</a:t>
            </a:r>
            <a:endParaRPr lang="en-US" sz="2800" b="1" spc="67" dirty="0">
              <a:solidFill>
                <a:srgbClr val="FF0000"/>
              </a:solidFill>
              <a:latin typeface="Times New Roman" panose="02020603050405020304" pitchFamily="18" charset="0"/>
              <a:ea typeface="DejaVu Serif Bold"/>
              <a:cs typeface="Times New Roman" panose="02020603050405020304" pitchFamily="18" charset="0"/>
              <a:sym typeface="DejaVu Serif Bold"/>
            </a:endParaRPr>
          </a:p>
        </p:txBody>
      </p:sp>
    </p:spTree>
    <p:extLst>
      <p:ext uri="{BB962C8B-B14F-4D97-AF65-F5344CB8AC3E}">
        <p14:creationId xmlns:p14="http://schemas.microsoft.com/office/powerpoint/2010/main" val="239716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6286" y="35717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92" t="-24621" b="-2275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7811338"/>
            <a:ext cx="3218077" cy="2441744"/>
          </a:xfrm>
          <a:custGeom>
            <a:avLst/>
            <a:gdLst/>
            <a:ahLst/>
            <a:cxnLst/>
            <a:rect l="l" t="t" r="r" b="b"/>
            <a:pathLst>
              <a:path w="3218077" h="2441744">
                <a:moveTo>
                  <a:pt x="0" y="0"/>
                </a:moveTo>
                <a:lnTo>
                  <a:pt x="3218077" y="0"/>
                </a:lnTo>
                <a:lnTo>
                  <a:pt x="3218077" y="2441743"/>
                </a:lnTo>
                <a:lnTo>
                  <a:pt x="0" y="24417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048" r="-5048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439870" y="1704860"/>
            <a:ext cx="10297242" cy="774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49"/>
              </a:lnSpc>
              <a:spcBef>
                <a:spcPct val="0"/>
              </a:spcBef>
            </a:pP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Thực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hiện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nhóm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theo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cặp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phiếu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học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tập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số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4: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Nghệ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thuật</a:t>
            </a:r>
            <a:endParaRPr lang="en-US" sz="2499" spc="67" dirty="0">
              <a:solidFill>
                <a:srgbClr val="4B3B33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609038" y="2845638"/>
            <a:ext cx="9512090" cy="4231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49"/>
              </a:lnSpc>
              <a:spcBef>
                <a:spcPct val="0"/>
              </a:spcBef>
            </a:pP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+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Chỉ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ra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những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yếu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tố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kì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ảo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trong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tác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phẩm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(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gạch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chân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trong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SGK).</a:t>
            </a:r>
          </a:p>
          <a:p>
            <a:pPr algn="l">
              <a:lnSpc>
                <a:spcPts val="3049"/>
              </a:lnSpc>
              <a:spcBef>
                <a:spcPct val="0"/>
              </a:spcBef>
            </a:pPr>
            <a:endParaRPr lang="en-US" sz="2800" spc="67" dirty="0">
              <a:solidFill>
                <a:srgbClr val="4B3B33"/>
              </a:solidFill>
              <a:latin typeface="Times New Roman" panose="02020603050405020304" pitchFamily="18" charset="0"/>
              <a:ea typeface="DejaVu Serif"/>
              <a:cs typeface="Times New Roman" panose="02020603050405020304" pitchFamily="18" charset="0"/>
              <a:sym typeface="DejaVu Serif"/>
            </a:endParaRPr>
          </a:p>
          <a:p>
            <a:pPr algn="l">
              <a:lnSpc>
                <a:spcPts val="3049"/>
              </a:lnSpc>
              <a:spcBef>
                <a:spcPct val="0"/>
              </a:spcBef>
            </a:pP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+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Nhận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xét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cách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thức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sử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dụng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yếu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tố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kì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ảo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trong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tác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phẩm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của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Nguyễn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Dữ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. </a:t>
            </a:r>
          </a:p>
          <a:p>
            <a:pPr algn="l">
              <a:lnSpc>
                <a:spcPts val="3049"/>
              </a:lnSpc>
              <a:spcBef>
                <a:spcPct val="0"/>
              </a:spcBef>
            </a:pPr>
            <a:endParaRPr lang="en-US" sz="2800" spc="67" dirty="0">
              <a:solidFill>
                <a:srgbClr val="4B3B33"/>
              </a:solidFill>
              <a:latin typeface="Times New Roman" panose="02020603050405020304" pitchFamily="18" charset="0"/>
              <a:ea typeface="DejaVu Serif"/>
              <a:cs typeface="Times New Roman" panose="02020603050405020304" pitchFamily="18" charset="0"/>
              <a:sym typeface="DejaVu Serif"/>
            </a:endParaRPr>
          </a:p>
          <a:p>
            <a:pPr algn="l">
              <a:lnSpc>
                <a:spcPts val="3049"/>
              </a:lnSpc>
              <a:spcBef>
                <a:spcPct val="0"/>
              </a:spcBef>
            </a:pP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+ Ý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nghĩa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của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những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yếu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tố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kì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ảo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đó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là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gì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?</a:t>
            </a:r>
          </a:p>
          <a:p>
            <a:pPr algn="l">
              <a:lnSpc>
                <a:spcPts val="3049"/>
              </a:lnSpc>
              <a:spcBef>
                <a:spcPct val="0"/>
              </a:spcBef>
            </a:pPr>
            <a:endParaRPr lang="en-US" sz="2800" spc="67" dirty="0">
              <a:solidFill>
                <a:srgbClr val="4B3B33"/>
              </a:solidFill>
              <a:latin typeface="Times New Roman" panose="02020603050405020304" pitchFamily="18" charset="0"/>
              <a:ea typeface="DejaVu Serif"/>
              <a:cs typeface="Times New Roman" panose="02020603050405020304" pitchFamily="18" charset="0"/>
              <a:sym typeface="DejaVu Serif"/>
            </a:endParaRPr>
          </a:p>
          <a:p>
            <a:pPr algn="l">
              <a:lnSpc>
                <a:spcPts val="3049"/>
              </a:lnSpc>
              <a:spcBef>
                <a:spcPct val="0"/>
              </a:spcBef>
            </a:pP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+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Lời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bình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là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yếu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tố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thường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xuất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hiện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ở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truyện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truyền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kì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.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Lời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bình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đã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thể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hiện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nội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dung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gì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trong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tác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phẩm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và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quan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niệm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của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tác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giả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như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thế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nào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57292" y="340207"/>
            <a:ext cx="6991308" cy="5915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879"/>
              </a:lnSpc>
            </a:pPr>
            <a:r>
              <a:rPr lang="en-US" sz="3999" b="1" spc="10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II. </a:t>
            </a:r>
            <a:r>
              <a:rPr lang="en-US" sz="3999" b="1" spc="10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Khám</a:t>
            </a:r>
            <a:r>
              <a:rPr lang="en-US" sz="3999" b="1" spc="10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999" b="1" spc="10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phá</a:t>
            </a:r>
            <a:r>
              <a:rPr lang="en-US" sz="3999" b="1" spc="10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999" b="1" spc="10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văn</a:t>
            </a:r>
            <a:r>
              <a:rPr lang="en-US" sz="3999" b="1" spc="10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999" b="1" spc="10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bản</a:t>
            </a:r>
            <a:endParaRPr lang="en-US" sz="3999" b="1" spc="107" dirty="0">
              <a:solidFill>
                <a:srgbClr val="4B3B33"/>
              </a:solidFill>
              <a:latin typeface="Times New Roman" panose="02020603050405020304" pitchFamily="18" charset="0"/>
              <a:ea typeface="DejaVu Serif Bold"/>
              <a:cs typeface="Times New Roman" panose="02020603050405020304" pitchFamily="18" charset="0"/>
              <a:sym typeface="DejaVu Serif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251365" y="1104901"/>
            <a:ext cx="4006435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60"/>
              </a:lnSpc>
            </a:pPr>
            <a:r>
              <a:rPr lang="en-US" sz="3000" b="1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3. </a:t>
            </a:r>
            <a:r>
              <a:rPr lang="en-US" sz="3000" b="1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Nghệ</a:t>
            </a:r>
            <a:r>
              <a:rPr lang="en-US" sz="3000" b="1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000" b="1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thuật</a:t>
            </a:r>
            <a:endParaRPr lang="en-US" sz="3000" b="1" spc="81" dirty="0">
              <a:solidFill>
                <a:srgbClr val="4B3B33"/>
              </a:solidFill>
              <a:latin typeface="Times New Roman" panose="02020603050405020304" pitchFamily="18" charset="0"/>
              <a:ea typeface="DejaVu Serif Bold"/>
              <a:cs typeface="Times New Roman" panose="02020603050405020304" pitchFamily="18" charset="0"/>
              <a:sym typeface="DejaVu Serif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098445" y="7801813"/>
            <a:ext cx="6137196" cy="459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60"/>
              </a:lnSpc>
              <a:spcBef>
                <a:spcPct val="0"/>
              </a:spcBef>
            </a:pPr>
            <a:r>
              <a:rPr lang="en-US" sz="3000" spc="8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Thời gian thảo luận: 9 phút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92" t="-24621" b="-2275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45022" y="1945647"/>
            <a:ext cx="6413682" cy="694100"/>
            <a:chOff x="0" y="0"/>
            <a:chExt cx="812800" cy="8796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7963"/>
            </a:xfrm>
            <a:custGeom>
              <a:avLst/>
              <a:gdLst/>
              <a:ahLst/>
              <a:cxnLst/>
              <a:rect l="l" t="t" r="r" b="b"/>
              <a:pathLst>
                <a:path w="812800" h="87963">
                  <a:moveTo>
                    <a:pt x="13278" y="0"/>
                  </a:moveTo>
                  <a:lnTo>
                    <a:pt x="799522" y="0"/>
                  </a:lnTo>
                  <a:cubicBezTo>
                    <a:pt x="803044" y="0"/>
                    <a:pt x="806421" y="1399"/>
                    <a:pt x="808911" y="3889"/>
                  </a:cubicBezTo>
                  <a:cubicBezTo>
                    <a:pt x="811401" y="6379"/>
                    <a:pt x="812800" y="9756"/>
                    <a:pt x="812800" y="13278"/>
                  </a:cubicBezTo>
                  <a:lnTo>
                    <a:pt x="812800" y="74685"/>
                  </a:lnTo>
                  <a:cubicBezTo>
                    <a:pt x="812800" y="78206"/>
                    <a:pt x="811401" y="81584"/>
                    <a:pt x="808911" y="84074"/>
                  </a:cubicBezTo>
                  <a:cubicBezTo>
                    <a:pt x="806421" y="86564"/>
                    <a:pt x="803044" y="87963"/>
                    <a:pt x="799522" y="87963"/>
                  </a:cubicBezTo>
                  <a:lnTo>
                    <a:pt x="13278" y="87963"/>
                  </a:lnTo>
                  <a:cubicBezTo>
                    <a:pt x="9756" y="87963"/>
                    <a:pt x="6379" y="86564"/>
                    <a:pt x="3889" y="84074"/>
                  </a:cubicBezTo>
                  <a:cubicBezTo>
                    <a:pt x="1399" y="81584"/>
                    <a:pt x="0" y="78206"/>
                    <a:pt x="0" y="74685"/>
                  </a:cubicBezTo>
                  <a:lnTo>
                    <a:pt x="0" y="13278"/>
                  </a:lnTo>
                  <a:cubicBezTo>
                    <a:pt x="0" y="9756"/>
                    <a:pt x="1399" y="6379"/>
                    <a:pt x="3889" y="3889"/>
                  </a:cubicBezTo>
                  <a:cubicBezTo>
                    <a:pt x="6379" y="1399"/>
                    <a:pt x="9756" y="0"/>
                    <a:pt x="13278" y="0"/>
                  </a:cubicBezTo>
                  <a:close/>
                </a:path>
              </a:pathLst>
            </a:custGeom>
            <a:solidFill>
              <a:srgbClr val="FDEEE7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812800" cy="1451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8"/>
                </a:lnSpc>
              </a:pPr>
              <a:endParaRPr lang="en-US" sz="2256" spc="56" dirty="0" smtClean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endParaRPr>
            </a:p>
            <a:p>
              <a:pPr algn="ctr">
                <a:lnSpc>
                  <a:spcPts val="3158"/>
                </a:lnSpc>
              </a:pPr>
              <a:r>
                <a:rPr lang="en-US" sz="2800" b="1" spc="56" dirty="0" err="1" smtClean="0">
                  <a:solidFill>
                    <a:srgbClr val="4B3B33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Các</a:t>
              </a:r>
              <a:r>
                <a:rPr lang="en-US" sz="2800" b="1" spc="56" dirty="0" smtClean="0">
                  <a:solidFill>
                    <a:srgbClr val="4B3B33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 </a:t>
              </a:r>
              <a:r>
                <a:rPr lang="en-US" sz="2800" b="1" spc="56" dirty="0">
                  <a:solidFill>
                    <a:srgbClr val="4B3B33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chi </a:t>
              </a:r>
              <a:r>
                <a:rPr lang="en-US" sz="2800" b="1" spc="56" dirty="0" err="1">
                  <a:solidFill>
                    <a:srgbClr val="4B3B33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tiết</a:t>
              </a:r>
              <a:r>
                <a:rPr lang="en-US" sz="2800" b="1" spc="56" dirty="0">
                  <a:solidFill>
                    <a:srgbClr val="4B3B33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 </a:t>
              </a:r>
              <a:r>
                <a:rPr lang="en-US" sz="2800" b="1" spc="56" dirty="0" err="1">
                  <a:solidFill>
                    <a:srgbClr val="4B3B33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kì</a:t>
              </a:r>
              <a:r>
                <a:rPr lang="en-US" sz="2800" b="1" spc="56" dirty="0">
                  <a:solidFill>
                    <a:srgbClr val="4B3B33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 </a:t>
              </a:r>
              <a:r>
                <a:rPr lang="en-US" sz="2800" b="1" spc="56" dirty="0" err="1">
                  <a:solidFill>
                    <a:srgbClr val="4B3B33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ảo</a:t>
              </a:r>
              <a:endParaRPr lang="en-US" sz="2800" b="1" spc="56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endParaR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249404" y="402590"/>
            <a:ext cx="7818396" cy="6261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879"/>
              </a:lnSpc>
            </a:pP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II.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Khám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phá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văn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bản</a:t>
            </a:r>
            <a:endParaRPr lang="en-US" sz="3999" spc="107" dirty="0">
              <a:solidFill>
                <a:srgbClr val="4B3B33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935765" y="1086492"/>
            <a:ext cx="14416470" cy="459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60"/>
              </a:lnSpc>
            </a:pP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3.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Nghệ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thuật</a:t>
            </a:r>
            <a:endParaRPr lang="en-US" sz="3000" spc="81" dirty="0">
              <a:solidFill>
                <a:srgbClr val="4B3B33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1752600" y="6628429"/>
            <a:ext cx="6413682" cy="694100"/>
            <a:chOff x="0" y="0"/>
            <a:chExt cx="812800" cy="8796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7963"/>
            </a:xfrm>
            <a:custGeom>
              <a:avLst/>
              <a:gdLst/>
              <a:ahLst/>
              <a:cxnLst/>
              <a:rect l="l" t="t" r="r" b="b"/>
              <a:pathLst>
                <a:path w="812800" h="87963">
                  <a:moveTo>
                    <a:pt x="13278" y="0"/>
                  </a:moveTo>
                  <a:lnTo>
                    <a:pt x="799522" y="0"/>
                  </a:lnTo>
                  <a:cubicBezTo>
                    <a:pt x="803044" y="0"/>
                    <a:pt x="806421" y="1399"/>
                    <a:pt x="808911" y="3889"/>
                  </a:cubicBezTo>
                  <a:cubicBezTo>
                    <a:pt x="811401" y="6379"/>
                    <a:pt x="812800" y="9756"/>
                    <a:pt x="812800" y="13278"/>
                  </a:cubicBezTo>
                  <a:lnTo>
                    <a:pt x="812800" y="74685"/>
                  </a:lnTo>
                  <a:cubicBezTo>
                    <a:pt x="812800" y="78206"/>
                    <a:pt x="811401" y="81584"/>
                    <a:pt x="808911" y="84074"/>
                  </a:cubicBezTo>
                  <a:cubicBezTo>
                    <a:pt x="806421" y="86564"/>
                    <a:pt x="803044" y="87963"/>
                    <a:pt x="799522" y="87963"/>
                  </a:cubicBezTo>
                  <a:lnTo>
                    <a:pt x="13278" y="87963"/>
                  </a:lnTo>
                  <a:cubicBezTo>
                    <a:pt x="9756" y="87963"/>
                    <a:pt x="6379" y="86564"/>
                    <a:pt x="3889" y="84074"/>
                  </a:cubicBezTo>
                  <a:cubicBezTo>
                    <a:pt x="1399" y="81584"/>
                    <a:pt x="0" y="78206"/>
                    <a:pt x="0" y="74685"/>
                  </a:cubicBezTo>
                  <a:lnTo>
                    <a:pt x="0" y="13278"/>
                  </a:lnTo>
                  <a:cubicBezTo>
                    <a:pt x="0" y="9756"/>
                    <a:pt x="1399" y="6379"/>
                    <a:pt x="3889" y="3889"/>
                  </a:cubicBezTo>
                  <a:cubicBezTo>
                    <a:pt x="6379" y="1399"/>
                    <a:pt x="9756" y="0"/>
                    <a:pt x="13278" y="0"/>
                  </a:cubicBezTo>
                  <a:close/>
                </a:path>
              </a:pathLst>
            </a:custGeom>
            <a:solidFill>
              <a:srgbClr val="FDEEE7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812800" cy="1451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8"/>
                </a:lnSpc>
              </a:pPr>
              <a:endParaRPr lang="en-US" sz="2256" spc="56" dirty="0" smtClean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endParaRPr>
            </a:p>
            <a:p>
              <a:pPr algn="ctr">
                <a:lnSpc>
                  <a:spcPts val="3158"/>
                </a:lnSpc>
              </a:pPr>
              <a:r>
                <a:rPr lang="en-US" sz="2256" spc="56" dirty="0" err="1" smtClean="0">
                  <a:solidFill>
                    <a:srgbClr val="4B3B33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Lời</a:t>
              </a:r>
              <a:r>
                <a:rPr lang="en-US" sz="2256" spc="56" dirty="0" smtClean="0">
                  <a:solidFill>
                    <a:srgbClr val="4B3B33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 </a:t>
              </a:r>
              <a:r>
                <a:rPr lang="en-US" sz="2256" spc="56" dirty="0" err="1">
                  <a:solidFill>
                    <a:srgbClr val="4B3B33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bình</a:t>
              </a:r>
              <a:r>
                <a:rPr lang="en-US" sz="2256" spc="56" dirty="0">
                  <a:solidFill>
                    <a:srgbClr val="4B3B33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 </a:t>
              </a:r>
              <a:r>
                <a:rPr lang="en-US" sz="2256" spc="56" dirty="0" err="1">
                  <a:solidFill>
                    <a:srgbClr val="4B3B33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tác</a:t>
              </a:r>
              <a:r>
                <a:rPr lang="en-US" sz="2256" spc="56" dirty="0">
                  <a:solidFill>
                    <a:srgbClr val="4B3B33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 </a:t>
              </a:r>
              <a:r>
                <a:rPr lang="en-US" sz="2256" spc="56" dirty="0" err="1">
                  <a:solidFill>
                    <a:srgbClr val="4B3B33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giả</a:t>
              </a:r>
              <a:endParaRPr lang="en-US" sz="2256" spc="56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endParaR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249404" y="2921895"/>
            <a:ext cx="15391176" cy="3462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l">
              <a:lnSpc>
                <a:spcPts val="3049"/>
              </a:lnSpc>
              <a:spcBef>
                <a:spcPct val="0"/>
              </a:spcBef>
              <a:buFont typeface="Arial"/>
              <a:buChar char="•"/>
            </a:pP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Những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yếu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tố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kì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ảo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trong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tác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phẩm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: Phan Lang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nằm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mộng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rồi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thả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rùa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; Phan Lang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lạc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vào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động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rùa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của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Linh Phi,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được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đãi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tiệc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yến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và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gặp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Vũ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Nương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,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được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sứ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giả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của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Linh Phi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rẽ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nước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đưa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về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dương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thế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;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hình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ảnh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Vũ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Nương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hiện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ra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sau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khi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Trương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Sinh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lập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đàn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giải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oan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;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bóng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Vũ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Nương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mờ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nhạt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dần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và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biến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mất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.</a:t>
            </a:r>
          </a:p>
          <a:p>
            <a:pPr algn="l">
              <a:lnSpc>
                <a:spcPts val="3049"/>
              </a:lnSpc>
              <a:spcBef>
                <a:spcPct val="0"/>
              </a:spcBef>
            </a:pPr>
            <a:endParaRPr lang="en-US" sz="2800" spc="67" dirty="0">
              <a:solidFill>
                <a:srgbClr val="4B3B33"/>
              </a:solidFill>
              <a:latin typeface="Times New Roman" panose="02020603050405020304" pitchFamily="18" charset="0"/>
              <a:ea typeface="DejaVu Serif"/>
              <a:cs typeface="Times New Roman" panose="02020603050405020304" pitchFamily="18" charset="0"/>
              <a:sym typeface="DejaVu Serif"/>
            </a:endParaRPr>
          </a:p>
          <a:p>
            <a:pPr marL="539749" lvl="1" indent="-269875" algn="l">
              <a:lnSpc>
                <a:spcPts val="3049"/>
              </a:lnSpc>
              <a:spcBef>
                <a:spcPct val="0"/>
              </a:spcBef>
              <a:buFont typeface="Arial"/>
              <a:buChar char="•"/>
            </a:pP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Cách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thức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sử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dụng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những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yếu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tố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kì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ảo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trong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tác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phẩm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: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Các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yếu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tố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kì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ảo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được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sử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dụng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đan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xen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với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yếu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tố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thực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về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địa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danh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(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bến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đò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Hoàng Giang,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ải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Chi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Lăng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),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thời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điểm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lịch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sử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(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cuối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đời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Khai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Đại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nhà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Hồ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),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sự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kiện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lịch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sử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(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quân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Minh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xâm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lược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nước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ta,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nhiều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người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chạy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trốn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ra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ngoài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bể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,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rồi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bị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đắm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thuyền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),..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49404" y="7937597"/>
            <a:ext cx="16009896" cy="774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l">
              <a:lnSpc>
                <a:spcPts val="3049"/>
              </a:lnSpc>
              <a:spcBef>
                <a:spcPct val="0"/>
              </a:spcBef>
              <a:buFont typeface="Arial"/>
              <a:buChar char="•"/>
            </a:pP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Lời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bình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nhấn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mạnh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ranh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giới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mơ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hồ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,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khó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rạch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ròi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,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minh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bạch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giữa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sự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thật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và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giả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dối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ở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đời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. </a:t>
            </a:r>
          </a:p>
          <a:p>
            <a:pPr marL="539749" lvl="1" indent="-269875" algn="l">
              <a:lnSpc>
                <a:spcPts val="3049"/>
              </a:lnSpc>
              <a:spcBef>
                <a:spcPct val="0"/>
              </a:spcBef>
              <a:buFont typeface="Arial"/>
              <a:buChar char="•"/>
            </a:pP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Lời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bình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phê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phán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những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người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đàn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ông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gia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trưởng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đã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đẩy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người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phụ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nữ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vào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đường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cùng</a:t>
            </a:r>
            <a:endParaRPr lang="en-US" sz="2800" spc="67" dirty="0">
              <a:solidFill>
                <a:srgbClr val="4B3B33"/>
              </a:solidFill>
              <a:latin typeface="Times New Roman" panose="02020603050405020304" pitchFamily="18" charset="0"/>
              <a:ea typeface="DejaVu Serif"/>
              <a:cs typeface="Times New Roman" panose="02020603050405020304" pitchFamily="18" charset="0"/>
              <a:sym typeface="DejaVu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92" t="-24621" b="-22751"/>
            </a:stretch>
          </a:blipFill>
        </p:spPr>
      </p:sp>
      <p:sp>
        <p:nvSpPr>
          <p:cNvPr id="3" name="Freeform 3"/>
          <p:cNvSpPr/>
          <p:nvPr/>
        </p:nvSpPr>
        <p:spPr>
          <a:xfrm rot="-5400000">
            <a:off x="4930504" y="-1768205"/>
            <a:ext cx="9471700" cy="13998709"/>
          </a:xfrm>
          <a:custGeom>
            <a:avLst/>
            <a:gdLst/>
            <a:ahLst/>
            <a:cxnLst/>
            <a:rect l="l" t="t" r="r" b="b"/>
            <a:pathLst>
              <a:path w="9471700" h="13998709">
                <a:moveTo>
                  <a:pt x="0" y="0"/>
                </a:moveTo>
                <a:lnTo>
                  <a:pt x="9471700" y="0"/>
                </a:lnTo>
                <a:lnTo>
                  <a:pt x="9471700" y="13998708"/>
                </a:lnTo>
                <a:lnTo>
                  <a:pt x="0" y="139987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457" r="-4457"/>
            </a:stretch>
          </a:blipFill>
        </p:spPr>
      </p:sp>
      <p:sp>
        <p:nvSpPr>
          <p:cNvPr id="7" name="Freeform 7"/>
          <p:cNvSpPr/>
          <p:nvPr/>
        </p:nvSpPr>
        <p:spPr>
          <a:xfrm rot="1365531">
            <a:off x="-640437" y="6683983"/>
            <a:ext cx="3338274" cy="6830228"/>
          </a:xfrm>
          <a:custGeom>
            <a:avLst/>
            <a:gdLst/>
            <a:ahLst/>
            <a:cxnLst/>
            <a:rect l="l" t="t" r="r" b="b"/>
            <a:pathLst>
              <a:path w="3338274" h="6830228">
                <a:moveTo>
                  <a:pt x="0" y="0"/>
                </a:moveTo>
                <a:lnTo>
                  <a:pt x="3338274" y="0"/>
                </a:lnTo>
                <a:lnTo>
                  <a:pt x="3338274" y="6830228"/>
                </a:lnTo>
                <a:lnTo>
                  <a:pt x="0" y="68302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463901" y="3222640"/>
            <a:ext cx="7360198" cy="459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60"/>
              </a:lnSpc>
              <a:spcBef>
                <a:spcPct val="0"/>
              </a:spcBef>
            </a:pPr>
            <a:r>
              <a:rPr lang="en-US" sz="3000" b="1" spc="81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Nội</a:t>
            </a:r>
            <a:r>
              <a:rPr lang="en-US" sz="3000" b="1" spc="81" dirty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dung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942973" y="4043695"/>
            <a:ext cx="10402053" cy="1869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60"/>
              </a:lnSpc>
              <a:spcBef>
                <a:spcPct val="0"/>
              </a:spcBef>
            </a:pPr>
            <a:r>
              <a:rPr lang="en-US" sz="3000" spc="81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Qua </a:t>
            </a:r>
            <a:r>
              <a:rPr lang="en-US" sz="3000" spc="8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tác</a:t>
            </a:r>
            <a:r>
              <a:rPr lang="en-US" sz="3000" spc="81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phẩm</a:t>
            </a:r>
            <a:r>
              <a:rPr lang="en-US" sz="3000" spc="81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”</a:t>
            </a:r>
            <a:r>
              <a:rPr lang="en-US" sz="3000" spc="8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Chuyện</a:t>
            </a:r>
            <a:r>
              <a:rPr lang="en-US" sz="3000" spc="81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người</a:t>
            </a:r>
            <a:r>
              <a:rPr lang="en-US" sz="3000" spc="81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con </a:t>
            </a:r>
            <a:r>
              <a:rPr lang="en-US" sz="3000" spc="8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gái</a:t>
            </a:r>
            <a:r>
              <a:rPr lang="en-US" sz="3000" spc="81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Nam </a:t>
            </a:r>
            <a:r>
              <a:rPr lang="en-US" sz="3000" spc="8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Xương</a:t>
            </a:r>
            <a:r>
              <a:rPr lang="en-US" sz="3000" spc="81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”, </a:t>
            </a:r>
            <a:r>
              <a:rPr lang="en-US" sz="3000" spc="8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tác</a:t>
            </a:r>
            <a:r>
              <a:rPr lang="en-US" sz="3000" spc="81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giả</a:t>
            </a:r>
            <a:r>
              <a:rPr lang="en-US" sz="3000" spc="81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giúp</a:t>
            </a:r>
            <a:r>
              <a:rPr lang="en-US" sz="3000" spc="81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người</a:t>
            </a:r>
            <a:r>
              <a:rPr lang="en-US" sz="3000" spc="81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đọc</a:t>
            </a:r>
            <a:r>
              <a:rPr lang="en-US" sz="3000" spc="81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thấy</a:t>
            </a:r>
            <a:r>
              <a:rPr lang="en-US" sz="3000" spc="81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được</a:t>
            </a:r>
            <a:r>
              <a:rPr lang="en-US" sz="3000" spc="81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bi </a:t>
            </a:r>
            <a:r>
              <a:rPr lang="en-US" sz="3000" spc="8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kịch</a:t>
            </a:r>
            <a:r>
              <a:rPr lang="en-US" sz="3000" spc="81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tan </a:t>
            </a:r>
            <a:r>
              <a:rPr lang="en-US" sz="3000" spc="8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vỡ</a:t>
            </a:r>
            <a:r>
              <a:rPr lang="en-US" sz="3000" spc="81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hạnh</a:t>
            </a:r>
            <a:r>
              <a:rPr lang="en-US" sz="3000" spc="81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phúc</a:t>
            </a:r>
            <a:r>
              <a:rPr lang="en-US" sz="3000" spc="81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gia</a:t>
            </a:r>
            <a:r>
              <a:rPr lang="en-US" sz="3000" spc="81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đình</a:t>
            </a:r>
            <a:r>
              <a:rPr lang="en-US" sz="3000" spc="81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, qua </a:t>
            </a:r>
            <a:r>
              <a:rPr lang="en-US" sz="3000" spc="8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đó</a:t>
            </a:r>
            <a:r>
              <a:rPr lang="en-US" sz="3000" spc="81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phê</a:t>
            </a:r>
            <a:r>
              <a:rPr lang="en-US" sz="3000" spc="81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phán</a:t>
            </a:r>
            <a:r>
              <a:rPr lang="en-US" sz="3000" spc="81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xã</a:t>
            </a:r>
            <a:r>
              <a:rPr lang="en-US" sz="3000" spc="81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hội</a:t>
            </a:r>
            <a:r>
              <a:rPr lang="en-US" sz="3000" spc="81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phong</a:t>
            </a:r>
            <a:r>
              <a:rPr lang="en-US" sz="3000" spc="81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kiến</a:t>
            </a:r>
            <a:r>
              <a:rPr lang="en-US" sz="3000" spc="81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, </a:t>
            </a:r>
            <a:r>
              <a:rPr lang="en-US" sz="3000" spc="8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đồng</a:t>
            </a:r>
            <a:r>
              <a:rPr lang="en-US" sz="3000" spc="81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thời</a:t>
            </a:r>
            <a:r>
              <a:rPr lang="en-US" sz="3000" spc="81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bày</a:t>
            </a:r>
            <a:r>
              <a:rPr lang="en-US" sz="3000" spc="81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tỏ</a:t>
            </a:r>
            <a:r>
              <a:rPr lang="en-US" sz="3000" spc="81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niềm</a:t>
            </a:r>
            <a:r>
              <a:rPr lang="en-US" sz="3000" spc="81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thương</a:t>
            </a:r>
            <a:r>
              <a:rPr lang="en-US" sz="3000" spc="81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cảm</a:t>
            </a:r>
            <a:r>
              <a:rPr lang="en-US" sz="3000" spc="81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sâu</a:t>
            </a:r>
            <a:r>
              <a:rPr lang="en-US" sz="3000" spc="81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sắc</a:t>
            </a:r>
            <a:r>
              <a:rPr lang="en-US" sz="3000" spc="81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đối</a:t>
            </a:r>
            <a:r>
              <a:rPr lang="en-US" sz="3000" spc="81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với</a:t>
            </a:r>
            <a:r>
              <a:rPr lang="en-US" sz="3000" spc="81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sự</a:t>
            </a:r>
            <a:r>
              <a:rPr lang="en-US" sz="3000" spc="81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bất</a:t>
            </a:r>
            <a:r>
              <a:rPr lang="en-US" sz="3000" spc="81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hạnh</a:t>
            </a:r>
            <a:r>
              <a:rPr lang="en-US" sz="3000" spc="81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của</a:t>
            </a:r>
            <a:r>
              <a:rPr lang="en-US" sz="3000" spc="81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người</a:t>
            </a:r>
            <a:r>
              <a:rPr lang="en-US" sz="3000" spc="81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phụ</a:t>
            </a:r>
            <a:r>
              <a:rPr lang="en-US" sz="3000" spc="81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nữ</a:t>
            </a:r>
            <a:r>
              <a:rPr lang="en-US" sz="3000" spc="81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53000" y="1790700"/>
            <a:ext cx="35276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III/ TỔNG KẾT: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92" t="-24621" b="-2275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482019" y="-2472804"/>
            <a:ext cx="4964038" cy="4945607"/>
          </a:xfrm>
          <a:custGeom>
            <a:avLst/>
            <a:gdLst/>
            <a:ahLst/>
            <a:cxnLst/>
            <a:rect l="l" t="t" r="r" b="b"/>
            <a:pathLst>
              <a:path w="4964038" h="4945607">
                <a:moveTo>
                  <a:pt x="0" y="0"/>
                </a:moveTo>
                <a:lnTo>
                  <a:pt x="4964038" y="0"/>
                </a:lnTo>
                <a:lnTo>
                  <a:pt x="4964038" y="4945608"/>
                </a:lnTo>
                <a:lnTo>
                  <a:pt x="0" y="49456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358543">
            <a:off x="-5081156" y="3384580"/>
            <a:ext cx="15420912" cy="1996502"/>
          </a:xfrm>
          <a:custGeom>
            <a:avLst/>
            <a:gdLst/>
            <a:ahLst/>
            <a:cxnLst/>
            <a:rect l="l" t="t" r="r" b="b"/>
            <a:pathLst>
              <a:path w="15420912" h="1996502">
                <a:moveTo>
                  <a:pt x="0" y="0"/>
                </a:moveTo>
                <a:lnTo>
                  <a:pt x="15420912" y="0"/>
                </a:lnTo>
                <a:lnTo>
                  <a:pt x="15420912" y="1996503"/>
                </a:lnTo>
                <a:lnTo>
                  <a:pt x="0" y="19965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279069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889365" y="1009650"/>
            <a:ext cx="12151299" cy="1338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41"/>
              </a:lnSpc>
            </a:pPr>
            <a:r>
              <a:rPr lang="en-US" sz="8640" spc="233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Bàn</a:t>
            </a:r>
            <a:r>
              <a:rPr lang="en-US" sz="8640" spc="233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8640" spc="233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luận</a:t>
            </a:r>
            <a:endParaRPr lang="en-US" sz="8640" spc="233" dirty="0">
              <a:solidFill>
                <a:srgbClr val="4B3B33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6" name="Freeform 6"/>
          <p:cNvSpPr/>
          <p:nvPr/>
        </p:nvSpPr>
        <p:spPr>
          <a:xfrm rot="-4478951">
            <a:off x="12818106" y="6795525"/>
            <a:ext cx="10219569" cy="2439922"/>
          </a:xfrm>
          <a:custGeom>
            <a:avLst/>
            <a:gdLst/>
            <a:ahLst/>
            <a:cxnLst/>
            <a:rect l="l" t="t" r="r" b="b"/>
            <a:pathLst>
              <a:path w="10219569" h="2439922">
                <a:moveTo>
                  <a:pt x="0" y="0"/>
                </a:moveTo>
                <a:lnTo>
                  <a:pt x="10219569" y="0"/>
                </a:lnTo>
                <a:lnTo>
                  <a:pt x="10219569" y="2439922"/>
                </a:lnTo>
                <a:lnTo>
                  <a:pt x="0" y="24399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4358543">
            <a:off x="12115904" y="6224910"/>
            <a:ext cx="10737862" cy="1390201"/>
          </a:xfrm>
          <a:custGeom>
            <a:avLst/>
            <a:gdLst/>
            <a:ahLst/>
            <a:cxnLst/>
            <a:rect l="l" t="t" r="r" b="b"/>
            <a:pathLst>
              <a:path w="10737862" h="1390201">
                <a:moveTo>
                  <a:pt x="0" y="0"/>
                </a:moveTo>
                <a:lnTo>
                  <a:pt x="10737861" y="0"/>
                </a:lnTo>
                <a:lnTo>
                  <a:pt x="10737861" y="1390201"/>
                </a:lnTo>
                <a:lnTo>
                  <a:pt x="0" y="13902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279069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623789" y="6920011"/>
            <a:ext cx="4022217" cy="8229600"/>
          </a:xfrm>
          <a:custGeom>
            <a:avLst/>
            <a:gdLst/>
            <a:ahLst/>
            <a:cxnLst/>
            <a:rect l="l" t="t" r="r" b="b"/>
            <a:pathLst>
              <a:path w="4022217" h="8229600">
                <a:moveTo>
                  <a:pt x="0" y="0"/>
                </a:moveTo>
                <a:lnTo>
                  <a:pt x="4022217" y="0"/>
                </a:lnTo>
                <a:lnTo>
                  <a:pt x="402221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72196" y="8911996"/>
            <a:ext cx="4355416" cy="3127981"/>
          </a:xfrm>
          <a:custGeom>
            <a:avLst/>
            <a:gdLst/>
            <a:ahLst/>
            <a:cxnLst/>
            <a:rect l="l" t="t" r="r" b="b"/>
            <a:pathLst>
              <a:path w="4355416" h="3127981">
                <a:moveTo>
                  <a:pt x="0" y="0"/>
                </a:moveTo>
                <a:lnTo>
                  <a:pt x="4355416" y="0"/>
                </a:lnTo>
                <a:lnTo>
                  <a:pt x="4355416" y="3127981"/>
                </a:lnTo>
                <a:lnTo>
                  <a:pt x="0" y="31279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144897" y="2755520"/>
            <a:ext cx="11640235" cy="1654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69"/>
              </a:lnSpc>
              <a:spcBef>
                <a:spcPct val="0"/>
              </a:spcBef>
            </a:pPr>
            <a:r>
              <a:rPr lang="en-US" sz="3200" spc="94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Làm</a:t>
            </a:r>
            <a:r>
              <a:rPr lang="en-US" sz="3200" spc="94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00" spc="94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việc</a:t>
            </a:r>
            <a:r>
              <a:rPr lang="en-US" sz="3200" spc="94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00" spc="94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theo</a:t>
            </a:r>
            <a:r>
              <a:rPr lang="en-US" sz="3200" spc="94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00" spc="94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nhóm</a:t>
            </a:r>
            <a:r>
              <a:rPr lang="en-US" sz="3200" spc="94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(chia </a:t>
            </a:r>
            <a:r>
              <a:rPr lang="en-US" sz="3200" spc="94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theo</a:t>
            </a:r>
            <a:r>
              <a:rPr lang="en-US" sz="3200" spc="94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00" spc="94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tổ</a:t>
            </a:r>
            <a:r>
              <a:rPr lang="en-US" sz="3200" spc="94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) </a:t>
            </a:r>
            <a:r>
              <a:rPr lang="en-US" sz="3200" spc="94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để</a:t>
            </a:r>
            <a:r>
              <a:rPr lang="en-US" sz="3200" spc="94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00" spc="94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trình</a:t>
            </a:r>
            <a:r>
              <a:rPr lang="en-US" sz="3200" spc="94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00" spc="94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bày</a:t>
            </a:r>
            <a:r>
              <a:rPr lang="en-US" sz="3200" spc="94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ý </a:t>
            </a:r>
            <a:r>
              <a:rPr lang="en-US" sz="3200" spc="94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kiến</a:t>
            </a:r>
            <a:r>
              <a:rPr lang="en-US" sz="3200" spc="94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00" spc="94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về</a:t>
            </a:r>
            <a:r>
              <a:rPr lang="en-US" sz="3200" spc="94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00" spc="94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vấn</a:t>
            </a:r>
            <a:r>
              <a:rPr lang="en-US" sz="3200" spc="94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00" spc="94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đề</a:t>
            </a:r>
            <a:r>
              <a:rPr lang="en-US" sz="3200" spc="94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: </a:t>
            </a:r>
            <a:r>
              <a:rPr lang="en-US" sz="3200" spc="94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 Italics"/>
                <a:cs typeface="Times New Roman" panose="02020603050405020304" pitchFamily="18" charset="0"/>
                <a:sym typeface="DejaVu Serif Bold Italics"/>
              </a:rPr>
              <a:t>Vị</a:t>
            </a:r>
            <a:r>
              <a:rPr lang="en-US" sz="3200" spc="94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 Italics"/>
                <a:cs typeface="Times New Roman" panose="02020603050405020304" pitchFamily="18" charset="0"/>
                <a:sym typeface="DejaVu Serif Bold Italics"/>
              </a:rPr>
              <a:t> </a:t>
            </a:r>
            <a:r>
              <a:rPr lang="en-US" sz="3200" spc="94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 Italics"/>
                <a:cs typeface="Times New Roman" panose="02020603050405020304" pitchFamily="18" charset="0"/>
                <a:sym typeface="DejaVu Serif Bold Italics"/>
              </a:rPr>
              <a:t>thế</a:t>
            </a:r>
            <a:r>
              <a:rPr lang="en-US" sz="3200" spc="94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 Italics"/>
                <a:cs typeface="Times New Roman" panose="02020603050405020304" pitchFamily="18" charset="0"/>
                <a:sym typeface="DejaVu Serif Bold Italics"/>
              </a:rPr>
              <a:t> </a:t>
            </a:r>
            <a:r>
              <a:rPr lang="en-US" sz="3200" spc="94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 Italics"/>
                <a:cs typeface="Times New Roman" panose="02020603050405020304" pitchFamily="18" charset="0"/>
                <a:sym typeface="DejaVu Serif Bold Italics"/>
              </a:rPr>
              <a:t>của</a:t>
            </a:r>
            <a:r>
              <a:rPr lang="en-US" sz="3200" spc="94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 Italics"/>
                <a:cs typeface="Times New Roman" panose="02020603050405020304" pitchFamily="18" charset="0"/>
                <a:sym typeface="DejaVu Serif Bold Italics"/>
              </a:rPr>
              <a:t> </a:t>
            </a:r>
            <a:r>
              <a:rPr lang="en-US" sz="3200" spc="94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 Italics"/>
                <a:cs typeface="Times New Roman" panose="02020603050405020304" pitchFamily="18" charset="0"/>
                <a:sym typeface="DejaVu Serif Bold Italics"/>
              </a:rPr>
              <a:t>người</a:t>
            </a:r>
            <a:r>
              <a:rPr lang="en-US" sz="3200" spc="94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 Italics"/>
                <a:cs typeface="Times New Roman" panose="02020603050405020304" pitchFamily="18" charset="0"/>
                <a:sym typeface="DejaVu Serif Bold Italics"/>
              </a:rPr>
              <a:t> </a:t>
            </a:r>
            <a:r>
              <a:rPr lang="en-US" sz="3200" spc="94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 Italics"/>
                <a:cs typeface="Times New Roman" panose="02020603050405020304" pitchFamily="18" charset="0"/>
                <a:sym typeface="DejaVu Serif Bold Italics"/>
              </a:rPr>
              <a:t>phụ</a:t>
            </a:r>
            <a:r>
              <a:rPr lang="en-US" sz="3200" spc="94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 Italics"/>
                <a:cs typeface="Times New Roman" panose="02020603050405020304" pitchFamily="18" charset="0"/>
                <a:sym typeface="DejaVu Serif Bold Italics"/>
              </a:rPr>
              <a:t> </a:t>
            </a:r>
            <a:r>
              <a:rPr lang="en-US" sz="3200" spc="94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 Italics"/>
                <a:cs typeface="Times New Roman" panose="02020603050405020304" pitchFamily="18" charset="0"/>
                <a:sym typeface="DejaVu Serif Bold Italics"/>
              </a:rPr>
              <a:t>nữ</a:t>
            </a:r>
            <a:r>
              <a:rPr lang="en-US" sz="3200" spc="94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 Italics"/>
                <a:cs typeface="Times New Roman" panose="02020603050405020304" pitchFamily="18" charset="0"/>
                <a:sym typeface="DejaVu Serif Bold Italics"/>
              </a:rPr>
              <a:t> </a:t>
            </a:r>
            <a:r>
              <a:rPr lang="en-US" sz="3200" spc="94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 Italics"/>
                <a:cs typeface="Times New Roman" panose="02020603050405020304" pitchFamily="18" charset="0"/>
                <a:sym typeface="DejaVu Serif Bold Italics"/>
              </a:rPr>
              <a:t>trong</a:t>
            </a:r>
            <a:r>
              <a:rPr lang="en-US" sz="3200" spc="94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 Italics"/>
                <a:cs typeface="Times New Roman" panose="02020603050405020304" pitchFamily="18" charset="0"/>
                <a:sym typeface="DejaVu Serif Bold Italics"/>
              </a:rPr>
              <a:t> </a:t>
            </a:r>
            <a:r>
              <a:rPr lang="en-US" sz="3200" spc="94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 Italics"/>
                <a:cs typeface="Times New Roman" panose="02020603050405020304" pitchFamily="18" charset="0"/>
                <a:sym typeface="DejaVu Serif Bold Italics"/>
              </a:rPr>
              <a:t>xã</a:t>
            </a:r>
            <a:r>
              <a:rPr lang="en-US" sz="3200" spc="94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 Italics"/>
                <a:cs typeface="Times New Roman" panose="02020603050405020304" pitchFamily="18" charset="0"/>
                <a:sym typeface="DejaVu Serif Bold Italics"/>
              </a:rPr>
              <a:t> </a:t>
            </a:r>
            <a:r>
              <a:rPr lang="en-US" sz="3200" spc="94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 Italics"/>
                <a:cs typeface="Times New Roman" panose="02020603050405020304" pitchFamily="18" charset="0"/>
                <a:sym typeface="DejaVu Serif Bold Italics"/>
              </a:rPr>
              <a:t>hội</a:t>
            </a:r>
            <a:r>
              <a:rPr lang="en-US" sz="3200" spc="94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 Italics"/>
                <a:cs typeface="Times New Roman" panose="02020603050405020304" pitchFamily="18" charset="0"/>
                <a:sym typeface="DejaVu Serif Bold Italics"/>
              </a:rPr>
              <a:t> </a:t>
            </a:r>
            <a:r>
              <a:rPr lang="en-US" sz="3200" spc="94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 Italics"/>
                <a:cs typeface="Times New Roman" panose="02020603050405020304" pitchFamily="18" charset="0"/>
                <a:sym typeface="DejaVu Serif Bold Italics"/>
              </a:rPr>
              <a:t>xưa</a:t>
            </a:r>
            <a:r>
              <a:rPr lang="en-US" sz="3200" spc="94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 Italics"/>
                <a:cs typeface="Times New Roman" panose="02020603050405020304" pitchFamily="18" charset="0"/>
                <a:sym typeface="DejaVu Serif Bold Italics"/>
              </a:rPr>
              <a:t> </a:t>
            </a:r>
            <a:r>
              <a:rPr lang="en-US" sz="3200" spc="94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 Italics"/>
                <a:cs typeface="Times New Roman" panose="02020603050405020304" pitchFamily="18" charset="0"/>
                <a:sym typeface="DejaVu Serif Bold Italics"/>
              </a:rPr>
              <a:t>và</a:t>
            </a:r>
            <a:r>
              <a:rPr lang="en-US" sz="3200" spc="94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 Italics"/>
                <a:cs typeface="Times New Roman" panose="02020603050405020304" pitchFamily="18" charset="0"/>
                <a:sym typeface="DejaVu Serif Bold Italics"/>
              </a:rPr>
              <a:t> nay</a:t>
            </a:r>
          </a:p>
          <a:p>
            <a:pPr algn="ctr">
              <a:lnSpc>
                <a:spcPts val="4269"/>
              </a:lnSpc>
              <a:spcBef>
                <a:spcPct val="0"/>
              </a:spcBef>
            </a:pPr>
            <a:r>
              <a:rPr lang="en-US" sz="3499" spc="94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144898" y="4229101"/>
            <a:ext cx="11367739" cy="2372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60"/>
              </a:lnSpc>
              <a:spcBef>
                <a:spcPct val="0"/>
              </a:spcBef>
            </a:pP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(</a:t>
            </a:r>
            <a:r>
              <a:rPr lang="en-US" sz="3000" b="1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1) </a:t>
            </a:r>
            <a:r>
              <a:rPr lang="en-US" sz="3000" b="1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Nêu</a:t>
            </a:r>
            <a:r>
              <a:rPr lang="en-US" sz="3000" b="1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000" b="1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vị</a:t>
            </a:r>
            <a:r>
              <a:rPr lang="en-US" sz="3000" b="1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000" b="1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thế</a:t>
            </a:r>
            <a:r>
              <a:rPr lang="en-US" sz="3000" b="1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000" b="1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phụ</a:t>
            </a:r>
            <a:r>
              <a:rPr lang="en-US" sz="3000" b="1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000" b="1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nữ</a:t>
            </a:r>
            <a:r>
              <a:rPr lang="en-US" sz="3000" b="1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000" b="1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trong</a:t>
            </a:r>
            <a:r>
              <a:rPr lang="en-US" sz="3000" b="1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000" b="1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xã</a:t>
            </a:r>
            <a:r>
              <a:rPr lang="en-US" sz="3000" b="1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000" b="1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hội</a:t>
            </a:r>
            <a:r>
              <a:rPr lang="en-US" sz="3000" b="1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000" b="1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xưa</a:t>
            </a:r>
            <a:r>
              <a:rPr lang="en-US" sz="3000" b="1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000" b="1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và</a:t>
            </a:r>
            <a:r>
              <a:rPr lang="en-US" sz="3000" b="1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nay</a:t>
            </a:r>
          </a:p>
          <a:p>
            <a:pPr algn="l">
              <a:lnSpc>
                <a:spcPts val="3660"/>
              </a:lnSpc>
              <a:spcBef>
                <a:spcPct val="0"/>
              </a:spcBef>
            </a:pPr>
            <a:r>
              <a:rPr lang="en-US" sz="3000" b="1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(2) </a:t>
            </a:r>
            <a:r>
              <a:rPr lang="en-US" sz="3000" b="1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Biểu</a:t>
            </a:r>
            <a:r>
              <a:rPr lang="en-US" sz="3000" b="1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000" b="1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hiện</a:t>
            </a:r>
            <a:r>
              <a:rPr lang="en-US" sz="3000" b="1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000" b="1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vị</a:t>
            </a:r>
            <a:r>
              <a:rPr lang="en-US" sz="3000" b="1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000" b="1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thế</a:t>
            </a:r>
            <a:r>
              <a:rPr lang="en-US" sz="3000" b="1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000" b="1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người</a:t>
            </a:r>
            <a:r>
              <a:rPr lang="en-US" sz="3000" b="1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000" b="1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phụ</a:t>
            </a:r>
            <a:r>
              <a:rPr lang="en-US" sz="3000" b="1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000" b="1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nữ</a:t>
            </a:r>
            <a:r>
              <a:rPr lang="en-US" sz="3000" b="1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000" b="1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trong</a:t>
            </a:r>
            <a:r>
              <a:rPr lang="en-US" sz="3000" b="1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000" b="1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xã</a:t>
            </a:r>
            <a:r>
              <a:rPr lang="en-US" sz="3000" b="1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000" b="1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hội</a:t>
            </a:r>
            <a:r>
              <a:rPr lang="en-US" sz="3000" b="1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000" b="1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xưa</a:t>
            </a:r>
            <a:r>
              <a:rPr lang="en-US" sz="3000" b="1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000" b="1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và</a:t>
            </a:r>
            <a:r>
              <a:rPr lang="en-US" sz="3000" b="1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nay. </a:t>
            </a:r>
          </a:p>
          <a:p>
            <a:pPr algn="l">
              <a:lnSpc>
                <a:spcPts val="3660"/>
              </a:lnSpc>
              <a:spcBef>
                <a:spcPct val="0"/>
              </a:spcBef>
            </a:pPr>
            <a:r>
              <a:rPr lang="en-US" sz="3000" b="1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(3) </a:t>
            </a:r>
            <a:r>
              <a:rPr lang="en-US" sz="3000" b="1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Tại</a:t>
            </a:r>
            <a:r>
              <a:rPr lang="en-US" sz="3000" b="1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000" b="1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sao</a:t>
            </a:r>
            <a:r>
              <a:rPr lang="en-US" sz="3000" b="1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000" b="1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lại</a:t>
            </a:r>
            <a:r>
              <a:rPr lang="en-US" sz="3000" b="1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000" b="1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có</a:t>
            </a:r>
            <a:r>
              <a:rPr lang="en-US" sz="3000" b="1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000" b="1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sự</a:t>
            </a:r>
            <a:r>
              <a:rPr lang="en-US" sz="3000" b="1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000" b="1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khác</a:t>
            </a:r>
            <a:r>
              <a:rPr lang="en-US" sz="3000" b="1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000" b="1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nhau</a:t>
            </a:r>
            <a:r>
              <a:rPr lang="en-US" sz="3000" b="1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000" b="1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như</a:t>
            </a:r>
            <a:r>
              <a:rPr lang="en-US" sz="3000" b="1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000" b="1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vậy</a:t>
            </a:r>
            <a:r>
              <a:rPr lang="en-US" sz="3000" b="1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?</a:t>
            </a:r>
          </a:p>
          <a:p>
            <a:pPr algn="l">
              <a:lnSpc>
                <a:spcPts val="3660"/>
              </a:lnSpc>
              <a:spcBef>
                <a:spcPct val="0"/>
              </a:spcBef>
            </a:pPr>
            <a:r>
              <a:rPr lang="en-US" sz="3000" b="1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(4) </a:t>
            </a:r>
            <a:r>
              <a:rPr lang="en-US" sz="3000" b="1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Phản</a:t>
            </a:r>
            <a:r>
              <a:rPr lang="en-US" sz="3000" b="1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000" b="1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đề</a:t>
            </a:r>
            <a:r>
              <a:rPr lang="en-US" sz="3000" b="1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(</a:t>
            </a:r>
            <a:r>
              <a:rPr lang="en-US" sz="3000" b="1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nếu</a:t>
            </a:r>
            <a:r>
              <a:rPr lang="en-US" sz="3000" b="1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000" b="1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có</a:t>
            </a:r>
            <a:r>
              <a:rPr lang="en-US" sz="3000" b="1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)</a:t>
            </a:r>
          </a:p>
          <a:p>
            <a:pPr algn="l">
              <a:lnSpc>
                <a:spcPts val="3660"/>
              </a:lnSpc>
              <a:spcBef>
                <a:spcPct val="0"/>
              </a:spcBef>
            </a:pPr>
            <a:r>
              <a:rPr lang="en-US" sz="3000" b="1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(5) </a:t>
            </a:r>
            <a:r>
              <a:rPr lang="en-US" sz="3000" b="1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Cảm</a:t>
            </a:r>
            <a:r>
              <a:rPr lang="en-US" sz="3000" b="1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000" b="1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nhận</a:t>
            </a:r>
            <a:r>
              <a:rPr lang="en-US" sz="3000" b="1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000" b="1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về</a:t>
            </a:r>
            <a:r>
              <a:rPr lang="en-US" sz="3000" b="1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000" b="1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vị</a:t>
            </a:r>
            <a:r>
              <a:rPr lang="en-US" sz="3000" b="1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000" b="1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thế</a:t>
            </a:r>
            <a:r>
              <a:rPr lang="en-US" sz="3000" b="1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000" b="1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phụ</a:t>
            </a:r>
            <a:r>
              <a:rPr lang="en-US" sz="3000" b="1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000" b="1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nữ</a:t>
            </a:r>
            <a:r>
              <a:rPr lang="en-US" sz="3000" b="1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000" b="1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giữa</a:t>
            </a:r>
            <a:r>
              <a:rPr lang="en-US" sz="3000" b="1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000" b="1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hai</a:t>
            </a:r>
            <a:r>
              <a:rPr lang="en-US" sz="3000" b="1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000" b="1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thời</a:t>
            </a:r>
            <a:endParaRPr lang="en-US" sz="3000" b="1" spc="81" dirty="0">
              <a:solidFill>
                <a:srgbClr val="4B3B33"/>
              </a:solidFill>
              <a:latin typeface="Times New Roman" panose="02020603050405020304" pitchFamily="18" charset="0"/>
              <a:ea typeface="DejaVu Serif Bold"/>
              <a:cs typeface="Times New Roman" panose="02020603050405020304" pitchFamily="18" charset="0"/>
              <a:sym typeface="DejaVu Serif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92" t="-24621" b="-22751"/>
            </a:stretch>
          </a:blipFill>
        </p:spPr>
      </p:sp>
      <p:sp>
        <p:nvSpPr>
          <p:cNvPr id="3" name="Freeform 3"/>
          <p:cNvSpPr/>
          <p:nvPr/>
        </p:nvSpPr>
        <p:spPr>
          <a:xfrm rot="-9010374" flipV="1">
            <a:off x="-6702729" y="6347571"/>
            <a:ext cx="17649208" cy="6161178"/>
          </a:xfrm>
          <a:custGeom>
            <a:avLst/>
            <a:gdLst/>
            <a:ahLst/>
            <a:cxnLst/>
            <a:rect l="l" t="t" r="r" b="b"/>
            <a:pathLst>
              <a:path w="17649208" h="6161178">
                <a:moveTo>
                  <a:pt x="0" y="6161178"/>
                </a:moveTo>
                <a:lnTo>
                  <a:pt x="17649209" y="6161178"/>
                </a:lnTo>
                <a:lnTo>
                  <a:pt x="17649209" y="0"/>
                </a:lnTo>
                <a:lnTo>
                  <a:pt x="0" y="0"/>
                </a:lnTo>
                <a:lnTo>
                  <a:pt x="0" y="6161178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t="-606" r="-606"/>
            </a:stretch>
          </a:blipFill>
        </p:spPr>
      </p:sp>
      <p:sp>
        <p:nvSpPr>
          <p:cNvPr id="4" name="Freeform 4"/>
          <p:cNvSpPr/>
          <p:nvPr/>
        </p:nvSpPr>
        <p:spPr>
          <a:xfrm rot="-10409978">
            <a:off x="7047932" y="-2828708"/>
            <a:ext cx="13865705" cy="4840391"/>
          </a:xfrm>
          <a:custGeom>
            <a:avLst/>
            <a:gdLst/>
            <a:ahLst/>
            <a:cxnLst/>
            <a:rect l="l" t="t" r="r" b="b"/>
            <a:pathLst>
              <a:path w="13865705" h="4840391">
                <a:moveTo>
                  <a:pt x="0" y="0"/>
                </a:moveTo>
                <a:lnTo>
                  <a:pt x="13865705" y="0"/>
                </a:lnTo>
                <a:lnTo>
                  <a:pt x="13865705" y="4840391"/>
                </a:lnTo>
                <a:lnTo>
                  <a:pt x="0" y="48403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t="-606" r="-606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350832" y="3278388"/>
            <a:ext cx="9586337" cy="2963050"/>
          </a:xfrm>
          <a:custGeom>
            <a:avLst/>
            <a:gdLst/>
            <a:ahLst/>
            <a:cxnLst/>
            <a:rect l="l" t="t" r="r" b="b"/>
            <a:pathLst>
              <a:path w="9586337" h="2963050">
                <a:moveTo>
                  <a:pt x="0" y="0"/>
                </a:moveTo>
                <a:lnTo>
                  <a:pt x="9586336" y="0"/>
                </a:lnTo>
                <a:lnTo>
                  <a:pt x="9586336" y="2963050"/>
                </a:lnTo>
                <a:lnTo>
                  <a:pt x="0" y="29630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525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92" t="-24621" b="-22751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860777" y="3345789"/>
            <a:ext cx="5970671" cy="5970671"/>
          </a:xfrm>
          <a:custGeom>
            <a:avLst/>
            <a:gdLst/>
            <a:ahLst/>
            <a:cxnLst/>
            <a:rect l="l" t="t" r="r" b="b"/>
            <a:pathLst>
              <a:path w="5970671" h="5970671">
                <a:moveTo>
                  <a:pt x="0" y="0"/>
                </a:moveTo>
                <a:lnTo>
                  <a:pt x="5970671" y="0"/>
                </a:lnTo>
                <a:lnTo>
                  <a:pt x="5970671" y="5970671"/>
                </a:lnTo>
                <a:lnTo>
                  <a:pt x="0" y="59706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8533062" y="2875544"/>
            <a:ext cx="9736795" cy="27443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695"/>
              </a:lnSpc>
            </a:pPr>
            <a:r>
              <a:rPr lang="en-US" sz="6000" b="1" spc="19" dirty="0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CHUYỆN </a:t>
            </a:r>
            <a:r>
              <a:rPr lang="en-US" sz="6000" b="1" spc="19" dirty="0" smtClean="0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NGƯỜI </a:t>
            </a:r>
            <a:r>
              <a:rPr lang="en-US" sz="6000" b="1" spc="19" dirty="0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CON </a:t>
            </a:r>
            <a:endParaRPr lang="en-US" sz="6000" b="1" spc="19" dirty="0" smtClean="0">
              <a:solidFill>
                <a:srgbClr val="0070C0"/>
              </a:solidFill>
              <a:latin typeface="Times New Roman" panose="02020603050405020304" pitchFamily="18" charset="0"/>
              <a:ea typeface="DejaVu Serif Bold"/>
              <a:cs typeface="Times New Roman" panose="02020603050405020304" pitchFamily="18" charset="0"/>
              <a:sym typeface="DejaVu Serif Bold"/>
            </a:endParaRPr>
          </a:p>
          <a:p>
            <a:pPr algn="ctr">
              <a:lnSpc>
                <a:spcPts val="10695"/>
              </a:lnSpc>
            </a:pPr>
            <a:r>
              <a:rPr lang="en-US" sz="6000" b="1" spc="19" dirty="0" smtClean="0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GÁI NAM </a:t>
            </a:r>
            <a:r>
              <a:rPr lang="en-US" sz="6000" b="1" spc="19" dirty="0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XƯƠNG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048598" y="7323689"/>
            <a:ext cx="3877202" cy="5750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71"/>
              </a:lnSpc>
              <a:spcBef>
                <a:spcPct val="0"/>
              </a:spcBef>
            </a:pPr>
            <a:r>
              <a:rPr lang="en-US" sz="3670" i="1" spc="-110" dirty="0" err="1">
                <a:solidFill>
                  <a:srgbClr val="FF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Nguyễn</a:t>
            </a:r>
            <a:r>
              <a:rPr lang="en-US" sz="3670" i="1" spc="-110" dirty="0">
                <a:solidFill>
                  <a:srgbClr val="FF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670" i="1" spc="-110" dirty="0" err="1">
                <a:solidFill>
                  <a:srgbClr val="FF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Dữ</a:t>
            </a:r>
            <a:endParaRPr lang="en-US" sz="3670" i="1" spc="-110" dirty="0">
              <a:solidFill>
                <a:srgbClr val="FF0000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9906000" y="6041441"/>
            <a:ext cx="7514787" cy="666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61"/>
              </a:lnSpc>
              <a:spcBef>
                <a:spcPct val="0"/>
              </a:spcBef>
            </a:pPr>
            <a:r>
              <a:rPr lang="en-US" sz="3970" spc="-119" dirty="0">
                <a:solidFill>
                  <a:srgbClr val="000000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(Nam </a:t>
            </a:r>
            <a:r>
              <a:rPr lang="en-US" sz="3970" spc="-119" dirty="0" err="1">
                <a:solidFill>
                  <a:srgbClr val="000000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Xương</a:t>
            </a:r>
            <a:r>
              <a:rPr lang="en-US" sz="3970" spc="-119" dirty="0">
                <a:solidFill>
                  <a:srgbClr val="000000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 </a:t>
            </a:r>
            <a:r>
              <a:rPr lang="en-US" sz="3970" spc="-119" dirty="0" err="1">
                <a:solidFill>
                  <a:srgbClr val="000000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nữ</a:t>
            </a:r>
            <a:r>
              <a:rPr lang="en-US" sz="3970" spc="-119" dirty="0">
                <a:solidFill>
                  <a:srgbClr val="000000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 </a:t>
            </a:r>
            <a:r>
              <a:rPr lang="en-US" sz="3970" spc="-119" dirty="0" err="1">
                <a:solidFill>
                  <a:srgbClr val="000000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tử</a:t>
            </a:r>
            <a:r>
              <a:rPr lang="en-US" sz="3970" spc="-119" dirty="0">
                <a:solidFill>
                  <a:srgbClr val="000000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 </a:t>
            </a:r>
            <a:r>
              <a:rPr lang="en-US" sz="3970" spc="-119" dirty="0" err="1">
                <a:solidFill>
                  <a:srgbClr val="000000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truyện</a:t>
            </a:r>
            <a:r>
              <a:rPr lang="en-US" sz="3970" spc="-119" dirty="0">
                <a:solidFill>
                  <a:srgbClr val="000000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71800" y="1104900"/>
            <a:ext cx="973773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THẾ GIỚI KỲ ẢO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68171" y="2348455"/>
            <a:ext cx="312239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 1,2,3: 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72284" y="2348455"/>
            <a:ext cx="30604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482471" y="426022"/>
            <a:ext cx="14416470" cy="626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79"/>
              </a:lnSpc>
            </a:pP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I.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Đọc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và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tìm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hiểu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chung</a:t>
            </a:r>
            <a:endParaRPr lang="en-US" sz="3999" spc="107" dirty="0">
              <a:solidFill>
                <a:srgbClr val="4B3B33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600200" y="3388395"/>
            <a:ext cx="10264033" cy="6313505"/>
          </a:xfrm>
          <a:custGeom>
            <a:avLst/>
            <a:gdLst/>
            <a:ahLst/>
            <a:cxnLst/>
            <a:rect l="l" t="t" r="r" b="b"/>
            <a:pathLst>
              <a:path w="9361458" h="6237305">
                <a:moveTo>
                  <a:pt x="0" y="0"/>
                </a:moveTo>
                <a:lnTo>
                  <a:pt x="9361458" y="0"/>
                </a:lnTo>
                <a:lnTo>
                  <a:pt x="9361458" y="6237305"/>
                </a:lnTo>
                <a:lnTo>
                  <a:pt x="0" y="62373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 rot="-15471">
            <a:off x="1914934" y="1402066"/>
            <a:ext cx="13206155" cy="1636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00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Qua việc tìm hiểu tri thức ngữ văn ở nhà, hãy nối tri thức ở cột A với nội dung cột B tương ứng. Sau đó, gạch chân thông tin tác giả và tác phẩm trong sách giáo khoa</a:t>
            </a:r>
          </a:p>
        </p:txBody>
      </p:sp>
      <p:sp>
        <p:nvSpPr>
          <p:cNvPr id="4" name="Rectangle 3"/>
          <p:cNvSpPr/>
          <p:nvPr/>
        </p:nvSpPr>
        <p:spPr>
          <a:xfrm>
            <a:off x="12827278" y="3848100"/>
            <a:ext cx="3071663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5007"/>
              </a:lnSpc>
              <a:spcBef>
                <a:spcPct val="0"/>
              </a:spcBef>
            </a:pPr>
            <a:r>
              <a:rPr lang="en-US" sz="2800" spc="89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Đáp</a:t>
            </a:r>
            <a:r>
              <a:rPr lang="en-US" sz="2800" spc="89" dirty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89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án</a:t>
            </a:r>
            <a:r>
              <a:rPr lang="en-US" sz="2800" spc="89" dirty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PHT </a:t>
            </a:r>
            <a:r>
              <a:rPr lang="en-US" sz="2800" spc="89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số</a:t>
            </a:r>
            <a:r>
              <a:rPr lang="en-US" sz="2800" spc="89" dirty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1:</a:t>
            </a:r>
          </a:p>
          <a:p>
            <a:pPr algn="ctr">
              <a:lnSpc>
                <a:spcPts val="5007"/>
              </a:lnSpc>
              <a:spcBef>
                <a:spcPct val="0"/>
              </a:spcBef>
            </a:pPr>
            <a:r>
              <a:rPr lang="en-US" sz="2800" spc="89" dirty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1-c</a:t>
            </a:r>
          </a:p>
          <a:p>
            <a:pPr algn="ctr">
              <a:lnSpc>
                <a:spcPts val="5007"/>
              </a:lnSpc>
              <a:spcBef>
                <a:spcPct val="0"/>
              </a:spcBef>
            </a:pPr>
            <a:r>
              <a:rPr lang="en-US" sz="2800" spc="89" dirty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2-a</a:t>
            </a:r>
          </a:p>
          <a:p>
            <a:pPr algn="ctr">
              <a:lnSpc>
                <a:spcPts val="5007"/>
              </a:lnSpc>
              <a:spcBef>
                <a:spcPct val="0"/>
              </a:spcBef>
            </a:pPr>
            <a:r>
              <a:rPr lang="en-US" sz="2800" spc="89" dirty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3-b</a:t>
            </a:r>
          </a:p>
          <a:p>
            <a:pPr algn="ctr">
              <a:lnSpc>
                <a:spcPts val="5007"/>
              </a:lnSpc>
              <a:spcBef>
                <a:spcPct val="0"/>
              </a:spcBef>
            </a:pPr>
            <a:r>
              <a:rPr lang="en-US" sz="2800" spc="89" dirty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4-e</a:t>
            </a:r>
          </a:p>
          <a:p>
            <a:pPr algn="ctr">
              <a:lnSpc>
                <a:spcPts val="5007"/>
              </a:lnSpc>
              <a:spcBef>
                <a:spcPct val="0"/>
              </a:spcBef>
            </a:pPr>
            <a:r>
              <a:rPr lang="en-US" sz="2800" spc="89" dirty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5-d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92" t="-24621" b="-2275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77171" y="1846553"/>
            <a:ext cx="4101977" cy="759700"/>
            <a:chOff x="0" y="0"/>
            <a:chExt cx="519840" cy="9627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9840" cy="96276"/>
            </a:xfrm>
            <a:custGeom>
              <a:avLst/>
              <a:gdLst/>
              <a:ahLst/>
              <a:cxnLst/>
              <a:rect l="l" t="t" r="r" b="b"/>
              <a:pathLst>
                <a:path w="519840" h="96276">
                  <a:moveTo>
                    <a:pt x="20761" y="0"/>
                  </a:moveTo>
                  <a:lnTo>
                    <a:pt x="499079" y="0"/>
                  </a:lnTo>
                  <a:cubicBezTo>
                    <a:pt x="510545" y="0"/>
                    <a:pt x="519840" y="9295"/>
                    <a:pt x="519840" y="20761"/>
                  </a:cubicBezTo>
                  <a:lnTo>
                    <a:pt x="519840" y="75515"/>
                  </a:lnTo>
                  <a:cubicBezTo>
                    <a:pt x="519840" y="86981"/>
                    <a:pt x="510545" y="96276"/>
                    <a:pt x="499079" y="96276"/>
                  </a:cubicBezTo>
                  <a:lnTo>
                    <a:pt x="20761" y="96276"/>
                  </a:lnTo>
                  <a:cubicBezTo>
                    <a:pt x="9295" y="96276"/>
                    <a:pt x="0" y="86981"/>
                    <a:pt x="0" y="75515"/>
                  </a:cubicBezTo>
                  <a:lnTo>
                    <a:pt x="0" y="20761"/>
                  </a:lnTo>
                  <a:cubicBezTo>
                    <a:pt x="0" y="9295"/>
                    <a:pt x="9295" y="0"/>
                    <a:pt x="20761" y="0"/>
                  </a:cubicBezTo>
                  <a:close/>
                </a:path>
              </a:pathLst>
            </a:custGeom>
            <a:solidFill>
              <a:srgbClr val="FDEEE7"/>
            </a:solidFill>
            <a:ln w="28575" cap="sq">
              <a:solidFill>
                <a:srgbClr val="4B3B33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519840" cy="1534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78"/>
                </a:lnSpc>
              </a:pPr>
              <a:endParaRPr lang="en-US" sz="2556" spc="63" dirty="0" smtClean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endParaRPr>
            </a:p>
            <a:p>
              <a:pPr algn="ctr">
                <a:lnSpc>
                  <a:spcPts val="3578"/>
                </a:lnSpc>
              </a:pPr>
              <a:r>
                <a:rPr lang="en-US" sz="2800" b="1" spc="63" dirty="0" err="1" smtClean="0">
                  <a:solidFill>
                    <a:srgbClr val="4B3B33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Truyện</a:t>
              </a:r>
              <a:r>
                <a:rPr lang="en-US" sz="2800" b="1" spc="63" dirty="0" smtClean="0">
                  <a:solidFill>
                    <a:srgbClr val="4B3B33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 </a:t>
              </a:r>
              <a:r>
                <a:rPr lang="en-US" sz="2800" b="1" spc="63" dirty="0" err="1">
                  <a:solidFill>
                    <a:srgbClr val="4B3B33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truyền</a:t>
              </a:r>
              <a:r>
                <a:rPr lang="en-US" sz="2800" b="1" spc="63" dirty="0">
                  <a:solidFill>
                    <a:srgbClr val="4B3B33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 </a:t>
              </a:r>
              <a:r>
                <a:rPr lang="en-US" sz="2800" b="1" spc="63" dirty="0" err="1">
                  <a:solidFill>
                    <a:srgbClr val="4B3B33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kì</a:t>
              </a:r>
              <a:endParaRPr lang="en-US" sz="2800" b="1" spc="63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83982" y="4688663"/>
            <a:ext cx="6654274" cy="909675"/>
            <a:chOff x="0" y="0"/>
            <a:chExt cx="843290" cy="11528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43290" cy="115282"/>
            </a:xfrm>
            <a:custGeom>
              <a:avLst/>
              <a:gdLst/>
              <a:ahLst/>
              <a:cxnLst/>
              <a:rect l="l" t="t" r="r" b="b"/>
              <a:pathLst>
                <a:path w="843290" h="115282">
                  <a:moveTo>
                    <a:pt x="12798" y="0"/>
                  </a:moveTo>
                  <a:lnTo>
                    <a:pt x="830492" y="0"/>
                  </a:lnTo>
                  <a:cubicBezTo>
                    <a:pt x="833886" y="0"/>
                    <a:pt x="837141" y="1348"/>
                    <a:pt x="839542" y="3748"/>
                  </a:cubicBezTo>
                  <a:cubicBezTo>
                    <a:pt x="841942" y="6149"/>
                    <a:pt x="843290" y="9404"/>
                    <a:pt x="843290" y="12798"/>
                  </a:cubicBezTo>
                  <a:lnTo>
                    <a:pt x="843290" y="102484"/>
                  </a:lnTo>
                  <a:cubicBezTo>
                    <a:pt x="843290" y="105879"/>
                    <a:pt x="841942" y="109134"/>
                    <a:pt x="839542" y="111534"/>
                  </a:cubicBezTo>
                  <a:cubicBezTo>
                    <a:pt x="837141" y="113934"/>
                    <a:pt x="833886" y="115282"/>
                    <a:pt x="830492" y="115282"/>
                  </a:cubicBezTo>
                  <a:lnTo>
                    <a:pt x="12798" y="115282"/>
                  </a:lnTo>
                  <a:cubicBezTo>
                    <a:pt x="9404" y="115282"/>
                    <a:pt x="6149" y="113934"/>
                    <a:pt x="3748" y="111534"/>
                  </a:cubicBezTo>
                  <a:cubicBezTo>
                    <a:pt x="1348" y="109134"/>
                    <a:pt x="0" y="105879"/>
                    <a:pt x="0" y="102484"/>
                  </a:cubicBezTo>
                  <a:lnTo>
                    <a:pt x="0" y="12798"/>
                  </a:lnTo>
                  <a:cubicBezTo>
                    <a:pt x="0" y="9404"/>
                    <a:pt x="1348" y="6149"/>
                    <a:pt x="3748" y="3748"/>
                  </a:cubicBezTo>
                  <a:cubicBezTo>
                    <a:pt x="6149" y="1348"/>
                    <a:pt x="9404" y="0"/>
                    <a:pt x="12798" y="0"/>
                  </a:cubicBezTo>
                  <a:close/>
                </a:path>
              </a:pathLst>
            </a:custGeom>
            <a:solidFill>
              <a:srgbClr val="FDEEE7"/>
            </a:solidFill>
            <a:ln w="28575" cap="sq">
              <a:solidFill>
                <a:srgbClr val="4B3B33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843290" cy="1724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78"/>
                </a:lnSpc>
              </a:pPr>
              <a:endParaRPr lang="en-US" sz="2556" spc="63" dirty="0" smtClean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endParaRPr>
            </a:p>
            <a:p>
              <a:pPr algn="ctr">
                <a:lnSpc>
                  <a:spcPts val="3578"/>
                </a:lnSpc>
              </a:pPr>
              <a:r>
                <a:rPr lang="en-US" sz="2800" b="1" spc="63" dirty="0" err="1" smtClean="0">
                  <a:solidFill>
                    <a:srgbClr val="4B3B33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Các</a:t>
              </a:r>
              <a:r>
                <a:rPr lang="en-US" sz="2800" b="1" spc="63" dirty="0" smtClean="0">
                  <a:solidFill>
                    <a:srgbClr val="4B3B33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 </a:t>
              </a:r>
              <a:r>
                <a:rPr lang="en-US" sz="2800" b="1" spc="63" dirty="0" err="1">
                  <a:solidFill>
                    <a:srgbClr val="4B3B33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yếu</a:t>
              </a:r>
              <a:r>
                <a:rPr lang="en-US" sz="2800" b="1" spc="63" dirty="0">
                  <a:solidFill>
                    <a:srgbClr val="4B3B33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 </a:t>
              </a:r>
              <a:r>
                <a:rPr lang="en-US" sz="2800" b="1" spc="63" dirty="0" err="1">
                  <a:solidFill>
                    <a:srgbClr val="4B3B33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tố</a:t>
              </a:r>
              <a:r>
                <a:rPr lang="en-US" sz="2800" b="1" spc="63" dirty="0">
                  <a:solidFill>
                    <a:srgbClr val="4B3B33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 </a:t>
              </a:r>
              <a:r>
                <a:rPr lang="en-US" sz="2800" b="1" spc="63" dirty="0" err="1">
                  <a:solidFill>
                    <a:srgbClr val="4B3B33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trong</a:t>
              </a:r>
              <a:r>
                <a:rPr lang="en-US" sz="2800" b="1" spc="63" dirty="0">
                  <a:solidFill>
                    <a:srgbClr val="4B3B33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 </a:t>
              </a:r>
              <a:r>
                <a:rPr lang="en-US" sz="2800" b="1" spc="63" dirty="0" err="1">
                  <a:solidFill>
                    <a:srgbClr val="4B3B33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truyện</a:t>
              </a:r>
              <a:r>
                <a:rPr lang="en-US" sz="2800" b="1" spc="63" dirty="0">
                  <a:solidFill>
                    <a:srgbClr val="4B3B33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 </a:t>
              </a:r>
              <a:r>
                <a:rPr lang="en-US" sz="2800" b="1" spc="63" dirty="0" err="1">
                  <a:solidFill>
                    <a:srgbClr val="4B3B33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truyền</a:t>
              </a:r>
              <a:r>
                <a:rPr lang="en-US" sz="2800" b="1" spc="63" dirty="0">
                  <a:solidFill>
                    <a:srgbClr val="4B3B33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 </a:t>
              </a:r>
              <a:r>
                <a:rPr lang="en-US" sz="2800" b="1" spc="63" dirty="0" err="1">
                  <a:solidFill>
                    <a:srgbClr val="4B3B33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kì</a:t>
              </a:r>
              <a:endParaRPr lang="en-US" sz="2800" b="1" spc="63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327600" y="402590"/>
            <a:ext cx="7206800" cy="5915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879"/>
              </a:lnSpc>
            </a:pPr>
            <a:r>
              <a:rPr lang="en-US" sz="3999" spc="10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I. </a:t>
            </a:r>
            <a:r>
              <a:rPr lang="en-US" sz="3999" b="1" spc="10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Đọc</a:t>
            </a:r>
            <a:r>
              <a:rPr lang="en-US" sz="3999" b="1" spc="10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999" b="1" spc="10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và</a:t>
            </a:r>
            <a:r>
              <a:rPr lang="en-US" sz="3999" b="1" spc="10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999" b="1" spc="10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tìm</a:t>
            </a:r>
            <a:r>
              <a:rPr lang="en-US" sz="3999" b="1" spc="10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999" b="1" spc="10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hiểu</a:t>
            </a:r>
            <a:r>
              <a:rPr lang="en-US" sz="3999" b="1" spc="10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999" b="1" spc="10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chung</a:t>
            </a:r>
            <a:endParaRPr lang="en-US" sz="3999" b="1" spc="107" dirty="0">
              <a:solidFill>
                <a:srgbClr val="4B3B33"/>
              </a:solidFill>
              <a:latin typeface="Times New Roman" panose="02020603050405020304" pitchFamily="18" charset="0"/>
              <a:ea typeface="DejaVu Serif Bold"/>
              <a:cs typeface="Times New Roman" panose="02020603050405020304" pitchFamily="18" charset="0"/>
              <a:sym typeface="DejaVu Serif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583982" y="1139798"/>
            <a:ext cx="8240655" cy="459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3660"/>
              </a:lnSpc>
              <a:buAutoNum type="arabicPeriod"/>
            </a:pPr>
            <a:r>
              <a:rPr lang="en-US" sz="3000" b="1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Tri </a:t>
            </a:r>
            <a:r>
              <a:rPr lang="en-US" sz="3000" b="1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thức</a:t>
            </a:r>
            <a:r>
              <a:rPr lang="en-US" sz="3000" b="1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000" b="1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ngữ</a:t>
            </a:r>
            <a:r>
              <a:rPr lang="en-US" sz="3000" b="1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000" b="1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văn</a:t>
            </a:r>
            <a:endParaRPr lang="en-US" sz="3000" b="1" spc="81" dirty="0">
              <a:solidFill>
                <a:srgbClr val="4B3B33"/>
              </a:solidFill>
              <a:latin typeface="Times New Roman" panose="02020603050405020304" pitchFamily="18" charset="0"/>
              <a:ea typeface="DejaVu Serif Bold"/>
              <a:cs typeface="Times New Roman" panose="02020603050405020304" pitchFamily="18" charset="0"/>
              <a:sym typeface="DejaVu Serif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583982" y="2691978"/>
            <a:ext cx="15482129" cy="1770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Là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thể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loại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văn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xuôi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tự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sự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,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thuộc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văn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học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viết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, 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dùng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yếu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tố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kì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ảo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làm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phương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thức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nghệ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thuật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để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phản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ánh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đời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sống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.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Ngoài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ra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,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tác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giả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sử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dụng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yếu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tố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hiện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thực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và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yếu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tố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kì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ảo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kết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hợp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,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đan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xen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một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cách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linh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hoạt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. Qua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đó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,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người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đọc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thấy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được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những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vấn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đề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cốt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lõi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hiện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thực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cũng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như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quan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niệm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,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thái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độ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của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tác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giả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583982" y="7315122"/>
            <a:ext cx="15382091" cy="2207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+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Không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gian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c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ó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sự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pha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trộn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cõi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trần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,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cõi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tiên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và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cõi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âm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,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ba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cõi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này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không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tồn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tại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tách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biệt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mà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liên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thông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với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nhau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.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</a:p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+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Thời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gian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có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sự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kết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hợp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thời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gian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thực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và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thời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gian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kì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ảo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.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Thời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gian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thực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với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các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điểm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mốc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,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các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niên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đại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xác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định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góp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phần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tạo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nên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giá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trị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tác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phẩm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.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Thời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gian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kì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ảo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ở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cõi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tiên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,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cõi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âm-nơi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mọi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thứ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ngưng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đọng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,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không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biến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đổi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,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không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giới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hạn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583982" y="5716219"/>
            <a:ext cx="16340184" cy="1309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+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Cốt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truyện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: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được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tổ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chức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dựa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theo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chuỗi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sự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kiện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sắp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xếp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theo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trật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tự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tuyến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tính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,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quan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hệ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nhân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quả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.</a:t>
            </a:r>
          </a:p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+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Nhân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vật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: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thế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giới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nhân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vật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khá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đa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dạng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,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phong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phú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,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nổi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bật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ba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nhóm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: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thần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tiên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,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người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trần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và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yêu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quái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.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Các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nhân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vật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có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nét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kì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lạ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,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biêu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hiện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nguồn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gốc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ra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đời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,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ngoại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hình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và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năng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lực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siêu</a:t>
            </a:r>
            <a:r>
              <a:rPr lang="en-US" sz="2800" spc="62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nhiên</a:t>
            </a:r>
            <a:endParaRPr lang="en-US" sz="2800" spc="62" dirty="0">
              <a:solidFill>
                <a:srgbClr val="4B3B33"/>
              </a:solidFill>
              <a:latin typeface="Times New Roman" panose="02020603050405020304" pitchFamily="18" charset="0"/>
              <a:ea typeface="DejaVu Serif"/>
              <a:cs typeface="Times New Roman" panose="02020603050405020304" pitchFamily="18" charset="0"/>
              <a:sym typeface="DejaVu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24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92" t="-24621" b="-22751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402060" y="1019175"/>
            <a:ext cx="13242083" cy="916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60"/>
              </a:lnSpc>
            </a:pPr>
            <a:r>
              <a:rPr lang="en-US" sz="3000" b="1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2. Văn </a:t>
            </a:r>
            <a:r>
              <a:rPr lang="en-US" sz="3000" b="1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bản</a:t>
            </a:r>
            <a:r>
              <a:rPr lang="en-US" sz="3000" b="1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“</a:t>
            </a:r>
            <a:r>
              <a:rPr lang="en-US" sz="3000" b="1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Chuyện</a:t>
            </a:r>
            <a:r>
              <a:rPr lang="en-US" sz="3000" b="1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000" b="1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người</a:t>
            </a:r>
            <a:r>
              <a:rPr lang="en-US" sz="3000" b="1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con </a:t>
            </a:r>
            <a:r>
              <a:rPr lang="en-US" sz="3000" b="1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gái</a:t>
            </a:r>
            <a:r>
              <a:rPr lang="en-US" sz="3000" b="1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Nam </a:t>
            </a:r>
            <a:r>
              <a:rPr lang="en-US" sz="3000" b="1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Xương</a:t>
            </a:r>
            <a:endParaRPr lang="en-US" sz="3000" b="1" spc="81" dirty="0">
              <a:solidFill>
                <a:srgbClr val="4B3B33"/>
              </a:solidFill>
              <a:latin typeface="Times New Roman" panose="02020603050405020304" pitchFamily="18" charset="0"/>
              <a:ea typeface="DejaVu Serif Bold"/>
              <a:cs typeface="Times New Roman" panose="02020603050405020304" pitchFamily="18" charset="0"/>
              <a:sym typeface="DejaVu Serif Bold"/>
            </a:endParaRPr>
          </a:p>
          <a:p>
            <a:pPr algn="l">
              <a:lnSpc>
                <a:spcPts val="3660"/>
              </a:lnSpc>
            </a:pPr>
            <a:endParaRPr lang="en-US" sz="3000" b="1" spc="81" dirty="0">
              <a:solidFill>
                <a:srgbClr val="4B3B33"/>
              </a:solidFill>
              <a:latin typeface="Times New Roman" panose="02020603050405020304" pitchFamily="18" charset="0"/>
              <a:ea typeface="DejaVu Serif Bold"/>
              <a:cs typeface="Times New Roman" panose="02020603050405020304" pitchFamily="18" charset="0"/>
              <a:sym typeface="DejaVu Serif Bold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712286" y="1198434"/>
            <a:ext cx="5612314" cy="1124875"/>
            <a:chOff x="-113693" y="-55138"/>
            <a:chExt cx="926493" cy="14255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5404"/>
            </a:xfrm>
            <a:custGeom>
              <a:avLst/>
              <a:gdLst/>
              <a:ahLst/>
              <a:cxnLst/>
              <a:rect l="l" t="t" r="r" b="b"/>
              <a:pathLst>
                <a:path w="812800" h="85404">
                  <a:moveTo>
                    <a:pt x="13278" y="0"/>
                  </a:moveTo>
                  <a:lnTo>
                    <a:pt x="799522" y="0"/>
                  </a:lnTo>
                  <a:cubicBezTo>
                    <a:pt x="803044" y="0"/>
                    <a:pt x="806421" y="1399"/>
                    <a:pt x="808911" y="3889"/>
                  </a:cubicBezTo>
                  <a:cubicBezTo>
                    <a:pt x="811401" y="6379"/>
                    <a:pt x="812800" y="9756"/>
                    <a:pt x="812800" y="13278"/>
                  </a:cubicBezTo>
                  <a:lnTo>
                    <a:pt x="812800" y="72126"/>
                  </a:lnTo>
                  <a:cubicBezTo>
                    <a:pt x="812800" y="79460"/>
                    <a:pt x="806855" y="85404"/>
                    <a:pt x="799522" y="85404"/>
                  </a:cubicBezTo>
                  <a:lnTo>
                    <a:pt x="13278" y="85404"/>
                  </a:lnTo>
                  <a:cubicBezTo>
                    <a:pt x="9756" y="85404"/>
                    <a:pt x="6379" y="84005"/>
                    <a:pt x="3889" y="81515"/>
                  </a:cubicBezTo>
                  <a:cubicBezTo>
                    <a:pt x="1399" y="79025"/>
                    <a:pt x="0" y="75648"/>
                    <a:pt x="0" y="72126"/>
                  </a:cubicBezTo>
                  <a:lnTo>
                    <a:pt x="0" y="13278"/>
                  </a:lnTo>
                  <a:cubicBezTo>
                    <a:pt x="0" y="9756"/>
                    <a:pt x="1399" y="6379"/>
                    <a:pt x="3889" y="3889"/>
                  </a:cubicBezTo>
                  <a:cubicBezTo>
                    <a:pt x="6379" y="1399"/>
                    <a:pt x="9756" y="0"/>
                    <a:pt x="13278" y="0"/>
                  </a:cubicBezTo>
                  <a:close/>
                </a:path>
              </a:pathLst>
            </a:custGeom>
            <a:solidFill>
              <a:srgbClr val="FDEEE7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-113693" y="-55138"/>
              <a:ext cx="812800" cy="1425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8"/>
                </a:lnSpc>
              </a:pPr>
              <a:endParaRPr lang="en-US" sz="2256" spc="56" dirty="0" smtClean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endParaRPr>
            </a:p>
            <a:p>
              <a:pPr algn="ctr">
                <a:lnSpc>
                  <a:spcPts val="3158"/>
                </a:lnSpc>
              </a:pPr>
              <a:r>
                <a:rPr lang="en-US" sz="2800" b="1" spc="56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Tác</a:t>
              </a:r>
              <a:r>
                <a:rPr lang="en-US" sz="2800" b="1" spc="56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 </a:t>
              </a:r>
              <a:r>
                <a:rPr lang="en-US" sz="2800" b="1" spc="56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giả</a:t>
              </a:r>
              <a:r>
                <a:rPr lang="en-US" sz="2800" b="1" spc="56" dirty="0">
                  <a:solidFill>
                    <a:srgbClr val="FF0000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: </a:t>
              </a:r>
              <a:r>
                <a:rPr lang="en-US" sz="2800" b="1" spc="56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Nguyễn</a:t>
              </a:r>
              <a:r>
                <a:rPr lang="en-US" sz="2800" b="1" spc="56" dirty="0">
                  <a:solidFill>
                    <a:srgbClr val="FF0000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 </a:t>
              </a:r>
              <a:r>
                <a:rPr lang="en-US" sz="2800" b="1" spc="56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Dữ</a:t>
              </a:r>
              <a:endParaRPr lang="en-US" sz="2800" b="1" spc="56" dirty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09420" y="3733008"/>
            <a:ext cx="8232232" cy="757241"/>
            <a:chOff x="0" y="0"/>
            <a:chExt cx="1016196" cy="934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16196" cy="93475"/>
            </a:xfrm>
            <a:custGeom>
              <a:avLst/>
              <a:gdLst/>
              <a:ahLst/>
              <a:cxnLst/>
              <a:rect l="l" t="t" r="r" b="b"/>
              <a:pathLst>
                <a:path w="1016196" h="93475">
                  <a:moveTo>
                    <a:pt x="10345" y="0"/>
                  </a:moveTo>
                  <a:lnTo>
                    <a:pt x="1005851" y="0"/>
                  </a:lnTo>
                  <a:cubicBezTo>
                    <a:pt x="1011565" y="0"/>
                    <a:pt x="1016196" y="4632"/>
                    <a:pt x="1016196" y="10345"/>
                  </a:cubicBezTo>
                  <a:lnTo>
                    <a:pt x="1016196" y="83130"/>
                  </a:lnTo>
                  <a:cubicBezTo>
                    <a:pt x="1016196" y="85873"/>
                    <a:pt x="1015106" y="88505"/>
                    <a:pt x="1013166" y="90445"/>
                  </a:cubicBezTo>
                  <a:cubicBezTo>
                    <a:pt x="1011226" y="92385"/>
                    <a:pt x="1008595" y="93475"/>
                    <a:pt x="1005851" y="93475"/>
                  </a:cubicBezTo>
                  <a:lnTo>
                    <a:pt x="10345" y="93475"/>
                  </a:lnTo>
                  <a:cubicBezTo>
                    <a:pt x="4632" y="93475"/>
                    <a:pt x="0" y="88843"/>
                    <a:pt x="0" y="83130"/>
                  </a:cubicBezTo>
                  <a:lnTo>
                    <a:pt x="0" y="10345"/>
                  </a:lnTo>
                  <a:cubicBezTo>
                    <a:pt x="0" y="7601"/>
                    <a:pt x="1090" y="4970"/>
                    <a:pt x="3030" y="3030"/>
                  </a:cubicBezTo>
                  <a:cubicBezTo>
                    <a:pt x="4970" y="1090"/>
                    <a:pt x="7601" y="0"/>
                    <a:pt x="10345" y="0"/>
                  </a:cubicBezTo>
                  <a:close/>
                </a:path>
              </a:pathLst>
            </a:custGeom>
            <a:solidFill>
              <a:srgbClr val="FDEEE7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1016196" cy="1506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8"/>
                </a:lnSpc>
              </a:pPr>
              <a:endParaRPr lang="en-US" sz="2256" spc="56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endParaRPr>
            </a:p>
            <a:p>
              <a:pPr algn="ctr">
                <a:lnSpc>
                  <a:spcPts val="3158"/>
                </a:lnSpc>
              </a:pPr>
              <a:r>
                <a:rPr lang="en-US" sz="2800" b="1" spc="56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Tác</a:t>
              </a:r>
              <a:r>
                <a:rPr lang="en-US" sz="2800" b="1" spc="56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 </a:t>
              </a:r>
              <a:r>
                <a:rPr lang="en-US" sz="2800" b="1" spc="56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phẩm</a:t>
              </a:r>
              <a:r>
                <a:rPr lang="en-US" sz="2800" b="1" spc="56" dirty="0">
                  <a:solidFill>
                    <a:srgbClr val="FF0000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 “</a:t>
              </a:r>
              <a:r>
                <a:rPr lang="en-US" sz="2800" b="1" spc="56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Chuyện</a:t>
              </a:r>
              <a:r>
                <a:rPr lang="en-US" sz="2800" b="1" spc="56" dirty="0">
                  <a:solidFill>
                    <a:srgbClr val="FF0000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 </a:t>
              </a:r>
              <a:r>
                <a:rPr lang="en-US" sz="2800" b="1" spc="56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người</a:t>
              </a:r>
              <a:r>
                <a:rPr lang="en-US" sz="2800" b="1" spc="56" dirty="0">
                  <a:solidFill>
                    <a:srgbClr val="FF0000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 con </a:t>
              </a:r>
              <a:r>
                <a:rPr lang="en-US" sz="2800" b="1" spc="56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gái</a:t>
              </a:r>
              <a:r>
                <a:rPr lang="en-US" sz="2800" b="1" spc="56" dirty="0">
                  <a:solidFill>
                    <a:srgbClr val="FF0000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 Nam </a:t>
              </a:r>
              <a:r>
                <a:rPr lang="en-US" sz="2800" b="1" spc="56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Xương</a:t>
              </a:r>
              <a:endParaRPr lang="en-US" sz="2800" b="1" spc="56" dirty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>
            <a:off x="12642522" y="1518089"/>
            <a:ext cx="5182795" cy="3004264"/>
          </a:xfrm>
          <a:custGeom>
            <a:avLst/>
            <a:gdLst/>
            <a:ahLst/>
            <a:cxnLst/>
            <a:rect l="l" t="t" r="r" b="b"/>
            <a:pathLst>
              <a:path w="5182795" h="3004264">
                <a:moveTo>
                  <a:pt x="0" y="0"/>
                </a:moveTo>
                <a:lnTo>
                  <a:pt x="5182794" y="0"/>
                </a:lnTo>
                <a:lnTo>
                  <a:pt x="5182794" y="3004264"/>
                </a:lnTo>
                <a:lnTo>
                  <a:pt x="0" y="30042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219107" y="276578"/>
            <a:ext cx="14416470" cy="591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79"/>
              </a:lnSpc>
            </a:pPr>
            <a:r>
              <a:rPr lang="en-US" sz="3999" b="1" spc="10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I. </a:t>
            </a:r>
            <a:r>
              <a:rPr lang="en-US" sz="3999" b="1" spc="10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Đọc</a:t>
            </a:r>
            <a:r>
              <a:rPr lang="en-US" sz="3999" b="1" spc="10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999" b="1" spc="10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và</a:t>
            </a:r>
            <a:r>
              <a:rPr lang="en-US" sz="3999" b="1" spc="10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999" b="1" spc="10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tìm</a:t>
            </a:r>
            <a:r>
              <a:rPr lang="en-US" sz="3999" b="1" spc="10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999" b="1" spc="10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hiểu</a:t>
            </a:r>
            <a:r>
              <a:rPr lang="en-US" sz="3999" b="1" spc="10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999" b="1" spc="10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chung</a:t>
            </a:r>
            <a:endParaRPr lang="en-US" sz="3999" b="1" spc="107" dirty="0">
              <a:solidFill>
                <a:srgbClr val="4B3B33"/>
              </a:solidFill>
              <a:latin typeface="Times New Roman" panose="02020603050405020304" pitchFamily="18" charset="0"/>
              <a:ea typeface="DejaVu Serif Bold"/>
              <a:cs typeface="Times New Roman" panose="02020603050405020304" pitchFamily="18" charset="0"/>
              <a:sym typeface="DejaVu Serif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609420" y="2374108"/>
            <a:ext cx="10595463" cy="1308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l">
              <a:lnSpc>
                <a:spcPts val="3499"/>
              </a:lnSpc>
              <a:spcBef>
                <a:spcPct val="0"/>
              </a:spcBef>
              <a:buFont typeface="Arial"/>
              <a:buChar char="•"/>
            </a:pP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Nguyễn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Dữ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quê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ở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Hải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Dương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,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sống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vào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thế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kỉ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XVI.</a:t>
            </a:r>
          </a:p>
          <a:p>
            <a:pPr marL="539749" lvl="1" indent="-269875" algn="l">
              <a:lnSpc>
                <a:spcPts val="3499"/>
              </a:lnSpc>
              <a:spcBef>
                <a:spcPct val="0"/>
              </a:spcBef>
              <a:buFont typeface="Arial"/>
              <a:buChar char="•"/>
            </a:pP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Truyền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kì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mạn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lục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là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tác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phẩm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tiêu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biểu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nhất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của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Nguyễn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Dữ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,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viết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bằng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chữ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Hán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609420" y="4789754"/>
            <a:ext cx="16037765" cy="3104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-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Là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truyện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thứ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16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trong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20 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truyện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trong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tập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“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Truyền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kì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mạn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lục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”</a:t>
            </a:r>
          </a:p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–   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Bố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cục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: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Tác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phẩm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gồm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ba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phần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.  </a:t>
            </a:r>
          </a:p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+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Phần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thứ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nhất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(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từ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đầu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đến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lo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liệu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như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đối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với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cha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mẹ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đẻ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mình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):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Giới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thiệu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về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hai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nhân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vật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Vũ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Nương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–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Trương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Sinh;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gia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cảnh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nhà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Trương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Sinh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và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cuộc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sống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của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Vũ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Nương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khi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chồng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đi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lính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.</a:t>
            </a:r>
          </a:p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+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Phần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thứ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hai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(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từ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Qua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năm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sau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,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giặc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ngoan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cố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đã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chịu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trói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đến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nhưng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việc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trót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đã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qua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rồi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):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Nỗi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oan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bị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chồng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nghi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ngờ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và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hành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động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tự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trầm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của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Vũ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Nương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.</a:t>
            </a:r>
          </a:p>
          <a:p>
            <a:pPr algn="l">
              <a:lnSpc>
                <a:spcPts val="3499"/>
              </a:lnSpc>
              <a:spcBef>
                <a:spcPct val="0"/>
              </a:spcBef>
            </a:pPr>
            <a:endParaRPr lang="en-US" sz="2800" spc="62" dirty="0">
              <a:solidFill>
                <a:srgbClr val="000000"/>
              </a:solidFill>
              <a:latin typeface="Times New Roman" panose="02020603050405020304" pitchFamily="18" charset="0"/>
              <a:ea typeface="DejaVu Serif"/>
              <a:cs typeface="Times New Roman" panose="02020603050405020304" pitchFamily="18" charset="0"/>
              <a:sym typeface="DejaVu Serif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609420" y="7658100"/>
            <a:ext cx="16037764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+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Phần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cuối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(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từ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Cùng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làng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với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nàng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đến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hết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):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Cuộc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gặp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gỡ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tình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cờ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giữa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Phan Lang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và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Vũ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Nương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trong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động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của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Linh Phi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và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việc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Vũ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Nương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trở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về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trên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sông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gặp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Trương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Sinh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để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giải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toả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nỗi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oan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2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khuất</a:t>
            </a:r>
            <a:r>
              <a:rPr lang="en-US" sz="2800" spc="62" dirty="0">
                <a:solidFill>
                  <a:srgbClr val="000000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14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92" t="-24621" b="-2275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237022" y="671824"/>
            <a:ext cx="8800252" cy="7476645"/>
          </a:xfrm>
          <a:custGeom>
            <a:avLst/>
            <a:gdLst/>
            <a:ahLst/>
            <a:cxnLst/>
            <a:rect l="l" t="t" r="r" b="b"/>
            <a:pathLst>
              <a:path w="8800252" h="7476645">
                <a:moveTo>
                  <a:pt x="0" y="0"/>
                </a:moveTo>
                <a:lnTo>
                  <a:pt x="8800253" y="0"/>
                </a:lnTo>
                <a:lnTo>
                  <a:pt x="8800253" y="7476644"/>
                </a:lnTo>
                <a:lnTo>
                  <a:pt x="0" y="74766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599" r="-3599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979637" y="358769"/>
            <a:ext cx="14416470" cy="567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79"/>
              </a:lnSpc>
            </a:pPr>
            <a:r>
              <a:rPr lang="en-US" sz="3200" b="1" spc="10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II. </a:t>
            </a:r>
            <a:r>
              <a:rPr lang="en-US" sz="3200" b="1" spc="10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Khám</a:t>
            </a:r>
            <a:r>
              <a:rPr lang="en-US" sz="3200" b="1" spc="10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00" b="1" spc="10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phá</a:t>
            </a:r>
            <a:r>
              <a:rPr lang="en-US" sz="3200" b="1" spc="10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00" b="1" spc="10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văn</a:t>
            </a:r>
            <a:r>
              <a:rPr lang="en-US" sz="3200" b="1" spc="10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00" b="1" spc="10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bản</a:t>
            </a:r>
            <a:endParaRPr lang="en-US" sz="3200" b="1" spc="107" dirty="0">
              <a:solidFill>
                <a:srgbClr val="4B3B33"/>
              </a:solidFill>
              <a:latin typeface="Times New Roman" panose="02020603050405020304" pitchFamily="18" charset="0"/>
              <a:ea typeface="DejaVu Serif Bold"/>
              <a:cs typeface="Times New Roman" panose="02020603050405020304" pitchFamily="18" charset="0"/>
              <a:sym typeface="DejaVu Serif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715273" y="1368466"/>
            <a:ext cx="14416470" cy="439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3660"/>
              </a:lnSpc>
              <a:buAutoNum type="arabicPeriod"/>
            </a:pPr>
            <a:r>
              <a:rPr lang="en-US" sz="2800" b="1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Tìm</a:t>
            </a:r>
            <a:r>
              <a:rPr lang="en-US" sz="2800" b="1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b="1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hiểu</a:t>
            </a:r>
            <a:r>
              <a:rPr lang="en-US" sz="2800" b="1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b="1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cốt</a:t>
            </a:r>
            <a:r>
              <a:rPr lang="en-US" sz="2800" b="1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b="1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truyện</a:t>
            </a:r>
            <a:r>
              <a:rPr lang="en-US" sz="2800" b="1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, </a:t>
            </a:r>
            <a:r>
              <a:rPr lang="en-US" sz="2800" b="1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ngôi</a:t>
            </a:r>
            <a:r>
              <a:rPr lang="en-US" sz="2800" b="1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b="1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kể</a:t>
            </a:r>
            <a:endParaRPr lang="en-US" sz="2800" b="1" spc="81" dirty="0">
              <a:solidFill>
                <a:srgbClr val="4B3B33"/>
              </a:solidFill>
              <a:latin typeface="Times New Roman" panose="02020603050405020304" pitchFamily="18" charset="0"/>
              <a:ea typeface="DejaVu Serif Bold"/>
              <a:cs typeface="Times New Roman" panose="02020603050405020304" pitchFamily="18" charset="0"/>
              <a:sym typeface="DejaVu Serif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715273" y="1995427"/>
            <a:ext cx="7895327" cy="948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60"/>
              </a:lnSpc>
              <a:spcBef>
                <a:spcPct val="0"/>
              </a:spcBef>
            </a:pPr>
            <a:r>
              <a:rPr lang="en-US" sz="2800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Sắp</a:t>
            </a:r>
            <a:r>
              <a:rPr lang="en-US" sz="2800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xếp</a:t>
            </a:r>
            <a:r>
              <a:rPr lang="en-US" sz="2800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các</a:t>
            </a:r>
            <a:r>
              <a:rPr lang="en-US" sz="2800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sự</a:t>
            </a:r>
            <a:r>
              <a:rPr lang="en-US" sz="2800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việc</a:t>
            </a:r>
            <a:r>
              <a:rPr lang="en-US" sz="2800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vào</a:t>
            </a:r>
            <a:r>
              <a:rPr lang="en-US" sz="2800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các</a:t>
            </a:r>
            <a:r>
              <a:rPr lang="en-US" sz="2800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ô </a:t>
            </a:r>
            <a:r>
              <a:rPr lang="en-US" sz="2800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từ</a:t>
            </a:r>
            <a:r>
              <a:rPr lang="en-US" sz="2800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1-7. </a:t>
            </a:r>
            <a:r>
              <a:rPr lang="en-US" sz="2800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Xác</a:t>
            </a:r>
            <a:r>
              <a:rPr lang="en-US" sz="2800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định</a:t>
            </a:r>
            <a:r>
              <a:rPr lang="en-US" sz="2800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ngôi</a:t>
            </a:r>
            <a:r>
              <a:rPr lang="en-US" sz="2800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kể</a:t>
            </a:r>
            <a:r>
              <a:rPr lang="en-US" sz="2800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trong</a:t>
            </a:r>
            <a:r>
              <a:rPr lang="en-US" sz="2800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câu</a:t>
            </a:r>
            <a:r>
              <a:rPr lang="en-US" sz="2800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chuyện</a:t>
            </a:r>
            <a:r>
              <a:rPr lang="en-US" sz="2800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ở </a:t>
            </a:r>
            <a:r>
              <a:rPr lang="en-US" sz="2800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phiếu</a:t>
            </a:r>
            <a:r>
              <a:rPr lang="en-US" sz="2800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học</a:t>
            </a:r>
            <a:r>
              <a:rPr lang="en-US" sz="2800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tập</a:t>
            </a:r>
            <a:r>
              <a:rPr lang="en-US" sz="2800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số</a:t>
            </a:r>
            <a:r>
              <a:rPr lang="en-US" sz="2800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2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15273" y="3590015"/>
            <a:ext cx="6672143" cy="471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3"/>
              </a:lnSpc>
              <a:spcBef>
                <a:spcPct val="0"/>
              </a:spcBef>
            </a:pPr>
            <a:r>
              <a:rPr lang="en-US" sz="3200" spc="86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Thời</a:t>
            </a:r>
            <a:r>
              <a:rPr lang="en-US" sz="3200" spc="86" dirty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00" spc="86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gian</a:t>
            </a:r>
            <a:r>
              <a:rPr lang="en-US" sz="3200" spc="86" dirty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00" spc="86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hoạt</a:t>
            </a:r>
            <a:r>
              <a:rPr lang="en-US" sz="3200" spc="86" dirty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00" spc="86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động</a:t>
            </a:r>
            <a:r>
              <a:rPr lang="en-US" sz="3200" spc="86" dirty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: 3 </a:t>
            </a:r>
            <a:r>
              <a:rPr lang="en-US" sz="3200" spc="86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phút</a:t>
            </a:r>
            <a:endParaRPr lang="en-US" sz="3200" spc="86" dirty="0">
              <a:solidFill>
                <a:srgbClr val="FF0000"/>
              </a:solidFill>
              <a:latin typeface="Times New Roman" panose="02020603050405020304" pitchFamily="18" charset="0"/>
              <a:ea typeface="DejaVu Serif Bold"/>
              <a:cs typeface="Times New Roman" panose="02020603050405020304" pitchFamily="18" charset="0"/>
              <a:sym typeface="DejaVu Serif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492" y="23586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92" t="-24621" b="-2275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509286" y="2315180"/>
            <a:ext cx="8336310" cy="6606866"/>
          </a:xfrm>
          <a:custGeom>
            <a:avLst/>
            <a:gdLst/>
            <a:ahLst/>
            <a:cxnLst/>
            <a:rect l="l" t="t" r="r" b="b"/>
            <a:pathLst>
              <a:path w="8336310" h="6606866">
                <a:moveTo>
                  <a:pt x="0" y="0"/>
                </a:moveTo>
                <a:lnTo>
                  <a:pt x="8336310" y="0"/>
                </a:lnTo>
                <a:lnTo>
                  <a:pt x="8336310" y="6606866"/>
                </a:lnTo>
                <a:lnTo>
                  <a:pt x="0" y="66068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979637" y="358769"/>
            <a:ext cx="14416470" cy="567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79"/>
              </a:lnSpc>
            </a:pPr>
            <a:r>
              <a:rPr lang="en-US" sz="3200" b="1" spc="10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II. </a:t>
            </a:r>
            <a:r>
              <a:rPr lang="en-US" sz="3200" b="1" spc="10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Khám</a:t>
            </a:r>
            <a:r>
              <a:rPr lang="en-US" sz="3200" b="1" spc="10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00" b="1" spc="10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phá</a:t>
            </a:r>
            <a:r>
              <a:rPr lang="en-US" sz="3200" b="1" spc="10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00" b="1" spc="10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văn</a:t>
            </a:r>
            <a:r>
              <a:rPr lang="en-US" sz="3200" b="1" spc="10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00" b="1" spc="10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bản</a:t>
            </a:r>
            <a:endParaRPr lang="en-US" sz="3200" b="1" spc="107" dirty="0">
              <a:solidFill>
                <a:srgbClr val="4B3B33"/>
              </a:solidFill>
              <a:latin typeface="Times New Roman" panose="02020603050405020304" pitchFamily="18" charset="0"/>
              <a:ea typeface="DejaVu Serif Bold"/>
              <a:cs typeface="Times New Roman" panose="02020603050405020304" pitchFamily="18" charset="0"/>
              <a:sym typeface="DejaVu Serif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251365" y="1417925"/>
            <a:ext cx="14416470" cy="439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3660"/>
              </a:lnSpc>
              <a:buAutoNum type="arabicPeriod"/>
            </a:pPr>
            <a:r>
              <a:rPr lang="en-US" sz="2800" b="1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Tìm</a:t>
            </a:r>
            <a:r>
              <a:rPr lang="en-US" sz="2800" b="1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b="1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hiểu</a:t>
            </a:r>
            <a:r>
              <a:rPr lang="en-US" sz="2800" b="1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b="1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cốt</a:t>
            </a:r>
            <a:r>
              <a:rPr lang="en-US" sz="2800" b="1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b="1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truyện</a:t>
            </a:r>
            <a:r>
              <a:rPr lang="en-US" sz="2800" b="1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, </a:t>
            </a:r>
            <a:r>
              <a:rPr lang="en-US" sz="2800" b="1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ngôi</a:t>
            </a:r>
            <a:r>
              <a:rPr lang="en-US" sz="2800" b="1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b="1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kể</a:t>
            </a:r>
            <a:endParaRPr lang="en-US" sz="2800" b="1" spc="81" dirty="0">
              <a:solidFill>
                <a:srgbClr val="4B3B33"/>
              </a:solidFill>
              <a:latin typeface="Times New Roman" panose="02020603050405020304" pitchFamily="18" charset="0"/>
              <a:ea typeface="DejaVu Serif Bold"/>
              <a:cs typeface="Times New Roman" panose="02020603050405020304" pitchFamily="18" charset="0"/>
              <a:sym typeface="DejaVu Serif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807690" y="2081481"/>
            <a:ext cx="8336310" cy="920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60"/>
              </a:lnSpc>
              <a:spcBef>
                <a:spcPct val="0"/>
              </a:spcBef>
            </a:pPr>
            <a:r>
              <a:rPr lang="en-US" sz="2800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Sắp</a:t>
            </a:r>
            <a:r>
              <a:rPr lang="en-US" sz="2800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xếp</a:t>
            </a:r>
            <a:r>
              <a:rPr lang="en-US" sz="2800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các</a:t>
            </a:r>
            <a:r>
              <a:rPr lang="en-US" sz="2800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sự</a:t>
            </a:r>
            <a:r>
              <a:rPr lang="en-US" sz="2800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việc</a:t>
            </a:r>
            <a:r>
              <a:rPr lang="en-US" sz="2800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vào</a:t>
            </a:r>
            <a:r>
              <a:rPr lang="en-US" sz="2800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các</a:t>
            </a:r>
            <a:r>
              <a:rPr lang="en-US" sz="2800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ô </a:t>
            </a:r>
            <a:r>
              <a:rPr lang="en-US" sz="2800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từ</a:t>
            </a:r>
            <a:r>
              <a:rPr lang="en-US" sz="2800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1-7. </a:t>
            </a:r>
            <a:r>
              <a:rPr lang="en-US" sz="2800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Xác</a:t>
            </a:r>
            <a:r>
              <a:rPr lang="en-US" sz="2800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định</a:t>
            </a:r>
            <a:r>
              <a:rPr lang="en-US" sz="2800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ngôi</a:t>
            </a:r>
            <a:r>
              <a:rPr lang="en-US" sz="2800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kể</a:t>
            </a:r>
            <a:r>
              <a:rPr lang="en-US" sz="2800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trong</a:t>
            </a:r>
            <a:r>
              <a:rPr lang="en-US" sz="2800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câu</a:t>
            </a:r>
            <a:r>
              <a:rPr lang="en-US" sz="2800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chuyện</a:t>
            </a:r>
            <a:r>
              <a:rPr lang="en-US" sz="2800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ở </a:t>
            </a:r>
            <a:r>
              <a:rPr lang="en-US" sz="2800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phiếu</a:t>
            </a:r>
            <a:r>
              <a:rPr lang="en-US" sz="2800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học</a:t>
            </a:r>
            <a:r>
              <a:rPr lang="en-US" sz="2800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tập</a:t>
            </a:r>
            <a:r>
              <a:rPr lang="en-US" sz="2800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số</a:t>
            </a:r>
            <a:r>
              <a:rPr lang="en-US" sz="2800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2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684606" y="4107785"/>
            <a:ext cx="5230094" cy="4241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60"/>
              </a:lnSpc>
              <a:spcBef>
                <a:spcPct val="0"/>
              </a:spcBef>
            </a:pPr>
            <a:r>
              <a:rPr lang="en-US" sz="2800" spc="81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Đáp</a:t>
            </a:r>
            <a:r>
              <a:rPr lang="en-US" sz="2800" spc="81" dirty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81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án</a:t>
            </a:r>
            <a:r>
              <a:rPr lang="en-US" sz="2800" spc="81" dirty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81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sắp</a:t>
            </a:r>
            <a:r>
              <a:rPr lang="en-US" sz="2800" spc="81" dirty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81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xếp</a:t>
            </a:r>
            <a:endParaRPr lang="en-US" sz="2800" spc="81" dirty="0">
              <a:solidFill>
                <a:srgbClr val="FF0000"/>
              </a:solidFill>
              <a:latin typeface="Times New Roman" panose="02020603050405020304" pitchFamily="18" charset="0"/>
              <a:ea typeface="DejaVu Serif Bold"/>
              <a:cs typeface="Times New Roman" panose="02020603050405020304" pitchFamily="18" charset="0"/>
              <a:sym typeface="DejaVu Serif Bold"/>
            </a:endParaRPr>
          </a:p>
          <a:p>
            <a:pPr algn="ctr">
              <a:lnSpc>
                <a:spcPts val="3660"/>
              </a:lnSpc>
              <a:spcBef>
                <a:spcPct val="0"/>
              </a:spcBef>
            </a:pPr>
            <a:r>
              <a:rPr lang="en-US" sz="2800" spc="81" dirty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1-c</a:t>
            </a:r>
          </a:p>
          <a:p>
            <a:pPr algn="ctr">
              <a:lnSpc>
                <a:spcPts val="3660"/>
              </a:lnSpc>
              <a:spcBef>
                <a:spcPct val="0"/>
              </a:spcBef>
            </a:pPr>
            <a:r>
              <a:rPr lang="en-US" sz="2800" spc="81" dirty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2-d</a:t>
            </a:r>
          </a:p>
          <a:p>
            <a:pPr algn="ctr">
              <a:lnSpc>
                <a:spcPts val="3660"/>
              </a:lnSpc>
              <a:spcBef>
                <a:spcPct val="0"/>
              </a:spcBef>
            </a:pPr>
            <a:r>
              <a:rPr lang="en-US" sz="2800" spc="81" dirty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3-e</a:t>
            </a:r>
          </a:p>
          <a:p>
            <a:pPr algn="ctr">
              <a:lnSpc>
                <a:spcPts val="3660"/>
              </a:lnSpc>
              <a:spcBef>
                <a:spcPct val="0"/>
              </a:spcBef>
            </a:pPr>
            <a:r>
              <a:rPr lang="en-US" sz="2800" spc="81" dirty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4-f</a:t>
            </a:r>
          </a:p>
          <a:p>
            <a:pPr algn="ctr">
              <a:lnSpc>
                <a:spcPts val="3660"/>
              </a:lnSpc>
              <a:spcBef>
                <a:spcPct val="0"/>
              </a:spcBef>
            </a:pPr>
            <a:r>
              <a:rPr lang="en-US" sz="2800" spc="81" dirty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5-b</a:t>
            </a:r>
          </a:p>
          <a:p>
            <a:pPr algn="ctr">
              <a:lnSpc>
                <a:spcPts val="3660"/>
              </a:lnSpc>
              <a:spcBef>
                <a:spcPct val="0"/>
              </a:spcBef>
            </a:pPr>
            <a:r>
              <a:rPr lang="en-US" sz="2800" spc="81" dirty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6-a</a:t>
            </a:r>
          </a:p>
          <a:p>
            <a:pPr algn="ctr">
              <a:lnSpc>
                <a:spcPts val="3660"/>
              </a:lnSpc>
              <a:spcBef>
                <a:spcPct val="0"/>
              </a:spcBef>
            </a:pPr>
            <a:r>
              <a:rPr lang="en-US" sz="2800" spc="81" dirty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7-g</a:t>
            </a:r>
          </a:p>
          <a:p>
            <a:pPr algn="ctr">
              <a:lnSpc>
                <a:spcPts val="3660"/>
              </a:lnSpc>
              <a:spcBef>
                <a:spcPct val="0"/>
              </a:spcBef>
            </a:pPr>
            <a:r>
              <a:rPr lang="en-US" sz="2800" spc="81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Ngôi</a:t>
            </a:r>
            <a:r>
              <a:rPr lang="en-US" sz="2800" spc="81" dirty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81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kể</a:t>
            </a:r>
            <a:r>
              <a:rPr lang="en-US" sz="2800" spc="81" dirty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: </a:t>
            </a:r>
            <a:r>
              <a:rPr lang="en-US" sz="2800" spc="81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ngôi</a:t>
            </a:r>
            <a:r>
              <a:rPr lang="en-US" sz="2800" spc="81" dirty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81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thứ</a:t>
            </a:r>
            <a:r>
              <a:rPr lang="en-US" sz="2800" spc="81" dirty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81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ba</a:t>
            </a:r>
            <a:endParaRPr lang="en-US" sz="2800" spc="81" dirty="0">
              <a:solidFill>
                <a:srgbClr val="FF0000"/>
              </a:solidFill>
              <a:latin typeface="Times New Roman" panose="02020603050405020304" pitchFamily="18" charset="0"/>
              <a:ea typeface="DejaVu Serif Bold"/>
              <a:cs typeface="Times New Roman" panose="02020603050405020304" pitchFamily="18" charset="0"/>
              <a:sym typeface="DejaVu Serif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806552" y="1043974"/>
            <a:ext cx="2239375" cy="114506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158"/>
              </a:lnSpc>
            </a:pPr>
            <a:endParaRPr lang="en-US" sz="2256" spc="56" dirty="0" smtClean="0">
              <a:solidFill>
                <a:srgbClr val="4B3B33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  <a:p>
            <a:pPr algn="ctr">
              <a:lnSpc>
                <a:spcPts val="3158"/>
              </a:lnSpc>
            </a:pPr>
            <a:r>
              <a:rPr lang="en-US" sz="2800" b="1" spc="56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Cốt</a:t>
            </a:r>
            <a:r>
              <a:rPr lang="en-US" sz="2800" b="1" spc="56" dirty="0" smtClean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b="1" spc="56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truyện</a:t>
            </a:r>
            <a:endParaRPr lang="en-US" sz="2800" b="1" spc="56" dirty="0">
              <a:solidFill>
                <a:srgbClr val="FF0000"/>
              </a:solidFill>
              <a:latin typeface="Times New Roman" panose="02020603050405020304" pitchFamily="18" charset="0"/>
              <a:ea typeface="DejaVu Serif Bold"/>
              <a:cs typeface="Times New Roman" panose="02020603050405020304" pitchFamily="18" charset="0"/>
              <a:sym typeface="DejaVu Serif Bold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1810810" y="102114"/>
            <a:ext cx="6477190" cy="3978426"/>
          </a:xfrm>
          <a:custGeom>
            <a:avLst/>
            <a:gdLst/>
            <a:ahLst/>
            <a:cxnLst/>
            <a:rect l="l" t="t" r="r" b="b"/>
            <a:pathLst>
              <a:path w="6736270" h="3531730">
                <a:moveTo>
                  <a:pt x="0" y="0"/>
                </a:moveTo>
                <a:lnTo>
                  <a:pt x="6736269" y="0"/>
                </a:lnTo>
                <a:lnTo>
                  <a:pt x="6736269" y="3531730"/>
                </a:lnTo>
                <a:lnTo>
                  <a:pt x="0" y="35317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806552" y="402590"/>
            <a:ext cx="6127648" cy="628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879"/>
              </a:lnSpc>
            </a:pPr>
            <a:r>
              <a:rPr lang="en-US" sz="3200" b="1" spc="10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II. </a:t>
            </a:r>
            <a:r>
              <a:rPr lang="en-US" sz="3200" b="1" spc="10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Khám</a:t>
            </a:r>
            <a:r>
              <a:rPr lang="en-US" sz="3200" b="1" spc="10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00" b="1" spc="10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phá</a:t>
            </a:r>
            <a:r>
              <a:rPr lang="en-US" sz="3200" b="1" spc="10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00" b="1" spc="10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văn</a:t>
            </a:r>
            <a:r>
              <a:rPr lang="en-US" sz="3200" b="1" spc="10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00" b="1" spc="10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bản</a:t>
            </a:r>
            <a:endParaRPr lang="en-US" sz="3200" b="1" spc="107" dirty="0">
              <a:solidFill>
                <a:srgbClr val="4B3B33"/>
              </a:solidFill>
              <a:latin typeface="Times New Roman" panose="02020603050405020304" pitchFamily="18" charset="0"/>
              <a:ea typeface="DejaVu Serif Bold"/>
              <a:cs typeface="Times New Roman" panose="02020603050405020304" pitchFamily="18" charset="0"/>
              <a:sym typeface="DejaVu Serif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09600" y="1132759"/>
            <a:ext cx="6096000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47700" lvl="1" indent="-323850" algn="l">
              <a:lnSpc>
                <a:spcPts val="3660"/>
              </a:lnSpc>
              <a:buAutoNum type="arabicPeriod"/>
            </a:pPr>
            <a:r>
              <a:rPr lang="en-US" sz="3000" b="1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Tìm</a:t>
            </a:r>
            <a:r>
              <a:rPr lang="en-US" sz="3000" b="1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000" b="1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hiểu</a:t>
            </a:r>
            <a:r>
              <a:rPr lang="en-US" sz="3000" b="1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000" b="1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cốt</a:t>
            </a:r>
            <a:r>
              <a:rPr lang="en-US" sz="3000" b="1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000" b="1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truyện</a:t>
            </a:r>
            <a:r>
              <a:rPr lang="en-US" sz="3000" b="1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, </a:t>
            </a:r>
            <a:r>
              <a:rPr lang="en-US" sz="3000" b="1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ngôi</a:t>
            </a:r>
            <a:r>
              <a:rPr lang="en-US" sz="3000" b="1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000" b="1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kể</a:t>
            </a:r>
            <a:endParaRPr lang="en-US" sz="3000" b="1" spc="81" dirty="0">
              <a:solidFill>
                <a:srgbClr val="4B3B33"/>
              </a:solidFill>
              <a:latin typeface="Times New Roman" panose="02020603050405020304" pitchFamily="18" charset="0"/>
              <a:ea typeface="DejaVu Serif Bold"/>
              <a:cs typeface="Times New Roman" panose="02020603050405020304" pitchFamily="18" charset="0"/>
              <a:sym typeface="DejaVu Serif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917580" y="2202041"/>
            <a:ext cx="10969430" cy="795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050"/>
              </a:lnSpc>
              <a:spcBef>
                <a:spcPct val="0"/>
              </a:spcBef>
            </a:pP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(1)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Vũ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Thị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Thiết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(hay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còn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gọi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là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Vũ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Nương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),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quê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ở Nam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Xương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,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l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à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người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con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gái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thùy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mị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,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nết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na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tư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dung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tốt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đẹp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.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17580" y="3103407"/>
            <a:ext cx="10178635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049"/>
              </a:lnSpc>
              <a:spcBef>
                <a:spcPct val="0"/>
              </a:spcBef>
            </a:pPr>
            <a:r>
              <a:rPr lang="en-US" sz="28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(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2)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Điều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ấy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khiến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cho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Trương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Sinh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đem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lòng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yêu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mến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,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xin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mẹ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trăm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lạng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vàng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để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cưới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nàng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về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làm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vợ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.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Biết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chồng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mình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hay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ghen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,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đa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nghi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,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nàng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luôn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giữ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gìn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khuôn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phép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và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không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để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vợ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chồng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bất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hòa</a:t>
            </a:r>
            <a:endParaRPr lang="en-US" sz="2800" spc="67" dirty="0">
              <a:solidFill>
                <a:srgbClr val="4B3B33"/>
              </a:solidFill>
              <a:latin typeface="Times New Roman" panose="02020603050405020304" pitchFamily="18" charset="0"/>
              <a:ea typeface="DejaVu Serif"/>
              <a:cs typeface="Times New Roman" panose="02020603050405020304" pitchFamily="18" charset="0"/>
              <a:sym typeface="DejaVu Serif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852270" y="4381909"/>
            <a:ext cx="16352520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049"/>
              </a:lnSpc>
              <a:spcBef>
                <a:spcPct val="0"/>
              </a:spcBef>
            </a:pP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(3)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Đất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nước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có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chiến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tranh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,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Trương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Sinh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đi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lính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,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Vũ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Nương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ở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nhà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sinh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con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và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nuôi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con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chăm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sóc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mẹ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già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.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Mẹ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Trương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Sinh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nhớ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thương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con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mà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ốm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Vũ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Nương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hết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lòng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chăm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sóc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tận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tình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.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04800" y="9083005"/>
            <a:ext cx="7605928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049"/>
              </a:lnSpc>
              <a:spcBef>
                <a:spcPct val="0"/>
              </a:spcBef>
            </a:pP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Câu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chuyện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được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kể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theo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ngôi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kể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thứ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ba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06552" y="5276297"/>
            <a:ext cx="1693280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49"/>
              </a:lnSpc>
              <a:spcBef>
                <a:spcPct val="0"/>
              </a:spcBef>
            </a:pP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(4)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Khi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mẹ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chồng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chết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,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Vũ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Nương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lo ma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chay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chu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đáo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như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cha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mẹ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đẻ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.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Trương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Sinh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trở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về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và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bế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con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ra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mộ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mẹ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, </a:t>
            </a:r>
            <a:r>
              <a:rPr lang="en-US" sz="2800" spc="67" dirty="0" smtClean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con </a:t>
            </a:r>
            <a:r>
              <a:rPr lang="en-US" sz="2800" spc="67" dirty="0" err="1" smtClean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khóc</a:t>
            </a:r>
            <a:r>
              <a:rPr lang="en-US" sz="2800" spc="67" dirty="0" smtClean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, </a:t>
            </a:r>
            <a:r>
              <a:rPr lang="en-US" sz="2800" spc="67" dirty="0" err="1" smtClean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ông</a:t>
            </a:r>
            <a:r>
              <a:rPr lang="en-US" sz="2800" spc="67" dirty="0" smtClean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 smtClean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dỗ</a:t>
            </a:r>
            <a:r>
              <a:rPr lang="en-US" sz="2800" spc="67" dirty="0" smtClean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 smtClean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dành</a:t>
            </a:r>
            <a:r>
              <a:rPr lang="en-US" sz="2800" spc="67" dirty="0" smtClean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. Con </a:t>
            </a:r>
            <a:r>
              <a:rPr lang="en-US" sz="2800" spc="67" dirty="0" err="1" smtClean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nói</a:t>
            </a:r>
            <a:r>
              <a:rPr lang="en-US" sz="2800" spc="67" dirty="0" smtClean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, </a:t>
            </a:r>
            <a:r>
              <a:rPr lang="en-US" sz="2800" spc="67" dirty="0" err="1" smtClean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ông</a:t>
            </a:r>
            <a:r>
              <a:rPr lang="en-US" sz="2800" spc="67" dirty="0" smtClean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 smtClean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không</a:t>
            </a:r>
            <a:r>
              <a:rPr lang="en-US" sz="2800" spc="67" dirty="0" smtClean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 smtClean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phải</a:t>
            </a:r>
            <a:r>
              <a:rPr lang="en-US" sz="2800" spc="67" dirty="0" smtClean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 smtClean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là</a:t>
            </a:r>
            <a:r>
              <a:rPr lang="en-US" sz="2800" spc="67" dirty="0" smtClean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cha </a:t>
            </a:r>
            <a:r>
              <a:rPr lang="en-US" sz="2800" spc="67" dirty="0" err="1" smtClean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của</a:t>
            </a:r>
            <a:r>
              <a:rPr lang="en-US" sz="2800" spc="67" dirty="0" smtClean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 smtClean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nó</a:t>
            </a:r>
            <a:r>
              <a:rPr lang="en-US" sz="2800" spc="67" dirty="0" smtClean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.  </a:t>
            </a:r>
            <a:r>
              <a:rPr lang="vi-VN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Ch</a:t>
            </a:r>
            <a:r>
              <a:rPr lang="en-US" sz="2800" spc="67" dirty="0" smtClean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a </a:t>
            </a:r>
            <a:r>
              <a:rPr lang="en-US" sz="2800" spc="67" dirty="0" err="1" smtClean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nó</a:t>
            </a:r>
            <a:r>
              <a:rPr lang="en-US" sz="2800" spc="67" dirty="0" smtClean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 smtClean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là</a:t>
            </a:r>
            <a:r>
              <a:rPr lang="en-US" sz="2800" spc="67" dirty="0" smtClean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 smtClean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người</a:t>
            </a:r>
            <a:r>
              <a:rPr lang="en-US" sz="2800" spc="67" dirty="0" smtClean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đêm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đêm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vẫn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 smtClean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đến</a:t>
            </a:r>
            <a:r>
              <a:rPr lang="en-US" sz="2800" spc="67" dirty="0" smtClean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… </a:t>
            </a:r>
            <a:r>
              <a:rPr lang="en-US" sz="2800" spc="67" dirty="0" err="1" smtClean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Về</a:t>
            </a:r>
            <a:r>
              <a:rPr lang="en-US" sz="2800" spc="67" dirty="0" smtClean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đến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nhà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chàng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mắng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chửi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thậm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tệ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và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ruồng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bỏ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đuổi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Vũ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Nương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ra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khỏi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nhà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mặc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cho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hàng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xóm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và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nàng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đã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hết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sức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thanh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minh.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Nàng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ra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sông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Hoàng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Giang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tự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vẫn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,  may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được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Linh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Phi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cứu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giúp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làm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tiên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nữ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dưới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thủy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cung</a:t>
            </a:r>
            <a:endParaRPr lang="en-US" sz="2800" spc="67" dirty="0">
              <a:solidFill>
                <a:srgbClr val="4B3B33"/>
              </a:solidFill>
              <a:latin typeface="Times New Roman" panose="02020603050405020304" pitchFamily="18" charset="0"/>
              <a:ea typeface="DejaVu Serif Bold"/>
              <a:cs typeface="Times New Roman" panose="02020603050405020304" pitchFamily="18" charset="0"/>
              <a:sym typeface="DejaVu Serif Bold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06552" y="6998877"/>
            <a:ext cx="1656704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49"/>
              </a:lnSpc>
              <a:spcBef>
                <a:spcPct val="0"/>
              </a:spcBef>
            </a:pP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5)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Cùng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làng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với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làng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có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người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tên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là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Phan Lang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, 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vì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cứu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Linh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Phi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lúc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hóa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rùa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đã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được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L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inh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Phi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cứu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sống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,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tình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cờ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gặp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Vũ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Nương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ở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thủy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cung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90142" y="7952015"/>
            <a:ext cx="1641464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49"/>
              </a:lnSpc>
              <a:spcBef>
                <a:spcPct val="0"/>
              </a:spcBef>
            </a:pP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(6)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Nàng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đã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gặp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nhờ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Phan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gửi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cho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chồng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tín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vật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.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Trương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Sinh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biết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chuyện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liền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l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ập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đàn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giải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oan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trên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bến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Hoàng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Giang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cho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vợ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,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Vũ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Nương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hiện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về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trong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ngày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lập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đàn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gặp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lại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hai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cha con.</a:t>
            </a:r>
          </a:p>
        </p:txBody>
      </p:sp>
      <p:sp>
        <p:nvSpPr>
          <p:cNvPr id="17" name="Rectangle 16"/>
          <p:cNvSpPr/>
          <p:nvPr/>
        </p:nvSpPr>
        <p:spPr>
          <a:xfrm rot="10800000" flipV="1">
            <a:off x="1066798" y="8671984"/>
            <a:ext cx="1524001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158"/>
              </a:lnSpc>
            </a:pPr>
            <a:r>
              <a:rPr lang="en-US" sz="2800" b="1" spc="56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Ngôi</a:t>
            </a:r>
            <a:r>
              <a:rPr lang="en-US" sz="2800" b="1" spc="56" dirty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b="1" spc="56" dirty="0" err="1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kể</a:t>
            </a:r>
            <a:endParaRPr lang="en-US" sz="2800" b="1" spc="56" dirty="0">
              <a:solidFill>
                <a:srgbClr val="FF0000"/>
              </a:solidFill>
              <a:latin typeface="Times New Roman" panose="02020603050405020304" pitchFamily="18" charset="0"/>
              <a:ea typeface="DejaVu Serif Bold"/>
              <a:cs typeface="Times New Roman" panose="02020603050405020304" pitchFamily="18" charset="0"/>
              <a:sym typeface="DejaVu Serif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P spid="11" grpId="0"/>
      <p:bldP spid="12" grpId="0"/>
      <p:bldP spid="14" grpId="0"/>
      <p:bldP spid="15" grpId="0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92" t="-24621" b="-2275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3591" y="6986543"/>
            <a:ext cx="3271578" cy="3300457"/>
          </a:xfrm>
          <a:custGeom>
            <a:avLst/>
            <a:gdLst/>
            <a:ahLst/>
            <a:cxnLst/>
            <a:rect l="l" t="t" r="r" b="b"/>
            <a:pathLst>
              <a:path w="3271578" h="3300457">
                <a:moveTo>
                  <a:pt x="0" y="0"/>
                </a:moveTo>
                <a:lnTo>
                  <a:pt x="3271578" y="0"/>
                </a:lnTo>
                <a:lnTo>
                  <a:pt x="3271578" y="3300457"/>
                </a:lnTo>
                <a:lnTo>
                  <a:pt x="0" y="33004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857292" y="340207"/>
            <a:ext cx="7372308" cy="5674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879"/>
              </a:lnSpc>
            </a:pPr>
            <a:r>
              <a:rPr lang="en-US" sz="3200" b="1" spc="10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II. </a:t>
            </a:r>
            <a:r>
              <a:rPr lang="en-US" sz="3200" b="1" spc="10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Khám</a:t>
            </a:r>
            <a:r>
              <a:rPr lang="en-US" sz="3200" b="1" spc="10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00" b="1" spc="10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phá</a:t>
            </a:r>
            <a:r>
              <a:rPr lang="en-US" sz="3200" b="1" spc="10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00" b="1" spc="10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văn</a:t>
            </a:r>
            <a:r>
              <a:rPr lang="en-US" sz="3200" b="1" spc="107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00" b="1" spc="10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bản</a:t>
            </a:r>
            <a:endParaRPr lang="en-US" sz="3200" b="1" spc="107" dirty="0">
              <a:solidFill>
                <a:srgbClr val="4B3B33"/>
              </a:solidFill>
              <a:latin typeface="Times New Roman" panose="02020603050405020304" pitchFamily="18" charset="0"/>
              <a:ea typeface="DejaVu Serif Bold"/>
              <a:cs typeface="Times New Roman" panose="02020603050405020304" pitchFamily="18" charset="0"/>
              <a:sym typeface="DejaVu Serif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990600" y="1097021"/>
            <a:ext cx="11475435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60"/>
              </a:lnSpc>
            </a:pPr>
            <a:r>
              <a:rPr lang="en-US" sz="3000" b="1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2. </a:t>
            </a:r>
            <a:r>
              <a:rPr lang="en-US" sz="3000" b="1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Nhân</a:t>
            </a:r>
            <a:r>
              <a:rPr lang="en-US" sz="3000" b="1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000" b="1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vật</a:t>
            </a:r>
            <a:r>
              <a:rPr lang="en-US" sz="3000" b="1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000" b="1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Vũ</a:t>
            </a:r>
            <a:r>
              <a:rPr lang="en-US" sz="3000" b="1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000" b="1" spc="81" dirty="0" err="1" smtClean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Nương</a:t>
            </a:r>
            <a:r>
              <a:rPr lang="en-US" sz="3000" b="1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,</a:t>
            </a:r>
            <a:r>
              <a:rPr lang="en-US" sz="3000" b="1" spc="81" dirty="0" smtClean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000" b="1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Trương</a:t>
            </a:r>
            <a:r>
              <a:rPr lang="en-US" sz="3000" b="1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Sinh </a:t>
            </a:r>
            <a:r>
              <a:rPr lang="en-US" sz="3000" b="1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và</a:t>
            </a:r>
            <a:r>
              <a:rPr lang="en-US" sz="3000" b="1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bi </a:t>
            </a:r>
            <a:r>
              <a:rPr lang="en-US" sz="3000" b="1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kịch</a:t>
            </a:r>
            <a:r>
              <a:rPr lang="en-US" sz="3000" b="1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000" b="1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của</a:t>
            </a:r>
            <a:r>
              <a:rPr lang="en-US" sz="3000" b="1" spc="81" dirty="0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000" b="1" spc="81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nàng</a:t>
            </a:r>
            <a:endParaRPr lang="en-US" sz="3000" b="1" spc="81" dirty="0">
              <a:solidFill>
                <a:srgbClr val="4B3B33"/>
              </a:solidFill>
              <a:latin typeface="Times New Roman" panose="02020603050405020304" pitchFamily="18" charset="0"/>
              <a:ea typeface="DejaVu Serif Bold"/>
              <a:cs typeface="Times New Roman" panose="02020603050405020304" pitchFamily="18" charset="0"/>
              <a:sym typeface="DejaVu Serif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439870" y="1704860"/>
            <a:ext cx="10297242" cy="774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49"/>
              </a:lnSpc>
              <a:spcBef>
                <a:spcPct val="0"/>
              </a:spcBef>
            </a:pP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Thực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hiện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nhóm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4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người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phiếu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học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tập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số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3: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Tìm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hiểu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nhân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vật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Vũ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Nương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và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Trương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Sinh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39870" y="3011443"/>
            <a:ext cx="10828330" cy="38227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049"/>
              </a:lnSpc>
              <a:spcBef>
                <a:spcPct val="0"/>
              </a:spcBef>
            </a:pP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+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Gạch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chân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các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chi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tiết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trong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sách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giáo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khoa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về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nhân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vật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Vũ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Nương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. Qua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nhân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vật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này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,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lời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người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kể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chuyện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có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vai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trò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như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thế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nào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trong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khắc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họa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nhân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vật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? </a:t>
            </a:r>
          </a:p>
          <a:p>
            <a:pPr algn="l">
              <a:lnSpc>
                <a:spcPts val="3049"/>
              </a:lnSpc>
              <a:spcBef>
                <a:spcPct val="0"/>
              </a:spcBef>
            </a:pPr>
            <a:endParaRPr lang="en-US" sz="2800" spc="67" dirty="0">
              <a:solidFill>
                <a:srgbClr val="4B3B33"/>
              </a:solidFill>
              <a:latin typeface="Times New Roman" panose="02020603050405020304" pitchFamily="18" charset="0"/>
              <a:ea typeface="DejaVu Serif"/>
              <a:cs typeface="Times New Roman" panose="02020603050405020304" pitchFamily="18" charset="0"/>
              <a:sym typeface="DejaVu Serif"/>
            </a:endParaRPr>
          </a:p>
          <a:p>
            <a:pPr algn="l">
              <a:lnSpc>
                <a:spcPts val="3049"/>
              </a:lnSpc>
              <a:spcBef>
                <a:spcPct val="0"/>
              </a:spcBef>
            </a:pP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+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Nhận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xét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về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lời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thoại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của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Vũ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Nương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khi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bị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chồng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nghi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oan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.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Từ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đó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,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nhận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xét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nhân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vật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Vũ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Nương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.</a:t>
            </a:r>
          </a:p>
          <a:p>
            <a:pPr algn="l">
              <a:lnSpc>
                <a:spcPts val="3049"/>
              </a:lnSpc>
              <a:spcBef>
                <a:spcPct val="0"/>
              </a:spcBef>
            </a:pPr>
            <a:endParaRPr lang="en-US" sz="2800" spc="67" dirty="0">
              <a:solidFill>
                <a:srgbClr val="4B3B33"/>
              </a:solidFill>
              <a:latin typeface="Times New Roman" panose="02020603050405020304" pitchFamily="18" charset="0"/>
              <a:ea typeface="DejaVu Serif"/>
              <a:cs typeface="Times New Roman" panose="02020603050405020304" pitchFamily="18" charset="0"/>
              <a:sym typeface="DejaVu Serif"/>
            </a:endParaRPr>
          </a:p>
          <a:p>
            <a:pPr algn="l">
              <a:lnSpc>
                <a:spcPts val="3049"/>
              </a:lnSpc>
              <a:spcBef>
                <a:spcPct val="0"/>
              </a:spcBef>
            </a:pP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+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Gạch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chân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các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chi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tiết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trong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sách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giáo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khoa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về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nhân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vật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Trương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Sinh.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Lời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người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kể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chuyện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có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vai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trò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như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thế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nào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trong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việc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khắc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họa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nhân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 </a:t>
            </a:r>
            <a:r>
              <a:rPr lang="en-US" sz="2800" spc="67" dirty="0" err="1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vật</a:t>
            </a:r>
            <a:r>
              <a:rPr lang="en-US" sz="2800" spc="67" dirty="0">
                <a:solidFill>
                  <a:srgbClr val="4B3B33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232186" y="7586618"/>
            <a:ext cx="6740613" cy="4485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60"/>
              </a:lnSpc>
              <a:spcBef>
                <a:spcPct val="0"/>
              </a:spcBef>
            </a:pP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Thời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gian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thảo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luận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: 8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phút</a:t>
            </a:r>
            <a:endParaRPr lang="en-US" sz="3000" spc="81" dirty="0">
              <a:solidFill>
                <a:srgbClr val="4B3B33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</TotalTime>
  <Words>2265</Words>
  <Application>Microsoft Office PowerPoint</Application>
  <PresentationFormat>Custom</PresentationFormat>
  <Paragraphs>145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Times New Roman</vt:lpstr>
      <vt:lpstr>Arial</vt:lpstr>
      <vt:lpstr>DejaVu Serif Bold</vt:lpstr>
      <vt:lpstr>Calibri</vt:lpstr>
      <vt:lpstr>DejaVu Serif Bold Italics</vt:lpstr>
      <vt:lpstr>DejaVu Serif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Chuyện người con gái Nam Xương</dc:title>
  <dc:creator>admin</dc:creator>
  <cp:lastModifiedBy>DELL</cp:lastModifiedBy>
  <cp:revision>50</cp:revision>
  <dcterms:created xsi:type="dcterms:W3CDTF">2006-08-16T00:00:00Z</dcterms:created>
  <dcterms:modified xsi:type="dcterms:W3CDTF">2024-09-10T08:22:41Z</dcterms:modified>
  <dc:identifier>DAGKc1mGNos</dc:identifier>
</cp:coreProperties>
</file>