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2" r:id="rId2"/>
    <p:sldId id="313" r:id="rId3"/>
    <p:sldId id="256" r:id="rId4"/>
    <p:sldId id="257" r:id="rId5"/>
    <p:sldId id="316" r:id="rId6"/>
    <p:sldId id="318" r:id="rId7"/>
    <p:sldId id="320" r:id="rId8"/>
    <p:sldId id="322" r:id="rId9"/>
    <p:sldId id="265" r:id="rId10"/>
    <p:sldId id="323" r:id="rId11"/>
    <p:sldId id="324" r:id="rId12"/>
    <p:sldId id="325" r:id="rId13"/>
    <p:sldId id="327" r:id="rId14"/>
    <p:sldId id="270" r:id="rId15"/>
    <p:sldId id="297" r:id="rId16"/>
    <p:sldId id="274" r:id="rId17"/>
    <p:sldId id="331"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5" autoAdjust="0"/>
    <p:restoredTop sz="93173" autoAdjust="0"/>
  </p:normalViewPr>
  <p:slideViewPr>
    <p:cSldViewPr snapToGrid="0">
      <p:cViewPr varScale="1">
        <p:scale>
          <a:sx n="76" d="100"/>
          <a:sy n="76" d="100"/>
        </p:scale>
        <p:origin x="97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E2D65-C21A-48FB-B4F2-A55ADC341221}"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D1C78-3CCD-47E9-8BE0-8CC4A19D9582}" type="slidenum">
              <a:rPr lang="en-US" smtClean="0"/>
              <a:t>‹#›</a:t>
            </a:fld>
            <a:endParaRPr lang="en-US"/>
          </a:p>
        </p:txBody>
      </p:sp>
    </p:spTree>
    <p:extLst>
      <p:ext uri="{BB962C8B-B14F-4D97-AF65-F5344CB8AC3E}">
        <p14:creationId xmlns:p14="http://schemas.microsoft.com/office/powerpoint/2010/main" val="288265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a:t>
            </a:fld>
            <a:endParaRPr lang="en-US"/>
          </a:p>
        </p:txBody>
      </p:sp>
    </p:spTree>
    <p:extLst>
      <p:ext uri="{BB962C8B-B14F-4D97-AF65-F5344CB8AC3E}">
        <p14:creationId xmlns:p14="http://schemas.microsoft.com/office/powerpoint/2010/main" val="293926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10</a:t>
            </a:fld>
            <a:endParaRPr lang="en-US"/>
          </a:p>
        </p:txBody>
      </p:sp>
    </p:spTree>
    <p:extLst>
      <p:ext uri="{BB962C8B-B14F-4D97-AF65-F5344CB8AC3E}">
        <p14:creationId xmlns:p14="http://schemas.microsoft.com/office/powerpoint/2010/main" val="3660756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11</a:t>
            </a:fld>
            <a:endParaRPr lang="en-US"/>
          </a:p>
        </p:txBody>
      </p:sp>
    </p:spTree>
    <p:extLst>
      <p:ext uri="{BB962C8B-B14F-4D97-AF65-F5344CB8AC3E}">
        <p14:creationId xmlns:p14="http://schemas.microsoft.com/office/powerpoint/2010/main" val="2875856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12</a:t>
            </a:fld>
            <a:endParaRPr lang="en-US"/>
          </a:p>
        </p:txBody>
      </p:sp>
    </p:spTree>
    <p:extLst>
      <p:ext uri="{BB962C8B-B14F-4D97-AF65-F5344CB8AC3E}">
        <p14:creationId xmlns:p14="http://schemas.microsoft.com/office/powerpoint/2010/main" val="69567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13</a:t>
            </a:fld>
            <a:endParaRPr lang="en-US"/>
          </a:p>
        </p:txBody>
      </p:sp>
    </p:spTree>
    <p:extLst>
      <p:ext uri="{BB962C8B-B14F-4D97-AF65-F5344CB8AC3E}">
        <p14:creationId xmlns:p14="http://schemas.microsoft.com/office/powerpoint/2010/main" val="189126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14</a:t>
            </a:fld>
            <a:endParaRPr lang="en-US"/>
          </a:p>
        </p:txBody>
      </p:sp>
    </p:spTree>
    <p:extLst>
      <p:ext uri="{BB962C8B-B14F-4D97-AF65-F5344CB8AC3E}">
        <p14:creationId xmlns:p14="http://schemas.microsoft.com/office/powerpoint/2010/main" val="4099512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15</a:t>
            </a:fld>
            <a:endParaRPr lang="en-US"/>
          </a:p>
        </p:txBody>
      </p:sp>
    </p:spTree>
    <p:extLst>
      <p:ext uri="{BB962C8B-B14F-4D97-AF65-F5344CB8AC3E}">
        <p14:creationId xmlns:p14="http://schemas.microsoft.com/office/powerpoint/2010/main" val="289318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16</a:t>
            </a:fld>
            <a:endParaRPr lang="en-US"/>
          </a:p>
        </p:txBody>
      </p:sp>
    </p:spTree>
    <p:extLst>
      <p:ext uri="{BB962C8B-B14F-4D97-AF65-F5344CB8AC3E}">
        <p14:creationId xmlns:p14="http://schemas.microsoft.com/office/powerpoint/2010/main" val="341520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17</a:t>
            </a:fld>
            <a:endParaRPr lang="en-US"/>
          </a:p>
        </p:txBody>
      </p:sp>
    </p:spTree>
    <p:extLst>
      <p:ext uri="{BB962C8B-B14F-4D97-AF65-F5344CB8AC3E}">
        <p14:creationId xmlns:p14="http://schemas.microsoft.com/office/powerpoint/2010/main" val="30329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18</a:t>
            </a:fld>
            <a:endParaRPr lang="en-US"/>
          </a:p>
        </p:txBody>
      </p:sp>
    </p:spTree>
    <p:extLst>
      <p:ext uri="{BB962C8B-B14F-4D97-AF65-F5344CB8AC3E}">
        <p14:creationId xmlns:p14="http://schemas.microsoft.com/office/powerpoint/2010/main" val="4431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2</a:t>
            </a:fld>
            <a:endParaRPr lang="en-US"/>
          </a:p>
        </p:txBody>
      </p:sp>
    </p:spTree>
    <p:extLst>
      <p:ext uri="{BB962C8B-B14F-4D97-AF65-F5344CB8AC3E}">
        <p14:creationId xmlns:p14="http://schemas.microsoft.com/office/powerpoint/2010/main" val="198681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3</a:t>
            </a:fld>
            <a:endParaRPr lang="en-US"/>
          </a:p>
        </p:txBody>
      </p:sp>
    </p:spTree>
    <p:extLst>
      <p:ext uri="{BB962C8B-B14F-4D97-AF65-F5344CB8AC3E}">
        <p14:creationId xmlns:p14="http://schemas.microsoft.com/office/powerpoint/2010/main" val="148473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4</a:t>
            </a:fld>
            <a:endParaRPr lang="en-US"/>
          </a:p>
        </p:txBody>
      </p:sp>
    </p:spTree>
    <p:extLst>
      <p:ext uri="{BB962C8B-B14F-4D97-AF65-F5344CB8AC3E}">
        <p14:creationId xmlns:p14="http://schemas.microsoft.com/office/powerpoint/2010/main" val="1617228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5</a:t>
            </a:fld>
            <a:endParaRPr lang="en-US"/>
          </a:p>
        </p:txBody>
      </p:sp>
    </p:spTree>
    <p:extLst>
      <p:ext uri="{BB962C8B-B14F-4D97-AF65-F5344CB8AC3E}">
        <p14:creationId xmlns:p14="http://schemas.microsoft.com/office/powerpoint/2010/main" val="354250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6</a:t>
            </a:fld>
            <a:endParaRPr lang="en-US"/>
          </a:p>
        </p:txBody>
      </p:sp>
    </p:spTree>
    <p:extLst>
      <p:ext uri="{BB962C8B-B14F-4D97-AF65-F5344CB8AC3E}">
        <p14:creationId xmlns:p14="http://schemas.microsoft.com/office/powerpoint/2010/main" val="417758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6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19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D1C78-3CCD-47E9-8BE0-8CC4A19D9582}" type="slidenum">
              <a:rPr lang="en-US" smtClean="0"/>
              <a:t>9</a:t>
            </a:fld>
            <a:endParaRPr lang="en-US"/>
          </a:p>
        </p:txBody>
      </p:sp>
    </p:spTree>
    <p:extLst>
      <p:ext uri="{BB962C8B-B14F-4D97-AF65-F5344CB8AC3E}">
        <p14:creationId xmlns:p14="http://schemas.microsoft.com/office/powerpoint/2010/main" val="38984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1F856-4CC1-4683-7BE1-361E8A8289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34F07-0639-B1FE-8878-F329F0CAD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7AA8F0-1153-A125-63FB-2CA503D17D8D}"/>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5" name="Footer Placeholder 4">
            <a:extLst>
              <a:ext uri="{FF2B5EF4-FFF2-40B4-BE49-F238E27FC236}">
                <a16:creationId xmlns:a16="http://schemas.microsoft.com/office/drawing/2014/main" id="{98AACEAC-43EC-A55C-0DFB-86DF464EB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D085B-8F5B-318C-BCAA-47FC370B2CD9}"/>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331943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A681-6E21-95F8-CFB8-7B0E802AF7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DEAADD-79DD-BF75-83B4-76B751FE94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F2E30-C38B-60ED-9844-6D1115D93A79}"/>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5" name="Footer Placeholder 4">
            <a:extLst>
              <a:ext uri="{FF2B5EF4-FFF2-40B4-BE49-F238E27FC236}">
                <a16:creationId xmlns:a16="http://schemas.microsoft.com/office/drawing/2014/main" id="{79FBD496-50BA-9637-5723-014E1AB22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7802C-4334-69FB-7CB3-228AA33C7657}"/>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85188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7E3D7D-9A3C-9E34-4DB4-31EBDAD461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EA2F54-0EBF-2238-CEE5-19A69474E4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75DE9-8438-9529-CDAA-7ED0E123E7AB}"/>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5" name="Footer Placeholder 4">
            <a:extLst>
              <a:ext uri="{FF2B5EF4-FFF2-40B4-BE49-F238E27FC236}">
                <a16:creationId xmlns:a16="http://schemas.microsoft.com/office/drawing/2014/main" id="{460081D6-1F7F-3905-8FFC-4640A2A5E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49379-565A-92E7-7826-3C0DA45B7536}"/>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409193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2CDFD-4C2E-0578-421F-4638B0559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76FD6-A268-9401-6738-3E404F5A9D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03BDC-403C-1686-0C49-CEE66C8F5824}"/>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5" name="Footer Placeholder 4">
            <a:extLst>
              <a:ext uri="{FF2B5EF4-FFF2-40B4-BE49-F238E27FC236}">
                <a16:creationId xmlns:a16="http://schemas.microsoft.com/office/drawing/2014/main" id="{7DF138AC-8F77-83D1-25CE-EE41BC6D7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62073-CBE5-7099-0F50-06136EE77327}"/>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250784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8FFD-87D6-8CFF-BFF7-E1E53A0FFF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0B49B-77DC-82F7-3ABC-BC6BDBF26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ADB2CF-E744-F5F6-36D4-15775A404BB9}"/>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5" name="Footer Placeholder 4">
            <a:extLst>
              <a:ext uri="{FF2B5EF4-FFF2-40B4-BE49-F238E27FC236}">
                <a16:creationId xmlns:a16="http://schemas.microsoft.com/office/drawing/2014/main" id="{2C6E68A4-96DA-22D8-D09C-A24314EBD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377A30-7D80-4E28-3C68-27C6D9B85EC7}"/>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63069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9EC83-FCAE-B5A0-513C-D0B229D2F7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43D5B9-4AE1-5199-FF15-E2827814EE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9CD38-8E9C-7D35-475E-21AD83527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185516-F5D6-D8FF-5F17-1991AA1D6AB9}"/>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6" name="Footer Placeholder 5">
            <a:extLst>
              <a:ext uri="{FF2B5EF4-FFF2-40B4-BE49-F238E27FC236}">
                <a16:creationId xmlns:a16="http://schemas.microsoft.com/office/drawing/2014/main" id="{3C9B0FFD-2240-1030-0894-2C82CD5E6B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905EA-6EA5-44AF-4FC3-B9AC3B921B14}"/>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29223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C7AE-72BE-8D9F-1DBA-D36DBDFB0F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74CCE3-019E-656A-32D6-82A7AEED8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CF4A4-5B50-E4F0-E153-2EADC9AF6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74CC62-0346-5FC9-ED27-9A2CE542DE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322C94-A1CD-CBEA-C17E-6FA96DE806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592F9-0B63-A394-171D-73703D60869A}"/>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8" name="Footer Placeholder 7">
            <a:extLst>
              <a:ext uri="{FF2B5EF4-FFF2-40B4-BE49-F238E27FC236}">
                <a16:creationId xmlns:a16="http://schemas.microsoft.com/office/drawing/2014/main" id="{4C268441-DFBD-058A-FFE7-1E804202D1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141003-5B63-E4A8-AA76-CE6028D2C0D7}"/>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426853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A784-D1F6-AD7A-C84E-8646E09EE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40E407-F17D-D454-1262-1E35B04729EB}"/>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4" name="Footer Placeholder 3">
            <a:extLst>
              <a:ext uri="{FF2B5EF4-FFF2-40B4-BE49-F238E27FC236}">
                <a16:creationId xmlns:a16="http://schemas.microsoft.com/office/drawing/2014/main" id="{B5F7A5F5-32D0-8A95-CC7B-727A93BB5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12AE75-FB1B-EC9A-E8D4-65178B21F13C}"/>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360089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35C05-0E79-C465-FDAE-A89B724EDC70}"/>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3" name="Footer Placeholder 2">
            <a:extLst>
              <a:ext uri="{FF2B5EF4-FFF2-40B4-BE49-F238E27FC236}">
                <a16:creationId xmlns:a16="http://schemas.microsoft.com/office/drawing/2014/main" id="{E8A023F2-BEFD-10F7-AD35-B94801BEAF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40F6F6-2227-C0D3-3FF1-D3418CCC462A}"/>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29602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A56D7-BF6F-5119-3B7B-BEDEBACE3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A935A-08AA-20F2-D6BC-4784509EB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4EA0AB-B499-FE98-C32E-C88AEE8FF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B0193E-BE36-58A3-F731-3741ED587663}"/>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6" name="Footer Placeholder 5">
            <a:extLst>
              <a:ext uri="{FF2B5EF4-FFF2-40B4-BE49-F238E27FC236}">
                <a16:creationId xmlns:a16="http://schemas.microsoft.com/office/drawing/2014/main" id="{41CFF5F4-8C82-E2B0-823B-D56E88019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00E89-86BF-20D4-658D-BAD35CC4E2C0}"/>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302367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C8CA-7E19-EE5E-FBBF-3A3BF31F71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73480C-B429-D347-5638-74B2D5189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F992F-92FD-FEDF-9CFA-F87B8C527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C5F74-4240-AF51-1ADB-D420E8BD0FAA}"/>
              </a:ext>
            </a:extLst>
          </p:cNvPr>
          <p:cNvSpPr>
            <a:spLocks noGrp="1"/>
          </p:cNvSpPr>
          <p:nvPr>
            <p:ph type="dt" sz="half" idx="10"/>
          </p:nvPr>
        </p:nvSpPr>
        <p:spPr/>
        <p:txBody>
          <a:bodyPr/>
          <a:lstStyle/>
          <a:p>
            <a:fld id="{9B824486-CFB4-45EB-B4D3-BCFECB646C06}" type="datetimeFigureOut">
              <a:rPr lang="en-US" smtClean="0"/>
              <a:t>9/17/2024</a:t>
            </a:fld>
            <a:endParaRPr lang="en-US"/>
          </a:p>
        </p:txBody>
      </p:sp>
      <p:sp>
        <p:nvSpPr>
          <p:cNvPr id="6" name="Footer Placeholder 5">
            <a:extLst>
              <a:ext uri="{FF2B5EF4-FFF2-40B4-BE49-F238E27FC236}">
                <a16:creationId xmlns:a16="http://schemas.microsoft.com/office/drawing/2014/main" id="{17E4E5EC-77A0-5D38-994B-298E2A901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BAABC4-FA07-3F0F-FB05-F5DA2690F705}"/>
              </a:ext>
            </a:extLst>
          </p:cNvPr>
          <p:cNvSpPr>
            <a:spLocks noGrp="1"/>
          </p:cNvSpPr>
          <p:nvPr>
            <p:ph type="sldNum" sz="quarter" idx="12"/>
          </p:nvPr>
        </p:nvSpPr>
        <p:spPr/>
        <p:txBody>
          <a:bodyPr/>
          <a:lstStyle/>
          <a:p>
            <a:fld id="{4A1AA276-8685-45EF-BA7C-5B172903154D}" type="slidenum">
              <a:rPr lang="en-US" smtClean="0"/>
              <a:t>‹#›</a:t>
            </a:fld>
            <a:endParaRPr lang="en-US"/>
          </a:p>
        </p:txBody>
      </p:sp>
    </p:spTree>
    <p:extLst>
      <p:ext uri="{BB962C8B-B14F-4D97-AF65-F5344CB8AC3E}">
        <p14:creationId xmlns:p14="http://schemas.microsoft.com/office/powerpoint/2010/main" val="249764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6A1697-825C-835C-B902-71BFB8998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8A9FD5-4E4B-371B-A075-6BC3F3F81C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A81392-6D03-B936-D820-45F523F79B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24486-CFB4-45EB-B4D3-BCFECB646C06}" type="datetimeFigureOut">
              <a:rPr lang="en-US" smtClean="0"/>
              <a:t>9/17/2024</a:t>
            </a:fld>
            <a:endParaRPr lang="en-US"/>
          </a:p>
        </p:txBody>
      </p:sp>
      <p:sp>
        <p:nvSpPr>
          <p:cNvPr id="5" name="Footer Placeholder 4">
            <a:extLst>
              <a:ext uri="{FF2B5EF4-FFF2-40B4-BE49-F238E27FC236}">
                <a16:creationId xmlns:a16="http://schemas.microsoft.com/office/drawing/2014/main" id="{E8043482-00FB-5362-5D7A-2AF4E3FBA0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1D1812-758C-B86D-CD5D-96B3AB446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AA276-8685-45EF-BA7C-5B172903154D}" type="slidenum">
              <a:rPr lang="en-US" smtClean="0"/>
              <a:t>‹#›</a:t>
            </a:fld>
            <a:endParaRPr lang="en-US"/>
          </a:p>
        </p:txBody>
      </p:sp>
    </p:spTree>
    <p:extLst>
      <p:ext uri="{BB962C8B-B14F-4D97-AF65-F5344CB8AC3E}">
        <p14:creationId xmlns:p14="http://schemas.microsoft.com/office/powerpoint/2010/main" val="7351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 y="8238"/>
            <a:ext cx="12192000" cy="6858000"/>
          </a:xfrm>
          <a:prstGeom prst="rect">
            <a:avLst/>
          </a:prstGeom>
        </p:spPr>
      </p:pic>
      <p:pic>
        <p:nvPicPr>
          <p:cNvPr id="3" name="Picture 2">
            <a:extLst>
              <a:ext uri="{FF2B5EF4-FFF2-40B4-BE49-F238E27FC236}">
                <a16:creationId xmlns:a16="http://schemas.microsoft.com/office/drawing/2014/main" id="{C6F19CC4-8D54-139B-0B49-393C6ECF349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11" r="-1164"/>
          <a:stretch/>
        </p:blipFill>
        <p:spPr>
          <a:xfrm>
            <a:off x="506494" y="1596529"/>
            <a:ext cx="4800599" cy="4846518"/>
          </a:xfrm>
          <a:prstGeom prst="rect">
            <a:avLst/>
          </a:prstGeom>
        </p:spPr>
      </p:pic>
      <p:sp>
        <p:nvSpPr>
          <p:cNvPr id="4" name="Google Shape;587;p23">
            <a:extLst>
              <a:ext uri="{FF2B5EF4-FFF2-40B4-BE49-F238E27FC236}">
                <a16:creationId xmlns:a16="http://schemas.microsoft.com/office/drawing/2014/main" id="{62558D83-6497-BA1B-6156-A7C754D9EBBE}"/>
              </a:ext>
            </a:extLst>
          </p:cNvPr>
          <p:cNvSpPr/>
          <p:nvPr/>
        </p:nvSpPr>
        <p:spPr>
          <a:xfrm>
            <a:off x="5889787" y="612604"/>
            <a:ext cx="5722205" cy="1181575"/>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dirty="0" err="1">
                <a:solidFill>
                  <a:schemeClr val="dk1"/>
                </a:solidFill>
                <a:latin typeface="Times New Roman" panose="02020603050405020304" pitchFamily="18" charset="0"/>
                <a:ea typeface="Fira Sans Extra Condensed"/>
                <a:cs typeface="Times New Roman" panose="02020603050405020304" pitchFamily="18" charset="0"/>
                <a:sym typeface="Fira Sans Extra Condensed"/>
              </a:rPr>
              <a:t>Làm</a:t>
            </a:r>
            <a:r>
              <a:rPr lang="en-GB" sz="2800" dirty="0">
                <a:solidFill>
                  <a:schemeClr val="dk1"/>
                </a:solidFill>
                <a:latin typeface="Times New Roman" panose="02020603050405020304" pitchFamily="18" charset="0"/>
                <a:ea typeface="Fira Sans Extra Condensed"/>
                <a:cs typeface="Times New Roman" panose="02020603050405020304" pitchFamily="18" charset="0"/>
                <a:sym typeface="Fira Sans Extra Condensed"/>
              </a:rPr>
              <a:t> </a:t>
            </a:r>
            <a:r>
              <a:rPr lang="en-GB" sz="2800" dirty="0" err="1">
                <a:solidFill>
                  <a:schemeClr val="dk1"/>
                </a:solidFill>
                <a:latin typeface="Times New Roman" panose="02020603050405020304" pitchFamily="18" charset="0"/>
                <a:ea typeface="Fira Sans Extra Condensed"/>
                <a:cs typeface="Times New Roman" panose="02020603050405020304" pitchFamily="18" charset="0"/>
                <a:sym typeface="Fira Sans Extra Condensed"/>
              </a:rPr>
              <a:t>việc</a:t>
            </a:r>
            <a:r>
              <a:rPr lang="en-GB" sz="2800" dirty="0">
                <a:solidFill>
                  <a:schemeClr val="dk1"/>
                </a:solidFill>
                <a:latin typeface="Times New Roman" panose="02020603050405020304" pitchFamily="18" charset="0"/>
                <a:ea typeface="Fira Sans Extra Condensed"/>
                <a:cs typeface="Times New Roman" panose="02020603050405020304" pitchFamily="18" charset="0"/>
                <a:sym typeface="Fira Sans Extra Condensed"/>
              </a:rPr>
              <a:t> </a:t>
            </a:r>
            <a:r>
              <a:rPr lang="en-GB" sz="2800" dirty="0" err="1" smtClean="0">
                <a:solidFill>
                  <a:schemeClr val="dk1"/>
                </a:solidFill>
                <a:latin typeface="Times New Roman" panose="02020603050405020304" pitchFamily="18" charset="0"/>
                <a:ea typeface="Fira Sans Extra Condensed"/>
                <a:cs typeface="Times New Roman" panose="02020603050405020304" pitchFamily="18" charset="0"/>
                <a:sym typeface="Fira Sans Extra Condensed"/>
              </a:rPr>
              <a:t>nhóm</a:t>
            </a:r>
            <a:endParaRPr sz="2800" dirty="0">
              <a:solidFill>
                <a:schemeClr val="dk1"/>
              </a:solidFill>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6" name="Google Shape;587;p23">
            <a:extLst>
              <a:ext uri="{FF2B5EF4-FFF2-40B4-BE49-F238E27FC236}">
                <a16:creationId xmlns:a16="http://schemas.microsoft.com/office/drawing/2014/main" id="{EFDFC1A2-F543-24DA-3677-5D7BA400A460}"/>
              </a:ext>
            </a:extLst>
          </p:cNvPr>
          <p:cNvSpPr/>
          <p:nvPr/>
        </p:nvSpPr>
        <p:spPr>
          <a:xfrm>
            <a:off x="5996879" y="2703405"/>
            <a:ext cx="5722205" cy="1181575"/>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algn="ctr"/>
            <a:r>
              <a:rPr lang="vi-VN" sz="2800" dirty="0">
                <a:latin typeface="Times New Roman" panose="02020603050405020304" pitchFamily="18" charset="0"/>
                <a:cs typeface="Times New Roman" panose="02020603050405020304" pitchFamily="18" charset="0"/>
              </a:rPr>
              <a:t>Chỉ ra từ dùng sai trong các câu sau </a:t>
            </a:r>
            <a:endParaRPr lang="en-US" sz="2800" dirty="0" smtClean="0">
              <a:latin typeface="Times New Roman" panose="02020603050405020304" pitchFamily="18" charset="0"/>
              <a:cs typeface="Times New Roman" panose="02020603050405020304" pitchFamily="18" charset="0"/>
            </a:endParaRPr>
          </a:p>
          <a:p>
            <a:pPr algn="ctr"/>
            <a:r>
              <a:rPr lang="vi-VN" sz="2800" dirty="0" smtClean="0">
                <a:latin typeface="Times New Roman" panose="02020603050405020304" pitchFamily="18" charset="0"/>
                <a:cs typeface="Times New Roman" panose="02020603050405020304" pitchFamily="18" charset="0"/>
              </a:rPr>
              <a:t>và </a:t>
            </a:r>
            <a:r>
              <a:rPr lang="vi-VN" sz="2800" dirty="0">
                <a:latin typeface="Times New Roman" panose="02020603050405020304" pitchFamily="18" charset="0"/>
                <a:cs typeface="Times New Roman" panose="02020603050405020304" pitchFamily="18" charset="0"/>
              </a:rPr>
              <a:t>sửa lại cho đúng.</a:t>
            </a:r>
            <a:endParaRPr lang="en-US" sz="2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177446">
            <a:off x="8287969" y="1883394"/>
            <a:ext cx="925840" cy="925840"/>
          </a:xfrm>
          <a:prstGeom prst="rect">
            <a:avLst/>
          </a:prstGeom>
        </p:spPr>
      </p:pic>
      <p:sp>
        <p:nvSpPr>
          <p:cNvPr id="2" name="Title 1">
            <a:extLst>
              <a:ext uri="{FF2B5EF4-FFF2-40B4-BE49-F238E27FC236}">
                <a16:creationId xmlns:a16="http://schemas.microsoft.com/office/drawing/2014/main" id="{D925AF64-7A1E-CA41-391E-283F21FDF934}"/>
              </a:ext>
            </a:extLst>
          </p:cNvPr>
          <p:cNvSpPr txBox="1">
            <a:spLocks/>
          </p:cNvSpPr>
          <p:nvPr/>
        </p:nvSpPr>
        <p:spPr>
          <a:xfrm>
            <a:off x="365613" y="1203391"/>
            <a:ext cx="5082363"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Times New Roman" panose="02020603050405020304" pitchFamily="18" charset="0"/>
                <a:cs typeface="Times New Roman" panose="02020603050405020304" pitchFamily="18" charset="0"/>
              </a:rPr>
              <a:t>Ai </a:t>
            </a:r>
            <a:r>
              <a:rPr lang="en-US" sz="6600" dirty="0" err="1">
                <a:solidFill>
                  <a:srgbClr val="FF0000"/>
                </a:solidFill>
                <a:latin typeface="Times New Roman" panose="02020603050405020304" pitchFamily="18" charset="0"/>
                <a:cs typeface="Times New Roman" panose="02020603050405020304" pitchFamily="18" charset="0"/>
              </a:rPr>
              <a:t>nhanh</a:t>
            </a:r>
            <a:r>
              <a:rPr lang="en-US" sz="6600" dirty="0">
                <a:solidFill>
                  <a:srgbClr val="FF0000"/>
                </a:solidFill>
                <a:latin typeface="Times New Roman" panose="02020603050405020304" pitchFamily="18" charset="0"/>
                <a:cs typeface="Times New Roman" panose="02020603050405020304" pitchFamily="18" charset="0"/>
              </a:rPr>
              <a:t> </a:t>
            </a:r>
            <a:r>
              <a:rPr lang="en-US" sz="6600" dirty="0" err="1">
                <a:solidFill>
                  <a:srgbClr val="FF0000"/>
                </a:solidFill>
                <a:latin typeface="Times New Roman" panose="02020603050405020304" pitchFamily="18" charset="0"/>
                <a:cs typeface="Times New Roman" panose="02020603050405020304" pitchFamily="18" charset="0"/>
              </a:rPr>
              <a:t>hơn</a:t>
            </a:r>
            <a:r>
              <a:rPr lang="en-US" sz="6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48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4330606"/>
              </p:ext>
            </p:extLst>
          </p:nvPr>
        </p:nvGraphicFramePr>
        <p:xfrm>
          <a:off x="152400" y="5864"/>
          <a:ext cx="11887200" cy="6677128"/>
        </p:xfrm>
        <a:graphic>
          <a:graphicData uri="http://schemas.openxmlformats.org/drawingml/2006/table">
            <a:tbl>
              <a:tblPr firstRow="1" bandRow="1">
                <a:tableStyleId>{5940675A-B579-460E-94D1-54222C63F5DA}</a:tableStyleId>
              </a:tblPr>
              <a:tblGrid>
                <a:gridCol w="1466263">
                  <a:extLst>
                    <a:ext uri="{9D8B030D-6E8A-4147-A177-3AD203B41FA5}">
                      <a16:colId xmlns:a16="http://schemas.microsoft.com/office/drawing/2014/main" val="3379877384"/>
                    </a:ext>
                  </a:extLst>
                </a:gridCol>
                <a:gridCol w="2073481">
                  <a:extLst>
                    <a:ext uri="{9D8B030D-6E8A-4147-A177-3AD203B41FA5}">
                      <a16:colId xmlns:a16="http://schemas.microsoft.com/office/drawing/2014/main" val="3714140712"/>
                    </a:ext>
                  </a:extLst>
                </a:gridCol>
                <a:gridCol w="8347456">
                  <a:extLst>
                    <a:ext uri="{9D8B030D-6E8A-4147-A177-3AD203B41FA5}">
                      <a16:colId xmlns:a16="http://schemas.microsoft.com/office/drawing/2014/main" val="2244379985"/>
                    </a:ext>
                  </a:extLst>
                </a:gridCol>
              </a:tblGrid>
              <a:tr h="7203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9Slide03 AmpleSoft" panose="02000000000000000000" pitchFamily="2" charset="0"/>
                        </a:rPr>
                        <a:t>                  </a:t>
                      </a:r>
                      <a:r>
                        <a:rPr lang="vi-VN" sz="2800" b="1" kern="1200" dirty="0" smtClean="0">
                          <a:solidFill>
                            <a:schemeClr val="tx1"/>
                          </a:solidFill>
                          <a:latin typeface="+mj-lt"/>
                        </a:rPr>
                        <a:t>Phân </a:t>
                      </a:r>
                      <a:r>
                        <a:rPr lang="vi-VN" sz="2800" b="1" kern="1200" dirty="0">
                          <a:solidFill>
                            <a:schemeClr val="tx1"/>
                          </a:solidFill>
                          <a:latin typeface="+mj-lt"/>
                        </a:rPr>
                        <a:t>biệt nghĩa của các yếu tố Hán Việt trong mỗi trường hợp sau</a:t>
                      </a:r>
                      <a:endParaRPr lang="vi-VN" sz="2800" b="1" kern="1200" dirty="0">
                        <a:solidFill>
                          <a:schemeClr val="tx1"/>
                        </a:solidFill>
                        <a:latin typeface="+mj-lt"/>
                        <a:ea typeface="+mn-ea"/>
                        <a:cs typeface="+mn-cs"/>
                      </a:endParaRPr>
                    </a:p>
                  </a:txBody>
                  <a:tcPr marL="60960" marR="60960" marT="30480" marB="30480">
                    <a:solidFill>
                      <a:schemeClr val="accent6">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9816024"/>
                  </a:ext>
                </a:extLst>
              </a:tr>
              <a:tr h="720341">
                <a:tc rowSpan="2">
                  <a:txBody>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từ</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sinh</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1570983241"/>
                  </a:ext>
                </a:extLst>
              </a:tr>
              <a:tr h="720341">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viên</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439208162"/>
                  </a:ext>
                </a:extLst>
              </a:tr>
              <a:tr h="720341">
                <a:tc rowSpan="2">
                  <a:txBody>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từ</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bá</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Bá</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chủ</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803257739"/>
                  </a:ext>
                </a:extLst>
              </a:tr>
              <a:tr h="91440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hô</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bá</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ứng</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527446526"/>
                  </a:ext>
                </a:extLst>
              </a:tr>
              <a:tr h="720341">
                <a:tc rowSpan="2">
                  <a:txBody>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từ</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bào</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bào</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530734933"/>
                  </a:ext>
                </a:extLst>
              </a:tr>
              <a:tr h="720341">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bào</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344522081"/>
                  </a:ext>
                </a:extLst>
              </a:tr>
              <a:tr h="720341">
                <a:tc rowSpan="2">
                  <a:txBody>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từ</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bằng</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Công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bằng</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3882073591"/>
                  </a:ext>
                </a:extLst>
              </a:tr>
              <a:tr h="720341">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hữu</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endParaRPr lang="en-US" sz="2800" dirty="0">
                        <a:solidFill>
                          <a:schemeClr val="tx1"/>
                        </a:solidFill>
                        <a:latin typeface="#9Slide03 AmpleSoft" panose="02000000000000000000" pitchFamily="2"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477100729"/>
                  </a:ext>
                </a:extLst>
              </a:tr>
            </a:tbl>
          </a:graphicData>
        </a:graphic>
      </p:graphicFrame>
      <p:grpSp>
        <p:nvGrpSpPr>
          <p:cNvPr id="3" name="Group 2">
            <a:extLst>
              <a:ext uri="{FF2B5EF4-FFF2-40B4-BE49-F238E27FC236}">
                <a16:creationId xmlns:a16="http://schemas.microsoft.com/office/drawing/2014/main" id="{D4437E76-EACA-2320-58B1-B221A044BED8}"/>
              </a:ext>
            </a:extLst>
          </p:cNvPr>
          <p:cNvGrpSpPr/>
          <p:nvPr/>
        </p:nvGrpSpPr>
        <p:grpSpPr>
          <a:xfrm>
            <a:off x="-233989" y="0"/>
            <a:ext cx="1940241" cy="688491"/>
            <a:chOff x="1752717" y="776177"/>
            <a:chExt cx="8124929" cy="1385686"/>
          </a:xfrm>
        </p:grpSpPr>
        <p:sp>
          <p:nvSpPr>
            <p:cNvPr id="4" name="Rectangle: Rounded Corners 5">
              <a:extLst>
                <a:ext uri="{FF2B5EF4-FFF2-40B4-BE49-F238E27FC236}">
                  <a16:creationId xmlns:a16="http://schemas.microsoft.com/office/drawing/2014/main" id="{390127A3-9D9C-F81B-5C3F-F5E94028BE93}"/>
                </a:ext>
              </a:extLst>
            </p:cNvPr>
            <p:cNvSpPr/>
            <p:nvPr/>
          </p:nvSpPr>
          <p:spPr>
            <a:xfrm>
              <a:off x="2264735" y="776177"/>
              <a:ext cx="7612911"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2622B23A-F613-25F4-F27A-6685704F4296}"/>
                </a:ext>
              </a:extLst>
            </p:cNvPr>
            <p:cNvSpPr txBox="1"/>
            <p:nvPr/>
          </p:nvSpPr>
          <p:spPr>
            <a:xfrm>
              <a:off x="2559347" y="986762"/>
              <a:ext cx="6306373" cy="805278"/>
            </a:xfrm>
            <a:prstGeom prst="rect">
              <a:avLst/>
            </a:prstGeom>
            <a:noFill/>
          </p:spPr>
          <p:txBody>
            <a:bodyPr wrap="square">
              <a:spAutoFit/>
            </a:bodyPr>
            <a:lstStyle/>
            <a:p>
              <a:pPr algn="ctr"/>
              <a:r>
                <a:rPr lang="en-US" sz="2000" b="1" dirty="0" smtClean="0">
                  <a:solidFill>
                    <a:srgbClr val="FF0000"/>
                  </a:solidFill>
                  <a:latin typeface="Times New Roman" panose="02020603050405020304" pitchFamily="18" charset="0"/>
                  <a:cs typeface="Times New Roman" panose="02020603050405020304" pitchFamily="18" charset="0"/>
                </a:rPr>
                <a:t>BÀI TẬP 1</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6"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52717" y="874759"/>
              <a:ext cx="985500" cy="11885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21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9189229"/>
              </p:ext>
            </p:extLst>
          </p:nvPr>
        </p:nvGraphicFramePr>
        <p:xfrm>
          <a:off x="198875" y="41929"/>
          <a:ext cx="11887200" cy="6677128"/>
        </p:xfrm>
        <a:graphic>
          <a:graphicData uri="http://schemas.openxmlformats.org/drawingml/2006/table">
            <a:tbl>
              <a:tblPr firstRow="1" bandRow="1">
                <a:tableStyleId>{5940675A-B579-460E-94D1-54222C63F5DA}</a:tableStyleId>
              </a:tblPr>
              <a:tblGrid>
                <a:gridCol w="1466263">
                  <a:extLst>
                    <a:ext uri="{9D8B030D-6E8A-4147-A177-3AD203B41FA5}">
                      <a16:colId xmlns:a16="http://schemas.microsoft.com/office/drawing/2014/main" val="3379877384"/>
                    </a:ext>
                  </a:extLst>
                </a:gridCol>
                <a:gridCol w="2073481">
                  <a:extLst>
                    <a:ext uri="{9D8B030D-6E8A-4147-A177-3AD203B41FA5}">
                      <a16:colId xmlns:a16="http://schemas.microsoft.com/office/drawing/2014/main" val="3714140712"/>
                    </a:ext>
                  </a:extLst>
                </a:gridCol>
                <a:gridCol w="8347456">
                  <a:extLst>
                    <a:ext uri="{9D8B030D-6E8A-4147-A177-3AD203B41FA5}">
                      <a16:colId xmlns:a16="http://schemas.microsoft.com/office/drawing/2014/main" val="2244379985"/>
                    </a:ext>
                  </a:extLst>
                </a:gridCol>
              </a:tblGrid>
              <a:tr h="720341">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latin typeface="Times New Roman" panose="02020603050405020304" pitchFamily="18" charset="0"/>
                          <a:cs typeface="Times New Roman" panose="02020603050405020304" pitchFamily="18" charset="0"/>
                        </a:rPr>
                        <a:t>                  </a:t>
                      </a:r>
                      <a:r>
                        <a:rPr lang="vi-VN" sz="2800" b="1" kern="1200" dirty="0" smtClean="0">
                          <a:solidFill>
                            <a:schemeClr val="tx1"/>
                          </a:solidFill>
                          <a:latin typeface="Times New Roman" panose="02020603050405020304" pitchFamily="18" charset="0"/>
                          <a:cs typeface="Times New Roman" panose="02020603050405020304" pitchFamily="18" charset="0"/>
                        </a:rPr>
                        <a:t>Phân </a:t>
                      </a:r>
                      <a:r>
                        <a:rPr lang="vi-VN" sz="2800" b="1" kern="1200" dirty="0">
                          <a:solidFill>
                            <a:schemeClr val="tx1"/>
                          </a:solidFill>
                          <a:latin typeface="Times New Roman" panose="02020603050405020304" pitchFamily="18" charset="0"/>
                          <a:cs typeface="Times New Roman" panose="02020603050405020304" pitchFamily="18" charset="0"/>
                        </a:rPr>
                        <a:t>biệt nghĩa của các yếu tố Hán Việt trong mỗi trường hợp sau</a:t>
                      </a:r>
                      <a:endParaRPr lang="vi-VN" sz="2800" b="1" kern="1200" dirty="0">
                        <a:solidFill>
                          <a:schemeClr val="tx1"/>
                        </a:solidFill>
                        <a:latin typeface="Times New Roman" panose="02020603050405020304" pitchFamily="18" charset="0"/>
                        <a:ea typeface="+mn-ea"/>
                        <a:cs typeface="Times New Roman" panose="02020603050405020304" pitchFamily="18" charset="0"/>
                      </a:endParaRPr>
                    </a:p>
                  </a:txBody>
                  <a:tcPr marL="60960" marR="60960" marT="30480" marB="30480">
                    <a:solidFill>
                      <a:schemeClr val="accent6">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09816024"/>
                  </a:ext>
                </a:extLst>
              </a:tr>
              <a:tr h="720341">
                <a:tc rowSpan="2">
                  <a:txBody>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từ</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sinh</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Times New Roman" panose="02020603050405020304" pitchFamily="18" charset="0"/>
                          <a:ea typeface="+mn-ea"/>
                          <a:cs typeface="Times New Roman" panose="02020603050405020304" pitchFamily="18" charset="0"/>
                        </a:rPr>
                        <a:t>sinh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trong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sinh thành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có nghĩa là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đẻ</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1570983241"/>
                  </a:ext>
                </a:extLst>
              </a:tr>
              <a:tr h="720341">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viên</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Times New Roman" panose="02020603050405020304" pitchFamily="18" charset="0"/>
                          <a:ea typeface="+mn-ea"/>
                          <a:cs typeface="Times New Roman" panose="02020603050405020304" pitchFamily="18" charset="0"/>
                        </a:rPr>
                        <a:t>sinh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trong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sinh viên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nghĩa là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học trò</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439208162"/>
                  </a:ext>
                </a:extLst>
              </a:tr>
              <a:tr h="720341">
                <a:tc rowSpan="2">
                  <a:txBody>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từ</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bá</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Bá</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chủ</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Times New Roman" panose="02020603050405020304" pitchFamily="18" charset="0"/>
                          <a:ea typeface="+mn-ea"/>
                          <a:cs typeface="Times New Roman" panose="02020603050405020304" pitchFamily="18" charset="0"/>
                        </a:rPr>
                        <a:t>bá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trong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bá chủ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nghĩa là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thủ lĩnh liên minh các chư hầu</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803257739"/>
                  </a:ext>
                </a:extLst>
              </a:tr>
              <a:tr h="914400">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hô</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bá</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ứng</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Times New Roman" panose="02020603050405020304" pitchFamily="18" charset="0"/>
                          <a:ea typeface="+mn-ea"/>
                          <a:cs typeface="Times New Roman" panose="02020603050405020304" pitchFamily="18" charset="0"/>
                        </a:rPr>
                        <a:t>bá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trong cụm từ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nhất hô bá</a:t>
                      </a:r>
                      <a:r>
                        <a:rPr lang="en-US" sz="2800" b="0" i="1"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ứng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nghĩa là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trăm</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527446526"/>
                  </a:ext>
                </a:extLst>
              </a:tr>
              <a:tr h="720341">
                <a:tc rowSpan="2">
                  <a:txBody>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từ</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bào</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bào</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Times New Roman" panose="02020603050405020304" pitchFamily="18" charset="0"/>
                          <a:ea typeface="+mn-ea"/>
                          <a:cs typeface="Times New Roman" panose="02020603050405020304" pitchFamily="18" charset="0"/>
                        </a:rPr>
                        <a:t>bào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trong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đồng bào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nghĩa là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thuộc cùng huyết thống</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530734933"/>
                  </a:ext>
                </a:extLst>
              </a:tr>
              <a:tr h="720341">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bào</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Times New Roman" panose="02020603050405020304" pitchFamily="18" charset="0"/>
                          <a:ea typeface="+mn-ea"/>
                          <a:cs typeface="Times New Roman" panose="02020603050405020304" pitchFamily="18" charset="0"/>
                        </a:rPr>
                        <a:t>bào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trong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chiến bào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nghĩa là</a:t>
                      </a:r>
                      <a:r>
                        <a:rPr lang="en-US" sz="2800" b="0" i="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áo dài ống tay rộng</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2344522081"/>
                  </a:ext>
                </a:extLst>
              </a:tr>
              <a:tr h="720341">
                <a:tc rowSpan="2">
                  <a:txBody>
                    <a:bodyPr/>
                    <a:lstStyle/>
                    <a:p>
                      <a:pPr algn="just"/>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của</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từ</a:t>
                      </a:r>
                      <a:r>
                        <a:rPr lang="en-US" sz="2800" b="1" baseline="0" dirty="0">
                          <a:solidFill>
                            <a:schemeClr val="tx1"/>
                          </a:solidFill>
                          <a:latin typeface="Times New Roman" panose="02020603050405020304" pitchFamily="18" charset="0"/>
                          <a:cs typeface="Times New Roman" panose="02020603050405020304" pitchFamily="18" charset="0"/>
                        </a:rPr>
                        <a:t> “</a:t>
                      </a:r>
                      <a:r>
                        <a:rPr lang="en-US" sz="2800" b="1" baseline="0" dirty="0" err="1">
                          <a:solidFill>
                            <a:schemeClr val="tx1"/>
                          </a:solidFill>
                          <a:latin typeface="Times New Roman" panose="02020603050405020304" pitchFamily="18" charset="0"/>
                          <a:cs typeface="Times New Roman" panose="02020603050405020304" pitchFamily="18" charset="0"/>
                        </a:rPr>
                        <a:t>bằng</a:t>
                      </a:r>
                      <a:r>
                        <a:rPr lang="en-US" sz="2800" b="1" baseline="0"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2">
                        <a:lumMod val="20000"/>
                        <a:lumOff val="80000"/>
                      </a:schemeClr>
                    </a:solidFill>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Công</a:t>
                      </a:r>
                      <a:r>
                        <a:rPr lang="en-US" sz="2800" baseline="0" dirty="0">
                          <a:solidFill>
                            <a:schemeClr val="tx1"/>
                          </a:solidFill>
                          <a:latin typeface="Times New Roman" panose="02020603050405020304" pitchFamily="18" charset="0"/>
                          <a:cs typeface="Times New Roman" panose="02020603050405020304" pitchFamily="18" charset="0"/>
                        </a:rPr>
                        <a:t> </a:t>
                      </a:r>
                      <a:r>
                        <a:rPr lang="en-US" sz="2800" baseline="0" dirty="0" err="1">
                          <a:solidFill>
                            <a:schemeClr val="tx1"/>
                          </a:solidFill>
                          <a:latin typeface="Times New Roman" panose="02020603050405020304" pitchFamily="18" charset="0"/>
                          <a:cs typeface="Times New Roman" panose="02020603050405020304" pitchFamily="18" charset="0"/>
                        </a:rPr>
                        <a:t>bằng</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Times New Roman" panose="02020603050405020304" pitchFamily="18" charset="0"/>
                          <a:ea typeface="+mn-ea"/>
                          <a:cs typeface="Times New Roman" panose="02020603050405020304" pitchFamily="18" charset="0"/>
                        </a:rPr>
                        <a:t>bằng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trong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công bằng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nghĩa là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ngang</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đều</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3882073591"/>
                  </a:ext>
                </a:extLst>
              </a:tr>
              <a:tr h="720341">
                <a:tc vMerge="1">
                  <a:txBody>
                    <a:bodyPr/>
                    <a:lstStyle/>
                    <a:p>
                      <a:endParaRPr lang="en-US" dirty="0"/>
                    </a:p>
                  </a:txBody>
                  <a:tcPr/>
                </a:tc>
                <a:tc>
                  <a: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hữu</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accent1">
                        <a:lumMod val="20000"/>
                        <a:lumOff val="80000"/>
                      </a:schemeClr>
                    </a:solidFill>
                  </a:tcPr>
                </a:tc>
                <a:tc>
                  <a:txBody>
                    <a:bodyPr/>
                    <a:lstStyle/>
                    <a:p>
                      <a:pPr algn="just"/>
                      <a:r>
                        <a:rPr lang="vi-VN" sz="2800" b="1" i="1" kern="1200" dirty="0">
                          <a:solidFill>
                            <a:schemeClr val="tx1"/>
                          </a:solidFill>
                          <a:effectLst/>
                          <a:latin typeface="Times New Roman" panose="02020603050405020304" pitchFamily="18" charset="0"/>
                          <a:ea typeface="+mn-ea"/>
                          <a:cs typeface="Times New Roman" panose="02020603050405020304" pitchFamily="18" charset="0"/>
                        </a:rPr>
                        <a:t>bằng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trong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bằng hữu </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nghĩa là “</a:t>
                      </a:r>
                      <a:r>
                        <a:rPr lang="vi-VN" sz="2800" b="0" i="1" kern="1200" dirty="0">
                          <a:solidFill>
                            <a:schemeClr val="tx1"/>
                          </a:solidFill>
                          <a:effectLst/>
                          <a:latin typeface="Times New Roman" panose="02020603050405020304" pitchFamily="18" charset="0"/>
                          <a:ea typeface="+mn-ea"/>
                          <a:cs typeface="Times New Roman" panose="02020603050405020304" pitchFamily="18" charset="0"/>
                        </a:rPr>
                        <a:t>bạn</a:t>
                      </a:r>
                      <a:r>
                        <a:rPr lang="vi-VN" sz="28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a:txBody>
                  <a:tcPr marL="60960" marR="60960" marT="30480" marB="30480">
                    <a:solidFill>
                      <a:schemeClr val="bg1"/>
                    </a:solidFill>
                  </a:tcPr>
                </a:tc>
                <a:extLst>
                  <a:ext uri="{0D108BD9-81ED-4DB2-BD59-A6C34878D82A}">
                    <a16:rowId xmlns:a16="http://schemas.microsoft.com/office/drawing/2014/main" val="477100729"/>
                  </a:ext>
                </a:extLst>
              </a:tr>
            </a:tbl>
          </a:graphicData>
        </a:graphic>
      </p:graphicFrame>
      <p:grpSp>
        <p:nvGrpSpPr>
          <p:cNvPr id="3" name="Group 2">
            <a:extLst>
              <a:ext uri="{FF2B5EF4-FFF2-40B4-BE49-F238E27FC236}">
                <a16:creationId xmlns:a16="http://schemas.microsoft.com/office/drawing/2014/main" id="{D4437E76-EACA-2320-58B1-B221A044BED8}"/>
              </a:ext>
            </a:extLst>
          </p:cNvPr>
          <p:cNvGrpSpPr/>
          <p:nvPr/>
        </p:nvGrpSpPr>
        <p:grpSpPr>
          <a:xfrm>
            <a:off x="0" y="0"/>
            <a:ext cx="2102177" cy="935628"/>
            <a:chOff x="1752717" y="776177"/>
            <a:chExt cx="8124929" cy="1883085"/>
          </a:xfrm>
        </p:grpSpPr>
        <p:sp>
          <p:nvSpPr>
            <p:cNvPr id="4" name="Rectangle: Rounded Corners 5">
              <a:extLst>
                <a:ext uri="{FF2B5EF4-FFF2-40B4-BE49-F238E27FC236}">
                  <a16:creationId xmlns:a16="http://schemas.microsoft.com/office/drawing/2014/main" id="{390127A3-9D9C-F81B-5C3F-F5E94028BE93}"/>
                </a:ext>
              </a:extLst>
            </p:cNvPr>
            <p:cNvSpPr/>
            <p:nvPr/>
          </p:nvSpPr>
          <p:spPr>
            <a:xfrm>
              <a:off x="2264735" y="776177"/>
              <a:ext cx="7612911"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 name="TextBox 4">
              <a:extLst>
                <a:ext uri="{FF2B5EF4-FFF2-40B4-BE49-F238E27FC236}">
                  <a16:creationId xmlns:a16="http://schemas.microsoft.com/office/drawing/2014/main" id="{2622B23A-F613-25F4-F27A-6685704F4296}"/>
                </a:ext>
              </a:extLst>
            </p:cNvPr>
            <p:cNvSpPr txBox="1"/>
            <p:nvPr/>
          </p:nvSpPr>
          <p:spPr>
            <a:xfrm>
              <a:off x="2559345" y="986762"/>
              <a:ext cx="7073309" cy="1672500"/>
            </a:xfrm>
            <a:prstGeom prst="rect">
              <a:avLst/>
            </a:prstGeom>
            <a:noFill/>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TẬP 1</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6"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52717" y="874759"/>
              <a:ext cx="985500" cy="11885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63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437E76-EACA-2320-58B1-B221A044BED8}"/>
              </a:ext>
            </a:extLst>
          </p:cNvPr>
          <p:cNvGrpSpPr/>
          <p:nvPr/>
        </p:nvGrpSpPr>
        <p:grpSpPr>
          <a:xfrm>
            <a:off x="1638454" y="272597"/>
            <a:ext cx="3561796" cy="797701"/>
            <a:chOff x="1948919" y="848032"/>
            <a:chExt cx="8446529" cy="1605485"/>
          </a:xfrm>
        </p:grpSpPr>
        <p:sp>
          <p:nvSpPr>
            <p:cNvPr id="9"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TẬP 2</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F6CCA8E-6850-AEAF-08C5-A837C84F80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4" name="Rectangle 13"/>
          <p:cNvSpPr/>
          <p:nvPr/>
        </p:nvSpPr>
        <p:spPr>
          <a:xfrm>
            <a:off x="276559" y="1864458"/>
            <a:ext cx="5966580"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marL="342900" indent="-342900" algn="just">
              <a:buAutoNum type="alphaLcPeriod"/>
              <a:defRPr/>
            </a:pPr>
            <a:r>
              <a:rPr lang="vi-VN" sz="2800" dirty="0" smtClean="0">
                <a:latin typeface="+mj-lt"/>
                <a:cs typeface="Times New Roman" panose="02020603050405020304" pitchFamily="18" charset="0"/>
              </a:rPr>
              <a:t>Thành </a:t>
            </a:r>
            <a:r>
              <a:rPr lang="vi-VN" sz="2800" dirty="0">
                <a:latin typeface="+mj-lt"/>
                <a:cs typeface="Times New Roman" panose="02020603050405020304" pitchFamily="18" charset="0"/>
              </a:rPr>
              <a:t>càng </a:t>
            </a:r>
            <a:r>
              <a:rPr lang="vi-VN" sz="2800" b="1" dirty="0">
                <a:latin typeface="+mj-lt"/>
                <a:cs typeface="Times New Roman" panose="02020603050405020304" pitchFamily="18" charset="0"/>
              </a:rPr>
              <a:t>kinh</a:t>
            </a:r>
            <a:r>
              <a:rPr lang="vi-VN" sz="2800" dirty="0">
                <a:latin typeface="+mj-lt"/>
                <a:cs typeface="Times New Roman" panose="02020603050405020304" pitchFamily="18" charset="0"/>
              </a:rPr>
              <a:t> ngạc mừng rỡ, vội bắt dế bỏ vào lồng. </a:t>
            </a:r>
            <a:r>
              <a:rPr lang="vi-VN" sz="2800" dirty="0" smtClean="0">
                <a:latin typeface="+mj-lt"/>
                <a:cs typeface="Times New Roman" panose="02020603050405020304" pitchFamily="18" charset="0"/>
              </a:rPr>
              <a:t>(</a:t>
            </a:r>
            <a:r>
              <a:rPr lang="vi-VN" sz="2800" dirty="0">
                <a:latin typeface="+mj-lt"/>
                <a:cs typeface="Times New Roman" panose="02020603050405020304" pitchFamily="18" charset="0"/>
              </a:rPr>
              <a:t>Bồ Tùng Linh, Dế chọi)</a:t>
            </a:r>
          </a:p>
        </p:txBody>
      </p:sp>
      <p:sp>
        <p:nvSpPr>
          <p:cNvPr id="15" name="Rectangle 14"/>
          <p:cNvSpPr/>
          <p:nvPr/>
        </p:nvSpPr>
        <p:spPr>
          <a:xfrm>
            <a:off x="276560" y="3714911"/>
            <a:ext cx="5966580" cy="2677656"/>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vi-VN" sz="2800" dirty="0">
                <a:latin typeface="+mj-lt"/>
                <a:cs typeface="Times New Roman" panose="02020603050405020304" pitchFamily="18" charset="0"/>
              </a:rPr>
              <a:t>b. Vào tới cung cho chọi thử với đủ thứ dế </a:t>
            </a:r>
            <a:r>
              <a:rPr lang="vi-VN" sz="2800" b="1" dirty="0">
                <a:latin typeface="+mj-lt"/>
                <a:cs typeface="Times New Roman" panose="02020603050405020304" pitchFamily="18" charset="0"/>
              </a:rPr>
              <a:t>kì</a:t>
            </a:r>
            <a:r>
              <a:rPr lang="vi-VN" sz="2800" dirty="0">
                <a:latin typeface="+mj-lt"/>
                <a:cs typeface="Times New Roman" panose="02020603050405020304" pitchFamily="18" charset="0"/>
              </a:rPr>
              <a:t> lạ của các nơi dâng lên như hồ điệp (dế bướm), đường lang (dế bọ ngựa), du lợi đạt (dế đánh dầu), thanh ti đầu (dế trán tơ xanh) thì con nào cũng thua. (Bồ Tùng Linh, Dế chọi)</a:t>
            </a:r>
          </a:p>
        </p:txBody>
      </p:sp>
      <p:sp>
        <p:nvSpPr>
          <p:cNvPr id="16" name="Rectangle 15"/>
          <p:cNvSpPr/>
          <p:nvPr/>
        </p:nvSpPr>
        <p:spPr>
          <a:xfrm>
            <a:off x="7534261" y="437964"/>
            <a:ext cx="3630546" cy="954107"/>
          </a:xfrm>
          <a:prstGeom prst="rect">
            <a:avLst/>
          </a:prstGeom>
        </p:spPr>
        <p:txBody>
          <a:bodyPr wrap="none">
            <a:spAutoFit/>
          </a:bodyPr>
          <a:lstStyle/>
          <a:p>
            <a:pPr algn="ctr"/>
            <a:r>
              <a:rPr lang="en-US" sz="2800" b="1" dirty="0">
                <a:latin typeface="Times New Roman" panose="02020603050405020304" pitchFamily="18" charset="0"/>
                <a:cs typeface="Times New Roman" panose="02020603050405020304" pitchFamily="18" charset="0"/>
              </a:rPr>
              <a:t>T</a:t>
            </a:r>
            <a:r>
              <a:rPr lang="vi-VN" sz="2800" b="1" dirty="0">
                <a:latin typeface="Times New Roman" panose="02020603050405020304" pitchFamily="18" charset="0"/>
                <a:cs typeface="Times New Roman" panose="02020603050405020304" pitchFamily="18" charset="0"/>
              </a:rPr>
              <a:t>ừ Hán Việt có yếu tố </a:t>
            </a:r>
            <a:endParaRPr lang="en-US" sz="2800" b="1" dirty="0" smtClean="0">
              <a:latin typeface="Times New Roman" panose="02020603050405020304" pitchFamily="18" charset="0"/>
              <a:cs typeface="Times New Roman" panose="02020603050405020304" pitchFamily="18" charset="0"/>
            </a:endParaRPr>
          </a:p>
          <a:p>
            <a:pPr algn="ctr"/>
            <a:r>
              <a:rPr lang="vi-VN" sz="2800" b="1" dirty="0" smtClean="0">
                <a:latin typeface="Times New Roman" panose="02020603050405020304" pitchFamily="18" charset="0"/>
                <a:cs typeface="Times New Roman" panose="02020603050405020304" pitchFamily="18" charset="0"/>
              </a:rPr>
              <a:t>đồng </a:t>
            </a:r>
            <a:r>
              <a:rPr lang="vi-VN" sz="2800" b="1" dirty="0">
                <a:latin typeface="Times New Roman" panose="02020603050405020304" pitchFamily="18" charset="0"/>
                <a:cs typeface="Times New Roman" panose="02020603050405020304" pitchFamily="18" charset="0"/>
              </a:rPr>
              <a:t>âm khác nghĩa </a:t>
            </a:r>
            <a:endParaRPr lang="en-US" sz="28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7094136" y="1931471"/>
            <a:ext cx="5004079" cy="1815882"/>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ngạc</a:t>
            </a:r>
            <a:endParaRPr lang="en-US" sz="2800" i="1" dirty="0">
              <a:latin typeface="Times New Roman" panose="02020603050405020304" pitchFamily="18" charset="0"/>
              <a:cs typeface="Times New Roman" panose="02020603050405020304" pitchFamily="18" charset="0"/>
            </a:endParaRPr>
          </a:p>
        </p:txBody>
      </p:sp>
      <p:sp>
        <p:nvSpPr>
          <p:cNvPr id="18" name="Rectangle 17"/>
          <p:cNvSpPr/>
          <p:nvPr/>
        </p:nvSpPr>
        <p:spPr>
          <a:xfrm>
            <a:off x="7094136" y="4274039"/>
            <a:ext cx="5004079" cy="1815882"/>
          </a:xfrm>
          <a:prstGeom prst="rect">
            <a:avLst/>
          </a:prstGeom>
          <a:solidFill>
            <a:schemeClr val="accent6">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Kì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vọng</a:t>
            </a:r>
            <a:endParaRPr lang="en-US" sz="2800" b="1"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a:t>
            </a:r>
            <a:endParaRPr lang="en-US" sz="2800" i="1"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6266661" y="2379665"/>
            <a:ext cx="972396" cy="614676"/>
          </a:xfrm>
          <a:prstGeom prst="rect">
            <a:avLst/>
          </a:prstGeom>
        </p:spPr>
      </p:pic>
      <p:pic>
        <p:nvPicPr>
          <p:cNvPr id="20" name="Picture 19">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6266660" y="4874642"/>
            <a:ext cx="972396" cy="614676"/>
          </a:xfrm>
          <a:prstGeom prst="rect">
            <a:avLst/>
          </a:prstGeom>
        </p:spPr>
      </p:pic>
      <p:pic>
        <p:nvPicPr>
          <p:cNvPr id="21" name="Picture 20">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9109977" y="1348076"/>
            <a:ext cx="972396" cy="614676"/>
          </a:xfrm>
          <a:prstGeom prst="rect">
            <a:avLst/>
          </a:prstGeom>
        </p:spPr>
      </p:pic>
    </p:spTree>
    <p:extLst>
      <p:ext uri="{BB962C8B-B14F-4D97-AF65-F5344CB8AC3E}">
        <p14:creationId xmlns:p14="http://schemas.microsoft.com/office/powerpoint/2010/main" val="31555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437E76-EACA-2320-58B1-B221A044BED8}"/>
              </a:ext>
            </a:extLst>
          </p:cNvPr>
          <p:cNvGrpSpPr/>
          <p:nvPr/>
        </p:nvGrpSpPr>
        <p:grpSpPr>
          <a:xfrm>
            <a:off x="1638454" y="272597"/>
            <a:ext cx="3561796" cy="797701"/>
            <a:chOff x="1948919" y="848032"/>
            <a:chExt cx="8446529" cy="1605485"/>
          </a:xfrm>
        </p:grpSpPr>
        <p:sp>
          <p:nvSpPr>
            <p:cNvPr id="9"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Box 9">
              <a:extLst>
                <a:ext uri="{FF2B5EF4-FFF2-40B4-BE49-F238E27FC236}">
                  <a16:creationId xmlns:a16="http://schemas.microsoft.com/office/drawing/2014/main" id="{2622B23A-F613-25F4-F27A-6685704F4296}"/>
                </a:ext>
              </a:extLst>
            </p:cNvPr>
            <p:cNvSpPr txBox="1"/>
            <p:nvPr/>
          </p:nvSpPr>
          <p:spPr>
            <a:xfrm>
              <a:off x="2441670" y="1338045"/>
              <a:ext cx="7073309" cy="929166"/>
            </a:xfrm>
            <a:prstGeom prst="rect">
              <a:avLst/>
            </a:prstGeom>
            <a:noFill/>
          </p:spPr>
          <p:txBody>
            <a:bodyPr wrap="square">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BÀI TẬP 2</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F6CCA8E-6850-AEAF-08C5-A837C84F80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4" name="Rectangle 13"/>
          <p:cNvSpPr/>
          <p:nvPr/>
        </p:nvSpPr>
        <p:spPr>
          <a:xfrm>
            <a:off x="276559" y="1864458"/>
            <a:ext cx="5966580" cy="1384995"/>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vi-VN" sz="2800" dirty="0">
                <a:latin typeface="+mj-lt"/>
                <a:cs typeface="Times New Roman" panose="02020603050405020304" pitchFamily="18" charset="0"/>
              </a:rPr>
              <a:t>c. Song Trương có tính đa </a:t>
            </a:r>
            <a:r>
              <a:rPr lang="vi-VN" sz="2800" b="1" dirty="0">
                <a:latin typeface="+mj-lt"/>
                <a:cs typeface="Times New Roman" panose="02020603050405020304" pitchFamily="18" charset="0"/>
              </a:rPr>
              <a:t>nghi</a:t>
            </a:r>
            <a:r>
              <a:rPr lang="vi-VN" sz="2800" dirty="0">
                <a:latin typeface="+mj-lt"/>
                <a:cs typeface="Times New Roman" panose="02020603050405020304" pitchFamily="18" charset="0"/>
              </a:rPr>
              <a:t>, đối với vợ phòng ngừa quá sức. (Nguyễn Dữ - Chuyện người con gái Nam Xương)</a:t>
            </a:r>
          </a:p>
        </p:txBody>
      </p:sp>
      <p:sp>
        <p:nvSpPr>
          <p:cNvPr id="15" name="Rectangle 14"/>
          <p:cNvSpPr/>
          <p:nvPr/>
        </p:nvSpPr>
        <p:spPr>
          <a:xfrm>
            <a:off x="276560" y="3714911"/>
            <a:ext cx="5966580" cy="1877437"/>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pPr algn="just">
              <a:defRPr/>
            </a:pPr>
            <a:r>
              <a:rPr lang="en-US" sz="2800" dirty="0" smtClean="0">
                <a:latin typeface="Times New Roman" panose="02020603050405020304" pitchFamily="18" charset="0"/>
                <a:cs typeface="Times New Roman" panose="02020603050405020304" pitchFamily="18" charset="0"/>
              </a:rPr>
              <a:t>d. </a:t>
            </a:r>
            <a:r>
              <a:rPr lang="vi-VN" sz="2800" dirty="0" smtClean="0">
                <a:latin typeface="Times New Roman" panose="02020603050405020304" pitchFamily="18" charset="0"/>
                <a:cs typeface="Times New Roman" panose="02020603050405020304" pitchFamily="18" charset="0"/>
              </a:rPr>
              <a:t>Bấy </a:t>
            </a:r>
            <a:r>
              <a:rPr lang="vi-VN" sz="2800" dirty="0">
                <a:latin typeface="Times New Roman" panose="02020603050405020304" pitchFamily="18" charset="0"/>
                <a:cs typeface="Times New Roman" panose="02020603050405020304" pitchFamily="18" charset="0"/>
              </a:rPr>
              <a:t>giờ chàng mới tỉnh </a:t>
            </a:r>
            <a:r>
              <a:rPr lang="vi-VN" sz="2800" b="1" dirty="0">
                <a:latin typeface="Times New Roman" panose="02020603050405020304" pitchFamily="18" charset="0"/>
                <a:cs typeface="Times New Roman" panose="02020603050405020304" pitchFamily="18" charset="0"/>
              </a:rPr>
              <a:t>ngộ</a:t>
            </a:r>
            <a:r>
              <a:rPr lang="vi-VN" sz="2800" dirty="0">
                <a:latin typeface="Times New Roman" panose="02020603050405020304" pitchFamily="18" charset="0"/>
                <a:cs typeface="Times New Roman" panose="02020603050405020304" pitchFamily="18" charset="0"/>
              </a:rPr>
              <a:t>, thấu nỗi oan của vợ, nhưng việc trót đã qua rồi! (Nguyễn Dữ - Chuyện người con gái Nam Xương)</a:t>
            </a:r>
          </a:p>
        </p:txBody>
      </p:sp>
      <p:sp>
        <p:nvSpPr>
          <p:cNvPr id="16" name="Rectangle 15"/>
          <p:cNvSpPr/>
          <p:nvPr/>
        </p:nvSpPr>
        <p:spPr>
          <a:xfrm>
            <a:off x="7534261" y="437964"/>
            <a:ext cx="3630546" cy="954107"/>
          </a:xfrm>
          <a:prstGeom prst="rect">
            <a:avLst/>
          </a:prstGeom>
        </p:spPr>
        <p:txBody>
          <a:bodyPr wrap="none">
            <a:spAutoFit/>
          </a:bodyPr>
          <a:lstStyle/>
          <a:p>
            <a:pPr algn="ctr"/>
            <a:r>
              <a:rPr lang="en-US" sz="2800" b="1" dirty="0">
                <a:latin typeface="Times New Roman" panose="02020603050405020304" pitchFamily="18" charset="0"/>
                <a:cs typeface="Times New Roman" panose="02020603050405020304" pitchFamily="18" charset="0"/>
              </a:rPr>
              <a:t>T</a:t>
            </a:r>
            <a:r>
              <a:rPr lang="vi-VN" sz="2800" b="1" dirty="0">
                <a:latin typeface="+mj-lt"/>
                <a:cs typeface="Times New Roman" panose="02020603050405020304" pitchFamily="18" charset="0"/>
              </a:rPr>
              <a:t>ừ Hán Việt có yếu tố </a:t>
            </a:r>
            <a:endParaRPr lang="en-US" sz="2800" b="1" dirty="0" smtClean="0">
              <a:latin typeface="+mj-lt"/>
              <a:cs typeface="Times New Roman" panose="02020603050405020304" pitchFamily="18" charset="0"/>
            </a:endParaRPr>
          </a:p>
          <a:p>
            <a:pPr algn="ctr"/>
            <a:r>
              <a:rPr lang="vi-VN" sz="2800" b="1" dirty="0" smtClean="0">
                <a:latin typeface="+mj-lt"/>
                <a:cs typeface="Times New Roman" panose="02020603050405020304" pitchFamily="18" charset="0"/>
              </a:rPr>
              <a:t>đồng </a:t>
            </a:r>
            <a:r>
              <a:rPr lang="vi-VN" sz="2800" b="1" dirty="0">
                <a:latin typeface="+mj-lt"/>
                <a:cs typeface="Times New Roman" panose="02020603050405020304" pitchFamily="18" charset="0"/>
              </a:rPr>
              <a:t>âm khác nghĩa </a:t>
            </a:r>
            <a:endParaRPr lang="en-US" sz="2800" b="1" dirty="0">
              <a:latin typeface="+mj-lt"/>
              <a:cs typeface="Times New Roman" panose="02020603050405020304" pitchFamily="18" charset="0"/>
            </a:endParaRPr>
          </a:p>
        </p:txBody>
      </p:sp>
      <p:sp>
        <p:nvSpPr>
          <p:cNvPr id="17" name="Rectangle 16"/>
          <p:cNvSpPr/>
          <p:nvPr/>
        </p:nvSpPr>
        <p:spPr>
          <a:xfrm>
            <a:off x="7094136" y="1931471"/>
            <a:ext cx="5004079" cy="1431161"/>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a:t>
            </a:r>
            <a:endParaRPr lang="en-US" sz="2800" b="1" dirty="0">
              <a:latin typeface="Times New Roman" panose="02020603050405020304" pitchFamily="18" charset="0"/>
              <a:cs typeface="Times New Roman" panose="02020603050405020304" pitchFamily="18" charset="0"/>
            </a:endParaRPr>
          </a:p>
          <a:p>
            <a:pPr algn="just"/>
            <a:r>
              <a:rPr lang="en-US" sz="2800" dirty="0">
                <a:solidFill>
                  <a:srgbClr val="242021"/>
                </a:solidFill>
                <a:latin typeface="Times New Roman" panose="02020603050405020304" pitchFamily="18" charset="0"/>
                <a:cs typeface="Times New Roman" panose="02020603050405020304" pitchFamily="18" charset="0"/>
              </a:rPr>
              <a:t>N</a:t>
            </a:r>
            <a:r>
              <a:rPr lang="vi-VN" sz="2800" dirty="0">
                <a:solidFill>
                  <a:srgbClr val="242021"/>
                </a:solidFill>
                <a:latin typeface="Times New Roman" panose="02020603050405020304" pitchFamily="18" charset="0"/>
                <a:cs typeface="Times New Roman" panose="02020603050405020304" pitchFamily="18" charset="0"/>
              </a:rPr>
              <a:t>ghi</a:t>
            </a:r>
            <a:r>
              <a:rPr lang="en-US" sz="2800" dirty="0">
                <a:solidFill>
                  <a:srgbClr val="242021"/>
                </a:solidFill>
                <a:latin typeface="Times New Roman" panose="02020603050405020304" pitchFamily="18" charset="0"/>
                <a:cs typeface="Times New Roman" panose="02020603050405020304" pitchFamily="18" charset="0"/>
              </a:rPr>
              <a:t>: </a:t>
            </a:r>
            <a:r>
              <a:rPr lang="vi-VN" sz="2800" dirty="0">
                <a:solidFill>
                  <a:srgbClr val="242021"/>
                </a:solidFill>
                <a:latin typeface="Times New Roman" panose="02020603050405020304" pitchFamily="18" charset="0"/>
                <a:cs typeface="Times New Roman" panose="02020603050405020304" pitchFamily="18" charset="0"/>
              </a:rPr>
              <a:t>thích hợp</a:t>
            </a:r>
            <a:r>
              <a:rPr lang="en-US" sz="2800" dirty="0">
                <a:solidFill>
                  <a:srgbClr val="242021"/>
                </a:solidFill>
                <a:latin typeface="Times New Roman" panose="02020603050405020304" pitchFamily="18" charset="0"/>
                <a:cs typeface="Times New Roman" panose="02020603050405020304" pitchFamily="18" charset="0"/>
              </a:rPr>
              <a:t>,</a:t>
            </a:r>
            <a:r>
              <a:rPr lang="vi-VN" sz="2800" dirty="0">
                <a:solidFill>
                  <a:srgbClr val="242021"/>
                </a:solidFill>
                <a:latin typeface="Times New Roman" panose="02020603050405020304" pitchFamily="18" charset="0"/>
                <a:cs typeface="Times New Roman" panose="02020603050405020304" pitchFamily="18" charset="0"/>
              </a:rPr>
              <a:t> đồng âm với nghi (ngờ) trong từ đa nghi.</a:t>
            </a:r>
            <a:endParaRPr lang="en-US" sz="2800" dirty="0">
              <a:latin typeface="Times New Roman" panose="02020603050405020304" pitchFamily="18" charset="0"/>
              <a:cs typeface="Times New Roman" panose="02020603050405020304" pitchFamily="18" charset="0"/>
            </a:endParaRPr>
          </a:p>
        </p:txBody>
      </p:sp>
      <p:sp>
        <p:nvSpPr>
          <p:cNvPr id="18" name="Rectangle 17"/>
          <p:cNvSpPr/>
          <p:nvPr/>
        </p:nvSpPr>
        <p:spPr>
          <a:xfrm>
            <a:off x="7094136" y="4274039"/>
            <a:ext cx="5004079" cy="1431161"/>
          </a:xfrm>
          <a:prstGeom prst="rect">
            <a:avLst/>
          </a:prstGeom>
          <a:solidFill>
            <a:schemeClr val="accent2">
              <a:lumMod val="20000"/>
              <a:lumOff val="80000"/>
            </a:schemeClr>
          </a:solidFill>
          <a:effectLst>
            <a:outerShdw blurRad="63500" sx="102000" sy="102000" algn="ctr" rotWithShape="0">
              <a:prstClr val="black">
                <a:alpha val="40000"/>
              </a:prstClr>
            </a:outerShdw>
          </a:effectLst>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Hội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ngộ</a:t>
            </a:r>
            <a:endParaRPr lang="en-US" sz="2800" b="1" dirty="0">
              <a:latin typeface="Times New Roman" panose="02020603050405020304" pitchFamily="18" charset="0"/>
              <a:cs typeface="Times New Roman" panose="02020603050405020304" pitchFamily="18" charset="0"/>
            </a:endParaRPr>
          </a:p>
          <a:p>
            <a:pPr algn="just"/>
            <a:r>
              <a:rPr lang="en-US" sz="2800" dirty="0">
                <a:solidFill>
                  <a:srgbClr val="242021"/>
                </a:solidFill>
                <a:latin typeface="Times New Roman" panose="02020603050405020304" pitchFamily="18" charset="0"/>
                <a:cs typeface="Times New Roman" panose="02020603050405020304" pitchFamily="18" charset="0"/>
              </a:rPr>
              <a:t>N</a:t>
            </a:r>
            <a:r>
              <a:rPr lang="vi-VN" sz="2800" dirty="0">
                <a:solidFill>
                  <a:srgbClr val="242021"/>
                </a:solidFill>
                <a:latin typeface="Times New Roman" panose="02020603050405020304" pitchFamily="18" charset="0"/>
                <a:cs typeface="Times New Roman" panose="02020603050405020304" pitchFamily="18" charset="0"/>
              </a:rPr>
              <a:t>gộ</a:t>
            </a:r>
            <a:r>
              <a:rPr lang="en-US" sz="2800" dirty="0">
                <a:solidFill>
                  <a:srgbClr val="242021"/>
                </a:solidFill>
                <a:latin typeface="Times New Roman" panose="02020603050405020304" pitchFamily="18" charset="0"/>
                <a:cs typeface="Times New Roman" panose="02020603050405020304" pitchFamily="18" charset="0"/>
              </a:rPr>
              <a:t>: </a:t>
            </a:r>
            <a:r>
              <a:rPr lang="vi-VN" sz="2800" dirty="0">
                <a:solidFill>
                  <a:srgbClr val="242021"/>
                </a:solidFill>
                <a:latin typeface="Times New Roman" panose="02020603050405020304" pitchFamily="18" charset="0"/>
                <a:cs typeface="Times New Roman" panose="02020603050405020304" pitchFamily="18" charset="0"/>
              </a:rPr>
              <a:t>gặp</a:t>
            </a:r>
            <a:r>
              <a:rPr lang="en-US" sz="2800" dirty="0">
                <a:solidFill>
                  <a:srgbClr val="242021"/>
                </a:solidFill>
                <a:latin typeface="Times New Roman" panose="02020603050405020304" pitchFamily="18" charset="0"/>
                <a:cs typeface="Times New Roman" panose="02020603050405020304" pitchFamily="18" charset="0"/>
              </a:rPr>
              <a:t>,</a:t>
            </a:r>
            <a:r>
              <a:rPr lang="vi-VN" sz="2800" dirty="0">
                <a:solidFill>
                  <a:srgbClr val="242021"/>
                </a:solidFill>
                <a:latin typeface="Times New Roman" panose="02020603050405020304" pitchFamily="18" charset="0"/>
                <a:cs typeface="Times New Roman" panose="02020603050405020304" pitchFamily="18" charset="0"/>
              </a:rPr>
              <a:t> đồng âm với ngộ (tỉnh, hiểu ra) trong từ tỉnh ngộ.</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6266661" y="2379665"/>
            <a:ext cx="972396" cy="614676"/>
          </a:xfrm>
          <a:prstGeom prst="rect">
            <a:avLst/>
          </a:prstGeom>
        </p:spPr>
      </p:pic>
      <p:pic>
        <p:nvPicPr>
          <p:cNvPr id="20" name="Picture 19">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1318330">
            <a:off x="6266660" y="4874642"/>
            <a:ext cx="972396" cy="614676"/>
          </a:xfrm>
          <a:prstGeom prst="rect">
            <a:avLst/>
          </a:prstGeom>
        </p:spPr>
      </p:pic>
      <p:pic>
        <p:nvPicPr>
          <p:cNvPr id="21" name="Picture 20">
            <a:extLst>
              <a:ext uri="{FF2B5EF4-FFF2-40B4-BE49-F238E27FC236}">
                <a16:creationId xmlns:a16="http://schemas.microsoft.com/office/drawing/2014/main" id="{FC6B7DCC-96EC-FF9F-D873-CACEDBB7159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5400000">
            <a:off x="9109977" y="1348076"/>
            <a:ext cx="972396" cy="614676"/>
          </a:xfrm>
          <a:prstGeom prst="rect">
            <a:avLst/>
          </a:prstGeom>
        </p:spPr>
      </p:pic>
    </p:spTree>
    <p:extLst>
      <p:ext uri="{BB962C8B-B14F-4D97-AF65-F5344CB8AC3E}">
        <p14:creationId xmlns:p14="http://schemas.microsoft.com/office/powerpoint/2010/main" val="1118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0" y="-70381"/>
            <a:ext cx="12192000" cy="6858000"/>
          </a:xfrm>
          <a:prstGeom prst="rect">
            <a:avLst/>
          </a:prstGeom>
        </p:spPr>
      </p:pic>
      <p:grpSp>
        <p:nvGrpSpPr>
          <p:cNvPr id="6" name="Group 5">
            <a:extLst>
              <a:ext uri="{FF2B5EF4-FFF2-40B4-BE49-F238E27FC236}">
                <a16:creationId xmlns:a16="http://schemas.microsoft.com/office/drawing/2014/main" id="{1FA04F32-9078-E386-A23B-88B6683DAD36}"/>
              </a:ext>
            </a:extLst>
          </p:cNvPr>
          <p:cNvGrpSpPr/>
          <p:nvPr/>
        </p:nvGrpSpPr>
        <p:grpSpPr>
          <a:xfrm>
            <a:off x="-631510" y="814405"/>
            <a:ext cx="5443474" cy="5549899"/>
            <a:chOff x="-352645" y="1222744"/>
            <a:chExt cx="5635256" cy="5635256"/>
          </a:xfrm>
        </p:grpSpPr>
        <p:pic>
          <p:nvPicPr>
            <p:cNvPr id="3" name="Picture 2">
              <a:extLst>
                <a:ext uri="{FF2B5EF4-FFF2-40B4-BE49-F238E27FC236}">
                  <a16:creationId xmlns:a16="http://schemas.microsoft.com/office/drawing/2014/main" id="{98CC5C8E-CB20-6728-3B06-7CEB3A1CFAE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946" b="91693" l="9744" r="89776">
                          <a14:foregroundMark x1="46486" y1="9105" x2="57348" y2="40575"/>
                          <a14:foregroundMark x1="46006" y1="91693" x2="55431" y2="91214"/>
                        </a14:backgroundRemoval>
                      </a14:imgEffect>
                    </a14:imgLayer>
                  </a14:imgProps>
                </a:ext>
                <a:ext uri="{28A0092B-C50C-407E-A947-70E740481C1C}">
                  <a14:useLocalDpi xmlns:a14="http://schemas.microsoft.com/office/drawing/2010/main" val="0"/>
                </a:ext>
              </a:extLst>
            </a:blip>
            <a:stretch>
              <a:fillRect/>
            </a:stretch>
          </p:blipFill>
          <p:spPr>
            <a:xfrm>
              <a:off x="-352645" y="1222744"/>
              <a:ext cx="5635256" cy="5635256"/>
            </a:xfrm>
            <a:prstGeom prst="rect">
              <a:avLst/>
            </a:prstGeom>
          </p:spPr>
        </p:pic>
        <p:sp>
          <p:nvSpPr>
            <p:cNvPr id="4" name="Title 1">
              <a:extLst>
                <a:ext uri="{FF2B5EF4-FFF2-40B4-BE49-F238E27FC236}">
                  <a16:creationId xmlns:a16="http://schemas.microsoft.com/office/drawing/2014/main" id="{D0C5DC18-7A92-F084-8571-224FFFD25FA6}"/>
                </a:ext>
              </a:extLst>
            </p:cNvPr>
            <p:cNvSpPr txBox="1">
              <a:spLocks/>
            </p:cNvSpPr>
            <p:nvPr/>
          </p:nvSpPr>
          <p:spPr>
            <a:xfrm>
              <a:off x="870100" y="3848982"/>
              <a:ext cx="3232298"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dirty="0" err="1" smtClean="0">
                  <a:solidFill>
                    <a:srgbClr val="0070C0"/>
                  </a:solidFill>
                  <a:latin typeface="Times New Roman" panose="02020603050405020304" pitchFamily="18" charset="0"/>
                  <a:cs typeface="Times New Roman" panose="02020603050405020304" pitchFamily="18" charset="0"/>
                </a:rPr>
                <a:t>Đặt</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câu</a:t>
              </a:r>
              <a:endParaRPr lang="en-US" sz="3400" dirty="0">
                <a:solidFill>
                  <a:srgbClr val="0070C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id="{0807F9A3-4F7B-9A62-7BB0-5D518128D80C}"/>
              </a:ext>
            </a:extLst>
          </p:cNvPr>
          <p:cNvGrpSpPr/>
          <p:nvPr/>
        </p:nvGrpSpPr>
        <p:grpSpPr>
          <a:xfrm>
            <a:off x="4738093" y="125242"/>
            <a:ext cx="6794502" cy="1706523"/>
            <a:chOff x="5143501" y="2019300"/>
            <a:chExt cx="6794502" cy="1706523"/>
          </a:xfrm>
        </p:grpSpPr>
        <p:sp>
          <p:nvSpPr>
            <p:cNvPr id="9" name="Google Shape;190;p18">
              <a:extLst>
                <a:ext uri="{FF2B5EF4-FFF2-40B4-BE49-F238E27FC236}">
                  <a16:creationId xmlns:a16="http://schemas.microsoft.com/office/drawing/2014/main" id="{F7742FDC-7E2B-FE71-FEB1-E4175855A140}"/>
                </a:ext>
              </a:extLst>
            </p:cNvPr>
            <p:cNvSpPr/>
            <p:nvPr/>
          </p:nvSpPr>
          <p:spPr>
            <a:xfrm rot="16200000">
              <a:off x="7687490" y="-524689"/>
              <a:ext cx="1706523" cy="6794502"/>
            </a:xfrm>
            <a:prstGeom prst="roundRect">
              <a:avLst>
                <a:gd name="adj" fmla="val 50000"/>
              </a:avLst>
            </a:prstGeom>
            <a:solidFill>
              <a:schemeClr val="bg1"/>
            </a:solidFill>
            <a:ln>
              <a:solidFill>
                <a:schemeClr val="tx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tx1"/>
                </a:solidFill>
                <a:latin typeface="#9Slide03 AmpleSoft" panose="02000000000000000000" pitchFamily="2" charset="0"/>
              </a:endParaRPr>
            </a:p>
          </p:txBody>
        </p:sp>
        <p:sp>
          <p:nvSpPr>
            <p:cNvPr id="14" name="Title 1">
              <a:extLst>
                <a:ext uri="{FF2B5EF4-FFF2-40B4-BE49-F238E27FC236}">
                  <a16:creationId xmlns:a16="http://schemas.microsoft.com/office/drawing/2014/main" id="{E6450A8D-5D81-35FB-9D6A-FDB1DD05A7A3}"/>
                </a:ext>
              </a:extLst>
            </p:cNvPr>
            <p:cNvSpPr txBox="1">
              <a:spLocks/>
            </p:cNvSpPr>
            <p:nvPr/>
          </p:nvSpPr>
          <p:spPr>
            <a:xfrm>
              <a:off x="5625906" y="2175282"/>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smtClean="0">
                  <a:latin typeface="Times New Roman" panose="02020603050405020304" pitchFamily="18" charset="0"/>
                  <a:cs typeface="Times New Roman" panose="02020603050405020304" pitchFamily="18" charset="0"/>
                </a:rPr>
                <a:t>a. </a:t>
              </a:r>
              <a:r>
                <a:rPr lang="en-US" sz="2800" i="1" dirty="0" err="1" smtClean="0">
                  <a:solidFill>
                    <a:srgbClr val="242021"/>
                  </a:solidFill>
                  <a:latin typeface="Times New Roman" panose="02020603050405020304" pitchFamily="18" charset="0"/>
                  <a:cs typeface="Times New Roman" panose="02020603050405020304" pitchFamily="18" charset="0"/>
                </a:rPr>
                <a:t>Anh</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ấy</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chưa</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có</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b="1" i="1" dirty="0" err="1" smtClean="0">
                  <a:solidFill>
                    <a:srgbClr val="242021"/>
                  </a:solidFill>
                  <a:latin typeface="Times New Roman" panose="02020603050405020304" pitchFamily="18" charset="0"/>
                  <a:cs typeface="Times New Roman" panose="02020603050405020304" pitchFamily="18" charset="0"/>
                </a:rPr>
                <a:t>kinh</a:t>
              </a:r>
              <a:r>
                <a:rPr lang="en-US" sz="2800" b="1" i="1" dirty="0" smtClean="0">
                  <a:solidFill>
                    <a:srgbClr val="242021"/>
                  </a:solidFill>
                  <a:latin typeface="Times New Roman" panose="02020603050405020304" pitchFamily="18" charset="0"/>
                  <a:cs typeface="Times New Roman" panose="02020603050405020304" pitchFamily="18" charset="0"/>
                </a:rPr>
                <a:t> </a:t>
              </a:r>
              <a:r>
                <a:rPr lang="en-US" sz="2800" b="1" i="1" dirty="0" err="1" smtClean="0">
                  <a:solidFill>
                    <a:srgbClr val="242021"/>
                  </a:solidFill>
                  <a:latin typeface="Times New Roman" panose="02020603050405020304" pitchFamily="18" charset="0"/>
                  <a:cs typeface="Times New Roman" panose="02020603050405020304" pitchFamily="18" charset="0"/>
                </a:rPr>
                <a:t>nghiệm</a:t>
              </a:r>
              <a:r>
                <a:rPr lang="en-US" sz="2800" b="1"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bán</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hàng</a:t>
              </a:r>
              <a:r>
                <a:rPr lang="en-US" sz="2800" i="1" dirty="0" smtClean="0">
                  <a:solidFill>
                    <a:srgbClr val="242021"/>
                  </a:solidFill>
                  <a:latin typeface="Times New Roman" panose="02020603050405020304" pitchFamily="18" charset="0"/>
                  <a:cs typeface="Times New Roman" panose="02020603050405020304" pitchFamily="18" charset="0"/>
                </a:rPr>
                <a:t> online.</a:t>
              </a:r>
              <a:endParaRPr lang="en-US" sz="2800" dirty="0">
                <a:latin typeface="Times New Roman" panose="02020603050405020304"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3ED49314-4F63-4C19-75C8-C530C5E0A5F5}"/>
              </a:ext>
            </a:extLst>
          </p:cNvPr>
          <p:cNvGrpSpPr/>
          <p:nvPr/>
        </p:nvGrpSpPr>
        <p:grpSpPr>
          <a:xfrm>
            <a:off x="4674900" y="1839082"/>
            <a:ext cx="6794500" cy="1707276"/>
            <a:chOff x="5143504" y="4362449"/>
            <a:chExt cx="6794500" cy="1706523"/>
          </a:xfrm>
        </p:grpSpPr>
        <p:sp>
          <p:nvSpPr>
            <p:cNvPr id="10" name="Google Shape;190;p18">
              <a:extLst>
                <a:ext uri="{FF2B5EF4-FFF2-40B4-BE49-F238E27FC236}">
                  <a16:creationId xmlns:a16="http://schemas.microsoft.com/office/drawing/2014/main" id="{84768994-55C8-52AF-9C66-083E53DBEDEE}"/>
                </a:ext>
              </a:extLst>
            </p:cNvPr>
            <p:cNvSpPr/>
            <p:nvPr/>
          </p:nvSpPr>
          <p:spPr>
            <a:xfrm rot="16200000">
              <a:off x="7687492" y="1818461"/>
              <a:ext cx="1706523" cy="6794500"/>
            </a:xfrm>
            <a:prstGeom prst="roundRect">
              <a:avLst>
                <a:gd name="adj" fmla="val 50000"/>
              </a:avLst>
            </a:prstGeom>
            <a:solidFill>
              <a:schemeClr val="bg1"/>
            </a:solidFill>
            <a:ln>
              <a:solidFill>
                <a:schemeClr val="tx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tx1"/>
                </a:solidFill>
                <a:latin typeface="#9Slide03 AmpleSoft" panose="02000000000000000000" pitchFamily="2" charset="0"/>
              </a:endParaRPr>
            </a:p>
          </p:txBody>
        </p:sp>
        <p:sp>
          <p:nvSpPr>
            <p:cNvPr id="17" name="Title 1">
              <a:extLst>
                <a:ext uri="{FF2B5EF4-FFF2-40B4-BE49-F238E27FC236}">
                  <a16:creationId xmlns:a16="http://schemas.microsoft.com/office/drawing/2014/main" id="{D25C6273-0ACA-EC79-5708-5FBEA065FB3B}"/>
                </a:ext>
              </a:extLst>
            </p:cNvPr>
            <p:cNvSpPr txBox="1">
              <a:spLocks/>
            </p:cNvSpPr>
            <p:nvPr/>
          </p:nvSpPr>
          <p:spPr>
            <a:xfrm>
              <a:off x="5625907" y="4535784"/>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i="1" dirty="0" smtClean="0">
                  <a:solidFill>
                    <a:srgbClr val="242021"/>
                  </a:solidFill>
                  <a:latin typeface="Times New Roman" panose="02020603050405020304" pitchFamily="18" charset="0"/>
                  <a:cs typeface="Times New Roman" panose="02020603050405020304" pitchFamily="18" charset="0"/>
                </a:rPr>
                <a:t>b. Cha </a:t>
              </a:r>
              <a:r>
                <a:rPr lang="en-US" sz="2800" i="1" dirty="0" err="1" smtClean="0">
                  <a:solidFill>
                    <a:srgbClr val="242021"/>
                  </a:solidFill>
                  <a:latin typeface="Times New Roman" panose="02020603050405020304" pitchFamily="18" charset="0"/>
                  <a:cs typeface="Times New Roman" panose="02020603050405020304" pitchFamily="18" charset="0"/>
                </a:rPr>
                <a:t>mẹ</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nào</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cũng</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b="1" i="1" dirty="0" err="1" smtClean="0">
                  <a:solidFill>
                    <a:srgbClr val="242021"/>
                  </a:solidFill>
                  <a:latin typeface="Times New Roman" panose="02020603050405020304" pitchFamily="18" charset="0"/>
                  <a:cs typeface="Times New Roman" panose="02020603050405020304" pitchFamily="18" charset="0"/>
                </a:rPr>
                <a:t>kì</a:t>
              </a:r>
              <a:r>
                <a:rPr lang="en-US" sz="2800" b="1" i="1" dirty="0" smtClean="0">
                  <a:solidFill>
                    <a:srgbClr val="242021"/>
                  </a:solidFill>
                  <a:latin typeface="Times New Roman" panose="02020603050405020304" pitchFamily="18" charset="0"/>
                  <a:cs typeface="Times New Roman" panose="02020603050405020304" pitchFamily="18" charset="0"/>
                </a:rPr>
                <a:t> </a:t>
              </a:r>
              <a:r>
                <a:rPr lang="en-US" sz="2800" b="1" i="1" dirty="0" err="1" smtClean="0">
                  <a:solidFill>
                    <a:srgbClr val="242021"/>
                  </a:solidFill>
                  <a:latin typeface="Times New Roman" panose="02020603050405020304" pitchFamily="18" charset="0"/>
                  <a:cs typeface="Times New Roman" panose="02020603050405020304" pitchFamily="18" charset="0"/>
                </a:rPr>
                <a:t>vọng</a:t>
              </a:r>
              <a:r>
                <a:rPr lang="en-US" sz="2800" b="1" i="1" dirty="0" smtClean="0">
                  <a:solidFill>
                    <a:srgbClr val="242021"/>
                  </a:solidFill>
                  <a:latin typeface="Times New Roman" panose="02020603050405020304" pitchFamily="18" charset="0"/>
                  <a:cs typeface="Times New Roman" panose="02020603050405020304" pitchFamily="18" charset="0"/>
                </a:rPr>
                <a:t> </a:t>
              </a:r>
              <a:r>
                <a:rPr lang="en-US" sz="2800" i="1" dirty="0" smtClean="0">
                  <a:solidFill>
                    <a:srgbClr val="242021"/>
                  </a:solidFill>
                  <a:latin typeface="Times New Roman" panose="02020603050405020304" pitchFamily="18" charset="0"/>
                  <a:cs typeface="Times New Roman" panose="02020603050405020304" pitchFamily="18" charset="0"/>
                </a:rPr>
                <a:t>ở </a:t>
              </a:r>
            </a:p>
            <a:p>
              <a:pPr algn="just"/>
              <a:r>
                <a:rPr lang="en-US" sz="2800" i="1" dirty="0" smtClean="0">
                  <a:solidFill>
                    <a:srgbClr val="242021"/>
                  </a:solidFill>
                  <a:latin typeface="Times New Roman" panose="02020603050405020304" pitchFamily="18" charset="0"/>
                  <a:cs typeface="Times New Roman" panose="02020603050405020304" pitchFamily="18" charset="0"/>
                </a:rPr>
                <a:t>con </a:t>
              </a:r>
              <a:r>
                <a:rPr lang="en-US" sz="2800" i="1" dirty="0" err="1" smtClean="0">
                  <a:solidFill>
                    <a:srgbClr val="242021"/>
                  </a:solidFill>
                  <a:latin typeface="Times New Roman" panose="02020603050405020304" pitchFamily="18" charset="0"/>
                  <a:cs typeface="Times New Roman" panose="02020603050405020304" pitchFamily="18" charset="0"/>
                </a:rPr>
                <a:t>cái</a:t>
              </a:r>
              <a:r>
                <a:rPr lang="en-US" sz="2800" i="1" dirty="0" smtClean="0">
                  <a:solidFill>
                    <a:srgbClr val="242021"/>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D4437E76-EACA-2320-58B1-B221A044BED8}"/>
              </a:ext>
            </a:extLst>
          </p:cNvPr>
          <p:cNvGrpSpPr/>
          <p:nvPr/>
        </p:nvGrpSpPr>
        <p:grpSpPr>
          <a:xfrm>
            <a:off x="273703" y="130442"/>
            <a:ext cx="3657273" cy="797701"/>
            <a:chOff x="1948919" y="848032"/>
            <a:chExt cx="8446529" cy="1605485"/>
          </a:xfrm>
        </p:grpSpPr>
        <p:sp>
          <p:nvSpPr>
            <p:cNvPr id="18"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TẬP 3</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21"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F6CCA8E-6850-AEAF-08C5-A837C84F805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grpSp>
        <p:nvGrpSpPr>
          <p:cNvPr id="23" name="Group 22">
            <a:extLst>
              <a:ext uri="{FF2B5EF4-FFF2-40B4-BE49-F238E27FC236}">
                <a16:creationId xmlns:a16="http://schemas.microsoft.com/office/drawing/2014/main" id="{0807F9A3-4F7B-9A62-7BB0-5D518128D80C}"/>
              </a:ext>
            </a:extLst>
          </p:cNvPr>
          <p:cNvGrpSpPr/>
          <p:nvPr/>
        </p:nvGrpSpPr>
        <p:grpSpPr>
          <a:xfrm>
            <a:off x="4593082" y="3546359"/>
            <a:ext cx="6794502" cy="1280165"/>
            <a:chOff x="5143501" y="2019300"/>
            <a:chExt cx="6794502" cy="1706523"/>
          </a:xfrm>
        </p:grpSpPr>
        <p:sp>
          <p:nvSpPr>
            <p:cNvPr id="24" name="Google Shape;190;p18">
              <a:extLst>
                <a:ext uri="{FF2B5EF4-FFF2-40B4-BE49-F238E27FC236}">
                  <a16:creationId xmlns:a16="http://schemas.microsoft.com/office/drawing/2014/main" id="{F7742FDC-7E2B-FE71-FEB1-E4175855A140}"/>
                </a:ext>
              </a:extLst>
            </p:cNvPr>
            <p:cNvSpPr/>
            <p:nvPr/>
          </p:nvSpPr>
          <p:spPr>
            <a:xfrm rot="16200000">
              <a:off x="7687490" y="-524689"/>
              <a:ext cx="1706523" cy="6794502"/>
            </a:xfrm>
            <a:prstGeom prst="roundRect">
              <a:avLst>
                <a:gd name="adj" fmla="val 50000"/>
              </a:avLst>
            </a:prstGeom>
            <a:solidFill>
              <a:schemeClr val="bg1"/>
            </a:solidFill>
            <a:ln>
              <a:solidFill>
                <a:schemeClr val="tx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tx1"/>
                </a:solidFill>
                <a:latin typeface="#9Slide03 AmpleSoft" panose="02000000000000000000" pitchFamily="2" charset="0"/>
              </a:endParaRPr>
            </a:p>
          </p:txBody>
        </p:sp>
        <p:sp>
          <p:nvSpPr>
            <p:cNvPr id="26" name="Title 1">
              <a:extLst>
                <a:ext uri="{FF2B5EF4-FFF2-40B4-BE49-F238E27FC236}">
                  <a16:creationId xmlns:a16="http://schemas.microsoft.com/office/drawing/2014/main" id="{E6450A8D-5D81-35FB-9D6A-FDB1DD05A7A3}"/>
                </a:ext>
              </a:extLst>
            </p:cNvPr>
            <p:cNvSpPr txBox="1">
              <a:spLocks/>
            </p:cNvSpPr>
            <p:nvPr/>
          </p:nvSpPr>
          <p:spPr>
            <a:xfrm>
              <a:off x="5625906" y="2175282"/>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 </a:t>
              </a:r>
              <a:r>
                <a:rPr lang="vi-VN" sz="2800" i="1" dirty="0">
                  <a:solidFill>
                    <a:srgbClr val="242021"/>
                  </a:solidFill>
                  <a:latin typeface="Times New Roman" panose="02020603050405020304" pitchFamily="18" charset="0"/>
                  <a:cs typeface="Times New Roman" panose="02020603050405020304" pitchFamily="18" charset="0"/>
                </a:rPr>
                <a:t>Dần dần, </a:t>
              </a:r>
              <a:r>
                <a:rPr lang="en-US" sz="2800" i="1" dirty="0" err="1" smtClean="0">
                  <a:solidFill>
                    <a:srgbClr val="242021"/>
                  </a:solidFill>
                  <a:latin typeface="Times New Roman" panose="02020603050405020304" pitchFamily="18" charset="0"/>
                  <a:cs typeface="Times New Roman" panose="02020603050405020304" pitchFamily="18" charset="0"/>
                </a:rPr>
                <a:t>cô</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ấy</a:t>
              </a:r>
              <a:r>
                <a:rPr lang="en-US" sz="2800" i="1" dirty="0" smtClean="0">
                  <a:solidFill>
                    <a:srgbClr val="242021"/>
                  </a:solidFill>
                  <a:latin typeface="Times New Roman" panose="02020603050405020304" pitchFamily="18" charset="0"/>
                  <a:cs typeface="Times New Roman" panose="02020603050405020304" pitchFamily="18" charset="0"/>
                </a:rPr>
                <a:t> </a:t>
              </a:r>
              <a:r>
                <a:rPr lang="vi-VN" sz="2800" i="1" dirty="0" smtClean="0">
                  <a:solidFill>
                    <a:srgbClr val="242021"/>
                  </a:solidFill>
                  <a:latin typeface="Times New Roman" panose="02020603050405020304" pitchFamily="18" charset="0"/>
                  <a:cs typeface="Times New Roman" panose="02020603050405020304" pitchFamily="18" charset="0"/>
                </a:rPr>
                <a:t>đã </a:t>
              </a:r>
              <a:r>
                <a:rPr lang="vi-VN" sz="2800" b="1" i="1" dirty="0">
                  <a:solidFill>
                    <a:srgbClr val="242021"/>
                  </a:solidFill>
                  <a:latin typeface="Times New Roman" panose="02020603050405020304" pitchFamily="18" charset="0"/>
                  <a:cs typeface="Times New Roman" panose="02020603050405020304" pitchFamily="18" charset="0"/>
                </a:rPr>
                <a:t>thích nghi </a:t>
              </a:r>
              <a:r>
                <a:rPr lang="vi-VN" sz="2800" i="1" dirty="0">
                  <a:solidFill>
                    <a:srgbClr val="242021"/>
                  </a:solidFill>
                  <a:latin typeface="Times New Roman" panose="02020603050405020304" pitchFamily="18" charset="0"/>
                  <a:cs typeface="Times New Roman" panose="02020603050405020304" pitchFamily="18" charset="0"/>
                </a:rPr>
                <a:t>với </a:t>
              </a:r>
              <a:r>
                <a:rPr lang="en-US" sz="2800" i="1" dirty="0" err="1" smtClean="0">
                  <a:solidFill>
                    <a:srgbClr val="242021"/>
                  </a:solidFill>
                  <a:latin typeface="Times New Roman" panose="02020603050405020304" pitchFamily="18" charset="0"/>
                  <a:cs typeface="Times New Roman" panose="02020603050405020304" pitchFamily="18" charset="0"/>
                </a:rPr>
                <a:t>môi</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trường</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làm</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việc</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mới</a:t>
              </a:r>
              <a:r>
                <a:rPr lang="en-US" sz="2800" i="1" dirty="0" smtClean="0">
                  <a:solidFill>
                    <a:srgbClr val="242021"/>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3ED49314-4F63-4C19-75C8-C530C5E0A5F5}"/>
              </a:ext>
            </a:extLst>
          </p:cNvPr>
          <p:cNvGrpSpPr/>
          <p:nvPr/>
        </p:nvGrpSpPr>
        <p:grpSpPr>
          <a:xfrm>
            <a:off x="4603380" y="4993265"/>
            <a:ext cx="6794500" cy="1427376"/>
            <a:chOff x="5143504" y="4362449"/>
            <a:chExt cx="6794500" cy="1706523"/>
          </a:xfrm>
        </p:grpSpPr>
        <p:sp>
          <p:nvSpPr>
            <p:cNvPr id="28" name="Google Shape;190;p18">
              <a:extLst>
                <a:ext uri="{FF2B5EF4-FFF2-40B4-BE49-F238E27FC236}">
                  <a16:creationId xmlns:a16="http://schemas.microsoft.com/office/drawing/2014/main" id="{84768994-55C8-52AF-9C66-083E53DBEDEE}"/>
                </a:ext>
              </a:extLst>
            </p:cNvPr>
            <p:cNvSpPr/>
            <p:nvPr/>
          </p:nvSpPr>
          <p:spPr>
            <a:xfrm rot="16200000">
              <a:off x="7687492" y="1818461"/>
              <a:ext cx="1706523" cy="6794500"/>
            </a:xfrm>
            <a:prstGeom prst="roundRect">
              <a:avLst>
                <a:gd name="adj" fmla="val 50000"/>
              </a:avLst>
            </a:prstGeom>
            <a:solidFill>
              <a:schemeClr val="bg1"/>
            </a:solidFill>
            <a:ln>
              <a:solidFill>
                <a:schemeClr val="tx2"/>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solidFill>
                  <a:schemeClr val="tx1"/>
                </a:solidFill>
                <a:latin typeface="#9Slide03 AmpleSoft" panose="02000000000000000000" pitchFamily="2" charset="0"/>
              </a:endParaRPr>
            </a:p>
          </p:txBody>
        </p:sp>
        <p:sp>
          <p:nvSpPr>
            <p:cNvPr id="30" name="Title 1">
              <a:extLst>
                <a:ext uri="{FF2B5EF4-FFF2-40B4-BE49-F238E27FC236}">
                  <a16:creationId xmlns:a16="http://schemas.microsoft.com/office/drawing/2014/main" id="{D25C6273-0ACA-EC79-5708-5FBEA065FB3B}"/>
                </a:ext>
              </a:extLst>
            </p:cNvPr>
            <p:cNvSpPr txBox="1">
              <a:spLocks/>
            </p:cNvSpPr>
            <p:nvPr/>
          </p:nvSpPr>
          <p:spPr>
            <a:xfrm>
              <a:off x="5625907" y="4535784"/>
              <a:ext cx="6098069"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800" i="1" dirty="0" smtClean="0">
                  <a:solidFill>
                    <a:srgbClr val="242021"/>
                  </a:solidFill>
                  <a:latin typeface="Times New Roman" panose="02020603050405020304" pitchFamily="18" charset="0"/>
                  <a:cs typeface="Times New Roman" panose="02020603050405020304" pitchFamily="18" charset="0"/>
                </a:rPr>
                <a:t>d. </a:t>
              </a:r>
              <a:r>
                <a:rPr lang="en-US" sz="2800" i="1" dirty="0" err="1" smtClean="0">
                  <a:solidFill>
                    <a:srgbClr val="242021"/>
                  </a:solidFill>
                  <a:latin typeface="Times New Roman" panose="02020603050405020304" pitchFamily="18" charset="0"/>
                  <a:cs typeface="Times New Roman" panose="02020603050405020304" pitchFamily="18" charset="0"/>
                </a:rPr>
                <a:t>Sau</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hai</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mươi</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năm</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lưu</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lạc</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hai</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anh</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em</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mới</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b="1" i="1" dirty="0" err="1" smtClean="0">
                  <a:solidFill>
                    <a:srgbClr val="242021"/>
                  </a:solidFill>
                  <a:latin typeface="Times New Roman" panose="02020603050405020304" pitchFamily="18" charset="0"/>
                  <a:cs typeface="Times New Roman" panose="02020603050405020304" pitchFamily="18" charset="0"/>
                </a:rPr>
                <a:t>hội</a:t>
              </a:r>
              <a:r>
                <a:rPr lang="en-US" sz="2800" b="1" i="1" dirty="0" smtClean="0">
                  <a:solidFill>
                    <a:srgbClr val="242021"/>
                  </a:solidFill>
                  <a:latin typeface="Times New Roman" panose="02020603050405020304" pitchFamily="18" charset="0"/>
                  <a:cs typeface="Times New Roman" panose="02020603050405020304" pitchFamily="18" charset="0"/>
                </a:rPr>
                <a:t> </a:t>
              </a:r>
              <a:r>
                <a:rPr lang="en-US" sz="2800" b="1" i="1" dirty="0" err="1" smtClean="0">
                  <a:solidFill>
                    <a:srgbClr val="242021"/>
                  </a:solidFill>
                  <a:latin typeface="Times New Roman" panose="02020603050405020304" pitchFamily="18" charset="0"/>
                  <a:cs typeface="Times New Roman" panose="02020603050405020304" pitchFamily="18" charset="0"/>
                </a:rPr>
                <a:t>ngộ</a:t>
              </a:r>
              <a:r>
                <a:rPr lang="en-US" sz="2800" b="1"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cùng</a:t>
              </a:r>
              <a:r>
                <a:rPr lang="en-US" sz="2800" i="1" dirty="0" smtClean="0">
                  <a:solidFill>
                    <a:srgbClr val="242021"/>
                  </a:solidFill>
                  <a:latin typeface="Times New Roman" panose="02020603050405020304" pitchFamily="18" charset="0"/>
                  <a:cs typeface="Times New Roman" panose="02020603050405020304" pitchFamily="18" charset="0"/>
                </a:rPr>
                <a:t> </a:t>
              </a:r>
              <a:r>
                <a:rPr lang="en-US" sz="2800" i="1" dirty="0" err="1" smtClean="0">
                  <a:solidFill>
                    <a:srgbClr val="242021"/>
                  </a:solidFill>
                  <a:latin typeface="Times New Roman" panose="02020603050405020304" pitchFamily="18" charset="0"/>
                  <a:cs typeface="Times New Roman" panose="02020603050405020304" pitchFamily="18" charset="0"/>
                </a:rPr>
                <a:t>nhau</a:t>
              </a:r>
              <a:r>
                <a:rPr lang="en-US" sz="2800" i="1" dirty="0" smtClean="0">
                  <a:solidFill>
                    <a:srgbClr val="242021"/>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868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0" y="-448320"/>
            <a:ext cx="12192000" cy="6858000"/>
          </a:xfrm>
          <a:prstGeom prst="rect">
            <a:avLst/>
          </a:prstGeom>
        </p:spPr>
      </p:pic>
      <p:sp>
        <p:nvSpPr>
          <p:cNvPr id="9" name="Title 1">
            <a:extLst>
              <a:ext uri="{FF2B5EF4-FFF2-40B4-BE49-F238E27FC236}">
                <a16:creationId xmlns:a16="http://schemas.microsoft.com/office/drawing/2014/main" id="{D56022C9-BCDF-4E59-319C-14560CDCEC8F}"/>
              </a:ext>
            </a:extLst>
          </p:cNvPr>
          <p:cNvSpPr txBox="1">
            <a:spLocks/>
          </p:cNvSpPr>
          <p:nvPr/>
        </p:nvSpPr>
        <p:spPr>
          <a:xfrm>
            <a:off x="352887" y="1007317"/>
            <a:ext cx="3777857"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fontAlgn="base"/>
            <a:r>
              <a:rPr lang="vi-VN" sz="3200" dirty="0">
                <a:solidFill>
                  <a:srgbClr val="000000"/>
                </a:solidFill>
              </a:rPr>
              <a:t>Những từ in đậm trong các câu sau có yếu tố Hán Việt bị dùng sai. Hãy tìm hiểu nghĩa của các yếu tố đó để chỉnh sửa.</a:t>
            </a:r>
          </a:p>
        </p:txBody>
      </p:sp>
      <p:grpSp>
        <p:nvGrpSpPr>
          <p:cNvPr id="11" name="Group 10">
            <a:extLst>
              <a:ext uri="{FF2B5EF4-FFF2-40B4-BE49-F238E27FC236}">
                <a16:creationId xmlns:a16="http://schemas.microsoft.com/office/drawing/2014/main" id="{D4437E76-EACA-2320-58B1-B221A044BED8}"/>
              </a:ext>
            </a:extLst>
          </p:cNvPr>
          <p:cNvGrpSpPr/>
          <p:nvPr/>
        </p:nvGrpSpPr>
        <p:grpSpPr>
          <a:xfrm>
            <a:off x="352887" y="-55265"/>
            <a:ext cx="3561796" cy="797701"/>
            <a:chOff x="1948919" y="848032"/>
            <a:chExt cx="8446529" cy="1605485"/>
          </a:xfrm>
        </p:grpSpPr>
        <p:sp>
          <p:nvSpPr>
            <p:cNvPr id="12"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TẬP 4</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4"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948919" y="1208364"/>
              <a:ext cx="985500" cy="11885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AF6CCA8E-6850-AEAF-08C5-A837C84F805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9924352">
              <a:off x="9126997" y="848032"/>
              <a:ext cx="1268451" cy="1206614"/>
            </a:xfrm>
            <a:prstGeom prst="rect">
              <a:avLst/>
            </a:prstGeom>
          </p:spPr>
        </p:pic>
      </p:grpSp>
      <p:sp>
        <p:nvSpPr>
          <p:cNvPr id="16" name="Rectangle 15">
            <a:extLst>
              <a:ext uri="{FF2B5EF4-FFF2-40B4-BE49-F238E27FC236}">
                <a16:creationId xmlns:a16="http://schemas.microsoft.com/office/drawing/2014/main" id="{56ACA3CF-9EC7-240B-0EAC-62FD4407CFA1}"/>
              </a:ext>
            </a:extLst>
          </p:cNvPr>
          <p:cNvSpPr/>
          <p:nvPr/>
        </p:nvSpPr>
        <p:spPr>
          <a:xfrm>
            <a:off x="5144246" y="-82447"/>
            <a:ext cx="6488429" cy="2246769"/>
          </a:xfrm>
          <a:prstGeom prst="rect">
            <a:avLst/>
          </a:prstGeom>
        </p:spPr>
        <p:txBody>
          <a:bodyPr wrap="square">
            <a:spAutoFit/>
          </a:bodyPr>
          <a:lstStyle/>
          <a:p>
            <a:pPr algn="just" fontAlgn="base"/>
            <a:r>
              <a:rPr lang="vi-VN" sz="2800" dirty="0">
                <a:solidFill>
                  <a:srgbClr val="000000"/>
                </a:solidFill>
                <a:latin typeface="+mj-lt"/>
              </a:rPr>
              <a:t>a. Mỗi tác phẩm văn học là một </a:t>
            </a:r>
            <a:r>
              <a:rPr lang="vi-VN" sz="2800" b="1" dirty="0">
                <a:solidFill>
                  <a:srgbClr val="000000"/>
                </a:solidFill>
                <a:latin typeface="+mj-lt"/>
              </a:rPr>
              <a:t>chính thể</a:t>
            </a:r>
            <a:r>
              <a:rPr lang="vi-VN" sz="2800" dirty="0">
                <a:solidFill>
                  <a:srgbClr val="000000"/>
                </a:solidFill>
                <a:latin typeface="+mj-lt"/>
              </a:rPr>
              <a:t>, trong đó, các bộ phận có quan hệ với nhau rất chặt chẽ.</a:t>
            </a:r>
          </a:p>
          <a:p>
            <a:pPr algn="just" fontAlgn="base"/>
            <a:r>
              <a:rPr lang="vi-VN" sz="2800" dirty="0">
                <a:solidFill>
                  <a:srgbClr val="000000"/>
                </a:solidFill>
                <a:latin typeface="+mj-lt"/>
              </a:rPr>
              <a:t>b. Trên thế giới có nhiều hình thức tổ chức nhà nước, thể hiện sự đa dạng về </a:t>
            </a:r>
            <a:r>
              <a:rPr lang="vi-VN" sz="2800" b="1" dirty="0">
                <a:solidFill>
                  <a:srgbClr val="000000"/>
                </a:solidFill>
                <a:latin typeface="+mj-lt"/>
              </a:rPr>
              <a:t>chỉnh </a:t>
            </a:r>
            <a:r>
              <a:rPr lang="vi-VN" sz="2800" b="1" dirty="0" smtClean="0">
                <a:solidFill>
                  <a:srgbClr val="000000"/>
                </a:solidFill>
                <a:latin typeface="+mj-lt"/>
              </a:rPr>
              <a:t>thể</a:t>
            </a:r>
            <a:r>
              <a:rPr lang="vi-VN" sz="2800" dirty="0" smtClean="0">
                <a:solidFill>
                  <a:srgbClr val="000000"/>
                </a:solidFill>
                <a:latin typeface="+mj-lt"/>
              </a:rPr>
              <a:t>.</a:t>
            </a:r>
            <a:endParaRPr lang="vi-VN" sz="2800" b="0" i="0" dirty="0">
              <a:solidFill>
                <a:srgbClr val="000000"/>
              </a:solidFill>
              <a:effectLst/>
              <a:latin typeface="+mj-lt"/>
            </a:endParaRPr>
          </a:p>
        </p:txBody>
      </p:sp>
      <p:sp>
        <p:nvSpPr>
          <p:cNvPr id="2" name="Rectangle 1"/>
          <p:cNvSpPr/>
          <p:nvPr/>
        </p:nvSpPr>
        <p:spPr>
          <a:xfrm>
            <a:off x="5132030" y="2142971"/>
            <a:ext cx="6347028" cy="954107"/>
          </a:xfrm>
          <a:prstGeom prst="rect">
            <a:avLst/>
          </a:prstGeom>
        </p:spPr>
        <p:txBody>
          <a:bodyPr wrap="square">
            <a:spAutoFit/>
          </a:bodyPr>
          <a:lstStyle/>
          <a:p>
            <a:pPr algn="just"/>
            <a:r>
              <a:rPr lang="vi-VN" sz="2800" b="1" i="1" dirty="0">
                <a:solidFill>
                  <a:srgbClr val="FF0000"/>
                </a:solidFill>
                <a:latin typeface="+mj-lt"/>
                <a:cs typeface="Times New Roman" panose="02020603050405020304" pitchFamily="18" charset="0"/>
              </a:rPr>
              <a:t>Chính thể</a:t>
            </a:r>
            <a:r>
              <a:rPr lang="en-US" sz="2800" b="1" i="1" dirty="0">
                <a:solidFill>
                  <a:srgbClr val="FF0000"/>
                </a:solidFill>
                <a:latin typeface="+mj-lt"/>
                <a:cs typeface="Times New Roman" panose="02020603050405020304" pitchFamily="18" charset="0"/>
              </a:rPr>
              <a:t>: </a:t>
            </a:r>
            <a:r>
              <a:rPr lang="vi-VN" sz="2800" dirty="0">
                <a:solidFill>
                  <a:srgbClr val="FF0000"/>
                </a:solidFill>
                <a:latin typeface="+mj-lt"/>
                <a:cs typeface="Times New Roman" panose="02020603050405020304" pitchFamily="18" charset="0"/>
              </a:rPr>
              <a:t>hình thức tổ chức của một nhà nước. </a:t>
            </a:r>
            <a:endParaRPr lang="en-US" sz="2800" dirty="0">
              <a:solidFill>
                <a:srgbClr val="FF0000"/>
              </a:solidFill>
              <a:latin typeface="+mj-lt"/>
              <a:cs typeface="Times New Roman" panose="02020603050405020304" pitchFamily="18" charset="0"/>
            </a:endParaRPr>
          </a:p>
        </p:txBody>
      </p:sp>
      <p:sp>
        <p:nvSpPr>
          <p:cNvPr id="3" name="Rectangle 2"/>
          <p:cNvSpPr/>
          <p:nvPr/>
        </p:nvSpPr>
        <p:spPr>
          <a:xfrm>
            <a:off x="5132030" y="2980680"/>
            <a:ext cx="6096000" cy="1384995"/>
          </a:xfrm>
          <a:prstGeom prst="rect">
            <a:avLst/>
          </a:prstGeom>
        </p:spPr>
        <p:txBody>
          <a:bodyPr>
            <a:spAutoFit/>
          </a:bodyPr>
          <a:lstStyle/>
          <a:p>
            <a:pPr algn="just"/>
            <a:r>
              <a:rPr lang="vi-VN" sz="2800" b="1" i="1" dirty="0">
                <a:solidFill>
                  <a:srgbClr val="FF0000"/>
                </a:solidFill>
                <a:latin typeface="+mj-lt"/>
                <a:cs typeface="Times New Roman" panose="02020603050405020304" pitchFamily="18" charset="0"/>
              </a:rPr>
              <a:t>Chỉnh thể</a:t>
            </a:r>
            <a:r>
              <a:rPr lang="en-US" sz="2800" b="1" i="1" dirty="0">
                <a:solidFill>
                  <a:srgbClr val="FF0000"/>
                </a:solidFill>
                <a:latin typeface="+mj-lt"/>
                <a:cs typeface="Times New Roman" panose="02020603050405020304" pitchFamily="18" charset="0"/>
              </a:rPr>
              <a:t>: </a:t>
            </a:r>
            <a:r>
              <a:rPr lang="vi-VN" sz="2800" dirty="0">
                <a:solidFill>
                  <a:srgbClr val="FF0000"/>
                </a:solidFill>
                <a:latin typeface="+mj-lt"/>
                <a:cs typeface="Times New Roman" panose="02020603050405020304" pitchFamily="18" charset="0"/>
              </a:rPr>
              <a:t>khối</a:t>
            </a:r>
            <a:r>
              <a:rPr lang="en-US" sz="2800" dirty="0">
                <a:solidFill>
                  <a:srgbClr val="FF0000"/>
                </a:solidFill>
                <a:latin typeface="+mj-lt"/>
                <a:cs typeface="Times New Roman" panose="02020603050405020304" pitchFamily="18" charset="0"/>
              </a:rPr>
              <a:t> </a:t>
            </a:r>
            <a:r>
              <a:rPr lang="vi-VN" sz="2800" dirty="0">
                <a:solidFill>
                  <a:srgbClr val="FF0000"/>
                </a:solidFill>
                <a:latin typeface="+mj-lt"/>
                <a:cs typeface="Times New Roman" panose="02020603050405020304" pitchFamily="18" charset="0"/>
              </a:rPr>
              <a:t>thống nhất gồm</a:t>
            </a:r>
            <a:r>
              <a:rPr lang="en-US" sz="2800" dirty="0">
                <a:solidFill>
                  <a:srgbClr val="FF0000"/>
                </a:solidFill>
                <a:latin typeface="+mj-lt"/>
                <a:cs typeface="Times New Roman" panose="02020603050405020304" pitchFamily="18" charset="0"/>
              </a:rPr>
              <a:t> </a:t>
            </a:r>
            <a:r>
              <a:rPr lang="vi-VN" sz="2800" dirty="0">
                <a:solidFill>
                  <a:srgbClr val="FF0000"/>
                </a:solidFill>
                <a:latin typeface="+mj-lt"/>
                <a:cs typeface="Times New Roman" panose="02020603050405020304" pitchFamily="18" charset="0"/>
              </a:rPr>
              <a:t>các bộ phận có quan hệ chặt chẽ không thể tách rời của một đối tượng.</a:t>
            </a:r>
            <a:endParaRPr lang="en-US" sz="2800" dirty="0">
              <a:solidFill>
                <a:srgbClr val="FF0000"/>
              </a:solidFill>
              <a:latin typeface="+mj-lt"/>
              <a:cs typeface="Times New Roman" panose="02020603050405020304" pitchFamily="18" charset="0"/>
            </a:endParaRPr>
          </a:p>
        </p:txBody>
      </p:sp>
      <p:sp>
        <p:nvSpPr>
          <p:cNvPr id="18" name="Rectangle 17"/>
          <p:cNvSpPr/>
          <p:nvPr/>
        </p:nvSpPr>
        <p:spPr>
          <a:xfrm>
            <a:off x="1749719" y="4404502"/>
            <a:ext cx="10236200" cy="2349041"/>
          </a:xfrm>
          <a:prstGeom prst="rect">
            <a:avLst/>
          </a:prstGeom>
          <a:solidFill>
            <a:schemeClr val="accent2">
              <a:lumMod val="40000"/>
              <a:lumOff val="60000"/>
            </a:schemeClr>
          </a:solidFill>
          <a:effectLst>
            <a:outerShdw blurRad="63500" sx="102000" sy="102000" algn="ctr" rotWithShape="0">
              <a:prstClr val="black">
                <a:alpha val="40000"/>
              </a:prstClr>
            </a:outerShdw>
          </a:effectLst>
        </p:spPr>
        <p:txBody>
          <a:bodyPr wrap="square">
            <a:spAutoFit/>
          </a:bodyPr>
          <a:lstStyle/>
          <a:p>
            <a:pPr algn="just" fontAlgn="base"/>
            <a:endParaRPr lang="en-US" sz="2933" dirty="0">
              <a:solidFill>
                <a:srgbClr val="000000"/>
              </a:solidFill>
              <a:latin typeface="#9Slide03 AmpleSoft" panose="02000000000000000000" pitchFamily="2" charset="0"/>
              <a:cs typeface="Times New Roman" panose="02020603050405020304" pitchFamily="18" charset="0"/>
            </a:endParaRPr>
          </a:p>
          <a:p>
            <a:pPr algn="just" fontAlgn="base"/>
            <a:r>
              <a:rPr lang="vi-VN" sz="2800" dirty="0">
                <a:solidFill>
                  <a:srgbClr val="000000"/>
                </a:solidFill>
                <a:latin typeface="+mj-lt"/>
                <a:cs typeface="Times New Roman" panose="02020603050405020304" pitchFamily="18" charset="0"/>
              </a:rPr>
              <a:t>a. Mỗi tác phẩm văn học là một </a:t>
            </a:r>
            <a:r>
              <a:rPr lang="vi-VN" sz="2800" b="1" dirty="0">
                <a:solidFill>
                  <a:srgbClr val="000000"/>
                </a:solidFill>
                <a:latin typeface="+mj-lt"/>
                <a:cs typeface="Times New Roman" panose="02020603050405020304" pitchFamily="18" charset="0"/>
              </a:rPr>
              <a:t>chính thể</a:t>
            </a:r>
            <a:r>
              <a:rPr lang="vi-VN" sz="2800" dirty="0">
                <a:solidFill>
                  <a:srgbClr val="000000"/>
                </a:solidFill>
                <a:latin typeface="+mj-lt"/>
                <a:cs typeface="Times New Roman" panose="02020603050405020304" pitchFamily="18" charset="0"/>
              </a:rPr>
              <a:t>, trong đó, các bộ phận có quan hệ với nhau rất chặt chẽ.</a:t>
            </a:r>
          </a:p>
          <a:p>
            <a:pPr algn="just" fontAlgn="base"/>
            <a:r>
              <a:rPr lang="vi-VN" sz="2800" dirty="0">
                <a:solidFill>
                  <a:srgbClr val="000000"/>
                </a:solidFill>
                <a:latin typeface="+mj-lt"/>
                <a:cs typeface="Times New Roman" panose="02020603050405020304" pitchFamily="18" charset="0"/>
              </a:rPr>
              <a:t>b. Trên thế giới có nhiều hình thức tổ chức nhà nước, thể hiện sự đa dạng về </a:t>
            </a:r>
            <a:r>
              <a:rPr lang="vi-VN" sz="2800" b="1" dirty="0">
                <a:solidFill>
                  <a:srgbClr val="000000"/>
                </a:solidFill>
                <a:latin typeface="+mj-lt"/>
                <a:cs typeface="Times New Roman" panose="02020603050405020304" pitchFamily="18" charset="0"/>
              </a:rPr>
              <a:t>chỉnh thể</a:t>
            </a:r>
            <a:r>
              <a:rPr lang="vi-VN" sz="2800" dirty="0">
                <a:solidFill>
                  <a:srgbClr val="000000"/>
                </a:solidFill>
                <a:latin typeface="+mj-lt"/>
                <a:cs typeface="Times New Roman" panose="02020603050405020304" pitchFamily="18" charset="0"/>
              </a:rPr>
              <a:t>.</a:t>
            </a:r>
          </a:p>
        </p:txBody>
      </p:sp>
    </p:spTree>
    <p:extLst>
      <p:ext uri="{BB962C8B-B14F-4D97-AF65-F5344CB8AC3E}">
        <p14:creationId xmlns:p14="http://schemas.microsoft.com/office/powerpoint/2010/main" val="422733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 calcmode="lin" valueType="num">
                                      <p:cBhvr additive="base">
                                        <p:cTn id="3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8">
                                            <p:txEl>
                                              <p:pRg st="2" end="2"/>
                                            </p:txEl>
                                          </p:spTgt>
                                        </p:tgtEl>
                                        <p:attrNameLst>
                                          <p:attrName>style.visibility</p:attrName>
                                        </p:attrNameLst>
                                      </p:cBhvr>
                                      <p:to>
                                        <p:strVal val="visible"/>
                                      </p:to>
                                    </p:set>
                                    <p:anim calcmode="lin" valueType="num">
                                      <p:cBhvr additive="base">
                                        <p:cTn id="41"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00117" y="464716"/>
            <a:ext cx="12192000" cy="6858000"/>
          </a:xfrm>
          <a:prstGeom prst="rect">
            <a:avLst/>
          </a:prstGeom>
        </p:spPr>
      </p:pic>
      <p:pic>
        <p:nvPicPr>
          <p:cNvPr id="12" name="Picture 11">
            <a:extLst>
              <a:ext uri="{FF2B5EF4-FFF2-40B4-BE49-F238E27FC236}">
                <a16:creationId xmlns:a16="http://schemas.microsoft.com/office/drawing/2014/main" id="{37BEF69B-B832-CB68-4F5F-7D558138B39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4880" t="4928" r="72367" b="50000"/>
          <a:stretch/>
        </p:blipFill>
        <p:spPr>
          <a:xfrm flipH="1">
            <a:off x="421168" y="1070280"/>
            <a:ext cx="2532564" cy="4857605"/>
          </a:xfrm>
          <a:prstGeom prst="rect">
            <a:avLst/>
          </a:prstGeom>
        </p:spPr>
      </p:pic>
      <p:grpSp>
        <p:nvGrpSpPr>
          <p:cNvPr id="31" name="Group 30">
            <a:extLst>
              <a:ext uri="{FF2B5EF4-FFF2-40B4-BE49-F238E27FC236}">
                <a16:creationId xmlns:a16="http://schemas.microsoft.com/office/drawing/2014/main" id="{D4437E76-EACA-2320-58B1-B221A044BED8}"/>
              </a:ext>
            </a:extLst>
          </p:cNvPr>
          <p:cNvGrpSpPr/>
          <p:nvPr/>
        </p:nvGrpSpPr>
        <p:grpSpPr>
          <a:xfrm>
            <a:off x="0" y="71489"/>
            <a:ext cx="3253980" cy="688492"/>
            <a:chOff x="1768314" y="1067831"/>
            <a:chExt cx="8112431" cy="1385686"/>
          </a:xfrm>
        </p:grpSpPr>
        <p:sp>
          <p:nvSpPr>
            <p:cNvPr id="32" name="Rectangle: Rounded Corners 5">
              <a:extLst>
                <a:ext uri="{FF2B5EF4-FFF2-40B4-BE49-F238E27FC236}">
                  <a16:creationId xmlns:a16="http://schemas.microsoft.com/office/drawing/2014/main" id="{390127A3-9D9C-F81B-5C3F-F5E94028BE93}"/>
                </a:ext>
              </a:extLst>
            </p:cNvPr>
            <p:cNvSpPr/>
            <p:nvPr/>
          </p:nvSpPr>
          <p:spPr>
            <a:xfrm>
              <a:off x="2267833" y="1067831"/>
              <a:ext cx="7612912" cy="1385686"/>
            </a:xfrm>
            <a:prstGeom prst="roundRect">
              <a:avLst>
                <a:gd name="adj" fmla="val 5000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extLst>
                <a:ext uri="{FF2B5EF4-FFF2-40B4-BE49-F238E27FC236}">
                  <a16:creationId xmlns:a16="http://schemas.microsoft.com/office/drawing/2014/main" id="{2622B23A-F613-25F4-F27A-6685704F4296}"/>
                </a:ext>
              </a:extLst>
            </p:cNvPr>
            <p:cNvSpPr txBox="1"/>
            <p:nvPr/>
          </p:nvSpPr>
          <p:spPr>
            <a:xfrm>
              <a:off x="2441670" y="1338045"/>
              <a:ext cx="7073308" cy="1053054"/>
            </a:xfrm>
            <a:prstGeom prst="rect">
              <a:avLst/>
            </a:prstGeom>
            <a:noFill/>
          </p:spPr>
          <p:txBody>
            <a:bodyPr wrap="square">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BÀI TẬP 5</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34" name="Picture 2" descr="khom hoa chuoi » Tài liệu miễn phí cho Giáo viên, học sinh.">
              <a:extLst>
                <a:ext uri="{FF2B5EF4-FFF2-40B4-BE49-F238E27FC236}">
                  <a16:creationId xmlns:a16="http://schemas.microsoft.com/office/drawing/2014/main" id="{8C197F64-B63B-7685-5246-D622361B779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68314" y="1264995"/>
              <a:ext cx="985500" cy="1188522"/>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Rectangle 35"/>
          <p:cNvSpPr/>
          <p:nvPr/>
        </p:nvSpPr>
        <p:spPr>
          <a:xfrm>
            <a:off x="3556077" y="71489"/>
            <a:ext cx="8302843" cy="1384995"/>
          </a:xfrm>
          <a:prstGeom prst="rect">
            <a:avLst/>
          </a:prstGeom>
        </p:spPr>
        <p:txBody>
          <a:bodyPr wrap="square">
            <a:spAutoFit/>
          </a:bodyPr>
          <a:lstStyle/>
          <a:p>
            <a:pPr algn="just"/>
            <a:r>
              <a:rPr lang="vi-VN" sz="2800" dirty="0">
                <a:solidFill>
                  <a:srgbClr val="000000"/>
                </a:solidFill>
                <a:latin typeface="+mj-lt"/>
              </a:rPr>
              <a:t>Nghĩa của từ </a:t>
            </a:r>
            <a:r>
              <a:rPr lang="vi-VN" sz="2800" b="1" dirty="0">
                <a:solidFill>
                  <a:srgbClr val="000000"/>
                </a:solidFill>
                <a:latin typeface="+mj-lt"/>
              </a:rPr>
              <a:t>cải biên</a:t>
            </a:r>
            <a:r>
              <a:rPr lang="vi-VN" sz="2800" dirty="0">
                <a:solidFill>
                  <a:srgbClr val="000000"/>
                </a:solidFill>
                <a:latin typeface="+mj-lt"/>
              </a:rPr>
              <a:t> khác với nghĩa của từ </a:t>
            </a:r>
            <a:r>
              <a:rPr lang="vi-VN" sz="2800" b="1" dirty="0">
                <a:solidFill>
                  <a:srgbClr val="000000"/>
                </a:solidFill>
                <a:latin typeface="+mj-lt"/>
              </a:rPr>
              <a:t>cải biến</a:t>
            </a:r>
            <a:r>
              <a:rPr lang="vi-VN" sz="2800" dirty="0">
                <a:solidFill>
                  <a:srgbClr val="000000"/>
                </a:solidFill>
                <a:latin typeface="+mj-lt"/>
              </a:rPr>
              <a:t> như thế nào? Điều gì tạo nên sự khác nhau về nghĩa giữa hai từ đó?</a:t>
            </a:r>
            <a:endParaRPr lang="en-US" sz="2800" dirty="0">
              <a:latin typeface="+mj-lt"/>
            </a:endParaRPr>
          </a:p>
        </p:txBody>
      </p:sp>
      <p:sp>
        <p:nvSpPr>
          <p:cNvPr id="8" name="Rectangle 7"/>
          <p:cNvSpPr/>
          <p:nvPr/>
        </p:nvSpPr>
        <p:spPr>
          <a:xfrm>
            <a:off x="2953732" y="1591203"/>
            <a:ext cx="8810919" cy="1477328"/>
          </a:xfrm>
          <a:prstGeom prst="rect">
            <a:avLst/>
          </a:prstGeom>
        </p:spPr>
        <p:txBody>
          <a:bodyPr wrap="square">
            <a:spAutoFit/>
          </a:bodyPr>
          <a:lstStyle/>
          <a:p>
            <a:pPr lvl="1"/>
            <a:r>
              <a:rPr lang="vi-VN" sz="3000" i="1" dirty="0">
                <a:solidFill>
                  <a:srgbClr val="0070C0"/>
                </a:solidFill>
                <a:latin typeface="+mj-lt"/>
              </a:rPr>
              <a:t>Cải biên</a:t>
            </a:r>
            <a:r>
              <a:rPr lang="vi-VN" sz="3000" dirty="0">
                <a:solidFill>
                  <a:srgbClr val="0070C0"/>
                </a:solidFill>
                <a:latin typeface="+mj-lt"/>
              </a:rPr>
              <a:t>: sửa đổi hoặc biên soạn lại cho phù hợp với yêu cầu mới, thường dùng để nói về việc xử lí tác phẩm nghệ thuật cũ.</a:t>
            </a:r>
            <a:endParaRPr lang="en-US" sz="3000" dirty="0">
              <a:solidFill>
                <a:srgbClr val="0070C0"/>
              </a:solidFill>
              <a:latin typeface="+mj-lt"/>
            </a:endParaRPr>
          </a:p>
        </p:txBody>
      </p:sp>
      <p:sp>
        <p:nvSpPr>
          <p:cNvPr id="9" name="Rectangle 8"/>
          <p:cNvSpPr/>
          <p:nvPr/>
        </p:nvSpPr>
        <p:spPr>
          <a:xfrm>
            <a:off x="2953732" y="3161089"/>
            <a:ext cx="8905187" cy="1015663"/>
          </a:xfrm>
          <a:prstGeom prst="rect">
            <a:avLst/>
          </a:prstGeom>
        </p:spPr>
        <p:txBody>
          <a:bodyPr wrap="square">
            <a:spAutoFit/>
          </a:bodyPr>
          <a:lstStyle/>
          <a:p>
            <a:pPr lvl="1"/>
            <a:r>
              <a:rPr lang="vi-VN" sz="3000" i="1" dirty="0">
                <a:solidFill>
                  <a:srgbClr val="0070C0"/>
                </a:solidFill>
                <a:latin typeface="+mj-lt"/>
              </a:rPr>
              <a:t>Cải biến</a:t>
            </a:r>
            <a:r>
              <a:rPr lang="vi-VN" sz="3000" dirty="0">
                <a:solidFill>
                  <a:srgbClr val="0070C0"/>
                </a:solidFill>
                <a:latin typeface="+mj-lt"/>
              </a:rPr>
              <a:t>: làm cho biến đổi thành khác trước một cách rõ rệt; có thể dùng để nói về nhiều loại đối tượng.</a:t>
            </a:r>
            <a:endParaRPr lang="en-US" sz="3000" dirty="0">
              <a:solidFill>
                <a:srgbClr val="0070C0"/>
              </a:solidFill>
              <a:latin typeface="+mj-lt"/>
            </a:endParaRPr>
          </a:p>
        </p:txBody>
      </p:sp>
      <p:sp>
        <p:nvSpPr>
          <p:cNvPr id="10" name="Rectangle 9"/>
          <p:cNvSpPr/>
          <p:nvPr/>
        </p:nvSpPr>
        <p:spPr>
          <a:xfrm>
            <a:off x="3274783" y="4269310"/>
            <a:ext cx="8225918" cy="1815882"/>
          </a:xfrm>
          <a:prstGeom prst="rect">
            <a:avLst/>
          </a:prstGeom>
        </p:spPr>
        <p:txBody>
          <a:bodyPr wrap="square">
            <a:spAutoFit/>
          </a:bodyPr>
          <a:lstStyle/>
          <a:p>
            <a:pPr marL="70485" marR="61595" algn="just">
              <a:spcBef>
                <a:spcPts val="0"/>
              </a:spcBef>
              <a:spcAft>
                <a:spcPts val="0"/>
              </a:spcAft>
            </a:pPr>
            <a:r>
              <a:rPr lang="en-US" sz="2800" spc="-30" dirty="0" smtClean="0">
                <a:solidFill>
                  <a:srgbClr val="231F20"/>
                </a:solidFill>
                <a:latin typeface="Times New Roman" panose="02020603050405020304" pitchFamily="18" charset="0"/>
                <a:ea typeface="Symbola"/>
                <a:cs typeface="Times New Roman" panose="02020603050405020304" pitchFamily="18" charset="0"/>
              </a:rPr>
              <a:t>=&gt;  </a:t>
            </a:r>
            <a:r>
              <a:rPr lang="vi-VN" sz="2800" spc="-30" dirty="0">
                <a:solidFill>
                  <a:srgbClr val="231F20"/>
                </a:solidFill>
                <a:latin typeface="Times New Roman" panose="02020603050405020304" pitchFamily="18" charset="0"/>
                <a:ea typeface="Symbola"/>
                <a:cs typeface="Times New Roman" panose="02020603050405020304" pitchFamily="18" charset="0"/>
              </a:rPr>
              <a:t>Hai</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từ</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trên</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có</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yếu</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tố</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chung</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là</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i="1" spc="-30" dirty="0">
                <a:solidFill>
                  <a:srgbClr val="231F20"/>
                </a:solidFill>
                <a:latin typeface="Times New Roman" panose="02020603050405020304" pitchFamily="18" charset="0"/>
                <a:ea typeface="Symbola"/>
                <a:cs typeface="Times New Roman" panose="02020603050405020304" pitchFamily="18" charset="0"/>
              </a:rPr>
              <a:t>cải</a:t>
            </a:r>
            <a:r>
              <a:rPr lang="vi-VN" sz="2800" i="1"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(đổi</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khác</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đi).</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en-US"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Hai </a:t>
            </a:r>
            <a:r>
              <a:rPr lang="vi-VN" sz="2800" dirty="0">
                <a:solidFill>
                  <a:srgbClr val="231F20"/>
                </a:solidFill>
                <a:latin typeface="Times New Roman" panose="02020603050405020304" pitchFamily="18" charset="0"/>
                <a:ea typeface="Symbola"/>
                <a:cs typeface="Times New Roman" panose="02020603050405020304" pitchFamily="18" charset="0"/>
              </a:rPr>
              <a:t>yếu tố riêng: </a:t>
            </a:r>
            <a:r>
              <a:rPr lang="vi-VN" sz="2800" i="1" dirty="0">
                <a:solidFill>
                  <a:srgbClr val="231F20"/>
                </a:solidFill>
                <a:latin typeface="Times New Roman" panose="02020603050405020304" pitchFamily="18" charset="0"/>
                <a:ea typeface="Symbola"/>
                <a:cs typeface="Times New Roman" panose="02020603050405020304" pitchFamily="18" charset="0"/>
              </a:rPr>
              <a:t>biên </a:t>
            </a:r>
            <a:r>
              <a:rPr lang="vi-VN" sz="2800" dirty="0">
                <a:solidFill>
                  <a:srgbClr val="231F20"/>
                </a:solidFill>
                <a:latin typeface="Times New Roman" panose="02020603050405020304" pitchFamily="18" charset="0"/>
                <a:ea typeface="Symbola"/>
                <a:cs typeface="Times New Roman" panose="02020603050405020304" pitchFamily="18" charset="0"/>
              </a:rPr>
              <a:t>(viết, soạn); </a:t>
            </a:r>
            <a:r>
              <a:rPr lang="vi-VN" sz="2800" i="1" dirty="0">
                <a:solidFill>
                  <a:srgbClr val="231F20"/>
                </a:solidFill>
                <a:latin typeface="Times New Roman" panose="02020603050405020304" pitchFamily="18" charset="0"/>
                <a:ea typeface="Symbola"/>
                <a:cs typeface="Times New Roman" panose="02020603050405020304" pitchFamily="18" charset="0"/>
              </a:rPr>
              <a:t>biến </a:t>
            </a:r>
            <a:r>
              <a:rPr lang="vi-VN" sz="2800" dirty="0">
                <a:solidFill>
                  <a:srgbClr val="231F20"/>
                </a:solidFill>
                <a:latin typeface="Times New Roman" panose="02020603050405020304" pitchFamily="18" charset="0"/>
                <a:ea typeface="Symbola"/>
                <a:cs typeface="Times New Roman" panose="02020603050405020304" pitchFamily="18" charset="0"/>
              </a:rPr>
              <a:t>(thay đổi, khác) </a:t>
            </a:r>
            <a:r>
              <a:rPr lang="vi-VN" sz="2800" spc="-40" dirty="0">
                <a:solidFill>
                  <a:srgbClr val="231F20"/>
                </a:solidFill>
                <a:latin typeface="Times New Roman" panose="02020603050405020304" pitchFamily="18" charset="0"/>
                <a:ea typeface="Symbola"/>
                <a:cs typeface="Times New Roman" panose="02020603050405020304" pitchFamily="18" charset="0"/>
              </a:rPr>
              <a:t>quyết</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định</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sự</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khác</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nhau</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về</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nghĩa</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giữa</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hai</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từ</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i="1" spc="-40" dirty="0">
                <a:solidFill>
                  <a:srgbClr val="231F20"/>
                </a:solidFill>
                <a:latin typeface="Times New Roman" panose="02020603050405020304" pitchFamily="18" charset="0"/>
                <a:ea typeface="Symbola"/>
                <a:cs typeface="Times New Roman" panose="02020603050405020304" pitchFamily="18" charset="0"/>
              </a:rPr>
              <a:t>cải</a:t>
            </a:r>
            <a:r>
              <a:rPr lang="vi-VN" sz="2800" i="1" spc="-15" dirty="0">
                <a:solidFill>
                  <a:srgbClr val="231F20"/>
                </a:solidFill>
                <a:latin typeface="Times New Roman" panose="02020603050405020304" pitchFamily="18" charset="0"/>
                <a:ea typeface="Symbola"/>
                <a:cs typeface="Times New Roman" panose="02020603050405020304" pitchFamily="18" charset="0"/>
              </a:rPr>
              <a:t> </a:t>
            </a:r>
            <a:r>
              <a:rPr lang="vi-VN" sz="2800" i="1" spc="-40" dirty="0">
                <a:solidFill>
                  <a:srgbClr val="231F20"/>
                </a:solidFill>
                <a:latin typeface="Times New Roman" panose="02020603050405020304" pitchFamily="18" charset="0"/>
                <a:ea typeface="Symbola"/>
                <a:cs typeface="Times New Roman" panose="02020603050405020304" pitchFamily="18" charset="0"/>
              </a:rPr>
              <a:t>biên</a:t>
            </a:r>
            <a:r>
              <a:rPr lang="en-US" sz="2800" dirty="0">
                <a:latin typeface="Times New Roman" panose="02020603050405020304" pitchFamily="18" charset="0"/>
                <a:ea typeface="Symbola"/>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spc="-35"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cải</a:t>
            </a:r>
            <a:r>
              <a:rPr lang="en-US" sz="2800" i="1" spc="-35"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spc="-1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i="1" spc="-1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25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1" y="0"/>
            <a:ext cx="12192000" cy="6858000"/>
          </a:xfrm>
          <a:prstGeom prst="rect">
            <a:avLst/>
          </a:prstGeom>
        </p:spPr>
      </p:pic>
      <p:grpSp>
        <p:nvGrpSpPr>
          <p:cNvPr id="9" name="Group 8">
            <a:extLst>
              <a:ext uri="{FF2B5EF4-FFF2-40B4-BE49-F238E27FC236}">
                <a16:creationId xmlns:a16="http://schemas.microsoft.com/office/drawing/2014/main" id="{4F64E1CD-A609-B07D-6A1B-9065C8ED7714}"/>
              </a:ext>
            </a:extLst>
          </p:cNvPr>
          <p:cNvGrpSpPr/>
          <p:nvPr/>
        </p:nvGrpSpPr>
        <p:grpSpPr>
          <a:xfrm>
            <a:off x="-530050" y="105707"/>
            <a:ext cx="5521170" cy="5521170"/>
            <a:chOff x="-228600" y="668415"/>
            <a:chExt cx="5521170" cy="5521170"/>
          </a:xfrm>
        </p:grpSpPr>
        <p:pic>
          <p:nvPicPr>
            <p:cNvPr id="3" name="Picture 2">
              <a:extLst>
                <a:ext uri="{FF2B5EF4-FFF2-40B4-BE49-F238E27FC236}">
                  <a16:creationId xmlns:a16="http://schemas.microsoft.com/office/drawing/2014/main" id="{AA632F99-9D3E-E743-CF45-E6D54ED70C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105" b="91853" l="9744" r="89776">
                          <a14:foregroundMark x1="44409" y1="9265" x2="44409" y2="9265"/>
                          <a14:foregroundMark x1="44409" y1="9265" x2="58307" y2="24121"/>
                          <a14:foregroundMark x1="39776" y1="11821" x2="58466" y2="15495"/>
                          <a14:foregroundMark x1="22524" y1="43291" x2="77476" y2="65335"/>
                          <a14:foregroundMark x1="77476" y1="65335" x2="78914" y2="66613"/>
                          <a14:foregroundMark x1="79393" y1="43770" x2="21246" y2="71086"/>
                          <a14:foregroundMark x1="45208" y1="91853" x2="57827" y2="90895"/>
                        </a14:backgroundRemoval>
                      </a14:imgEffect>
                    </a14:imgLayer>
                  </a14:imgProps>
                </a:ext>
                <a:ext uri="{28A0092B-C50C-407E-A947-70E740481C1C}">
                  <a14:useLocalDpi xmlns:a14="http://schemas.microsoft.com/office/drawing/2010/main" val="0"/>
                </a:ext>
              </a:extLst>
            </a:blip>
            <a:stretch>
              <a:fillRect/>
            </a:stretch>
          </p:blipFill>
          <p:spPr>
            <a:xfrm>
              <a:off x="-228600" y="668415"/>
              <a:ext cx="5521170" cy="5521170"/>
            </a:xfrm>
            <a:prstGeom prst="rect">
              <a:avLst/>
            </a:prstGeom>
          </p:spPr>
        </p:pic>
        <p:sp>
          <p:nvSpPr>
            <p:cNvPr id="8" name="Title 1">
              <a:extLst>
                <a:ext uri="{FF2B5EF4-FFF2-40B4-BE49-F238E27FC236}">
                  <a16:creationId xmlns:a16="http://schemas.microsoft.com/office/drawing/2014/main" id="{E4FEBA81-437C-5A20-75E8-0E6C7361D702}"/>
                </a:ext>
              </a:extLst>
            </p:cNvPr>
            <p:cNvSpPr txBox="1">
              <a:spLocks/>
            </p:cNvSpPr>
            <p:nvPr/>
          </p:nvSpPr>
          <p:spPr>
            <a:xfrm>
              <a:off x="828804" y="3549526"/>
              <a:ext cx="3517900" cy="6477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tập</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nhà</a:t>
              </a:r>
              <a:endParaRPr lang="en-US" sz="8000" dirty="0">
                <a:solidFill>
                  <a:srgbClr val="FF0000"/>
                </a:solidFill>
                <a:latin typeface="Times New Roman" panose="02020603050405020304" pitchFamily="18" charset="0"/>
                <a:cs typeface="Times New Roman" panose="02020603050405020304" pitchFamily="18" charset="0"/>
              </a:endParaRPr>
            </a:p>
          </p:txBody>
        </p:sp>
      </p:grpSp>
      <p:sp>
        <p:nvSpPr>
          <p:cNvPr id="15" name="TextBox 15"/>
          <p:cNvSpPr txBox="1"/>
          <p:nvPr/>
        </p:nvSpPr>
        <p:spPr>
          <a:xfrm>
            <a:off x="3081714" y="867599"/>
            <a:ext cx="10363200" cy="901722"/>
          </a:xfrm>
          <a:prstGeom prst="rect">
            <a:avLst/>
          </a:prstGeom>
        </p:spPr>
        <p:txBody>
          <a:bodyPr wrap="square" lIns="0" tIns="0" rIns="0" bIns="0" rtlCol="0" anchor="t">
            <a:spAutoFit/>
          </a:bodyPr>
          <a:lstStyle/>
          <a:p>
            <a:pPr algn="ctr">
              <a:lnSpc>
                <a:spcPts val="8000"/>
              </a:lnSpc>
            </a:pPr>
            <a:r>
              <a:rPr lang="en-US" sz="4400" dirty="0">
                <a:solidFill>
                  <a:srgbClr val="C00000"/>
                </a:solidFill>
                <a:latin typeface="Times New Roman" panose="02020603050405020304" pitchFamily="18" charset="0"/>
                <a:cs typeface="Times New Roman" panose="02020603050405020304" pitchFamily="18" charset="0"/>
              </a:rPr>
              <a:t>BIÊN SOẠN TỪ ĐIỂN</a:t>
            </a:r>
          </a:p>
        </p:txBody>
      </p:sp>
      <p:sp>
        <p:nvSpPr>
          <p:cNvPr id="2" name="Vertical Scroll 1"/>
          <p:cNvSpPr/>
          <p:nvPr/>
        </p:nvSpPr>
        <p:spPr>
          <a:xfrm>
            <a:off x="6096001" y="2160396"/>
            <a:ext cx="4371033" cy="4089679"/>
          </a:xfrm>
          <a:prstGeom prst="vertic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687375" y="2655413"/>
            <a:ext cx="3151878" cy="3046988"/>
          </a:xfrm>
          <a:prstGeom prst="rect">
            <a:avLst/>
          </a:prstGeom>
        </p:spPr>
        <p:txBody>
          <a:bodyPr wrap="square">
            <a:spAutoFit/>
          </a:bodyPr>
          <a:lstStyle/>
          <a:p>
            <a:pPr algn="just"/>
            <a:r>
              <a:rPr lang="en-US" sz="3200" dirty="0">
                <a:solidFill>
                  <a:srgbClr val="242021"/>
                </a:solidFill>
                <a:latin typeface="#9Slide03 AmpleSoft" panose="02000000000000000000" pitchFamily="2"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Lập</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từ</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điển</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phân</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biệt</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một</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số</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yếu</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tố</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Hán</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Việt</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đồng</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âm</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và</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gần</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âm</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dễ</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nhầm</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lẫn</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ít</a:t>
            </a:r>
            <a:r>
              <a:rPr lang="en-US" sz="3200" dirty="0">
                <a:solidFill>
                  <a:srgbClr val="242021"/>
                </a:solidFill>
                <a:latin typeface="Times New Roman" panose="02020603050405020304" pitchFamily="18" charset="0"/>
                <a:cs typeface="Times New Roman" panose="02020603050405020304" pitchFamily="18" charset="0"/>
              </a:rPr>
              <a:t> </a:t>
            </a:r>
            <a:r>
              <a:rPr lang="en-US" sz="3200" dirty="0" err="1">
                <a:solidFill>
                  <a:srgbClr val="242021"/>
                </a:solidFill>
                <a:latin typeface="Times New Roman" panose="02020603050405020304" pitchFamily="18" charset="0"/>
                <a:cs typeface="Times New Roman" panose="02020603050405020304" pitchFamily="18" charset="0"/>
              </a:rPr>
              <a:t>nhất</a:t>
            </a:r>
            <a:r>
              <a:rPr lang="en-US" sz="3200" dirty="0">
                <a:solidFill>
                  <a:srgbClr val="242021"/>
                </a:solidFill>
                <a:latin typeface="Times New Roman" panose="02020603050405020304" pitchFamily="18" charset="0"/>
                <a:cs typeface="Times New Roman" panose="02020603050405020304" pitchFamily="18" charset="0"/>
              </a:rPr>
              <a:t> 20 </a:t>
            </a:r>
            <a:r>
              <a:rPr lang="en-US" sz="3200" dirty="0" err="1">
                <a:solidFill>
                  <a:srgbClr val="242021"/>
                </a:solidFill>
                <a:latin typeface="Times New Roman" panose="02020603050405020304" pitchFamily="18" charset="0"/>
                <a:cs typeface="Times New Roman" panose="02020603050405020304" pitchFamily="18" charset="0"/>
              </a:rPr>
              <a:t>từ</a:t>
            </a:r>
            <a:r>
              <a:rPr lang="en-US" sz="3200" dirty="0" smtClean="0">
                <a:solidFill>
                  <a:srgbClr val="24202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9282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4730-D5AB-B3A5-3CB7-8F401694498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5CD9620-1CC3-5D7E-51C2-3DE946829721}"/>
              </a:ext>
            </a:extLst>
          </p:cNvPr>
          <p:cNvSpPr>
            <a:spLocks noGrp="1"/>
          </p:cNvSpPr>
          <p:nvPr>
            <p:ph type="ctrTitle"/>
          </p:nvPr>
        </p:nvSpPr>
        <p:spPr>
          <a:xfrm>
            <a:off x="673100" y="2006600"/>
            <a:ext cx="10845800" cy="2844800"/>
          </a:xfrm>
        </p:spPr>
        <p:txBody>
          <a:bodyPr>
            <a:normAutofit fontScale="90000"/>
          </a:bodyPr>
          <a:lstStyle/>
          <a:p>
            <a:r>
              <a:rPr lang="en-US" sz="8000" dirty="0" err="1">
                <a:latin typeface="#9Slide05 SVNMercury Script" pitchFamily="2" charset="0"/>
              </a:rPr>
              <a:t>Chúc</a:t>
            </a:r>
            <a:r>
              <a:rPr lang="en-US" sz="8000" dirty="0">
                <a:latin typeface="#9Slide05 SVNMercury Script" pitchFamily="2" charset="0"/>
              </a:rPr>
              <a:t> </a:t>
            </a:r>
            <a:r>
              <a:rPr lang="en-US" sz="8000" dirty="0" err="1">
                <a:latin typeface="#9Slide05 SVNMercury Script" pitchFamily="2" charset="0"/>
              </a:rPr>
              <a:t>các</a:t>
            </a:r>
            <a:r>
              <a:rPr lang="en-US" sz="8000" dirty="0">
                <a:latin typeface="#9Slide05 SVNMercury Script" pitchFamily="2" charset="0"/>
              </a:rPr>
              <a:t> </a:t>
            </a:r>
            <a:r>
              <a:rPr lang="en-US" sz="8000" dirty="0" err="1">
                <a:latin typeface="#9Slide05 SVNMercury Script" pitchFamily="2" charset="0"/>
              </a:rPr>
              <a:t>em</a:t>
            </a:r>
            <a:r>
              <a:rPr lang="en-US" sz="8000" dirty="0">
                <a:latin typeface="#9Slide05 SVNMercury Script" pitchFamily="2" charset="0"/>
              </a:rPr>
              <a:t> </a:t>
            </a:r>
            <a:r>
              <a:rPr lang="en-US" sz="8000" dirty="0" err="1">
                <a:latin typeface="#9Slide05 SVNMercury Script" pitchFamily="2" charset="0"/>
              </a:rPr>
              <a:t>học</a:t>
            </a:r>
            <a:r>
              <a:rPr lang="en-US" sz="8000" dirty="0">
                <a:latin typeface="#9Slide05 SVNMercury Script" pitchFamily="2" charset="0"/>
              </a:rPr>
              <a:t> </a:t>
            </a:r>
            <a:r>
              <a:rPr lang="en-US" sz="8000" dirty="0" err="1">
                <a:latin typeface="#9Slide05 SVNMercury Script" pitchFamily="2" charset="0"/>
              </a:rPr>
              <a:t>tốt</a:t>
            </a:r>
            <a:r>
              <a:rPr lang="en-US" sz="8000" dirty="0">
                <a:latin typeface="#9Slide05 SVNMercury Script" pitchFamily="2" charset="0"/>
              </a:rPr>
              <a:t> !</a:t>
            </a:r>
            <a:br>
              <a:rPr lang="en-US" sz="8000" dirty="0">
                <a:latin typeface="#9Slide05 SVNMercury Script" pitchFamily="2" charset="0"/>
              </a:rPr>
            </a:br>
            <a:r>
              <a:rPr lang="en-US" sz="5000" dirty="0">
                <a:latin typeface="#9Slide05 SVNMercury Script" pitchFamily="2" charset="0"/>
              </a:rPr>
              <a:t/>
            </a:r>
            <a:br>
              <a:rPr lang="en-US" sz="5000" dirty="0">
                <a:latin typeface="#9Slide05 SVNMercury Script" pitchFamily="2" charset="0"/>
              </a:rPr>
            </a:br>
            <a:endParaRPr lang="en-US" sz="8000" dirty="0">
              <a:latin typeface="#9Slide05 SVNMercury Script" pitchFamily="2" charset="0"/>
            </a:endParaRPr>
          </a:p>
        </p:txBody>
      </p:sp>
    </p:spTree>
    <p:extLst>
      <p:ext uri="{BB962C8B-B14F-4D97-AF65-F5344CB8AC3E}">
        <p14:creationId xmlns:p14="http://schemas.microsoft.com/office/powerpoint/2010/main" val="381844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1DC308-8D3B-48EA-23E0-D55614D15ED3}"/>
              </a:ext>
            </a:extLst>
          </p:cNvPr>
          <p:cNvPicPr>
            <a:picLocks noChangeAspect="1"/>
          </p:cNvPicPr>
          <p:nvPr/>
        </p:nvPicPr>
        <p:blipFill>
          <a:blip r:embed="rId3"/>
          <a:stretch>
            <a:fillRect/>
          </a:stretch>
        </p:blipFill>
        <p:spPr>
          <a:xfrm>
            <a:off x="0" y="19370"/>
            <a:ext cx="12192000" cy="6858000"/>
          </a:xfrm>
          <a:prstGeom prst="rect">
            <a:avLst/>
          </a:prstGeom>
        </p:spPr>
      </p:pic>
      <p:sp>
        <p:nvSpPr>
          <p:cNvPr id="4" name="Google Shape;587;p23">
            <a:extLst>
              <a:ext uri="{FF2B5EF4-FFF2-40B4-BE49-F238E27FC236}">
                <a16:creationId xmlns:a16="http://schemas.microsoft.com/office/drawing/2014/main" id="{62558D83-6497-BA1B-6156-A7C754D9EBBE}"/>
              </a:ext>
            </a:extLst>
          </p:cNvPr>
          <p:cNvSpPr/>
          <p:nvPr/>
        </p:nvSpPr>
        <p:spPr>
          <a:xfrm>
            <a:off x="711718" y="383060"/>
            <a:ext cx="5623094" cy="1285103"/>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algn="just"/>
            <a:r>
              <a:rPr lang="en-US" sz="2800" dirty="0" smtClean="0">
                <a:latin typeface="Times New Roman" panose="02020603050405020304" pitchFamily="18" charset="0"/>
                <a:cs typeface="Times New Roman" panose="02020603050405020304" pitchFamily="18" charset="0"/>
              </a:rPr>
              <a:t>1. </a:t>
            </a:r>
            <a:r>
              <a:rPr lang="vi-VN" sz="2800" dirty="0" smtClean="0">
                <a:latin typeface="Times New Roman" panose="02020603050405020304" pitchFamily="18" charset="0"/>
                <a:cs typeface="Times New Roman" panose="02020603050405020304" pitchFamily="18" charset="0"/>
              </a:rPr>
              <a:t>Hôm nay, </a:t>
            </a:r>
            <a:r>
              <a:rPr lang="vi-VN" sz="2800" dirty="0">
                <a:latin typeface="Times New Roman" panose="02020603050405020304" pitchFamily="18" charset="0"/>
                <a:cs typeface="Times New Roman" panose="02020603050405020304" pitchFamily="18" charset="0"/>
              </a:rPr>
              <a:t>chúng ta sẽ đi thăm quan </a:t>
            </a:r>
            <a:r>
              <a:rPr lang="en-US" sz="2800" dirty="0" err="1" smtClean="0">
                <a:latin typeface="Times New Roman" panose="02020603050405020304" pitchFamily="18" charset="0"/>
                <a:cs typeface="Times New Roman" panose="02020603050405020304" pitchFamily="18" charset="0"/>
              </a:rPr>
              <a:t>Hoàng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Thăng</a:t>
            </a:r>
            <a:r>
              <a:rPr lang="en-US" sz="2800" dirty="0" smtClean="0">
                <a:latin typeface="Times New Roman" panose="02020603050405020304" pitchFamily="18" charset="0"/>
                <a:cs typeface="Times New Roman" panose="02020603050405020304" pitchFamily="18" charset="0"/>
              </a:rPr>
              <a:t> Long.</a:t>
            </a:r>
            <a:endParaRPr lang="en-US" sz="2800" dirty="0">
              <a:latin typeface="Times New Roman" panose="02020603050405020304" pitchFamily="18" charset="0"/>
              <a:cs typeface="Times New Roman" panose="02020603050405020304" pitchFamily="18" charset="0"/>
            </a:endParaRPr>
          </a:p>
        </p:txBody>
      </p:sp>
      <p:sp>
        <p:nvSpPr>
          <p:cNvPr id="18" name="Google Shape;587;p23">
            <a:extLst>
              <a:ext uri="{FF2B5EF4-FFF2-40B4-BE49-F238E27FC236}">
                <a16:creationId xmlns:a16="http://schemas.microsoft.com/office/drawing/2014/main" id="{62558D83-6497-BA1B-6156-A7C754D9EBBE}"/>
              </a:ext>
            </a:extLst>
          </p:cNvPr>
          <p:cNvSpPr/>
          <p:nvPr/>
        </p:nvSpPr>
        <p:spPr>
          <a:xfrm>
            <a:off x="608022" y="2163267"/>
            <a:ext cx="6028447" cy="1285103"/>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lvl="0" algn="just"/>
            <a:r>
              <a:rPr lang="en-US" sz="2800" dirty="0" smtClean="0">
                <a:latin typeface="Times New Roman" panose="02020603050405020304" pitchFamily="18" charset="0"/>
                <a:cs typeface="Times New Roman" panose="02020603050405020304" pitchFamily="18" charset="0"/>
              </a:rPr>
              <a:t>2. </a:t>
            </a:r>
            <a:r>
              <a:rPr lang="vi-VN" sz="2800" dirty="0" smtClean="0">
                <a:latin typeface="Times New Roman" panose="02020603050405020304" pitchFamily="18" charset="0"/>
                <a:cs typeface="Times New Roman" panose="02020603050405020304" pitchFamily="18" charset="0"/>
              </a:rPr>
              <a:t>Tự </a:t>
            </a:r>
            <a:r>
              <a:rPr lang="vi-VN" sz="2800" dirty="0">
                <a:latin typeface="Times New Roman" panose="02020603050405020304" pitchFamily="18" charset="0"/>
                <a:cs typeface="Times New Roman" panose="02020603050405020304" pitchFamily="18" charset="0"/>
              </a:rPr>
              <a:t>ti là một trong những </a:t>
            </a:r>
            <a:r>
              <a:rPr lang="vi-VN" sz="2800" dirty="0" smtClean="0">
                <a:latin typeface="Times New Roman" panose="02020603050405020304" pitchFamily="18" charset="0"/>
                <a:cs typeface="Times New Roman" panose="02020603050405020304" pitchFamily="18" charset="0"/>
              </a:rPr>
              <a:t>yếu </a:t>
            </a:r>
            <a:r>
              <a:rPr lang="vi-VN" sz="2800" dirty="0">
                <a:latin typeface="Times New Roman" panose="02020603050405020304" pitchFamily="18" charset="0"/>
                <a:cs typeface="Times New Roman" panose="02020603050405020304" pitchFamily="18" charset="0"/>
              </a:rPr>
              <a:t>điểm của anh </a:t>
            </a:r>
            <a:r>
              <a:rPr lang="vi-VN" sz="2800" dirty="0" smtClean="0">
                <a:latin typeface="Times New Roman" panose="02020603050405020304" pitchFamily="18" charset="0"/>
                <a:cs typeface="Times New Roman" panose="02020603050405020304" pitchFamily="18" charset="0"/>
              </a:rPr>
              <a:t>ấy</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9" name="Google Shape;587;p23">
            <a:extLst>
              <a:ext uri="{FF2B5EF4-FFF2-40B4-BE49-F238E27FC236}">
                <a16:creationId xmlns:a16="http://schemas.microsoft.com/office/drawing/2014/main" id="{62558D83-6497-BA1B-6156-A7C754D9EBBE}"/>
              </a:ext>
            </a:extLst>
          </p:cNvPr>
          <p:cNvSpPr/>
          <p:nvPr/>
        </p:nvSpPr>
        <p:spPr>
          <a:xfrm>
            <a:off x="550686" y="3953984"/>
            <a:ext cx="5235982" cy="1285103"/>
          </a:xfrm>
          <a:custGeom>
            <a:avLst/>
            <a:gdLst/>
            <a:ahLst/>
            <a:cxnLst/>
            <a:rect l="l" t="t" r="r" b="b"/>
            <a:pathLst>
              <a:path w="48962" h="15462" extrusionOk="0">
                <a:moveTo>
                  <a:pt x="34516" y="1"/>
                </a:moveTo>
                <a:cubicBezTo>
                  <a:pt x="31347" y="1"/>
                  <a:pt x="28040" y="39"/>
                  <a:pt x="25083" y="108"/>
                </a:cubicBezTo>
                <a:cubicBezTo>
                  <a:pt x="23951" y="131"/>
                  <a:pt x="22675" y="140"/>
                  <a:pt x="21316" y="140"/>
                </a:cubicBezTo>
                <a:cubicBezTo>
                  <a:pt x="17798" y="140"/>
                  <a:pt x="13722" y="84"/>
                  <a:pt x="10133" y="84"/>
                </a:cubicBezTo>
                <a:cubicBezTo>
                  <a:pt x="5564" y="84"/>
                  <a:pt x="1785" y="174"/>
                  <a:pt x="951" y="583"/>
                </a:cubicBezTo>
                <a:cubicBezTo>
                  <a:pt x="1" y="1058"/>
                  <a:pt x="96" y="6284"/>
                  <a:pt x="191" y="8406"/>
                </a:cubicBezTo>
                <a:cubicBezTo>
                  <a:pt x="254" y="9197"/>
                  <a:pt x="64" y="12966"/>
                  <a:pt x="761" y="14803"/>
                </a:cubicBezTo>
                <a:cubicBezTo>
                  <a:pt x="955" y="15326"/>
                  <a:pt x="3573" y="15461"/>
                  <a:pt x="7296" y="15461"/>
                </a:cubicBezTo>
                <a:cubicBezTo>
                  <a:pt x="11258" y="15461"/>
                  <a:pt x="16474" y="15308"/>
                  <a:pt x="21351" y="15308"/>
                </a:cubicBezTo>
                <a:cubicBezTo>
                  <a:pt x="21593" y="15308"/>
                  <a:pt x="21834" y="15309"/>
                  <a:pt x="22074" y="15309"/>
                </a:cubicBezTo>
                <a:cubicBezTo>
                  <a:pt x="25346" y="15309"/>
                  <a:pt x="30943" y="15389"/>
                  <a:pt x="36138" y="15389"/>
                </a:cubicBezTo>
                <a:cubicBezTo>
                  <a:pt x="41806" y="15389"/>
                  <a:pt x="46996" y="15294"/>
                  <a:pt x="48170" y="14898"/>
                </a:cubicBezTo>
                <a:cubicBezTo>
                  <a:pt x="48930" y="14644"/>
                  <a:pt x="48803" y="10971"/>
                  <a:pt x="48771" y="8976"/>
                </a:cubicBezTo>
                <a:cubicBezTo>
                  <a:pt x="48740" y="6347"/>
                  <a:pt x="48961" y="1470"/>
                  <a:pt x="48265" y="647"/>
                </a:cubicBezTo>
                <a:cubicBezTo>
                  <a:pt x="47872" y="189"/>
                  <a:pt x="41530" y="1"/>
                  <a:pt x="34516" y="1"/>
                </a:cubicBezTo>
                <a:close/>
              </a:path>
            </a:pathLst>
          </a:custGeom>
          <a:solidFill>
            <a:schemeClr val="bg1"/>
          </a:solidFill>
          <a:ln>
            <a:solidFill>
              <a:schemeClr val="tx1"/>
            </a:solidFill>
          </a:ln>
        </p:spPr>
        <p:txBody>
          <a:bodyPr spcFirstLastPara="1" wrap="square" lIns="91425" tIns="91425" rIns="91425" bIns="91425" anchor="ctr" anchorCtr="0">
            <a:noAutofit/>
          </a:bodyPr>
          <a:lstStyle/>
          <a:p>
            <a:pPr lvl="0" algn="just"/>
            <a:r>
              <a:rPr lang="en-US" sz="2800" dirty="0" smtClean="0">
                <a:latin typeface="Times New Roman" panose="02020603050405020304" pitchFamily="18" charset="0"/>
                <a:cs typeface="Times New Roman" panose="02020603050405020304" pitchFamily="18" charset="0"/>
              </a:rPr>
              <a:t>3. </a:t>
            </a:r>
            <a:r>
              <a:rPr lang="vi-VN" sz="2800" dirty="0" smtClean="0">
                <a:latin typeface="Times New Roman" panose="02020603050405020304" pitchFamily="18" charset="0"/>
                <a:cs typeface="Times New Roman" panose="02020603050405020304" pitchFamily="18" charset="0"/>
              </a:rPr>
              <a:t>Việc </a:t>
            </a:r>
            <a:r>
              <a:rPr lang="vi-VN" sz="2800" dirty="0">
                <a:latin typeface="Times New Roman" panose="02020603050405020304" pitchFamily="18" charset="0"/>
                <a:cs typeface="Times New Roman" panose="02020603050405020304" pitchFamily="18" charset="0"/>
              </a:rPr>
              <a:t>chăm chỉ đọc sách giúp ta tích luỹ được nhiều trí thức bổ ích</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1" name="文本框 25">
            <a:extLst>
              <a:ext uri="{FF2B5EF4-FFF2-40B4-BE49-F238E27FC236}">
                <a16:creationId xmlns:a16="http://schemas.microsoft.com/office/drawing/2014/main" id="{EDA60249-F366-F0D8-79C0-08C9D083F333}"/>
              </a:ext>
            </a:extLst>
          </p:cNvPr>
          <p:cNvSpPr txBox="1"/>
          <p:nvPr/>
        </p:nvSpPr>
        <p:spPr>
          <a:xfrm>
            <a:off x="7695732" y="707858"/>
            <a:ext cx="2082115" cy="523220"/>
          </a:xfrm>
          <a:prstGeom prst="rect">
            <a:avLst/>
          </a:prstGeom>
          <a:noFill/>
        </p:spPr>
        <p:txBody>
          <a:bodyPr wrap="square" rtlCol="0">
            <a:spAutoFit/>
          </a:bodyPr>
          <a:lstStyle/>
          <a:p>
            <a:pPr algn="ctr"/>
            <a:r>
              <a:rPr lang="en-US" altLang="zh-CN" sz="2800" b="1"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b="1" dirty="0" err="1" smtClean="0">
                <a:latin typeface="Times New Roman" panose="02020603050405020304" pitchFamily="18" charset="0"/>
                <a:ea typeface="黑体" panose="02010609060101010101" charset="-122"/>
                <a:cs typeface="Times New Roman" panose="02020603050405020304" pitchFamily="18" charset="0"/>
              </a:rPr>
              <a:t>tham</a:t>
            </a:r>
            <a:r>
              <a:rPr lang="en-US" altLang="zh-CN" sz="2800" b="1" dirty="0" smtClean="0">
                <a:latin typeface="Times New Roman" panose="02020603050405020304" pitchFamily="18" charset="0"/>
                <a:ea typeface="黑体" panose="02010609060101010101" charset="-122"/>
                <a:cs typeface="Times New Roman" panose="02020603050405020304" pitchFamily="18" charset="0"/>
              </a:rPr>
              <a:t> </a:t>
            </a:r>
            <a:r>
              <a:rPr lang="en-US" altLang="zh-CN" sz="2800" b="1" dirty="0" err="1" smtClean="0">
                <a:latin typeface="Times New Roman" panose="02020603050405020304" pitchFamily="18" charset="0"/>
                <a:ea typeface="黑体" panose="02010609060101010101" charset="-122"/>
                <a:cs typeface="Times New Roman" panose="02020603050405020304" pitchFamily="18" charset="0"/>
              </a:rPr>
              <a:t>quan</a:t>
            </a:r>
            <a:r>
              <a:rPr lang="en-US" altLang="zh-CN" sz="2800" b="1" dirty="0" smtClean="0">
                <a:latin typeface="Times New Roman" panose="02020603050405020304" pitchFamily="18" charset="0"/>
                <a:ea typeface="黑体" panose="02010609060101010101" charset="-122"/>
                <a:cs typeface="Times New Roman" panose="02020603050405020304" pitchFamily="18" charset="0"/>
              </a:rPr>
              <a:t>”</a:t>
            </a:r>
            <a:endParaRPr sz="2800" b="1" dirty="0">
              <a:latin typeface="Times New Roman" panose="02020603050405020304" pitchFamily="18" charset="0"/>
              <a:ea typeface="黑体" panose="02010609060101010101" charset="-122"/>
              <a:cs typeface="Times New Roman" panose="02020603050405020304" pitchFamily="18" charset="0"/>
            </a:endParaRPr>
          </a:p>
        </p:txBody>
      </p:sp>
      <p:sp>
        <p:nvSpPr>
          <p:cNvPr id="23" name="文本框 25">
            <a:extLst>
              <a:ext uri="{FF2B5EF4-FFF2-40B4-BE49-F238E27FC236}">
                <a16:creationId xmlns:a16="http://schemas.microsoft.com/office/drawing/2014/main" id="{EDA60249-F366-F0D8-79C0-08C9D083F333}"/>
              </a:ext>
            </a:extLst>
          </p:cNvPr>
          <p:cNvSpPr txBox="1"/>
          <p:nvPr/>
        </p:nvSpPr>
        <p:spPr>
          <a:xfrm>
            <a:off x="7631506" y="2476889"/>
            <a:ext cx="2646734" cy="954107"/>
          </a:xfrm>
          <a:prstGeom prst="rect">
            <a:avLst/>
          </a:prstGeom>
          <a:noFill/>
        </p:spPr>
        <p:txBody>
          <a:bodyPr wrap="square" rtlCol="0">
            <a:spAutoFit/>
          </a:bodyPr>
          <a:lstStyle/>
          <a:p>
            <a:r>
              <a:rPr lang="en-US" sz="2800" b="1" dirty="0" smtClean="0">
                <a:latin typeface="#9Slide03 Ample" panose="02000000000000000000" pitchFamily="2" charset="0"/>
              </a:rPr>
              <a:t>“</a:t>
            </a:r>
            <a:r>
              <a:rPr lang="vi-VN" sz="2800" b="1" dirty="0" smtClean="0">
                <a:latin typeface="+mj-lt"/>
              </a:rPr>
              <a:t>nhược điểm</a:t>
            </a:r>
            <a:r>
              <a:rPr lang="en-US" sz="2800" b="1" dirty="0" smtClean="0">
                <a:latin typeface="+mj-lt"/>
              </a:rPr>
              <a:t>”</a:t>
            </a:r>
            <a:r>
              <a:rPr lang="vi-VN" sz="2800" b="1" dirty="0" smtClean="0">
                <a:latin typeface="+mj-lt"/>
              </a:rPr>
              <a:t> </a:t>
            </a:r>
            <a:r>
              <a:rPr lang="vi-VN" sz="2800" dirty="0">
                <a:latin typeface="+mj-lt"/>
              </a:rPr>
              <a:t>hoặc</a:t>
            </a:r>
            <a:r>
              <a:rPr lang="vi-VN" sz="2800" b="1" dirty="0">
                <a:latin typeface="+mj-lt"/>
              </a:rPr>
              <a:t> </a:t>
            </a:r>
            <a:r>
              <a:rPr lang="en-US" sz="2800" b="1" dirty="0" smtClean="0">
                <a:latin typeface="+mj-lt"/>
              </a:rPr>
              <a:t>”</a:t>
            </a:r>
            <a:r>
              <a:rPr lang="vi-VN" sz="2800" b="1" dirty="0" smtClean="0">
                <a:latin typeface="+mj-lt"/>
              </a:rPr>
              <a:t>điểm yếu</a:t>
            </a:r>
            <a:r>
              <a:rPr lang="en-US" sz="2800" b="1" dirty="0" smtClean="0">
                <a:latin typeface="+mj-lt"/>
              </a:rPr>
              <a:t>”</a:t>
            </a:r>
            <a:endParaRPr lang="en-US" sz="2800" dirty="0">
              <a:latin typeface="+mj-lt"/>
            </a:endParaRPr>
          </a:p>
        </p:txBody>
      </p:sp>
      <p:sp>
        <p:nvSpPr>
          <p:cNvPr id="25" name="文本框 25">
            <a:extLst>
              <a:ext uri="{FF2B5EF4-FFF2-40B4-BE49-F238E27FC236}">
                <a16:creationId xmlns:a16="http://schemas.microsoft.com/office/drawing/2014/main" id="{EDA60249-F366-F0D8-79C0-08C9D083F333}"/>
              </a:ext>
            </a:extLst>
          </p:cNvPr>
          <p:cNvSpPr txBox="1"/>
          <p:nvPr/>
        </p:nvSpPr>
        <p:spPr>
          <a:xfrm>
            <a:off x="7416286" y="4625386"/>
            <a:ext cx="2033529" cy="523220"/>
          </a:xfrm>
          <a:prstGeom prst="rect">
            <a:avLst/>
          </a:prstGeom>
          <a:noFill/>
        </p:spPr>
        <p:txBody>
          <a:bodyPr wrap="square" rtlCol="0">
            <a:spAutoFit/>
          </a:bodyPr>
          <a:lstStyle/>
          <a:p>
            <a:pPr algn="ctr"/>
            <a:r>
              <a:rPr lang="en-US" altLang="zh-CN" sz="2800" b="1" dirty="0" smtClean="0">
                <a:latin typeface="Times New Roman" panose="02020603050405020304" pitchFamily="18" charset="0"/>
                <a:ea typeface="黑体" panose="02010609060101010101" charset="-122"/>
                <a:cs typeface="Times New Roman" panose="02020603050405020304" pitchFamily="18" charset="0"/>
              </a:rPr>
              <a:t>“</a:t>
            </a:r>
            <a:r>
              <a:rPr lang="en-US" altLang="zh-CN" sz="2800" b="1" dirty="0" err="1" smtClean="0">
                <a:latin typeface="Times New Roman" panose="02020603050405020304" pitchFamily="18" charset="0"/>
                <a:ea typeface="黑体" panose="02010609060101010101" charset="-122"/>
                <a:cs typeface="Times New Roman" panose="02020603050405020304" pitchFamily="18" charset="0"/>
              </a:rPr>
              <a:t>kiến</a:t>
            </a:r>
            <a:r>
              <a:rPr lang="en-US" altLang="zh-CN" sz="2800" b="1" dirty="0" smtClean="0">
                <a:latin typeface="Times New Roman" panose="02020603050405020304" pitchFamily="18" charset="0"/>
                <a:ea typeface="黑体" panose="02010609060101010101" charset="-122"/>
                <a:cs typeface="Times New Roman" panose="02020603050405020304" pitchFamily="18" charset="0"/>
              </a:rPr>
              <a:t> </a:t>
            </a:r>
            <a:r>
              <a:rPr lang="en-US" altLang="zh-CN" sz="2800" b="1" dirty="0" err="1" smtClean="0">
                <a:latin typeface="Times New Roman" panose="02020603050405020304" pitchFamily="18" charset="0"/>
                <a:ea typeface="黑体" panose="02010609060101010101" charset="-122"/>
                <a:cs typeface="Times New Roman" panose="02020603050405020304" pitchFamily="18" charset="0"/>
              </a:rPr>
              <a:t>thức</a:t>
            </a:r>
            <a:r>
              <a:rPr lang="en-US" altLang="zh-CN" sz="2800" b="1" dirty="0" smtClean="0">
                <a:latin typeface="Times New Roman" panose="02020603050405020304" pitchFamily="18" charset="0"/>
                <a:ea typeface="黑体" panose="02010609060101010101" charset="-122"/>
                <a:cs typeface="Times New Roman" panose="02020603050405020304" pitchFamily="18" charset="0"/>
              </a:rPr>
              <a:t>”</a:t>
            </a:r>
            <a:endParaRPr sz="2800" b="1" dirty="0">
              <a:latin typeface="Times New Roman" panose="02020603050405020304" pitchFamily="18" charset="0"/>
              <a:ea typeface="黑体" panose="02010609060101010101" charset="-122"/>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08F61967-2045-F946-5FDC-E26C3471FADA}"/>
              </a:ext>
            </a:extLst>
          </p:cNvPr>
          <p:cNvCxnSpPr/>
          <p:nvPr/>
        </p:nvCxnSpPr>
        <p:spPr>
          <a:xfrm flipV="1">
            <a:off x="4635331" y="1025611"/>
            <a:ext cx="1615749" cy="153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F61967-2045-F946-5FDC-E26C3471FADA}"/>
              </a:ext>
            </a:extLst>
          </p:cNvPr>
          <p:cNvCxnSpPr/>
          <p:nvPr/>
        </p:nvCxnSpPr>
        <p:spPr>
          <a:xfrm flipV="1">
            <a:off x="4619516" y="2841303"/>
            <a:ext cx="1379152" cy="29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F61967-2045-F946-5FDC-E26C3471FADA}"/>
              </a:ext>
            </a:extLst>
          </p:cNvPr>
          <p:cNvCxnSpPr/>
          <p:nvPr/>
        </p:nvCxnSpPr>
        <p:spPr>
          <a:xfrm flipV="1">
            <a:off x="3438166" y="5004548"/>
            <a:ext cx="1090640" cy="1035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FC6B7DCC-96EC-FF9F-D873-CACEDBB715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18330">
            <a:off x="6131430" y="498590"/>
            <a:ext cx="1464646" cy="925840"/>
          </a:xfrm>
          <a:prstGeom prst="rect">
            <a:avLst/>
          </a:prstGeom>
        </p:spPr>
      </p:pic>
      <p:pic>
        <p:nvPicPr>
          <p:cNvPr id="30" name="Picture 29">
            <a:extLst>
              <a:ext uri="{FF2B5EF4-FFF2-40B4-BE49-F238E27FC236}">
                <a16:creationId xmlns:a16="http://schemas.microsoft.com/office/drawing/2014/main" id="{FC6B7DCC-96EC-FF9F-D873-CACEDBB715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18330">
            <a:off x="5822098" y="4360212"/>
            <a:ext cx="1464646" cy="925840"/>
          </a:xfrm>
          <a:prstGeom prst="rect">
            <a:avLst/>
          </a:prstGeom>
        </p:spPr>
      </p:pic>
      <p:pic>
        <p:nvPicPr>
          <p:cNvPr id="31" name="Picture 30">
            <a:extLst>
              <a:ext uri="{FF2B5EF4-FFF2-40B4-BE49-F238E27FC236}">
                <a16:creationId xmlns:a16="http://schemas.microsoft.com/office/drawing/2014/main" id="{FC6B7DCC-96EC-FF9F-D873-CACEDBB7159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318330">
            <a:off x="6354391" y="2429400"/>
            <a:ext cx="1464646" cy="925840"/>
          </a:xfrm>
          <a:prstGeom prst="rect">
            <a:avLst/>
          </a:prstGeom>
        </p:spPr>
      </p:pic>
    </p:spTree>
    <p:extLst>
      <p:ext uri="{BB962C8B-B14F-4D97-AF65-F5344CB8AC3E}">
        <p14:creationId xmlns:p14="http://schemas.microsoft.com/office/powerpoint/2010/main" val="200335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heel(1)">
                                      <p:cBhvr>
                                        <p:cTn id="25" dur="2000"/>
                                        <p:tgtEl>
                                          <p:spTgt spid="31"/>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1)">
                                      <p:cBhvr>
                                        <p:cTn id="28" dur="2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heel(1)">
                                      <p:cBhvr>
                                        <p:cTn id="38" dur="2000"/>
                                        <p:tgtEl>
                                          <p:spTgt spid="30"/>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1)">
                                      <p:cBhvr>
                                        <p:cTn id="41"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84730-D5AB-B3A5-3CB7-8F4016944984}"/>
              </a:ext>
            </a:extLst>
          </p:cNvPr>
          <p:cNvPicPr>
            <a:picLocks noChangeAspect="1"/>
          </p:cNvPicPr>
          <p:nvPr/>
        </p:nvPicPr>
        <p:blipFill>
          <a:blip r:embed="rId3"/>
          <a:stretch>
            <a:fillRect/>
          </a:stretch>
        </p:blipFill>
        <p:spPr>
          <a:xfrm>
            <a:off x="-30145" y="0"/>
            <a:ext cx="12192000" cy="6858000"/>
          </a:xfrm>
          <a:prstGeom prst="rect">
            <a:avLst/>
          </a:prstGeom>
        </p:spPr>
      </p:pic>
      <p:sp>
        <p:nvSpPr>
          <p:cNvPr id="2" name="Title 1">
            <a:extLst>
              <a:ext uri="{FF2B5EF4-FFF2-40B4-BE49-F238E27FC236}">
                <a16:creationId xmlns:a16="http://schemas.microsoft.com/office/drawing/2014/main" id="{35CD9620-1CC3-5D7E-51C2-3DE946829721}"/>
              </a:ext>
            </a:extLst>
          </p:cNvPr>
          <p:cNvSpPr>
            <a:spLocks noGrp="1"/>
          </p:cNvSpPr>
          <p:nvPr>
            <p:ph type="ctrTitle"/>
          </p:nvPr>
        </p:nvSpPr>
        <p:spPr>
          <a:xfrm>
            <a:off x="564037" y="658257"/>
            <a:ext cx="11445712" cy="3885572"/>
          </a:xfrm>
        </p:spPr>
        <p:txBody>
          <a:bodyPr>
            <a:norm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TIẾT 7: THỰC HÀNH TIẾNG VIỆT</a:t>
            </a:r>
            <a:r>
              <a:rPr lang="en-US" sz="4800" b="1" dirty="0">
                <a:solidFill>
                  <a:srgbClr val="FF0000"/>
                </a:solidFill>
                <a:latin typeface="Times New Roman" panose="02020603050405020304" pitchFamily="18" charset="0"/>
                <a:cs typeface="Times New Roman" panose="02020603050405020304" pitchFamily="18" charset="0"/>
              </a:rPr>
              <a:t/>
            </a:r>
            <a:br>
              <a:rPr lang="en-US" sz="4800" b="1" dirty="0">
                <a:solidFill>
                  <a:srgbClr val="FF0000"/>
                </a:solidFill>
                <a:latin typeface="Times New Roman" panose="02020603050405020304" pitchFamily="18" charset="0"/>
                <a:cs typeface="Times New Roman" panose="02020603050405020304" pitchFamily="18" charset="0"/>
              </a:rPr>
            </a:br>
            <a:r>
              <a:rPr lang="en-US" sz="4800" b="1" dirty="0">
                <a:solidFill>
                  <a:srgbClr val="FF0000"/>
                </a:solidFill>
                <a:latin typeface="Times New Roman" panose="02020603050405020304" pitchFamily="18" charset="0"/>
                <a:cs typeface="Times New Roman" panose="02020603050405020304" pitchFamily="18" charset="0"/>
              </a:rPr>
              <a:t/>
            </a:r>
            <a:br>
              <a:rPr lang="en-US" sz="4800" b="1" dirty="0">
                <a:solidFill>
                  <a:srgbClr val="FF0000"/>
                </a:solidFill>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MỘT SỐ YẾU TỐ HÁN VIỆT </a:t>
            </a:r>
            <a:r>
              <a:rPr lang="en-US" sz="4800" b="1" dirty="0" smtClean="0">
                <a:latin typeface="Times New Roman" panose="02020603050405020304" pitchFamily="18" charset="0"/>
                <a:cs typeface="Times New Roman" panose="02020603050405020304" pitchFamily="18" charset="0"/>
              </a:rPr>
              <a:t/>
            </a:r>
            <a:br>
              <a:rPr lang="en-US" sz="4800" b="1" dirty="0" smtClean="0">
                <a:latin typeface="Times New Roman" panose="02020603050405020304" pitchFamily="18" charset="0"/>
                <a:cs typeface="Times New Roman" panose="02020603050405020304" pitchFamily="18" charset="0"/>
              </a:rPr>
            </a:br>
            <a:r>
              <a:rPr lang="en-US" sz="4800" b="1" dirty="0" smtClean="0">
                <a:latin typeface="Times New Roman" panose="02020603050405020304" pitchFamily="18" charset="0"/>
                <a:cs typeface="Times New Roman" panose="02020603050405020304" pitchFamily="18" charset="0"/>
              </a:rPr>
              <a:t>DỄ </a:t>
            </a:r>
            <a:r>
              <a:rPr lang="en-US" sz="4800" b="1" dirty="0">
                <a:latin typeface="Times New Roman" panose="02020603050405020304" pitchFamily="18" charset="0"/>
                <a:cs typeface="Times New Roman" panose="02020603050405020304" pitchFamily="18" charset="0"/>
              </a:rPr>
              <a:t>NHẦM LẪN VÀ CÁCH PHÂN BIỆT</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2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8B19-591E-5D1C-3539-652903DD1B81}"/>
              </a:ext>
            </a:extLst>
          </p:cNvPr>
          <p:cNvSpPr txBox="1">
            <a:spLocks/>
          </p:cNvSpPr>
          <p:nvPr/>
        </p:nvSpPr>
        <p:spPr>
          <a:xfrm>
            <a:off x="2644228" y="1164477"/>
            <a:ext cx="8356854" cy="20462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I/ </a:t>
            </a:r>
            <a:r>
              <a:rPr lang="vi-VN" sz="3600" b="1" dirty="0" smtClean="0">
                <a:solidFill>
                  <a:srgbClr val="FF0000"/>
                </a:solidFill>
                <a:latin typeface="Times New Roman" panose="02020603050405020304" pitchFamily="18" charset="0"/>
                <a:cs typeface="Times New Roman" panose="02020603050405020304" pitchFamily="18" charset="0"/>
              </a:rPr>
              <a:t>MỘT SỐ YẾU TỐ HÁN VIỆT DỄ NHẦM LẪN VÀ CÁCH PHÂN BIỆT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6F19CC4-8D54-139B-0B49-393C6ECF349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97" b="47617" l="62359" r="89136">
                        <a14:foregroundMark x1="75444" y1="11470" x2="75444" y2="11470"/>
                        <a14:foregroundMark x1="69628" y1="23344" x2="82351" y2="22940"/>
                        <a14:foregroundMark x1="85057" y1="23102" x2="84491" y2="30816"/>
                        <a14:foregroundMark x1="84491" y1="30816" x2="81220" y2="39943"/>
                        <a14:foregroundMark x1="81220" y1="39943" x2="76898" y2="45153"/>
                        <a14:foregroundMark x1="65751" y1="28069" x2="71890" y2="39257"/>
                        <a14:foregroundMark x1="71890" y1="39257" x2="74879" y2="41963"/>
                        <a14:foregroundMark x1="84128" y1="21002" x2="86309" y2="26050"/>
                        <a14:foregroundMark x1="63651" y1="22859" x2="67447" y2="20638"/>
                        <a14:foregroundMark x1="65267" y1="26817" x2="65509" y2="30775"/>
                        <a14:foregroundMark x1="65509" y1="30775" x2="71648" y2="43578"/>
                        <a14:foregroundMark x1="63247" y1="23344" x2="63247" y2="23344"/>
                        <a14:foregroundMark x1="87641" y1="27383" x2="86914" y2="31422"/>
                        <a14:foregroundMark x1="89176" y1="31583" x2="86470" y2="39580"/>
                        <a14:foregroundMark x1="67447" y1="43457" x2="73102" y2="45679"/>
                        <a14:foregroundMark x1="62722" y1="29321" x2="62399" y2="33966"/>
                        <a14:foregroundMark x1="73586" y1="47415" x2="76616" y2="47496"/>
                        <a14:foregroundMark x1="75323" y1="10097" x2="75323" y2="10097"/>
                        <a14:foregroundMark x1="72779" y1="47617" x2="72779" y2="47617"/>
                      </a14:backgroundRemoval>
                    </a14:imgEffect>
                  </a14:imgLayer>
                </a14:imgProps>
              </a:ext>
              <a:ext uri="{28A0092B-C50C-407E-A947-70E740481C1C}">
                <a14:useLocalDpi xmlns:a14="http://schemas.microsoft.com/office/drawing/2010/main" val="0"/>
              </a:ext>
            </a:extLst>
          </a:blip>
          <a:srcRect l="61576" t="8372" r="9587" b="50000"/>
          <a:stretch/>
        </p:blipFill>
        <p:spPr>
          <a:xfrm>
            <a:off x="315806" y="0"/>
            <a:ext cx="2708660" cy="3910084"/>
          </a:xfrm>
          <a:prstGeom prst="rect">
            <a:avLst/>
          </a:prstGeom>
        </p:spPr>
      </p:pic>
    </p:spTree>
    <p:extLst>
      <p:ext uri="{BB962C8B-B14F-4D97-AF65-F5344CB8AC3E}">
        <p14:creationId xmlns:p14="http://schemas.microsoft.com/office/powerpoint/2010/main" val="327562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462037" y="316203"/>
            <a:ext cx="9342363" cy="543675"/>
          </a:xfrm>
          <a:prstGeom prst="rect">
            <a:avLst/>
          </a:prstGeom>
        </p:spPr>
        <p:txBody>
          <a:bodyPr wrap="square">
            <a:spAutoFit/>
          </a:bodyPr>
          <a:lstStyle/>
          <a:p>
            <a:pPr defTabSz="609257">
              <a:spcBef>
                <a:spcPts val="430"/>
              </a:spcBef>
              <a:buClr>
                <a:srgbClr val="231F20"/>
              </a:buClr>
              <a:buSzPts val="1200"/>
              <a:tabLst>
                <a:tab pos="508449" algn="l"/>
              </a:tabLs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nhầm</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lẫn</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812800" y="1092200"/>
            <a:ext cx="10769600" cy="543675"/>
          </a:xfrm>
          <a:prstGeom prst="rect">
            <a:avLst/>
          </a:prstGeom>
        </p:spPr>
        <p:txBody>
          <a:bodyPr wrap="square">
            <a:spAutoFit/>
          </a:bodyPr>
          <a:lstStyle/>
          <a:p>
            <a:pPr algn="just" defTabSz="914446">
              <a:spcAft>
                <a:spcPts val="750"/>
              </a:spcAft>
              <a:defRPr/>
            </a:pPr>
            <a:r>
              <a:rPr lang="en-US" sz="2933" b="1" dirty="0">
                <a:solidFill>
                  <a:prstClr val="black">
                    <a:lumMod val="95000"/>
                    <a:lumOff val="5000"/>
                  </a:prstClr>
                </a:solidFill>
                <a:latin typeface="#9Slide03 AmpleSoft" panose="02000000000000000000" pitchFamily="2"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âm</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812800" y="1827161"/>
            <a:ext cx="5029200" cy="543675"/>
          </a:xfrm>
          <a:prstGeom prst="rect">
            <a:avLst/>
          </a:prstGeom>
        </p:spPr>
        <p:txBody>
          <a:bodyPr wrap="square">
            <a:spAutoFit/>
          </a:bodyPr>
          <a:lstStyle/>
          <a:p>
            <a:pPr algn="just" defTabSz="914446">
              <a:spcAft>
                <a:spcPts val="750"/>
              </a:spcAft>
              <a:defRPr/>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bụi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bặm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442555C-6341-815B-59A4-85DFCF46A502}"/>
              </a:ext>
            </a:extLst>
          </p:cNvPr>
          <p:cNvSpPr/>
          <p:nvPr/>
        </p:nvSpPr>
        <p:spPr>
          <a:xfrm>
            <a:off x="812800" y="2562122"/>
            <a:ext cx="5029200" cy="954107"/>
          </a:xfrm>
          <a:prstGeom prst="rect">
            <a:avLst/>
          </a:prstGeom>
        </p:spPr>
        <p:txBody>
          <a:bodyPr wrap="square">
            <a:spAutoFit/>
          </a:bodyPr>
          <a:lstStyle/>
          <a:p>
            <a:pPr algn="just" defTabSz="914446">
              <a:spcAft>
                <a:spcPts val="750"/>
              </a:spcAft>
              <a:defRPr/>
            </a:pP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oán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điếu</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buồn</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6356350" y="1625298"/>
            <a:ext cx="0" cy="21883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42555C-6341-815B-59A4-85DFCF46A502}"/>
              </a:ext>
            </a:extLst>
          </p:cNvPr>
          <p:cNvSpPr/>
          <p:nvPr/>
        </p:nvSpPr>
        <p:spPr>
          <a:xfrm>
            <a:off x="6705600" y="1828962"/>
            <a:ext cx="5029200" cy="954107"/>
          </a:xfrm>
          <a:prstGeom prst="rect">
            <a:avLst/>
          </a:prstGeom>
        </p:spPr>
        <p:txBody>
          <a:bodyPr wrap="square">
            <a:spAutoFit/>
          </a:bodyPr>
          <a:lstStyle/>
          <a:p>
            <a:pPr algn="just" defTabSz="914446">
              <a:spcAft>
                <a:spcPts val="750"/>
              </a:spcAft>
              <a:defRPr/>
            </a:pP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dưỡng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tàng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chăm</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sóc</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gìn</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6705600" y="2957076"/>
            <a:ext cx="5029200" cy="954107"/>
          </a:xfrm>
          <a:prstGeom prst="rect">
            <a:avLst/>
          </a:prstGeom>
        </p:spPr>
        <p:txBody>
          <a:bodyPr wrap="square">
            <a:spAutoFit/>
          </a:bodyPr>
          <a:lstStyle/>
          <a:p>
            <a:pPr algn="just" defTabSz="914446">
              <a:spcAft>
                <a:spcPts val="750"/>
              </a:spcAft>
              <a:defRPr/>
            </a:pP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kiếm</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quý</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2007286" y="4750218"/>
            <a:ext cx="9122032" cy="954107"/>
          </a:xfrm>
          <a:prstGeom prst="rect">
            <a:avLst/>
          </a:prstGeom>
          <a:solidFill>
            <a:schemeClr val="accent6">
              <a:lumMod val="20000"/>
              <a:lumOff val="80000"/>
            </a:schemeClr>
          </a:solidFill>
          <a:ln>
            <a:solidFill>
              <a:schemeClr val="accent6">
                <a:lumMod val="20000"/>
                <a:lumOff val="80000"/>
              </a:schemeClr>
            </a:solidFill>
          </a:ln>
          <a:effectLst>
            <a:outerShdw blurRad="63500" sx="102000" sy="102000" algn="ctr" rotWithShape="0">
              <a:prstClr val="black">
                <a:alpha val="40000"/>
              </a:prstClr>
            </a:outerShdw>
          </a:effectLst>
        </p:spPr>
        <p:txBody>
          <a:bodyPr wrap="square">
            <a:spAutoFit/>
          </a:bodyPr>
          <a:lstStyle/>
          <a:p>
            <a:pPr algn="just" defTabSz="914446">
              <a:spcAft>
                <a:spcPts val="750"/>
              </a:spcAft>
              <a:defRPr/>
            </a:pPr>
            <a:r>
              <a:rPr lang="en-US" sz="28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Tuy</a:t>
            </a:r>
            <a:r>
              <a:rPr lang="en-US"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cách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giống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lại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khác</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dễ</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nhầm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lẫn</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về</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Hán</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Việt</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U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FC6B7DCC-96EC-FF9F-D873-CACEDBB715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1318330">
            <a:off x="587365" y="4952298"/>
            <a:ext cx="1464646" cy="925840"/>
          </a:xfrm>
          <a:prstGeom prst="rect">
            <a:avLst/>
          </a:prstGeom>
        </p:spPr>
      </p:pic>
    </p:spTree>
    <p:extLst>
      <p:ext uri="{BB962C8B-B14F-4D97-AF65-F5344CB8AC3E}">
        <p14:creationId xmlns:p14="http://schemas.microsoft.com/office/powerpoint/2010/main" val="240859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4" grpId="0"/>
      <p:bldP spid="15"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0A19E4-0835-B9F4-D435-339FDA277E50}"/>
              </a:ext>
            </a:extLst>
          </p:cNvPr>
          <p:cNvSpPr/>
          <p:nvPr/>
        </p:nvSpPr>
        <p:spPr>
          <a:xfrm>
            <a:off x="277827" y="319660"/>
            <a:ext cx="9342363" cy="543675"/>
          </a:xfrm>
          <a:prstGeom prst="rect">
            <a:avLst/>
          </a:prstGeom>
        </p:spPr>
        <p:txBody>
          <a:bodyPr wrap="square">
            <a:spAutoFit/>
          </a:bodyPr>
          <a:lstStyle/>
          <a:p>
            <a:pPr defTabSz="609257">
              <a:spcBef>
                <a:spcPts val="430"/>
              </a:spcBef>
              <a:buClr>
                <a:srgbClr val="231F20"/>
              </a:buClr>
              <a:buSzPts val="1200"/>
              <a:tabLst>
                <a:tab pos="508449"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C442555C-6341-815B-59A4-85DFCF46A502}"/>
              </a:ext>
            </a:extLst>
          </p:cNvPr>
          <p:cNvSpPr/>
          <p:nvPr/>
        </p:nvSpPr>
        <p:spPr>
          <a:xfrm>
            <a:off x="356090" y="1431070"/>
            <a:ext cx="5441809" cy="543675"/>
          </a:xfrm>
          <a:prstGeom prst="rect">
            <a:avLst/>
          </a:prstGeom>
        </p:spPr>
        <p:txBody>
          <a:bodyPr wrap="square">
            <a:spAutoFit/>
          </a:bodyPr>
          <a:lstStyle/>
          <a:p>
            <a:pPr algn="just" defTabSz="914446">
              <a:spcAft>
                <a:spcPts val="750"/>
              </a:spcAft>
              <a:defRPr/>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âm</a:t>
            </a:r>
            <a:endPar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C442555C-6341-815B-59A4-85DFCF46A502}"/>
              </a:ext>
            </a:extLst>
          </p:cNvPr>
          <p:cNvSpPr/>
          <p:nvPr/>
        </p:nvSpPr>
        <p:spPr>
          <a:xfrm>
            <a:off x="356090" y="2166031"/>
            <a:ext cx="5029200" cy="543675"/>
          </a:xfrm>
          <a:prstGeom prst="rect">
            <a:avLst/>
          </a:prstGeom>
        </p:spPr>
        <p:txBody>
          <a:bodyPr wrap="square">
            <a:spAutoFit/>
          </a:bodyPr>
          <a:lstStyle/>
          <a:p>
            <a:pPr algn="just" defTabSz="914446">
              <a:spcAft>
                <a:spcPts val="750"/>
              </a:spcAft>
              <a:defRPr/>
            </a:pP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Tri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442555C-6341-815B-59A4-85DFCF46A502}"/>
              </a:ext>
            </a:extLst>
          </p:cNvPr>
          <p:cNvSpPr/>
          <p:nvPr/>
        </p:nvSpPr>
        <p:spPr>
          <a:xfrm>
            <a:off x="356090" y="2900992"/>
            <a:ext cx="5130800" cy="954107"/>
          </a:xfrm>
          <a:prstGeom prst="rect">
            <a:avLst/>
          </a:prstGeom>
        </p:spPr>
        <p:txBody>
          <a:bodyPr wrap="square">
            <a:spAutoFit/>
          </a:bodyPr>
          <a:lstStyle/>
          <a:p>
            <a:pPr algn="just" defTabSz="914446">
              <a:spcAft>
                <a:spcPts val="750"/>
              </a:spcAft>
              <a:defRPr/>
            </a:pP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biết</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442555C-6341-815B-59A4-85DFCF46A502}"/>
              </a:ext>
            </a:extLst>
          </p:cNvPr>
          <p:cNvSpPr/>
          <p:nvPr/>
        </p:nvSpPr>
        <p:spPr>
          <a:xfrm>
            <a:off x="356090" y="4565093"/>
            <a:ext cx="4321387" cy="954107"/>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80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Có</a:t>
            </a:r>
            <a:r>
              <a:rPr lang="en-US" sz="28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ý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gần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tương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với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nhau</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6096000" y="1454634"/>
            <a:ext cx="5800962" cy="1384995"/>
          </a:xfrm>
          <a:prstGeom prst="rect">
            <a:avLst/>
          </a:prstGeom>
        </p:spPr>
        <p:txBody>
          <a:bodyPr wrap="square">
            <a:spAutoFit/>
          </a:bodyPr>
          <a:lstStyle/>
          <a:p>
            <a:pPr algn="just" defTabSz="914446">
              <a:spcAft>
                <a:spcPts val="750"/>
              </a:spcAft>
              <a:defRPr/>
            </a:pP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ngũ</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C442555C-6341-815B-59A4-85DFCF46A502}"/>
              </a:ext>
            </a:extLst>
          </p:cNvPr>
          <p:cNvSpPr/>
          <p:nvPr/>
        </p:nvSpPr>
        <p:spPr>
          <a:xfrm>
            <a:off x="6096000" y="3896008"/>
            <a:ext cx="6029056" cy="2205476"/>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txBody>
          <a:bodyPr wrap="square">
            <a:spAutoFit/>
          </a:bodyPr>
          <a:lstStyle/>
          <a:p>
            <a:pPr algn="just" defTabSz="914446">
              <a:spcAft>
                <a:spcPts val="750"/>
              </a:spcAft>
              <a:defRPr/>
            </a:pP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Tuy</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914446">
              <a:spcAft>
                <a:spcPts val="750"/>
              </a:spcAft>
              <a:defRPr/>
            </a:pPr>
            <a:r>
              <a:rPr lang="en-US" sz="28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khó</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dùng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sai</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algn="just" defTabSz="914446">
              <a:spcAft>
                <a:spcPts val="750"/>
              </a:spcAft>
              <a:defRPr/>
            </a:pP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Trong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ví</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nên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sử</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dụng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endParaRPr lang="en-US" sz="28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algn="just" defTabSz="914446">
              <a:spcAft>
                <a:spcPts val="750"/>
              </a:spcAft>
              <a:defRPr/>
            </a:pPr>
            <a:r>
              <a:rPr lang="en-US" sz="28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Hán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Việt</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gần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D0C5DC18-7A92-F084-8571-224FFFD25FA6}"/>
              </a:ext>
            </a:extLst>
          </p:cNvPr>
          <p:cNvSpPr txBox="1">
            <a:spLocks/>
          </p:cNvSpPr>
          <p:nvPr/>
        </p:nvSpPr>
        <p:spPr>
          <a:xfrm>
            <a:off x="9678815" y="4962364"/>
            <a:ext cx="2513185" cy="8949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smtClean="0">
                <a:solidFill>
                  <a:srgbClr val="0070C0"/>
                </a:solidFill>
                <a:latin typeface="Times New Roman" panose="02020603050405020304" pitchFamily="18" charset="0"/>
                <a:cs typeface="Times New Roman" panose="02020603050405020304" pitchFamily="18" charset="0"/>
              </a:rPr>
              <a:t>trí</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thức</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FC6B7DCC-96EC-FF9F-D873-CACEDBB715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1784460" y="3667903"/>
            <a:ext cx="1464646" cy="925840"/>
          </a:xfrm>
          <a:prstGeom prst="rect">
            <a:avLst/>
          </a:prstGeom>
        </p:spPr>
      </p:pic>
      <p:pic>
        <p:nvPicPr>
          <p:cNvPr id="17" name="Picture 16">
            <a:extLst>
              <a:ext uri="{FF2B5EF4-FFF2-40B4-BE49-F238E27FC236}">
                <a16:creationId xmlns:a16="http://schemas.microsoft.com/office/drawing/2014/main" id="{FC6B7DCC-96EC-FF9F-D873-CACEDBB7159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8378205" y="3042679"/>
            <a:ext cx="1464646" cy="925840"/>
          </a:xfrm>
          <a:prstGeom prst="rect">
            <a:avLst/>
          </a:prstGeom>
        </p:spPr>
      </p:pic>
      <p:cxnSp>
        <p:nvCxnSpPr>
          <p:cNvPr id="21" name="Straight Connector 20">
            <a:extLst>
              <a:ext uri="{FF2B5EF4-FFF2-40B4-BE49-F238E27FC236}">
                <a16:creationId xmlns:a16="http://schemas.microsoft.com/office/drawing/2014/main" id="{08F61967-2045-F946-5FDC-E26C3471FADA}"/>
              </a:ext>
            </a:extLst>
          </p:cNvPr>
          <p:cNvCxnSpPr/>
          <p:nvPr/>
        </p:nvCxnSpPr>
        <p:spPr>
          <a:xfrm flipV="1">
            <a:off x="7952915" y="1997036"/>
            <a:ext cx="1157613" cy="109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3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2000"/>
                                        <p:tgtEl>
                                          <p:spTgt spid="2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0"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462037" y="316203"/>
            <a:ext cx="11526763" cy="543675"/>
          </a:xfrm>
          <a:prstGeom prst="rect">
            <a:avLst/>
          </a:prstGeom>
        </p:spPr>
        <p:txBody>
          <a:bodyPr wrap="square">
            <a:spAutoFit/>
          </a:bodyPr>
          <a:lstStyle/>
          <a:p>
            <a:pPr defTabSz="609257">
              <a:spcBef>
                <a:spcPts val="430"/>
              </a:spcBef>
              <a:buClr>
                <a:srgbClr val="231F20"/>
              </a:buClr>
              <a:buSzPts val="1200"/>
              <a:tabLst>
                <a:tab pos="508449" algn="l"/>
              </a:tabLst>
            </a:pPr>
            <a:r>
              <a:rPr lang="en-US" sz="2933" b="1" dirty="0">
                <a:latin typeface="Times New Roman" panose="02020603050405020304" pitchFamily="18" charset="0"/>
                <a:ea typeface="Times New Roman" panose="02020603050405020304" pitchFamily="18" charset="0"/>
                <a:cs typeface="Times New Roman" panose="02020603050405020304" pitchFamily="18" charset="0"/>
              </a:rPr>
              <a:t>2</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C442555C-6341-815B-59A4-85DFCF46A502}"/>
              </a:ext>
            </a:extLst>
          </p:cNvPr>
          <p:cNvSpPr/>
          <p:nvPr/>
        </p:nvSpPr>
        <p:spPr>
          <a:xfrm>
            <a:off x="812800" y="1092200"/>
            <a:ext cx="10769600" cy="543675"/>
          </a:xfrm>
          <a:prstGeom prst="rect">
            <a:avLst/>
          </a:prstGeom>
        </p:spPr>
        <p:txBody>
          <a:bodyPr wrap="square">
            <a:spAutoFit/>
          </a:bodyPr>
          <a:lstStyle/>
          <a:p>
            <a:pPr algn="just" defTabSz="914446">
              <a:spcAft>
                <a:spcPts val="750"/>
              </a:spcAft>
              <a:defRPr/>
            </a:pP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C442555C-6341-815B-59A4-85DFCF46A502}"/>
              </a:ext>
            </a:extLst>
          </p:cNvPr>
          <p:cNvSpPr/>
          <p:nvPr/>
        </p:nvSpPr>
        <p:spPr>
          <a:xfrm>
            <a:off x="812800" y="2214221"/>
            <a:ext cx="5029200" cy="1384995"/>
          </a:xfrm>
          <a:prstGeom prst="rect">
            <a:avLst/>
          </a:prstGeom>
          <a:solidFill>
            <a:schemeClr val="accent6">
              <a:lumMod val="20000"/>
              <a:lumOff val="80000"/>
            </a:schemeClr>
          </a:solidFill>
        </p:spPr>
        <p:txBody>
          <a:bodyPr wrap="square">
            <a:spAutoFit/>
          </a:bodyPr>
          <a:lstStyle/>
          <a:p>
            <a:pPr algn="just" defTabSz="914446">
              <a:spcAft>
                <a:spcPts val="750"/>
              </a:spcAft>
              <a:defRPr/>
            </a:pP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cư</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C442555C-6341-815B-59A4-85DFCF46A502}"/>
              </a:ext>
            </a:extLst>
          </p:cNvPr>
          <p:cNvSpPr/>
          <p:nvPr/>
        </p:nvSpPr>
        <p:spPr>
          <a:xfrm>
            <a:off x="764140" y="4227509"/>
            <a:ext cx="5029200" cy="954107"/>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7" name="Rectangle 16">
            <a:extLst>
              <a:ext uri="{FF2B5EF4-FFF2-40B4-BE49-F238E27FC236}">
                <a16:creationId xmlns:a16="http://schemas.microsoft.com/office/drawing/2014/main" id="{C442555C-6341-815B-59A4-85DFCF46A502}"/>
              </a:ext>
            </a:extLst>
          </p:cNvPr>
          <p:cNvSpPr/>
          <p:nvPr/>
        </p:nvSpPr>
        <p:spPr>
          <a:xfrm>
            <a:off x="7013098" y="3073581"/>
            <a:ext cx="4321387" cy="1384995"/>
          </a:xfrm>
          <a:prstGeom prst="rect">
            <a:avLst/>
          </a:prstGeom>
          <a:solidFill>
            <a:schemeClr val="accent4">
              <a:lumMod val="20000"/>
              <a:lumOff val="80000"/>
            </a:schemeClr>
          </a:solidFill>
        </p:spPr>
        <p:txBody>
          <a:bodyPr wrap="square">
            <a:spAutoFit/>
          </a:bodyPr>
          <a:lstStyle/>
          <a:p>
            <a:pPr algn="just" defTabSz="914446">
              <a:spcAft>
                <a:spcPts val="750"/>
              </a:spcAft>
              <a:defRPr/>
            </a:pP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Yếu</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tố</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đồng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âm</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“di”,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nhưng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không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cùng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28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Cần</a:t>
            </a:r>
            <a:r>
              <a:rPr lang="en-US" sz="2800" dirty="0"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suy</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luận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để</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giải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ight Brace 17"/>
          <p:cNvSpPr/>
          <p:nvPr/>
        </p:nvSpPr>
        <p:spPr>
          <a:xfrm>
            <a:off x="6225419" y="2432526"/>
            <a:ext cx="355600" cy="278999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933">
              <a:latin typeface="#9Slide03 Ample" panose="02000000000000000000" pitchFamily="2" charset="0"/>
            </a:endParaRPr>
          </a:p>
        </p:txBody>
      </p:sp>
      <p:sp>
        <p:nvSpPr>
          <p:cNvPr id="19" name="Rectangle 18">
            <a:extLst>
              <a:ext uri="{FF2B5EF4-FFF2-40B4-BE49-F238E27FC236}">
                <a16:creationId xmlns:a16="http://schemas.microsoft.com/office/drawing/2014/main" id="{C442555C-6341-815B-59A4-85DFCF46A502}"/>
              </a:ext>
            </a:extLst>
          </p:cNvPr>
          <p:cNvSpPr/>
          <p:nvPr/>
        </p:nvSpPr>
        <p:spPr>
          <a:xfrm>
            <a:off x="6705600" y="3683834"/>
            <a:ext cx="4321387" cy="543675"/>
          </a:xfrm>
          <a:prstGeom prst="rect">
            <a:avLst/>
          </a:prstGeom>
        </p:spPr>
        <p:txBody>
          <a:bodyPr wrap="square">
            <a:spAutoFit/>
          </a:bodyPr>
          <a:lstStyle/>
          <a:p>
            <a:pPr algn="just" defTabSz="914446">
              <a:spcAft>
                <a:spcPts val="750"/>
              </a:spcAft>
              <a:defRPr/>
            </a:pPr>
            <a:r>
              <a:rPr lang="en-US" sz="2933" b="1" dirty="0" smtClean="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sym typeface="Wingdings" panose="05000000000000000000" pitchFamily="2" charset="2"/>
              </a:rPr>
              <a:t> </a:t>
            </a:r>
            <a:endParaRPr lang="en-US" sz="2933" b="1" dirty="0">
              <a:solidFill>
                <a:prstClr val="black">
                  <a:lumMod val="95000"/>
                  <a:lumOff val="5000"/>
                </a:prstClr>
              </a:solidFill>
              <a:latin typeface="#9Slide03 Ample" panose="02000000000000000000"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385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0A19E4-0835-B9F4-D435-339FDA277E50}"/>
              </a:ext>
            </a:extLst>
          </p:cNvPr>
          <p:cNvSpPr/>
          <p:nvPr/>
        </p:nvSpPr>
        <p:spPr>
          <a:xfrm>
            <a:off x="462037" y="316203"/>
            <a:ext cx="11526763" cy="543675"/>
          </a:xfrm>
          <a:prstGeom prst="rect">
            <a:avLst/>
          </a:prstGeom>
        </p:spPr>
        <p:txBody>
          <a:bodyPr wrap="square">
            <a:spAutoFit/>
          </a:bodyPr>
          <a:lstStyle/>
          <a:p>
            <a:pPr defTabSz="609257">
              <a:spcBef>
                <a:spcPts val="430"/>
              </a:spcBef>
              <a:buClr>
                <a:srgbClr val="231F20"/>
              </a:buClr>
              <a:buSzPts val="1200"/>
              <a:tabLst>
                <a:tab pos="508449" algn="l"/>
              </a:tabLst>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dễ</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nhầm</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lẫn</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442555C-6341-815B-59A4-85DFCF46A502}"/>
              </a:ext>
            </a:extLst>
          </p:cNvPr>
          <p:cNvSpPr/>
          <p:nvPr/>
        </p:nvSpPr>
        <p:spPr>
          <a:xfrm>
            <a:off x="812800" y="1092200"/>
            <a:ext cx="10769600" cy="543675"/>
          </a:xfrm>
          <a:prstGeom prst="rect">
            <a:avLst/>
          </a:prstGeom>
        </p:spPr>
        <p:txBody>
          <a:bodyPr wrap="square">
            <a:spAutoFit/>
          </a:bodyPr>
          <a:lstStyle/>
          <a:p>
            <a:pPr algn="just" defTabSz="914446">
              <a:spcAft>
                <a:spcPts val="750"/>
              </a:spcAft>
              <a:defRPr/>
            </a:pP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điển</a:t>
            </a:r>
            <a:endParaRPr lang="en-US" sz="2800" b="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442555C-6341-815B-59A4-85DFCF46A502}"/>
              </a:ext>
            </a:extLst>
          </p:cNvPr>
          <p:cNvSpPr/>
          <p:nvPr/>
        </p:nvSpPr>
        <p:spPr>
          <a:xfrm>
            <a:off x="3166663" y="1874718"/>
            <a:ext cx="7924800" cy="543675"/>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đèn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hải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minh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hoa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C442555C-6341-815B-59A4-85DFCF46A502}"/>
              </a:ext>
            </a:extLst>
          </p:cNvPr>
          <p:cNvSpPr/>
          <p:nvPr/>
        </p:nvSpPr>
        <p:spPr>
          <a:xfrm>
            <a:off x="3260690" y="2909526"/>
            <a:ext cx="7924800" cy="954107"/>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bước</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cao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sơn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đàn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442555C-6341-815B-59A4-85DFCF46A502}"/>
              </a:ext>
            </a:extLst>
          </p:cNvPr>
          <p:cNvSpPr/>
          <p:nvPr/>
        </p:nvSpPr>
        <p:spPr>
          <a:xfrm>
            <a:off x="3260690" y="4345425"/>
            <a:ext cx="7924800" cy="543675"/>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ghi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vào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kí</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bạ</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442555C-6341-815B-59A4-85DFCF46A502}"/>
              </a:ext>
            </a:extLst>
          </p:cNvPr>
          <p:cNvSpPr/>
          <p:nvPr/>
        </p:nvSpPr>
        <p:spPr>
          <a:xfrm>
            <a:off x="3267463" y="5446873"/>
            <a:ext cx="7924800" cy="543675"/>
          </a:xfrm>
          <a:prstGeom prst="rect">
            <a:avLst/>
          </a:prstGeom>
          <a:solidFill>
            <a:schemeClr val="accent2">
              <a:lumMod val="20000"/>
              <a:lumOff val="80000"/>
            </a:schemeClr>
          </a:solidFill>
        </p:spPr>
        <p:txBody>
          <a:bodyPr wrap="square">
            <a:spAutoFit/>
          </a:bodyPr>
          <a:lstStyle/>
          <a:p>
            <a:pPr algn="just" defTabSz="914446">
              <a:spcAft>
                <a:spcPts val="750"/>
              </a:spcAft>
              <a:defRPr/>
            </a:pP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Nghĩa</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là</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“in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lên</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báo</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chí</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tải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đăng</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bài</a:t>
            </a:r>
            <a:r>
              <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280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1FA04F32-9078-E386-A23B-88B6683DAD36}"/>
              </a:ext>
            </a:extLst>
          </p:cNvPr>
          <p:cNvGrpSpPr/>
          <p:nvPr/>
        </p:nvGrpSpPr>
        <p:grpSpPr>
          <a:xfrm>
            <a:off x="-167411" y="2027760"/>
            <a:ext cx="3428101" cy="3503422"/>
            <a:chOff x="-3171597" y="-703855"/>
            <a:chExt cx="5635256" cy="5635256"/>
          </a:xfrm>
        </p:grpSpPr>
        <p:pic>
          <p:nvPicPr>
            <p:cNvPr id="25" name="Picture 24">
              <a:extLst>
                <a:ext uri="{FF2B5EF4-FFF2-40B4-BE49-F238E27FC236}">
                  <a16:creationId xmlns:a16="http://schemas.microsoft.com/office/drawing/2014/main" id="{98CC5C8E-CB20-6728-3B06-7CEB3A1CFAE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946" b="91693" l="9744" r="89776">
                          <a14:foregroundMark x1="46486" y1="9105" x2="57348" y2="40575"/>
                          <a14:foregroundMark x1="46006" y1="91693" x2="55431" y2="91214"/>
                        </a14:backgroundRemoval>
                      </a14:imgEffect>
                    </a14:imgLayer>
                  </a14:imgProps>
                </a:ext>
                <a:ext uri="{28A0092B-C50C-407E-A947-70E740481C1C}">
                  <a14:useLocalDpi xmlns:a14="http://schemas.microsoft.com/office/drawing/2010/main" val="0"/>
                </a:ext>
              </a:extLst>
            </a:blip>
            <a:stretch>
              <a:fillRect/>
            </a:stretch>
          </p:blipFill>
          <p:spPr>
            <a:xfrm>
              <a:off x="-3171597" y="-703855"/>
              <a:ext cx="5635256" cy="5635256"/>
            </a:xfrm>
            <a:prstGeom prst="rect">
              <a:avLst/>
            </a:prstGeom>
          </p:spPr>
        </p:pic>
        <p:sp>
          <p:nvSpPr>
            <p:cNvPr id="26" name="Title 1">
              <a:extLst>
                <a:ext uri="{FF2B5EF4-FFF2-40B4-BE49-F238E27FC236}">
                  <a16:creationId xmlns:a16="http://schemas.microsoft.com/office/drawing/2014/main" id="{D0C5DC18-7A92-F084-8571-224FFFD25FA6}"/>
                </a:ext>
              </a:extLst>
            </p:cNvPr>
            <p:cNvSpPr txBox="1">
              <a:spLocks/>
            </p:cNvSpPr>
            <p:nvPr/>
          </p:nvSpPr>
          <p:spPr>
            <a:xfrm>
              <a:off x="-1948851" y="2036535"/>
              <a:ext cx="3232298" cy="9087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b="1" dirty="0" err="1" smtClean="0">
                  <a:solidFill>
                    <a:srgbClr val="FF0000"/>
                  </a:solidFill>
                  <a:latin typeface="Times New Roman" panose="02020603050405020304" pitchFamily="18" charset="0"/>
                  <a:cs typeface="Times New Roman" panose="02020603050405020304" pitchFamily="18" charset="0"/>
                </a:rPr>
                <a:t>Đăng</a:t>
              </a:r>
              <a:endParaRPr lang="en-US" sz="3400" b="1" dirty="0">
                <a:solidFill>
                  <a:srgbClr val="FF0000"/>
                </a:solidFill>
                <a:latin typeface="Times New Roman" panose="02020603050405020304" pitchFamily="18" charset="0"/>
                <a:cs typeface="Times New Roman" panose="02020603050405020304" pitchFamily="18" charset="0"/>
              </a:endParaRPr>
            </a:p>
          </p:txBody>
        </p:sp>
      </p:grpSp>
      <p:sp>
        <p:nvSpPr>
          <p:cNvPr id="27" name="Right Brace 26"/>
          <p:cNvSpPr/>
          <p:nvPr/>
        </p:nvSpPr>
        <p:spPr>
          <a:xfrm rot="10800000">
            <a:off x="2811063" y="2432491"/>
            <a:ext cx="355600" cy="3490576"/>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933">
              <a:latin typeface="#9Slide03 Ample" panose="02000000000000000000" pitchFamily="2" charset="0"/>
            </a:endParaRPr>
          </a:p>
        </p:txBody>
      </p:sp>
    </p:spTree>
    <p:extLst>
      <p:ext uri="{BB962C8B-B14F-4D97-AF65-F5344CB8AC3E}">
        <p14:creationId xmlns:p14="http://schemas.microsoft.com/office/powerpoint/2010/main" val="103106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heel(1)">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8B19-591E-5D1C-3539-652903DD1B81}"/>
              </a:ext>
            </a:extLst>
          </p:cNvPr>
          <p:cNvSpPr txBox="1">
            <a:spLocks/>
          </p:cNvSpPr>
          <p:nvPr/>
        </p:nvSpPr>
        <p:spPr>
          <a:xfrm>
            <a:off x="339365" y="787404"/>
            <a:ext cx="4732256" cy="204628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II/ </a:t>
            </a:r>
            <a:r>
              <a:rPr lang="en-US" sz="3200" b="1" dirty="0" err="1" smtClean="0">
                <a:solidFill>
                  <a:srgbClr val="FF0000"/>
                </a:solidFill>
                <a:latin typeface="Times New Roman" panose="02020603050405020304" pitchFamily="18" charset="0"/>
                <a:cs typeface="Times New Roman" panose="02020603050405020304" pitchFamily="18" charset="0"/>
              </a:rPr>
              <a:t>Luyện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2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1162</Words>
  <Application>Microsoft Office PowerPoint</Application>
  <PresentationFormat>Widescreen</PresentationFormat>
  <Paragraphs>146</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#9Slide03 Ample</vt:lpstr>
      <vt:lpstr>#9Slide03 AmpleSoft</vt:lpstr>
      <vt:lpstr>#9Slide05 SVNMercury Script</vt:lpstr>
      <vt:lpstr>Arial</vt:lpstr>
      <vt:lpstr>Calibri</vt:lpstr>
      <vt:lpstr>Calibri Light</vt:lpstr>
      <vt:lpstr>Fira Sans Extra Condensed</vt:lpstr>
      <vt:lpstr>黑体</vt:lpstr>
      <vt:lpstr>Symbola</vt:lpstr>
      <vt:lpstr>Times New Roman</vt:lpstr>
      <vt:lpstr>Wingdings</vt:lpstr>
      <vt:lpstr>Office Theme</vt:lpstr>
      <vt:lpstr>PowerPoint Presentation</vt:lpstr>
      <vt:lpstr>PowerPoint Presentation</vt:lpstr>
      <vt:lpstr>TIẾT 7: THỰC HÀNH TIẾNG VIỆT  MỘT SỐ YẾU TỐ HÁN VIỆT  DỄ NHẦM LẪN VÀ CÁCH PHÂN BIỆT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  - Đảo ngữ -</dc:title>
  <dc:creator>NBN</dc:creator>
  <cp:lastModifiedBy>DELL</cp:lastModifiedBy>
  <cp:revision>58</cp:revision>
  <dcterms:created xsi:type="dcterms:W3CDTF">2023-08-19T09:57:46Z</dcterms:created>
  <dcterms:modified xsi:type="dcterms:W3CDTF">2024-09-17T13:51:23Z</dcterms:modified>
</cp:coreProperties>
</file>