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14"/>
  </p:notesMasterIdLst>
  <p:sldIdLst>
    <p:sldId id="612" r:id="rId4"/>
    <p:sldId id="1316" r:id="rId5"/>
    <p:sldId id="1317" r:id="rId6"/>
    <p:sldId id="1310" r:id="rId7"/>
    <p:sldId id="1313" r:id="rId8"/>
    <p:sldId id="1314" r:id="rId9"/>
    <p:sldId id="1318" r:id="rId10"/>
    <p:sldId id="1315" r:id="rId11"/>
    <p:sldId id="1319" r:id="rId12"/>
    <p:sldId id="132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4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4E647B-89DF-42C3-8570-EBF211649AAC}" type="datetimeFigureOut">
              <a:rPr lang="en-US" smtClean="0"/>
              <a:t>8/18/2024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FDF35-F8EB-48E0-9E90-73F574AE7FCA}" type="slidenum">
              <a:rPr lang="en-US" smtClean="0"/>
              <a:t>‹#›</a:t>
            </a:fld>
            <a:endParaRPr lang="en-US"/>
          </a:p>
        </p:txBody>
      </p:sp>
    </p:spTree>
    <p:extLst>
      <p:ext uri="{BB962C8B-B14F-4D97-AF65-F5344CB8AC3E}">
        <p14:creationId xmlns:p14="http://schemas.microsoft.com/office/powerpoint/2010/main" val="31467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930A5-2651-4AEB-AC0A-97A4004782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1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930A5-2651-4AEB-AC0A-97A4004782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0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baseline="0" dirty="0"/>
              <a:t> </a:t>
            </a:r>
            <a:r>
              <a:rPr lang="en-US" baseline="0" dirty="0" err="1"/>
              <a:t>sinh</a:t>
            </a:r>
            <a:r>
              <a:rPr lang="en-US" baseline="0" dirty="0"/>
              <a:t> chia </a:t>
            </a:r>
            <a:r>
              <a:rPr lang="en-US" baseline="0" dirty="0" err="1"/>
              <a:t>sẻ</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930A5-2651-4AEB-AC0A-97A4004782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39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baseline="0" dirty="0"/>
              <a:t> </a:t>
            </a:r>
            <a:r>
              <a:rPr lang="en-US" baseline="0" dirty="0" err="1"/>
              <a:t>sinh</a:t>
            </a:r>
            <a:r>
              <a:rPr lang="en-US" baseline="0" dirty="0"/>
              <a:t> chia </a:t>
            </a:r>
            <a:r>
              <a:rPr lang="en-US" baseline="0" dirty="0" err="1"/>
              <a:t>sẻ</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930A5-2651-4AEB-AC0A-97A4004782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27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930A5-2651-4AEB-AC0A-97A4004782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43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4D65-A09E-4A30-97D3-A82EA4D5FE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A0537-881A-4A8A-8422-E6FD5471D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9AF54-0886-4DB1-A6C2-105DFCA5BBEF}"/>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6F4ADDF9-F84A-470F-BB4E-BC5949D6E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CA3FC-070F-415C-BA6B-AEC450840D2E}"/>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238365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8319-410D-43E9-B556-806428C027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CE30B8-05F8-4BE8-BA0F-110E74F521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750DA-32C6-4E3A-8A87-EE3B995249E1}"/>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58600FDD-20F6-4A6B-83CC-36529C55E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52DFE-20D9-45EC-A43F-EBB549431CF6}"/>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1770242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03DA8A-8BC8-45C7-99E5-B8BB7CB7A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BA8440-0153-4856-B265-50CE61F1A1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DC93E-FCB2-4427-AA23-6673BF680FA1}"/>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D5F3E917-4F81-433F-8E05-6D6017527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0C07B-3D9D-489A-A59D-6C4186875298}"/>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2273162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42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8/18/2024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711138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3974082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81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208597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24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64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35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7BCB-08F8-40F5-A467-D704F0F07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80809-0070-47DF-9CA3-19FA115A52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8D62E-62D8-4256-8106-52A7E13ECE02}"/>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B998AB09-D51C-47F8-ABC3-1503EAF49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57500-1DA0-4A38-93CD-9DDFC603D98A}"/>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292715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1563911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08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45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3215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498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5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168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400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917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9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B91C-6B01-4E7D-A895-38F10BA3A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6D4423-47CC-4417-B253-08243A69E7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6E4292-87AA-4547-BFAA-33FBD65872BC}"/>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F052E86C-9EF2-4116-A508-83D483069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505D-3967-46E3-A7DA-93FB5911EC9B}"/>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4049800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282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CF9D-7CE7-42EA-956C-01F8E6F05E21}" type="datetimeFigureOut">
              <a:rPr lang="en-US" smtClean="0">
                <a:solidFill>
                  <a:prstClr val="black">
                    <a:tint val="75000"/>
                  </a:prstClr>
                </a:solidFill>
              </a: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77598-2019-4299-8E0E-1EAD5282E9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82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670FA-1F3B-4B49-B39B-F0A945B58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C0B85-4002-4D96-ABD7-C7DC2932A4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30CE5-D807-4FE0-B387-4324E50478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90DAF8-92AD-4507-ABEA-306A23406D13}"/>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6" name="Footer Placeholder 5">
            <a:extLst>
              <a:ext uri="{FF2B5EF4-FFF2-40B4-BE49-F238E27FC236}">
                <a16:creationId xmlns:a16="http://schemas.microsoft.com/office/drawing/2014/main" id="{8C0789AD-8BC3-43FC-BD3D-86228EDA1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EFA06-8ACD-4CFD-B888-5BFB9EC94DBA}"/>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385631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C236-80E2-4D6A-AE83-446499BDFC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38530-75D5-4FC4-B62A-F0FD0C757A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B04F58-A829-4743-8AB6-C0491F9E80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6ADB6-A247-4CB4-9705-0017BC5CC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94A631-4745-4939-82DA-C2287CAF4A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3A0FEB-F155-4973-8FAB-B46948E8929F}"/>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8" name="Footer Placeholder 7">
            <a:extLst>
              <a:ext uri="{FF2B5EF4-FFF2-40B4-BE49-F238E27FC236}">
                <a16:creationId xmlns:a16="http://schemas.microsoft.com/office/drawing/2014/main" id="{7E0AFC56-0EE2-4E8A-BA68-6FD500CDB3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43FC80-E36C-485A-B8E8-2E2A664725BD}"/>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177053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613E7-9EC6-4825-BC00-7D778F7B0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C178D9-F8AE-48ED-967C-6868182D3B70}"/>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4" name="Footer Placeholder 3">
            <a:extLst>
              <a:ext uri="{FF2B5EF4-FFF2-40B4-BE49-F238E27FC236}">
                <a16:creationId xmlns:a16="http://schemas.microsoft.com/office/drawing/2014/main" id="{FE383740-D227-4CE8-B1CE-8CB2F5AC8C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6023BC-05C4-47FC-B0E6-E0CEEFD27F72}"/>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105037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14FCB-2328-4A39-909A-A71E7C0CD4E7}"/>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3" name="Footer Placeholder 2">
            <a:extLst>
              <a:ext uri="{FF2B5EF4-FFF2-40B4-BE49-F238E27FC236}">
                <a16:creationId xmlns:a16="http://schemas.microsoft.com/office/drawing/2014/main" id="{5D85C911-B1D6-479D-B87F-EB556E2E39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2D643-FBE9-4883-8588-1335F0D57C56}"/>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248157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A6A4-7119-4544-9823-F85C2C683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C74727-1542-4995-AB4C-0922C9CAA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B3FE59-00F6-4A99-9558-8450DC532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8F7F3-D432-421A-B468-8F6CACF7AA55}"/>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6" name="Footer Placeholder 5">
            <a:extLst>
              <a:ext uri="{FF2B5EF4-FFF2-40B4-BE49-F238E27FC236}">
                <a16:creationId xmlns:a16="http://schemas.microsoft.com/office/drawing/2014/main" id="{C87B712E-49B8-4347-9153-002778671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E6F09-7CF4-4973-922A-FDBF38F8DF5F}"/>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102850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A1ED-32B3-4635-A2BE-573B4385B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7DB76A-BB60-4219-AF6B-16577E350E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756860-BE9E-4CA1-8B78-50EF0D54B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C46166-DFF2-418C-A9B3-19819BB2A88C}"/>
              </a:ext>
            </a:extLst>
          </p:cNvPr>
          <p:cNvSpPr>
            <a:spLocks noGrp="1"/>
          </p:cNvSpPr>
          <p:nvPr>
            <p:ph type="dt" sz="half" idx="10"/>
          </p:nvPr>
        </p:nvSpPr>
        <p:spPr/>
        <p:txBody>
          <a:bodyPr/>
          <a:lstStyle/>
          <a:p>
            <a:fld id="{99461842-CFB6-4FF6-8A92-683082E49542}" type="datetimeFigureOut">
              <a:rPr lang="en-US" smtClean="0"/>
              <a:t>8/18/2024</a:t>
            </a:fld>
            <a:endParaRPr lang="en-US"/>
          </a:p>
        </p:txBody>
      </p:sp>
      <p:sp>
        <p:nvSpPr>
          <p:cNvPr id="6" name="Footer Placeholder 5">
            <a:extLst>
              <a:ext uri="{FF2B5EF4-FFF2-40B4-BE49-F238E27FC236}">
                <a16:creationId xmlns:a16="http://schemas.microsoft.com/office/drawing/2014/main" id="{3E157FCB-8106-4725-9B71-6E4937EDB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7DD00-2F25-40F7-A222-19F69DAD3BA1}"/>
              </a:ext>
            </a:extLst>
          </p:cNvPr>
          <p:cNvSpPr>
            <a:spLocks noGrp="1"/>
          </p:cNvSpPr>
          <p:nvPr>
            <p:ph type="sldNum" sz="quarter" idx="12"/>
          </p:nvPr>
        </p:nvSpPr>
        <p:spPr/>
        <p:txBody>
          <a:bodyPr/>
          <a:lstStyle/>
          <a:p>
            <a:fld id="{FF3F01B5-F039-4AFF-93F4-9E2CBB3BA7C0}" type="slidenum">
              <a:rPr lang="en-US" smtClean="0"/>
              <a:t>‹#›</a:t>
            </a:fld>
            <a:endParaRPr lang="en-US"/>
          </a:p>
        </p:txBody>
      </p:sp>
    </p:spTree>
    <p:extLst>
      <p:ext uri="{BB962C8B-B14F-4D97-AF65-F5344CB8AC3E}">
        <p14:creationId xmlns:p14="http://schemas.microsoft.com/office/powerpoint/2010/main" val="341269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589CDA-4CA3-481E-BE79-D021059CC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154B9D-B976-4290-A5C8-677580C79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D21BC-0E10-4893-AF15-4D2DAA3672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61842-CFB6-4FF6-8A92-683082E49542}" type="datetimeFigureOut">
              <a:rPr lang="en-US" smtClean="0"/>
              <a:t>8/18/2024</a:t>
            </a:fld>
            <a:endParaRPr lang="en-US"/>
          </a:p>
        </p:txBody>
      </p:sp>
      <p:sp>
        <p:nvSpPr>
          <p:cNvPr id="5" name="Footer Placeholder 4">
            <a:extLst>
              <a:ext uri="{FF2B5EF4-FFF2-40B4-BE49-F238E27FC236}">
                <a16:creationId xmlns:a16="http://schemas.microsoft.com/office/drawing/2014/main" id="{D7885508-C4CB-43A6-92A6-3FD166E05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0D2ED9-F146-4E6C-A889-36B994727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F01B5-F039-4AFF-93F4-9E2CBB3BA7C0}" type="slidenum">
              <a:rPr lang="en-US" smtClean="0"/>
              <a:t>‹#›</a:t>
            </a:fld>
            <a:endParaRPr lang="en-US"/>
          </a:p>
        </p:txBody>
      </p:sp>
    </p:spTree>
    <p:extLst>
      <p:ext uri="{BB962C8B-B14F-4D97-AF65-F5344CB8AC3E}">
        <p14:creationId xmlns:p14="http://schemas.microsoft.com/office/powerpoint/2010/main" val="1317547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546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E660CF9D-7CE7-42EA-956C-01F8E6F05E21}" type="datetimeFigureOut">
              <a:rPr lang="en-US" smtClean="0">
                <a:solidFill>
                  <a:prstClr val="black">
                    <a:tint val="75000"/>
                  </a:prstClr>
                </a:solidFill>
              </a:rPr>
              <a:pPr defTabSz="914377"/>
              <a:t>8/18/2024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C877598-2019-4299-8E0E-1EAD5282E953}"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160016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728E8-6D8A-43E7-B372-FF22704C38E0}"/>
              </a:ext>
            </a:extLst>
          </p:cNvPr>
          <p:cNvSpPr txBox="1"/>
          <p:nvPr/>
        </p:nvSpPr>
        <p:spPr>
          <a:xfrm>
            <a:off x="2153263" y="127819"/>
            <a:ext cx="9006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lắng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nghe</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6" name="Mỹ Tâm - Thương Ca Tiếng Việt">
            <a:hlinkClick r:id="" action="ppaction://media"/>
            <a:extLst>
              <a:ext uri="{FF2B5EF4-FFF2-40B4-BE49-F238E27FC236}">
                <a16:creationId xmlns:a16="http://schemas.microsoft.com/office/drawing/2014/main" id="{F496E0FA-296B-450F-8B8C-A02FE3720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096" y="812391"/>
            <a:ext cx="10520516" cy="5917790"/>
          </a:xfrm>
          <a:prstGeom prst="rect">
            <a:avLst/>
          </a:prstGeom>
        </p:spPr>
      </p:pic>
    </p:spTree>
    <p:extLst>
      <p:ext uri="{BB962C8B-B14F-4D97-AF65-F5344CB8AC3E}">
        <p14:creationId xmlns:p14="http://schemas.microsoft.com/office/powerpoint/2010/main" val="961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CBA20-DCDE-4C87-AA47-AD9F5E8DDFD6}"/>
              </a:ext>
            </a:extLst>
          </p:cNvPr>
          <p:cNvSpPr/>
          <p:nvPr/>
        </p:nvSpPr>
        <p:spPr>
          <a:xfrm>
            <a:off x="1755058" y="124442"/>
            <a:ext cx="868188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TRUYỆN THƠ NÔM</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(Thể loại tự sự bằng thơ</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bằng</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chữ</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Nôm</a:t>
            </a: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thời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trung</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đại)</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pic>
        <p:nvPicPr>
          <p:cNvPr id="5" name="Picutre 278">
            <a:extLst>
              <a:ext uri="{FF2B5EF4-FFF2-40B4-BE49-F238E27FC236}">
                <a16:creationId xmlns:a16="http://schemas.microsoft.com/office/drawing/2014/main" id="{34B4F331-8B69-4563-90A0-FC5847C073EE}"/>
              </a:ext>
            </a:extLst>
          </p:cNvPr>
          <p:cNvPicPr/>
          <p:nvPr/>
        </p:nvPicPr>
        <p:blipFill>
          <a:blip r:embed="rId2"/>
          <a:stretch/>
        </p:blipFill>
        <p:spPr>
          <a:xfrm>
            <a:off x="1258530" y="1079488"/>
            <a:ext cx="9291483" cy="474010"/>
          </a:xfrm>
          <a:prstGeom prst="rect">
            <a:avLst/>
          </a:prstGeom>
        </p:spPr>
      </p:pic>
      <p:sp>
        <p:nvSpPr>
          <p:cNvPr id="8" name="TextBox 7">
            <a:extLst>
              <a:ext uri="{FF2B5EF4-FFF2-40B4-BE49-F238E27FC236}">
                <a16:creationId xmlns:a16="http://schemas.microsoft.com/office/drawing/2014/main" id="{8535D2C4-12E4-4B93-8318-237C5086E24F}"/>
              </a:ext>
            </a:extLst>
          </p:cNvPr>
          <p:cNvSpPr txBox="1"/>
          <p:nvPr/>
        </p:nvSpPr>
        <p:spPr>
          <a:xfrm>
            <a:off x="245806" y="1730478"/>
            <a:ext cx="2261420" cy="3046988"/>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a. </a:t>
            </a:r>
            <a:r>
              <a:rPr kumimoji="0" lang="vi-VN"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Quá trình hình thành</a:t>
            </a: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khoảng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XVI – XVII,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phát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triển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ở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cuối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XVIII-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đầu</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XIX.</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 panose="020B0604020202020204" pitchFamily="34" charset="0"/>
              <a:cs typeface="+mn-cs"/>
            </a:endParaRPr>
          </a:p>
        </p:txBody>
      </p:sp>
      <p:sp>
        <p:nvSpPr>
          <p:cNvPr id="9" name="TextBox 8">
            <a:extLst>
              <a:ext uri="{FF2B5EF4-FFF2-40B4-BE49-F238E27FC236}">
                <a16:creationId xmlns:a16="http://schemas.microsoft.com/office/drawing/2014/main" id="{834473BB-D65A-4B32-ABDC-C3EB84B39AAB}"/>
              </a:ext>
            </a:extLst>
          </p:cNvPr>
          <p:cNvSpPr txBox="1"/>
          <p:nvPr/>
        </p:nvSpPr>
        <p:spPr>
          <a:xfrm>
            <a:off x="2694039" y="1730221"/>
            <a:ext cx="1995949" cy="120032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b. </a:t>
            </a:r>
            <a:r>
              <a:rPr kumimoji="0" lang="vi-VN"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Văn tự/ chữ viết</a:t>
            </a: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mn-cs"/>
              </a:rPr>
              <a:t>Chữ</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mn-cs"/>
              </a:rPr>
              <a:t>Nôm</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Arial" panose="020B0604020202020204" pitchFamily="34" charset="0"/>
              <a:cs typeface="+mn-cs"/>
            </a:endParaRPr>
          </a:p>
        </p:txBody>
      </p:sp>
      <p:sp>
        <p:nvSpPr>
          <p:cNvPr id="10" name="TextBox 9">
            <a:extLst>
              <a:ext uri="{FF2B5EF4-FFF2-40B4-BE49-F238E27FC236}">
                <a16:creationId xmlns:a16="http://schemas.microsoft.com/office/drawing/2014/main" id="{8FB22144-2D9D-48BA-B1FA-CAB468086348}"/>
              </a:ext>
            </a:extLst>
          </p:cNvPr>
          <p:cNvSpPr txBox="1"/>
          <p:nvPr/>
        </p:nvSpPr>
        <p:spPr>
          <a:xfrm>
            <a:off x="5024283" y="1730221"/>
            <a:ext cx="1927123" cy="267765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c.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Thể thơ</a:t>
            </a:r>
            <a:endPar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 panose="020B0604020202020204" pitchFamily="34" charset="0"/>
                <a:cs typeface="+mn-cs"/>
              </a:rPr>
              <a:t>- Song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 panose="020B0604020202020204" pitchFamily="34" charset="0"/>
                <a:cs typeface="+mn-cs"/>
              </a:rPr>
              <a:t>thất</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 panose="020B0604020202020204" pitchFamily="34" charset="0"/>
                <a:cs typeface="+mn-cs"/>
              </a:rPr>
              <a:t>lục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 panose="020B0604020202020204" pitchFamily="34" charset="0"/>
                <a:cs typeface="+mn-cs"/>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 panose="020B0604020202020204" pitchFamily="34" charset="0"/>
                <a:cs typeface="+mn-cs"/>
              </a:rPr>
              <a:t>bát</a:t>
            </a:r>
            <a:endPar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Chủ</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yếu</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lục</a:t>
            </a: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rPr>
              <a:t>bát</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8CB0B-9B06-4444-9151-2964CA2E77FC}"/>
              </a:ext>
            </a:extLst>
          </p:cNvPr>
          <p:cNvSpPr txBox="1"/>
          <p:nvPr/>
        </p:nvSpPr>
        <p:spPr>
          <a:xfrm>
            <a:off x="7108722" y="1712448"/>
            <a:ext cx="2261420" cy="353943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d.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Cốt truyện</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cốt truyện dân gian, truyện truyền kì Trung Quốc, tuyến tính, nhân quả</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
        <p:nvSpPr>
          <p:cNvPr id="12" name="TextBox 11">
            <a:extLst>
              <a:ext uri="{FF2B5EF4-FFF2-40B4-BE49-F238E27FC236}">
                <a16:creationId xmlns:a16="http://schemas.microsoft.com/office/drawing/2014/main" id="{001218F1-DE96-48E3-A30B-8CDF74F9D942}"/>
              </a:ext>
            </a:extLst>
          </p:cNvPr>
          <p:cNvSpPr txBox="1"/>
          <p:nvPr/>
        </p:nvSpPr>
        <p:spPr>
          <a:xfrm>
            <a:off x="9625780" y="1677547"/>
            <a:ext cx="2418735" cy="2677656"/>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e.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Nhân vật</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thần tiên, người trần và yêu quái</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ourier New" panose="02070309020205020404" pitchFamily="49" charset="0"/>
              <a:ea typeface="Courier New" panose="02070309020205020404" pitchFamily="49"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utre 291">
            <a:extLst>
              <a:ext uri="{FF2B5EF4-FFF2-40B4-BE49-F238E27FC236}">
                <a16:creationId xmlns:a16="http://schemas.microsoft.com/office/drawing/2014/main" id="{7733F48A-7A6E-4B13-B462-63C3E71AB750}"/>
              </a:ext>
            </a:extLst>
          </p:cNvPr>
          <p:cNvPicPr/>
          <p:nvPr/>
        </p:nvPicPr>
        <p:blipFill>
          <a:blip r:embed="rId3"/>
          <a:stretch/>
        </p:blipFill>
        <p:spPr>
          <a:xfrm>
            <a:off x="914399" y="4858337"/>
            <a:ext cx="10215718" cy="937949"/>
          </a:xfrm>
          <a:prstGeom prst="rect">
            <a:avLst/>
          </a:prstGeom>
        </p:spPr>
      </p:pic>
      <p:sp>
        <p:nvSpPr>
          <p:cNvPr id="14" name="Rectangle 13">
            <a:extLst>
              <a:ext uri="{FF2B5EF4-FFF2-40B4-BE49-F238E27FC236}">
                <a16:creationId xmlns:a16="http://schemas.microsoft.com/office/drawing/2014/main" id="{3C4DFF6F-F945-4460-B4A3-16C9750087D0}"/>
              </a:ext>
            </a:extLst>
          </p:cNvPr>
          <p:cNvSpPr/>
          <p:nvPr/>
        </p:nvSpPr>
        <p:spPr>
          <a:xfrm>
            <a:off x="1061883" y="5778513"/>
            <a:ext cx="9684775" cy="939681"/>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Truyện thơ Nôm có giá trị nhân đạo, giá trị hiện thực sâu sắc; đóng góp lớn vào việc phát triển ngôn ngữ văn học và thể thơ lục bát dân tộc.</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1391446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0D928-5BC9-4A9D-9325-070AFA1CED3C}"/>
              </a:ext>
            </a:extLst>
          </p:cNvPr>
          <p:cNvPicPr>
            <a:picLocks noChangeAspect="1"/>
          </p:cNvPicPr>
          <p:nvPr/>
        </p:nvPicPr>
        <p:blipFill>
          <a:blip r:embed="rId2"/>
          <a:stretch>
            <a:fillRect/>
          </a:stretch>
        </p:blipFill>
        <p:spPr>
          <a:xfrm>
            <a:off x="3303639" y="170836"/>
            <a:ext cx="8568986" cy="6534764"/>
          </a:xfrm>
          <a:prstGeom prst="rect">
            <a:avLst/>
          </a:prstGeom>
        </p:spPr>
      </p:pic>
      <p:sp>
        <p:nvSpPr>
          <p:cNvPr id="4" name="TextBox 3">
            <a:extLst>
              <a:ext uri="{FF2B5EF4-FFF2-40B4-BE49-F238E27FC236}">
                <a16:creationId xmlns:a16="http://schemas.microsoft.com/office/drawing/2014/main" id="{1CC2D7CE-5A3E-4592-9B97-6900A424305D}"/>
              </a:ext>
            </a:extLst>
          </p:cNvPr>
          <p:cNvSpPr txBox="1"/>
          <p:nvPr/>
        </p:nvSpPr>
        <p:spPr>
          <a:xfrm>
            <a:off x="231058" y="308487"/>
            <a:ext cx="2998839" cy="5909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t>
            </a:r>
            <a:r>
              <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ớc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nằm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mẹ</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cha</a:t>
            </a:r>
          </a:p>
        </p:txBody>
      </p:sp>
    </p:spTree>
    <p:extLst>
      <p:ext uri="{BB962C8B-B14F-4D97-AF65-F5344CB8AC3E}">
        <p14:creationId xmlns:p14="http://schemas.microsoft.com/office/powerpoint/2010/main" val="296653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ữ gìn sự trong sáng của tiếng Việt chính là giữ gìn và bảo tồn giá trị  văn hóa dân tộc">
            <a:extLst>
              <a:ext uri="{FF2B5EF4-FFF2-40B4-BE49-F238E27FC236}">
                <a16:creationId xmlns:a16="http://schemas.microsoft.com/office/drawing/2014/main" id="{E40F5E1D-F634-44CE-9FA3-D0A170C7A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85" y="138728"/>
            <a:ext cx="11726811" cy="6334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8F37EA-9FFB-4AC1-B4B1-D69CE5FD5157}"/>
              </a:ext>
            </a:extLst>
          </p:cNvPr>
          <p:cNvSpPr txBox="1"/>
          <p:nvPr/>
        </p:nvSpPr>
        <p:spPr>
          <a:xfrm>
            <a:off x="189885" y="5519260"/>
            <a:ext cx="11887817"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Thanh)</a:t>
            </a:r>
          </a:p>
        </p:txBody>
      </p:sp>
    </p:spTree>
    <p:extLst>
      <p:ext uri="{BB962C8B-B14F-4D97-AF65-F5344CB8AC3E}">
        <p14:creationId xmlns:p14="http://schemas.microsoft.com/office/powerpoint/2010/main" val="97303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srcRect/>
          <a:stretch>
            <a:fillRect/>
          </a:stretch>
        </p:blipFill>
        <p:spPr>
          <a:xfrm rot="10382809">
            <a:off x="4487666" y="1197320"/>
            <a:ext cx="6875008" cy="4915631"/>
          </a:xfrm>
          <a:prstGeom prst="rect">
            <a:avLst/>
          </a:prstGeom>
        </p:spPr>
      </p:pic>
      <p:sp>
        <p:nvSpPr>
          <p:cNvPr id="15" name="Rectangle 14"/>
          <p:cNvSpPr/>
          <p:nvPr/>
        </p:nvSpPr>
        <p:spPr>
          <a:xfrm>
            <a:off x="840613" y="251856"/>
            <a:ext cx="4005328" cy="646331"/>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 Tri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thức</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Ngữ</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văn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Rectangle 1"/>
          <p:cNvSpPr/>
          <p:nvPr/>
        </p:nvSpPr>
        <p:spPr>
          <a:xfrm>
            <a:off x="975058" y="1002296"/>
            <a:ext cx="3286477" cy="523220"/>
          </a:xfrm>
          <a:prstGeom prst="rect">
            <a:avLst/>
          </a:prstGeom>
        </p:spPr>
        <p:txBody>
          <a:bodyPr wrap="none">
            <a:spAutoFit/>
          </a:bodyPr>
          <a:lstStyle/>
          <a:p>
            <a:pPr lvl="0" defTabSz="914377">
              <a:defRPr/>
            </a:pP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1.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Giới</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thiệu</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bài</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học</a:t>
            </a:r>
            <a:endPar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841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 y="0"/>
            <a:ext cx="6858000" cy="6858000"/>
          </a:xfrm>
          <a:prstGeom prst="rect">
            <a:avLst/>
          </a:prstGeom>
        </p:spPr>
      </p:pic>
      <p:sp>
        <p:nvSpPr>
          <p:cNvPr id="3" name="Rectangle 2"/>
          <p:cNvSpPr/>
          <p:nvPr/>
        </p:nvSpPr>
        <p:spPr>
          <a:xfrm>
            <a:off x="1385006" y="4261062"/>
            <a:ext cx="2624949" cy="646331"/>
          </a:xfrm>
          <a:prstGeom prst="rect">
            <a:avLst/>
          </a:prstGeom>
        </p:spPr>
        <p:txBody>
          <a:bodyPr wrap="square">
            <a:spAutoFit/>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3600" b="1" i="0" u="none" strike="noStrike" kern="1200" cap="none" spc="0" normalizeH="0" baseline="0" noProof="0" dirty="0">
              <a:ln>
                <a:noFill/>
              </a:ln>
              <a:solidFill>
                <a:srgbClr val="03121A"/>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967972" y="173085"/>
            <a:ext cx="6676983" cy="1569660"/>
          </a:xfrm>
          <a:prstGeom prst="rect">
            <a:avLst/>
          </a:prstGeom>
        </p:spPr>
        <p:txBody>
          <a:bodyPr wrap="square">
            <a:spAutoFit/>
          </a:bodyPr>
          <a:lstStyle/>
          <a:p>
            <a:pPr marL="0" marR="0" lvl="0" indent="0" algn="ctr" defTabSz="914377"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nằm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cha” </a:t>
            </a:r>
          </a:p>
        </p:txBody>
      </p:sp>
      <p:sp>
        <p:nvSpPr>
          <p:cNvPr id="5" name="Rectangle 4"/>
          <p:cNvSpPr/>
          <p:nvPr/>
        </p:nvSpPr>
        <p:spPr>
          <a:xfrm>
            <a:off x="5341365" y="2033609"/>
            <a:ext cx="5930195" cy="4031873"/>
          </a:xfrm>
          <a:prstGeom prst="rect">
            <a:avLst/>
          </a:prstGeom>
        </p:spPr>
        <p:txBody>
          <a:bodyPr wrap="square">
            <a:spAutoFit/>
          </a:bodyPr>
          <a:lstStyle/>
          <a:p>
            <a:pPr marL="457189" marR="0" lvl="0" indent="-457189" algn="just" defTabSz="914377" rtl="0" eaLnBrk="1" fontAlgn="base" latinLnBrk="0" hangingPunct="1">
              <a:lnSpc>
                <a:spcPct val="100000"/>
              </a:lnSpc>
              <a:spcBef>
                <a:spcPts val="0"/>
              </a:spcBef>
              <a:spcAft>
                <a:spcPts val="0"/>
              </a:spcAft>
              <a:buClrTx/>
              <a:buSzTx/>
              <a:buFont typeface="Wingdings" panose="05000000000000000000" pitchFamily="2" charset="2"/>
              <a:buChar char="à"/>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914377"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lưu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thiêng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p:txBody>
      </p:sp>
    </p:spTree>
    <p:extLst>
      <p:ext uri="{BB962C8B-B14F-4D97-AF65-F5344CB8AC3E}">
        <p14:creationId xmlns:p14="http://schemas.microsoft.com/office/powerpoint/2010/main" val="185972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19" y="610086"/>
            <a:ext cx="6096012" cy="6096012"/>
          </a:xfrm>
          <a:prstGeom prst="rect">
            <a:avLst/>
          </a:prstGeom>
        </p:spPr>
      </p:pic>
      <p:sp>
        <p:nvSpPr>
          <p:cNvPr id="3" name="Rectangle 2"/>
          <p:cNvSpPr/>
          <p:nvPr/>
        </p:nvSpPr>
        <p:spPr>
          <a:xfrm>
            <a:off x="4556108" y="264549"/>
            <a:ext cx="6569059" cy="1077218"/>
          </a:xfrm>
          <a:prstGeom prst="rect">
            <a:avLst/>
          </a:prstGeom>
        </p:spPr>
        <p:txBody>
          <a:bodyPr wrap="square">
            <a:spAutoFit/>
          </a:bodyPr>
          <a:lstStyle/>
          <a:p>
            <a:pPr marL="0" marR="0" lvl="0" indent="0" algn="l" defTabSz="121869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đề</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qua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22"/>
          <p:cNvGrpSpPr>
            <a:grpSpLocks noChangeAspect="1"/>
          </p:cNvGrpSpPr>
          <p:nvPr/>
        </p:nvGrpSpPr>
        <p:grpSpPr>
          <a:xfrm>
            <a:off x="4237703" y="1561202"/>
            <a:ext cx="7363187" cy="4686712"/>
            <a:chOff x="0" y="0"/>
            <a:chExt cx="3429000" cy="2374900"/>
          </a:xfrm>
        </p:grpSpPr>
        <p:sp>
          <p:nvSpPr>
            <p:cNvPr id="5"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6"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7" name="Rectangle 6"/>
          <p:cNvSpPr/>
          <p:nvPr/>
        </p:nvSpPr>
        <p:spPr>
          <a:xfrm>
            <a:off x="4556108" y="1995861"/>
            <a:ext cx="6642834" cy="3539430"/>
          </a:xfrm>
          <a:prstGeom prst="rect">
            <a:avLst/>
          </a:prstGeom>
        </p:spPr>
        <p:txBody>
          <a:bodyPr wrap="square">
            <a:spAutoFit/>
          </a:bodyPr>
          <a:lstStyle/>
          <a:p>
            <a:pPr marL="457189" marR="0" lvl="0" indent="-457189" algn="l" defTabSz="914377" rtl="0" eaLnBrk="1" fontAlgn="base" latinLnBrk="0" hangingPunct="1">
              <a:lnSpc>
                <a:spcPct val="100000"/>
              </a:lnSpc>
              <a:spcBef>
                <a:spcPts val="0"/>
              </a:spcBef>
              <a:spcAft>
                <a:spcPts val="0"/>
              </a:spcAft>
              <a:buClrTx/>
              <a:buSzTx/>
              <a:buFontTx/>
              <a:buChar char="-"/>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Kim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gỡ</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457189" marR="0" lvl="0" indent="-457189" algn="l" defTabSz="914377" rtl="0" eaLnBrk="1" fontAlgn="base" latinLnBrk="0" hangingPunct="1">
              <a:lnSpc>
                <a:spcPct val="100000"/>
              </a:lnSpc>
              <a:spcBef>
                <a:spcPts val="0"/>
              </a:spcBef>
              <a:spcAft>
                <a:spcPts val="0"/>
              </a:spcAft>
              <a:buClrTx/>
              <a:buSzTx/>
              <a:buFontTx/>
              <a:buChar char="-"/>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cướp</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Nguyệt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Nga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Lục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Chiểu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189" marR="0" lvl="0" indent="-457189" algn="l" defTabSz="914377" rtl="0" eaLnBrk="1" fontAlgn="base" latinLnBrk="0" hangingPunct="1">
              <a:lnSpc>
                <a:spcPct val="100000"/>
              </a:lnSpc>
              <a:spcBef>
                <a:spcPts val="0"/>
              </a:spcBef>
              <a:spcAft>
                <a:spcPts val="0"/>
              </a:spcAft>
              <a:buClrTx/>
              <a:buSzTx/>
              <a:buFontTx/>
              <a:buChar char="-"/>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189" marR="0" lvl="0" indent="-457189" algn="l" defTabSz="914377" rtl="0" eaLnBrk="1" fontAlgn="base" latinLnBrk="0" hangingPunct="1">
              <a:lnSpc>
                <a:spcPct val="100000"/>
              </a:lnSpc>
              <a:spcBef>
                <a:spcPts val="0"/>
              </a:spcBef>
              <a:spcAft>
                <a:spcPts val="0"/>
              </a:spcAft>
              <a:buClrTx/>
              <a:buSzTx/>
              <a:buFontTx/>
              <a:buChar char="-"/>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189" marR="0" lvl="0" indent="-457189" algn="l" defTabSz="914377" rtl="0" eaLnBrk="1" fontAlgn="base" latinLnBrk="0" hangingPunct="1">
              <a:lnSpc>
                <a:spcPct val="100000"/>
              </a:lnSpc>
              <a:spcBef>
                <a:spcPts val="0"/>
              </a:spcBef>
              <a:spcAft>
                <a:spcPts val="0"/>
              </a:spcAft>
              <a:buClrTx/>
              <a:buSzTx/>
              <a:buFontTx/>
              <a:buChar char="-"/>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0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19" y="610086"/>
            <a:ext cx="6096012" cy="6096012"/>
          </a:xfrm>
          <a:prstGeom prst="rect">
            <a:avLst/>
          </a:prstGeom>
        </p:spPr>
      </p:pic>
      <p:sp>
        <p:nvSpPr>
          <p:cNvPr id="3" name="Rectangle 2"/>
          <p:cNvSpPr/>
          <p:nvPr/>
        </p:nvSpPr>
        <p:spPr>
          <a:xfrm>
            <a:off x="4556108" y="264549"/>
            <a:ext cx="6569059" cy="584775"/>
          </a:xfrm>
          <a:prstGeom prst="rect">
            <a:avLst/>
          </a:prstGeom>
        </p:spPr>
        <p:txBody>
          <a:bodyPr wrap="square">
            <a:spAutoFit/>
          </a:bodyPr>
          <a:lstStyle/>
          <a:p>
            <a:pPr marL="0" marR="0" lvl="0" indent="0" algn="l" defTabSz="121869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22"/>
          <p:cNvGrpSpPr>
            <a:grpSpLocks noChangeAspect="1"/>
          </p:cNvGrpSpPr>
          <p:nvPr/>
        </p:nvGrpSpPr>
        <p:grpSpPr>
          <a:xfrm>
            <a:off x="4195931" y="1194861"/>
            <a:ext cx="7363187" cy="4220166"/>
            <a:chOff x="0" y="0"/>
            <a:chExt cx="3429000" cy="2374900"/>
          </a:xfrm>
        </p:grpSpPr>
        <p:sp>
          <p:nvSpPr>
            <p:cNvPr id="5"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6"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7" name="Rectangle 6"/>
          <p:cNvSpPr/>
          <p:nvPr/>
        </p:nvSpPr>
        <p:spPr>
          <a:xfrm>
            <a:off x="4556108" y="1995861"/>
            <a:ext cx="6642834" cy="2246769"/>
          </a:xfrm>
          <a:prstGeom prst="rect">
            <a:avLst/>
          </a:prstGeom>
        </p:spPr>
        <p:txBody>
          <a:bodyPr wrap="square">
            <a:spAutoFit/>
          </a:bodyPr>
          <a:lstStyle/>
          <a:p>
            <a:pPr marL="457189" marR="0" lvl="0" indent="-457189" algn="l" defTabSz="914377" rtl="0" eaLnBrk="1" fontAlgn="base"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Điểm chung: 3 VB đọc trong bài được viết bằng chữ Nôm, thể hiện vẻ đẹp tinh tế, phong phú và sống động của tiếng Việt trong việc phản ánh những vấn đề thuộc đời sống hiện thực và tâm hồn người Việt.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86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noChangeAspect="1"/>
          </p:cNvGrpSpPr>
          <p:nvPr/>
        </p:nvGrpSpPr>
        <p:grpSpPr>
          <a:xfrm rot="-366701">
            <a:off x="710766" y="670556"/>
            <a:ext cx="4385719" cy="5482611"/>
            <a:chOff x="0" y="0"/>
            <a:chExt cx="3365500" cy="5245100"/>
          </a:xfrm>
        </p:grpSpPr>
        <p:sp>
          <p:nvSpPr>
            <p:cNvPr id="4"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3"/>
              <a:stretch>
                <a:fillRect l="-7567" t="-21944" r="-243901" b="-5555"/>
              </a:stretch>
            </a:blipFill>
          </p:spPr>
        </p:sp>
        <p:sp>
          <p:nvSpPr>
            <p:cNvPr id="5"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4"/>
              <a:stretch>
                <a:fillRect t="-7825" b="-70087"/>
              </a:stretch>
            </a:blipFill>
          </p:spPr>
        </p:sp>
        <p:sp>
          <p:nvSpPr>
            <p:cNvPr id="6"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5"/>
              <a:stretch>
                <a:fillRect t="-137943" b="-27056"/>
              </a:stretch>
            </a:blipFill>
          </p:spPr>
        </p:sp>
      </p:grpSp>
      <p:sp>
        <p:nvSpPr>
          <p:cNvPr id="8" name="Rectangle 7"/>
          <p:cNvSpPr/>
          <p:nvPr/>
        </p:nvSpPr>
        <p:spPr>
          <a:xfrm>
            <a:off x="5418603" y="2180861"/>
            <a:ext cx="4340860"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2</a:t>
            </a:r>
            <a:r>
              <a:rPr kumimoji="0" lang="en-US" altLang="zh-C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Tri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thức</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ngữ</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văn</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0016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CBA20-DCDE-4C87-AA47-AD9F5E8DDFD6}"/>
              </a:ext>
            </a:extLst>
          </p:cNvPr>
          <p:cNvSpPr/>
          <p:nvPr/>
        </p:nvSpPr>
        <p:spPr>
          <a:xfrm>
            <a:off x="1755058" y="124442"/>
            <a:ext cx="868188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TRUYỆN THƠ NÔM</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(Thể loại tự sự bằng thơ</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viết</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bằng</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chữ</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Nôm</a:t>
            </a: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thời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trung</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đại)</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pic>
        <p:nvPicPr>
          <p:cNvPr id="5" name="Picutre 278">
            <a:extLst>
              <a:ext uri="{FF2B5EF4-FFF2-40B4-BE49-F238E27FC236}">
                <a16:creationId xmlns:a16="http://schemas.microsoft.com/office/drawing/2014/main" id="{34B4F331-8B69-4563-90A0-FC5847C073EE}"/>
              </a:ext>
            </a:extLst>
          </p:cNvPr>
          <p:cNvPicPr/>
          <p:nvPr/>
        </p:nvPicPr>
        <p:blipFill>
          <a:blip r:embed="rId2"/>
          <a:stretch/>
        </p:blipFill>
        <p:spPr>
          <a:xfrm>
            <a:off x="1258530" y="1079487"/>
            <a:ext cx="9291483" cy="830997"/>
          </a:xfrm>
          <a:prstGeom prst="rect">
            <a:avLst/>
          </a:prstGeom>
        </p:spPr>
      </p:pic>
      <p:sp>
        <p:nvSpPr>
          <p:cNvPr id="8" name="TextBox 7">
            <a:extLst>
              <a:ext uri="{FF2B5EF4-FFF2-40B4-BE49-F238E27FC236}">
                <a16:creationId xmlns:a16="http://schemas.microsoft.com/office/drawing/2014/main" id="{8535D2C4-12E4-4B93-8318-237C5086E24F}"/>
              </a:ext>
            </a:extLst>
          </p:cNvPr>
          <p:cNvSpPr txBox="1"/>
          <p:nvPr/>
        </p:nvSpPr>
        <p:spPr>
          <a:xfrm>
            <a:off x="855404" y="2094272"/>
            <a:ext cx="1514168" cy="120032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a. </a:t>
            </a:r>
            <a:r>
              <a:rPr kumimoji="0" lang="vi-VN"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Quá trình hình thành</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
        <p:nvSpPr>
          <p:cNvPr id="9" name="TextBox 8">
            <a:extLst>
              <a:ext uri="{FF2B5EF4-FFF2-40B4-BE49-F238E27FC236}">
                <a16:creationId xmlns:a16="http://schemas.microsoft.com/office/drawing/2014/main" id="{834473BB-D65A-4B32-ABDC-C3EB84B39AAB}"/>
              </a:ext>
            </a:extLst>
          </p:cNvPr>
          <p:cNvSpPr txBox="1"/>
          <p:nvPr/>
        </p:nvSpPr>
        <p:spPr>
          <a:xfrm>
            <a:off x="2694039" y="2094015"/>
            <a:ext cx="1995949" cy="830997"/>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b. </a:t>
            </a:r>
            <a:r>
              <a:rPr kumimoji="0" lang="vi-VN" sz="24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Văn tự/ chữ viết</a:t>
            </a: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
        <p:nvSpPr>
          <p:cNvPr id="10" name="TextBox 9">
            <a:extLst>
              <a:ext uri="{FF2B5EF4-FFF2-40B4-BE49-F238E27FC236}">
                <a16:creationId xmlns:a16="http://schemas.microsoft.com/office/drawing/2014/main" id="{8FB22144-2D9D-48BA-B1FA-CAB468086348}"/>
              </a:ext>
            </a:extLst>
          </p:cNvPr>
          <p:cNvSpPr txBox="1"/>
          <p:nvPr/>
        </p:nvSpPr>
        <p:spPr>
          <a:xfrm>
            <a:off x="5024283" y="2094015"/>
            <a:ext cx="1927123" cy="95410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c.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Thể thơ</a:t>
            </a:r>
            <a:endParaRPr kumimoji="0" lang="en-US" sz="28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8CB0B-9B06-4444-9151-2964CA2E77FC}"/>
              </a:ext>
            </a:extLst>
          </p:cNvPr>
          <p:cNvSpPr txBox="1"/>
          <p:nvPr/>
        </p:nvSpPr>
        <p:spPr>
          <a:xfrm>
            <a:off x="7285703" y="2076242"/>
            <a:ext cx="1750142" cy="954107"/>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d.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Cốt truyện</a:t>
            </a:r>
            <a:endParaRPr kumimoji="0" lang="en-US" sz="28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
        <p:nvSpPr>
          <p:cNvPr id="12" name="TextBox 11">
            <a:extLst>
              <a:ext uri="{FF2B5EF4-FFF2-40B4-BE49-F238E27FC236}">
                <a16:creationId xmlns:a16="http://schemas.microsoft.com/office/drawing/2014/main" id="{001218F1-DE96-48E3-A30B-8CDF74F9D942}"/>
              </a:ext>
            </a:extLst>
          </p:cNvPr>
          <p:cNvSpPr txBox="1"/>
          <p:nvPr/>
        </p:nvSpPr>
        <p:spPr>
          <a:xfrm>
            <a:off x="9222658" y="2094015"/>
            <a:ext cx="1848464" cy="95410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e. </a:t>
            </a:r>
            <a:r>
              <a:rPr kumimoji="0" lang="vi-VN" sz="2800" b="0"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Nhân vật</a:t>
            </a:r>
            <a:endParaRPr kumimoji="0" lang="en-US" sz="2800" b="0" i="0" u="none" strike="noStrike" kern="1200" cap="none" spc="0" normalizeH="0" baseline="0" noProof="0" dirty="0">
              <a:ln>
                <a:noFill/>
              </a:ln>
              <a:solidFill>
                <a:srgbClr val="000000"/>
              </a:solidFill>
              <a:effectLst/>
              <a:uLnTx/>
              <a:uFillTx/>
              <a:latin typeface="Courier New" panose="02070309020205020404" pitchFamily="49" charset="0"/>
              <a:ea typeface="Courier New" panose="02070309020205020404" pitchFamily="49"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utre 291">
            <a:extLst>
              <a:ext uri="{FF2B5EF4-FFF2-40B4-BE49-F238E27FC236}">
                <a16:creationId xmlns:a16="http://schemas.microsoft.com/office/drawing/2014/main" id="{7733F48A-7A6E-4B13-B462-63C3E71AB750}"/>
              </a:ext>
            </a:extLst>
          </p:cNvPr>
          <p:cNvPicPr/>
          <p:nvPr/>
        </p:nvPicPr>
        <p:blipFill>
          <a:blip r:embed="rId3"/>
          <a:stretch/>
        </p:blipFill>
        <p:spPr>
          <a:xfrm>
            <a:off x="855404" y="3497061"/>
            <a:ext cx="10215718" cy="1450456"/>
          </a:xfrm>
          <a:prstGeom prst="rect">
            <a:avLst/>
          </a:prstGeom>
        </p:spPr>
      </p:pic>
      <p:sp>
        <p:nvSpPr>
          <p:cNvPr id="14" name="Rectangle 13">
            <a:extLst>
              <a:ext uri="{FF2B5EF4-FFF2-40B4-BE49-F238E27FC236}">
                <a16:creationId xmlns:a16="http://schemas.microsoft.com/office/drawing/2014/main" id="{3C4DFF6F-F945-4460-B4A3-16C9750087D0}"/>
              </a:ext>
            </a:extLst>
          </p:cNvPr>
          <p:cNvSpPr/>
          <p:nvPr/>
        </p:nvSpPr>
        <p:spPr>
          <a:xfrm>
            <a:off x="1002890" y="5195612"/>
            <a:ext cx="9684775" cy="937949"/>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Giá</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trị</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truyện</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th</a:t>
            </a:r>
            <a:r>
              <a:rPr kumimoji="0" lang="vi-VN"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ơ</a:t>
            </a:r>
            <a:r>
              <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231F20"/>
                </a:solidFill>
                <a:effectLst/>
                <a:uLnTx/>
                <a:uFillTx/>
                <a:latin typeface="Times New Roman" panose="02020603050405020304" pitchFamily="18" charset="0"/>
                <a:ea typeface="Times New Roman" panose="02020603050405020304" pitchFamily="18" charset="0"/>
                <a:cs typeface="+mn-cs"/>
              </a:rPr>
              <a:t>Nôm</a:t>
            </a:r>
            <a:endParaRPr kumimoji="0" lang="en-US" sz="2400" b="1" i="0" u="none" strike="noStrike" kern="1200" cap="none" spc="0" normalizeH="0" baseline="0" noProof="0" dirty="0">
              <a:ln>
                <a:noFill/>
              </a:ln>
              <a:solidFill>
                <a:srgbClr val="231F2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6D67"/>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1195259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477</Words>
  <Application>Microsoft Office PowerPoint</Application>
  <PresentationFormat>Widescreen</PresentationFormat>
  <Paragraphs>49</Paragraphs>
  <Slides>10</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Calibri Light</vt:lpstr>
      <vt:lpstr>Courier New</vt:lpstr>
      <vt:lpstr>等线</vt:lpstr>
      <vt:lpstr>Times New Roman</vt:lpstr>
      <vt:lpstr>Wingdings</vt:lpstr>
      <vt:lpstr>Office Theme</vt:lpstr>
      <vt:lpstr>2_Office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5</cp:revision>
  <dcterms:created xsi:type="dcterms:W3CDTF">2024-06-07T07:14:23Z</dcterms:created>
  <dcterms:modified xsi:type="dcterms:W3CDTF">2024-08-18T12:27:38Z</dcterms:modified>
</cp:coreProperties>
</file>