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59"/>
  </p:notesMasterIdLst>
  <p:sldIdLst>
    <p:sldId id="256" r:id="rId3"/>
    <p:sldId id="259" r:id="rId4"/>
    <p:sldId id="257" r:id="rId5"/>
    <p:sldId id="414" r:id="rId6"/>
    <p:sldId id="417" r:id="rId7"/>
    <p:sldId id="418" r:id="rId8"/>
    <p:sldId id="420" r:id="rId9"/>
    <p:sldId id="421" r:id="rId10"/>
    <p:sldId id="422" r:id="rId11"/>
    <p:sldId id="423" r:id="rId12"/>
    <p:sldId id="415" r:id="rId13"/>
    <p:sldId id="574" r:id="rId14"/>
    <p:sldId id="575" r:id="rId15"/>
    <p:sldId id="424" r:id="rId16"/>
    <p:sldId id="576" r:id="rId17"/>
    <p:sldId id="577" r:id="rId18"/>
    <p:sldId id="578" r:id="rId19"/>
    <p:sldId id="586" r:id="rId20"/>
    <p:sldId id="596" r:id="rId21"/>
    <p:sldId id="597" r:id="rId22"/>
    <p:sldId id="588" r:id="rId23"/>
    <p:sldId id="589" r:id="rId24"/>
    <p:sldId id="590" r:id="rId25"/>
    <p:sldId id="591" r:id="rId26"/>
    <p:sldId id="623" r:id="rId27"/>
    <p:sldId id="625" r:id="rId28"/>
    <p:sldId id="592" r:id="rId29"/>
    <p:sldId id="593" r:id="rId30"/>
    <p:sldId id="594" r:id="rId31"/>
    <p:sldId id="598" r:id="rId32"/>
    <p:sldId id="599" r:id="rId33"/>
    <p:sldId id="600" r:id="rId34"/>
    <p:sldId id="601" r:id="rId35"/>
    <p:sldId id="602" r:id="rId36"/>
    <p:sldId id="606" r:id="rId37"/>
    <p:sldId id="607" r:id="rId38"/>
    <p:sldId id="605" r:id="rId39"/>
    <p:sldId id="608" r:id="rId40"/>
    <p:sldId id="595" r:id="rId41"/>
    <p:sldId id="609" r:id="rId42"/>
    <p:sldId id="610" r:id="rId43"/>
    <p:sldId id="611" r:id="rId44"/>
    <p:sldId id="614" r:id="rId45"/>
    <p:sldId id="615" r:id="rId46"/>
    <p:sldId id="612" r:id="rId47"/>
    <p:sldId id="613" r:id="rId48"/>
    <p:sldId id="624" r:id="rId49"/>
    <p:sldId id="628" r:id="rId50"/>
    <p:sldId id="616" r:id="rId51"/>
    <p:sldId id="617" r:id="rId52"/>
    <p:sldId id="416" r:id="rId53"/>
    <p:sldId id="619" r:id="rId54"/>
    <p:sldId id="618" r:id="rId55"/>
    <p:sldId id="620" r:id="rId56"/>
    <p:sldId id="622" r:id="rId57"/>
    <p:sldId id="626" r:id="rId58"/>
  </p:sldIdLst>
  <p:sldSz cx="12192000" cy="6858000"/>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94660"/>
  </p:normalViewPr>
  <p:slideViewPr>
    <p:cSldViewPr snapToGrid="0" showGuides="1">
      <p:cViewPr varScale="1">
        <p:scale>
          <a:sx n="75" d="100"/>
          <a:sy n="75" d="100"/>
        </p:scale>
        <p:origin x="216" y="4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8.wmf"/><Relationship Id="rId1" Type="http://schemas.openxmlformats.org/officeDocument/2006/relationships/image" Target="../media/image12.w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2024/11/14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38</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39</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40</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50</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56</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13</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19</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30</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1"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5CE8F-7729-40D6-83F2-C80F8D38DC84}"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427776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8981062-1FA7-4484-80AB-D44A334D8A54}" type="datetimeFigureOut">
              <a:rPr lang="en-US" altLang="vi-VN" smtClean="0"/>
              <a:pPr>
                <a:defRPr/>
              </a:pPr>
              <a:t>11/14/2024</a:t>
            </a:fld>
            <a:endParaRPr lang="en-US" altLang="vi-VN"/>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31594677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5CE8F-7729-40D6-83F2-C80F8D38DC84}"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777850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5CE8F-7729-40D6-83F2-C80F8D38DC84}"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351000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5CE8F-7729-40D6-83F2-C80F8D38DC84}"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62362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D5CE8F-7729-40D6-83F2-C80F8D38DC84}"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740802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5CE8F-7729-40D6-83F2-C80F8D38DC84}"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155573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11/14/2024</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5CE8F-7729-40D6-83F2-C80F8D38DC84}"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211090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5CE8F-7729-40D6-83F2-C80F8D38DC84}"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2038066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5CE8F-7729-40D6-83F2-C80F8D38DC84}"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2704267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5CE8F-7729-40D6-83F2-C80F8D38DC84}"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2803309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1"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21"/>
            <a:ext cx="6096000" cy="5787081"/>
          </a:xfrm>
          <a:prstGeom prst="rect">
            <a:avLst/>
          </a:prstGeom>
        </p:spPr>
      </p:pic>
    </p:spTree>
    <p:extLst>
      <p:ext uri="{BB962C8B-B14F-4D97-AF65-F5344CB8AC3E}">
        <p14:creationId xmlns:p14="http://schemas.microsoft.com/office/powerpoint/2010/main" val="3963471093"/>
      </p:ext>
    </p:extLst>
  </p:cSld>
  <p:clrMapOvr>
    <a:masterClrMapping/>
  </p:clrMapOvr>
  <p:transition spd="slow"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1"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7"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5" y="1970736"/>
            <a:ext cx="3442039"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8"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6" y="2840525"/>
            <a:ext cx="2527631"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7"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9" y="-201943"/>
            <a:ext cx="3398403"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1" y="4688353"/>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5CE8F-7729-40D6-83F2-C80F8D38DC84}" type="datetimeFigureOut">
              <a:rPr lang="en-US" smtClean="0"/>
              <a:t>11/14/2024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2CE2D-FFA8-4DB4-B72B-98A857EE2009}" type="slidenum">
              <a:rPr lang="en-US" smtClean="0"/>
              <a:t>‹#›</a:t>
            </a:fld>
            <a:endParaRPr lang="en-US"/>
          </a:p>
        </p:txBody>
      </p:sp>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24"/>
          <a:srcRect l="21709" t="28104"/>
          <a:stretch>
            <a:fillRect/>
          </a:stretch>
        </p:blipFill>
        <p:spPr>
          <a:xfrm rot="21135172">
            <a:off x="-148159" y="-201943"/>
            <a:ext cx="3398403"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25"/>
          <a:srcRect r="24130" b="22282"/>
          <a:stretch>
            <a:fillRect/>
          </a:stretch>
        </p:blipFill>
        <p:spPr>
          <a:xfrm>
            <a:off x="9258301" y="4688353"/>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39974438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68" r:id="rId14"/>
    <p:sldLayoutId id="2147483667" r:id="rId15"/>
    <p:sldLayoutId id="2147483666" r:id="rId16"/>
    <p:sldLayoutId id="2147483665" r:id="rId17"/>
    <p:sldLayoutId id="2147483664" r:id="rId18"/>
    <p:sldLayoutId id="2147483663" r:id="rId19"/>
    <p:sldLayoutId id="2147483662" r:id="rId20"/>
    <p:sldLayoutId id="2147483659" r:id="rId21"/>
    <p:sldLayoutId id="2147483661" r:id="rId22"/>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image" Target="../media/image14.wmf"/></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8.gif"/><Relationship Id="rId7" Type="http://schemas.openxmlformats.org/officeDocument/2006/relationships/image" Target="../media/image18.w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4.wmf"/><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gif"/><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902969" y="3196033"/>
            <a:ext cx="7776488" cy="830997"/>
          </a:xfrm>
          <a:prstGeom prst="rect">
            <a:avLst/>
          </a:prstGeom>
          <a:noFill/>
        </p:spPr>
        <p:txBody>
          <a:bodyPr wrap="none" rtlCol="0">
            <a:spAutoFit/>
          </a:bodyPr>
          <a:lstStyle/>
          <a:p>
            <a:pPr algn="ctr"/>
            <a:r>
              <a:rPr lang="en-US" altLang="zh-CN" sz="4800">
                <a:solidFill>
                  <a:srgbClr val="7A573E"/>
                </a:solidFill>
                <a:latin typeface="Times New Roman" pitchFamily="18" charset="0"/>
                <a:ea typeface="汉仪喵魂体W" panose="00020600040101010101" pitchFamily="18" charset="-122"/>
                <a:cs typeface="Times New Roman" pitchFamily="18" charset="0"/>
              </a:rPr>
              <a:t>DUNG DỊCH VÀ NỒNG ĐỘ</a:t>
            </a:r>
            <a:endParaRPr lang="zh-CN" altLang="en-US" sz="4800" dirty="0">
              <a:solidFill>
                <a:srgbClr val="7A573E"/>
              </a:solidFill>
              <a:latin typeface="Times New Roman" pitchFamily="18" charset="0"/>
              <a:ea typeface="汉仪喵魂体W" panose="00020600040101010101" pitchFamily="18" charset="-122"/>
              <a:cs typeface="Times New Roman" pitchFamily="18" charset="0"/>
            </a:endParaRPr>
          </a:p>
        </p:txBody>
      </p:sp>
      <p:grpSp>
        <p:nvGrpSpPr>
          <p:cNvPr id="8" name="组合 7"/>
          <p:cNvGrpSpPr/>
          <p:nvPr/>
        </p:nvGrpSpPr>
        <p:grpSpPr>
          <a:xfrm>
            <a:off x="3292745" y="2545422"/>
            <a:ext cx="4996935"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smtClean="0">
                  <a:solidFill>
                    <a:schemeClr val="bg1"/>
                  </a:solidFill>
                  <a:ea typeface="时尚中黑简体" panose="01010104010101010101" pitchFamily="2" charset="-122"/>
                </a:rPr>
                <a:t>Bài </a:t>
              </a:r>
              <a:r>
                <a:rPr lang="en-US" altLang="zh-CN" sz="2800" b="1">
                  <a:solidFill>
                    <a:schemeClr val="bg1"/>
                  </a:solidFill>
                  <a:ea typeface="时尚中黑简体" panose="01010104010101010101" pitchFamily="2" charset="-122"/>
                </a:rPr>
                <a:t>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58475"/>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8" y="777537"/>
            <a:ext cx="10450287" cy="4344169"/>
          </a:xfrm>
          <a:prstGeom prst="wedgeRoundRectCallout">
            <a:avLst>
              <a:gd name="adj1" fmla="val -40808"/>
              <a:gd name="adj2" fmla="val 65607"/>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3" y="852139"/>
            <a:ext cx="10167257" cy="4307846"/>
          </a:xfrm>
          <a:prstGeom prst="rect">
            <a:avLst/>
          </a:prstGeom>
          <a:noFill/>
        </p:spPr>
        <p:txBody>
          <a:bodyPr wrap="square">
            <a:spAutoFit/>
          </a:bodyPr>
          <a:lstStyle/>
          <a:p>
            <a:pPr marL="0" marR="0">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?2. C</a:t>
            </a:r>
            <a:r>
              <a:rPr lang="en-US" sz="3200" spc="10">
                <a:solidFill>
                  <a:srgbClr val="000000"/>
                </a:solidFill>
                <a:effectLst/>
                <a:latin typeface="+mj-lt"/>
                <a:ea typeface="Calibri" panose="020F0502020204030204" pitchFamily="34" charset="0"/>
                <a:cs typeface="Times New Roman" panose="02020603050405020304" pitchFamily="18" charset="0"/>
              </a:rPr>
              <a:t>ho chất tan </a:t>
            </a:r>
            <a:r>
              <a:rPr lang="en-US" sz="3200">
                <a:effectLst/>
                <a:latin typeface="+mj-lt"/>
                <a:ea typeface="Calibri" panose="020F0502020204030204" pitchFamily="34" charset="0"/>
                <a:cs typeface="Times New Roman" panose="02020603050405020304" pitchFamily="18" charset="0"/>
              </a:rPr>
              <a:t>Na</a:t>
            </a:r>
            <a:r>
              <a:rPr lang="en-US" sz="3200" baseline="-25000">
                <a:effectLst/>
                <a:latin typeface="+mj-lt"/>
                <a:ea typeface="Calibri" panose="020F0502020204030204" pitchFamily="34" charset="0"/>
                <a:cs typeface="Times New Roman" panose="02020603050405020304" pitchFamily="18" charset="0"/>
              </a:rPr>
              <a:t>2</a:t>
            </a:r>
            <a:r>
              <a:rPr lang="en-US" sz="3200">
                <a:effectLst/>
                <a:latin typeface="+mj-lt"/>
                <a:ea typeface="Calibri" panose="020F0502020204030204" pitchFamily="34" charset="0"/>
                <a:cs typeface="Times New Roman" panose="02020603050405020304" pitchFamily="18" charset="0"/>
              </a:rPr>
              <a:t>CO</a:t>
            </a:r>
            <a:r>
              <a:rPr lang="en-US" sz="3200" baseline="-25000">
                <a:effectLst/>
                <a:latin typeface="+mj-lt"/>
                <a:ea typeface="Calibri" panose="020F0502020204030204" pitchFamily="34" charset="0"/>
                <a:cs typeface="Times New Roman" panose="02020603050405020304" pitchFamily="18" charset="0"/>
              </a:rPr>
              <a:t>3 </a:t>
            </a:r>
            <a:r>
              <a:rPr lang="en-US" sz="32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3200" spc="10">
                <a:solidFill>
                  <a:srgbClr val="000000"/>
                </a:solidFill>
                <a:latin typeface="+mj-lt"/>
                <a:ea typeface="Calibri" panose="020F0502020204030204" pitchFamily="34" charset="0"/>
                <a:cs typeface="Times New Roman" panose="02020603050405020304" pitchFamily="18" charset="0"/>
              </a:rPr>
              <a:t> </a:t>
            </a:r>
            <a:r>
              <a:rPr lang="en-US" sz="32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3200">
                <a:effectLst/>
                <a:latin typeface="+mj-lt"/>
                <a:ea typeface="Calibri" panose="020F0502020204030204" pitchFamily="34" charset="0"/>
                <a:cs typeface="Times New Roman" panose="02020603050405020304" pitchFamily="18" charset="0"/>
              </a:rPr>
              <a:t>Na</a:t>
            </a:r>
            <a:r>
              <a:rPr lang="en-US" sz="3200" baseline="-25000">
                <a:effectLst/>
                <a:latin typeface="+mj-lt"/>
                <a:ea typeface="Calibri" panose="020F0502020204030204" pitchFamily="34" charset="0"/>
                <a:cs typeface="Times New Roman" panose="02020603050405020304" pitchFamily="18" charset="0"/>
              </a:rPr>
              <a:t>2</a:t>
            </a:r>
            <a:r>
              <a:rPr lang="en-US" sz="3200">
                <a:effectLst/>
                <a:latin typeface="+mj-lt"/>
                <a:ea typeface="Calibri" panose="020F0502020204030204" pitchFamily="34" charset="0"/>
                <a:cs typeface="Times New Roman" panose="02020603050405020304" pitchFamily="18" charset="0"/>
              </a:rPr>
              <a:t>CO</a:t>
            </a:r>
            <a:r>
              <a:rPr lang="en-US" sz="3200" baseline="-25000">
                <a:effectLst/>
                <a:latin typeface="+mj-lt"/>
                <a:ea typeface="Calibri" panose="020F0502020204030204" pitchFamily="34" charset="0"/>
                <a:cs typeface="Times New Roman" panose="02020603050405020304" pitchFamily="18" charset="0"/>
              </a:rPr>
              <a:t>3</a:t>
            </a:r>
            <a:r>
              <a:rPr lang="en-US" sz="32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77" y="5352457"/>
            <a:ext cx="1477761" cy="147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3" y="144081"/>
            <a:ext cx="10724607"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3"/>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966652" y="1538560"/>
            <a:ext cx="10516133" cy="272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457200" algn="just">
              <a:lnSpc>
                <a:spcPct val="107000"/>
              </a:lnSpc>
              <a:spcBef>
                <a:spcPts val="0"/>
              </a:spcBef>
              <a:spcAft>
                <a:spcPts val="0"/>
              </a:spcAft>
            </a:pPr>
            <a:r>
              <a:rPr lang="en-US" sz="3200" smtClean="0">
                <a:effectLst/>
                <a:latin typeface="+mj-lt"/>
                <a:ea typeface="Calibri" panose="020F0502020204030204" pitchFamily="34" charset="0"/>
                <a:cs typeface="Times New Roman" panose="02020603050405020304" pitchFamily="18" charset="0"/>
              </a:rPr>
              <a:t>Ở </a:t>
            </a:r>
            <a:r>
              <a:rPr lang="en-US" sz="3200">
                <a:effectLst/>
                <a:latin typeface="+mj-lt"/>
                <a:ea typeface="Calibri" panose="020F0502020204030204" pitchFamily="34" charset="0"/>
                <a:cs typeface="Times New Roman" panose="02020603050405020304" pitchFamily="18" charset="0"/>
              </a:rPr>
              <a:t>nhiệt độ, áp suất nhất </a:t>
            </a:r>
            <a:r>
              <a:rPr lang="en-US" sz="3200" smtClean="0">
                <a:effectLst/>
                <a:latin typeface="+mj-lt"/>
                <a:ea typeface="Calibri" panose="020F0502020204030204" pitchFamily="34" charset="0"/>
                <a:cs typeface="Times New Roman" panose="02020603050405020304" pitchFamily="18" charset="0"/>
              </a:rPr>
              <a:t>định:</a:t>
            </a:r>
          </a:p>
          <a:p>
            <a:pPr marL="457200" marR="0" indent="-457200" algn="just">
              <a:lnSpc>
                <a:spcPct val="107000"/>
              </a:lnSpc>
              <a:spcBef>
                <a:spcPts val="0"/>
              </a:spcBef>
              <a:spcAft>
                <a:spcPts val="0"/>
              </a:spcAft>
              <a:buFontTx/>
              <a:buChar char="-"/>
            </a:pPr>
            <a:r>
              <a:rPr lang="en-US" sz="3200" smtClean="0">
                <a:latin typeface="+mj-lt"/>
                <a:ea typeface="Calibri" panose="020F0502020204030204" pitchFamily="34" charset="0"/>
                <a:cs typeface="Times New Roman" panose="02020603050405020304" pitchFamily="18" charset="0"/>
              </a:rPr>
              <a:t>D</a:t>
            </a:r>
            <a:r>
              <a:rPr lang="en-US" sz="3200" smtClean="0">
                <a:effectLst/>
                <a:latin typeface="+mj-lt"/>
                <a:ea typeface="Calibri" panose="020F0502020204030204" pitchFamily="34" charset="0"/>
                <a:cs typeface="Times New Roman" panose="02020603050405020304" pitchFamily="18" charset="0"/>
              </a:rPr>
              <a:t>ung </a:t>
            </a:r>
            <a:r>
              <a:rPr lang="en-US" sz="3200">
                <a:effectLst/>
                <a:latin typeface="+mj-lt"/>
                <a:ea typeface="Calibri" panose="020F0502020204030204" pitchFamily="34" charset="0"/>
                <a:cs typeface="Times New Roman" panose="02020603050405020304" pitchFamily="18" charset="0"/>
              </a:rPr>
              <a:t>dịch có thể hòa tan thêm chất tan gọi là dung dịch chưa bão hòa. </a:t>
            </a:r>
            <a:endParaRPr lang="en-US" sz="3200" smtClean="0">
              <a:effectLst/>
              <a:latin typeface="+mj-lt"/>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0"/>
              </a:spcAft>
              <a:buFontTx/>
              <a:buChar char="-"/>
            </a:pPr>
            <a:r>
              <a:rPr lang="en-US" sz="3200" smtClean="0">
                <a:effectLst/>
                <a:latin typeface="+mj-lt"/>
                <a:ea typeface="Calibri" panose="020F0502020204030204" pitchFamily="34" charset="0"/>
                <a:cs typeface="Times New Roman" panose="02020603050405020304" pitchFamily="18" charset="0"/>
              </a:rPr>
              <a:t>Dung </a:t>
            </a:r>
            <a:r>
              <a:rPr lang="en-US" sz="3200">
                <a:effectLst/>
                <a:latin typeface="+mj-lt"/>
                <a:ea typeface="Calibri" panose="020F0502020204030204" pitchFamily="34" charset="0"/>
                <a:cs typeface="Times New Roman" panose="02020603050405020304" pitchFamily="18" charset="0"/>
              </a:rPr>
              <a:t>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4" y="855786"/>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1445202"/>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90" y="1355440"/>
            <a:ext cx="9689375" cy="246317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8" y="777536"/>
            <a:ext cx="10450287"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6"/>
                <a:ext cx="9969683" cy="2444708"/>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4"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6" y="4033610"/>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7"/>
            <a:ext cx="10894488" cy="4047262"/>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3"/>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5"/>
            <a:ext cx="3502663"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3"/>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7" y="1308410"/>
                <a:ext cx="10516133" cy="47223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6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6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6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xmlns:a14="http://schemas.microsoft.com/office/drawing/2010/main" xmlns="" id="{0B160093-20A9-FF59-BD7D-A2EA8FA7B081}"/>
                  </a:ext>
                </a:extLst>
              </p:cNvPr>
              <p:cNvSpPr>
                <a:spLocks noRot="1" noChangeAspect="1" noMove="1" noResize="1" noEditPoints="1" noAdjustHandles="1" noChangeArrowheads="1" noChangeShapeType="1" noTextEdit="1"/>
              </p:cNvSpPr>
              <p:nvPr/>
            </p:nvSpPr>
            <p:spPr bwMode="auto">
              <a:xfrm>
                <a:off x="1207986" y="1323028"/>
                <a:ext cx="10516133" cy="4693122"/>
              </a:xfrm>
              <a:prstGeom prst="rect">
                <a:avLst/>
              </a:prstGeom>
              <a:blipFill rotWithShape="1">
                <a:blip r:embed="rId3"/>
                <a:stretch>
                  <a:fillRect l="-1739" t="-1948" r="-1391" b="-37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4" y="855786"/>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1"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5"/>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07431" y="605980"/>
            <a:ext cx="7603363" cy="1015663"/>
          </a:xfrm>
          <a:prstGeom prst="rect">
            <a:avLst/>
          </a:prstGeom>
          <a:noFill/>
        </p:spPr>
        <p:txBody>
          <a:bodyPr wrap="none" rtlCol="0">
            <a:spAutoFit/>
          </a:bodyPr>
          <a:lstStyle/>
          <a:p>
            <a:pPr algn="ctr"/>
            <a:r>
              <a:rPr lang="en-US" altLang="zh-CN" sz="6000" b="1">
                <a:solidFill>
                  <a:srgbClr val="FF0000"/>
                </a:solidFill>
                <a:latin typeface="Times New Roman" pitchFamily="18" charset="0"/>
                <a:ea typeface="书体坊安景臣钢笔行书" panose="02010601030101010101" pitchFamily="2" charset="-122"/>
                <a:cs typeface="Times New Roman" pitchFamily="18" charset="0"/>
              </a:rPr>
              <a:t>NỘI DUNG BÀI HỌC</a:t>
            </a:r>
            <a:endParaRPr lang="zh-CN" altLang="en-US" sz="6000" b="1" dirty="0">
              <a:solidFill>
                <a:srgbClr val="FF0000"/>
              </a:solidFill>
              <a:latin typeface="Times New Roman" pitchFamily="18" charset="0"/>
              <a:ea typeface="书体坊安景臣钢笔行书" panose="02010601030101010101" pitchFamily="2" charset="-122"/>
              <a:cs typeface="Times New Roman" pitchFamily="18" charset="0"/>
            </a:endParaRPr>
          </a:p>
        </p:txBody>
      </p:sp>
      <p:grpSp>
        <p:nvGrpSpPr>
          <p:cNvPr id="3" name="Group 7"/>
          <p:cNvGrpSpPr/>
          <p:nvPr/>
        </p:nvGrpSpPr>
        <p:grpSpPr>
          <a:xfrm>
            <a:off x="786058" y="2022493"/>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8" y="3845950"/>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70" y="2022493"/>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70" y="3845950"/>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8"/>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8" y="4159335"/>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4" y="855786"/>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1"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90" y="1355440"/>
            <a:ext cx="10024655" cy="220406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67470"/>
            <a:ext cx="10450287"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6"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7" y="5186820"/>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6" y="2100560"/>
          <a:ext cx="2510511" cy="1118465"/>
        </p:xfrm>
        <a:graphic>
          <a:graphicData uri="http://schemas.openxmlformats.org/presentationml/2006/ole">
            <mc:AlternateContent xmlns:mc="http://schemas.openxmlformats.org/markup-compatibility/2006">
              <mc:Choice xmlns:v="urn:schemas-microsoft-com:vml" Requires="v">
                <p:oleObj spid="_x0000_s1044"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6" y="2100560"/>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6" y="3818129"/>
          <a:ext cx="2596427" cy="1104384"/>
        </p:xfrm>
        <a:graphic>
          <a:graphicData uri="http://schemas.openxmlformats.org/presentationml/2006/ole">
            <mc:AlternateContent xmlns:mc="http://schemas.openxmlformats.org/markup-compatibility/2006">
              <mc:Choice xmlns:v="urn:schemas-microsoft-com:vml" Requires="v">
                <p:oleObj spid="_x0000_s1045"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6"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7" y="3830974"/>
          <a:ext cx="2794761" cy="1115814"/>
        </p:xfrm>
        <a:graphic>
          <a:graphicData uri="http://schemas.openxmlformats.org/presentationml/2006/ole">
            <mc:AlternateContent xmlns:mc="http://schemas.openxmlformats.org/markup-compatibility/2006">
              <mc:Choice xmlns:v="urn:schemas-microsoft-com:vml" Requires="v">
                <p:oleObj spid="_x0000_s1046"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7"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200"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1" y="4804847"/>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1" y="519378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2" y="3739851"/>
            <a:ext cx="734031"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5"/>
            <a:ext cx="734031"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56"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7" y="5360021"/>
            <a:ext cx="7300451" cy="1014380"/>
          </a:xfrm>
          <a:prstGeom prst="rect">
            <a:avLst/>
          </a:prstGeom>
          <a:noFill/>
        </p:spPr>
        <p:txBody>
          <a:bodyPr wrap="square">
            <a:spAutoFit/>
          </a:bodyPr>
          <a:lstStyle/>
          <a:p>
            <a:pPr marL="0" marR="0" algn="ctr">
              <a:lnSpc>
                <a:spcPct val="107000"/>
              </a:lnSpc>
              <a:spcBef>
                <a:spcPts val="0"/>
              </a:spcBef>
              <a:spcAft>
                <a:spcPts val="0"/>
              </a:spcAft>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(nồng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độ giấm ăn phần Mở đầu và giới thiệu giấm ăn là dd </a:t>
            </a:r>
            <a:r>
              <a:rPr lang="en-US" sz="2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có nồng 2- 5</a:t>
            </a: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80" r:id="rId4" imgW="2286000" imgH="431800" progId="Equation.3">
                  <p:embed/>
                </p:oleObj>
              </mc:Choice>
              <mc:Fallback>
                <p:oleObj r:id="rId4"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91"/>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8" y="5278880"/>
            <a:ext cx="9608575" cy="619272"/>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2"/>
            <a:ext cx="11096715"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8" y="19488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7" y="1962083"/>
          <a:ext cx="7790123" cy="1343126"/>
        </p:xfrm>
        <a:graphic>
          <a:graphicData uri="http://schemas.openxmlformats.org/presentationml/2006/ole">
            <mc:AlternateContent xmlns:mc="http://schemas.openxmlformats.org/markup-compatibility/2006">
              <mc:Choice xmlns:v="urn:schemas-microsoft-com:vml" Requires="v">
                <p:oleObj spid="_x0000_s4104" r:id="rId4" imgW="2247900" imgH="393700" progId="Equation.3">
                  <p:embed/>
                </p:oleObj>
              </mc:Choice>
              <mc:Fallback>
                <p:oleObj r:id="rId4" imgW="22479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157"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3"/>
            <a:ext cx="11096715"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8" y="19488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2" y="2133478"/>
          <a:ext cx="6751637" cy="1239995"/>
        </p:xfrm>
        <a:graphic>
          <a:graphicData uri="http://schemas.openxmlformats.org/presentationml/2006/ole">
            <mc:AlternateContent xmlns:mc="http://schemas.openxmlformats.org/markup-compatibility/2006">
              <mc:Choice xmlns:v="urn:schemas-microsoft-com:vml" Requires="v">
                <p:oleObj spid="_x0000_s5128"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2" y="2133478"/>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50" y="1768725"/>
            <a:ext cx="10969409" cy="121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3" y="144080"/>
            <a:ext cx="10724607"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70"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6" y="3025436"/>
            <a:ext cx="8046735" cy="2244204"/>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5" y="4453131"/>
          <a:ext cx="2865201" cy="669147"/>
        </p:xfrm>
        <a:graphic>
          <a:graphicData uri="http://schemas.openxmlformats.org/presentationml/2006/ole">
            <mc:AlternateContent xmlns:mc="http://schemas.openxmlformats.org/markup-compatibility/2006">
              <mc:Choice xmlns:v="urn:schemas-microsoft-com:vml" Requires="v">
                <p:oleObj spid="_x0000_s6171"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5" y="4453131"/>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5" y="5448395"/>
          <a:ext cx="2939481" cy="1011964"/>
        </p:xfrm>
        <a:graphic>
          <a:graphicData uri="http://schemas.openxmlformats.org/presentationml/2006/ole">
            <mc:AlternateContent xmlns:mc="http://schemas.openxmlformats.org/markup-compatibility/2006">
              <mc:Choice xmlns:v="urn:schemas-microsoft-com:vml" Requires="v">
                <p:oleObj spid="_x0000_s6172"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5"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6" y="5393818"/>
          <a:ext cx="2672883" cy="1066543"/>
        </p:xfrm>
        <a:graphic>
          <a:graphicData uri="http://schemas.openxmlformats.org/presentationml/2006/ole">
            <mc:AlternateContent xmlns:mc="http://schemas.openxmlformats.org/markup-compatibility/2006">
              <mc:Choice xmlns:v="urn:schemas-microsoft-com:vml" Requires="v">
                <p:oleObj spid="_x0000_s6173"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6" y="5393818"/>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3"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56954" y="480771"/>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017831" y="753218"/>
            <a:ext cx="8307667" cy="1569660"/>
          </a:xfrm>
          <a:prstGeom prst="rect">
            <a:avLst/>
          </a:prstGeom>
          <a:noFill/>
        </p:spPr>
        <p:txBody>
          <a:bodyPr wrap="square" rtlCol="0">
            <a:spAutoFit/>
          </a:bodyPr>
          <a:lstStyle/>
          <a:p>
            <a:pPr algn="ctr"/>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4" y="855786"/>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1"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90" y="1355441"/>
            <a:ext cx="10024655" cy="2731004"/>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67470"/>
            <a:ext cx="10450287"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900" y="1008218"/>
                <a:ext cx="10148243" cy="3931076"/>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7" y="5186820"/>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1" y="4804847"/>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1" y="519378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7"/>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3"/>
                <a:ext cx="11717448" cy="5341590"/>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3" y="144080"/>
            <a:ext cx="10724607"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301"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9"/>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9" y="2931921"/>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2"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7" y="1851222"/>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30"/>
                <a:ext cx="6814751"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901"/>
            <a:ext cx="10704719"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r>
              <a:rPr lang="en-US" altLang="en-US" sz="3600" smtClean="0">
                <a:latin typeface="Palatino Linotype" panose="02040502050505030304" pitchFamily="18" charset="0"/>
              </a:rPr>
              <a:t/>
            </a:r>
            <a:br>
              <a:rPr lang="en-US" altLang="en-US" sz="3600" smtClean="0">
                <a:latin typeface="Palatino Linotype" panose="02040502050505030304" pitchFamily="18" charset="0"/>
              </a:rPr>
            </a:br>
            <a:r>
              <a:rPr lang="en-US" altLang="en-US" sz="3600" smtClean="0">
                <a:latin typeface="Palatino Linotype" panose="02040502050505030304" pitchFamily="18" charset="0"/>
              </a:rPr>
              <a:t>(</a:t>
            </a: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41"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256457" y="486109"/>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577159" y="892998"/>
            <a:ext cx="10134963" cy="2585323"/>
          </a:xfrm>
          <a:prstGeom prst="rect">
            <a:avLst/>
          </a:prstGeom>
          <a:noFill/>
        </p:spPr>
        <p:txBody>
          <a:bodyPr wrap="square" rtlCol="0">
            <a:spAutoFit/>
          </a:bodyPr>
          <a:lstStyle/>
          <a:p>
            <a:pPr algn="ctr"/>
            <a:r>
              <a:rPr lang="en-US" altLang="zh-CN" sz="5400" b="1">
                <a:solidFill>
                  <a:srgbClr val="154642"/>
                </a:solidFill>
                <a:latin typeface="+mj-lt"/>
                <a:ea typeface="汉仪喵魂体W" panose="00020600040101010101" pitchFamily="18" charset="-122"/>
              </a:rPr>
              <a:t>Thực hành pha chế </a:t>
            </a:r>
          </a:p>
          <a:p>
            <a:pPr algn="ctr"/>
            <a:r>
              <a:rPr lang="en-US" altLang="zh-CN" sz="5400" b="1">
                <a:solidFill>
                  <a:srgbClr val="154642"/>
                </a:solidFill>
                <a:latin typeface="+mj-lt"/>
                <a:ea typeface="汉仪喵魂体W" panose="00020600040101010101" pitchFamily="18" charset="-122"/>
              </a:rPr>
              <a:t>dung dịch theo nồng độ</a:t>
            </a:r>
          </a:p>
          <a:p>
            <a:pPr algn="ctr"/>
            <a:r>
              <a:rPr lang="en-US" altLang="zh-CN" sz="5400" b="1">
                <a:solidFill>
                  <a:srgbClr val="154642"/>
                </a:solidFill>
                <a:latin typeface="+mj-lt"/>
                <a:ea typeface="汉仪喵魂体W" panose="00020600040101010101" pitchFamily="18" charset="-122"/>
              </a:rPr>
              <a:t>cho trước</a:t>
            </a:r>
            <a:endParaRPr lang="zh-CN" altLang="en-US" sz="54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8" y="5219069"/>
            <a:ext cx="9261231"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70"/>
            <a:ext cx="9045768" cy="1146211"/>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2" y="936588"/>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5010907" y="328070"/>
            <a:ext cx="5267300" cy="4891001"/>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3" y="1276063"/>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600" y="1438723"/>
            <a:ext cx="6430651" cy="1870705"/>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1"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08961" y="1700749"/>
            <a:ext cx="10744265" cy="4401205"/>
          </a:xfrm>
          <a:prstGeom prst="rect">
            <a:avLst/>
          </a:prstGeom>
          <a:noFill/>
        </p:spPr>
        <p:txBody>
          <a:bodyPr wrap="square">
            <a:spAutoFit/>
          </a:bodyPr>
          <a:lstStyle/>
          <a:p>
            <a:r>
              <a:rPr lang="nl-NL" sz="2800" dirty="0">
                <a:solidFill>
                  <a:srgbClr val="0070C0"/>
                </a:solidFill>
                <a:latin typeface="+mj-lt"/>
              </a:rPr>
              <a:t>1.</a:t>
            </a:r>
            <a:r>
              <a:rPr lang="nl-NL" sz="2800" dirty="0">
                <a:latin typeface="+mj-lt"/>
              </a:rPr>
              <a:t>Thảo luận nhóm, đề xuất các dụng cụ - hóa chất, tính toán và nêu cách pha chế  100g dung dịch muối ăn nồng độ 0,9% vào bảng sau. </a:t>
            </a:r>
          </a:p>
          <a:p>
            <a:endParaRPr lang="nl-NL" sz="2800" dirty="0">
              <a:latin typeface="+mj-lt"/>
            </a:endParaRPr>
          </a:p>
          <a:p>
            <a:endParaRPr lang="nl-NL" sz="2800" dirty="0">
              <a:latin typeface="+mj-lt"/>
            </a:endParaRPr>
          </a:p>
          <a:p>
            <a:endParaRPr lang="nl-NL" sz="2800" dirty="0">
              <a:latin typeface="+mj-lt"/>
            </a:endParaRPr>
          </a:p>
          <a:p>
            <a:endParaRPr lang="nl-NL" sz="2800" dirty="0">
              <a:latin typeface="+mj-lt"/>
            </a:endParaRPr>
          </a:p>
          <a:p>
            <a:endParaRPr lang="nl-NL" sz="2800" dirty="0">
              <a:latin typeface="+mj-lt"/>
            </a:endParaRPr>
          </a:p>
          <a:p>
            <a:r>
              <a:rPr lang="nl-NL" sz="2800" dirty="0" smtClean="0">
                <a:solidFill>
                  <a:srgbClr val="0070C0"/>
                </a:solidFill>
                <a:latin typeface="+mj-lt"/>
              </a:rPr>
              <a:t> </a:t>
            </a:r>
            <a:r>
              <a:rPr lang="nl-NL" sz="2800" dirty="0">
                <a:latin typeface="+mj-lt"/>
              </a:rPr>
              <a:t>Dung dịch muối ăn nồng độ 0,9% ( hay còn gọi là dung dịch nước muối sinh lý) có thể sử dụng để làm gì ?</a:t>
            </a:r>
            <a:endParaRPr lang="en-US" sz="2800" dirty="0">
              <a:latin typeface="+mj-lt"/>
            </a:endParaRPr>
          </a:p>
          <a:p>
            <a:r>
              <a:rPr lang="nl-NL" sz="2800" dirty="0">
                <a:latin typeface="+mj-lt"/>
              </a:rPr>
              <a:t>  </a:t>
            </a:r>
            <a:endParaRPr lang="en-US" sz="2800" dirty="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7"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1" y="1450471"/>
          <a:ext cx="12097266" cy="5430997"/>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1">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37497"/>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3"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2" y="2568349"/>
            <a:ext cx="2594919" cy="4241546"/>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1" y="1201217"/>
            <a:ext cx="10744265" cy="1569660"/>
          </a:xfrm>
          <a:prstGeom prst="rect">
            <a:avLst/>
          </a:prstGeom>
          <a:noFill/>
        </p:spPr>
        <p:txBody>
          <a:bodyPr wrap="square">
            <a:spAutoFit/>
          </a:bodyPr>
          <a:lstStyle/>
          <a:p>
            <a:r>
              <a:rPr lang="en-US" sz="3200" dirty="0" smtClean="0"/>
              <a:t> </a:t>
            </a:r>
            <a:r>
              <a:rPr lang="en-US" sz="3200" dirty="0"/>
              <a:t>Dung </a:t>
            </a:r>
            <a:r>
              <a:rPr lang="en-US" sz="3200" dirty="0" err="1"/>
              <a:t>dịch</a:t>
            </a:r>
            <a:r>
              <a:rPr lang="en-US" sz="3200" dirty="0"/>
              <a:t> </a:t>
            </a:r>
            <a:r>
              <a:rPr lang="en-US" sz="3200" dirty="0" err="1"/>
              <a:t>nước</a:t>
            </a:r>
            <a:r>
              <a:rPr lang="en-US" sz="3200" dirty="0"/>
              <a:t> </a:t>
            </a:r>
            <a:r>
              <a:rPr lang="en-US" sz="3200" dirty="0" err="1"/>
              <a:t>muối</a:t>
            </a:r>
            <a:r>
              <a:rPr lang="en-US" sz="3200" dirty="0"/>
              <a:t> </a:t>
            </a:r>
            <a:r>
              <a:rPr lang="en-US" sz="3200" dirty="0" err="1"/>
              <a:t>sinh</a:t>
            </a:r>
            <a:r>
              <a:rPr lang="en-US" sz="3200" dirty="0"/>
              <a:t> </a:t>
            </a:r>
            <a:r>
              <a:rPr lang="en-US" sz="3200" dirty="0" err="1"/>
              <a:t>lý</a:t>
            </a:r>
            <a:r>
              <a:rPr lang="en-US" sz="3200" dirty="0"/>
              <a:t> </a:t>
            </a:r>
            <a:r>
              <a:rPr lang="en-US" sz="3200" dirty="0" err="1"/>
              <a:t>còn</a:t>
            </a:r>
            <a:r>
              <a:rPr lang="en-US" sz="3200" dirty="0"/>
              <a:t> </a:t>
            </a:r>
            <a:r>
              <a:rPr lang="en-US" sz="3200" dirty="0" err="1"/>
              <a:t>có</a:t>
            </a:r>
            <a:r>
              <a:rPr lang="en-US" sz="3200" dirty="0"/>
              <a:t> </a:t>
            </a:r>
            <a:r>
              <a:rPr lang="en-US" sz="3200" dirty="0" err="1"/>
              <a:t>tác</a:t>
            </a:r>
            <a:r>
              <a:rPr lang="en-US" sz="3200" dirty="0"/>
              <a:t> </a:t>
            </a:r>
            <a:r>
              <a:rPr lang="en-US" sz="3200" dirty="0" err="1"/>
              <a:t>dụng</a:t>
            </a:r>
            <a:r>
              <a:rPr lang="vi-VN" sz="3200" dirty="0"/>
              <a:t> rửa vết thương, giúp làm sạch, loại bỏ chất bẩn, vi khuẩn, ngăn ngừa viêm nhiễm</a:t>
            </a:r>
            <a:r>
              <a:rPr lang="en-US" sz="3200" dirty="0"/>
              <a:t> </a:t>
            </a:r>
            <a:r>
              <a:rPr lang="en-US" sz="3200" dirty="0" err="1"/>
              <a:t>và</a:t>
            </a:r>
            <a:r>
              <a:rPr lang="en-US" sz="3200" dirty="0"/>
              <a:t> </a:t>
            </a:r>
            <a:r>
              <a:rPr lang="en-US" sz="3200" dirty="0" err="1"/>
              <a:t>súc</a:t>
            </a:r>
            <a:r>
              <a:rPr lang="en-US" sz="3200" dirty="0"/>
              <a:t> </a:t>
            </a:r>
            <a:r>
              <a:rPr lang="en-US" sz="3200" dirty="0" err="1"/>
              <a:t>hòng</a:t>
            </a:r>
            <a:r>
              <a:rPr lang="en-US" sz="3200" dirty="0"/>
              <a:t>, </a:t>
            </a:r>
            <a:r>
              <a:rPr lang="en-US" sz="3200" dirty="0" err="1"/>
              <a:t>rửa</a:t>
            </a:r>
            <a:r>
              <a:rPr lang="en-US" sz="3200" dirty="0"/>
              <a:t> </a:t>
            </a:r>
            <a:r>
              <a:rPr lang="en-US" sz="3200" dirty="0" err="1"/>
              <a:t>mắt</a:t>
            </a:r>
            <a:r>
              <a:rPr lang="en-US" sz="3200" dirty="0"/>
              <a:t>, </a:t>
            </a:r>
            <a:r>
              <a:rPr lang="en-US" sz="3200" dirty="0" err="1"/>
              <a:t>rửa</a:t>
            </a:r>
            <a:r>
              <a:rPr lang="en-US" sz="3200" dirty="0"/>
              <a:t> </a:t>
            </a:r>
            <a:r>
              <a:rPr lang="en-US" sz="3200" dirty="0" err="1"/>
              <a:t>mũi</a:t>
            </a:r>
            <a:r>
              <a:rPr lang="en-US" sz="3200" dirty="0"/>
              <a:t> …</a:t>
            </a:r>
            <a:r>
              <a:rPr lang="nl-NL" sz="3200" dirty="0">
                <a:latin typeface="+mj-lt"/>
              </a:rPr>
              <a:t>  </a:t>
            </a:r>
            <a:endParaRPr lang="en-US" sz="3200" dirty="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2" y="3029370"/>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8"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4" y="1078251"/>
            <a:ext cx="10024655" cy="1541319"/>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8" y="2495151"/>
            <a:ext cx="10450287" cy="1673150"/>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1" y="1590218"/>
            <a:ext cx="10515600" cy="1870705"/>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4" y="1332073"/>
            <a:ext cx="10024655" cy="1077218"/>
          </a:xfrm>
          <a:prstGeom prst="rect">
            <a:avLst/>
          </a:prstGeom>
          <a:noFill/>
        </p:spPr>
        <p:txBody>
          <a:bodyPr wrap="square">
            <a:spAutoFit/>
          </a:bodyPr>
          <a:lstStyle/>
          <a:p>
            <a:pPr marL="0" marR="0" algn="just">
              <a:spcBef>
                <a:spcPts val="0"/>
              </a:spcBef>
              <a:spcAft>
                <a:spcPts val="0"/>
              </a:spcAft>
            </a:pPr>
            <a:r>
              <a:rPr lang="en-US" sz="3200" dirty="0" smtClean="0">
                <a:latin typeface="Times New Roman" panose="02020603050405020304" pitchFamily="18" charset="0"/>
                <a:ea typeface="Times New Roman" panose="02020603050405020304" pitchFamily="18" charset="0"/>
              </a:rPr>
              <a:t>2.</a:t>
            </a:r>
            <a:r>
              <a:rPr lang="en-US" sz="3200" dirty="0" smtClean="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muối</a:t>
            </a:r>
            <a:r>
              <a:rPr lang="en-US" sz="3200" dirty="0">
                <a:effectLst/>
                <a:latin typeface="Times New Roman" panose="02020603050405020304" pitchFamily="18" charset="0"/>
                <a:ea typeface="Times New Roman" panose="02020603050405020304" pitchFamily="18" charset="0"/>
              </a:rPr>
              <a:t> CuSO</a:t>
            </a:r>
            <a:r>
              <a:rPr lang="en-US" sz="3200" baseline="-25000" dirty="0">
                <a:effectLst/>
                <a:latin typeface="Times New Roman" panose="02020603050405020304" pitchFamily="18" charset="0"/>
                <a:ea typeface="Times New Roman" panose="02020603050405020304" pitchFamily="18" charset="0"/>
              </a:rPr>
              <a:t>4</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chế</a:t>
            </a:r>
            <a:r>
              <a:rPr lang="en-US" sz="3200" dirty="0">
                <a:effectLst/>
                <a:latin typeface="Times New Roman" panose="02020603050405020304" pitchFamily="18" charset="0"/>
                <a:ea typeface="Times New Roman" panose="02020603050405020304" pitchFamily="18" charset="0"/>
              </a:rPr>
              <a:t>: 50 mL dung </a:t>
            </a:r>
            <a:r>
              <a:rPr lang="en-US" sz="3200" dirty="0" err="1">
                <a:effectLst/>
                <a:latin typeface="Times New Roman" panose="02020603050405020304" pitchFamily="18" charset="0"/>
                <a:ea typeface="Times New Roman" panose="02020603050405020304" pitchFamily="18" charset="0"/>
              </a:rPr>
              <a:t>dịch</a:t>
            </a:r>
            <a:r>
              <a:rPr lang="en-US" sz="3200" dirty="0">
                <a:effectLst/>
                <a:latin typeface="Times New Roman" panose="02020603050405020304" pitchFamily="18" charset="0"/>
                <a:ea typeface="Times New Roman" panose="02020603050405020304" pitchFamily="18" charset="0"/>
              </a:rPr>
              <a:t> </a:t>
            </a:r>
            <a:r>
              <a:rPr lang="en-US" sz="3200" dirty="0" smtClean="0">
                <a:effectLst/>
                <a:latin typeface="Times New Roman" panose="02020603050405020304" pitchFamily="18" charset="0"/>
                <a:ea typeface="Times New Roman" panose="02020603050405020304" pitchFamily="18" charset="0"/>
              </a:rPr>
              <a:t>CuSO</a:t>
            </a:r>
            <a:r>
              <a:rPr lang="en-US" sz="3200" baseline="-25000" dirty="0" smtClean="0">
                <a:effectLst/>
                <a:latin typeface="Times New Roman" panose="02020603050405020304" pitchFamily="18" charset="0"/>
                <a:ea typeface="Times New Roman" panose="02020603050405020304" pitchFamily="18" charset="0"/>
              </a:rPr>
              <a:t>4 </a:t>
            </a:r>
            <a:r>
              <a:rPr lang="en-US" sz="3200" dirty="0" smtClean="0">
                <a:effectLst/>
                <a:latin typeface="Times New Roman" panose="02020603050405020304" pitchFamily="18" charset="0"/>
                <a:ea typeface="Times New Roman" panose="02020603050405020304" pitchFamily="18" charset="0"/>
              </a:rPr>
              <a:t>2M</a:t>
            </a:r>
            <a:endParaRPr lang="en-US" sz="3200" dirty="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40" y="2665910"/>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5" y="2689396"/>
            <a:ext cx="6098059"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3"/>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3" y="414334"/>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9"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9" y="3256290"/>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6"/>
            <a:ext cx="10209771" cy="2096600"/>
          </a:xfrm>
          <a:prstGeom prst="rect">
            <a:avLst/>
          </a:prstGeom>
          <a:noFill/>
        </p:spPr>
        <p:txBody>
          <a:bodyPr wrap="squar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nước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cất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cụ</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cần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thiết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toán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nêu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pha</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chế</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342900" marR="3048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100 ml dung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dịch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Na</a:t>
            </a:r>
            <a:r>
              <a:rPr kumimoji="0" lang="en-US" sz="3200" b="0" i="0" u="none" strike="noStrike" kern="1200" cap="none" spc="0" normalizeH="0" baseline="-25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SO</a:t>
            </a:r>
            <a:r>
              <a:rPr kumimoji="0" lang="en-US" sz="3200" b="0" i="0" u="none" strike="noStrike" kern="1200" cap="none" spc="0" normalizeH="0" baseline="-25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0,2M.</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lphaLcParenR"/>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150 g dung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dịch</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NaCl</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5%</a:t>
            </a:r>
            <a:r>
              <a:rPr lang="en-US" sz="3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solidFill>
                  <a:srgbClr val="FFFF00"/>
                </a:solidFill>
                <a:latin typeface="Arial" panose="020B0604020202020204" pitchFamily="34" charset="0"/>
                <a:cs typeface="Arial" panose="020B0604020202020204" pitchFamily="34" charset="0"/>
              </a:rPr>
              <a:t>Bài</a:t>
            </a:r>
            <a:r>
              <a:rPr lang="en-US" sz="4000" b="1" dirty="0" smtClean="0">
                <a:solidFill>
                  <a:srgbClr val="FFFF00"/>
                </a:solidFill>
                <a:latin typeface="Arial" panose="020B0604020202020204" pitchFamily="34" charset="0"/>
                <a:cs typeface="Arial" panose="020B0604020202020204" pitchFamily="34" charset="0"/>
              </a:rPr>
              <a:t> </a:t>
            </a:r>
            <a:r>
              <a:rPr lang="en-US" sz="4000" b="1" dirty="0" err="1" smtClean="0">
                <a:solidFill>
                  <a:srgbClr val="FFFF00"/>
                </a:solidFill>
                <a:latin typeface="Arial" panose="020B0604020202020204" pitchFamily="34" charset="0"/>
                <a:cs typeface="Arial" panose="020B0604020202020204" pitchFamily="34" charset="0"/>
              </a:rPr>
              <a:t>tập</a:t>
            </a:r>
            <a:r>
              <a:rPr lang="en-US" sz="4000" b="1" dirty="0" smtClean="0">
                <a:solidFill>
                  <a:srgbClr val="FFFF00"/>
                </a:solidFill>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2517157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3" y="144080"/>
            <a:ext cx="10724607"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101"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8" y="5219069"/>
            <a:ext cx="10154607"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9" y="5552354"/>
            <a:ext cx="10154605" cy="619272"/>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2" y="936588"/>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1"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4" y="3023037"/>
            <a:ext cx="4872616"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8"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3"/>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30"/>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6" y="5074361"/>
          <a:ext cx="3904149" cy="1277059"/>
        </p:xfrm>
        <a:graphic>
          <a:graphicData uri="http://schemas.openxmlformats.org/presentationml/2006/ole">
            <mc:AlternateContent xmlns:mc="http://schemas.openxmlformats.org/markup-compatibility/2006">
              <mc:Choice xmlns:v="urn:schemas-microsoft-com:vml" Requires="v">
                <p:oleObj spid="_x0000_s7176"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6" y="5074361"/>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2"/>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4" y="506583"/>
            <a:ext cx="2980055" cy="683264"/>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6"/>
            <a:ext cx="10209771" cy="3642920"/>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6" y="531573"/>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3" y="1233080"/>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3" y="426843"/>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toán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NaCl</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150g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dd</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NaCl</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9"/>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7"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4"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3" y="861247"/>
            <a:ext cx="9823207" cy="1014380"/>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744585" y="75114"/>
            <a:ext cx="11351623" cy="77397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a:solidFill>
                  <a:srgbClr val="FFFF00"/>
                </a:solidFill>
                <a:latin typeface="+mj-lt"/>
                <a:cs typeface="Arial" panose="020B0604020202020204" pitchFamily="34" charset="0"/>
              </a:rPr>
              <a:t>Thảo luận </a:t>
            </a:r>
            <a:r>
              <a:rPr lang="en-US" sz="2800" b="1" smtClean="0">
                <a:solidFill>
                  <a:srgbClr val="FFFF00"/>
                </a:solidFill>
                <a:latin typeface="+mj-lt"/>
                <a:cs typeface="Arial" panose="020B0604020202020204" pitchFamily="34" charset="0"/>
              </a:rPr>
              <a:t>nhóm </a:t>
            </a:r>
            <a:r>
              <a:rPr lang="en-US" sz="2800" smtClean="0">
                <a:solidFill>
                  <a:schemeClr val="bg1"/>
                </a:solidFill>
                <a:latin typeface="+mj-lt"/>
                <a:cs typeface="Arial" panose="020B0604020202020204" pitchFamily="34" charset="0"/>
              </a:rPr>
              <a:t>Hoàn </a:t>
            </a:r>
            <a:r>
              <a:rPr lang="en-US" sz="2800">
                <a:solidFill>
                  <a:schemeClr val="bg1"/>
                </a:solidFill>
                <a:latin typeface="+mj-lt"/>
                <a:cs typeface="Arial" panose="020B0604020202020204" pitchFamily="34" charset="0"/>
              </a:rPr>
              <a:t>thành phiếu học tập số </a:t>
            </a:r>
            <a:r>
              <a:rPr lang="en-US" sz="2800" smtClean="0">
                <a:solidFill>
                  <a:schemeClr val="bg1"/>
                </a:solidFill>
                <a:latin typeface="+mj-lt"/>
                <a:cs typeface="Arial" panose="020B0604020202020204" pitchFamily="34" charset="0"/>
              </a:rPr>
              <a:t>1 </a:t>
            </a:r>
            <a:endParaRPr lang="en-US" sz="2800">
              <a:solidFill>
                <a:schemeClr val="bg1"/>
              </a:solidFill>
              <a:latin typeface="+mj-lt"/>
              <a:cs typeface="Arial" panose="020B0604020202020204" pitchFamily="34" charset="0"/>
            </a:endParaRPr>
          </a:p>
        </p:txBody>
      </p:sp>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437620637"/>
              </p:ext>
            </p:extLst>
          </p:nvPr>
        </p:nvGraphicFramePr>
        <p:xfrm>
          <a:off x="1" y="1973919"/>
          <a:ext cx="12057019" cy="4648156"/>
        </p:xfrm>
        <a:graphic>
          <a:graphicData uri="http://schemas.openxmlformats.org/drawingml/2006/table">
            <a:tbl>
              <a:tblPr firstRow="1" firstCol="1" bandRow="1">
                <a:tableStyleId>{5C22544A-7EE6-4342-B048-85BDC9FD1C3A}</a:tableStyleId>
              </a:tblPr>
              <a:tblGrid>
                <a:gridCol w="1043791">
                  <a:extLst>
                    <a:ext uri="{9D8B030D-6E8A-4147-A177-3AD203B41FA5}">
                      <a16:colId xmlns:a16="http://schemas.microsoft.com/office/drawing/2014/main" val="2266587518"/>
                    </a:ext>
                  </a:extLst>
                </a:gridCol>
                <a:gridCol w="4296328">
                  <a:extLst>
                    <a:ext uri="{9D8B030D-6E8A-4147-A177-3AD203B41FA5}">
                      <a16:colId xmlns:a16="http://schemas.microsoft.com/office/drawing/2014/main" val="3231338323"/>
                    </a:ext>
                  </a:extLst>
                </a:gridCol>
                <a:gridCol w="2154151">
                  <a:extLst>
                    <a:ext uri="{9D8B030D-6E8A-4147-A177-3AD203B41FA5}">
                      <a16:colId xmlns:a16="http://schemas.microsoft.com/office/drawing/2014/main" val="3089685055"/>
                    </a:ext>
                  </a:extLst>
                </a:gridCol>
                <a:gridCol w="2028703">
                  <a:extLst>
                    <a:ext uri="{9D8B030D-6E8A-4147-A177-3AD203B41FA5}">
                      <a16:colId xmlns:a16="http://schemas.microsoft.com/office/drawing/2014/main" val="2998875409"/>
                    </a:ext>
                  </a:extLst>
                </a:gridCol>
                <a:gridCol w="1211313">
                  <a:extLst>
                    <a:ext uri="{9D8B030D-6E8A-4147-A177-3AD203B41FA5}">
                      <a16:colId xmlns:a16="http://schemas.microsoft.com/office/drawing/2014/main" val="2154287223"/>
                    </a:ext>
                  </a:extLst>
                </a:gridCol>
                <a:gridCol w="1322733">
                  <a:extLst>
                    <a:ext uri="{9D8B030D-6E8A-4147-A177-3AD203B41FA5}">
                      <a16:colId xmlns:a16="http://schemas.microsoft.com/office/drawing/2014/main" val="2538221496"/>
                    </a:ext>
                  </a:extLst>
                </a:gridCol>
              </a:tblGrid>
              <a:tr h="308443">
                <a:tc rowSpan="3">
                  <a:txBody>
                    <a:bodyPr/>
                    <a:lstStyle/>
                    <a:p>
                      <a:pPr marL="0" marR="0" algn="ctr">
                        <a:lnSpc>
                          <a:spcPct val="107000"/>
                        </a:lnSpc>
                        <a:spcBef>
                          <a:spcPts val="0"/>
                        </a:spcBef>
                        <a:spcAft>
                          <a:spcPts val="0"/>
                        </a:spcAft>
                      </a:pPr>
                      <a:r>
                        <a:rPr lang="en-US" sz="2000">
                          <a:effectLst/>
                        </a:rPr>
                        <a:t>TT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000">
                          <a:effectLst/>
                        </a:rPr>
                        <a:t>Các tiến hành</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000">
                          <a:effectLst/>
                        </a:rPr>
                        <a:t>Hiện tượng</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000">
                          <a:effectLst/>
                        </a:rPr>
                        <a:t>Kết luận về hỗn hợp</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08443">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0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000">
                          <a:effectLst/>
                        </a:rPr>
                        <a:t>Là dung dịch</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53076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rPr>
                        <a:t>Chất tan</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Dung môi</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958090">
                <a:tc>
                  <a:txBody>
                    <a:bodyPr/>
                    <a:lstStyle/>
                    <a:p>
                      <a:pPr marL="0" marR="0" algn="ctr">
                        <a:lnSpc>
                          <a:spcPct val="107000"/>
                        </a:lnSpc>
                        <a:spcBef>
                          <a:spcPts val="0"/>
                        </a:spcBef>
                        <a:spcAft>
                          <a:spcPts val="0"/>
                        </a:spcAft>
                      </a:pPr>
                      <a:r>
                        <a:rPr lang="en-US" sz="2000">
                          <a:effectLst/>
                        </a:rPr>
                        <a:t>Cốc 1</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20 mL nước + 1 thìa (khoảng 3g) muối ăn hạt.</a:t>
                      </a:r>
                    </a:p>
                    <a:p>
                      <a:pPr marL="0" marR="0" algn="just">
                        <a:lnSpc>
                          <a:spcPct val="107000"/>
                        </a:lnSpc>
                        <a:spcBef>
                          <a:spcPts val="0"/>
                        </a:spcBef>
                        <a:spcAft>
                          <a:spcPts val="0"/>
                        </a:spcAft>
                      </a:pPr>
                      <a:r>
                        <a:rPr lang="en-US" sz="2000">
                          <a:effectLst/>
                        </a:rPr>
                        <a:t>Khuấy đều khoảng 2 phút.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1059968">
                <a:tc>
                  <a:txBody>
                    <a:bodyPr/>
                    <a:lstStyle/>
                    <a:p>
                      <a:pPr marL="0" marR="0" algn="ctr">
                        <a:lnSpc>
                          <a:spcPct val="107000"/>
                        </a:lnSpc>
                        <a:spcBef>
                          <a:spcPts val="0"/>
                        </a:spcBef>
                        <a:spcAft>
                          <a:spcPts val="0"/>
                        </a:spcAft>
                      </a:pPr>
                      <a:r>
                        <a:rPr lang="en-US" sz="2000">
                          <a:effectLst/>
                        </a:rPr>
                        <a:t>Cốc 2</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20 mL nước + 1 thìa (khoảng 3g) copper (II) sufate. Khuấy đều khoảng 2 phút.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735087">
                <a:tc>
                  <a:txBody>
                    <a:bodyPr/>
                    <a:lstStyle/>
                    <a:p>
                      <a:pPr marL="0" marR="0" algn="ctr">
                        <a:lnSpc>
                          <a:spcPct val="107000"/>
                        </a:lnSpc>
                        <a:spcBef>
                          <a:spcPts val="0"/>
                        </a:spcBef>
                        <a:spcAft>
                          <a:spcPts val="0"/>
                        </a:spcAft>
                      </a:pPr>
                      <a:r>
                        <a:rPr lang="en-US" sz="2000">
                          <a:effectLst/>
                        </a:rPr>
                        <a:t>Cốc 3</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20 mL nước + 1 thìa (khoảng 3g) sữa bột. Khuấy đều khoảng 2 phút.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735087">
                <a:tc>
                  <a:txBody>
                    <a:bodyPr/>
                    <a:lstStyle/>
                    <a:p>
                      <a:pPr marL="0" marR="0" algn="ctr">
                        <a:lnSpc>
                          <a:spcPct val="107000"/>
                        </a:lnSpc>
                        <a:spcBef>
                          <a:spcPts val="0"/>
                        </a:spcBef>
                        <a:spcAft>
                          <a:spcPts val="0"/>
                        </a:spcAft>
                      </a:pPr>
                      <a:r>
                        <a:rPr lang="en-US" sz="2000">
                          <a:effectLst/>
                        </a:rPr>
                        <a:t>Cốc 4</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20 mL nước + 4 thìa (khoảng 3g) muối ăn. Khuấy đều khoảng 2 phút.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01273" y="1085899"/>
            <a:ext cx="10881425" cy="4307846"/>
          </a:xfrm>
          <a:prstGeom prst="rect">
            <a:avLst/>
          </a:prstGeom>
          <a:noFill/>
        </p:spPr>
        <p:txBody>
          <a:bodyPr wrap="square">
            <a:spAutoFit/>
          </a:bodyPr>
          <a:lstStyle/>
          <a:p>
            <a:pPr marR="45720" algn="just" fontAlgn="base">
              <a:lnSpc>
                <a:spcPct val="107000"/>
              </a:lnSpc>
              <a:spcBef>
                <a:spcPts val="0"/>
              </a:spcBef>
              <a:spcAft>
                <a:spcPts val="0"/>
              </a:spcAft>
            </a:pPr>
            <a:r>
              <a:rPr lang="pt-BR" sz="32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3200">
                <a:effectLst/>
                <a:ea typeface="Calibri" panose="020F0502020204030204" pitchFamily="34" charset="0"/>
                <a:cs typeface="Times New Roman" panose="02020603050405020304" pitchFamily="18" charset="0"/>
              </a:rPr>
              <a:t>+ </a:t>
            </a:r>
            <a:r>
              <a:rPr lang="pt-BR" sz="3200" b="1">
                <a:effectLst/>
                <a:ea typeface="Calibri" panose="020F0502020204030204" pitchFamily="34" charset="0"/>
                <a:cs typeface="Times New Roman" panose="02020603050405020304" pitchFamily="18" charset="0"/>
              </a:rPr>
              <a:t>Dung dịch </a:t>
            </a:r>
            <a:r>
              <a:rPr lang="pt-BR" sz="3200">
                <a:effectLst/>
                <a:ea typeface="Calibri" panose="020F0502020204030204" pitchFamily="34" charset="0"/>
                <a:cs typeface="Times New Roman" panose="02020603050405020304" pitchFamily="18" charset="0"/>
              </a:rPr>
              <a:t>là hỗn hợp đồng nhất của chất tan và dung môi.</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b="1">
                <a:solidFill>
                  <a:srgbClr val="000000"/>
                </a:solidFill>
                <a:effectLst/>
                <a:ea typeface="Calibri" panose="020F0502020204030204" pitchFamily="34" charset="0"/>
                <a:cs typeface="Times New Roman" panose="02020603050405020304" pitchFamily="18" charset="0"/>
              </a:rPr>
              <a:t>+ Huyền phù</a:t>
            </a:r>
            <a:r>
              <a:rPr lang="en-US" sz="32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a:solidFill>
                  <a:srgbClr val="000000"/>
                </a:solidFill>
                <a:effectLst/>
                <a:ea typeface="Calibri" panose="020F0502020204030204" pitchFamily="34" charset="0"/>
                <a:cs typeface="Times New Roman" panose="02020603050405020304" pitchFamily="18" charset="0"/>
              </a:rPr>
              <a:t>+ </a:t>
            </a:r>
            <a:r>
              <a:rPr lang="en-US" sz="3200" b="1">
                <a:solidFill>
                  <a:srgbClr val="000000"/>
                </a:solidFill>
                <a:effectLst/>
                <a:ea typeface="Calibri" panose="020F0502020204030204" pitchFamily="34" charset="0"/>
                <a:cs typeface="Times New Roman" panose="02020603050405020304" pitchFamily="18" charset="0"/>
              </a:rPr>
              <a:t>Nhũ tương</a:t>
            </a:r>
            <a:r>
              <a:rPr lang="en-US" sz="32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3200">
              <a:effectLst/>
              <a:ea typeface="Calibri" panose="020F0502020204030204" pitchFamily="34" charset="0"/>
              <a:cs typeface="Times New Roman" panose="02020603050405020304" pitchFamily="18" charset="0"/>
            </a:endParaRPr>
          </a:p>
        </p:txBody>
      </p:sp>
      <p:pic>
        <p:nvPicPr>
          <p:cNvPr id="6"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138750" y="210843"/>
            <a:ext cx="1049383" cy="73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1985490" y="338733"/>
            <a:ext cx="9823207" cy="553357"/>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131563925"/>
              </p:ext>
            </p:extLst>
          </p:nvPr>
        </p:nvGraphicFramePr>
        <p:xfrm>
          <a:off x="2" y="881705"/>
          <a:ext cx="11991704" cy="4910012"/>
        </p:xfrm>
        <a:graphic>
          <a:graphicData uri="http://schemas.openxmlformats.org/drawingml/2006/table">
            <a:tbl>
              <a:tblPr firstRow="1" firstCol="1" bandRow="1">
                <a:tableStyleId>{5C22544A-7EE6-4342-B048-85BDC9FD1C3A}</a:tableStyleId>
              </a:tblPr>
              <a:tblGrid>
                <a:gridCol w="1038135">
                  <a:extLst>
                    <a:ext uri="{9D8B030D-6E8A-4147-A177-3AD203B41FA5}">
                      <a16:colId xmlns:a16="http://schemas.microsoft.com/office/drawing/2014/main" val="2266587518"/>
                    </a:ext>
                  </a:extLst>
                </a:gridCol>
                <a:gridCol w="4273055">
                  <a:extLst>
                    <a:ext uri="{9D8B030D-6E8A-4147-A177-3AD203B41FA5}">
                      <a16:colId xmlns:a16="http://schemas.microsoft.com/office/drawing/2014/main" val="3231338323"/>
                    </a:ext>
                  </a:extLst>
                </a:gridCol>
                <a:gridCol w="2436307">
                  <a:extLst>
                    <a:ext uri="{9D8B030D-6E8A-4147-A177-3AD203B41FA5}">
                      <a16:colId xmlns:a16="http://schemas.microsoft.com/office/drawing/2014/main" val="3089685055"/>
                    </a:ext>
                  </a:extLst>
                </a:gridCol>
                <a:gridCol w="1723888">
                  <a:extLst>
                    <a:ext uri="{9D8B030D-6E8A-4147-A177-3AD203B41FA5}">
                      <a16:colId xmlns:a16="http://schemas.microsoft.com/office/drawing/2014/main" val="2998875409"/>
                    </a:ext>
                  </a:extLst>
                </a:gridCol>
                <a:gridCol w="1204751">
                  <a:extLst>
                    <a:ext uri="{9D8B030D-6E8A-4147-A177-3AD203B41FA5}">
                      <a16:colId xmlns:a16="http://schemas.microsoft.com/office/drawing/2014/main" val="2154287223"/>
                    </a:ext>
                  </a:extLst>
                </a:gridCol>
                <a:gridCol w="1315568">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331209" y="2736871"/>
            <a:ext cx="2415067"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652597" y="3018100"/>
            <a:ext cx="1498963"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a:t>
            </a:r>
            <a:endParaRPr lang="en-US" sz="2800" kern="0" smtClean="0">
              <a:solidFill>
                <a:srgbClr val="7030A0"/>
              </a:solidFill>
              <a:effectLst/>
              <a:latin typeface="+mj-lt"/>
              <a:ea typeface="Calibri" panose="020F0502020204030204" pitchFamily="34" charset="0"/>
              <a:cs typeface="Times New Roman" panose="02020603050405020304" pitchFamily="18" charset="0"/>
            </a:endParaRPr>
          </a:p>
          <a:p>
            <a:r>
              <a:rPr lang="en-US" sz="2800" kern="0" smtClean="0">
                <a:solidFill>
                  <a:srgbClr val="7030A0"/>
                </a:solidFill>
                <a:effectLst/>
                <a:latin typeface="+mj-lt"/>
                <a:ea typeface="Calibri" panose="020F0502020204030204" pitchFamily="34" charset="0"/>
                <a:cs typeface="Times New Roman" panose="02020603050405020304" pitchFamily="18" charset="0"/>
              </a:rPr>
              <a:t>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2" y="4820527"/>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8" y="4869196"/>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4" y="5234347"/>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3"/>
          <a:ext cx="12192002" cy="5012436"/>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1">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1619729" y="474172"/>
            <a:ext cx="9823207" cy="553357"/>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DB97F2-3F5B-9DD6-1448-F2702FC4DC97}"/>
              </a:ext>
            </a:extLst>
          </p:cNvPr>
          <p:cNvSpPr txBox="1"/>
          <p:nvPr/>
        </p:nvSpPr>
        <p:spPr>
          <a:xfrm>
            <a:off x="5423625" y="3550019"/>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9"/>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7"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4" y="5186121"/>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7" y="5401563"/>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TotalTime>
  <Words>2337</Words>
  <Application>Microsoft Office PowerPoint</Application>
  <PresentationFormat>Widescreen</PresentationFormat>
  <Paragraphs>421</Paragraphs>
  <Slides>56</Slides>
  <Notes>14</Notes>
  <HiddenSlides>0</HiddenSlides>
  <MMClips>1</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56</vt:i4>
      </vt:variant>
    </vt:vector>
  </HeadingPairs>
  <TitlesOfParts>
    <vt:vector size="73" baseType="lpstr">
      <vt:lpstr>宋体</vt:lpstr>
      <vt:lpstr>Arial</vt:lpstr>
      <vt:lpstr>Calibri</vt:lpstr>
      <vt:lpstr>Calibri Light</vt:lpstr>
      <vt:lpstr>Cambria Math</vt:lpstr>
      <vt:lpstr>等线</vt:lpstr>
      <vt:lpstr>Impact</vt:lpstr>
      <vt:lpstr>Palatino Linotype</vt:lpstr>
      <vt:lpstr>Segoe UI</vt:lpstr>
      <vt:lpstr>Times New Roman</vt:lpstr>
      <vt:lpstr>书体坊安景臣钢笔行书</vt:lpstr>
      <vt:lpstr>时尚中黑简体</vt:lpstr>
      <vt:lpstr>汉仪喵魂体W</vt:lpstr>
      <vt:lpstr>Office Theme</vt:lpstr>
      <vt:lpstr>1_Office Theme</vt:lpstr>
      <vt:lpstr>Equation.DSMT4</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User</cp:lastModifiedBy>
  <cp:revision>7</cp:revision>
  <dcterms:created xsi:type="dcterms:W3CDTF">2017-06-17T11:56:52Z</dcterms:created>
  <dcterms:modified xsi:type="dcterms:W3CDTF">2024-11-14T02:26:07Z</dcterms:modified>
</cp:coreProperties>
</file>