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99" r:id="rId2"/>
    <p:sldId id="397" r:id="rId3"/>
    <p:sldId id="451" r:id="rId4"/>
    <p:sldId id="408" r:id="rId5"/>
    <p:sldId id="401" r:id="rId6"/>
    <p:sldId id="402" r:id="rId7"/>
    <p:sldId id="455" r:id="rId8"/>
    <p:sldId id="469" r:id="rId9"/>
    <p:sldId id="417" r:id="rId10"/>
    <p:sldId id="470" r:id="rId11"/>
    <p:sldId id="436" r:id="rId12"/>
    <p:sldId id="456" r:id="rId13"/>
    <p:sldId id="459" r:id="rId14"/>
    <p:sldId id="461" r:id="rId15"/>
    <p:sldId id="460" r:id="rId16"/>
    <p:sldId id="471" r:id="rId17"/>
    <p:sldId id="472" r:id="rId18"/>
    <p:sldId id="473" r:id="rId19"/>
    <p:sldId id="462" r:id="rId20"/>
    <p:sldId id="458" r:id="rId21"/>
    <p:sldId id="446" r:id="rId22"/>
    <p:sldId id="463" r:id="rId23"/>
    <p:sldId id="465" r:id="rId24"/>
    <p:sldId id="474" r:id="rId25"/>
    <p:sldId id="466" r:id="rId26"/>
    <p:sldId id="475" r:id="rId27"/>
    <p:sldId id="411" r:id="rId28"/>
    <p:sldId id="467" r:id="rId29"/>
    <p:sldId id="468" r:id="rId30"/>
    <p:sldId id="414" r:id="rId31"/>
    <p:sldId id="412" r:id="rId32"/>
    <p:sldId id="413" r:id="rId33"/>
    <p:sldId id="321" r:id="rId34"/>
  </p:sldIdLst>
  <p:sldSz cx="12192000" cy="6858000"/>
  <p:notesSz cx="6858000" cy="9144000"/>
  <p:embeddedFontLst>
    <p:embeddedFont>
      <p:font typeface="Open Sans" panose="020B060603050402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Palatino Linotype" panose="02040502050505030304" pitchFamily="18" charset="0"/>
      <p:regular r:id="rId46"/>
      <p:bold r:id="rId47"/>
      <p:italic r:id="rId48"/>
      <p:boldItalic r:id="rId49"/>
    </p:embeddedFont>
    <p:embeddedFont>
      <p:font typeface=".VnPark" panose="020B720000000000000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8000"/>
    <a:srgbClr val="FF6600"/>
    <a:srgbClr val="FFFF00"/>
    <a:srgbClr val="009900"/>
    <a:srgbClr val="FFFF99"/>
    <a:srgbClr val="FFFF66"/>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p:cViewPr varScale="1">
        <p:scale>
          <a:sx n="75" d="100"/>
          <a:sy n="75" d="100"/>
        </p:scale>
        <p:origin x="324" y="44"/>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Chốt KT ghi bài</a:t>
            </a:r>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363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096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411115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307168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103366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143406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30436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403479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263426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11/28/2024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vi/resource/74474967"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D091D-9030-32F5-5564-61DC960CD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524000" y="571960"/>
            <a:ext cx="9144000" cy="12336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rgbClr val="FF0000"/>
                </a:solidFill>
              </a:rPr>
              <a:t>Hoạt động 1: </a:t>
            </a:r>
            <a:r>
              <a:rPr kumimoji="0" lang="en-US" sz="7200" b="0" i="0" u="none" strike="noStrike" kern="1200" cap="none" spc="0" normalizeH="0" baseline="0" noProof="0">
                <a:ln>
                  <a:noFill/>
                </a:ln>
                <a:solidFill>
                  <a:srgbClr val="0000CC"/>
                </a:solidFill>
                <a:effectLst/>
                <a:uLnTx/>
                <a:uFillTx/>
                <a:latin typeface="Calibri"/>
                <a:ea typeface="+mn-ea"/>
                <a:cs typeface="+mn-cs"/>
              </a:rPr>
              <a:t>KHỞI ĐỘNG</a:t>
            </a:r>
            <a:endParaRPr lang="en-US" b="1">
              <a:solidFill>
                <a:srgbClr val="FF0000"/>
              </a:solidFill>
            </a:endParaRPr>
          </a:p>
        </p:txBody>
      </p:sp>
      <p:sp>
        <p:nvSpPr>
          <p:cNvPr id="4" name="TextBox 3">
            <a:extLst>
              <a:ext uri="{FF2B5EF4-FFF2-40B4-BE49-F238E27FC236}">
                <a16:creationId xmlns:a16="http://schemas.microsoft.com/office/drawing/2014/main" id="{BAF7805D-3B37-FE9B-2662-96C2C69A18D1}"/>
              </a:ext>
            </a:extLst>
          </p:cNvPr>
          <p:cNvSpPr txBox="1"/>
          <p:nvPr/>
        </p:nvSpPr>
        <p:spPr>
          <a:xfrm>
            <a:off x="668358" y="2345683"/>
            <a:ext cx="3966073"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TRÒ CHƠI</a:t>
            </a:r>
          </a:p>
        </p:txBody>
      </p:sp>
      <p:sp>
        <p:nvSpPr>
          <p:cNvPr id="7" name="TextBox 6">
            <a:extLst>
              <a:ext uri="{FF2B5EF4-FFF2-40B4-BE49-F238E27FC236}">
                <a16:creationId xmlns:a16="http://schemas.microsoft.com/office/drawing/2014/main" id="{837D4022-BF9B-EB42-E62D-D57D03ACE202}"/>
              </a:ext>
            </a:extLst>
          </p:cNvPr>
          <p:cNvSpPr txBox="1"/>
          <p:nvPr/>
        </p:nvSpPr>
        <p:spPr>
          <a:xfrm>
            <a:off x="2535553" y="2310805"/>
            <a:ext cx="10851613" cy="923330"/>
          </a:xfrm>
          <a:prstGeom prst="rect">
            <a:avLst/>
          </a:prstGeom>
          <a:noFill/>
        </p:spPr>
        <p:txBody>
          <a:bodyPr wrap="square" rtlCol="0">
            <a:spAutoFit/>
          </a:bodyPr>
          <a:lstStyle/>
          <a:p>
            <a:pPr algn="ctr"/>
            <a:r>
              <a:rPr lang="en-US" sz="5400" b="1">
                <a:solidFill>
                  <a:srgbClr val="0000CC"/>
                </a:solidFill>
                <a:latin typeface="Arial" panose="020B0604020202020204" pitchFamily="34" charset="0"/>
                <a:cs typeface="Arial" panose="020B0604020202020204" pitchFamily="34" charset="0"/>
              </a:rPr>
              <a:t>“AI NHANH HƠN?”</a:t>
            </a:r>
          </a:p>
        </p:txBody>
      </p:sp>
    </p:spTree>
    <p:extLst>
      <p:ext uri="{BB962C8B-B14F-4D97-AF65-F5344CB8AC3E}">
        <p14:creationId xmlns:p14="http://schemas.microsoft.com/office/powerpoint/2010/main" val="39962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3429-0322-E6B1-26AB-BDBE05768618}"/>
              </a:ext>
            </a:extLst>
          </p:cNvPr>
          <p:cNvSpPr>
            <a:spLocks noGrp="1"/>
          </p:cNvSpPr>
          <p:nvPr>
            <p:ph type="title"/>
          </p:nvPr>
        </p:nvSpPr>
        <p:spPr>
          <a:xfrm>
            <a:off x="838200" y="365125"/>
            <a:ext cx="10515600" cy="1938237"/>
          </a:xfrm>
        </p:spPr>
        <p:txBody>
          <a:bodyPr>
            <a:noAutofit/>
          </a:bodyPr>
          <a:lstStyle/>
          <a:p>
            <a:pPr algn="just"/>
            <a:r>
              <a:rPr kumimoji="0" lang="en-US" altLang="en-US" sz="4000" b="0" i="0" u="none" strike="noStrike" cap="none" normalizeH="0" baseline="0">
                <a:ln>
                  <a:noFill/>
                </a:ln>
                <a:solidFill>
                  <a:srgbClr val="FF0000"/>
                </a:solidFill>
                <a:effectLst/>
                <a:latin typeface="Open Sans" panose="020B0606030504020204" pitchFamily="34" charset="0"/>
                <a:cs typeface="Open Sans" panose="020B0606030504020204" pitchFamily="34" charset="0"/>
              </a:rPr>
              <a:t>Hãy sắp xếp các hợp chất dưới đây thành hai nhóm: nhóm 1 gồm các hợp chất hữu cơ và nhóm 2 gồm các hợp chất vô cơ.</a:t>
            </a:r>
            <a:endParaRPr lang="en-US" sz="4000">
              <a:solidFill>
                <a:srgbClr val="FF0000"/>
              </a:solidFill>
            </a:endParaRPr>
          </a:p>
        </p:txBody>
      </p:sp>
      <p:graphicFrame>
        <p:nvGraphicFramePr>
          <p:cNvPr id="4" name="Content Placeholder 3">
            <a:extLst>
              <a:ext uri="{FF2B5EF4-FFF2-40B4-BE49-F238E27FC236}">
                <a16:creationId xmlns:a16="http://schemas.microsoft.com/office/drawing/2014/main" id="{2BCECF0B-FD24-C420-FE63-B55C0103E190}"/>
              </a:ext>
            </a:extLst>
          </p:cNvPr>
          <p:cNvGraphicFramePr>
            <a:graphicFrameLocks noGrp="1"/>
          </p:cNvGraphicFramePr>
          <p:nvPr>
            <p:ph idx="1"/>
            <p:extLst>
              <p:ext uri="{D42A27DB-BD31-4B8C-83A1-F6EECF244321}">
                <p14:modId xmlns:p14="http://schemas.microsoft.com/office/powerpoint/2010/main" val="482021155"/>
              </p:ext>
            </p:extLst>
          </p:nvPr>
        </p:nvGraphicFramePr>
        <p:xfrm>
          <a:off x="254643" y="2534781"/>
          <a:ext cx="11690430" cy="2365895"/>
        </p:xfrm>
        <a:graphic>
          <a:graphicData uri="http://schemas.openxmlformats.org/drawingml/2006/table">
            <a:tbl>
              <a:tblPr/>
              <a:tblGrid>
                <a:gridCol w="1948405">
                  <a:extLst>
                    <a:ext uri="{9D8B030D-6E8A-4147-A177-3AD203B41FA5}">
                      <a16:colId xmlns:a16="http://schemas.microsoft.com/office/drawing/2014/main" val="1246796000"/>
                    </a:ext>
                  </a:extLst>
                </a:gridCol>
                <a:gridCol w="1948405">
                  <a:extLst>
                    <a:ext uri="{9D8B030D-6E8A-4147-A177-3AD203B41FA5}">
                      <a16:colId xmlns:a16="http://schemas.microsoft.com/office/drawing/2014/main" val="3127324381"/>
                    </a:ext>
                  </a:extLst>
                </a:gridCol>
                <a:gridCol w="1948405">
                  <a:extLst>
                    <a:ext uri="{9D8B030D-6E8A-4147-A177-3AD203B41FA5}">
                      <a16:colId xmlns:a16="http://schemas.microsoft.com/office/drawing/2014/main" val="138068832"/>
                    </a:ext>
                  </a:extLst>
                </a:gridCol>
                <a:gridCol w="1948405">
                  <a:extLst>
                    <a:ext uri="{9D8B030D-6E8A-4147-A177-3AD203B41FA5}">
                      <a16:colId xmlns:a16="http://schemas.microsoft.com/office/drawing/2014/main" val="3648877520"/>
                    </a:ext>
                  </a:extLst>
                </a:gridCol>
                <a:gridCol w="1948405">
                  <a:extLst>
                    <a:ext uri="{9D8B030D-6E8A-4147-A177-3AD203B41FA5}">
                      <a16:colId xmlns:a16="http://schemas.microsoft.com/office/drawing/2014/main" val="512992406"/>
                    </a:ext>
                  </a:extLst>
                </a:gridCol>
                <a:gridCol w="1948405">
                  <a:extLst>
                    <a:ext uri="{9D8B030D-6E8A-4147-A177-3AD203B41FA5}">
                      <a16:colId xmlns:a16="http://schemas.microsoft.com/office/drawing/2014/main" val="3409444903"/>
                    </a:ext>
                  </a:extLst>
                </a:gridCol>
              </a:tblGrid>
              <a:tr h="902855">
                <a:tc>
                  <a:txBody>
                    <a:bodyPr/>
                    <a:lstStyle/>
                    <a:p>
                      <a:pPr algn="ctr"/>
                      <a:r>
                        <a:rPr lang="en-US" sz="4800">
                          <a:solidFill>
                            <a:srgbClr val="000000"/>
                          </a:solidFill>
                          <a:effectLst/>
                        </a:rPr>
                        <a:t>C</a:t>
                      </a:r>
                      <a:r>
                        <a:rPr lang="en-US" sz="4800" baseline="-25000">
                          <a:solidFill>
                            <a:srgbClr val="000000"/>
                          </a:solidFill>
                          <a:effectLst/>
                        </a:rPr>
                        <a:t>6</a:t>
                      </a:r>
                      <a:r>
                        <a:rPr lang="en-US" sz="4800">
                          <a:solidFill>
                            <a:srgbClr val="000000"/>
                          </a:solidFill>
                          <a:effectLst/>
                        </a:rPr>
                        <a:t>H</a:t>
                      </a:r>
                      <a:r>
                        <a:rPr lang="en-US" sz="4800" baseline="-25000">
                          <a:solidFill>
                            <a:srgbClr val="000000"/>
                          </a:solidFill>
                          <a:effectLst/>
                        </a:rPr>
                        <a:t>6</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H</a:t>
                      </a:r>
                      <a:r>
                        <a:rPr lang="en-US" sz="4800" baseline="-25000">
                          <a:solidFill>
                            <a:srgbClr val="000000"/>
                          </a:solidFill>
                          <a:effectLst/>
                        </a:rPr>
                        <a:t>2</a:t>
                      </a:r>
                      <a:r>
                        <a:rPr lang="en-US" sz="4800">
                          <a:solidFill>
                            <a:srgbClr val="000000"/>
                          </a:solidFill>
                          <a:effectLst/>
                        </a:rPr>
                        <a:t>SO</a:t>
                      </a:r>
                      <a:r>
                        <a:rPr lang="en-US" sz="4800" baseline="-25000">
                          <a:solidFill>
                            <a:srgbClr val="000000"/>
                          </a:solidFill>
                          <a:effectLst/>
                        </a:rPr>
                        <a:t>4</a:t>
                      </a:r>
                      <a:r>
                        <a:rPr lang="en-US" sz="4800">
                          <a:solidFill>
                            <a:srgbClr val="000000"/>
                          </a:solidFill>
                          <a:effectLst/>
                        </a:rPr>
                        <a:t> </a:t>
                      </a:r>
                    </a:p>
                  </a:txBody>
                  <a:tcPr marL="0" marR="0" marT="0" marB="0">
                    <a:lnL>
                      <a:noFill/>
                    </a:lnL>
                    <a:lnR>
                      <a:noFill/>
                    </a:lnR>
                    <a:lnT>
                      <a:noFill/>
                    </a:lnT>
                    <a:lnB>
                      <a:noFill/>
                    </a:lnB>
                    <a:noFill/>
                  </a:tcPr>
                </a:tc>
                <a:tc>
                  <a:txBody>
                    <a:bodyPr/>
                    <a:lstStyle/>
                    <a:p>
                      <a:pPr algn="ctr"/>
                      <a:r>
                        <a:rPr lang="en-US" sz="4800">
                          <a:solidFill>
                            <a:srgbClr val="000000"/>
                          </a:solidFill>
                          <a:effectLst/>
                        </a:rPr>
                        <a:t>C</a:t>
                      </a:r>
                      <a:r>
                        <a:rPr lang="en-US" sz="4800" baseline="-25000">
                          <a:solidFill>
                            <a:srgbClr val="000000"/>
                          </a:solidFill>
                          <a:effectLst/>
                        </a:rPr>
                        <a:t>6</a:t>
                      </a:r>
                      <a:r>
                        <a:rPr lang="en-US" sz="4800">
                          <a:solidFill>
                            <a:srgbClr val="000000"/>
                          </a:solidFill>
                          <a:effectLst/>
                        </a:rPr>
                        <a:t>H</a:t>
                      </a:r>
                      <a:r>
                        <a:rPr lang="en-US" sz="4800" baseline="-25000">
                          <a:solidFill>
                            <a:srgbClr val="000000"/>
                          </a:solidFill>
                          <a:effectLst/>
                        </a:rPr>
                        <a:t>12</a:t>
                      </a:r>
                      <a:r>
                        <a:rPr lang="en-US" sz="4800">
                          <a:solidFill>
                            <a:srgbClr val="000000"/>
                          </a:solidFill>
                          <a:effectLst/>
                        </a:rPr>
                        <a:t>O</a:t>
                      </a:r>
                      <a:r>
                        <a:rPr lang="en-US" sz="4800" baseline="-25000">
                          <a:solidFill>
                            <a:srgbClr val="000000"/>
                          </a:solidFill>
                          <a:effectLst/>
                        </a:rPr>
                        <a:t>6</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H</a:t>
                      </a:r>
                      <a:r>
                        <a:rPr lang="en-US" sz="4800" baseline="-25000">
                          <a:solidFill>
                            <a:srgbClr val="000000"/>
                          </a:solidFill>
                          <a:effectLst/>
                        </a:rPr>
                        <a:t>2</a:t>
                      </a:r>
                      <a:r>
                        <a:rPr lang="en-US" sz="4800">
                          <a:solidFill>
                            <a:srgbClr val="000000"/>
                          </a:solidFill>
                          <a:effectLst/>
                        </a:rPr>
                        <a:t>CO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CaCO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KNO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extLst>
                  <a:ext uri="{0D108BD9-81ED-4DB2-BD59-A6C34878D82A}">
                    <a16:rowId xmlns:a16="http://schemas.microsoft.com/office/drawing/2014/main" val="2868800985"/>
                  </a:ext>
                </a:extLst>
              </a:tr>
              <a:tr h="1354283">
                <a:tc>
                  <a:txBody>
                    <a:bodyPr/>
                    <a:lstStyle/>
                    <a:p>
                      <a:pPr algn="ctr"/>
                      <a:r>
                        <a:rPr lang="en-US" sz="4800">
                          <a:solidFill>
                            <a:srgbClr val="000000"/>
                          </a:solidFill>
                          <a:effectLst/>
                        </a:rPr>
                        <a:t>C</a:t>
                      </a:r>
                      <a:r>
                        <a:rPr lang="en-US" sz="4800" baseline="-25000">
                          <a:solidFill>
                            <a:srgbClr val="000000"/>
                          </a:solidFill>
                          <a:effectLst/>
                        </a:rPr>
                        <a:t>2</a:t>
                      </a:r>
                      <a:r>
                        <a:rPr lang="en-US" sz="4800">
                          <a:solidFill>
                            <a:srgbClr val="000000"/>
                          </a:solidFill>
                          <a:effectLst/>
                        </a:rPr>
                        <a:t>H</a:t>
                      </a:r>
                      <a:r>
                        <a:rPr lang="en-US" sz="4800" baseline="-25000">
                          <a:solidFill>
                            <a:srgbClr val="000000"/>
                          </a:solidFill>
                          <a:effectLst/>
                        </a:rPr>
                        <a:t>4</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 NaOH</a:t>
                      </a:r>
                    </a:p>
                  </a:txBody>
                  <a:tcPr marL="0" marR="0" marT="0" marB="0">
                    <a:lnL>
                      <a:noFill/>
                    </a:lnL>
                    <a:lnR>
                      <a:noFill/>
                    </a:lnR>
                    <a:lnT>
                      <a:noFill/>
                    </a:lnT>
                    <a:lnB>
                      <a:noFill/>
                    </a:lnB>
                    <a:noFill/>
                  </a:tcPr>
                </a:tc>
                <a:tc>
                  <a:txBody>
                    <a:bodyPr/>
                    <a:lstStyle/>
                    <a:p>
                      <a:pPr algn="ctr"/>
                      <a:r>
                        <a:rPr lang="en-US" sz="4800">
                          <a:solidFill>
                            <a:srgbClr val="000000"/>
                          </a:solidFill>
                          <a:effectLst/>
                        </a:rPr>
                        <a:t>Al</a:t>
                      </a:r>
                      <a:r>
                        <a:rPr lang="en-US" sz="4800" baseline="-25000">
                          <a:solidFill>
                            <a:srgbClr val="000000"/>
                          </a:solidFill>
                          <a:effectLst/>
                        </a:rPr>
                        <a:t>2</a:t>
                      </a:r>
                      <a:r>
                        <a:rPr lang="en-US" sz="4800">
                          <a:solidFill>
                            <a:srgbClr val="000000"/>
                          </a:solidFill>
                          <a:effectLst/>
                        </a:rPr>
                        <a:t>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CH</a:t>
                      </a:r>
                      <a:r>
                        <a:rPr lang="en-US" sz="4800" baseline="-25000">
                          <a:solidFill>
                            <a:srgbClr val="000000"/>
                          </a:solidFill>
                          <a:effectLst/>
                        </a:rPr>
                        <a:t>3</a:t>
                      </a:r>
                      <a:r>
                        <a:rPr lang="en-US" sz="4800">
                          <a:solidFill>
                            <a:srgbClr val="000000"/>
                          </a:solidFill>
                          <a:effectLst/>
                        </a:rPr>
                        <a:t>Cl                  </a:t>
                      </a:r>
                    </a:p>
                  </a:txBody>
                  <a:tcPr marL="0" marR="0" marT="0" marB="0">
                    <a:lnL>
                      <a:noFill/>
                    </a:lnL>
                    <a:lnR>
                      <a:noFill/>
                    </a:lnR>
                    <a:lnT>
                      <a:noFill/>
                    </a:lnT>
                    <a:lnB>
                      <a:noFill/>
                    </a:lnB>
                    <a:noFill/>
                  </a:tcPr>
                </a:tc>
                <a:tc>
                  <a:txBody>
                    <a:bodyPr/>
                    <a:lstStyle/>
                    <a:p>
                      <a:pPr algn="ctr"/>
                      <a:r>
                        <a:rPr lang="en-US" sz="4800">
                          <a:solidFill>
                            <a:srgbClr val="000000"/>
                          </a:solidFill>
                          <a:effectLst/>
                        </a:rPr>
                        <a:t>CH</a:t>
                      </a:r>
                      <a:r>
                        <a:rPr lang="en-US" sz="4800" baseline="-25000">
                          <a:solidFill>
                            <a:srgbClr val="000000"/>
                          </a:solidFill>
                          <a:effectLst/>
                        </a:rPr>
                        <a:t>3</a:t>
                      </a:r>
                      <a:r>
                        <a:rPr lang="en-US" sz="4800">
                          <a:solidFill>
                            <a:srgbClr val="000000"/>
                          </a:solidFill>
                          <a:effectLst/>
                        </a:rPr>
                        <a:t>OH</a:t>
                      </a:r>
                    </a:p>
                  </a:txBody>
                  <a:tcPr marL="0" marR="0" marT="0" marB="0">
                    <a:lnL>
                      <a:noFill/>
                    </a:lnL>
                    <a:lnR>
                      <a:noFill/>
                    </a:lnR>
                    <a:lnT>
                      <a:noFill/>
                    </a:lnT>
                    <a:lnB>
                      <a:noFill/>
                    </a:lnB>
                    <a:noFill/>
                  </a:tcPr>
                </a:tc>
                <a:tc>
                  <a:txBody>
                    <a:bodyPr/>
                    <a:lstStyle/>
                    <a:p>
                      <a:pPr algn="ctr"/>
                      <a:r>
                        <a:rPr lang="en-US" sz="4800">
                          <a:solidFill>
                            <a:srgbClr val="000000"/>
                          </a:solidFill>
                          <a:effectLst/>
                        </a:rPr>
                        <a:t> </a:t>
                      </a:r>
                    </a:p>
                  </a:txBody>
                  <a:tcPr marL="0" marR="0" marT="0" marB="0">
                    <a:lnL>
                      <a:noFill/>
                    </a:lnL>
                    <a:lnR>
                      <a:noFill/>
                    </a:lnR>
                    <a:lnT>
                      <a:noFill/>
                    </a:lnT>
                    <a:lnB>
                      <a:noFill/>
                    </a:lnB>
                    <a:noFill/>
                  </a:tcPr>
                </a:tc>
                <a:extLst>
                  <a:ext uri="{0D108BD9-81ED-4DB2-BD59-A6C34878D82A}">
                    <a16:rowId xmlns:a16="http://schemas.microsoft.com/office/drawing/2014/main" val="735844358"/>
                  </a:ext>
                </a:extLst>
              </a:tr>
            </a:tbl>
          </a:graphicData>
        </a:graphic>
      </p:graphicFrame>
    </p:spTree>
    <p:extLst>
      <p:ext uri="{BB962C8B-B14F-4D97-AF65-F5344CB8AC3E}">
        <p14:creationId xmlns:p14="http://schemas.microsoft.com/office/powerpoint/2010/main" val="1781635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263769" y="1384334"/>
            <a:ext cx="11611707" cy="713398"/>
          </a:xfrm>
        </p:spPr>
        <p:txBody>
          <a:bodyPr>
            <a:normAutofit/>
          </a:bodyPr>
          <a:lstStyle/>
          <a:p>
            <a:pPr marL="0" indent="0">
              <a:lnSpc>
                <a:spcPct val="100000"/>
              </a:lnSpc>
              <a:spcBef>
                <a:spcPts val="0"/>
              </a:spcBef>
              <a:spcAft>
                <a:spcPts val="600"/>
              </a:spcAft>
              <a:buNone/>
            </a:pPr>
            <a:r>
              <a:rPr lang="en-US" sz="3200" b="1">
                <a:solidFill>
                  <a:srgbClr val="0000CC"/>
                </a:solidFill>
                <a:latin typeface="Arial" panose="020B0604020202020204" pitchFamily="34" charset="0"/>
                <a:cs typeface="Arial" panose="020B0604020202020204" pitchFamily="34" charset="0"/>
              </a:rPr>
              <a:t>I. </a:t>
            </a:r>
            <a:r>
              <a:rPr lang="vi-VN" sz="3200" b="1">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C633C96-BFF7-F109-70E4-A8B1B25E6414}"/>
              </a:ext>
            </a:extLst>
          </p:cNvPr>
          <p:cNvSpPr txBox="1"/>
          <p:nvPr/>
        </p:nvSpPr>
        <p:spPr>
          <a:xfrm>
            <a:off x="575526" y="2299357"/>
            <a:ext cx="11040948" cy="1892826"/>
          </a:xfrm>
          <a:prstGeom prst="rect">
            <a:avLst/>
          </a:prstGeom>
          <a:noFill/>
        </p:spPr>
        <p:txBody>
          <a:bodyPr wrap="square">
            <a:spAutoFit/>
          </a:bodyPr>
          <a:lstStyle/>
          <a:p>
            <a:pPr algn="just">
              <a:spcBef>
                <a:spcPts val="600"/>
              </a:spcBef>
            </a:pPr>
            <a:r>
              <a:rPr lang="vi-VN" sz="2800">
                <a:cs typeface="Arial" panose="020B0604020202020204" pitchFamily="34" charset="0"/>
              </a:rPr>
              <a:t>- Hợp chất của carbon là hợp chất hữu cơ (trừ CO, CO</a:t>
            </a:r>
            <a:r>
              <a:rPr lang="vi-VN" sz="2800" baseline="-25000">
                <a:cs typeface="Arial" panose="020B0604020202020204" pitchFamily="34" charset="0"/>
              </a:rPr>
              <a:t>2</a:t>
            </a:r>
            <a:r>
              <a:rPr lang="vi-VN" sz="2800">
                <a:cs typeface="Arial" panose="020B0604020202020204" pitchFamily="34" charset="0"/>
              </a:rPr>
              <a:t>, muối carbonate , ...).</a:t>
            </a:r>
          </a:p>
          <a:p>
            <a:pPr algn="just">
              <a:spcBef>
                <a:spcPts val="600"/>
              </a:spcBef>
            </a:pPr>
            <a:r>
              <a:rPr lang="vi-VN" sz="2800">
                <a:cs typeface="Arial" panose="020B0604020202020204" pitchFamily="34" charset="0"/>
              </a:rPr>
              <a:t>- Hoá học hữu cơ là ngành hoá học chuyên nghiên cứu về các hợp chất hữu cơ.</a:t>
            </a: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290146" y="4403570"/>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70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79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812839"/>
            <a:ext cx="9261232" cy="547038"/>
          </a:xfrm>
        </p:spPr>
        <p:txBody>
          <a:bodyPr>
            <a:noAutofit/>
          </a:bodyPr>
          <a:lstStyle/>
          <a:p>
            <a:pPr algn="ctr"/>
            <a:r>
              <a:rPr lang="en-US" sz="3200" b="1" u="sng">
                <a:solidFill>
                  <a:srgbClr val="0000CC"/>
                </a:solidFill>
              </a:rPr>
              <a:t>NHIỆM VỤ 2</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216308"/>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Dựa vào CTPT của một số chất vừa tìm hiểu</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hoạt động cá nhân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hoàn thành phiếu học tập số 2.</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157683"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203317445"/>
              </p:ext>
            </p:extLst>
          </p:nvPr>
        </p:nvGraphicFramePr>
        <p:xfrm>
          <a:off x="231494" y="2292601"/>
          <a:ext cx="11783028" cy="4565399"/>
        </p:xfrm>
        <a:graphic>
          <a:graphicData uri="http://schemas.openxmlformats.org/drawingml/2006/table">
            <a:tbl>
              <a:tblPr firstRow="1" firstCol="1" bandRow="1"/>
              <a:tblGrid>
                <a:gridCol w="11783028">
                  <a:extLst>
                    <a:ext uri="{9D8B030D-6E8A-4147-A177-3AD203B41FA5}">
                      <a16:colId xmlns:a16="http://schemas.microsoft.com/office/drawing/2014/main" val="2558633316"/>
                    </a:ext>
                  </a:extLst>
                </a:gridCol>
              </a:tblGrid>
              <a:tr h="4565399">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a) Hoàn thành thông tin trong bảng sau: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b) Điền từ thích hợp vào chỗ có dấu “…” để hoàn thành nhận xét sau: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Công thức phân tử cho biết ……… nguyên tố và ……. nguyên tử của mỗi nguyên tố trong phân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pic>
        <p:nvPicPr>
          <p:cNvPr id="9" name="Picture 10" descr="Digit 180">
            <a:extLst>
              <a:ext uri="{FF2B5EF4-FFF2-40B4-BE49-F238E27FC236}">
                <a16:creationId xmlns:a16="http://schemas.microsoft.com/office/drawing/2014/main" id="{61D7E86E-CFFA-A983-618B-09A0DAA2DF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50063" y="932790"/>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9B0A90A-E9B9-4D8E-0D3B-A5D688F8CC2F}"/>
              </a:ext>
            </a:extLst>
          </p:cNvPr>
          <p:cNvPicPr>
            <a:picLocks noChangeAspect="1"/>
          </p:cNvPicPr>
          <p:nvPr/>
        </p:nvPicPr>
        <p:blipFill>
          <a:blip r:embed="rId5"/>
          <a:stretch>
            <a:fillRect/>
          </a:stretch>
        </p:blipFill>
        <p:spPr>
          <a:xfrm>
            <a:off x="2004290" y="3129797"/>
            <a:ext cx="8230313" cy="2511895"/>
          </a:xfrm>
          <a:prstGeom prst="rect">
            <a:avLst/>
          </a:prstGeom>
        </p:spPr>
      </p:pic>
    </p:spTree>
    <p:extLst>
      <p:ext uri="{BB962C8B-B14F-4D97-AF65-F5344CB8AC3E}">
        <p14:creationId xmlns:p14="http://schemas.microsoft.com/office/powerpoint/2010/main" val="123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263769" y="1384334"/>
            <a:ext cx="11611707" cy="713398"/>
          </a:xfrm>
        </p:spPr>
        <p:txBody>
          <a:bodyPr>
            <a:normAutofit/>
          </a:bodyPr>
          <a:lstStyle/>
          <a:p>
            <a:pPr marL="0" indent="0">
              <a:lnSpc>
                <a:spcPct val="100000"/>
              </a:lnSpc>
              <a:spcBef>
                <a:spcPts val="0"/>
              </a:spcBef>
              <a:spcAft>
                <a:spcPts val="600"/>
              </a:spcAft>
              <a:buNone/>
            </a:pPr>
            <a:r>
              <a:rPr lang="en-US" sz="3200" b="1">
                <a:solidFill>
                  <a:srgbClr val="0000CC"/>
                </a:solidFill>
                <a:latin typeface="Arial" panose="020B0604020202020204" pitchFamily="34" charset="0"/>
                <a:cs typeface="Arial" panose="020B0604020202020204" pitchFamily="34" charset="0"/>
              </a:rPr>
              <a:t>I. </a:t>
            </a:r>
            <a:r>
              <a:rPr lang="vi-VN" sz="3200" b="1">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C633C96-BFF7-F109-70E4-A8B1B25E6414}"/>
              </a:ext>
            </a:extLst>
          </p:cNvPr>
          <p:cNvSpPr txBox="1"/>
          <p:nvPr/>
        </p:nvSpPr>
        <p:spPr>
          <a:xfrm>
            <a:off x="575526" y="2299357"/>
            <a:ext cx="11040948" cy="1892826"/>
          </a:xfrm>
          <a:prstGeom prst="rect">
            <a:avLst/>
          </a:prstGeom>
          <a:noFill/>
        </p:spPr>
        <p:txBody>
          <a:bodyPr wrap="square">
            <a:spAutoFit/>
          </a:bodyPr>
          <a:lstStyle/>
          <a:p>
            <a:pPr algn="just">
              <a:spcBef>
                <a:spcPts val="600"/>
              </a:spcBef>
            </a:pPr>
            <a:r>
              <a:rPr lang="vi-VN" sz="2800">
                <a:cs typeface="Arial" panose="020B0604020202020204" pitchFamily="34" charset="0"/>
              </a:rPr>
              <a:t>- Hợp chất của carbon là hợp chất hữu cơ (trừ CO, CO</a:t>
            </a:r>
            <a:r>
              <a:rPr lang="vi-VN" sz="2800" baseline="-25000">
                <a:cs typeface="Arial" panose="020B0604020202020204" pitchFamily="34" charset="0"/>
              </a:rPr>
              <a:t>2</a:t>
            </a:r>
            <a:r>
              <a:rPr lang="vi-VN" sz="2800">
                <a:cs typeface="Arial" panose="020B0604020202020204" pitchFamily="34" charset="0"/>
              </a:rPr>
              <a:t>, muối carbonate , ...).</a:t>
            </a:r>
          </a:p>
          <a:p>
            <a:pPr algn="just">
              <a:spcBef>
                <a:spcPts val="600"/>
              </a:spcBef>
            </a:pPr>
            <a:r>
              <a:rPr lang="vi-VN" sz="2800">
                <a:cs typeface="Arial" panose="020B0604020202020204" pitchFamily="34" charset="0"/>
              </a:rPr>
              <a:t>- Hoá học hữu cơ là ngành hoá học chuyên nghiên cứu về các hợp chất hữu cơ.</a:t>
            </a: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290146" y="4403570"/>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5116968"/>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Tree>
    <p:extLst>
      <p:ext uri="{BB962C8B-B14F-4D97-AF65-F5344CB8AC3E}">
        <p14:creationId xmlns:p14="http://schemas.microsoft.com/office/powerpoint/2010/main" val="277200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575526" y="10276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860905" y="1965391"/>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
        <p:nvSpPr>
          <p:cNvPr id="9" name="TextBox 8">
            <a:extLst>
              <a:ext uri="{FF2B5EF4-FFF2-40B4-BE49-F238E27FC236}">
                <a16:creationId xmlns:a16="http://schemas.microsoft.com/office/drawing/2014/main" id="{256150F6-2FEF-368E-9ADB-FE466D4D42F4}"/>
              </a:ext>
            </a:extLst>
          </p:cNvPr>
          <p:cNvSpPr txBox="1"/>
          <p:nvPr/>
        </p:nvSpPr>
        <p:spPr>
          <a:xfrm>
            <a:off x="770237" y="2984396"/>
            <a:ext cx="11040948" cy="954107"/>
          </a:xfrm>
          <a:prstGeom prst="rect">
            <a:avLst/>
          </a:prstGeom>
          <a:noFill/>
        </p:spPr>
        <p:txBody>
          <a:bodyPr wrap="square">
            <a:spAutoFit/>
          </a:bodyPr>
          <a:lstStyle/>
          <a:p>
            <a:pPr algn="just"/>
            <a:r>
              <a:rPr lang="vi-VN" sz="2800"/>
              <a:t>- Công thức cấu tạo là công thức cho biết cho biết trật tự liên kết và cách thức liên kết giữa các nguyên tử trong phân tử.</a:t>
            </a:r>
            <a:endParaRPr lang="en-US" sz="2800"/>
          </a:p>
        </p:txBody>
      </p:sp>
    </p:spTree>
    <p:extLst>
      <p:ext uri="{BB962C8B-B14F-4D97-AF65-F5344CB8AC3E}">
        <p14:creationId xmlns:p14="http://schemas.microsoft.com/office/powerpoint/2010/main" val="35108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197167" y="147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466974"/>
            <a:ext cx="9261232" cy="547038"/>
          </a:xfrm>
        </p:spPr>
        <p:txBody>
          <a:bodyPr>
            <a:noAutofit/>
          </a:bodyPr>
          <a:lstStyle/>
          <a:p>
            <a:pPr algn="ctr"/>
            <a:r>
              <a:rPr lang="en-US" sz="3200" b="1" u="sng">
                <a:solidFill>
                  <a:srgbClr val="0000CC"/>
                </a:solidFill>
              </a:rPr>
              <a:t>NHIỆM VỤ 3</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20614" y="1849416"/>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Hoạt động nhóm (3 phút) hoàn thành hoạt động 1,2,3 trong SGK trang 105.</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10" descr="Digit 180">
            <a:extLst>
              <a:ext uri="{FF2B5EF4-FFF2-40B4-BE49-F238E27FC236}">
                <a16:creationId xmlns:a16="http://schemas.microsoft.com/office/drawing/2014/main" id="{61D7E86E-CFFA-A983-618B-09A0DAA2DF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03169" y="81934"/>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6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F33F-C603-C480-4EB4-A9E0F1FFAD55}"/>
              </a:ext>
            </a:extLst>
          </p:cNvPr>
          <p:cNvSpPr>
            <a:spLocks noGrp="1"/>
          </p:cNvSpPr>
          <p:nvPr>
            <p:ph type="title"/>
          </p:nvPr>
        </p:nvSpPr>
        <p:spPr>
          <a:xfrm>
            <a:off x="838200" y="365125"/>
            <a:ext cx="10933252" cy="1325563"/>
          </a:xfrm>
        </p:spPr>
        <p:txBody>
          <a:bodyPr>
            <a:noAutofit/>
          </a:bodyPr>
          <a:lstStyle/>
          <a:p>
            <a:pPr algn="just"/>
            <a:r>
              <a:rPr lang="en-US" sz="3600">
                <a:solidFill>
                  <a:srgbClr val="FF0000"/>
                </a:solidFill>
                <a:latin typeface="Arial" panose="020B0604020202020204" pitchFamily="34" charset="0"/>
                <a:cs typeface="Arial" panose="020B0604020202020204" pitchFamily="34" charset="0"/>
              </a:rPr>
              <a:t>1. Em hãy cho biết trong các công thức từ (1) đến (6) trong Hình 22.2. công thức nào là công thức phân tử và công thức nào là công thức cấu tạo?</a:t>
            </a:r>
          </a:p>
        </p:txBody>
      </p:sp>
      <p:pic>
        <p:nvPicPr>
          <p:cNvPr id="5" name="Picture 4">
            <a:extLst>
              <a:ext uri="{FF2B5EF4-FFF2-40B4-BE49-F238E27FC236}">
                <a16:creationId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61" y="2000250"/>
            <a:ext cx="11250591" cy="4678342"/>
          </a:xfrm>
          <a:prstGeom prst="rect">
            <a:avLst/>
          </a:prstGeom>
        </p:spPr>
      </p:pic>
    </p:spTree>
    <p:extLst>
      <p:ext uri="{BB962C8B-B14F-4D97-AF65-F5344CB8AC3E}">
        <p14:creationId xmlns:p14="http://schemas.microsoft.com/office/powerpoint/2010/main" val="3739713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905B-8A80-409D-7883-2B565BF6CA7A}"/>
              </a:ext>
            </a:extLst>
          </p:cNvPr>
          <p:cNvSpPr>
            <a:spLocks noGrp="1"/>
          </p:cNvSpPr>
          <p:nvPr>
            <p:ph type="title"/>
          </p:nvPr>
        </p:nvSpPr>
        <p:spPr>
          <a:xfrm>
            <a:off x="363638" y="156781"/>
            <a:ext cx="11650884" cy="1023837"/>
          </a:xfrm>
        </p:spPr>
        <p:txBody>
          <a:bodyPr>
            <a:normAutofit fontScale="90000"/>
          </a:bodyPr>
          <a:lstStyle/>
          <a:p>
            <a:pPr algn="just"/>
            <a:r>
              <a:rPr lang="en-US" sz="3600">
                <a:solidFill>
                  <a:srgbClr val="FF0000"/>
                </a:solidFill>
                <a:latin typeface="Arial" panose="020B0604020202020204" pitchFamily="34" charset="0"/>
                <a:cs typeface="Arial" panose="020B0604020202020204" pitchFamily="34" charset="0"/>
              </a:rPr>
              <a:t>2. H</a:t>
            </a:r>
            <a:r>
              <a:rPr lang="vi-VN" sz="3600">
                <a:solidFill>
                  <a:srgbClr val="FF0000"/>
                </a:solidFill>
                <a:latin typeface="Arial" panose="020B0604020202020204" pitchFamily="34" charset="0"/>
                <a:cs typeface="Arial" panose="020B0604020202020204" pitchFamily="34" charset="0"/>
              </a:rPr>
              <a:t>ãy viết các công thức cấu tạo đầy đủ ở Hình 22.2 dưới dạng thu gọn.</a:t>
            </a:r>
            <a:endParaRPr lang="en-US" sz="360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3FB746-C6AF-4D9A-2322-D56539E844F3}"/>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0" y="1180618"/>
            <a:ext cx="7264077" cy="5242547"/>
          </a:xfrm>
          <a:prstGeom prst="rect">
            <a:avLst/>
          </a:prstGeom>
        </p:spPr>
      </p:pic>
      <p:sp>
        <p:nvSpPr>
          <p:cNvPr id="6" name="TextBox 5">
            <a:extLst>
              <a:ext uri="{FF2B5EF4-FFF2-40B4-BE49-F238E27FC236}">
                <a16:creationId xmlns:a16="http://schemas.microsoft.com/office/drawing/2014/main" id="{FBA939D0-8924-F02E-19C9-E3E002EAE896}"/>
              </a:ext>
            </a:extLst>
          </p:cNvPr>
          <p:cNvSpPr txBox="1"/>
          <p:nvPr/>
        </p:nvSpPr>
        <p:spPr>
          <a:xfrm>
            <a:off x="7264077" y="2426616"/>
            <a:ext cx="6094070" cy="2554545"/>
          </a:xfrm>
          <a:prstGeom prst="rect">
            <a:avLst/>
          </a:prstGeom>
          <a:noFill/>
        </p:spPr>
        <p:txBody>
          <a:bodyPr wrap="square">
            <a:spAutoFit/>
          </a:bodyPr>
          <a:lstStyle/>
          <a:p>
            <a:pPr algn="ctr"/>
            <a:r>
              <a:rPr lang="en-US" sz="3200">
                <a:solidFill>
                  <a:srgbClr val="0000CC"/>
                </a:solidFill>
                <a:latin typeface="Open Sans" panose="020B0606030504020204" pitchFamily="34" charset="0"/>
              </a:rPr>
              <a:t>ĐÁP ÁN:</a:t>
            </a:r>
            <a:endParaRPr lang="en-US"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(2)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(3) CH –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(5)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OH</a:t>
            </a:r>
          </a:p>
          <a:p>
            <a:pPr algn="just"/>
            <a:r>
              <a:rPr lang="pl-PL" sz="3200" b="0" i="0">
                <a:solidFill>
                  <a:srgbClr val="0000CC"/>
                </a:solidFill>
                <a:effectLst/>
                <a:latin typeface="Open Sans" panose="020B0606030504020204" pitchFamily="34" charset="0"/>
              </a:rPr>
              <a:t>(6)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O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p:txBody>
      </p:sp>
    </p:spTree>
    <p:extLst>
      <p:ext uri="{BB962C8B-B14F-4D97-AF65-F5344CB8AC3E}">
        <p14:creationId xmlns:p14="http://schemas.microsoft.com/office/powerpoint/2010/main" val="33119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29C0-EBF2-A481-A99E-8002A151D17C}"/>
              </a:ext>
            </a:extLst>
          </p:cNvPr>
          <p:cNvSpPr>
            <a:spLocks noGrp="1"/>
          </p:cNvSpPr>
          <p:nvPr>
            <p:ph type="title"/>
          </p:nvPr>
        </p:nvSpPr>
        <p:spPr>
          <a:xfrm>
            <a:off x="838200" y="365125"/>
            <a:ext cx="10515600" cy="1822490"/>
          </a:xfrm>
        </p:spPr>
        <p:txBody>
          <a:bodyPr>
            <a:normAutofit fontScale="90000"/>
          </a:bodyPr>
          <a:lstStyle/>
          <a:p>
            <a:r>
              <a:rPr lang="en-US">
                <a:solidFill>
                  <a:srgbClr val="FF0000"/>
                </a:solidFill>
                <a:latin typeface="Arial" panose="020B0604020202020204" pitchFamily="34" charset="0"/>
                <a:cs typeface="Arial" panose="020B0604020202020204" pitchFamily="34" charset="0"/>
              </a:rPr>
              <a:t>3. So sánh công thức phân tử của:</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a) Hợp chất (2) và (3);</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b) Hợp chất (5) và (6).</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073F41-70AB-DBA4-1509-01979C511DFF}"/>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838200" y="2002420"/>
            <a:ext cx="10690185" cy="4629874"/>
          </a:xfrm>
          <a:prstGeom prst="rect">
            <a:avLst/>
          </a:prstGeom>
        </p:spPr>
      </p:pic>
    </p:spTree>
    <p:extLst>
      <p:ext uri="{BB962C8B-B14F-4D97-AF65-F5344CB8AC3E}">
        <p14:creationId xmlns:p14="http://schemas.microsoft.com/office/powerpoint/2010/main" val="1192428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575526" y="10276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860905" y="1965391"/>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
        <p:nvSpPr>
          <p:cNvPr id="9" name="TextBox 8">
            <a:extLst>
              <a:ext uri="{FF2B5EF4-FFF2-40B4-BE49-F238E27FC236}">
                <a16:creationId xmlns:a16="http://schemas.microsoft.com/office/drawing/2014/main" id="{256150F6-2FEF-368E-9ADB-FE466D4D42F4}"/>
              </a:ext>
            </a:extLst>
          </p:cNvPr>
          <p:cNvSpPr txBox="1"/>
          <p:nvPr/>
        </p:nvSpPr>
        <p:spPr>
          <a:xfrm>
            <a:off x="770237" y="2984396"/>
            <a:ext cx="11040948" cy="954107"/>
          </a:xfrm>
          <a:prstGeom prst="rect">
            <a:avLst/>
          </a:prstGeom>
          <a:noFill/>
        </p:spPr>
        <p:txBody>
          <a:bodyPr wrap="square">
            <a:spAutoFit/>
          </a:bodyPr>
          <a:lstStyle/>
          <a:p>
            <a:pPr algn="just"/>
            <a:r>
              <a:rPr lang="vi-VN" sz="2800"/>
              <a:t>- Công thức cấu tạo là công thức cho biết cho biết trật tự liên kết và cách thức liên kết giữa các nguyên tử trong phân tử.</a:t>
            </a:r>
            <a:endParaRPr lang="en-US" sz="2800"/>
          </a:p>
        </p:txBody>
      </p:sp>
      <p:sp>
        <p:nvSpPr>
          <p:cNvPr id="4" name="Content Placeholder 2">
            <a:extLst>
              <a:ext uri="{FF2B5EF4-FFF2-40B4-BE49-F238E27FC236}">
                <a16:creationId xmlns:a16="http://schemas.microsoft.com/office/drawing/2014/main" id="{4F7005F7-ABF2-3944-0ED8-EF94DAFC339F}"/>
              </a:ext>
            </a:extLst>
          </p:cNvPr>
          <p:cNvSpPr txBox="1">
            <a:spLocks/>
          </p:cNvSpPr>
          <p:nvPr/>
        </p:nvSpPr>
        <p:spPr>
          <a:xfrm>
            <a:off x="484857" y="4162862"/>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III. ĐẶC ĐIỂM</a:t>
            </a:r>
            <a:r>
              <a:rPr lang="vi-VN" sz="3200" b="1">
                <a:solidFill>
                  <a:srgbClr val="0000CC"/>
                </a:solidFill>
                <a:latin typeface="Arial" panose="020B0604020202020204" pitchFamily="34" charset="0"/>
                <a:cs typeface="Arial" panose="020B0604020202020204" pitchFamily="34" charset="0"/>
              </a:rPr>
              <a:t> CẤU TẠO</a:t>
            </a:r>
            <a:r>
              <a:rPr lang="en-US" sz="3200" b="1">
                <a:solidFill>
                  <a:srgbClr val="0000CC"/>
                </a:solidFill>
                <a:latin typeface="Arial" panose="020B0604020202020204" pitchFamily="34" charset="0"/>
                <a:cs typeface="Arial" panose="020B0604020202020204" pitchFamily="34" charset="0"/>
              </a:rPr>
              <a:t> HỢP CHẤT HỮU CƠ:</a:t>
            </a:r>
          </a:p>
        </p:txBody>
      </p:sp>
    </p:spTree>
    <p:extLst>
      <p:ext uri="{BB962C8B-B14F-4D97-AF65-F5344CB8AC3E}">
        <p14:creationId xmlns:p14="http://schemas.microsoft.com/office/powerpoint/2010/main" val="14320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5BF505-F679-B3A4-18FE-EAAF4789A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3390"/>
            <a:ext cx="12192001" cy="6858001"/>
          </a:xfrm>
        </p:spPr>
      </p:pic>
      <p:sp>
        <p:nvSpPr>
          <p:cNvPr id="2" name="Title 1">
            <a:extLst>
              <a:ext uri="{FF2B5EF4-FFF2-40B4-BE49-F238E27FC236}">
                <a16:creationId xmlns:a16="http://schemas.microsoft.com/office/drawing/2014/main" id="{19C88D9B-581D-8BDE-C3BF-AE4EF46742A7}"/>
              </a:ext>
            </a:extLst>
          </p:cNvPr>
          <p:cNvSpPr>
            <a:spLocks noGrp="1"/>
          </p:cNvSpPr>
          <p:nvPr>
            <p:ph type="title"/>
          </p:nvPr>
        </p:nvSpPr>
        <p:spPr>
          <a:xfrm>
            <a:off x="838199" y="719348"/>
            <a:ext cx="10515600" cy="1325563"/>
          </a:xfrm>
        </p:spPr>
        <p:txBody>
          <a:bodyPr/>
          <a:lstStyle/>
          <a:p>
            <a:pPr algn="ctr"/>
            <a:r>
              <a:rPr lang="en-US" b="1">
                <a:solidFill>
                  <a:srgbClr val="FFFF00"/>
                </a:solidFill>
                <a:latin typeface="Arial" panose="020B0604020202020204" pitchFamily="34" charset="0"/>
                <a:cs typeface="Arial" panose="020B0604020202020204" pitchFamily="34" charset="0"/>
              </a:rPr>
              <a:t>THỂ LỆ TRÒ CHƠI</a:t>
            </a:r>
          </a:p>
        </p:txBody>
      </p:sp>
      <p:sp>
        <p:nvSpPr>
          <p:cNvPr id="8" name="TextBox 7">
            <a:extLst>
              <a:ext uri="{FF2B5EF4-FFF2-40B4-BE49-F238E27FC236}">
                <a16:creationId xmlns:a16="http://schemas.microsoft.com/office/drawing/2014/main" id="{3EA8D9CD-8F61-D7DF-FE79-6BB2749D55C2}"/>
              </a:ext>
            </a:extLst>
          </p:cNvPr>
          <p:cNvSpPr txBox="1"/>
          <p:nvPr/>
        </p:nvSpPr>
        <p:spPr>
          <a:xfrm>
            <a:off x="2570947" y="2044911"/>
            <a:ext cx="6606105" cy="3600986"/>
          </a:xfrm>
          <a:prstGeom prst="rect">
            <a:avLst/>
          </a:prstGeom>
          <a:noFill/>
        </p:spPr>
        <p:txBody>
          <a:bodyPr wrap="square">
            <a:spAutoFit/>
          </a:bodyPr>
          <a:lstStyle/>
          <a:p>
            <a:pPr algn="just">
              <a:spcBef>
                <a:spcPts val="600"/>
              </a:spcBef>
              <a:spcAft>
                <a:spcPts val="600"/>
              </a:spcAft>
            </a:pPr>
            <a:r>
              <a:rPr lang="vi-VN" sz="2600">
                <a:solidFill>
                  <a:schemeClr val="bg1"/>
                </a:solidFill>
                <a:latin typeface="Arial" panose="020B0604020202020204" pitchFamily="34" charset="0"/>
                <a:cs typeface="Arial" panose="020B0604020202020204" pitchFamily="34" charset="0"/>
              </a:rPr>
              <a:t>- Chia lớp thành 2 đội chơi.</a:t>
            </a:r>
            <a:r>
              <a:rPr lang="en-US" sz="2600">
                <a:solidFill>
                  <a:schemeClr val="bg1"/>
                </a:solidFill>
                <a:latin typeface="Arial" panose="020B0604020202020204" pitchFamily="34" charset="0"/>
                <a:cs typeface="Arial" panose="020B0604020202020204" pitchFamily="34" charset="0"/>
              </a:rPr>
              <a:t> </a:t>
            </a: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Nhiệm vụ: </a:t>
            </a:r>
            <a:r>
              <a:rPr lang="vi-VN" sz="2600">
                <a:solidFill>
                  <a:schemeClr val="bg1"/>
                </a:solidFill>
                <a:latin typeface="Arial" panose="020B0604020202020204" pitchFamily="34" charset="0"/>
                <a:cs typeface="Arial" panose="020B0604020202020204" pitchFamily="34" charset="0"/>
              </a:rPr>
              <a:t>quan sát hình mô phỏng của các chất </a:t>
            </a:r>
            <a:r>
              <a:rPr lang="en-US" sz="260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S</a:t>
            </a:r>
            <a:r>
              <a:rPr lang="en-US" sz="2600">
                <a:solidFill>
                  <a:schemeClr val="bg1"/>
                </a:solidFill>
                <a:latin typeface="Arial" panose="020B0604020202020204" pitchFamily="34" charset="0"/>
                <a:cs typeface="Arial" panose="020B0604020202020204" pitchFamily="34" charset="0"/>
              </a:rPr>
              <a:t>ắp xếp </a:t>
            </a:r>
            <a:r>
              <a:rPr lang="vi-VN" sz="2600">
                <a:solidFill>
                  <a:schemeClr val="bg1"/>
                </a:solidFill>
                <a:latin typeface="Arial" panose="020B0604020202020204" pitchFamily="34" charset="0"/>
                <a:cs typeface="Arial" panose="020B0604020202020204" pitchFamily="34" charset="0"/>
              </a:rPr>
              <a:t>các thẻ </a:t>
            </a:r>
            <a:r>
              <a:rPr lang="en-US" sz="2600">
                <a:solidFill>
                  <a:schemeClr val="bg1"/>
                </a:solidFill>
                <a:latin typeface="Arial" panose="020B0604020202020204" pitchFamily="34" charset="0"/>
                <a:cs typeface="Arial" panose="020B0604020202020204" pitchFamily="34" charset="0"/>
              </a:rPr>
              <a:t>vào các nhóm chất cho phù hợp</a:t>
            </a:r>
            <a:r>
              <a:rPr lang="vi-VN" sz="2600">
                <a:solidFill>
                  <a:schemeClr val="bg1"/>
                </a:solidFill>
                <a:latin typeface="Arial" panose="020B0604020202020204" pitchFamily="34" charset="0"/>
                <a:cs typeface="Arial" panose="020B0604020202020204" pitchFamily="34" charset="0"/>
              </a:rPr>
              <a:t>.</a:t>
            </a:r>
            <a:endParaRPr lang="en-US" sz="2600">
              <a:solidFill>
                <a:schemeClr val="bg1"/>
              </a:solidFill>
              <a:latin typeface="Arial" panose="020B0604020202020204" pitchFamily="34" charset="0"/>
              <a:cs typeface="Arial" panose="020B0604020202020204" pitchFamily="34" charset="0"/>
            </a:endParaRP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Nhóm nào có kết quả hoàn thành trước</a:t>
            </a:r>
            <a:r>
              <a:rPr lang="en-US" sz="2600">
                <a:solidFill>
                  <a:schemeClr val="bg1"/>
                </a:solidFill>
                <a:latin typeface="Arial" panose="020B0604020202020204" pitchFamily="34" charset="0"/>
                <a:cs typeface="Arial" panose="020B0604020202020204" pitchFamily="34" charset="0"/>
              </a:rPr>
              <a:t> sẽ được trả lời, nếu</a:t>
            </a:r>
            <a:r>
              <a:rPr lang="vi-VN" sz="2600">
                <a:solidFill>
                  <a:schemeClr val="bg1"/>
                </a:solidFill>
                <a:latin typeface="Arial" panose="020B0604020202020204" pitchFamily="34" charset="0"/>
                <a:cs typeface="Arial" panose="020B0604020202020204" pitchFamily="34" charset="0"/>
              </a:rPr>
              <a:t> chính xác sẽ là nhóm chiến thắng.</a:t>
            </a:r>
            <a:r>
              <a:rPr lang="en-US" sz="2600">
                <a:solidFill>
                  <a:schemeClr val="bg1"/>
                </a:solidFill>
                <a:latin typeface="Arial" panose="020B0604020202020204" pitchFamily="34" charset="0"/>
                <a:cs typeface="Arial" panose="020B0604020202020204" pitchFamily="34" charset="0"/>
              </a:rPr>
              <a:t> Nếu sai, cơ hội sẽ dành cho nhóm còn lại.</a:t>
            </a:r>
          </a:p>
        </p:txBody>
      </p:sp>
      <p:sp>
        <p:nvSpPr>
          <p:cNvPr id="3" name="Rectangle 2">
            <a:extLst>
              <a:ext uri="{FF2B5EF4-FFF2-40B4-BE49-F238E27FC236}">
                <a16:creationId xmlns:a16="http://schemas.microsoft.com/office/drawing/2014/main" id="{8D9D467E-F5EC-1346-F3E2-85BF4CB1E71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Tree>
    <p:extLst>
      <p:ext uri="{BB962C8B-B14F-4D97-AF65-F5344CB8AC3E}">
        <p14:creationId xmlns:p14="http://schemas.microsoft.com/office/powerpoint/2010/main" val="354295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79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812839"/>
            <a:ext cx="9261232" cy="547038"/>
          </a:xfrm>
        </p:spPr>
        <p:txBody>
          <a:bodyPr>
            <a:noAutofit/>
          </a:bodyPr>
          <a:lstStyle/>
          <a:p>
            <a:pPr algn="ctr"/>
            <a:r>
              <a:rPr lang="en-US" sz="3200" b="1" u="sng">
                <a:solidFill>
                  <a:srgbClr val="0000CC"/>
                </a:solidFill>
              </a:rPr>
              <a:t>NHIỆM VỤ 4</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216308"/>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Quan sát các CTCT, hoạt động nhóm đôi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hoàn thành nội dung phiếu học tập số 3.</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957621628"/>
              </p:ext>
            </p:extLst>
          </p:nvPr>
        </p:nvGraphicFramePr>
        <p:xfrm>
          <a:off x="808892" y="2292601"/>
          <a:ext cx="10574215" cy="4526280"/>
        </p:xfrm>
        <a:graphic>
          <a:graphicData uri="http://schemas.openxmlformats.org/drawingml/2006/table">
            <a:tbl>
              <a:tblPr firstRow="1" firstCol="1" bandRow="1"/>
              <a:tblGrid>
                <a:gridCol w="10574215">
                  <a:extLst>
                    <a:ext uri="{9D8B030D-6E8A-4147-A177-3AD203B41FA5}">
                      <a16:colId xmlns:a16="http://schemas.microsoft.com/office/drawing/2014/main" val="2558633316"/>
                    </a:ext>
                  </a:extLst>
                </a:gridCol>
              </a:tblGrid>
              <a:tr h="2841259">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60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3</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1. Liên kết hoá học trong hợp chất hữu cơ chủ yếu là loại liên kết nào?</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2. Trong phân tử hợp chất hữu cơ, các nguyên tố: C, H, O có hoá trị mấy?</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3. Phân tử HCHC có những dạng mạch C nào? Chỉ ra các CTCT có cùng CTPT. Giải thích tại sao nhiều HCHC khác nhau, t/c khác nhau lại có cùng CTPT.</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4. Sử dụng bộ mô hình lắp ghép phân tử, lắp ghép các CTCT có thể có từ các CTPT C</a:t>
                      </a:r>
                      <a:r>
                        <a:rPr lang="vi-VN" sz="2800" b="0" kern="100" baseline="-25000">
                          <a:solidFill>
                            <a:schemeClr val="tx1"/>
                          </a:solidFill>
                          <a:effectLst/>
                          <a:latin typeface="+mn-lt"/>
                          <a:ea typeface="Calibri" panose="020F0502020204030204" pitchFamily="34" charset="0"/>
                          <a:cs typeface="Arial" panose="020B0604020202020204" pitchFamily="34" charset="0"/>
                        </a:rPr>
                        <a:t>4</a:t>
                      </a:r>
                      <a:r>
                        <a:rPr lang="vi-VN" sz="2800" b="0" kern="100">
                          <a:solidFill>
                            <a:schemeClr val="tx1"/>
                          </a:solidFill>
                          <a:effectLst/>
                          <a:latin typeface="+mn-lt"/>
                          <a:ea typeface="Calibri" panose="020F0502020204030204" pitchFamily="34" charset="0"/>
                          <a:cs typeface="Arial" panose="020B0604020202020204" pitchFamily="34" charset="0"/>
                        </a:rPr>
                        <a:t>H</a:t>
                      </a:r>
                      <a:r>
                        <a:rPr lang="vi-VN" sz="2800" b="0" kern="100" baseline="-25000">
                          <a:solidFill>
                            <a:schemeClr val="tx1"/>
                          </a:solidFill>
                          <a:effectLst/>
                          <a:latin typeface="+mn-lt"/>
                          <a:ea typeface="Calibri" panose="020F0502020204030204" pitchFamily="34" charset="0"/>
                          <a:cs typeface="Arial" panose="020B0604020202020204" pitchFamily="34" charset="0"/>
                        </a:rPr>
                        <a:t>10</a:t>
                      </a:r>
                      <a:r>
                        <a:rPr lang="vi-VN" sz="2800" b="0" kern="100">
                          <a:solidFill>
                            <a:schemeClr val="tx1"/>
                          </a:solidFill>
                          <a:effectLst/>
                          <a:latin typeface="+mn-lt"/>
                          <a:ea typeface="Calibri" panose="020F0502020204030204" pitchFamily="34" charset="0"/>
                          <a:cs typeface="Arial" panose="020B0604020202020204" pitchFamily="34" charset="0"/>
                        </a:rPr>
                        <a:t> và C</a:t>
                      </a:r>
                      <a:r>
                        <a:rPr lang="vi-VN" sz="2800" b="0" kern="100" baseline="-25000">
                          <a:solidFill>
                            <a:schemeClr val="tx1"/>
                          </a:solidFill>
                          <a:effectLst/>
                          <a:latin typeface="+mn-lt"/>
                          <a:ea typeface="Calibri" panose="020F0502020204030204" pitchFamily="34" charset="0"/>
                          <a:cs typeface="Arial" panose="020B0604020202020204" pitchFamily="34" charset="0"/>
                        </a:rPr>
                        <a:t>3</a:t>
                      </a:r>
                      <a:r>
                        <a:rPr lang="vi-VN" sz="2800" b="0" kern="100">
                          <a:solidFill>
                            <a:schemeClr val="tx1"/>
                          </a:solidFill>
                          <a:effectLst/>
                          <a:latin typeface="+mn-lt"/>
                          <a:ea typeface="Calibri" panose="020F0502020204030204" pitchFamily="34" charset="0"/>
                          <a:cs typeface="Arial" panose="020B0604020202020204" pitchFamily="34" charset="0"/>
                        </a:rPr>
                        <a:t>H</a:t>
                      </a:r>
                      <a:r>
                        <a:rPr lang="vi-VN" sz="2800" b="0" kern="100" baseline="-25000">
                          <a:solidFill>
                            <a:schemeClr val="tx1"/>
                          </a:solidFill>
                          <a:effectLst/>
                          <a:latin typeface="+mn-lt"/>
                          <a:ea typeface="Calibri" panose="020F0502020204030204" pitchFamily="34" charset="0"/>
                          <a:cs typeface="Arial" panose="020B0604020202020204" pitchFamily="34" charset="0"/>
                        </a:rPr>
                        <a:t>6</a:t>
                      </a:r>
                      <a:r>
                        <a:rPr lang="vi-VN" sz="2800" b="0" kern="100">
                          <a:solidFill>
                            <a:schemeClr val="tx1"/>
                          </a:solidFill>
                          <a:effectLst/>
                          <a:latin typeface="+mn-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spTree>
    <p:extLst>
      <p:ext uri="{BB962C8B-B14F-4D97-AF65-F5344CB8AC3E}">
        <p14:creationId xmlns:p14="http://schemas.microsoft.com/office/powerpoint/2010/main" val="1909996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128074"/>
            <a:ext cx="9506002" cy="56303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244061" y="1156550"/>
            <a:ext cx="9482554" cy="547038"/>
          </a:xfrm>
        </p:spPr>
        <p:txBody>
          <a:bodyPr>
            <a:noAutofit/>
          </a:bodyPr>
          <a:lstStyle/>
          <a:p>
            <a:pPr algn="ctr"/>
            <a:r>
              <a:rPr lang="en-US" sz="3200" b="1" u="sng">
                <a:solidFill>
                  <a:srgbClr val="0000CC"/>
                </a:solidFill>
              </a:rPr>
              <a:t>ĐÁP ÁN PHIẾU HỌC TẬP 3</a:t>
            </a:r>
            <a:r>
              <a:rPr lang="en-US" sz="3200">
                <a:solidFill>
                  <a:srgbClr val="0000CC"/>
                </a:solidFill>
              </a:rPr>
              <a:t>:</a:t>
            </a:r>
          </a:p>
        </p:txBody>
      </p:sp>
      <p:sp>
        <p:nvSpPr>
          <p:cNvPr id="4" name="Rectangle 3">
            <a:extLst>
              <a:ext uri="{FF2B5EF4-FFF2-40B4-BE49-F238E27FC236}">
                <a16:creationId xmlns:a16="http://schemas.microsoft.com/office/drawing/2014/main" id="{533DEC72-72E2-0C5E-C73D-15EE5341A72A}"/>
              </a:ext>
            </a:extLst>
          </p:cNvPr>
          <p:cNvSpPr/>
          <p:nvPr/>
        </p:nvSpPr>
        <p:spPr>
          <a:xfrm>
            <a:off x="214595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4196869006"/>
              </p:ext>
            </p:extLst>
          </p:nvPr>
        </p:nvGraphicFramePr>
        <p:xfrm>
          <a:off x="808892" y="2125119"/>
          <a:ext cx="10574215" cy="3947160"/>
        </p:xfrm>
        <a:graphic>
          <a:graphicData uri="http://schemas.openxmlformats.org/drawingml/2006/table">
            <a:tbl>
              <a:tblPr firstRow="1" firstCol="1" bandRow="1"/>
              <a:tblGrid>
                <a:gridCol w="10574215">
                  <a:extLst>
                    <a:ext uri="{9D8B030D-6E8A-4147-A177-3AD203B41FA5}">
                      <a16:colId xmlns:a16="http://schemas.microsoft.com/office/drawing/2014/main" val="2558633316"/>
                    </a:ext>
                  </a:extLst>
                </a:gridCol>
              </a:tblGrid>
              <a:tr h="3542086">
                <a:tc>
                  <a:txBody>
                    <a:bodyPr/>
                    <a:lstStyle/>
                    <a:p>
                      <a:pPr algn="just">
                        <a:lnSpc>
                          <a:spcPct val="100000"/>
                        </a:lnSpc>
                        <a:spcAft>
                          <a:spcPts val="0"/>
                        </a:spcAft>
                      </a:pPr>
                      <a:endParaRPr lang="en-US" sz="700" b="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Liên kết hoá học trong hợp chất hữu cơ chủ yếu là loại liên kết cộng hoá trị.</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Trong phân tử hợp chất hữu cơ, carbon luôn có hoá trị IV, hydrogen có hoá trị I, oxygen có hoá trị II.</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Các nguyên tử carbon có</a:t>
                      </a:r>
                      <a:r>
                        <a:rPr lang="en-US" sz="2800" b="0" kern="100">
                          <a:solidFill>
                            <a:schemeClr val="tx1"/>
                          </a:solidFill>
                          <a:effectLst/>
                          <a:latin typeface="+mn-lt"/>
                          <a:ea typeface="Calibri" panose="020F0502020204030204" pitchFamily="34" charset="0"/>
                          <a:cs typeface="Arial" panose="020B0604020202020204" pitchFamily="34" charset="0"/>
                        </a:rPr>
                        <a:t> </a:t>
                      </a:r>
                      <a:r>
                        <a:rPr lang="vi-VN" sz="2800" b="0" kern="100">
                          <a:solidFill>
                            <a:schemeClr val="tx1"/>
                          </a:solidFill>
                          <a:effectLst/>
                          <a:latin typeface="+mn-lt"/>
                          <a:ea typeface="Calibri" panose="020F0502020204030204" pitchFamily="34" charset="0"/>
                          <a:cs typeface="Arial" panose="020B0604020202020204" pitchFamily="34" charset="0"/>
                        </a:rPr>
                        <a:t>thể liên kết trực tiếp với nhau để tạo thành các dạng mạch carbon khác nhau: mạch hở không phân nhánh, mạch hở phân nhánh, mạch vòng.</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Mỗi hợp chất hữu cơ có một trật tự liên kết xác định giữa các nguyên tử trong phân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spTree>
    <p:extLst>
      <p:ext uri="{BB962C8B-B14F-4D97-AF65-F5344CB8AC3E}">
        <p14:creationId xmlns:p14="http://schemas.microsoft.com/office/powerpoint/2010/main" val="5559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1827348"/>
            <a:ext cx="11040948" cy="3970318"/>
          </a:xfrm>
          <a:prstGeom prst="rect">
            <a:avLst/>
          </a:prstGeom>
          <a:noFill/>
        </p:spPr>
        <p:txBody>
          <a:bodyPr wrap="square">
            <a:spAutoFit/>
          </a:bodyPr>
          <a:lstStyle/>
          <a:p>
            <a:pPr algn="just"/>
            <a:r>
              <a:rPr lang="vi-VN" sz="2800"/>
              <a:t>- Liên kết hoá học trong hợp chất hữu cơ chủ yếu là loại liên kết cộng hoá trị.</a:t>
            </a:r>
          </a:p>
          <a:p>
            <a:pPr algn="just"/>
            <a:r>
              <a:rPr lang="vi-VN" sz="2800"/>
              <a:t>- Trong phân tử hợp chất hữu cơ, carbon luôn có hoá trị IV, hydrogen có hoá trị I, oxygen có hoá trị II.</a:t>
            </a:r>
          </a:p>
          <a:p>
            <a:pPr algn="just"/>
            <a:r>
              <a:rPr lang="vi-VN" sz="2800"/>
              <a:t>- Các nguyên tử carbon có thể liên kết trực tiếp với nhau để tạo thành các dạng mạch carbon khác nhau: mạch hở không phân nhánh, mạch hở phân nhánh, mạch vòng.</a:t>
            </a:r>
          </a:p>
          <a:p>
            <a:pPr algn="just"/>
            <a:r>
              <a:rPr lang="vi-VN" sz="2800"/>
              <a:t>- Mỗi hợp chất hữu cơ có một trật tự liên kết xác định giữa các nguyên tử trong phân tử.</a:t>
            </a:r>
          </a:p>
        </p:txBody>
      </p:sp>
      <p:sp>
        <p:nvSpPr>
          <p:cNvPr id="4" name="Content Placeholder 2">
            <a:extLst>
              <a:ext uri="{FF2B5EF4-FFF2-40B4-BE49-F238E27FC236}">
                <a16:creationId xmlns:a16="http://schemas.microsoft.com/office/drawing/2014/main" id="{4F7005F7-ABF2-3944-0ED8-EF94DAFC339F}"/>
              </a:ext>
            </a:extLst>
          </p:cNvPr>
          <p:cNvSpPr txBox="1">
            <a:spLocks/>
          </p:cNvSpPr>
          <p:nvPr/>
        </p:nvSpPr>
        <p:spPr>
          <a:xfrm>
            <a:off x="484857" y="10603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III. ĐẶC ĐIỂM</a:t>
            </a:r>
            <a:r>
              <a:rPr lang="vi-VN" sz="3200" b="1">
                <a:solidFill>
                  <a:srgbClr val="0000CC"/>
                </a:solidFill>
                <a:latin typeface="Arial" panose="020B0604020202020204" pitchFamily="34" charset="0"/>
                <a:cs typeface="Arial" panose="020B0604020202020204" pitchFamily="34" charset="0"/>
              </a:rPr>
              <a:t> CẤU TẠO</a:t>
            </a:r>
            <a:r>
              <a:rPr lang="en-US" sz="3200" b="1">
                <a:solidFill>
                  <a:srgbClr val="0000CC"/>
                </a:solidFill>
                <a:latin typeface="Arial" panose="020B0604020202020204" pitchFamily="34" charset="0"/>
                <a:cs typeface="Arial" panose="020B0604020202020204" pitchFamily="34" charset="0"/>
              </a:rPr>
              <a:t> HỢP CHẤT HỮU CƠ:</a:t>
            </a:r>
          </a:p>
        </p:txBody>
      </p:sp>
      <p:sp>
        <p:nvSpPr>
          <p:cNvPr id="3" name="Content Placeholder 2">
            <a:extLst>
              <a:ext uri="{FF2B5EF4-FFF2-40B4-BE49-F238E27FC236}">
                <a16:creationId xmlns:a16="http://schemas.microsoft.com/office/drawing/2014/main" id="{BE448564-1B3A-D644-5742-C24CC2172AEA}"/>
              </a:ext>
            </a:extLst>
          </p:cNvPr>
          <p:cNvSpPr txBox="1">
            <a:spLocks/>
          </p:cNvSpPr>
          <p:nvPr/>
        </p:nvSpPr>
        <p:spPr>
          <a:xfrm>
            <a:off x="484857" y="5851282"/>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IV. PHÂN LOẠI HỢP CHẤT HỮU CƠ:</a:t>
            </a:r>
          </a:p>
        </p:txBody>
      </p:sp>
    </p:spTree>
    <p:extLst>
      <p:ext uri="{BB962C8B-B14F-4D97-AF65-F5344CB8AC3E}">
        <p14:creationId xmlns:p14="http://schemas.microsoft.com/office/powerpoint/2010/main" val="40197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815416"/>
            <a:ext cx="9506002" cy="3439491"/>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831412"/>
            <a:ext cx="9261232" cy="547038"/>
          </a:xfrm>
        </p:spPr>
        <p:txBody>
          <a:bodyPr>
            <a:noAutofit/>
          </a:bodyPr>
          <a:lstStyle/>
          <a:p>
            <a:pPr algn="ctr"/>
            <a:r>
              <a:rPr lang="en-US" sz="3200" b="1" u="sng">
                <a:solidFill>
                  <a:srgbClr val="0000CC"/>
                </a:solidFill>
              </a:rPr>
              <a:t>NHIỆM VỤ 4</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2234880"/>
            <a:ext cx="9506002" cy="2857981"/>
          </a:xfrm>
        </p:spPr>
        <p:txBody>
          <a:bodyPr>
            <a:normAutofit lnSpcReduction="10000"/>
          </a:bodyPr>
          <a:lstStyle/>
          <a:p>
            <a:pPr marL="0" indent="0" algn="just">
              <a:lnSpc>
                <a:spcPct val="125000"/>
              </a:lnSpc>
              <a:buNone/>
            </a:pPr>
            <a:r>
              <a:rPr lang="vi-VN">
                <a:latin typeface="Arial" panose="020B0604020202020204" pitchFamily="34" charset="0"/>
                <a:cs typeface="Arial" panose="020B0604020202020204" pitchFamily="34" charset="0"/>
              </a:rPr>
              <a:t>Đọc sách giáo khoa kết hợp kiến thức đã biết trả lời câu hỏi: dựa vào đâu để phân loại HCHC? HCHC được chia thành mấy loại</a:t>
            </a:r>
            <a:r>
              <a:rPr lang="en-US">
                <a:latin typeface="Arial" panose="020B0604020202020204" pitchFamily="34" charset="0"/>
                <a:cs typeface="Arial" panose="020B0604020202020204" pitchFamily="34" charset="0"/>
              </a:rPr>
              <a:t>?</a:t>
            </a:r>
            <a:endParaRPr lang="vi-VN">
              <a:latin typeface="Arial" panose="020B0604020202020204" pitchFamily="34" charset="0"/>
              <a:cs typeface="Arial" panose="020B0604020202020204" pitchFamily="34" charset="0"/>
            </a:endParaRPr>
          </a:p>
          <a:p>
            <a:pPr marL="0" indent="0" algn="just">
              <a:lnSpc>
                <a:spcPct val="125000"/>
              </a:lnSpc>
              <a:buNone/>
            </a:pPr>
            <a:r>
              <a:rPr lang="vi-VN">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L</a:t>
            </a:r>
            <a:r>
              <a:rPr lang="vi-VN">
                <a:latin typeface="Arial" panose="020B0604020202020204" pitchFamily="34" charset="0"/>
                <a:cs typeface="Arial" panose="020B0604020202020204" pitchFamily="34" charset="0"/>
              </a:rPr>
              <a:t>àm bài tập nhận biết H.C và dẫn xuất của H.C trong SGK.</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1710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51A3-32DF-C5AD-BD9B-02C2C28257EA}"/>
              </a:ext>
            </a:extLst>
          </p:cNvPr>
          <p:cNvSpPr>
            <a:spLocks noGrp="1"/>
          </p:cNvSpPr>
          <p:nvPr>
            <p:ph type="title"/>
          </p:nvPr>
        </p:nvSpPr>
        <p:spPr>
          <a:xfrm>
            <a:off x="838200" y="237803"/>
            <a:ext cx="10515600" cy="3732313"/>
          </a:xfrm>
        </p:spPr>
        <p:txBody>
          <a:bodyPr>
            <a:normAutofit/>
          </a:bodyPr>
          <a:lstStyle/>
          <a:p>
            <a:pPr algn="just"/>
            <a:r>
              <a:rPr lang="en-US">
                <a:solidFill>
                  <a:srgbClr val="FF0000"/>
                </a:solidFill>
                <a:latin typeface="Arial" panose="020B0604020202020204" pitchFamily="34" charset="0"/>
                <a:cs typeface="Arial" panose="020B0604020202020204" pitchFamily="34" charset="0"/>
              </a:rPr>
              <a:t>Sắp xếp các chất sau đây vào một trong hai nhóm: hydrocarbon và dẫn xuất của hydrocarbon: </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4</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Cl,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OH,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COOH,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NH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 =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COOCH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8A2D693-EBBC-1964-956E-3AC861A35EBF}"/>
              </a:ext>
            </a:extLst>
          </p:cNvPr>
          <p:cNvSpPr txBox="1"/>
          <p:nvPr/>
        </p:nvSpPr>
        <p:spPr>
          <a:xfrm>
            <a:off x="575526" y="4311873"/>
            <a:ext cx="11040948" cy="2308324"/>
          </a:xfrm>
          <a:prstGeom prst="rect">
            <a:avLst/>
          </a:prstGeom>
          <a:noFill/>
        </p:spPr>
        <p:txBody>
          <a:bodyPr wrap="square">
            <a:spAutoFit/>
          </a:bodyPr>
          <a:lstStyle/>
          <a:p>
            <a:pPr algn="just"/>
            <a:r>
              <a:rPr lang="en-US" sz="3600">
                <a:solidFill>
                  <a:srgbClr val="0000CC"/>
                </a:solidFill>
              </a:rPr>
              <a:t>- </a:t>
            </a:r>
            <a:r>
              <a:rPr lang="vi-VN" sz="3600">
                <a:solidFill>
                  <a:srgbClr val="0000CC"/>
                </a:solidFill>
              </a:rPr>
              <a:t>Hydrocarbon: CH</a:t>
            </a:r>
            <a:r>
              <a:rPr lang="vi-VN" sz="3600" baseline="-25000">
                <a:solidFill>
                  <a:srgbClr val="0000CC"/>
                </a:solidFill>
              </a:rPr>
              <a:t>4</a:t>
            </a:r>
            <a:r>
              <a:rPr lang="vi-VN" sz="3600">
                <a:solidFill>
                  <a:srgbClr val="0000CC"/>
                </a:solidFill>
              </a:rPr>
              <a:t>, CH</a:t>
            </a:r>
            <a:r>
              <a:rPr lang="vi-VN" sz="3600" baseline="-25000">
                <a:solidFill>
                  <a:srgbClr val="0000CC"/>
                </a:solidFill>
              </a:rPr>
              <a:t>2</a:t>
            </a:r>
            <a:r>
              <a:rPr lang="vi-VN" sz="3600">
                <a:solidFill>
                  <a:srgbClr val="0000CC"/>
                </a:solidFill>
              </a:rPr>
              <a:t>=CH</a:t>
            </a:r>
            <a:r>
              <a:rPr lang="vi-VN" sz="3600" baseline="-25000">
                <a:solidFill>
                  <a:srgbClr val="0000CC"/>
                </a:solidFill>
              </a:rPr>
              <a:t>2</a:t>
            </a:r>
            <a:r>
              <a:rPr lang="vi-VN" sz="3600">
                <a:solidFill>
                  <a:srgbClr val="0000CC"/>
                </a:solidFill>
              </a:rPr>
              <a:t>,</a:t>
            </a:r>
            <a:r>
              <a:rPr lang="en-US" sz="3600">
                <a:solidFill>
                  <a:srgbClr val="0000CC"/>
                </a:solidFill>
              </a:rPr>
              <a:t> </a:t>
            </a:r>
            <a:r>
              <a:rPr lang="vi-VN" sz="3600">
                <a:solidFill>
                  <a:srgbClr val="0000CC"/>
                </a:solidFill>
              </a:rPr>
              <a:t>CH</a:t>
            </a:r>
            <a:r>
              <a:rPr lang="vi-VN" sz="3600" baseline="-25000">
                <a:solidFill>
                  <a:srgbClr val="0000CC"/>
                </a:solidFill>
              </a:rPr>
              <a:t>3</a:t>
            </a:r>
            <a:r>
              <a:rPr lang="vi-VN" sz="3600">
                <a:solidFill>
                  <a:srgbClr val="0000CC"/>
                </a:solidFill>
              </a:rPr>
              <a:t>–CH</a:t>
            </a:r>
            <a:r>
              <a:rPr lang="vi-VN" sz="3600" baseline="-25000">
                <a:solidFill>
                  <a:srgbClr val="0000CC"/>
                </a:solidFill>
              </a:rPr>
              <a:t>2</a:t>
            </a:r>
            <a:r>
              <a:rPr lang="vi-VN" sz="3600">
                <a:solidFill>
                  <a:srgbClr val="0000CC"/>
                </a:solidFill>
              </a:rPr>
              <a:t>–CH</a:t>
            </a:r>
            <a:r>
              <a:rPr lang="vi-VN" sz="3600" baseline="-25000">
                <a:solidFill>
                  <a:srgbClr val="0000CC"/>
                </a:solidFill>
              </a:rPr>
              <a:t>3</a:t>
            </a:r>
            <a:r>
              <a:rPr lang="vi-VN" sz="3600">
                <a:solidFill>
                  <a:srgbClr val="0000CC"/>
                </a:solidFill>
              </a:rPr>
              <a:t>, CH</a:t>
            </a:r>
            <a:r>
              <a:rPr lang="vi-VN" sz="3600" baseline="-25000">
                <a:solidFill>
                  <a:srgbClr val="0000CC"/>
                </a:solidFill>
              </a:rPr>
              <a:t>3</a:t>
            </a:r>
            <a:r>
              <a:rPr lang="vi-VN" sz="3600">
                <a:solidFill>
                  <a:srgbClr val="0000CC"/>
                </a:solidFill>
              </a:rPr>
              <a:t>–CH=CH</a:t>
            </a:r>
            <a:r>
              <a:rPr lang="vi-VN" sz="3600" baseline="-25000">
                <a:solidFill>
                  <a:srgbClr val="0000CC"/>
                </a:solidFill>
              </a:rPr>
              <a:t>2</a:t>
            </a:r>
            <a:r>
              <a:rPr lang="vi-VN" sz="3600">
                <a:solidFill>
                  <a:srgbClr val="0000CC"/>
                </a:solidFill>
              </a:rPr>
              <a:t>.</a:t>
            </a:r>
          </a:p>
          <a:p>
            <a:pPr algn="just"/>
            <a:r>
              <a:rPr lang="en-US" sz="3600">
                <a:solidFill>
                  <a:srgbClr val="0000CC"/>
                </a:solidFill>
              </a:rPr>
              <a:t>- </a:t>
            </a:r>
            <a:r>
              <a:rPr lang="vi-VN" sz="3600">
                <a:solidFill>
                  <a:srgbClr val="0000CC"/>
                </a:solidFill>
              </a:rPr>
              <a:t>Dẫn xuất của hydrocarbon: CH</a:t>
            </a:r>
            <a:r>
              <a:rPr lang="vi-VN" sz="3600" baseline="-25000">
                <a:solidFill>
                  <a:srgbClr val="0000CC"/>
                </a:solidFill>
              </a:rPr>
              <a:t>3</a:t>
            </a:r>
            <a:r>
              <a:rPr lang="vi-VN" sz="3600">
                <a:solidFill>
                  <a:srgbClr val="0000CC"/>
                </a:solidFill>
              </a:rPr>
              <a:t>Cl, CH</a:t>
            </a:r>
            <a:r>
              <a:rPr lang="vi-VN" sz="3600" baseline="-25000">
                <a:solidFill>
                  <a:srgbClr val="0000CC"/>
                </a:solidFill>
              </a:rPr>
              <a:t>3</a:t>
            </a:r>
            <a:r>
              <a:rPr lang="vi-VN" sz="3600">
                <a:solidFill>
                  <a:srgbClr val="0000CC"/>
                </a:solidFill>
              </a:rPr>
              <a:t>CH</a:t>
            </a:r>
            <a:r>
              <a:rPr lang="vi-VN" sz="3600" baseline="-25000">
                <a:solidFill>
                  <a:srgbClr val="0000CC"/>
                </a:solidFill>
              </a:rPr>
              <a:t>2</a:t>
            </a:r>
            <a:r>
              <a:rPr lang="vi-VN" sz="3600">
                <a:solidFill>
                  <a:srgbClr val="0000CC"/>
                </a:solidFill>
              </a:rPr>
              <a:t>OH, CH</a:t>
            </a:r>
            <a:r>
              <a:rPr lang="vi-VN" sz="3600" baseline="-25000">
                <a:solidFill>
                  <a:srgbClr val="0000CC"/>
                </a:solidFill>
              </a:rPr>
              <a:t>3</a:t>
            </a:r>
            <a:r>
              <a:rPr lang="vi-VN" sz="3600">
                <a:solidFill>
                  <a:srgbClr val="0000CC"/>
                </a:solidFill>
              </a:rPr>
              <a:t>COOH, CH</a:t>
            </a:r>
            <a:r>
              <a:rPr lang="vi-VN" sz="3600" baseline="-25000">
                <a:solidFill>
                  <a:srgbClr val="0000CC"/>
                </a:solidFill>
              </a:rPr>
              <a:t>3</a:t>
            </a:r>
            <a:r>
              <a:rPr lang="vi-VN" sz="3600">
                <a:solidFill>
                  <a:srgbClr val="0000CC"/>
                </a:solidFill>
              </a:rPr>
              <a:t>NH</a:t>
            </a:r>
            <a:r>
              <a:rPr lang="vi-VN" sz="3600" baseline="-25000">
                <a:solidFill>
                  <a:srgbClr val="0000CC"/>
                </a:solidFill>
              </a:rPr>
              <a:t>2</a:t>
            </a:r>
            <a:r>
              <a:rPr lang="vi-VN" sz="3600">
                <a:solidFill>
                  <a:srgbClr val="0000CC"/>
                </a:solidFill>
              </a:rPr>
              <a:t>, CH</a:t>
            </a:r>
            <a:r>
              <a:rPr lang="vi-VN" sz="3600" baseline="-25000">
                <a:solidFill>
                  <a:srgbClr val="0000CC"/>
                </a:solidFill>
              </a:rPr>
              <a:t>3</a:t>
            </a:r>
            <a:r>
              <a:rPr lang="vi-VN" sz="3600">
                <a:solidFill>
                  <a:srgbClr val="0000CC"/>
                </a:solidFill>
              </a:rPr>
              <a:t>COOCH</a:t>
            </a:r>
            <a:r>
              <a:rPr lang="vi-VN" sz="3600" baseline="-25000">
                <a:solidFill>
                  <a:srgbClr val="0000CC"/>
                </a:solidFill>
              </a:rPr>
              <a:t>2</a:t>
            </a:r>
            <a:r>
              <a:rPr lang="vi-VN" sz="3600">
                <a:solidFill>
                  <a:srgbClr val="0000CC"/>
                </a:solidFill>
              </a:rPr>
              <a:t>CH</a:t>
            </a:r>
            <a:r>
              <a:rPr lang="vi-VN" sz="3600" baseline="-25000">
                <a:solidFill>
                  <a:srgbClr val="0000CC"/>
                </a:solidFill>
              </a:rPr>
              <a:t>3</a:t>
            </a:r>
            <a:r>
              <a:rPr lang="vi-VN" sz="3600">
                <a:solidFill>
                  <a:srgbClr val="0000CC"/>
                </a:solidFill>
              </a:rPr>
              <a:t>.</a:t>
            </a:r>
          </a:p>
        </p:txBody>
      </p:sp>
    </p:spTree>
    <p:extLst>
      <p:ext uri="{BB962C8B-B14F-4D97-AF65-F5344CB8AC3E}">
        <p14:creationId xmlns:p14="http://schemas.microsoft.com/office/powerpoint/2010/main" val="42649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1827348"/>
            <a:ext cx="11040948" cy="3539430"/>
          </a:xfrm>
          <a:prstGeom prst="rect">
            <a:avLst/>
          </a:prstGeom>
          <a:noFill/>
        </p:spPr>
        <p:txBody>
          <a:bodyPr wrap="square">
            <a:spAutoFit/>
          </a:bodyPr>
          <a:lstStyle/>
          <a:p>
            <a:pPr algn="just"/>
            <a:r>
              <a:rPr lang="vi-VN" sz="3200"/>
              <a:t>Hợp chất hữu cơ được chia làm hai loại:</a:t>
            </a:r>
          </a:p>
          <a:p>
            <a:pPr algn="just"/>
            <a:r>
              <a:rPr lang="vi-VN" sz="3200"/>
              <a:t>- Hydrocarbon là loại hợp chất hữu cơ mà thành phần phân tử chỉ chứa các nguyên tố carbon và hydrogen.</a:t>
            </a:r>
          </a:p>
          <a:p>
            <a:pPr algn="just"/>
            <a:r>
              <a:rPr lang="vi-VN" sz="3200"/>
              <a:t>- Dẫn xuất của hydrocarbon là loại hợp chất hữu cơ mà trong thành phần phân tử, ngoài nguyên tố carbon còn có nguyên tố khác như oxygen, nitrogen, chlorine,.. và thường có hydrogen.</a:t>
            </a:r>
          </a:p>
        </p:txBody>
      </p:sp>
      <p:sp>
        <p:nvSpPr>
          <p:cNvPr id="3" name="Content Placeholder 2">
            <a:extLst>
              <a:ext uri="{FF2B5EF4-FFF2-40B4-BE49-F238E27FC236}">
                <a16:creationId xmlns:a16="http://schemas.microsoft.com/office/drawing/2014/main" id="{BE448564-1B3A-D644-5742-C24CC2172AEA}"/>
              </a:ext>
            </a:extLst>
          </p:cNvPr>
          <p:cNvSpPr txBox="1">
            <a:spLocks/>
          </p:cNvSpPr>
          <p:nvPr/>
        </p:nvSpPr>
        <p:spPr>
          <a:xfrm>
            <a:off x="403834" y="1012785"/>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IV. PHÂN LOẠI HỢP CHẤT HỮU CƠ:</a:t>
            </a:r>
          </a:p>
        </p:txBody>
      </p:sp>
    </p:spTree>
    <p:extLst>
      <p:ext uri="{BB962C8B-B14F-4D97-AF65-F5344CB8AC3E}">
        <p14:creationId xmlns:p14="http://schemas.microsoft.com/office/powerpoint/2010/main" val="32100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C99C1-E559-0FED-ECE7-1CF22CBC7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099841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1E8B71-239A-B40A-BAD7-BF64A31E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691089" y="2358567"/>
            <a:ext cx="6477919" cy="1069994"/>
          </a:xfrm>
        </p:spPr>
        <p:txBody>
          <a:bodyPr/>
          <a:lstStyle/>
          <a:p>
            <a:r>
              <a:rPr lang="en-US" b="1">
                <a:solidFill>
                  <a:srgbClr val="FF0000"/>
                </a:solidFill>
              </a:rPr>
              <a:t>Hoạt động 3</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883885" y="3640636"/>
            <a:ext cx="6092328" cy="1911865"/>
          </a:xfrm>
        </p:spPr>
        <p:txBody>
          <a:bodyPr>
            <a:normAutofit fontScale="92500"/>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19648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422259" y="752288"/>
            <a:ext cx="11187150" cy="590315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366445" y="812063"/>
            <a:ext cx="9261232" cy="547038"/>
          </a:xfrm>
        </p:spPr>
        <p:txBody>
          <a:bodyPr>
            <a:noAutofit/>
          </a:bodyPr>
          <a:lstStyle/>
          <a:p>
            <a:pPr algn="ctr"/>
            <a:r>
              <a:rPr lang="en-US" sz="3200" b="1" u="sng">
                <a:solidFill>
                  <a:srgbClr val="0000CC"/>
                </a:solidFill>
              </a:rPr>
              <a:t>LUYỆN TẬP</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422259" y="1321147"/>
            <a:ext cx="11187150" cy="5137526"/>
          </a:xfrm>
        </p:spPr>
        <p:txBody>
          <a:bodyPr>
            <a:noAutofit/>
          </a:bodyPr>
          <a:lstStyle/>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1. Loại chất nào dưới đây là đối tượng nghiên cứu của ngành hoá học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Kim loại và phi kim.</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B. Hydrocarbon và dẫn xuất hydrocarbon.</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Oxide và hydroxide	</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D. Oxygen, hydrogen và nước.</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2. Công thức phân tử cho biết thông tin gì về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Thành phần nguyên tố và số lượng nguyên tử mỗi nguyên tố.</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B. Trật tự liên kết và cách thức liên kết giữa các nguyên tử.</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Thành phần nguyên tố cấu thành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D. Tỉ lệ nguyên đơn giản về số nguyên tử của các nguyên tố.</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3. Trong các nhận xét sau, nhận xét nào đúng, nhận xét nào sai?</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Chất hữu cơ bắt buộc chứa nguyên tố cacbon, trong khi chất vô cơ thì không.</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b) Tương tự hydrocarbon, dẫn xuất của hydrocarbon cũng chứa carbon và hydrogen.</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0"/>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422259" y="987631"/>
            <a:ext cx="11187150" cy="2774141"/>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385218" y="1089874"/>
            <a:ext cx="9261232" cy="547038"/>
          </a:xfrm>
        </p:spPr>
        <p:txBody>
          <a:bodyPr>
            <a:noAutofit/>
          </a:bodyPr>
          <a:lstStyle/>
          <a:p>
            <a:pPr algn="ctr"/>
            <a:r>
              <a:rPr lang="en-US" sz="3200" b="1" u="sng">
                <a:solidFill>
                  <a:srgbClr val="0000CC"/>
                </a:solidFill>
              </a:rPr>
              <a:t>ĐÁP ÁN</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502425" y="1636912"/>
            <a:ext cx="11187150" cy="5137526"/>
          </a:xfrm>
        </p:spPr>
        <p:txBody>
          <a:bodyPr>
            <a:noAutofit/>
          </a:bodyPr>
          <a:lstStyle/>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1. B. Hydrocarbon và dẫn xuất hydrocarbon.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2. A. Thành phần nguyên tố và số lượng nguyên tử mỗi nguyên tố.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3. a) Đúng; b) Sai. </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0"/>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C62A3-C14F-ABC4-5663-3F9FC45DA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
            <a:ext cx="12191999" cy="6858000"/>
          </a:xfrm>
          <a:prstGeom prst="rect">
            <a:avLst/>
          </a:prstGeom>
        </p:spPr>
      </p:pic>
      <p:sp>
        <p:nvSpPr>
          <p:cNvPr id="6" name="TextBox 5">
            <a:extLst>
              <a:ext uri="{FF2B5EF4-FFF2-40B4-BE49-F238E27FC236}">
                <a16:creationId xmlns:a16="http://schemas.microsoft.com/office/drawing/2014/main" id="{C0139029-0EEC-32CB-270D-3F442BB085D1}"/>
              </a:ext>
            </a:extLst>
          </p:cNvPr>
          <p:cNvSpPr txBox="1"/>
          <p:nvPr/>
        </p:nvSpPr>
        <p:spPr>
          <a:xfrm>
            <a:off x="3249974" y="1477566"/>
            <a:ext cx="5684704"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CHƠI TRÒ CHƠI</a:t>
            </a:r>
          </a:p>
        </p:txBody>
      </p:sp>
      <p:sp>
        <p:nvSpPr>
          <p:cNvPr id="7" name="TextBox 6">
            <a:extLst>
              <a:ext uri="{FF2B5EF4-FFF2-40B4-BE49-F238E27FC236}">
                <a16:creationId xmlns:a16="http://schemas.microsoft.com/office/drawing/2014/main" id="{79ED2EE7-A7C3-ED72-50EE-8961FB2A1A36}"/>
              </a:ext>
            </a:extLst>
          </p:cNvPr>
          <p:cNvSpPr txBox="1"/>
          <p:nvPr/>
        </p:nvSpPr>
        <p:spPr>
          <a:xfrm>
            <a:off x="666519" y="2226936"/>
            <a:ext cx="10851613" cy="1200329"/>
          </a:xfrm>
          <a:prstGeom prst="rect">
            <a:avLst/>
          </a:prstGeom>
          <a:noFill/>
        </p:spPr>
        <p:txBody>
          <a:bodyPr wrap="square" rtlCol="0">
            <a:spAutoFit/>
          </a:bodyPr>
          <a:lstStyle/>
          <a:p>
            <a:pPr algn="ctr"/>
            <a:r>
              <a:rPr lang="en-US" sz="7200" b="1">
                <a:solidFill>
                  <a:srgbClr val="0000CC"/>
                </a:solidFill>
                <a:latin typeface="Arial" panose="020B0604020202020204" pitchFamily="34" charset="0"/>
                <a:cs typeface="Arial" panose="020B0604020202020204" pitchFamily="34" charset="0"/>
              </a:rPr>
              <a:t>“Ai nhanh hơn?”</a:t>
            </a:r>
          </a:p>
        </p:txBody>
      </p:sp>
      <p:sp>
        <p:nvSpPr>
          <p:cNvPr id="4" name="TextBox 3">
            <a:extLst>
              <a:ext uri="{FF2B5EF4-FFF2-40B4-BE49-F238E27FC236}">
                <a16:creationId xmlns:a16="http://schemas.microsoft.com/office/drawing/2014/main" id="{3DF1FC40-DE31-750B-8A33-0B56D6A9DBD4}"/>
              </a:ext>
            </a:extLst>
          </p:cNvPr>
          <p:cNvSpPr txBox="1"/>
          <p:nvPr/>
        </p:nvSpPr>
        <p:spPr>
          <a:xfrm>
            <a:off x="3555206" y="3099753"/>
            <a:ext cx="6174954" cy="584775"/>
          </a:xfrm>
          <a:prstGeom prst="rect">
            <a:avLst/>
          </a:prstGeom>
          <a:noFill/>
        </p:spPr>
        <p:txBody>
          <a:bodyPr wrap="square">
            <a:spAutoFit/>
          </a:bodyPr>
          <a:lstStyle/>
          <a:p>
            <a:r>
              <a:rPr lang="en-US" sz="3200" b="1" i="1">
                <a:latin typeface="Palatino Linotype" panose="02040502050505030304" pitchFamily="18" charset="0"/>
                <a:ea typeface="Calibri" panose="020F0502020204030204" pitchFamily="34" charset="0"/>
                <a:cs typeface="Times New Roman" panose="02020603050405020304" pitchFamily="18" charset="0"/>
              </a:rPr>
              <a:t>(wordwall.net website)</a:t>
            </a:r>
            <a:endParaRPr lang="en-US" sz="3200"/>
          </a:p>
        </p:txBody>
      </p:sp>
      <p:sp>
        <p:nvSpPr>
          <p:cNvPr id="8" name="TextBox 7">
            <a:extLst>
              <a:ext uri="{FF2B5EF4-FFF2-40B4-BE49-F238E27FC236}">
                <a16:creationId xmlns:a16="http://schemas.microsoft.com/office/drawing/2014/main" id="{2322E4D7-11B5-6AE2-61CD-3D1A0F73B129}"/>
              </a:ext>
            </a:extLst>
          </p:cNvPr>
          <p:cNvSpPr txBox="1"/>
          <p:nvPr/>
        </p:nvSpPr>
        <p:spPr>
          <a:xfrm>
            <a:off x="2881425" y="3939263"/>
            <a:ext cx="7888077" cy="1077218"/>
          </a:xfrm>
          <a:prstGeom prst="rect">
            <a:avLst/>
          </a:prstGeom>
          <a:noFill/>
        </p:spPr>
        <p:txBody>
          <a:bodyPr wrap="square">
            <a:spAutoFit/>
          </a:bodyPr>
          <a:lstStyle/>
          <a:p>
            <a:pPr algn="ctr"/>
            <a:r>
              <a:rPr lang="en-US" sz="3200" u="sng">
                <a:solidFill>
                  <a:srgbClr val="0563C1"/>
                </a:solidFill>
                <a:effectLst/>
                <a:latin typeface="Times New Roman" panose="02020603050405020304" pitchFamily="18" charset="0"/>
                <a:ea typeface="Calibri" panose="020F0502020204030204" pitchFamily="34" charset="0"/>
                <a:hlinkClick r:id="rId3"/>
              </a:rPr>
              <a:t>https://wordwall.net/vi/resource/74474967</a:t>
            </a:r>
            <a:endParaRPr lang="en-US" sz="3200" u="sng">
              <a:solidFill>
                <a:srgbClr val="0563C1"/>
              </a:solidFill>
              <a:effectLst/>
              <a:latin typeface="Times New Roman" panose="02020603050405020304" pitchFamily="18" charset="0"/>
              <a:ea typeface="Calibri" panose="020F0502020204030204" pitchFamily="34" charset="0"/>
            </a:endParaRPr>
          </a:p>
          <a:p>
            <a:pPr algn="ctr"/>
            <a:endParaRPr lang="en-US" sz="3200" u="sng">
              <a:solidFill>
                <a:srgbClr val="0563C1"/>
              </a:solidFill>
              <a:effectLst/>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0961C587-35D2-A75B-A5AA-DFDD6D82076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
        <p:nvSpPr>
          <p:cNvPr id="9" name="TextBox 8">
            <a:extLst>
              <a:ext uri="{FF2B5EF4-FFF2-40B4-BE49-F238E27FC236}">
                <a16:creationId xmlns:a16="http://schemas.microsoft.com/office/drawing/2014/main" id="{34BD0221-D298-89C3-4D76-7EADF656043D}"/>
              </a:ext>
            </a:extLst>
          </p:cNvPr>
          <p:cNvSpPr txBox="1"/>
          <p:nvPr/>
        </p:nvSpPr>
        <p:spPr>
          <a:xfrm>
            <a:off x="1422498" y="4007694"/>
            <a:ext cx="2059692" cy="584775"/>
          </a:xfrm>
          <a:prstGeom prst="rect">
            <a:avLst/>
          </a:prstGeom>
          <a:noFill/>
        </p:spPr>
        <p:txBody>
          <a:bodyPr wrap="square">
            <a:spAutoFit/>
          </a:bodyPr>
          <a:lstStyle/>
          <a:p>
            <a:pPr algn="ctr"/>
            <a:r>
              <a:rPr lang="en-US" sz="3200" b="1">
                <a:latin typeface="Arial" panose="020B0604020202020204" pitchFamily="34" charset="0"/>
                <a:cs typeface="Arial" panose="020B0604020202020204" pitchFamily="34" charset="0"/>
              </a:rPr>
              <a:t>Link</a:t>
            </a:r>
            <a:r>
              <a:rPr lang="en-US" sz="3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126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EC4A1-9A6F-4746-E616-29A0C74F7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2726675" y="992475"/>
            <a:ext cx="6549527" cy="1069994"/>
          </a:xfrm>
        </p:spPr>
        <p:txBody>
          <a:bodyPr/>
          <a:lstStyle/>
          <a:p>
            <a:r>
              <a:rPr lang="en-US" b="1">
                <a:solidFill>
                  <a:srgbClr val="FF0000"/>
                </a:solidFill>
              </a:rPr>
              <a:t>Hoạt động 4</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2955274" y="2473067"/>
            <a:ext cx="6092328" cy="1911865"/>
          </a:xfrm>
        </p:spPr>
        <p:txBody>
          <a:bodyPr>
            <a:normAutofit/>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887107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671332" y="1191784"/>
            <a:ext cx="10810754" cy="3947385"/>
          </a:xfrm>
          <a:solidFill>
            <a:schemeClr val="bg1"/>
          </a:solidFill>
          <a:ln>
            <a:solidFill>
              <a:srgbClr val="FF6600"/>
            </a:solidFill>
          </a:ln>
        </p:spPr>
        <p:txBody>
          <a:bodyPr>
            <a:normAutofit/>
          </a:bodyPr>
          <a:lstStyle/>
          <a:p>
            <a:pPr marL="0" indent="0" algn="ctr">
              <a:buNone/>
            </a:pPr>
            <a:endParaRPr lang="en-US" sz="1400" b="1">
              <a:solidFill>
                <a:srgbClr val="FF0000"/>
              </a:solidFill>
              <a:latin typeface="Arial" panose="020B0604020202020204" pitchFamily="34" charset="0"/>
              <a:cs typeface="Arial" panose="020B0604020202020204" pitchFamily="34" charset="0"/>
            </a:endParaRPr>
          </a:p>
          <a:p>
            <a:pPr marL="0" indent="0" algn="ctr">
              <a:buNone/>
            </a:pPr>
            <a:r>
              <a:rPr lang="en-US" sz="4400" b="1">
                <a:solidFill>
                  <a:srgbClr val="FF0000"/>
                </a:solidFill>
                <a:latin typeface="Arial" panose="020B0604020202020204" pitchFamily="34" charset="0"/>
                <a:cs typeface="Arial" panose="020B0604020202020204" pitchFamily="34" charset="0"/>
              </a:rPr>
              <a:t>VẬN DỤNG</a:t>
            </a:r>
          </a:p>
          <a:p>
            <a:pPr algn="just"/>
            <a:r>
              <a:rPr lang="vi-VN" sz="3600"/>
              <a:t>Câu </a:t>
            </a:r>
            <a:r>
              <a:rPr lang="en-US" sz="3600"/>
              <a:t>1</a:t>
            </a:r>
            <a:r>
              <a:rPr lang="vi-VN" sz="3600"/>
              <a:t>. Cho ví dụ về một hydrocarbon và mô tả ý nghĩa của chất này trong đời sống hàng ngày.</a:t>
            </a:r>
            <a:endParaRPr lang="en-US" sz="3600"/>
          </a:p>
          <a:p>
            <a:pPr algn="just"/>
            <a:r>
              <a:rPr lang="vi-VN" sz="3600"/>
              <a:t>Câu </a:t>
            </a:r>
            <a:r>
              <a:rPr lang="en-US" sz="3600"/>
              <a:t>2</a:t>
            </a:r>
            <a:r>
              <a:rPr lang="vi-VN" sz="3600"/>
              <a:t>. Cho ví dụ về một dẫn xuất hydrocarbon và ứng dụng của chất này trong cuộc sống hàng ngày.</a:t>
            </a:r>
            <a:endParaRPr lang="en-US" sz="3600"/>
          </a:p>
        </p:txBody>
      </p:sp>
      <p:sp>
        <p:nvSpPr>
          <p:cNvPr id="6" name="Rectangle 5">
            <a:extLst>
              <a:ext uri="{FF2B5EF4-FFF2-40B4-BE49-F238E27FC236}">
                <a16:creationId xmlns:a16="http://schemas.microsoft.com/office/drawing/2014/main" id="{D0203D4D-BC61-1DA2-2C7A-765D7325CE5B}"/>
              </a:ext>
            </a:extLst>
          </p:cNvPr>
          <p:cNvSpPr/>
          <p:nvPr/>
        </p:nvSpPr>
        <p:spPr>
          <a:xfrm>
            <a:off x="2118167" y="-34724"/>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61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C34333-FC1C-4E97-DA9B-22722E515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1036"/>
            <a:ext cx="12192000" cy="6176963"/>
          </a:xfrm>
        </p:spPr>
      </p:pic>
      <p:sp>
        <p:nvSpPr>
          <p:cNvPr id="8" name="Content Placeholder 2">
            <a:extLst>
              <a:ext uri="{FF2B5EF4-FFF2-40B4-BE49-F238E27FC236}">
                <a16:creationId xmlns:a16="http://schemas.microsoft.com/office/drawing/2014/main" id="{F3906317-890F-F591-4FCA-2845E47FE56A}"/>
              </a:ext>
            </a:extLst>
          </p:cNvPr>
          <p:cNvSpPr txBox="1">
            <a:spLocks/>
          </p:cNvSpPr>
          <p:nvPr/>
        </p:nvSpPr>
        <p:spPr>
          <a:xfrm>
            <a:off x="1126928" y="1761518"/>
            <a:ext cx="8600548" cy="4015997"/>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00CC"/>
                </a:solidFill>
                <a:latin typeface="Arial" panose="020B0604020202020204" pitchFamily="34" charset="0"/>
                <a:cs typeface="Arial" panose="020B0604020202020204" pitchFamily="34" charset="0"/>
              </a:rPr>
              <a:t>HƯỚNG DẪN TỰ HỌC Ở NHÀ</a:t>
            </a: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Học thuộc nội dung kiến thức bài học.</a:t>
            </a:r>
            <a:endParaRPr lang="en-US" dirty="0">
              <a:latin typeface="Arial" panose="020B0604020202020204" pitchFamily="34" charset="0"/>
              <a:cs typeface="Arial" panose="020B0604020202020204" pitchFamily="34" charset="0"/>
            </a:endParaRP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SBT.</a:t>
            </a: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Nghiên cứu trước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vi-V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Alkane</a:t>
            </a:r>
            <a:r>
              <a:rPr lang="vi-VN"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6B8FA58E-4C23-05A0-1D4C-99617703A333}"/>
              </a:ext>
            </a:extLst>
          </p:cNvPr>
          <p:cNvSpPr/>
          <p:nvPr/>
        </p:nvSpPr>
        <p:spPr>
          <a:xfrm>
            <a:off x="204871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4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537026">
            <a:extLst>
              <a:ext uri="{FF2B5EF4-FFF2-40B4-BE49-F238E27FC236}">
                <a16:creationId xmlns:a16="http://schemas.microsoft.com/office/drawing/2014/main" id="{28FBDD7C-DF9A-C0EE-31A6-01842F1549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a:extLst>
              <a:ext uri="{FF2B5EF4-FFF2-40B4-BE49-F238E27FC236}">
                <a16:creationId xmlns:a16="http://schemas.microsoft.com/office/drawing/2014/main" id="{422CB80C-69D3-80D5-D3AE-359BFF18081E}"/>
              </a:ext>
            </a:extLst>
          </p:cNvPr>
          <p:cNvSpPr txBox="1">
            <a:spLocks noChangeArrowheads="1"/>
          </p:cNvSpPr>
          <p:nvPr/>
        </p:nvSpPr>
        <p:spPr bwMode="auto">
          <a:xfrm rot="609066">
            <a:off x="3228714" y="2828835"/>
            <a:ext cx="6525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50000"/>
              </a:spcBef>
              <a:buFontTx/>
              <a:buNone/>
            </a:pPr>
            <a:r>
              <a:rPr lang="en-US" altLang="en-US" sz="7200" b="1">
                <a:solidFill>
                  <a:srgbClr val="FF0000"/>
                </a:solidFill>
                <a:latin typeface=".VnPark" panose="020B7200000000000000" pitchFamily="34" charset="0"/>
              </a:rPr>
              <a:t>Thank you!</a:t>
            </a:r>
          </a:p>
        </p:txBody>
      </p:sp>
    </p:spTree>
  </p:cSld>
  <p:clrMapOvr>
    <a:masterClrMapping/>
  </p:clrMapOvr>
  <p:transition>
    <p:fade/>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DEC75-3E63-4CCE-E518-E0A5FD3C4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 y="2125338"/>
            <a:ext cx="6477919" cy="1069994"/>
          </a:xfrm>
        </p:spPr>
        <p:txBody>
          <a:bodyPr/>
          <a:lstStyle/>
          <a:p>
            <a:r>
              <a:rPr lang="en-US" b="1">
                <a:solidFill>
                  <a:srgbClr val="FF0000"/>
                </a:solidFill>
              </a:rPr>
              <a:t>Hoạt động 2</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24858" y="3662669"/>
            <a:ext cx="5350525" cy="2132241"/>
          </a:xfrm>
        </p:spPr>
        <p:txBody>
          <a:bodyPr>
            <a:normAutofit fontScale="85000" lnSpcReduction="20000"/>
          </a:bodyPr>
          <a:lstStyle/>
          <a:p>
            <a:pPr>
              <a:spcBef>
                <a:spcPts val="1200"/>
              </a:spcBef>
              <a:spcAft>
                <a:spcPts val="1200"/>
              </a:spcAft>
            </a:pPr>
            <a:r>
              <a:rPr lang="en-US" sz="8800">
                <a:solidFill>
                  <a:srgbClr val="0000CC"/>
                </a:solidFill>
              </a:rPr>
              <a:t>HÌNH THÀNH</a:t>
            </a:r>
          </a:p>
          <a:p>
            <a:pPr>
              <a:spcBef>
                <a:spcPts val="1200"/>
              </a:spcBef>
              <a:spcAft>
                <a:spcPts val="1200"/>
              </a:spcAft>
            </a:pPr>
            <a:r>
              <a:rPr lang="en-US" sz="8800">
                <a:solidFill>
                  <a:srgbClr val="0000CC"/>
                </a:solidFill>
              </a:rPr>
              <a:t> KIẾN THỨC</a:t>
            </a:r>
          </a:p>
        </p:txBody>
      </p:sp>
    </p:spTree>
    <p:extLst>
      <p:ext uri="{BB962C8B-B14F-4D97-AF65-F5344CB8AC3E}">
        <p14:creationId xmlns:p14="http://schemas.microsoft.com/office/powerpoint/2010/main" val="25107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76D3333-4485-9719-2B0E-246E1535A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99151"/>
            <a:ext cx="12449060" cy="7072828"/>
          </a:xfrm>
          <a:prstGeom prst="rect">
            <a:avLst/>
          </a:prstGeom>
        </p:spPr>
      </p:pic>
      <p:sp>
        <p:nvSpPr>
          <p:cNvPr id="2" name="Title 1">
            <a:extLst>
              <a:ext uri="{FF2B5EF4-FFF2-40B4-BE49-F238E27FC236}">
                <a16:creationId xmlns:a16="http://schemas.microsoft.com/office/drawing/2014/main" id="{500FC52E-BF68-C010-C15C-07A295DC1063}"/>
              </a:ext>
            </a:extLst>
          </p:cNvPr>
          <p:cNvSpPr>
            <a:spLocks noGrp="1"/>
          </p:cNvSpPr>
          <p:nvPr>
            <p:ph type="title"/>
          </p:nvPr>
        </p:nvSpPr>
        <p:spPr>
          <a:xfrm>
            <a:off x="0" y="1036608"/>
            <a:ext cx="10515600" cy="1560711"/>
          </a:xfrm>
        </p:spPr>
        <p:txBody>
          <a:bodyPr>
            <a:noAutofit/>
          </a:bodyPr>
          <a:lstStyle/>
          <a:p>
            <a:pPr algn="ctr">
              <a:lnSpc>
                <a:spcPct val="114000"/>
              </a:lnSpc>
            </a:pPr>
            <a:r>
              <a:rPr lang="vi-VN" sz="3600" b="1" u="sng">
                <a:solidFill>
                  <a:srgbClr val="FF0000"/>
                </a:solidFill>
                <a:latin typeface="Arial" panose="020B0604020202020204" pitchFamily="34" charset="0"/>
                <a:cs typeface="Arial" panose="020B0604020202020204" pitchFamily="34" charset="0"/>
              </a:rPr>
              <a:t>CHƯƠNG VII</a:t>
            </a:r>
            <a:r>
              <a:rPr lang="vi-VN" sz="3600" b="1">
                <a:solidFill>
                  <a:srgbClr val="FF0000"/>
                </a:solidFill>
                <a:latin typeface="Arial" panose="020B0604020202020204" pitchFamily="34" charset="0"/>
                <a:cs typeface="Arial" panose="020B0604020202020204" pitchFamily="34" charset="0"/>
              </a:rPr>
              <a:t>: GIỚI THIỆU </a:t>
            </a:r>
            <a:r>
              <a:rPr lang="en-US" sz="3600" b="1">
                <a:solidFill>
                  <a:srgbClr val="FF0000"/>
                </a:solidFill>
                <a:latin typeface="Arial" panose="020B0604020202020204" pitchFamily="34" charset="0"/>
                <a:cs typeface="Arial" panose="020B0604020202020204" pitchFamily="34" charset="0"/>
              </a:rPr>
              <a:t/>
            </a:r>
            <a:br>
              <a:rPr lang="en-US" sz="3600" b="1">
                <a:solidFill>
                  <a:srgbClr val="FF0000"/>
                </a:solidFill>
                <a:latin typeface="Arial" panose="020B0604020202020204" pitchFamily="34" charset="0"/>
                <a:cs typeface="Arial" panose="020B0604020202020204" pitchFamily="34" charset="0"/>
              </a:rPr>
            </a:br>
            <a:r>
              <a:rPr lang="vi-VN" sz="3600" b="1">
                <a:solidFill>
                  <a:srgbClr val="FF0000"/>
                </a:solidFill>
                <a:latin typeface="Arial" panose="020B0604020202020204" pitchFamily="34" charset="0"/>
                <a:cs typeface="Arial" panose="020B0604020202020204" pitchFamily="34" charset="0"/>
              </a:rPr>
              <a:t>VỀ CHẤT HỮU CƠ HYDROCARBON </a:t>
            </a:r>
            <a:r>
              <a:rPr lang="en-US" sz="3600" b="1">
                <a:solidFill>
                  <a:srgbClr val="FF0000"/>
                </a:solidFill>
                <a:latin typeface="Arial" panose="020B0604020202020204" pitchFamily="34" charset="0"/>
                <a:cs typeface="Arial" panose="020B0604020202020204" pitchFamily="34" charset="0"/>
              </a:rPr>
              <a:t/>
            </a:r>
            <a:br>
              <a:rPr lang="en-US" sz="3600" b="1">
                <a:solidFill>
                  <a:srgbClr val="FF0000"/>
                </a:solidFill>
                <a:latin typeface="Arial" panose="020B0604020202020204" pitchFamily="34" charset="0"/>
                <a:cs typeface="Arial" panose="020B0604020202020204" pitchFamily="34" charset="0"/>
              </a:rPr>
            </a:br>
            <a:r>
              <a:rPr lang="vi-VN" sz="3600" b="1">
                <a:solidFill>
                  <a:srgbClr val="FF0000"/>
                </a:solidFill>
                <a:latin typeface="Arial" panose="020B0604020202020204" pitchFamily="34" charset="0"/>
                <a:cs typeface="Arial" panose="020B0604020202020204" pitchFamily="34" charset="0"/>
              </a:rPr>
              <a:t>VÀ NGUỒN NHIÊN LIỆU</a:t>
            </a:r>
            <a:endParaRPr lang="en-US" sz="360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7598DD-4B5D-501B-A447-1D9C70F57941}"/>
              </a:ext>
            </a:extLst>
          </p:cNvPr>
          <p:cNvSpPr>
            <a:spLocks noGrp="1"/>
          </p:cNvSpPr>
          <p:nvPr>
            <p:ph idx="1"/>
          </p:nvPr>
        </p:nvSpPr>
        <p:spPr>
          <a:xfrm>
            <a:off x="-162184" y="2832466"/>
            <a:ext cx="12449060" cy="1193067"/>
          </a:xfrm>
        </p:spPr>
        <p:txBody>
          <a:bodyPr>
            <a:noAutofit/>
          </a:bodyPr>
          <a:lstStyle/>
          <a:p>
            <a:pPr marL="0" indent="0" algn="ctr">
              <a:buNone/>
            </a:pPr>
            <a:r>
              <a:rPr lang="en-US" sz="4000" u="sng">
                <a:solidFill>
                  <a:srgbClr val="0000CC"/>
                </a:solidFill>
                <a:latin typeface="Arial" panose="020B0604020202020204" pitchFamily="34" charset="0"/>
                <a:cs typeface="Arial" panose="020B0604020202020204" pitchFamily="34" charset="0"/>
              </a:rPr>
              <a:t>BÀI 22</a:t>
            </a:r>
            <a:r>
              <a:rPr lang="en-US" sz="4000">
                <a:solidFill>
                  <a:srgbClr val="0000CC"/>
                </a:solidFill>
                <a:latin typeface="Arial" panose="020B0604020202020204" pitchFamily="34" charset="0"/>
                <a:cs typeface="Arial" panose="020B0604020202020204" pitchFamily="34" charset="0"/>
              </a:rPr>
              <a:t>: </a:t>
            </a:r>
          </a:p>
          <a:p>
            <a:pPr marL="0" indent="0" algn="ctr">
              <a:buNone/>
            </a:pPr>
            <a:r>
              <a:rPr lang="en-US" sz="3800" b="1">
                <a:solidFill>
                  <a:srgbClr val="0000CC"/>
                </a:solidFill>
                <a:latin typeface="Arial" panose="020B0604020202020204" pitchFamily="34" charset="0"/>
                <a:cs typeface="Arial" panose="020B0604020202020204" pitchFamily="34" charset="0"/>
              </a:rPr>
              <a:t>GIỚI THIỆU VỀ HỢP CHẤT HỮU CƠ</a:t>
            </a:r>
          </a:p>
        </p:txBody>
      </p:sp>
      <p:sp>
        <p:nvSpPr>
          <p:cNvPr id="9" name="TextBox 8">
            <a:extLst>
              <a:ext uri="{FF2B5EF4-FFF2-40B4-BE49-F238E27FC236}">
                <a16:creationId xmlns:a16="http://schemas.microsoft.com/office/drawing/2014/main" id="{8CC3AF00-A219-588C-8995-9558775A15C3}"/>
              </a:ext>
            </a:extLst>
          </p:cNvPr>
          <p:cNvSpPr txBox="1"/>
          <p:nvPr/>
        </p:nvSpPr>
        <p:spPr>
          <a:xfrm>
            <a:off x="5871991" y="5821391"/>
            <a:ext cx="826265"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endParaRPr lang="en-US" sz="1050"/>
          </a:p>
        </p:txBody>
      </p:sp>
      <p:sp>
        <p:nvSpPr>
          <p:cNvPr id="11" name="TextBox 10">
            <a:extLst>
              <a:ext uri="{FF2B5EF4-FFF2-40B4-BE49-F238E27FC236}">
                <a16:creationId xmlns:a16="http://schemas.microsoft.com/office/drawing/2014/main" id="{F2BD6003-C7DE-06B0-995B-B7F6B19D067F}"/>
              </a:ext>
            </a:extLst>
          </p:cNvPr>
          <p:cNvSpPr txBox="1"/>
          <p:nvPr/>
        </p:nvSpPr>
        <p:spPr>
          <a:xfrm>
            <a:off x="7094863" y="5759446"/>
            <a:ext cx="870332"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endParaRPr lang="en-US" sz="1050"/>
          </a:p>
        </p:txBody>
      </p:sp>
      <p:sp>
        <p:nvSpPr>
          <p:cNvPr id="13" name="TextBox 12">
            <a:extLst>
              <a:ext uri="{FF2B5EF4-FFF2-40B4-BE49-F238E27FC236}">
                <a16:creationId xmlns:a16="http://schemas.microsoft.com/office/drawing/2014/main" id="{5F3186E2-AC5E-6AAD-AE4A-82C133787FA1}"/>
              </a:ext>
            </a:extLst>
          </p:cNvPr>
          <p:cNvSpPr txBox="1"/>
          <p:nvPr/>
        </p:nvSpPr>
        <p:spPr>
          <a:xfrm>
            <a:off x="8207564" y="5794769"/>
            <a:ext cx="1030077"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endParaRPr lang="en-US" sz="1050"/>
          </a:p>
        </p:txBody>
      </p:sp>
      <p:sp>
        <p:nvSpPr>
          <p:cNvPr id="15" name="TextBox 14">
            <a:extLst>
              <a:ext uri="{FF2B5EF4-FFF2-40B4-BE49-F238E27FC236}">
                <a16:creationId xmlns:a16="http://schemas.microsoft.com/office/drawing/2014/main" id="{8F21F9B3-CE73-5768-3C5F-8249C1CB8A33}"/>
              </a:ext>
            </a:extLst>
          </p:cNvPr>
          <p:cNvSpPr txBox="1"/>
          <p:nvPr/>
        </p:nvSpPr>
        <p:spPr>
          <a:xfrm>
            <a:off x="9369845" y="5783729"/>
            <a:ext cx="1443210"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r>
              <a:rPr kumimoji="0" lang="en-US" altLang="en-US" sz="3200" b="1" i="0" u="none" strike="noStrike" kern="1200" cap="none" spc="0" normalizeH="0" baseline="0" noProof="0">
                <a:ln>
                  <a:noFill/>
                </a:ln>
                <a:solidFill>
                  <a:srgbClr val="9900CC"/>
                </a:solidFill>
                <a:effectLst/>
                <a:uLnTx/>
                <a:uFillTx/>
                <a:latin typeface="Calibri"/>
                <a:ea typeface="+mn-ea"/>
                <a:cs typeface="+mn-cs"/>
              </a:rPr>
              <a:t>C</a:t>
            </a:r>
            <a:r>
              <a:rPr kumimoji="0" lang="en-US" altLang="en-US" sz="3200" b="0" i="0" u="none" strike="noStrike" kern="1200" cap="none" spc="0" normalizeH="0" baseline="-25000" noProof="0">
                <a:ln>
                  <a:noFill/>
                </a:ln>
                <a:solidFill>
                  <a:prstClr val="black"/>
                </a:solidFill>
                <a:effectLst/>
                <a:uLnTx/>
                <a:uFillTx/>
                <a:latin typeface="Calibri"/>
                <a:ea typeface="+mn-ea"/>
                <a:cs typeface="+mn-cs"/>
              </a:rPr>
              <a:t>z</a:t>
            </a:r>
            <a:endParaRPr lang="en-US" sz="1050"/>
          </a:p>
        </p:txBody>
      </p:sp>
    </p:spTree>
    <p:extLst>
      <p:ext uri="{BB962C8B-B14F-4D97-AF65-F5344CB8AC3E}">
        <p14:creationId xmlns:p14="http://schemas.microsoft.com/office/powerpoint/2010/main" val="29032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324338"/>
            <a:ext cx="12192000" cy="713398"/>
          </a:xfrm>
        </p:spPr>
        <p:txBody>
          <a:bodyPr>
            <a:noAutofit/>
          </a:bodyPr>
          <a:lstStyle/>
          <a:p>
            <a:pPr algn="ctr"/>
            <a:r>
              <a:rPr lang="en-US" sz="3600" b="1" u="sng">
                <a:solidFill>
                  <a:srgbClr val="FF0000"/>
                </a:solidFill>
                <a:latin typeface="Arial" panose="020B0604020202020204" pitchFamily="34" charset="0"/>
                <a:cs typeface="Arial" panose="020B0604020202020204" pitchFamily="34" charset="0"/>
              </a:rPr>
              <a:t>BÀI 22</a:t>
            </a:r>
            <a:r>
              <a:rPr lang="en-US" sz="3600" b="1">
                <a:solidFill>
                  <a:srgbClr val="FF0000"/>
                </a:solidFill>
                <a:latin typeface="Arial" panose="020B0604020202020204" pitchFamily="34" charset="0"/>
                <a:cs typeface="Arial" panose="020B0604020202020204" pitchFamily="34" charset="0"/>
              </a:rPr>
              <a:t>: GIỚI THIỆU VỀ HỢP CHẤT HỮU CƠ</a:t>
            </a:r>
            <a:endParaRPr lang="en-US" sz="3600" baseline="-25000">
              <a:solidFill>
                <a:srgbClr val="0000CC"/>
              </a:solidFill>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838200" y="1497379"/>
            <a:ext cx="10515600" cy="4351338"/>
          </a:xfrm>
        </p:spPr>
        <p:txBody>
          <a:bodyPr>
            <a:normAutofit/>
          </a:bodyPr>
          <a:lstStyle/>
          <a:p>
            <a:pPr marL="571500" indent="-571500">
              <a:lnSpc>
                <a:spcPct val="100000"/>
              </a:lnSpc>
              <a:spcBef>
                <a:spcPts val="1200"/>
              </a:spcBef>
              <a:spcAft>
                <a:spcPts val="1200"/>
              </a:spcAft>
              <a:buAutoNum type="romanUcPeriod"/>
            </a:pPr>
            <a:r>
              <a:rPr lang="vi-VN" sz="3200" b="1">
                <a:solidFill>
                  <a:srgbClr val="0000CC"/>
                </a:solidFill>
                <a:cs typeface="Arial" panose="020B0604020202020204" pitchFamily="34" charset="0"/>
              </a:rPr>
              <a:t>KHÁI NIỆM HỢP CHẤT HỮU CƠ VÀ HOÁ HỌC HỮU CƠ</a:t>
            </a:r>
            <a:endParaRPr lang="en-US" sz="3200" b="1">
              <a:solidFill>
                <a:srgbClr val="0000CC"/>
              </a:solidFill>
              <a:latin typeface="Arial" panose="020B0604020202020204" pitchFamily="34" charset="0"/>
              <a:cs typeface="Arial" panose="020B0604020202020204" pitchFamily="34" charset="0"/>
            </a:endParaRPr>
          </a:p>
          <a:p>
            <a:pPr marL="0" indent="0">
              <a:lnSpc>
                <a:spcPct val="100000"/>
              </a:lnSpc>
              <a:spcBef>
                <a:spcPts val="1200"/>
              </a:spcBef>
              <a:spcAft>
                <a:spcPts val="1200"/>
              </a:spcAft>
              <a:buNone/>
            </a:pPr>
            <a:r>
              <a:rPr lang="en-US" sz="3200" b="1">
                <a:solidFill>
                  <a:srgbClr val="0000CC"/>
                </a:solidFill>
                <a:latin typeface="Arial" panose="020B0604020202020204" pitchFamily="34" charset="0"/>
                <a:cs typeface="Arial" panose="020B0604020202020204" pitchFamily="34" charset="0"/>
              </a:rPr>
              <a:t>	</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4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216308"/>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214314"/>
            <a:ext cx="9261232" cy="547038"/>
          </a:xfrm>
        </p:spPr>
        <p:txBody>
          <a:bodyPr>
            <a:noAutofit/>
          </a:bodyPr>
          <a:lstStyle/>
          <a:p>
            <a:pPr algn="ctr"/>
            <a:r>
              <a:rPr lang="en-US" sz="3200" b="1" u="sng">
                <a:solidFill>
                  <a:srgbClr val="0000CC"/>
                </a:solidFill>
              </a:rPr>
              <a:t>NHIỆM VỤ 1</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681053"/>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Em hãy tự tìm hiểu thông tin trong SGK</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hoạt động nhóm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thực hiện yêu cầu </a:t>
            </a:r>
            <a:r>
              <a:rPr lang="en-US" sz="3600">
                <a:latin typeface="Arial" panose="020B0604020202020204" pitchFamily="34" charset="0"/>
                <a:cs typeface="Arial" panose="020B0604020202020204" pitchFamily="34" charset="0"/>
              </a:rPr>
              <a:t>của phiếu học tập số 1.</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256620"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54A6DDB7-0914-6C4E-C35B-1959122356E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1294613"/>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8BB5A908-058E-5234-DF1B-8D630CE446BF}"/>
              </a:ext>
            </a:extLst>
          </p:cNvPr>
          <p:cNvGraphicFramePr>
            <a:graphicFrameLocks noGrp="1"/>
          </p:cNvGraphicFramePr>
          <p:nvPr>
            <p:extLst>
              <p:ext uri="{D42A27DB-BD31-4B8C-83A1-F6EECF244321}">
                <p14:modId xmlns:p14="http://schemas.microsoft.com/office/powerpoint/2010/main" val="1574301357"/>
              </p:ext>
            </p:extLst>
          </p:nvPr>
        </p:nvGraphicFramePr>
        <p:xfrm>
          <a:off x="257906" y="3055125"/>
          <a:ext cx="11676183" cy="2217144"/>
        </p:xfrm>
        <a:graphic>
          <a:graphicData uri="http://schemas.openxmlformats.org/drawingml/2006/table">
            <a:tbl>
              <a:tblPr firstRow="1" firstCol="1" bandRow="1"/>
              <a:tblGrid>
                <a:gridCol w="11676183">
                  <a:extLst>
                    <a:ext uri="{9D8B030D-6E8A-4147-A177-3AD203B41FA5}">
                      <a16:colId xmlns:a16="http://schemas.microsoft.com/office/drawing/2014/main" val="2558633316"/>
                    </a:ext>
                  </a:extLst>
                </a:gridCol>
              </a:tblGrid>
              <a:tr h="2217144">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1</a:t>
                      </a:r>
                      <a:endParaRPr lang="en-US" sz="20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en-US" sz="1100"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vi-VN" sz="2800" b="0" i="0" kern="100">
                          <a:solidFill>
                            <a:schemeClr val="tx1"/>
                          </a:solidFill>
                          <a:effectLst/>
                          <a:latin typeface="+mn-lt"/>
                          <a:ea typeface="Calibri" panose="020F0502020204030204" pitchFamily="34" charset="0"/>
                          <a:cs typeface="Arial" panose="020B0604020202020204" pitchFamily="34" charset="0"/>
                        </a:rPr>
                        <a:t>1. Quan sát các chất H</a:t>
                      </a:r>
                      <a:r>
                        <a:rPr lang="en-US" sz="2800" b="0" i="0" kern="100">
                          <a:solidFill>
                            <a:schemeClr val="tx1"/>
                          </a:solidFill>
                          <a:effectLst/>
                          <a:latin typeface="+mn-lt"/>
                          <a:ea typeface="Calibri" panose="020F0502020204030204" pitchFamily="34" charset="0"/>
                          <a:cs typeface="Arial" panose="020B0604020202020204" pitchFamily="34" charset="0"/>
                        </a:rPr>
                        <a:t>.</a:t>
                      </a:r>
                      <a:r>
                        <a:rPr lang="vi-VN" sz="2800" b="0" i="0" kern="100">
                          <a:solidFill>
                            <a:schemeClr val="tx1"/>
                          </a:solidFill>
                          <a:effectLst/>
                          <a:latin typeface="+mn-lt"/>
                          <a:ea typeface="Calibri" panose="020F0502020204030204" pitchFamily="34" charset="0"/>
                          <a:cs typeface="Arial" panose="020B0604020202020204" pitchFamily="34" charset="0"/>
                        </a:rPr>
                        <a:t>C trong phần khởi động và H 22.1 và cho biết đặc điểm chung về thành phần nguyên tố của các phân tử chất hữu cơ.</a:t>
                      </a:r>
                    </a:p>
                    <a:p>
                      <a:pPr algn="just">
                        <a:lnSpc>
                          <a:spcPct val="100000"/>
                        </a:lnSpc>
                        <a:spcAft>
                          <a:spcPts val="0"/>
                        </a:spcAft>
                      </a:pPr>
                      <a:r>
                        <a:rPr lang="vi-VN" sz="2800" b="0" i="0" kern="100">
                          <a:solidFill>
                            <a:schemeClr val="tx1"/>
                          </a:solidFill>
                          <a:effectLst/>
                          <a:latin typeface="+mn-lt"/>
                          <a:ea typeface="Calibri" panose="020F0502020204030204" pitchFamily="34" charset="0"/>
                          <a:cs typeface="Arial" panose="020B0604020202020204" pitchFamily="34" charset="0"/>
                        </a:rPr>
                        <a:t>2. Nêu khái niệm hợp chất hữu cơ, hoá học hữu cơ.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spTree>
    <p:extLst>
      <p:ext uri="{BB962C8B-B14F-4D97-AF65-F5344CB8AC3E}">
        <p14:creationId xmlns:p14="http://schemas.microsoft.com/office/powerpoint/2010/main" val="26481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7C129-871A-BEDC-DD1C-930EB8FD8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08" y="3206187"/>
            <a:ext cx="11698388" cy="3651813"/>
          </a:xfrm>
          <a:prstGeom prst="rect">
            <a:avLst/>
          </a:prstGeom>
        </p:spPr>
      </p:pic>
      <p:pic>
        <p:nvPicPr>
          <p:cNvPr id="6" name="Picture 5">
            <a:extLst>
              <a:ext uri="{FF2B5EF4-FFF2-40B4-BE49-F238E27FC236}">
                <a16:creationId xmlns:a16="http://schemas.microsoft.com/office/drawing/2014/main" id="{0E58F077-0445-B645-F196-F83EDEB7EB81}"/>
              </a:ext>
            </a:extLst>
          </p:cNvPr>
          <p:cNvPicPr>
            <a:picLocks noChangeAspect="1"/>
          </p:cNvPicPr>
          <p:nvPr/>
        </p:nvPicPr>
        <p:blipFill rotWithShape="1">
          <a:blip r:embed="rId3"/>
          <a:srcRect l="48314" t="11246" r="1255" b="9196"/>
          <a:stretch/>
        </p:blipFill>
        <p:spPr>
          <a:xfrm>
            <a:off x="1655181" y="-118640"/>
            <a:ext cx="8542116" cy="3547640"/>
          </a:xfrm>
          <a:prstGeom prst="rect">
            <a:avLst/>
          </a:prstGeom>
        </p:spPr>
      </p:pic>
    </p:spTree>
    <p:extLst>
      <p:ext uri="{BB962C8B-B14F-4D97-AF65-F5344CB8AC3E}">
        <p14:creationId xmlns:p14="http://schemas.microsoft.com/office/powerpoint/2010/main" val="15715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215480" y="1739332"/>
            <a:ext cx="11641015" cy="337933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ct val="115000"/>
              </a:lnSpc>
              <a:spcAft>
                <a:spcPts val="80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Thành phần nguyên tố của các phân tử chất hữu cơ đều chứa nguyên tố carbon.</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80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Hợp chất của carbon là hợp chất hữu cơ (trừ CO, CO</a:t>
            </a:r>
            <a:r>
              <a:rPr lang="en-US" sz="2800" baseline="-25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muối carbonate ,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800">
                <a:solidFill>
                  <a:schemeClr val="tx1"/>
                </a:solidFill>
                <a:effectLst/>
                <a:latin typeface="Times New Roman" panose="02020603050405020304" pitchFamily="18" charset="0"/>
                <a:ea typeface="Times New Roman" panose="02020603050405020304" pitchFamily="18" charset="0"/>
              </a:rPr>
              <a:t>- Hoá học hữu cơ là ngành hoá học chuyên nghiên cứu về các hợp chất hữu cơ.</a:t>
            </a:r>
            <a:endParaRPr lang="en-US" sz="2800">
              <a:solidFill>
                <a:schemeClr val="tx1"/>
              </a:solidFill>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3023019" y="1855079"/>
            <a:ext cx="6145962" cy="410308"/>
          </a:xfrm>
          <a:solidFill>
            <a:schemeClr val="accent2">
              <a:lumMod val="20000"/>
              <a:lumOff val="80000"/>
            </a:schemeClr>
          </a:solidFill>
        </p:spPr>
        <p:txBody>
          <a:bodyPr>
            <a:noAutofit/>
          </a:bodyPr>
          <a:lstStyle/>
          <a:p>
            <a:pPr algn="ctr"/>
            <a:r>
              <a:rPr lang="en-US" sz="3200" b="1" u="sng">
                <a:solidFill>
                  <a:srgbClr val="0000CC"/>
                </a:solidFill>
              </a:rPr>
              <a:t>ĐÁP ÁN PHIẾU HỌC TẬP 1</a:t>
            </a:r>
            <a:r>
              <a:rPr lang="en-US" sz="3200">
                <a:solidFill>
                  <a:srgbClr val="0000CC"/>
                </a:solidFill>
              </a:rPr>
              <a:t>: </a:t>
            </a:r>
            <a:endParaRPr lang="en-US" sz="3200">
              <a:solidFill>
                <a:srgbClr val="FF0000"/>
              </a:solidFill>
            </a:endParaRPr>
          </a:p>
        </p:txBody>
      </p:sp>
      <p:sp>
        <p:nvSpPr>
          <p:cNvPr id="8" name="Rectangle 7">
            <a:extLst>
              <a:ext uri="{FF2B5EF4-FFF2-40B4-BE49-F238E27FC236}">
                <a16:creationId xmlns:a16="http://schemas.microsoft.com/office/drawing/2014/main" id="{786EA6AC-6349-69FF-FF6C-7D08AECF6B2B}"/>
              </a:ext>
            </a:extLst>
          </p:cNvPr>
          <p:cNvSpPr/>
          <p:nvPr/>
        </p:nvSpPr>
        <p:spPr>
          <a:xfrm>
            <a:off x="2196610" y="-20916"/>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459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1774</Words>
  <Application>Microsoft Office PowerPoint</Application>
  <PresentationFormat>Widescreen</PresentationFormat>
  <Paragraphs>186</Paragraphs>
  <Slides>33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Times New Roman</vt:lpstr>
      <vt:lpstr>Open Sans</vt:lpstr>
      <vt:lpstr>Calibri Light</vt:lpstr>
      <vt:lpstr>Calibri</vt:lpstr>
      <vt:lpstr>Palatino Linotype</vt:lpstr>
      <vt:lpstr>Wingdings</vt:lpstr>
      <vt:lpstr>.VnPark</vt:lpstr>
      <vt:lpstr>Office Theme</vt:lpstr>
      <vt:lpstr>Hoạt động 1: KHỞI ĐỘNG</vt:lpstr>
      <vt:lpstr>THỂ LỆ TRÒ CHƠI</vt:lpstr>
      <vt:lpstr>PowerPoint Presentation</vt:lpstr>
      <vt:lpstr>Hoạt động 2</vt:lpstr>
      <vt:lpstr>CHƯƠNG VII: GIỚI THIỆU  VỀ CHẤT HỮU CƠ HYDROCARBON  VÀ NGUỒN NHIÊN LIỆU</vt:lpstr>
      <vt:lpstr>BÀI 22: GIỚI THIỆU VỀ HỢP CHẤT HỮU CƠ</vt:lpstr>
      <vt:lpstr>NHIỆM VỤ 1:</vt:lpstr>
      <vt:lpstr>PowerPoint Presentation</vt:lpstr>
      <vt:lpstr>ĐÁP ÁN PHIẾU HỌC TẬP 1: </vt:lpstr>
      <vt:lpstr>Hãy sắp xếp các hợp chất dưới đây thành hai nhóm: nhóm 1 gồm các hợp chất hữu cơ và nhóm 2 gồm các hợp chất vô cơ.</vt:lpstr>
      <vt:lpstr>BÀI 22: GIỚI THIỆU VỀ HỢP CHẤT HỮU CƠ</vt:lpstr>
      <vt:lpstr>NHIỆM VỤ 2:</vt:lpstr>
      <vt:lpstr>BÀI 22: GIỚI THIỆU VỀ HỢP CHẤT HỮU CƠ</vt:lpstr>
      <vt:lpstr>BÀI 22: GIỚI THIỆU VỀ HỢP CHẤT HỮU CƠ</vt:lpstr>
      <vt:lpstr>NHIỆM VỤ 3:</vt:lpstr>
      <vt:lpstr>1. Em hãy cho biết trong các công thức từ (1) đến (6) trong Hình 22.2. công thức nào là công thức phân tử và công thức nào là công thức cấu tạo?</vt:lpstr>
      <vt:lpstr>2. Hãy viết các công thức cấu tạo đầy đủ ở Hình 22.2 dưới dạng thu gọn.</vt:lpstr>
      <vt:lpstr>3. So sánh công thức phân tử của: a) Hợp chất (2) và (3); b) Hợp chất (5) và (6). </vt:lpstr>
      <vt:lpstr>BÀI 22: GIỚI THIỆU VỀ HỢP CHẤT HỮU CƠ</vt:lpstr>
      <vt:lpstr>NHIỆM VỤ 4:</vt:lpstr>
      <vt:lpstr>ĐÁP ÁN PHIẾU HỌC TẬP 3:</vt:lpstr>
      <vt:lpstr>BÀI 22: GIỚI THIỆU VỀ HỢP CHẤT HỮU CƠ</vt:lpstr>
      <vt:lpstr>NHIỆM VỤ 4:</vt:lpstr>
      <vt:lpstr>Sắp xếp các chất sau đây vào một trong hai nhóm: hydrocarbon và dẫn xuất của hydrocarbon:  CH4, CH­3Cl, CH2 = CH2, CH3CH2OH, CH3COOH, CH3NH2, CH3CH2CH3, CH3CH = CH2, CH3COOCH2CH3.</vt:lpstr>
      <vt:lpstr>BÀI 22: GIỚI THIỆU VỀ HỢP CHẤT HỮU CƠ</vt:lpstr>
      <vt:lpstr>PowerPoint Presentation</vt:lpstr>
      <vt:lpstr>Hoạt động 3</vt:lpstr>
      <vt:lpstr>LUYỆN TẬP:</vt:lpstr>
      <vt:lpstr>ĐÁP ÁN:</vt:lpstr>
      <vt:lpstr>Hoạt động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1: KHỞI ĐỘNG</dc:title>
  <dc:creator>Thèn Tươi</dc:creator>
  <cp:keywords>VnTeach.Com</cp:keywords>
  <cp:lastModifiedBy>User</cp:lastModifiedBy>
  <cp:revision>4</cp:revision>
  <dcterms:created xsi:type="dcterms:W3CDTF">2018-10-29T09:59:00Z</dcterms:created>
  <dcterms:modified xsi:type="dcterms:W3CDTF">2024-11-28T01:03:14Z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