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3"/>
  </p:notesMasterIdLst>
  <p:sldIdLst>
    <p:sldId id="267" r:id="rId2"/>
    <p:sldId id="256" r:id="rId3"/>
    <p:sldId id="263" r:id="rId4"/>
    <p:sldId id="264" r:id="rId5"/>
    <p:sldId id="265" r:id="rId6"/>
    <p:sldId id="266" r:id="rId7"/>
    <p:sldId id="258" r:id="rId8"/>
    <p:sldId id="293" r:id="rId9"/>
    <p:sldId id="260" r:id="rId10"/>
    <p:sldId id="261" r:id="rId11"/>
    <p:sldId id="276" r:id="rId12"/>
    <p:sldId id="278" r:id="rId13"/>
    <p:sldId id="368" r:id="rId14"/>
    <p:sldId id="292" r:id="rId15"/>
    <p:sldId id="294" r:id="rId16"/>
    <p:sldId id="366" r:id="rId17"/>
    <p:sldId id="364" r:id="rId18"/>
    <p:sldId id="296" r:id="rId19"/>
    <p:sldId id="295" r:id="rId20"/>
    <p:sldId id="370" r:id="rId21"/>
    <p:sldId id="297" r:id="rId22"/>
    <p:sldId id="298" r:id="rId23"/>
    <p:sldId id="335" r:id="rId24"/>
    <p:sldId id="336" r:id="rId25"/>
    <p:sldId id="337" r:id="rId26"/>
    <p:sldId id="338" r:id="rId27"/>
    <p:sldId id="325" r:id="rId28"/>
    <p:sldId id="322" r:id="rId29"/>
    <p:sldId id="324" r:id="rId30"/>
    <p:sldId id="308" r:id="rId31"/>
    <p:sldId id="326" r:id="rId32"/>
    <p:sldId id="363" r:id="rId33"/>
    <p:sldId id="342" r:id="rId34"/>
    <p:sldId id="340" r:id="rId35"/>
    <p:sldId id="343" r:id="rId36"/>
    <p:sldId id="341" r:id="rId37"/>
    <p:sldId id="346" r:id="rId38"/>
    <p:sldId id="347" r:id="rId39"/>
    <p:sldId id="348" r:id="rId40"/>
    <p:sldId id="350" r:id="rId41"/>
    <p:sldId id="37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10580015cdb_1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10580015cdb_1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11/28/2024</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title 3">
  <p:cSld name="CUSTOM_3_1_1">
    <p:spTree>
      <p:nvGrpSpPr>
        <p:cNvPr id="1" name="Shape 349"/>
        <p:cNvGrpSpPr/>
        <p:nvPr/>
      </p:nvGrpSpPr>
      <p:grpSpPr>
        <a:xfrm>
          <a:off x="0" y="0"/>
          <a:ext cx="0" cy="0"/>
          <a:chOff x="0" y="0"/>
          <a:chExt cx="0" cy="0"/>
        </a:xfrm>
      </p:grpSpPr>
      <p:sp>
        <p:nvSpPr>
          <p:cNvPr id="350" name="Google Shape;350;p23"/>
          <p:cNvSpPr/>
          <p:nvPr/>
        </p:nvSpPr>
        <p:spPr>
          <a:xfrm>
            <a:off x="720200" y="2132433"/>
            <a:ext cx="8124533" cy="2522367"/>
          </a:xfrm>
          <a:custGeom>
            <a:avLst/>
            <a:gdLst/>
            <a:ahLst/>
            <a:cxnLst/>
            <a:rect l="l" t="t" r="r" b="b"/>
            <a:pathLst>
              <a:path w="276784" h="75671" extrusionOk="0">
                <a:moveTo>
                  <a:pt x="275204" y="26049"/>
                </a:moveTo>
                <a:cubicBezTo>
                  <a:pt x="273844" y="18468"/>
                  <a:pt x="271351" y="13738"/>
                  <a:pt x="263643" y="9803"/>
                </a:cubicBezTo>
                <a:cubicBezTo>
                  <a:pt x="255935" y="5868"/>
                  <a:pt x="243464" y="4064"/>
                  <a:pt x="228954" y="2439"/>
                </a:cubicBezTo>
                <a:cubicBezTo>
                  <a:pt x="214444" y="815"/>
                  <a:pt x="200616" y="273"/>
                  <a:pt x="176584" y="56"/>
                </a:cubicBezTo>
                <a:cubicBezTo>
                  <a:pt x="152552" y="-161"/>
                  <a:pt x="110880" y="263"/>
                  <a:pt x="84762" y="1139"/>
                </a:cubicBezTo>
                <a:cubicBezTo>
                  <a:pt x="58644" y="2015"/>
                  <a:pt x="33706" y="1989"/>
                  <a:pt x="19876" y="5310"/>
                </a:cubicBezTo>
                <a:cubicBezTo>
                  <a:pt x="6046" y="8631"/>
                  <a:pt x="3779" y="11979"/>
                  <a:pt x="1784" y="21067"/>
                </a:cubicBezTo>
                <a:cubicBezTo>
                  <a:pt x="-211" y="30156"/>
                  <a:pt x="-2750" y="50960"/>
                  <a:pt x="7906" y="59841"/>
                </a:cubicBezTo>
                <a:cubicBezTo>
                  <a:pt x="18562" y="68722"/>
                  <a:pt x="28538" y="72188"/>
                  <a:pt x="65719" y="74354"/>
                </a:cubicBezTo>
                <a:cubicBezTo>
                  <a:pt x="102900" y="76520"/>
                  <a:pt x="196646" y="76015"/>
                  <a:pt x="230994" y="72838"/>
                </a:cubicBezTo>
                <a:cubicBezTo>
                  <a:pt x="265342" y="69661"/>
                  <a:pt x="264437" y="63090"/>
                  <a:pt x="271805" y="55292"/>
                </a:cubicBezTo>
                <a:cubicBezTo>
                  <a:pt x="279173" y="47494"/>
                  <a:pt x="276564" y="33631"/>
                  <a:pt x="275204" y="26049"/>
                </a:cubicBezTo>
                <a:close/>
              </a:path>
            </a:pathLst>
          </a:custGeom>
          <a:solidFill>
            <a:schemeClr val="lt1"/>
          </a:solidFill>
          <a:ln>
            <a:noFill/>
          </a:ln>
        </p:spPr>
      </p:sp>
      <p:sp>
        <p:nvSpPr>
          <p:cNvPr id="351" name="Google Shape;351;p23"/>
          <p:cNvSpPr txBox="1">
            <a:spLocks noGrp="1"/>
          </p:cNvSpPr>
          <p:nvPr>
            <p:ph type="title"/>
          </p:nvPr>
        </p:nvSpPr>
        <p:spPr>
          <a:xfrm>
            <a:off x="3216960" y="2410533"/>
            <a:ext cx="6452400" cy="1122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57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2" name="Google Shape;352;p23"/>
          <p:cNvSpPr txBox="1">
            <a:spLocks noGrp="1"/>
          </p:cNvSpPr>
          <p:nvPr>
            <p:ph type="title" idx="2" hasCustomPrompt="1"/>
          </p:nvPr>
        </p:nvSpPr>
        <p:spPr>
          <a:xfrm>
            <a:off x="601427" y="2566329"/>
            <a:ext cx="2791200" cy="17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0665"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53" name="Google Shape;353;p23"/>
          <p:cNvSpPr txBox="1">
            <a:spLocks noGrp="1"/>
          </p:cNvSpPr>
          <p:nvPr>
            <p:ph type="subTitle" idx="1"/>
          </p:nvPr>
        </p:nvSpPr>
        <p:spPr>
          <a:xfrm>
            <a:off x="3216967" y="3420033"/>
            <a:ext cx="4643200" cy="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3"/>
          <p:cNvSpPr/>
          <p:nvPr/>
        </p:nvSpPr>
        <p:spPr>
          <a:xfrm>
            <a:off x="3232367" y="291300"/>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5" name="Google Shape;355;p23"/>
          <p:cNvGrpSpPr/>
          <p:nvPr/>
        </p:nvGrpSpPr>
        <p:grpSpPr>
          <a:xfrm rot="-1557774">
            <a:off x="1083500" y="970896"/>
            <a:ext cx="407743" cy="480569"/>
            <a:chOff x="8153693" y="218473"/>
            <a:chExt cx="305799" cy="360418"/>
          </a:xfrm>
        </p:grpSpPr>
        <p:sp>
          <p:nvSpPr>
            <p:cNvPr id="356" name="Google Shape;356;p23"/>
            <p:cNvSpPr/>
            <p:nvPr/>
          </p:nvSpPr>
          <p:spPr>
            <a:xfrm>
              <a:off x="8153693" y="234117"/>
              <a:ext cx="170963" cy="344774"/>
            </a:xfrm>
            <a:custGeom>
              <a:avLst/>
              <a:gdLst/>
              <a:ahLst/>
              <a:cxnLst/>
              <a:rect l="l" t="t" r="r" b="b"/>
              <a:pathLst>
                <a:path w="14470" h="29181" extrusionOk="0">
                  <a:moveTo>
                    <a:pt x="14439" y="0"/>
                  </a:moveTo>
                  <a:cubicBezTo>
                    <a:pt x="10974" y="0"/>
                    <a:pt x="6354" y="213"/>
                    <a:pt x="639" y="1064"/>
                  </a:cubicBezTo>
                  <a:cubicBezTo>
                    <a:pt x="335" y="5745"/>
                    <a:pt x="1" y="13283"/>
                    <a:pt x="1" y="18146"/>
                  </a:cubicBezTo>
                  <a:cubicBezTo>
                    <a:pt x="1" y="21490"/>
                    <a:pt x="31" y="25229"/>
                    <a:pt x="92" y="28572"/>
                  </a:cubicBezTo>
                  <a:lnTo>
                    <a:pt x="5654" y="29180"/>
                  </a:lnTo>
                  <a:cubicBezTo>
                    <a:pt x="5563" y="25502"/>
                    <a:pt x="5503" y="21399"/>
                    <a:pt x="5503" y="17843"/>
                  </a:cubicBezTo>
                  <a:cubicBezTo>
                    <a:pt x="8238" y="17539"/>
                    <a:pt x="11065" y="17326"/>
                    <a:pt x="13801" y="17265"/>
                  </a:cubicBezTo>
                  <a:lnTo>
                    <a:pt x="12949" y="12736"/>
                  </a:lnTo>
                  <a:cubicBezTo>
                    <a:pt x="10335" y="12736"/>
                    <a:pt x="8025" y="13010"/>
                    <a:pt x="5563" y="13344"/>
                  </a:cubicBezTo>
                  <a:cubicBezTo>
                    <a:pt x="5654" y="11247"/>
                    <a:pt x="5715" y="7417"/>
                    <a:pt x="5806" y="5380"/>
                  </a:cubicBezTo>
                  <a:cubicBezTo>
                    <a:pt x="8694" y="5137"/>
                    <a:pt x="11734" y="5076"/>
                    <a:pt x="14469" y="5076"/>
                  </a:cubicBezTo>
                  <a:lnTo>
                    <a:pt x="14439" y="5076"/>
                  </a:lnTo>
                  <a:lnTo>
                    <a:pt x="14439" y="0"/>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23"/>
            <p:cNvSpPr/>
            <p:nvPr/>
          </p:nvSpPr>
          <p:spPr>
            <a:xfrm>
              <a:off x="8387291" y="218473"/>
              <a:ext cx="72201" cy="355549"/>
            </a:xfrm>
            <a:custGeom>
              <a:avLst/>
              <a:gdLst/>
              <a:ahLst/>
              <a:cxnLst/>
              <a:rect l="l" t="t" r="r" b="b"/>
              <a:pathLst>
                <a:path w="6111" h="30093" extrusionOk="0">
                  <a:moveTo>
                    <a:pt x="365" y="1"/>
                  </a:moveTo>
                  <a:cubicBezTo>
                    <a:pt x="122" y="5077"/>
                    <a:pt x="1" y="9423"/>
                    <a:pt x="1" y="13861"/>
                  </a:cubicBezTo>
                  <a:cubicBezTo>
                    <a:pt x="1" y="18755"/>
                    <a:pt x="153" y="23770"/>
                    <a:pt x="517" y="29606"/>
                  </a:cubicBezTo>
                  <a:lnTo>
                    <a:pt x="6110" y="30092"/>
                  </a:lnTo>
                  <a:cubicBezTo>
                    <a:pt x="5745" y="25472"/>
                    <a:pt x="5593" y="20031"/>
                    <a:pt x="5593" y="14590"/>
                  </a:cubicBezTo>
                  <a:cubicBezTo>
                    <a:pt x="5593" y="9727"/>
                    <a:pt x="5685" y="4864"/>
                    <a:pt x="5958" y="548"/>
                  </a:cubicBezTo>
                  <a:lnTo>
                    <a:pt x="365"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358" name="Google Shape;358;p23"/>
          <p:cNvSpPr/>
          <p:nvPr/>
        </p:nvSpPr>
        <p:spPr>
          <a:xfrm>
            <a:off x="7615767" y="719317"/>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9" name="Google Shape;359;p23"/>
          <p:cNvGrpSpPr/>
          <p:nvPr/>
        </p:nvGrpSpPr>
        <p:grpSpPr>
          <a:xfrm rot="693631">
            <a:off x="3437472" y="5337896"/>
            <a:ext cx="481020" cy="496081"/>
            <a:chOff x="5593472" y="1340072"/>
            <a:chExt cx="360770" cy="372066"/>
          </a:xfrm>
        </p:grpSpPr>
        <p:sp>
          <p:nvSpPr>
            <p:cNvPr id="360" name="Google Shape;360;p23"/>
            <p:cNvSpPr/>
            <p:nvPr/>
          </p:nvSpPr>
          <p:spPr>
            <a:xfrm>
              <a:off x="5593472" y="1340072"/>
              <a:ext cx="228053" cy="372066"/>
            </a:xfrm>
            <a:custGeom>
              <a:avLst/>
              <a:gdLst/>
              <a:ahLst/>
              <a:cxnLst/>
              <a:rect l="l" t="t" r="r" b="b"/>
              <a:pathLst>
                <a:path w="19302" h="31491" extrusionOk="0">
                  <a:moveTo>
                    <a:pt x="9970" y="4773"/>
                  </a:moveTo>
                  <a:cubicBezTo>
                    <a:pt x="11733" y="4773"/>
                    <a:pt x="13466" y="5897"/>
                    <a:pt x="13466" y="8572"/>
                  </a:cubicBezTo>
                  <a:cubicBezTo>
                    <a:pt x="13466" y="10639"/>
                    <a:pt x="10274" y="13892"/>
                    <a:pt x="6110" y="15837"/>
                  </a:cubicBezTo>
                  <a:cubicBezTo>
                    <a:pt x="6171" y="12463"/>
                    <a:pt x="6171" y="8937"/>
                    <a:pt x="6171" y="5472"/>
                  </a:cubicBezTo>
                  <a:cubicBezTo>
                    <a:pt x="7569" y="4986"/>
                    <a:pt x="8815" y="4773"/>
                    <a:pt x="9970" y="4773"/>
                  </a:cubicBezTo>
                  <a:close/>
                  <a:moveTo>
                    <a:pt x="9940" y="1"/>
                  </a:moveTo>
                  <a:cubicBezTo>
                    <a:pt x="6900" y="1"/>
                    <a:pt x="3466" y="730"/>
                    <a:pt x="487" y="2128"/>
                  </a:cubicBezTo>
                  <a:cubicBezTo>
                    <a:pt x="548" y="4560"/>
                    <a:pt x="548" y="6992"/>
                    <a:pt x="548" y="9423"/>
                  </a:cubicBezTo>
                  <a:cubicBezTo>
                    <a:pt x="548" y="16262"/>
                    <a:pt x="396" y="23132"/>
                    <a:pt x="1" y="29971"/>
                  </a:cubicBezTo>
                  <a:lnTo>
                    <a:pt x="5654" y="30609"/>
                  </a:lnTo>
                  <a:cubicBezTo>
                    <a:pt x="5837" y="26718"/>
                    <a:pt x="5958" y="22524"/>
                    <a:pt x="6049" y="18694"/>
                  </a:cubicBezTo>
                  <a:cubicBezTo>
                    <a:pt x="9606" y="23436"/>
                    <a:pt x="12888" y="27782"/>
                    <a:pt x="15350" y="31491"/>
                  </a:cubicBezTo>
                  <a:lnTo>
                    <a:pt x="19302" y="28573"/>
                  </a:lnTo>
                  <a:cubicBezTo>
                    <a:pt x="16870" y="25047"/>
                    <a:pt x="14195" y="21460"/>
                    <a:pt x="11612" y="18208"/>
                  </a:cubicBezTo>
                  <a:cubicBezTo>
                    <a:pt x="15259" y="15806"/>
                    <a:pt x="18512" y="12524"/>
                    <a:pt x="18512" y="8815"/>
                  </a:cubicBezTo>
                  <a:cubicBezTo>
                    <a:pt x="18512" y="2949"/>
                    <a:pt x="14469" y="1"/>
                    <a:pt x="9940" y="1"/>
                  </a:cubicBez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5882041" y="1356385"/>
              <a:ext cx="72201" cy="355549"/>
            </a:xfrm>
            <a:custGeom>
              <a:avLst/>
              <a:gdLst/>
              <a:ahLst/>
              <a:cxnLst/>
              <a:rect l="l" t="t" r="r" b="b"/>
              <a:pathLst>
                <a:path w="6111" h="30093" extrusionOk="0">
                  <a:moveTo>
                    <a:pt x="365" y="1"/>
                  </a:moveTo>
                  <a:cubicBezTo>
                    <a:pt x="122" y="5077"/>
                    <a:pt x="1" y="9423"/>
                    <a:pt x="1" y="13861"/>
                  </a:cubicBezTo>
                  <a:cubicBezTo>
                    <a:pt x="1" y="18755"/>
                    <a:pt x="153" y="23770"/>
                    <a:pt x="517" y="29606"/>
                  </a:cubicBezTo>
                  <a:lnTo>
                    <a:pt x="6110" y="30092"/>
                  </a:lnTo>
                  <a:cubicBezTo>
                    <a:pt x="5745" y="25472"/>
                    <a:pt x="5593" y="20031"/>
                    <a:pt x="5593" y="14590"/>
                  </a:cubicBezTo>
                  <a:cubicBezTo>
                    <a:pt x="5593" y="9727"/>
                    <a:pt x="5685" y="4864"/>
                    <a:pt x="5958" y="548"/>
                  </a:cubicBezTo>
                  <a:lnTo>
                    <a:pt x="365"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362" name="Google Shape;362;p23"/>
          <p:cNvSpPr/>
          <p:nvPr/>
        </p:nvSpPr>
        <p:spPr>
          <a:xfrm>
            <a:off x="458651" y="2103884"/>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10810500" y="1219200"/>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4" name="Google Shape;364;p23"/>
          <p:cNvGrpSpPr/>
          <p:nvPr/>
        </p:nvGrpSpPr>
        <p:grpSpPr>
          <a:xfrm rot="-1531023">
            <a:off x="4729485" y="971737"/>
            <a:ext cx="632824" cy="478877"/>
            <a:chOff x="2322102" y="3096168"/>
            <a:chExt cx="474595" cy="359141"/>
          </a:xfrm>
        </p:grpSpPr>
        <p:sp>
          <p:nvSpPr>
            <p:cNvPr id="365" name="Google Shape;365;p23"/>
            <p:cNvSpPr/>
            <p:nvPr/>
          </p:nvSpPr>
          <p:spPr>
            <a:xfrm>
              <a:off x="2322102" y="3098152"/>
              <a:ext cx="195018" cy="355183"/>
            </a:xfrm>
            <a:custGeom>
              <a:avLst/>
              <a:gdLst/>
              <a:ahLst/>
              <a:cxnLst/>
              <a:rect l="l" t="t" r="r" b="b"/>
              <a:pathLst>
                <a:path w="16506" h="30062" extrusionOk="0">
                  <a:moveTo>
                    <a:pt x="15716" y="1"/>
                  </a:moveTo>
                  <a:cubicBezTo>
                    <a:pt x="15716" y="1"/>
                    <a:pt x="11855" y="122"/>
                    <a:pt x="7995" y="426"/>
                  </a:cubicBezTo>
                  <a:cubicBezTo>
                    <a:pt x="4013" y="761"/>
                    <a:pt x="1" y="1429"/>
                    <a:pt x="1" y="1429"/>
                  </a:cubicBezTo>
                  <a:lnTo>
                    <a:pt x="913" y="6232"/>
                  </a:lnTo>
                  <a:cubicBezTo>
                    <a:pt x="913" y="6232"/>
                    <a:pt x="3132" y="5897"/>
                    <a:pt x="5959" y="5563"/>
                  </a:cubicBezTo>
                  <a:lnTo>
                    <a:pt x="5959" y="5563"/>
                  </a:lnTo>
                  <a:cubicBezTo>
                    <a:pt x="5715" y="10457"/>
                    <a:pt x="5685" y="12341"/>
                    <a:pt x="5685" y="15746"/>
                  </a:cubicBezTo>
                  <a:cubicBezTo>
                    <a:pt x="5685" y="20396"/>
                    <a:pt x="5837" y="25229"/>
                    <a:pt x="6111" y="29606"/>
                  </a:cubicBezTo>
                  <a:lnTo>
                    <a:pt x="11278" y="30062"/>
                  </a:lnTo>
                  <a:cubicBezTo>
                    <a:pt x="11187" y="25411"/>
                    <a:pt x="11126" y="20670"/>
                    <a:pt x="11126" y="15746"/>
                  </a:cubicBezTo>
                  <a:cubicBezTo>
                    <a:pt x="11126" y="11885"/>
                    <a:pt x="11247" y="8937"/>
                    <a:pt x="11399" y="4986"/>
                  </a:cubicBezTo>
                  <a:cubicBezTo>
                    <a:pt x="14226" y="4712"/>
                    <a:pt x="16506" y="4590"/>
                    <a:pt x="16506" y="4590"/>
                  </a:cubicBezTo>
                  <a:lnTo>
                    <a:pt x="15716"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555352" y="3096168"/>
              <a:ext cx="241345" cy="359141"/>
            </a:xfrm>
            <a:custGeom>
              <a:avLst/>
              <a:gdLst/>
              <a:ahLst/>
              <a:cxnLst/>
              <a:rect l="l" t="t" r="r" b="b"/>
              <a:pathLst>
                <a:path w="20427" h="30397" extrusionOk="0">
                  <a:moveTo>
                    <a:pt x="10791" y="5411"/>
                  </a:moveTo>
                  <a:lnTo>
                    <a:pt x="12858" y="18086"/>
                  </a:lnTo>
                  <a:lnTo>
                    <a:pt x="8208" y="18238"/>
                  </a:lnTo>
                  <a:lnTo>
                    <a:pt x="8208" y="18238"/>
                  </a:lnTo>
                  <a:lnTo>
                    <a:pt x="10791" y="5411"/>
                  </a:lnTo>
                  <a:close/>
                  <a:moveTo>
                    <a:pt x="7387" y="1"/>
                  </a:moveTo>
                  <a:lnTo>
                    <a:pt x="1" y="29910"/>
                  </a:lnTo>
                  <a:lnTo>
                    <a:pt x="5776" y="30397"/>
                  </a:lnTo>
                  <a:lnTo>
                    <a:pt x="7357" y="22646"/>
                  </a:lnTo>
                  <a:lnTo>
                    <a:pt x="13497" y="22372"/>
                  </a:lnTo>
                  <a:lnTo>
                    <a:pt x="14439" y="28117"/>
                  </a:lnTo>
                  <a:lnTo>
                    <a:pt x="20427" y="28603"/>
                  </a:lnTo>
                  <a:lnTo>
                    <a:pt x="20427" y="28603"/>
                  </a:lnTo>
                  <a:lnTo>
                    <a:pt x="15016" y="639"/>
                  </a:lnTo>
                  <a:lnTo>
                    <a:pt x="7387"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367" name="Google Shape;367;p23"/>
          <p:cNvGrpSpPr/>
          <p:nvPr/>
        </p:nvGrpSpPr>
        <p:grpSpPr>
          <a:xfrm>
            <a:off x="8074735" y="5460052"/>
            <a:ext cx="551397" cy="480288"/>
            <a:chOff x="5594126" y="266289"/>
            <a:chExt cx="413548" cy="360216"/>
          </a:xfrm>
        </p:grpSpPr>
        <p:sp>
          <p:nvSpPr>
            <p:cNvPr id="368" name="Google Shape;368;p23"/>
            <p:cNvSpPr/>
            <p:nvPr/>
          </p:nvSpPr>
          <p:spPr>
            <a:xfrm>
              <a:off x="5594126" y="266289"/>
              <a:ext cx="199685" cy="360216"/>
            </a:xfrm>
            <a:custGeom>
              <a:avLst/>
              <a:gdLst/>
              <a:ahLst/>
              <a:cxnLst/>
              <a:rect l="l" t="t" r="r" b="b"/>
              <a:pathLst>
                <a:path w="16901" h="30488" extrusionOk="0">
                  <a:moveTo>
                    <a:pt x="7599" y="4864"/>
                  </a:moveTo>
                  <a:cubicBezTo>
                    <a:pt x="9393" y="4864"/>
                    <a:pt x="11277" y="6718"/>
                    <a:pt x="11277" y="9758"/>
                  </a:cubicBezTo>
                  <a:cubicBezTo>
                    <a:pt x="11277" y="12645"/>
                    <a:pt x="9119" y="15229"/>
                    <a:pt x="5654" y="16354"/>
                  </a:cubicBezTo>
                  <a:cubicBezTo>
                    <a:pt x="5684" y="12584"/>
                    <a:pt x="5776" y="8907"/>
                    <a:pt x="5897" y="5046"/>
                  </a:cubicBezTo>
                  <a:cubicBezTo>
                    <a:pt x="6444" y="4986"/>
                    <a:pt x="6961" y="4864"/>
                    <a:pt x="7599" y="4864"/>
                  </a:cubicBezTo>
                  <a:close/>
                  <a:moveTo>
                    <a:pt x="7599" y="1"/>
                  </a:moveTo>
                  <a:cubicBezTo>
                    <a:pt x="5198" y="1"/>
                    <a:pt x="2766" y="426"/>
                    <a:pt x="396" y="1308"/>
                  </a:cubicBezTo>
                  <a:cubicBezTo>
                    <a:pt x="152" y="7873"/>
                    <a:pt x="0" y="13770"/>
                    <a:pt x="0" y="20031"/>
                  </a:cubicBezTo>
                  <a:cubicBezTo>
                    <a:pt x="0" y="23132"/>
                    <a:pt x="31" y="26475"/>
                    <a:pt x="152" y="29971"/>
                  </a:cubicBezTo>
                  <a:lnTo>
                    <a:pt x="5745" y="30487"/>
                  </a:lnTo>
                  <a:cubicBezTo>
                    <a:pt x="5654" y="27205"/>
                    <a:pt x="5624" y="23952"/>
                    <a:pt x="5624" y="20974"/>
                  </a:cubicBezTo>
                  <a:cubicBezTo>
                    <a:pt x="12067" y="19180"/>
                    <a:pt x="16900" y="15077"/>
                    <a:pt x="16900" y="9727"/>
                  </a:cubicBezTo>
                  <a:cubicBezTo>
                    <a:pt x="16900" y="3648"/>
                    <a:pt x="12037" y="1"/>
                    <a:pt x="7599" y="1"/>
                  </a:cubicBez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5833131" y="272405"/>
              <a:ext cx="174543" cy="344419"/>
            </a:xfrm>
            <a:custGeom>
              <a:avLst/>
              <a:gdLst/>
              <a:ahLst/>
              <a:cxnLst/>
              <a:rect l="l" t="t" r="r" b="b"/>
              <a:pathLst>
                <a:path w="14773" h="29151" extrusionOk="0">
                  <a:moveTo>
                    <a:pt x="14439" y="1"/>
                  </a:moveTo>
                  <a:cubicBezTo>
                    <a:pt x="10974" y="1"/>
                    <a:pt x="6323" y="183"/>
                    <a:pt x="639" y="1065"/>
                  </a:cubicBezTo>
                  <a:cubicBezTo>
                    <a:pt x="335" y="5745"/>
                    <a:pt x="1" y="13253"/>
                    <a:pt x="1" y="18116"/>
                  </a:cubicBezTo>
                  <a:cubicBezTo>
                    <a:pt x="1" y="22038"/>
                    <a:pt x="61" y="25290"/>
                    <a:pt x="153" y="28573"/>
                  </a:cubicBezTo>
                  <a:lnTo>
                    <a:pt x="6475" y="29150"/>
                  </a:lnTo>
                  <a:cubicBezTo>
                    <a:pt x="10335" y="29150"/>
                    <a:pt x="12858" y="28421"/>
                    <a:pt x="14773" y="27539"/>
                  </a:cubicBezTo>
                  <a:lnTo>
                    <a:pt x="14135" y="22980"/>
                  </a:lnTo>
                  <a:cubicBezTo>
                    <a:pt x="11764" y="23436"/>
                    <a:pt x="8755" y="23983"/>
                    <a:pt x="5533" y="24226"/>
                  </a:cubicBezTo>
                  <a:cubicBezTo>
                    <a:pt x="5502" y="22038"/>
                    <a:pt x="5502" y="19971"/>
                    <a:pt x="5502" y="17083"/>
                  </a:cubicBezTo>
                  <a:cubicBezTo>
                    <a:pt x="7904" y="16870"/>
                    <a:pt x="11399" y="16536"/>
                    <a:pt x="13770" y="16475"/>
                  </a:cubicBezTo>
                  <a:lnTo>
                    <a:pt x="12980" y="11977"/>
                  </a:lnTo>
                  <a:cubicBezTo>
                    <a:pt x="10335" y="12007"/>
                    <a:pt x="8056" y="12129"/>
                    <a:pt x="5563" y="12493"/>
                  </a:cubicBezTo>
                  <a:cubicBezTo>
                    <a:pt x="5624" y="10183"/>
                    <a:pt x="5685" y="7752"/>
                    <a:pt x="5776" y="5381"/>
                  </a:cubicBezTo>
                  <a:cubicBezTo>
                    <a:pt x="8603" y="5168"/>
                    <a:pt x="11703" y="5077"/>
                    <a:pt x="14439" y="5077"/>
                  </a:cubicBezTo>
                  <a:lnTo>
                    <a:pt x="14439" y="1"/>
                  </a:lnTo>
                  <a:close/>
                </a:path>
              </a:pathLst>
            </a:cu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370" name="Google Shape;370;p23"/>
          <p:cNvSpPr/>
          <p:nvPr/>
        </p:nvSpPr>
        <p:spPr>
          <a:xfrm>
            <a:off x="9169233" y="2103884"/>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6125167" y="5638984"/>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1226167" y="5460051"/>
            <a:ext cx="122400" cy="122400"/>
          </a:xfrm>
          <a:prstGeom prst="ellipse">
            <a:avLst/>
          </a:prstGeom>
          <a:solidFill>
            <a:srgbClr val="D68C60">
              <a:alpha val="208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11/28/2024</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oleObject" Target="../embeddings/oleObject1.bin"/><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slideLayout" Target="../slideLayouts/slideLayout7.xml"/><Relationship Id="rId16" Type="http://schemas.openxmlformats.org/officeDocument/2006/relationships/image" Target="../media/image25.jpeg"/><Relationship Id="rId1" Type="http://schemas.openxmlformats.org/officeDocument/2006/relationships/vmlDrawing" Target="../drawings/vmlDrawing1.v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oleObject" Target="../embeddings/oleObject2.bin"/><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4.wmf"/><Relationship Id="rId9" Type="http://schemas.openxmlformats.org/officeDocument/2006/relationships/image" Target="../media/image18.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3.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370" y="739775"/>
            <a:ext cx="10309225" cy="3862705"/>
          </a:xfrm>
        </p:spPr>
        <p:txBody>
          <a:bodyPr>
            <a:noAutofit/>
          </a:bodyPr>
          <a:lstStyle/>
          <a:p>
            <a:r>
              <a:rPr lang="vi-VN" altLang="en-US" sz="5400" dirty="0">
                <a:solidFill>
                  <a:schemeClr val="bg2">
                    <a:lumMod val="20000"/>
                    <a:lumOff val="80000"/>
                  </a:schemeClr>
                </a:solidFill>
                <a:latin typeface="Times New Roman" panose="02020603050405020304" charset="0"/>
                <a:cs typeface="Times New Roman" panose="02020603050405020304" charset="0"/>
              </a:rPr>
              <a:t/>
            </a:r>
            <a:br>
              <a:rPr lang="vi-VN" altLang="en-US" sz="5400" dirty="0">
                <a:solidFill>
                  <a:schemeClr val="bg2">
                    <a:lumMod val="20000"/>
                    <a:lumOff val="80000"/>
                  </a:schemeClr>
                </a:solidFill>
                <a:latin typeface="Times New Roman" panose="02020603050405020304" charset="0"/>
                <a:cs typeface="Times New Roman" panose="02020603050405020304" charset="0"/>
              </a:rPr>
            </a:br>
            <a:r>
              <a:rPr lang="vi-VN" altLang="en-US" sz="5400" b="1" dirty="0">
                <a:solidFill>
                  <a:srgbClr val="FF0000"/>
                </a:solidFill>
                <a:latin typeface="Times New Roman" panose="02020603050405020304" charset="0"/>
                <a:cs typeface="Times New Roman" panose="02020603050405020304" charset="0"/>
              </a:rPr>
              <a:t>BÀI </a:t>
            </a:r>
            <a:r>
              <a:rPr lang="en-US" altLang="en-US" sz="5400" b="1" dirty="0" smtClean="0">
                <a:solidFill>
                  <a:srgbClr val="FF0000"/>
                </a:solidFill>
                <a:latin typeface="Times New Roman" panose="02020603050405020304" charset="0"/>
                <a:cs typeface="Times New Roman" panose="02020603050405020304" charset="0"/>
              </a:rPr>
              <a:t>21</a:t>
            </a:r>
            <a:r>
              <a:rPr lang="vi-VN" altLang="en-US" sz="5400" b="1" dirty="0" smtClean="0">
                <a:solidFill>
                  <a:srgbClr val="FF0000"/>
                </a:solidFill>
                <a:latin typeface="Times New Roman" panose="02020603050405020304" charset="0"/>
                <a:cs typeface="Times New Roman" panose="02020603050405020304" charset="0"/>
              </a:rPr>
              <a:t>: </a:t>
            </a:r>
            <a:r>
              <a:rPr lang="vi-VN" altLang="en-US" sz="5400" b="1" dirty="0">
                <a:solidFill>
                  <a:srgbClr val="FF0000"/>
                </a:solidFill>
                <a:latin typeface="Times New Roman" panose="02020603050405020304" charset="0"/>
                <a:cs typeface="Times New Roman" panose="02020603050405020304" charset="0"/>
              </a:rPr>
              <a:t>SỰ KHÁC NHAU  CƠ BẢN CỦA PHI KIM VÀ KIM LOẠI</a:t>
            </a:r>
            <a:r>
              <a:rPr lang="vi-VN" altLang="en-US" sz="5400" b="1" u="heavy" dirty="0">
                <a:solidFill>
                  <a:srgbClr val="FF0000"/>
                </a:solidFill>
                <a:latin typeface="Times New Roman" panose="02020603050405020304" charset="0"/>
                <a:cs typeface="Times New Roman" panose="02020603050405020304" charset="0"/>
              </a:rPr>
              <a:t> </a:t>
            </a:r>
            <a:r>
              <a:rPr lang="vi-VN" altLang="en-US" sz="5400" u="heavy" dirty="0">
                <a:solidFill>
                  <a:srgbClr val="FF0000"/>
                </a:solidFill>
                <a:latin typeface="Times New Roman" panose="02020603050405020304" charset="0"/>
                <a:cs typeface="Times New Roman" panose="0202060305040502030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185" y="603885"/>
            <a:ext cx="10515600" cy="1076960"/>
          </a:xfrm>
        </p:spPr>
        <p:txBody>
          <a:bodyPr>
            <a:noAutofit/>
          </a:bodyPr>
          <a:lstStyle/>
          <a:p>
            <a:pPr marL="0" indent="0">
              <a:lnSpc>
                <a:spcPct val="100000"/>
              </a:lnSpc>
              <a:buNone/>
            </a:pPr>
            <a:r>
              <a:rPr lang="en-US" sz="4000">
                <a:latin typeface="Times New Roman" panose="02020603050405020304" charset="0"/>
                <a:cs typeface="Times New Roman" panose="02020603050405020304" charset="0"/>
              </a:rPr>
              <a:t>2. Ứng dụng của sulfur </a:t>
            </a:r>
          </a:p>
          <a:p>
            <a:pPr marL="0" indent="0">
              <a:lnSpc>
                <a:spcPct val="100000"/>
              </a:lnSpc>
              <a:buNone/>
            </a:pPr>
            <a:endParaRPr lang="vi-VN" altLang="en-US" sz="4000">
              <a:latin typeface="Times New Roman" panose="02020603050405020304" charset="0"/>
              <a:cs typeface="Times New Roman" panose="02020603050405020304" charset="0"/>
            </a:endParaRPr>
          </a:p>
        </p:txBody>
      </p:sp>
      <p:sp>
        <p:nvSpPr>
          <p:cNvPr id="2" name="Text Box 1"/>
          <p:cNvSpPr txBox="1"/>
          <p:nvPr/>
        </p:nvSpPr>
        <p:spPr>
          <a:xfrm>
            <a:off x="684530" y="2152015"/>
            <a:ext cx="10897870" cy="1568450"/>
          </a:xfrm>
          <a:prstGeom prst="rect">
            <a:avLst/>
          </a:prstGeom>
          <a:noFill/>
        </p:spPr>
        <p:txBody>
          <a:bodyPr wrap="square" rtlCol="0" anchor="t">
            <a:spAutoFit/>
          </a:bodyPr>
          <a:lstStyle/>
          <a:p>
            <a:pPr marL="0" indent="0">
              <a:lnSpc>
                <a:spcPct val="100000"/>
              </a:lnSpc>
              <a:buNone/>
            </a:pPr>
            <a:r>
              <a:rPr lang="en-US" sz="4800">
                <a:latin typeface="Times New Roman" panose="02020603050405020304" charset="0"/>
                <a:cs typeface="Times New Roman" panose="02020603050405020304" charset="0"/>
                <a:sym typeface="+mn-ea"/>
              </a:rPr>
              <a:t>+ Sản xuất diêm; sản xuất sulfuric acid; sản xuất thuốc trừ sâu; </a:t>
            </a:r>
            <a:r>
              <a:rPr lang="vi-VN" altLang="en-US" sz="4800">
                <a:latin typeface="Times New Roman" panose="02020603050405020304" charset="0"/>
                <a:cs typeface="Times New Roman" panose="02020603050405020304" charset="0"/>
                <a:sym typeface="+mn-ea"/>
              </a:rPr>
              <a:t>sản </a:t>
            </a:r>
            <a:r>
              <a:rPr lang="en-US" sz="4800">
                <a:latin typeface="Times New Roman" panose="02020603050405020304" charset="0"/>
                <a:cs typeface="Times New Roman" panose="02020603050405020304" charset="0"/>
                <a:sym typeface="+mn-ea"/>
              </a:rPr>
              <a:t>xuất </a:t>
            </a:r>
            <a:r>
              <a:rPr lang="vi-VN" altLang="en-US" sz="4800">
                <a:latin typeface="Times New Roman" panose="02020603050405020304" charset="0"/>
                <a:cs typeface="Times New Roman" panose="02020603050405020304" charset="0"/>
                <a:sym typeface="+mn-ea"/>
              </a:rPr>
              <a:t>săm , lốp xe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12"/>
          <p:cNvGraphicFramePr>
            <a:graphicFrameLocks noChangeAspect="1"/>
          </p:cNvGraphicFramePr>
          <p:nvPr/>
        </p:nvGraphicFramePr>
        <p:xfrm>
          <a:off x="4102100" y="1841500"/>
          <a:ext cx="914400" cy="198438"/>
        </p:xfrm>
        <a:graphic>
          <a:graphicData uri="http://schemas.openxmlformats.org/presentationml/2006/ole">
            <mc:AlternateContent xmlns:mc="http://schemas.openxmlformats.org/markup-compatibility/2006">
              <mc:Choice xmlns:v="urn:schemas-microsoft-com:vml" Requires="v">
                <p:oleObj spid="_x0000_s6192" name="Equation" r:id="rId3" imgW="434975" imgH="676910" progId="Equation.DSMT4">
                  <p:embed/>
                </p:oleObj>
              </mc:Choice>
              <mc:Fallback>
                <p:oleObj name="Equation" r:id="rId3" imgW="434975" imgH="67691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18415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7" name="Object 13"/>
          <p:cNvGraphicFramePr>
            <a:graphicFrameLocks noChangeAspect="1"/>
          </p:cNvGraphicFramePr>
          <p:nvPr/>
        </p:nvGraphicFramePr>
        <p:xfrm>
          <a:off x="4102100" y="1841500"/>
          <a:ext cx="914400" cy="198438"/>
        </p:xfrm>
        <a:graphic>
          <a:graphicData uri="http://schemas.openxmlformats.org/presentationml/2006/ole">
            <mc:AlternateContent xmlns:mc="http://schemas.openxmlformats.org/markup-compatibility/2006">
              <mc:Choice xmlns:v="urn:schemas-microsoft-com:vml" Requires="v">
                <p:oleObj spid="_x0000_s6193" name="Equation" r:id="rId5" imgW="434975" imgH="676910" progId="Equation.DSMT4">
                  <p:embed/>
                </p:oleObj>
              </mc:Choice>
              <mc:Fallback>
                <p:oleObj name="Equation" r:id="rId5" imgW="434975" imgH="67691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18415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8" name="AutoShape 56" descr="2Q=="/>
          <p:cNvSpPr>
            <a:spLocks noChangeAspect="1" noChangeArrowheads="1"/>
          </p:cNvSpPr>
          <p:nvPr/>
        </p:nvSpPr>
        <p:spPr bwMode="auto">
          <a:xfrm>
            <a:off x="4767264" y="2571750"/>
            <a:ext cx="2657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6149" name="AutoShape 58" descr="2Q=="/>
          <p:cNvSpPr>
            <a:spLocks noChangeAspect="1" noChangeArrowheads="1"/>
          </p:cNvSpPr>
          <p:nvPr/>
        </p:nvSpPr>
        <p:spPr bwMode="auto">
          <a:xfrm>
            <a:off x="4767264" y="2571750"/>
            <a:ext cx="2657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sp>
        <p:nvSpPr>
          <p:cNvPr id="6150" name="AutoShape 60" descr="2Q=="/>
          <p:cNvSpPr>
            <a:spLocks noChangeAspect="1" noChangeArrowheads="1"/>
          </p:cNvSpPr>
          <p:nvPr/>
        </p:nvSpPr>
        <p:spPr bwMode="auto">
          <a:xfrm>
            <a:off x="4767264" y="2571750"/>
            <a:ext cx="2657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pic>
        <p:nvPicPr>
          <p:cNvPr id="6151" name="Picture 50" descr="ANd9GcRJX3iAy-ZBaot0YLTDzGGBgsrnlpMJPV8RPU-uETnwy8PFJMZDf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1" y="76200"/>
            <a:ext cx="2168525" cy="19240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nvGrpSpPr>
          <p:cNvPr id="6152" name="Group 70"/>
          <p:cNvGrpSpPr/>
          <p:nvPr/>
        </p:nvGrpSpPr>
        <p:grpSpPr bwMode="auto">
          <a:xfrm>
            <a:off x="1524000" y="0"/>
            <a:ext cx="4572000" cy="2209800"/>
            <a:chOff x="384" y="2514"/>
            <a:chExt cx="2050" cy="1274"/>
          </a:xfrm>
        </p:grpSpPr>
        <p:pic>
          <p:nvPicPr>
            <p:cNvPr id="6174" name="Picture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2514"/>
              <a:ext cx="1018" cy="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0" y="2514"/>
              <a:ext cx="994" cy="124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pic>
        <p:nvPicPr>
          <p:cNvPr id="6153" name="Picture 46" descr="Hóa chất tinh khiết Chữ 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029200"/>
            <a:ext cx="1752600" cy="175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54" name="Line 78"/>
          <p:cNvSpPr>
            <a:spLocks noChangeShapeType="1"/>
          </p:cNvSpPr>
          <p:nvPr/>
        </p:nvSpPr>
        <p:spPr bwMode="auto">
          <a:xfrm flipV="1">
            <a:off x="6629400" y="2209800"/>
            <a:ext cx="1295400" cy="10668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Line 81"/>
          <p:cNvSpPr>
            <a:spLocks noChangeShapeType="1"/>
          </p:cNvSpPr>
          <p:nvPr/>
        </p:nvSpPr>
        <p:spPr bwMode="auto">
          <a:xfrm flipH="1" flipV="1">
            <a:off x="3962400" y="3505200"/>
            <a:ext cx="1371600" cy="1524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6" name="Line 83"/>
          <p:cNvSpPr>
            <a:spLocks noChangeShapeType="1"/>
          </p:cNvSpPr>
          <p:nvPr/>
        </p:nvSpPr>
        <p:spPr bwMode="auto">
          <a:xfrm flipH="1" flipV="1">
            <a:off x="4343400" y="2362200"/>
            <a:ext cx="1219200" cy="9144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44" descr="ANd9GcTQfimBdsp9VTS6zlHWGpgNrN-IIxTpSvploE-Krhg9myxpwvw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4800601"/>
            <a:ext cx="247808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5188" y="5105400"/>
            <a:ext cx="8112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4" descr="D:\ẢNH\large_10_2011_d018b02ba9e7e16f49153ab40b5cb234.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717800"/>
            <a:ext cx="24384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1" name="Group 40"/>
          <p:cNvGrpSpPr/>
          <p:nvPr/>
        </p:nvGrpSpPr>
        <p:grpSpPr bwMode="auto">
          <a:xfrm>
            <a:off x="7924800" y="4537076"/>
            <a:ext cx="2649538" cy="2244725"/>
            <a:chOff x="4315264" y="5029200"/>
            <a:chExt cx="2388740" cy="1703143"/>
          </a:xfrm>
        </p:grpSpPr>
        <p:pic>
          <p:nvPicPr>
            <p:cNvPr id="6171" name="Picture 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2327" y="5029200"/>
              <a:ext cx="727075" cy="167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72"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5264" y="5055944"/>
              <a:ext cx="666750" cy="16763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73" name="Picture 5" descr="D:\ẢNH\1Image_Pro_eb8f271a-0e7a-41bf-af4e-fd382f479a75.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82711" y="5029200"/>
              <a:ext cx="921293" cy="167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pic>
        <p:nvPicPr>
          <p:cNvPr id="6162" name="Picture 6" descr="D:\ẢNH\online_pharmacy(3).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0288" y="0"/>
            <a:ext cx="2271712" cy="1981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163" name="Picture 7" descr="D:\ẢNH\1333940726.im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15400" y="2265364"/>
            <a:ext cx="90805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Line 78"/>
          <p:cNvSpPr>
            <a:spLocks noChangeShapeType="1"/>
          </p:cNvSpPr>
          <p:nvPr/>
        </p:nvSpPr>
        <p:spPr bwMode="auto">
          <a:xfrm>
            <a:off x="6705600" y="3962400"/>
            <a:ext cx="1289050" cy="6096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5" name="Line 78"/>
          <p:cNvSpPr>
            <a:spLocks noChangeShapeType="1"/>
          </p:cNvSpPr>
          <p:nvPr/>
        </p:nvSpPr>
        <p:spPr bwMode="auto">
          <a:xfrm flipH="1">
            <a:off x="5181600" y="4267200"/>
            <a:ext cx="533400" cy="8382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6" name="Line 78"/>
          <p:cNvSpPr>
            <a:spLocks noChangeShapeType="1"/>
          </p:cNvSpPr>
          <p:nvPr/>
        </p:nvSpPr>
        <p:spPr bwMode="auto">
          <a:xfrm>
            <a:off x="6324600" y="4281488"/>
            <a:ext cx="304800" cy="747712"/>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Line 78"/>
          <p:cNvSpPr>
            <a:spLocks noChangeShapeType="1"/>
          </p:cNvSpPr>
          <p:nvPr/>
        </p:nvSpPr>
        <p:spPr bwMode="auto">
          <a:xfrm flipV="1">
            <a:off x="6096000" y="1981200"/>
            <a:ext cx="76200" cy="10668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8" name="Line 81"/>
          <p:cNvSpPr>
            <a:spLocks noChangeShapeType="1"/>
          </p:cNvSpPr>
          <p:nvPr/>
        </p:nvSpPr>
        <p:spPr bwMode="auto">
          <a:xfrm flipH="1">
            <a:off x="4114800" y="4038600"/>
            <a:ext cx="1352550" cy="6858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0" name="TextBox 32"/>
          <p:cNvSpPr txBox="1">
            <a:spLocks noChangeArrowheads="1"/>
          </p:cNvSpPr>
          <p:nvPr/>
        </p:nvSpPr>
        <p:spPr bwMode="auto">
          <a:xfrm>
            <a:off x="9525000" y="4572001"/>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imes New Roman" panose="02020603050405020304" charset="0"/>
                <a:cs typeface="Times New Roman" panose="02020603050405020304" charset="0"/>
              </a:rPr>
              <a:t>CLORUA VÔI</a:t>
            </a:r>
          </a:p>
        </p:txBody>
      </p:sp>
      <p:sp>
        <p:nvSpPr>
          <p:cNvPr id="6169" name="Line 78"/>
          <p:cNvSpPr>
            <a:spLocks noChangeShapeType="1"/>
          </p:cNvSpPr>
          <p:nvPr/>
        </p:nvSpPr>
        <p:spPr bwMode="auto">
          <a:xfrm flipV="1">
            <a:off x="6781800" y="3429000"/>
            <a:ext cx="1524000" cy="152400"/>
          </a:xfrm>
          <a:prstGeom prst="line">
            <a:avLst/>
          </a:prstGeom>
          <a:noFill/>
          <a:ln w="76200">
            <a:solidFill>
              <a:schemeClr val="hlink"/>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Oval 34"/>
          <p:cNvSpPr/>
          <p:nvPr/>
        </p:nvSpPr>
        <p:spPr>
          <a:xfrm>
            <a:off x="4454525" y="2949575"/>
            <a:ext cx="3046411" cy="129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smtClean="0">
                <a:solidFill>
                  <a:srgbClr val="0000FF"/>
                </a:solidFill>
                <a:effectLst>
                  <a:outerShdw blurRad="38100" dist="38100" dir="2700000" algn="tl">
                    <a:srgbClr val="000000">
                      <a:alpha val="43137"/>
                    </a:srgbClr>
                  </a:outerShdw>
                </a:effectLst>
                <a:latin typeface="Times New Roman" panose="02020603050405020304" charset="0"/>
                <a:cs typeface="Times New Roman" panose="02020603050405020304" charset="0"/>
              </a:rPr>
              <a:t>CHLORINE</a:t>
            </a:r>
            <a:endParaRPr lang="en-US" sz="2800" b="1" dirty="0">
              <a:solidFill>
                <a:srgbClr val="0000FF"/>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2362200" y="4419600"/>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33CC"/>
                </a:solidFill>
                <a:latin typeface="Times New Roman" panose="02020603050405020304" charset="0"/>
                <a:cs typeface="Arial" panose="020B0604020202020204" pitchFamily="34" charset="0"/>
              </a:defRPr>
            </a:lvl1pPr>
            <a:lvl2pPr marL="742950" indent="-285750" eaLnBrk="0" hangingPunct="0">
              <a:defRPr sz="3200">
                <a:solidFill>
                  <a:srgbClr val="0033CC"/>
                </a:solidFill>
                <a:latin typeface="Times New Roman" panose="02020603050405020304" charset="0"/>
                <a:cs typeface="Arial" panose="020B0604020202020204" pitchFamily="34" charset="0"/>
              </a:defRPr>
            </a:lvl2pPr>
            <a:lvl3pPr marL="1143000" indent="-228600" eaLnBrk="0" hangingPunct="0">
              <a:defRPr sz="3200">
                <a:solidFill>
                  <a:srgbClr val="0033CC"/>
                </a:solidFill>
                <a:latin typeface="Times New Roman" panose="02020603050405020304" charset="0"/>
                <a:cs typeface="Arial" panose="020B0604020202020204" pitchFamily="34" charset="0"/>
              </a:defRPr>
            </a:lvl3pPr>
            <a:lvl4pPr marL="1600200" indent="-228600" eaLnBrk="0" hangingPunct="0">
              <a:defRPr sz="3200">
                <a:solidFill>
                  <a:srgbClr val="0033CC"/>
                </a:solidFill>
                <a:latin typeface="Times New Roman" panose="02020603050405020304" charset="0"/>
                <a:cs typeface="Arial" panose="020B0604020202020204" pitchFamily="34" charset="0"/>
              </a:defRPr>
            </a:lvl4pPr>
            <a:lvl5pPr marL="2057400" indent="-228600" eaLnBrk="0" hangingPunct="0">
              <a:defRPr sz="3200">
                <a:solidFill>
                  <a:srgbClr val="0033CC"/>
                </a:solidFill>
                <a:latin typeface="Times New Roman" panose="02020603050405020304" charset="0"/>
                <a:cs typeface="Arial" panose="020B0604020202020204" pitchFamily="34" charset="0"/>
              </a:defRPr>
            </a:lvl5pPr>
            <a:lvl6pPr marL="2514600" indent="-228600" algn="ctr" eaLnBrk="0" fontAlgn="base" hangingPunct="0">
              <a:spcBef>
                <a:spcPct val="0"/>
              </a:spcBef>
              <a:spcAft>
                <a:spcPct val="0"/>
              </a:spcAft>
              <a:defRPr sz="3200">
                <a:solidFill>
                  <a:srgbClr val="0033CC"/>
                </a:solidFill>
                <a:latin typeface="Times New Roman" panose="02020603050405020304" charset="0"/>
                <a:cs typeface="Arial" panose="020B0604020202020204" pitchFamily="34" charset="0"/>
              </a:defRPr>
            </a:lvl6pPr>
            <a:lvl7pPr marL="2971800" indent="-228600" algn="ctr" eaLnBrk="0" fontAlgn="base" hangingPunct="0">
              <a:spcBef>
                <a:spcPct val="0"/>
              </a:spcBef>
              <a:spcAft>
                <a:spcPct val="0"/>
              </a:spcAft>
              <a:defRPr sz="3200">
                <a:solidFill>
                  <a:srgbClr val="0033CC"/>
                </a:solidFill>
                <a:latin typeface="Times New Roman" panose="02020603050405020304" charset="0"/>
                <a:cs typeface="Arial" panose="020B0604020202020204" pitchFamily="34" charset="0"/>
              </a:defRPr>
            </a:lvl7pPr>
            <a:lvl8pPr marL="3429000" indent="-228600" algn="ctr" eaLnBrk="0" fontAlgn="base" hangingPunct="0">
              <a:spcBef>
                <a:spcPct val="0"/>
              </a:spcBef>
              <a:spcAft>
                <a:spcPct val="0"/>
              </a:spcAft>
              <a:defRPr sz="3200">
                <a:solidFill>
                  <a:srgbClr val="0033CC"/>
                </a:solidFill>
                <a:latin typeface="Times New Roman" panose="02020603050405020304" charset="0"/>
                <a:cs typeface="Arial" panose="020B0604020202020204" pitchFamily="34" charset="0"/>
              </a:defRPr>
            </a:lvl8pPr>
            <a:lvl9pPr marL="3886200" indent="-228600" algn="ctr" eaLnBrk="0" fontAlgn="base" hangingPunct="0">
              <a:spcBef>
                <a:spcPct val="0"/>
              </a:spcBef>
              <a:spcAft>
                <a:spcPct val="0"/>
              </a:spcAft>
              <a:defRPr sz="3200">
                <a:solidFill>
                  <a:srgbClr val="0033CC"/>
                </a:solidFill>
                <a:latin typeface="Times New Roman" panose="02020603050405020304" charset="0"/>
                <a:cs typeface="Arial" panose="020B0604020202020204" pitchFamily="34" charset="0"/>
              </a:defRPr>
            </a:lvl9pPr>
          </a:lstStyle>
          <a:p>
            <a:pPr algn="l">
              <a:spcBef>
                <a:spcPct val="50000"/>
              </a:spcBef>
            </a:pPr>
            <a:endParaRPr lang="en-US" altLang="en-US" sz="4400">
              <a:solidFill>
                <a:schemeClr val="tx2"/>
              </a:solidFill>
            </a:endParaRPr>
          </a:p>
        </p:txBody>
      </p:sp>
      <p:sp>
        <p:nvSpPr>
          <p:cNvPr id="41" name="TextBox 4"/>
          <p:cNvSpPr txBox="1">
            <a:spLocks noChangeArrowheads="1"/>
          </p:cNvSpPr>
          <p:nvPr/>
        </p:nvSpPr>
        <p:spPr bwMode="auto">
          <a:xfrm>
            <a:off x="2362200" y="393700"/>
            <a:ext cx="60845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2060"/>
                </a:solidFill>
                <a:latin typeface="Times New Roman" panose="02020603050405020304" charset="0"/>
                <a:cs typeface="Times New Roman" panose="02020603050405020304" charset="0"/>
              </a:rPr>
              <a:t>3. ỨNG DỤNG CỦA </a:t>
            </a:r>
            <a:r>
              <a:rPr lang="en-US" altLang="en-US" sz="2800" b="1" dirty="0" smtClean="0">
                <a:solidFill>
                  <a:srgbClr val="002060"/>
                </a:solidFill>
                <a:latin typeface="Times New Roman" panose="02020603050405020304" charset="0"/>
                <a:cs typeface="Times New Roman" panose="02020603050405020304" charset="0"/>
              </a:rPr>
              <a:t>CHLORINE</a:t>
            </a:r>
            <a:endParaRPr lang="en-US" altLang="en-US" sz="2800" b="1" dirty="0">
              <a:solidFill>
                <a:srgbClr val="002060"/>
              </a:solidFill>
              <a:latin typeface="Times New Roman" panose="02020603050405020304" charset="0"/>
              <a:cs typeface="Times New Roman" panose="02020603050405020304" charset="0"/>
            </a:endParaRPr>
          </a:p>
        </p:txBody>
      </p:sp>
      <p:sp>
        <p:nvSpPr>
          <p:cNvPr id="43" name="TextBox 4"/>
          <p:cNvSpPr txBox="1">
            <a:spLocks noChangeArrowheads="1"/>
          </p:cNvSpPr>
          <p:nvPr/>
        </p:nvSpPr>
        <p:spPr bwMode="auto">
          <a:xfrm>
            <a:off x="1292816" y="917713"/>
            <a:ext cx="8440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err="1">
                <a:latin typeface="Times New Roman" panose="02020603050405020304" charset="0"/>
                <a:cs typeface="Times New Roman" panose="02020603050405020304" charset="0"/>
              </a:rPr>
              <a:t>Clo</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có</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những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ứng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dụng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gì</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trong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đời</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sống</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và</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sản</a:t>
            </a:r>
            <a:r>
              <a:rPr lang="en-US" altLang="en-US" sz="2800" b="1" dirty="0">
                <a:latin typeface="Times New Roman" panose="02020603050405020304" charset="0"/>
                <a:cs typeface="Times New Roman" panose="02020603050405020304" charset="0"/>
              </a:rPr>
              <a:t> </a:t>
            </a:r>
            <a:r>
              <a:rPr lang="en-US" altLang="en-US" sz="2800" b="1" dirty="0" err="1">
                <a:latin typeface="Times New Roman" panose="02020603050405020304" charset="0"/>
                <a:cs typeface="Times New Roman" panose="02020603050405020304" charset="0"/>
              </a:rPr>
              <a:t>xuất</a:t>
            </a:r>
            <a:endParaRPr lang="en-US" altLang="en-US" sz="2800" b="1" dirty="0">
              <a:latin typeface="Times New Roman" panose="02020603050405020304" charset="0"/>
              <a:cs typeface="Times New Roman" panose="02020603050405020304" charset="0"/>
            </a:endParaRPr>
          </a:p>
        </p:txBody>
      </p:sp>
      <p:sp>
        <p:nvSpPr>
          <p:cNvPr id="6" name="TextBox 4"/>
          <p:cNvSpPr txBox="1">
            <a:spLocks noChangeArrowheads="1"/>
          </p:cNvSpPr>
          <p:nvPr/>
        </p:nvSpPr>
        <p:spPr bwMode="auto">
          <a:xfrm>
            <a:off x="1083008" y="860293"/>
            <a:ext cx="829159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latin typeface="Times New Roman" panose="02020603050405020304" charset="0"/>
                <a:cs typeface="Times New Roman" panose="02020603050405020304" charset="0"/>
              </a:rPr>
              <a:t> </a:t>
            </a:r>
            <a:r>
              <a:rPr lang="en-US" altLang="en-US" sz="3200" dirty="0" smtClean="0">
                <a:latin typeface="Times New Roman" panose="02020603050405020304" charset="0"/>
                <a:cs typeface="Times New Roman" panose="02020603050405020304" charset="0"/>
              </a:rPr>
              <a:t>Chlorine </a:t>
            </a:r>
            <a:r>
              <a:rPr lang="en-US" altLang="en-US" sz="3200" dirty="0" err="1">
                <a:latin typeface="Times New Roman" panose="02020603050405020304" charset="0"/>
                <a:cs typeface="Times New Roman" panose="02020603050405020304" charset="0"/>
              </a:rPr>
              <a:t>dùng</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làm</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thuốc</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trừ</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sâu</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diệt</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cỏ</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khử</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trùng</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nước</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sinh</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hoạt</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tẩy</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trắng</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sợi</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vải</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điều</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chế</a:t>
            </a:r>
            <a:r>
              <a:rPr lang="en-US" altLang="en-US" sz="3200" dirty="0">
                <a:latin typeface="Times New Roman" panose="02020603050405020304" charset="0"/>
                <a:cs typeface="Times New Roman" panose="02020603050405020304" charset="0"/>
              </a:rPr>
              <a:t> </a:t>
            </a:r>
            <a:r>
              <a:rPr lang="en-US" altLang="en-US" sz="3200" dirty="0" err="1">
                <a:latin typeface="Times New Roman" panose="02020603050405020304" charset="0"/>
                <a:cs typeface="Times New Roman" panose="02020603050405020304" charset="0"/>
              </a:rPr>
              <a:t>nhựa</a:t>
            </a:r>
            <a:r>
              <a:rPr lang="en-US" altLang="en-US" sz="3200" dirty="0">
                <a:latin typeface="Times New Roman" panose="02020603050405020304" charset="0"/>
                <a:cs typeface="Times New Roman" panose="02020603050405020304" charset="0"/>
              </a:rPr>
              <a:t> PVC…</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15" y="2077720"/>
            <a:ext cx="10801985" cy="445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Book-09"/>
          <p:cNvPicPr>
            <a:picLocks noChangeAspect="1" noChangeArrowheads="1" noCrop="1"/>
          </p:cNvPicPr>
          <p:nvPr/>
        </p:nvPicPr>
        <p:blipFill>
          <a:blip r:embed="rId3"/>
          <a:srcRect/>
          <a:stretch>
            <a:fillRect/>
          </a:stretch>
        </p:blipFill>
        <p:spPr bwMode="auto">
          <a:xfrm>
            <a:off x="837560" y="280907"/>
            <a:ext cx="910511" cy="509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fltVal val="0"/>
                                          </p:val>
                                        </p:tav>
                                        <p:tav tm="100000">
                                          <p:val>
                                            <p:strVal val="#ppt_h"/>
                                          </p:val>
                                        </p:tav>
                                      </p:tavLst>
                                    </p:anim>
                                    <p:animEffect transition="in" filter="fade">
                                      <p:cBhvr>
                                        <p:cTn id="9" dur="25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250" fill="hold"/>
                                        <p:tgtEl>
                                          <p:spTgt spid="43"/>
                                        </p:tgtEl>
                                        <p:attrNameLst>
                                          <p:attrName>ppt_w</p:attrName>
                                        </p:attrNameLst>
                                      </p:cBhvr>
                                      <p:tavLst>
                                        <p:tav tm="0">
                                          <p:val>
                                            <p:fltVal val="0"/>
                                          </p:val>
                                        </p:tav>
                                        <p:tav tm="100000">
                                          <p:val>
                                            <p:strVal val="#ppt_w"/>
                                          </p:val>
                                        </p:tav>
                                      </p:tavLst>
                                    </p:anim>
                                    <p:anim calcmode="lin" valueType="num">
                                      <p:cBhvr>
                                        <p:cTn id="15" dur="250" fill="hold"/>
                                        <p:tgtEl>
                                          <p:spTgt spid="43"/>
                                        </p:tgtEl>
                                        <p:attrNameLst>
                                          <p:attrName>ppt_h</p:attrName>
                                        </p:attrNameLst>
                                      </p:cBhvr>
                                      <p:tavLst>
                                        <p:tav tm="0">
                                          <p:val>
                                            <p:fltVal val="0"/>
                                          </p:val>
                                        </p:tav>
                                        <p:tav tm="100000">
                                          <p:val>
                                            <p:strVal val="#ppt_h"/>
                                          </p:val>
                                        </p:tav>
                                      </p:tavLst>
                                    </p:anim>
                                    <p:animEffect transition="in" filter="fade">
                                      <p:cBhvr>
                                        <p:cTn id="16" dur="25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43"/>
                                        </p:tgtEl>
                                      </p:cBhvr>
                                    </p:animEffect>
                                    <p:set>
                                      <p:cBhvr>
                                        <p:cTn id="21" dur="1" fill="hold">
                                          <p:stCondLst>
                                            <p:cond delay="499"/>
                                          </p:stCondLst>
                                        </p:cTn>
                                        <p:tgtEl>
                                          <p:spTgt spid="4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50" fill="hold"/>
                                        <p:tgtEl>
                                          <p:spTgt spid="6"/>
                                        </p:tgtEl>
                                        <p:attrNameLst>
                                          <p:attrName>ppt_w</p:attrName>
                                        </p:attrNameLst>
                                      </p:cBhvr>
                                      <p:tavLst>
                                        <p:tav tm="0">
                                          <p:val>
                                            <p:fltVal val="0"/>
                                          </p:val>
                                        </p:tav>
                                        <p:tav tm="100000">
                                          <p:val>
                                            <p:strVal val="#ppt_w"/>
                                          </p:val>
                                        </p:tav>
                                      </p:tavLst>
                                    </p:anim>
                                    <p:anim calcmode="lin" valueType="num">
                                      <p:cBhvr>
                                        <p:cTn id="27" dur="250" fill="hold"/>
                                        <p:tgtEl>
                                          <p:spTgt spid="6"/>
                                        </p:tgtEl>
                                        <p:attrNameLst>
                                          <p:attrName>ppt_h</p:attrName>
                                        </p:attrNameLst>
                                      </p:cBhvr>
                                      <p:tavLst>
                                        <p:tav tm="0">
                                          <p:val>
                                            <p:fltVal val="0"/>
                                          </p:val>
                                        </p:tav>
                                        <p:tav tm="100000">
                                          <p:val>
                                            <p:strVal val="#ppt_h"/>
                                          </p:val>
                                        </p:tav>
                                      </p:tavLst>
                                    </p:anim>
                                    <p:animEffect transition="in" filter="fade">
                                      <p:cBhvr>
                                        <p:cTn id="28" dur="2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7"/>
                                        </p:tgtEl>
                                        <p:attrNameLst>
                                          <p:attrName>ppt_x</p:attrName>
                                        </p:attrNameLst>
                                      </p:cBhvr>
                                      <p:tavLst>
                                        <p:tav tm="0">
                                          <p:val>
                                            <p:strVal val="ppt_x"/>
                                          </p:val>
                                        </p:tav>
                                        <p:tav tm="100000">
                                          <p:val>
                                            <p:strVal val="ppt_x"/>
                                          </p:val>
                                        </p:tav>
                                      </p:tavLst>
                                    </p:anim>
                                    <p:anim calcmode="lin" valueType="num">
                                      <p:cBhvr additive="base">
                                        <p:cTn id="40" dur="500"/>
                                        <p:tgtEl>
                                          <p:spTgt spid="7"/>
                                        </p:tgtEl>
                                        <p:attrNameLst>
                                          <p:attrName>ppt_y</p:attrName>
                                        </p:attrNameLst>
                                      </p:cBhvr>
                                      <p:tavLst>
                                        <p:tav tm="0">
                                          <p:val>
                                            <p:strVal val="ppt_y"/>
                                          </p:val>
                                        </p:tav>
                                        <p:tav tm="100000">
                                          <p:val>
                                            <p:strVal val="1+ppt_h/2"/>
                                          </p:val>
                                        </p:tav>
                                      </p:tavLst>
                                    </p:anim>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3"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82650" y="1523365"/>
            <a:ext cx="845058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err="1" smtClean="0">
                <a:solidFill>
                  <a:srgbClr val="000000"/>
                </a:solidFill>
                <a:latin typeface="Times New Roman" panose="02020603050405020304" charset="0"/>
                <a:ea typeface="Open Sans"/>
                <a:cs typeface="Times New Roman" panose="02020603050405020304" charset="0"/>
              </a:rPr>
              <a:t>Em</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hãy</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cho</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biết</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một</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số</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kim</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loại</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và</a:t>
            </a:r>
            <a:r>
              <a:rPr lang="en-US" sz="4400" dirty="0" smtClean="0">
                <a:solidFill>
                  <a:srgbClr val="000000"/>
                </a:solidFill>
                <a:latin typeface="Times New Roman" panose="02020603050405020304" charset="0"/>
                <a:ea typeface="Open Sans"/>
                <a:cs typeface="Times New Roman" panose="02020603050405020304" charset="0"/>
              </a:rPr>
              <a:t> phi </a:t>
            </a:r>
            <a:r>
              <a:rPr lang="en-US" sz="4400" dirty="0" err="1" smtClean="0">
                <a:solidFill>
                  <a:srgbClr val="000000"/>
                </a:solidFill>
                <a:latin typeface="Times New Roman" panose="02020603050405020304" charset="0"/>
                <a:ea typeface="Open Sans"/>
                <a:cs typeface="Times New Roman" panose="02020603050405020304" charset="0"/>
              </a:rPr>
              <a:t>kim</a:t>
            </a:r>
            <a:r>
              <a:rPr lang="en-US" sz="4400" dirty="0" smtClean="0">
                <a:solidFill>
                  <a:srgbClr val="000000"/>
                </a:solidFill>
                <a:latin typeface="Times New Roman" panose="02020603050405020304" charset="0"/>
                <a:ea typeface="Open Sans"/>
                <a:cs typeface="Times New Roman" panose="02020603050405020304" charset="0"/>
              </a:rPr>
              <a:t> ? </a:t>
            </a:r>
            <a:endParaRPr kumimoji="0" sz="4400" b="0" i="0" u="none" strike="noStrike" kern="1200" cap="none" spc="0" normalizeH="0" baseline="0" noProof="0" dirty="0">
              <a:ln>
                <a:noFill/>
              </a:ln>
              <a:solidFill>
                <a:srgbClr val="000000"/>
              </a:solidFill>
              <a:effectLst/>
              <a:uLnTx/>
              <a:uFillTx/>
              <a:latin typeface="Times New Roman" panose="02020603050405020304" charset="0"/>
              <a:ea typeface="Open Sans"/>
              <a:cs typeface="Times New Roman" panose="02020603050405020304" charset="0"/>
            </a:endParaRPr>
          </a:p>
        </p:txBody>
      </p:sp>
      <p:sp>
        <p:nvSpPr>
          <p:cNvPr id="5" name="Text Box 4"/>
          <p:cNvSpPr txBox="1"/>
          <p:nvPr/>
        </p:nvSpPr>
        <p:spPr>
          <a:xfrm>
            <a:off x="398145" y="174625"/>
            <a:ext cx="10973435" cy="1322070"/>
          </a:xfrm>
          <a:prstGeom prst="rect">
            <a:avLst/>
          </a:prstGeom>
          <a:noFill/>
        </p:spPr>
        <p:txBody>
          <a:bodyPr wrap="square" rtlCol="0" anchor="t">
            <a:spAutoFit/>
          </a:bodyPr>
          <a:lstStyle/>
          <a:p>
            <a:pPr marL="202565" marR="0" lvl="0" indent="-146050" algn="l" defTabSz="266700" rtl="0" eaLnBrk="1" fontAlgn="auto" latinLnBrk="0" hangingPunct="1">
              <a:lnSpc>
                <a:spcPct val="100000"/>
              </a:lnSpc>
              <a:spcBef>
                <a:spcPts val="90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Times New Roman" panose="02020603050405020304"/>
                <a:ea typeface="Times New Roman" panose="02020603050405020304"/>
                <a:cs typeface="+mn-cs"/>
                <a:sym typeface="+mn-ea"/>
              </a:rPr>
              <a:t>II</a:t>
            </a:r>
            <a:r>
              <a:rPr kumimoji="0" sz="4000" b="1" i="0" u="none" strike="noStrike" kern="1200" cap="none" spc="0" normalizeH="0" baseline="0" noProof="0" dirty="0" smtClean="0">
                <a:ln>
                  <a:noFill/>
                </a:ln>
                <a:solidFill>
                  <a:srgbClr val="FF0000"/>
                </a:solidFill>
                <a:effectLst/>
                <a:uLnTx/>
                <a:uFillTx/>
                <a:latin typeface="Times New Roman" panose="02020603050405020304"/>
                <a:ea typeface="Times New Roman" panose="02020603050405020304"/>
                <a:cs typeface="+mn-cs"/>
                <a:sym typeface="+mn-ea"/>
              </a:rPr>
              <a:t>.</a:t>
            </a:r>
            <a:r>
              <a:rPr kumimoji="0" sz="4000" b="0" i="0" u="none" strike="noStrike" kern="1200" cap="none" spc="0" normalizeH="0" baseline="0" noProof="0" dirty="0" smtClean="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sự</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khác</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nhau</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về</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tính</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chất</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giữa</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kim</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loại</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và</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 phi </a:t>
            </a:r>
            <a:r>
              <a:rPr kumimoji="0" sz="4000" b="0" i="0" u="none" strike="noStrike" kern="1200" cap="none" spc="0" normalizeH="0" baseline="0" noProof="0" dirty="0" err="1">
                <a:ln>
                  <a:noFill/>
                </a:ln>
                <a:solidFill>
                  <a:srgbClr val="FF0000"/>
                </a:solidFill>
                <a:effectLst/>
                <a:uLnTx/>
                <a:uFillTx/>
                <a:latin typeface="Times New Roman" panose="02020603050405020304"/>
                <a:ea typeface="Times New Roman" panose="02020603050405020304"/>
                <a:cs typeface="+mn-cs"/>
                <a:sym typeface="+mn-ea"/>
              </a:rPr>
              <a:t>kim</a:t>
            </a:r>
            <a:r>
              <a:rPr kumimoji="0"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rPr>
              <a:t>.</a:t>
            </a:r>
            <a:endParaRPr kumimoji="0" lang="en-US" sz="4000" b="0" i="0" u="none" strike="noStrike" kern="1200" cap="none" spc="0" normalizeH="0" baseline="0" noProof="0" dirty="0">
              <a:ln>
                <a:noFill/>
              </a:ln>
              <a:solidFill>
                <a:srgbClr val="FF0000"/>
              </a:solidFill>
              <a:effectLst/>
              <a:uLnTx/>
              <a:uFillTx/>
              <a:latin typeface="Times New Roman" panose="02020603050405020304"/>
              <a:ea typeface="Times New Roman" panose="02020603050405020304"/>
              <a:cs typeface="+mn-cs"/>
              <a:sym typeface="+mn-ea"/>
            </a:endParaRPr>
          </a:p>
        </p:txBody>
      </p:sp>
    </p:spTree>
    <p:extLst>
      <p:ext uri="{BB962C8B-B14F-4D97-AF65-F5344CB8AC3E}">
        <p14:creationId xmlns:p14="http://schemas.microsoft.com/office/powerpoint/2010/main" val="66532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09320" y="561975"/>
            <a:ext cx="10372725" cy="5387340"/>
          </a:xfrm>
          <a:prstGeom prst="rect">
            <a:avLst/>
          </a:prstGeom>
        </p:spPr>
        <p:txBody>
          <a:bodyPr wrap="square">
            <a:spAutoFit/>
          </a:bodyPr>
          <a:lstStyle/>
          <a:p>
            <a:pPr marL="20320" indent="0" algn="ctr" defTabSz="266700">
              <a:spcBef>
                <a:spcPts val="600"/>
              </a:spcBef>
              <a:spcAft>
                <a:spcPct val="0"/>
              </a:spcAft>
            </a:pPr>
            <a:r>
              <a:rPr sz="4000" b="1">
                <a:latin typeface="Times New Roman" panose="02020603050405020304"/>
                <a:ea typeface="Times New Roman" panose="02020603050405020304"/>
              </a:rPr>
              <a:t>PHIẾU HỌC TẬP SỐ 2</a:t>
            </a:r>
          </a:p>
          <a:p>
            <a:pPr marL="20320" indent="0" algn="ctr" defTabSz="266700">
              <a:spcBef>
                <a:spcPts val="500"/>
              </a:spcBef>
              <a:spcAft>
                <a:spcPct val="0"/>
              </a:spcAft>
            </a:pPr>
            <a:r>
              <a:rPr sz="4000">
                <a:latin typeface="Myriad Pro"/>
                <a:ea typeface="Times New Roman" panose="02020603050405020304"/>
              </a:rPr>
              <a:t>Nhóm: ..................................</a:t>
            </a:r>
          </a:p>
          <a:p>
            <a:pPr marL="202565" indent="-146050" algn="l" defTabSz="266700">
              <a:spcBef>
                <a:spcPts val="900"/>
              </a:spcBef>
              <a:spcAft>
                <a:spcPct val="0"/>
              </a:spcAft>
            </a:pPr>
            <a:r>
              <a:rPr sz="4000" b="1" i="0">
                <a:latin typeface="Times New Roman" panose="02020603050405020304"/>
                <a:ea typeface="Times New Roman" panose="02020603050405020304"/>
              </a:rPr>
              <a:t>1. </a:t>
            </a:r>
            <a:r>
              <a:rPr sz="4000">
                <a:latin typeface="Times New Roman" panose="02020603050405020304"/>
                <a:ea typeface="Times New Roman" panose="02020603050405020304"/>
              </a:rPr>
              <a:t>Lấy ví dụ minh hoạ cho sự khác nhau về tính chất giữa kim loại và phi kim.</a:t>
            </a:r>
          </a:p>
          <a:p>
            <a:pPr marL="56515" indent="0" algn="l" defTabSz="266700">
              <a:spcBef>
                <a:spcPts val="600"/>
              </a:spcBef>
              <a:spcAft>
                <a:spcPct val="0"/>
              </a:spcAft>
            </a:pPr>
            <a:r>
              <a:rPr sz="4000" i="1">
                <a:latin typeface="Times New Roman" panose="02020603050405020304"/>
                <a:ea typeface="Times New Roman" panose="02020603050405020304"/>
              </a:rPr>
              <a:t>Trả lời: </a:t>
            </a:r>
            <a:r>
              <a:rPr sz="4000">
                <a:latin typeface="Times New Roman" panose="02020603050405020304"/>
                <a:ea typeface="Times New Roman" panose="02020603050405020304"/>
              </a:rPr>
              <a:t>.......................................................</a:t>
            </a:r>
          </a:p>
          <a:p>
            <a:pPr marL="202565" indent="-146050" algn="l" defTabSz="266700">
              <a:spcBef>
                <a:spcPts val="300"/>
              </a:spcBef>
              <a:spcAft>
                <a:spcPct val="0"/>
              </a:spcAft>
            </a:pPr>
            <a:r>
              <a:rPr sz="4000" b="1" i="0">
                <a:latin typeface="Times New Roman" panose="02020603050405020304"/>
                <a:ea typeface="Times New Roman" panose="02020603050405020304"/>
              </a:rPr>
              <a:t>2. </a:t>
            </a:r>
            <a:r>
              <a:rPr sz="4000">
                <a:latin typeface="Times New Roman" panose="02020603050405020304"/>
                <a:ea typeface="Times New Roman" panose="02020603050405020304"/>
              </a:rPr>
              <a:t>Hãy tìm một số ví dụ minh hoạ cho việc sử dụng carbon làm chất dẫn điện.</a:t>
            </a:r>
          </a:p>
          <a:p>
            <a:pPr marL="56515" indent="0" algn="l" defTabSz="266700">
              <a:spcBef>
                <a:spcPts val="600"/>
              </a:spcBef>
              <a:spcAft>
                <a:spcPct val="0"/>
              </a:spcAft>
            </a:pPr>
            <a:r>
              <a:rPr sz="4000" i="1">
                <a:latin typeface="Times New Roman" panose="02020603050405020304"/>
                <a:ea typeface="Times New Roman" panose="02020603050405020304"/>
              </a:rPr>
              <a:t>Trả lời: </a:t>
            </a:r>
            <a:r>
              <a:rPr lang="en-US" sz="4000" i="1">
                <a:latin typeface="Times New Roman" panose="02020603050405020304"/>
                <a:ea typeface="Times New Roman" panose="02020603050405020304"/>
              </a:rPr>
              <a:t> </a:t>
            </a:r>
            <a:r>
              <a:rPr sz="4000">
                <a:latin typeface="Times New Roman" panose="02020603050405020304"/>
                <a:ea typeface="Times New Roman" panose="02020603050405020304"/>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86141" y="123442"/>
            <a:ext cx="8450580" cy="768350"/>
          </a:xfrm>
          <a:prstGeom prst="rect">
            <a:avLst/>
          </a:prstGeom>
        </p:spPr>
        <p:txBody>
          <a:bodyPr wrap="square">
            <a:spAutoFit/>
          </a:bodyPr>
          <a:lstStyle/>
          <a:p>
            <a:pPr marL="0" indent="0" algn="just"/>
            <a:r>
              <a:rPr lang="en-US" sz="4400" dirty="0">
                <a:solidFill>
                  <a:srgbClr val="000000"/>
                </a:solidFill>
                <a:latin typeface="Times New Roman" panose="02020603050405020304" charset="0"/>
                <a:ea typeface="Open Sans"/>
                <a:cs typeface="Times New Roman" panose="02020603050405020304" charset="0"/>
              </a:rPr>
              <a:t>1</a:t>
            </a:r>
            <a:r>
              <a:rPr lang="en-US" sz="4400" dirty="0" smtClean="0">
                <a:solidFill>
                  <a:srgbClr val="000000"/>
                </a:solidFill>
                <a:latin typeface="Times New Roman" panose="02020603050405020304" charset="0"/>
                <a:ea typeface="Open Sans"/>
                <a:cs typeface="Times New Roman" panose="02020603050405020304" charset="0"/>
              </a:rPr>
              <a:t>.</a:t>
            </a:r>
            <a:r>
              <a:rPr sz="4400" b="0" dirty="0" smtClean="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Sự</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khác</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nhau</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về</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tính</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chất</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vật</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lí</a:t>
            </a:r>
            <a:r>
              <a:rPr sz="4400" b="0" dirty="0">
                <a:solidFill>
                  <a:srgbClr val="000000"/>
                </a:solidFill>
                <a:latin typeface="Times New Roman" panose="02020603050405020304" charset="0"/>
                <a:ea typeface="Open Sans"/>
                <a:cs typeface="Times New Roman" panose="02020603050405020304" charset="0"/>
              </a:rPr>
              <a:t>:</a:t>
            </a:r>
          </a:p>
        </p:txBody>
      </p:sp>
      <p:sp>
        <p:nvSpPr>
          <p:cNvPr id="6" name="Text Box 5"/>
          <p:cNvSpPr txBox="1"/>
          <p:nvPr/>
        </p:nvSpPr>
        <p:spPr>
          <a:xfrm>
            <a:off x="406872" y="891792"/>
            <a:ext cx="10873105" cy="4832092"/>
          </a:xfrm>
          <a:prstGeom prst="rect">
            <a:avLst/>
          </a:prstGeom>
        </p:spPr>
        <p:txBody>
          <a:bodyPr wrap="square">
            <a:spAutoFit/>
          </a:bodyPr>
          <a:lstStyle/>
          <a:p>
            <a:pPr marL="0" indent="0" algn="just"/>
            <a:r>
              <a:rPr lang="en-US" sz="4400" dirty="0" err="1" smtClean="0">
                <a:solidFill>
                  <a:srgbClr val="000000"/>
                </a:solidFill>
                <a:latin typeface="Times New Roman" panose="02020603050405020304" charset="0"/>
                <a:ea typeface="Open Sans"/>
                <a:cs typeface="Times New Roman" panose="02020603050405020304" charset="0"/>
              </a:rPr>
              <a:t>a.Tính</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dẫn</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điện</a:t>
            </a:r>
            <a:r>
              <a:rPr lang="en-US" sz="4400" dirty="0" smtClean="0">
                <a:solidFill>
                  <a:srgbClr val="000000"/>
                </a:solidFill>
                <a:latin typeface="Times New Roman" panose="02020603050405020304" charset="0"/>
                <a:ea typeface="Open Sans"/>
                <a:cs typeface="Times New Roman" panose="02020603050405020304" charset="0"/>
              </a:rPr>
              <a:t> :</a:t>
            </a:r>
          </a:p>
          <a:p>
            <a:pPr marL="0" indent="0" algn="just"/>
            <a:r>
              <a:rPr sz="4400" b="0" i="0" dirty="0" smtClean="0">
                <a:solidFill>
                  <a:srgbClr val="000000"/>
                </a:solidFill>
                <a:latin typeface="Times New Roman" panose="02020603050405020304" charset="0"/>
                <a:ea typeface="Open Sans"/>
                <a:cs typeface="Times New Roman" panose="02020603050405020304" charset="0"/>
              </a:rPr>
              <a:t> </a:t>
            </a:r>
            <a:r>
              <a:rPr sz="4400" b="0" i="0" dirty="0" err="1" smtClean="0">
                <a:solidFill>
                  <a:srgbClr val="000000"/>
                </a:solidFill>
                <a:latin typeface="Times New Roman" panose="02020603050405020304" charset="0"/>
                <a:ea typeface="Open Sans"/>
                <a:cs typeface="Times New Roman" panose="02020603050405020304" charset="0"/>
              </a:rPr>
              <a:t>Các</a:t>
            </a:r>
            <a:r>
              <a:rPr lang="en-US" sz="4400" b="0" i="0" dirty="0" smtClean="0">
                <a:solidFill>
                  <a:srgbClr val="000000"/>
                </a:solidFill>
                <a:latin typeface="Times New Roman" panose="02020603050405020304" charset="0"/>
                <a:ea typeface="Open Sans"/>
                <a:cs typeface="Times New Roman" panose="02020603050405020304" charset="0"/>
              </a:rPr>
              <a:t> </a:t>
            </a:r>
            <a:r>
              <a:rPr lang="en-US" sz="4400" b="0" i="0" dirty="0" err="1" smtClean="0">
                <a:solidFill>
                  <a:srgbClr val="000000"/>
                </a:solidFill>
                <a:latin typeface="Times New Roman" panose="02020603050405020304" charset="0"/>
                <a:ea typeface="Open Sans"/>
                <a:cs typeface="Times New Roman" panose="02020603050405020304" charset="0"/>
              </a:rPr>
              <a:t>kim</a:t>
            </a:r>
            <a:r>
              <a:rPr lang="en-US" sz="4400" b="0" i="0" dirty="0" smtClean="0">
                <a:solidFill>
                  <a:srgbClr val="000000"/>
                </a:solidFill>
                <a:latin typeface="Times New Roman" panose="02020603050405020304" charset="0"/>
                <a:ea typeface="Open Sans"/>
                <a:cs typeface="Times New Roman" panose="02020603050405020304" charset="0"/>
              </a:rPr>
              <a:t> </a:t>
            </a:r>
            <a:r>
              <a:rPr lang="en-US" sz="4400" b="0" i="0" dirty="0" err="1" smtClean="0">
                <a:solidFill>
                  <a:srgbClr val="000000"/>
                </a:solidFill>
                <a:latin typeface="Times New Roman" panose="02020603050405020304" charset="0"/>
                <a:ea typeface="Open Sans"/>
                <a:cs typeface="Times New Roman" panose="02020603050405020304" charset="0"/>
              </a:rPr>
              <a:t>loại</a:t>
            </a:r>
            <a:r>
              <a:rPr lang="en-US" sz="4400" b="0" i="0" dirty="0" smtClean="0">
                <a:solidFill>
                  <a:srgbClr val="000000"/>
                </a:solidFill>
                <a:latin typeface="Times New Roman" panose="02020603050405020304" charset="0"/>
                <a:ea typeface="Open Sans"/>
                <a:cs typeface="Times New Roman" panose="02020603050405020304" charset="0"/>
              </a:rPr>
              <a:t> </a:t>
            </a:r>
            <a:r>
              <a:rPr lang="en-US" sz="4400" b="0" i="0" dirty="0" err="1" smtClean="0">
                <a:solidFill>
                  <a:srgbClr val="000000"/>
                </a:solidFill>
                <a:latin typeface="Times New Roman" panose="02020603050405020304" charset="0"/>
                <a:ea typeface="Open Sans"/>
                <a:cs typeface="Times New Roman" panose="02020603050405020304" charset="0"/>
              </a:rPr>
              <a:t>thường</a:t>
            </a:r>
            <a:r>
              <a:rPr lang="en-US" sz="4400" b="0" i="0" dirty="0" smtClean="0">
                <a:solidFill>
                  <a:srgbClr val="000000"/>
                </a:solidFill>
                <a:latin typeface="Times New Roman" panose="02020603050405020304" charset="0"/>
                <a:ea typeface="Open Sans"/>
                <a:cs typeface="Times New Roman" panose="02020603050405020304" charset="0"/>
              </a:rPr>
              <a:t> </a:t>
            </a:r>
            <a:r>
              <a:rPr lang="en-US" sz="4400" b="0" i="0" dirty="0" err="1" smtClean="0">
                <a:solidFill>
                  <a:srgbClr val="000000"/>
                </a:solidFill>
                <a:latin typeface="Times New Roman" panose="02020603050405020304" charset="0"/>
                <a:ea typeface="Open Sans"/>
                <a:cs typeface="Times New Roman" panose="02020603050405020304" charset="0"/>
              </a:rPr>
              <a:t>dẫn</a:t>
            </a:r>
            <a:r>
              <a:rPr lang="en-US" sz="4400" b="0" i="0" dirty="0" smtClean="0">
                <a:solidFill>
                  <a:srgbClr val="000000"/>
                </a:solidFill>
                <a:latin typeface="Times New Roman" panose="02020603050405020304" charset="0"/>
                <a:ea typeface="Open Sans"/>
                <a:cs typeface="Times New Roman" panose="02020603050405020304" charset="0"/>
              </a:rPr>
              <a:t> </a:t>
            </a:r>
            <a:r>
              <a:rPr lang="en-US" sz="4400" b="0" i="0" dirty="0" err="1" smtClean="0">
                <a:solidFill>
                  <a:srgbClr val="000000"/>
                </a:solidFill>
                <a:latin typeface="Times New Roman" panose="02020603050405020304" charset="0"/>
                <a:ea typeface="Open Sans"/>
                <a:cs typeface="Times New Roman" panose="02020603050405020304" charset="0"/>
              </a:rPr>
              <a:t>điện</a:t>
            </a:r>
            <a:r>
              <a:rPr lang="en-US" sz="4400" b="0" i="0" dirty="0" smtClean="0">
                <a:solidFill>
                  <a:srgbClr val="000000"/>
                </a:solidFill>
                <a:latin typeface="Times New Roman" panose="02020603050405020304" charset="0"/>
                <a:ea typeface="Open Sans"/>
                <a:cs typeface="Times New Roman" panose="02020603050405020304" charset="0"/>
              </a:rPr>
              <a:t> </a:t>
            </a:r>
            <a:r>
              <a:rPr lang="en-US" sz="4400" b="0" i="0" dirty="0" err="1" smtClean="0">
                <a:solidFill>
                  <a:srgbClr val="000000"/>
                </a:solidFill>
                <a:latin typeface="Times New Roman" panose="02020603050405020304" charset="0"/>
                <a:ea typeface="Open Sans"/>
                <a:cs typeface="Times New Roman" panose="02020603050405020304" charset="0"/>
              </a:rPr>
              <a:t>tố</a:t>
            </a:r>
            <a:r>
              <a:rPr lang="en-US" sz="4400" dirty="0" err="1" smtClean="0">
                <a:solidFill>
                  <a:srgbClr val="000000"/>
                </a:solidFill>
                <a:latin typeface="Times New Roman" panose="02020603050405020304" charset="0"/>
                <a:ea typeface="Open Sans"/>
                <a:cs typeface="Times New Roman" panose="02020603050405020304" charset="0"/>
              </a:rPr>
              <a:t>t</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thì</a:t>
            </a:r>
            <a:r>
              <a:rPr lang="en-US" sz="4400" dirty="0" smtClean="0">
                <a:solidFill>
                  <a:srgbClr val="000000"/>
                </a:solidFill>
                <a:latin typeface="Times New Roman" panose="02020603050405020304" charset="0"/>
                <a:ea typeface="Open Sans"/>
                <a:cs typeface="Times New Roman" panose="02020603050405020304" charset="0"/>
              </a:rPr>
              <a:t> </a:t>
            </a:r>
            <a:r>
              <a:rPr sz="4400" b="0" i="0" dirty="0" smtClean="0">
                <a:solidFill>
                  <a:srgbClr val="000000"/>
                </a:solidFill>
                <a:latin typeface="Times New Roman" panose="02020603050405020304" charset="0"/>
                <a:ea typeface="Open Sans"/>
                <a:cs typeface="Times New Roman" panose="02020603050405020304" charset="0"/>
              </a:rPr>
              <a:t> </a:t>
            </a:r>
            <a:r>
              <a:rPr sz="4400" b="0" i="0" dirty="0">
                <a:solidFill>
                  <a:srgbClr val="000000"/>
                </a:solidFill>
                <a:latin typeface="Times New Roman" panose="02020603050405020304" charset="0"/>
                <a:ea typeface="Open Sans"/>
                <a:cs typeface="Times New Roman" panose="02020603050405020304" charset="0"/>
              </a:rPr>
              <a:t>phi </a:t>
            </a:r>
            <a:r>
              <a:rPr sz="4400" b="0" i="0" dirty="0" err="1">
                <a:solidFill>
                  <a:srgbClr val="000000"/>
                </a:solidFill>
                <a:latin typeface="Times New Roman" panose="02020603050405020304" charset="0"/>
                <a:ea typeface="Open Sans"/>
                <a:cs typeface="Times New Roman" panose="02020603050405020304" charset="0"/>
              </a:rPr>
              <a:t>kim</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thường</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không</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dẫn</a:t>
            </a:r>
            <a:r>
              <a:rPr sz="4400" b="0" i="0" dirty="0">
                <a:solidFill>
                  <a:srgbClr val="000000"/>
                </a:solidFill>
                <a:latin typeface="Times New Roman" panose="02020603050405020304" charset="0"/>
                <a:ea typeface="Open Sans"/>
                <a:cs typeface="Times New Roman" panose="02020603050405020304" charset="0"/>
              </a:rPr>
              <a:t> </a:t>
            </a:r>
            <a:r>
              <a:rPr sz="4400" b="0" i="0" dirty="0" err="1" smtClean="0">
                <a:solidFill>
                  <a:srgbClr val="000000"/>
                </a:solidFill>
                <a:latin typeface="Times New Roman" panose="02020603050405020304" charset="0"/>
                <a:ea typeface="Open Sans"/>
                <a:cs typeface="Times New Roman" panose="02020603050405020304" charset="0"/>
              </a:rPr>
              <a:t>điện</a:t>
            </a:r>
            <a:r>
              <a:rPr lang="en-US" sz="4400" dirty="0">
                <a:solidFill>
                  <a:srgbClr val="000000"/>
                </a:solidFill>
                <a:latin typeface="Times New Roman" panose="02020603050405020304" charset="0"/>
                <a:ea typeface="Open Sans"/>
                <a:cs typeface="Times New Roman" panose="02020603050405020304" charset="0"/>
              </a:rPr>
              <a:t> </a:t>
            </a:r>
            <a:r>
              <a:rPr lang="en-US" sz="4400" dirty="0" smtClean="0">
                <a:solidFill>
                  <a:srgbClr val="000000"/>
                </a:solidFill>
                <a:latin typeface="Times New Roman" panose="02020603050405020304" charset="0"/>
                <a:ea typeface="Open Sans"/>
                <a:cs typeface="Times New Roman" panose="02020603050405020304" charset="0"/>
              </a:rPr>
              <a:t>.</a:t>
            </a:r>
            <a:r>
              <a:rPr sz="4400" b="0" i="0" dirty="0" smtClean="0">
                <a:solidFill>
                  <a:srgbClr val="000000"/>
                </a:solidFill>
                <a:latin typeface="Times New Roman" panose="02020603050405020304" charset="0"/>
                <a:ea typeface="Open Sans"/>
                <a:cs typeface="Times New Roman" panose="02020603050405020304" charset="0"/>
              </a:rPr>
              <a:t> </a:t>
            </a:r>
            <a:endParaRPr lang="en-US" sz="4400" b="0" i="0" dirty="0" smtClean="0">
              <a:solidFill>
                <a:srgbClr val="000000"/>
              </a:solidFill>
              <a:latin typeface="Times New Roman" panose="02020603050405020304" charset="0"/>
              <a:ea typeface="Open Sans"/>
              <a:cs typeface="Times New Roman" panose="02020603050405020304" charset="0"/>
            </a:endParaRPr>
          </a:p>
          <a:p>
            <a:pPr marL="0" indent="0" algn="just"/>
            <a:r>
              <a:rPr lang="en-US" sz="4400" dirty="0" err="1" smtClean="0">
                <a:solidFill>
                  <a:srgbClr val="000000"/>
                </a:solidFill>
                <a:latin typeface="Times New Roman" panose="02020603050405020304" charset="0"/>
                <a:ea typeface="Open Sans"/>
                <a:cs typeface="Times New Roman" panose="02020603050405020304" charset="0"/>
              </a:rPr>
              <a:t>Ví</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dụ</a:t>
            </a:r>
            <a:r>
              <a:rPr lang="en-US" sz="4400" dirty="0" smtClean="0">
                <a:solidFill>
                  <a:srgbClr val="000000"/>
                </a:solidFill>
                <a:latin typeface="Times New Roman" panose="02020603050405020304" charset="0"/>
                <a:ea typeface="Open Sans"/>
                <a:cs typeface="Times New Roman" panose="02020603050405020304" charset="0"/>
              </a:rPr>
              <a:t> : </a:t>
            </a:r>
          </a:p>
          <a:p>
            <a:pPr marL="0" indent="0" algn="just"/>
            <a:r>
              <a:rPr lang="en-US" sz="4400" dirty="0" smtClean="0">
                <a:solidFill>
                  <a:srgbClr val="000000"/>
                </a:solidFill>
                <a:latin typeface="Times New Roman" panose="02020603050405020304" charset="0"/>
                <a:ea typeface="Open Sans"/>
                <a:cs typeface="Times New Roman" panose="02020603050405020304" charset="0"/>
              </a:rPr>
              <a:t>+ Copper , </a:t>
            </a:r>
            <a:r>
              <a:rPr lang="en-US" sz="4400" dirty="0" err="1" smtClean="0">
                <a:solidFill>
                  <a:srgbClr val="000000"/>
                </a:solidFill>
                <a:latin typeface="Times New Roman" panose="02020603050405020304" charset="0"/>
                <a:ea typeface="Open Sans"/>
                <a:cs typeface="Times New Roman" panose="02020603050405020304" charset="0"/>
              </a:rPr>
              <a:t>aluminium</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làm</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dây</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dẫn</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điện</a:t>
            </a:r>
            <a:r>
              <a:rPr lang="en-US" sz="4400" dirty="0" smtClean="0">
                <a:solidFill>
                  <a:srgbClr val="000000"/>
                </a:solidFill>
                <a:latin typeface="Times New Roman" panose="02020603050405020304" charset="0"/>
                <a:ea typeface="Open Sans"/>
                <a:cs typeface="Times New Roman" panose="02020603050405020304" charset="0"/>
              </a:rPr>
              <a:t> </a:t>
            </a:r>
          </a:p>
          <a:p>
            <a:pPr marL="0" indent="0" algn="just"/>
            <a:r>
              <a:rPr lang="en-US" sz="4400" b="0" i="0" dirty="0" smtClean="0">
                <a:solidFill>
                  <a:srgbClr val="000000"/>
                </a:solidFill>
                <a:latin typeface="Times New Roman" panose="02020603050405020304" charset="0"/>
                <a:ea typeface="Open Sans"/>
                <a:cs typeface="Times New Roman" panose="02020603050405020304" charset="0"/>
              </a:rPr>
              <a:t>+ </a:t>
            </a:r>
            <a:r>
              <a:rPr lang="en-US" sz="4400" dirty="0">
                <a:solidFill>
                  <a:srgbClr val="000000"/>
                </a:solidFill>
                <a:latin typeface="Times New Roman" panose="02020603050405020304" charset="0"/>
                <a:ea typeface="Open Sans"/>
                <a:cs typeface="Times New Roman" panose="02020603050405020304" charset="0"/>
              </a:rPr>
              <a:t>S</a:t>
            </a:r>
            <a:r>
              <a:rPr sz="4400" b="0" i="0" dirty="0" smtClean="0">
                <a:solidFill>
                  <a:srgbClr val="000000"/>
                </a:solidFill>
                <a:latin typeface="Times New Roman" panose="02020603050405020304" charset="0"/>
                <a:ea typeface="Open Sans"/>
                <a:cs typeface="Times New Roman" panose="02020603050405020304" charset="0"/>
              </a:rPr>
              <a:t>ilicon </a:t>
            </a:r>
            <a:r>
              <a:rPr sz="4400" b="0" i="0" dirty="0" err="1">
                <a:solidFill>
                  <a:srgbClr val="000000"/>
                </a:solidFill>
                <a:latin typeface="Times New Roman" panose="02020603050405020304" charset="0"/>
                <a:ea typeface="Open Sans"/>
                <a:cs typeface="Times New Roman" panose="02020603050405020304" charset="0"/>
              </a:rPr>
              <a:t>tinh</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khiết</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là</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chất</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bán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dẫn</a:t>
            </a:r>
            <a:r>
              <a:rPr sz="4400" b="0" i="0" dirty="0">
                <a:solidFill>
                  <a:srgbClr val="000000"/>
                </a:solidFill>
                <a:latin typeface="Times New Roman" panose="02020603050405020304" charset="0"/>
                <a:ea typeface="Open Sans"/>
                <a:cs typeface="Times New Roman" panose="02020603050405020304" charset="0"/>
              </a:rPr>
              <a:t>, than </a:t>
            </a:r>
            <a:r>
              <a:rPr sz="4400" b="0" i="0" dirty="0" err="1">
                <a:solidFill>
                  <a:srgbClr val="000000"/>
                </a:solidFill>
                <a:latin typeface="Times New Roman" panose="02020603050405020304" charset="0"/>
                <a:ea typeface="Open Sans"/>
                <a:cs typeface="Times New Roman" panose="02020603050405020304" charset="0"/>
              </a:rPr>
              <a:t>chì</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có</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tính</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dẫn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điện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nhưng</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yếu</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hơn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kim</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loại</a:t>
            </a:r>
            <a:r>
              <a:rPr sz="4400" b="0" i="0" dirty="0">
                <a:solidFill>
                  <a:srgbClr val="000000"/>
                </a:solidFill>
                <a:latin typeface="Times New Roman" panose="02020603050405020304" charset="0"/>
                <a:ea typeface="Open Sans"/>
                <a:cs typeface="Times New Roman" panose="0202060305040502030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643255" y="501650"/>
            <a:ext cx="10210165" cy="1715770"/>
          </a:xfrm>
          <a:prstGeom prst="rect">
            <a:avLst/>
          </a:prstGeom>
        </p:spPr>
        <p:txBody>
          <a:bodyPr wrap="square">
            <a:spAutoFit/>
          </a:bodyPr>
          <a:lstStyle/>
          <a:p>
            <a:pPr marL="139700" marR="0" lvl="0" indent="-139700" algn="just" defTabSz="266700" rtl="0" eaLnBrk="1" fontAlgn="auto" latinLnBrk="0" hangingPunct="1">
              <a:lnSpc>
                <a:spcPct val="132000"/>
              </a:lnSpc>
              <a:spcBef>
                <a:spcPct val="0"/>
              </a:spcBef>
              <a:spcAft>
                <a:spcPct val="0"/>
              </a:spcAft>
              <a:buClrTx/>
              <a:buSzTx/>
              <a:buFontTx/>
              <a:buNone/>
              <a:tabLst/>
              <a:defRPr/>
            </a:pPr>
            <a:r>
              <a:rPr kumimoji="0" sz="4000" b="1" i="0" u="none" strike="noStrike" kern="1200" cap="none" spc="0" normalizeH="0" baseline="0" noProof="0">
                <a:ln>
                  <a:noFill/>
                </a:ln>
                <a:solidFill>
                  <a:srgbClr val="6BA664"/>
                </a:solidFill>
                <a:effectLst/>
                <a:uLnTx/>
                <a:uFillTx/>
                <a:latin typeface="Times New Roman" panose="02020603050405020304" charset="0"/>
                <a:ea typeface="Arial" panose="020B0604020202020204"/>
                <a:cs typeface="Times New Roman" panose="02020603050405020304" charset="0"/>
              </a:rPr>
              <a:t> </a:t>
            </a:r>
            <a:r>
              <a:rPr kumimoji="0" sz="4000" b="0" i="0" u="none" strike="noStrike" kern="1200" cap="none" spc="0" normalizeH="0" baseline="0" noProof="0">
                <a:ln>
                  <a:noFill/>
                </a:ln>
                <a:solidFill>
                  <a:srgbClr val="2B2928"/>
                </a:solidFill>
                <a:effectLst/>
                <a:uLnTx/>
                <a:uFillTx/>
                <a:latin typeface="Times New Roman" panose="02020603050405020304" charset="0"/>
                <a:ea typeface="Tahoma" panose="020B0604030504040204"/>
                <a:cs typeface="Times New Roman" panose="02020603050405020304" charset="0"/>
              </a:rPr>
              <a:t>H</a:t>
            </a:r>
            <a:r>
              <a:rPr kumimoji="0" lang="en-US" sz="4000" b="0" i="0" u="none" strike="noStrike" kern="1200" cap="none" spc="0" normalizeH="0" baseline="0" noProof="0">
                <a:ln>
                  <a:noFill/>
                </a:ln>
                <a:solidFill>
                  <a:srgbClr val="2B2928"/>
                </a:solidFill>
                <a:effectLst/>
                <a:uLnTx/>
                <a:uFillTx/>
                <a:latin typeface="Times New Roman" panose="02020603050405020304" charset="0"/>
                <a:ea typeface="Tahoma" panose="020B0604030504040204"/>
                <a:cs typeface="Times New Roman" panose="02020603050405020304" charset="0"/>
              </a:rPr>
              <a:t>ã</a:t>
            </a:r>
            <a:r>
              <a:rPr kumimoji="0" sz="4000" b="0" i="0" u="none" strike="noStrike" kern="1200" cap="none" spc="0" normalizeH="0" baseline="0" noProof="0">
                <a:ln>
                  <a:noFill/>
                </a:ln>
                <a:solidFill>
                  <a:srgbClr val="2B2928"/>
                </a:solidFill>
                <a:effectLst/>
                <a:uLnTx/>
                <a:uFillTx/>
                <a:latin typeface="Times New Roman" panose="02020603050405020304" charset="0"/>
                <a:ea typeface="Tahoma" panose="020B0604030504040204"/>
                <a:cs typeface="Times New Roman" panose="02020603050405020304" charset="0"/>
              </a:rPr>
              <a:t>y tìm ví dụ minh hoạ cho việc sử dụng carbon làm ch</a:t>
            </a:r>
            <a:r>
              <a:rPr kumimoji="0" lang="en-US" sz="4000" b="0" i="0" u="none" strike="noStrike" kern="1200" cap="none" spc="0" normalizeH="0" baseline="0" noProof="0">
                <a:ln>
                  <a:noFill/>
                </a:ln>
                <a:solidFill>
                  <a:srgbClr val="2B2928"/>
                </a:solidFill>
                <a:effectLst/>
                <a:uLnTx/>
                <a:uFillTx/>
                <a:latin typeface="Times New Roman" panose="02020603050405020304" charset="0"/>
                <a:ea typeface="Tahoma" panose="020B0604030504040204"/>
                <a:cs typeface="Times New Roman" panose="02020603050405020304" charset="0"/>
              </a:rPr>
              <a:t>ất</a:t>
            </a:r>
            <a:r>
              <a:rPr kumimoji="0" sz="4000" b="0" i="0" u="none" strike="noStrike" kern="1200" cap="none" spc="0" normalizeH="0" baseline="0" noProof="0">
                <a:ln>
                  <a:noFill/>
                </a:ln>
                <a:solidFill>
                  <a:srgbClr val="2B2928"/>
                </a:solidFill>
                <a:effectLst/>
                <a:uLnTx/>
                <a:uFillTx/>
                <a:latin typeface="Times New Roman" panose="02020603050405020304" charset="0"/>
                <a:ea typeface="Tahoma" panose="020B0604030504040204"/>
                <a:cs typeface="Times New Roman" panose="02020603050405020304" charset="0"/>
              </a:rPr>
              <a:t> dẫn điện.</a:t>
            </a:r>
          </a:p>
        </p:txBody>
      </p:sp>
      <p:sp>
        <p:nvSpPr>
          <p:cNvPr id="6" name="Text Box 5"/>
          <p:cNvSpPr txBox="1"/>
          <p:nvPr/>
        </p:nvSpPr>
        <p:spPr>
          <a:xfrm>
            <a:off x="860425" y="2642235"/>
            <a:ext cx="10530840" cy="14452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sz="4400" b="0" i="0" u="none" strike="noStrike" kern="1200" cap="none" spc="0" normalizeH="0" baseline="0" noProof="0">
                <a:ln>
                  <a:noFill/>
                </a:ln>
                <a:solidFill>
                  <a:srgbClr val="FF0000"/>
                </a:solidFill>
                <a:effectLst/>
                <a:uLnTx/>
                <a:uFillTx/>
                <a:latin typeface="Times New Roman" panose="02020603050405020304" charset="0"/>
                <a:ea typeface="Open Sans"/>
                <a:cs typeface="Times New Roman" panose="02020603050405020304" charset="0"/>
              </a:rPr>
              <a:t>Ví dụ minh hoạ : Than chì được sử dụng làm điện cực trong pin.</a:t>
            </a:r>
          </a:p>
        </p:txBody>
      </p:sp>
    </p:spTree>
    <p:extLst>
      <p:ext uri="{BB962C8B-B14F-4D97-AF65-F5344CB8AC3E}">
        <p14:creationId xmlns:p14="http://schemas.microsoft.com/office/powerpoint/2010/main" val="184859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b.Nhiệt</a:t>
            </a:r>
            <a:r>
              <a:rPr lang="en-US" dirty="0" smtClean="0"/>
              <a:t> </a:t>
            </a:r>
            <a:r>
              <a:rPr lang="en-US" dirty="0" err="1" smtClean="0"/>
              <a:t>độ</a:t>
            </a:r>
            <a:r>
              <a:rPr lang="en-US" dirty="0" smtClean="0"/>
              <a:t> </a:t>
            </a:r>
            <a:r>
              <a:rPr lang="en-US" dirty="0" err="1" smtClean="0"/>
              <a:t>sôi</a:t>
            </a:r>
            <a:r>
              <a:rPr lang="en-US" dirty="0" smtClean="0"/>
              <a:t>, </a:t>
            </a:r>
            <a:r>
              <a:rPr lang="en-US" dirty="0" err="1" smtClean="0"/>
              <a:t>nhiệt</a:t>
            </a:r>
            <a:r>
              <a:rPr lang="en-US" dirty="0" smtClean="0"/>
              <a:t> </a:t>
            </a:r>
            <a:r>
              <a:rPr lang="en-US" dirty="0" err="1" smtClean="0"/>
              <a:t>độ</a:t>
            </a:r>
            <a:r>
              <a:rPr lang="en-US" dirty="0" smtClean="0"/>
              <a:t> </a:t>
            </a:r>
            <a:r>
              <a:rPr lang="en-US" dirty="0" err="1" smtClean="0"/>
              <a:t>nóng</a:t>
            </a:r>
            <a:r>
              <a:rPr lang="en-US" dirty="0" smtClean="0"/>
              <a:t> </a:t>
            </a:r>
            <a:r>
              <a:rPr lang="en-US" dirty="0" err="1" smtClean="0"/>
              <a:t>chảy</a:t>
            </a:r>
            <a:r>
              <a:rPr lang="en-US" dirty="0" smtClean="0"/>
              <a:t> </a:t>
            </a:r>
            <a:endParaRPr lang="en-US" dirty="0"/>
          </a:p>
        </p:txBody>
      </p:sp>
      <p:sp>
        <p:nvSpPr>
          <p:cNvPr id="4" name="Text Box 6"/>
          <p:cNvSpPr txBox="1">
            <a:spLocks noGrp="1"/>
          </p:cNvSpPr>
          <p:nvPr>
            <p:ph idx="1"/>
          </p:nvPr>
        </p:nvSpPr>
        <p:spPr>
          <a:xfrm>
            <a:off x="609600" y="1174750"/>
            <a:ext cx="10972800" cy="1446550"/>
          </a:xfrm>
          <a:prstGeom prst="rect">
            <a:avLst/>
          </a:prstGeom>
        </p:spPr>
        <p:txBody>
          <a:bodyPr wrap="square">
            <a:spAutoFit/>
          </a:bodyPr>
          <a:lstStyle/>
          <a:p>
            <a:pPr marL="0" indent="0" algn="just">
              <a:buNone/>
            </a:pPr>
            <a:r>
              <a:rPr sz="4400" b="0" i="0" dirty="0" smtClean="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Phần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lớn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các</a:t>
            </a:r>
            <a:r>
              <a:rPr sz="4400" b="0" i="0" dirty="0">
                <a:solidFill>
                  <a:srgbClr val="000000"/>
                </a:solidFill>
                <a:latin typeface="Times New Roman" panose="02020603050405020304" charset="0"/>
                <a:ea typeface="Open Sans"/>
                <a:cs typeface="Times New Roman" panose="02020603050405020304" charset="0"/>
              </a:rPr>
              <a:t> phi </a:t>
            </a:r>
            <a:r>
              <a:rPr sz="4400" b="0" i="0" dirty="0" err="1">
                <a:solidFill>
                  <a:srgbClr val="000000"/>
                </a:solidFill>
                <a:latin typeface="Times New Roman" panose="02020603050405020304" charset="0"/>
                <a:ea typeface="Open Sans"/>
                <a:cs typeface="Times New Roman" panose="02020603050405020304" charset="0"/>
              </a:rPr>
              <a:t>kim</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có</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nhiệt</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độ</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nóng</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chảy</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nhiệt</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độ</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sôi</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thấp</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hơn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kim</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loại</a:t>
            </a:r>
            <a:r>
              <a:rPr sz="4400" b="0" i="0" dirty="0">
                <a:solidFill>
                  <a:srgbClr val="000000"/>
                </a:solidFill>
                <a:latin typeface="Times New Roman" panose="02020603050405020304" charset="0"/>
                <a:ea typeface="Open Sans"/>
                <a:cs typeface="Times New Roman" panose="02020603050405020304" charset="0"/>
              </a:rPr>
              <a:t>.</a:t>
            </a:r>
          </a:p>
        </p:txBody>
      </p:sp>
    </p:spTree>
    <p:extLst>
      <p:ext uri="{BB962C8B-B14F-4D97-AF65-F5344CB8AC3E}">
        <p14:creationId xmlns:p14="http://schemas.microsoft.com/office/powerpoint/2010/main" val="34024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extLst>
              <p:ext uri="{D42A27DB-BD31-4B8C-83A1-F6EECF244321}">
                <p14:modId xmlns:p14="http://schemas.microsoft.com/office/powerpoint/2010/main" val="401429833"/>
              </p:ext>
            </p:extLst>
          </p:nvPr>
        </p:nvGraphicFramePr>
        <p:xfrm>
          <a:off x="609600" y="568960"/>
          <a:ext cx="11258550" cy="5047615"/>
        </p:xfrm>
        <a:graphic>
          <a:graphicData uri="http://schemas.openxmlformats.org/drawingml/2006/table">
            <a:tbl>
              <a:tblPr/>
              <a:tblGrid>
                <a:gridCol w="1876425">
                  <a:extLst>
                    <a:ext uri="{9D8B030D-6E8A-4147-A177-3AD203B41FA5}">
                      <a16:colId xmlns:a16="http://schemas.microsoft.com/office/drawing/2014/main" val="20000"/>
                    </a:ext>
                  </a:extLst>
                </a:gridCol>
                <a:gridCol w="1876425">
                  <a:extLst>
                    <a:ext uri="{9D8B030D-6E8A-4147-A177-3AD203B41FA5}">
                      <a16:colId xmlns:a16="http://schemas.microsoft.com/office/drawing/2014/main" val="20001"/>
                    </a:ext>
                  </a:extLst>
                </a:gridCol>
                <a:gridCol w="1876425">
                  <a:extLst>
                    <a:ext uri="{9D8B030D-6E8A-4147-A177-3AD203B41FA5}">
                      <a16:colId xmlns:a16="http://schemas.microsoft.com/office/drawing/2014/main" val="20002"/>
                    </a:ext>
                  </a:extLst>
                </a:gridCol>
                <a:gridCol w="1876425">
                  <a:extLst>
                    <a:ext uri="{9D8B030D-6E8A-4147-A177-3AD203B41FA5}">
                      <a16:colId xmlns:a16="http://schemas.microsoft.com/office/drawing/2014/main" val="20003"/>
                    </a:ext>
                  </a:extLst>
                </a:gridCol>
                <a:gridCol w="1876425">
                  <a:extLst>
                    <a:ext uri="{9D8B030D-6E8A-4147-A177-3AD203B41FA5}">
                      <a16:colId xmlns:a16="http://schemas.microsoft.com/office/drawing/2014/main" val="20004"/>
                    </a:ext>
                  </a:extLst>
                </a:gridCol>
                <a:gridCol w="1876425">
                  <a:extLst>
                    <a:ext uri="{9D8B030D-6E8A-4147-A177-3AD203B41FA5}">
                      <a16:colId xmlns:a16="http://schemas.microsoft.com/office/drawing/2014/main" val="20005"/>
                    </a:ext>
                  </a:extLst>
                </a:gridCol>
              </a:tblGrid>
              <a:tr h="2451100">
                <a:tc>
                  <a:txBody>
                    <a:bodyPr/>
                    <a:lstStyle/>
                    <a:p>
                      <a:pPr marL="26670" indent="0" algn="just">
                        <a:lnSpc>
                          <a:spcPct val="100000"/>
                        </a:lnSpc>
                        <a:spcBef>
                          <a:spcPct val="0"/>
                        </a:spcBef>
                        <a:spcAft>
                          <a:spcPts val="1000"/>
                        </a:spcAft>
                      </a:pPr>
                      <a:r>
                        <a:rPr sz="2800" b="1" i="0" dirty="0" err="1">
                          <a:solidFill>
                            <a:srgbClr val="000000"/>
                          </a:solidFill>
                          <a:latin typeface="Times New Roman" panose="02020603050405020304" charset="0"/>
                          <a:ea typeface="Open Sans"/>
                          <a:cs typeface="Times New Roman" panose="02020603050405020304" charset="0"/>
                        </a:rPr>
                        <a:t>Đơn</a:t>
                      </a:r>
                      <a:r>
                        <a:rPr sz="2800" b="1" i="0" dirty="0">
                          <a:solidFill>
                            <a:srgbClr val="000000"/>
                          </a:solidFill>
                          <a:latin typeface="Times New Roman" panose="02020603050405020304" charset="0"/>
                          <a:ea typeface="Open Sans"/>
                          <a:cs typeface="Times New Roman" panose="02020603050405020304" charset="0"/>
                        </a:rPr>
                        <a:t> </a:t>
                      </a:r>
                      <a:r>
                        <a:rPr sz="2800" b="1" i="0" dirty="0" err="1">
                          <a:solidFill>
                            <a:srgbClr val="000000"/>
                          </a:solidFill>
                          <a:latin typeface="Times New Roman" panose="02020603050405020304" charset="0"/>
                          <a:ea typeface="Open Sans"/>
                          <a:cs typeface="Times New Roman" panose="02020603050405020304" charset="0"/>
                        </a:rPr>
                        <a:t>chất</a:t>
                      </a:r>
                      <a:endParaRPr sz="2800" b="1" i="0" dirty="0">
                        <a:solidFill>
                          <a:srgbClr val="000000"/>
                        </a:solidFill>
                        <a:latin typeface="Times New Roman" panose="02020603050405020304" charset="0"/>
                        <a:ea typeface="Open Sans"/>
                        <a:cs typeface="Times New Roman" panose="02020603050405020304" charset="0"/>
                      </a:endParaRPr>
                    </a:p>
                    <a:p>
                      <a:pPr marL="26670" indent="0" algn="just">
                        <a:lnSpc>
                          <a:spcPct val="100000"/>
                        </a:lnSpc>
                        <a:spcBef>
                          <a:spcPct val="0"/>
                        </a:spcBef>
                        <a:spcAft>
                          <a:spcPts val="1000"/>
                        </a:spcAft>
                      </a:pPr>
                      <a:r>
                        <a:rPr sz="2800" b="1" i="0" dirty="0">
                          <a:solidFill>
                            <a:srgbClr val="000000"/>
                          </a:solidFill>
                          <a:latin typeface="Times New Roman" panose="02020603050405020304" charset="0"/>
                          <a:ea typeface="Open Sans"/>
                          <a:cs typeface="Times New Roman" panose="02020603050405020304" charset="0"/>
                        </a:rPr>
                        <a:t>phi </a:t>
                      </a:r>
                      <a:r>
                        <a:rPr sz="2800" b="1" i="0" dirty="0" err="1">
                          <a:solidFill>
                            <a:srgbClr val="000000"/>
                          </a:solidFill>
                          <a:latin typeface="Times New Roman" panose="02020603050405020304" charset="0"/>
                          <a:ea typeface="Open Sans"/>
                          <a:cs typeface="Times New Roman" panose="02020603050405020304" charset="0"/>
                        </a:rPr>
                        <a:t>kim</a:t>
                      </a:r>
                      <a:endParaRPr sz="2800" b="1" i="0" dirty="0">
                        <a:solidFill>
                          <a:srgbClr val="000000"/>
                        </a:solidFill>
                        <a:latin typeface="Times New Roman" panose="02020603050405020304" charset="0"/>
                        <a:ea typeface="Open Sans"/>
                        <a:cs typeface="Times New Roman" panose="02020603050405020304" charset="0"/>
                      </a:endParaRP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1" i="0" dirty="0" err="1" smtClean="0">
                          <a:solidFill>
                            <a:srgbClr val="000000"/>
                          </a:solidFill>
                          <a:latin typeface="Times New Roman" panose="02020603050405020304" charset="0"/>
                          <a:ea typeface="Open Sans"/>
                          <a:cs typeface="Times New Roman" panose="02020603050405020304" charset="0"/>
                        </a:rPr>
                        <a:t>Nhiệtđộ</a:t>
                      </a:r>
                      <a:r>
                        <a:rPr sz="2800" b="1" i="0" dirty="0" smtClean="0">
                          <a:solidFill>
                            <a:srgbClr val="000000"/>
                          </a:solidFill>
                          <a:latin typeface="Times New Roman" panose="02020603050405020304" charset="0"/>
                          <a:ea typeface="Open Sans"/>
                          <a:cs typeface="Times New Roman" panose="02020603050405020304" charset="0"/>
                        </a:rPr>
                        <a:t> </a:t>
                      </a:r>
                      <a:r>
                        <a:rPr sz="2800" b="1" i="0" dirty="0" err="1" smtClean="0">
                          <a:solidFill>
                            <a:srgbClr val="000000"/>
                          </a:solidFill>
                          <a:latin typeface="Times New Roman" panose="02020603050405020304" charset="0"/>
                          <a:ea typeface="Open Sans"/>
                          <a:cs typeface="Times New Roman" panose="02020603050405020304" charset="0"/>
                        </a:rPr>
                        <a:t>nóngchảy</a:t>
                      </a:r>
                      <a:r>
                        <a:rPr sz="2800" b="1" i="0" dirty="0" smtClean="0">
                          <a:solidFill>
                            <a:srgbClr val="000000"/>
                          </a:solidFill>
                          <a:latin typeface="Times New Roman" panose="02020603050405020304" charset="0"/>
                          <a:ea typeface="Open Sans"/>
                          <a:cs typeface="Times New Roman" panose="02020603050405020304" charset="0"/>
                        </a:rPr>
                        <a:t> (</a:t>
                      </a:r>
                      <a:r>
                        <a:rPr lang="en-US" sz="2800" b="1" i="0" baseline="30000" dirty="0" smtClean="0">
                          <a:solidFill>
                            <a:srgbClr val="000000"/>
                          </a:solidFill>
                          <a:latin typeface="Times New Roman" panose="02020603050405020304" charset="0"/>
                          <a:ea typeface="Open Sans"/>
                          <a:cs typeface="Times New Roman" panose="02020603050405020304" charset="0"/>
                        </a:rPr>
                        <a:t>0</a:t>
                      </a:r>
                      <a:r>
                        <a:rPr sz="2800" b="1" i="0" dirty="0" smtClean="0">
                          <a:solidFill>
                            <a:srgbClr val="000000"/>
                          </a:solidFill>
                          <a:latin typeface="Times New Roman" panose="02020603050405020304" charset="0"/>
                          <a:ea typeface="Open Sans"/>
                          <a:cs typeface="Times New Roman" panose="02020603050405020304" charset="0"/>
                        </a:rPr>
                        <a:t>C</a:t>
                      </a:r>
                      <a:r>
                        <a:rPr sz="2800" b="1" i="0" dirty="0">
                          <a:solidFill>
                            <a:srgbClr val="000000"/>
                          </a:solidFill>
                          <a:latin typeface="Times New Roman" panose="02020603050405020304" charset="0"/>
                          <a:ea typeface="Open Sans"/>
                          <a:cs typeface="Times New Roman" panose="02020603050405020304" charset="0"/>
                        </a:rPr>
                        <a:t>)</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1" i="0" dirty="0" err="1">
                          <a:solidFill>
                            <a:srgbClr val="000000"/>
                          </a:solidFill>
                          <a:latin typeface="Times New Roman" panose="02020603050405020304" charset="0"/>
                          <a:ea typeface="Open Sans"/>
                          <a:cs typeface="Times New Roman" panose="02020603050405020304" charset="0"/>
                        </a:rPr>
                        <a:t>Nhiệt</a:t>
                      </a:r>
                      <a:r>
                        <a:rPr sz="2800" b="1" i="0" dirty="0">
                          <a:solidFill>
                            <a:srgbClr val="000000"/>
                          </a:solidFill>
                          <a:latin typeface="Times New Roman" panose="02020603050405020304" charset="0"/>
                          <a:ea typeface="Open Sans"/>
                          <a:cs typeface="Times New Roman" panose="02020603050405020304" charset="0"/>
                        </a:rPr>
                        <a:t> </a:t>
                      </a:r>
                      <a:r>
                        <a:rPr sz="2800" b="1" i="0" dirty="0" err="1">
                          <a:solidFill>
                            <a:srgbClr val="000000"/>
                          </a:solidFill>
                          <a:latin typeface="Times New Roman" panose="02020603050405020304" charset="0"/>
                          <a:ea typeface="Open Sans"/>
                          <a:cs typeface="Times New Roman" panose="02020603050405020304" charset="0"/>
                        </a:rPr>
                        <a:t>độ</a:t>
                      </a:r>
                      <a:r>
                        <a:rPr sz="2800" b="1" i="0" dirty="0">
                          <a:solidFill>
                            <a:srgbClr val="000000"/>
                          </a:solidFill>
                          <a:latin typeface="Times New Roman" panose="02020603050405020304" charset="0"/>
                          <a:ea typeface="Open Sans"/>
                          <a:cs typeface="Times New Roman" panose="02020603050405020304" charset="0"/>
                        </a:rPr>
                        <a:t> </a:t>
                      </a:r>
                      <a:endParaRPr lang="en-US" sz="2800" b="1" i="0" dirty="0" smtClean="0">
                        <a:solidFill>
                          <a:srgbClr val="000000"/>
                        </a:solidFill>
                        <a:latin typeface="Times New Roman" panose="02020603050405020304" charset="0"/>
                        <a:ea typeface="Open Sans"/>
                        <a:cs typeface="Times New Roman" panose="02020603050405020304" charset="0"/>
                      </a:endParaRPr>
                    </a:p>
                    <a:p>
                      <a:pPr marL="26670" indent="0" algn="just">
                        <a:lnSpc>
                          <a:spcPct val="100000"/>
                        </a:lnSpc>
                        <a:spcBef>
                          <a:spcPct val="0"/>
                        </a:spcBef>
                        <a:spcAft>
                          <a:spcPts val="1000"/>
                        </a:spcAft>
                      </a:pPr>
                      <a:r>
                        <a:rPr sz="2800" b="1" i="0" dirty="0" err="1" smtClean="0">
                          <a:solidFill>
                            <a:srgbClr val="000000"/>
                          </a:solidFill>
                          <a:latin typeface="Times New Roman" panose="02020603050405020304" charset="0"/>
                          <a:ea typeface="Open Sans"/>
                          <a:cs typeface="Times New Roman" panose="02020603050405020304" charset="0"/>
                        </a:rPr>
                        <a:t>sôi</a:t>
                      </a:r>
                      <a:r>
                        <a:rPr sz="2800" b="1" i="0" dirty="0" smtClean="0">
                          <a:solidFill>
                            <a:srgbClr val="000000"/>
                          </a:solidFill>
                          <a:latin typeface="Times New Roman" panose="02020603050405020304" charset="0"/>
                          <a:ea typeface="Open Sans"/>
                          <a:cs typeface="Times New Roman" panose="02020603050405020304" charset="0"/>
                        </a:rPr>
                        <a:t> (</a:t>
                      </a:r>
                      <a:r>
                        <a:rPr lang="en-US" sz="2800" b="1" i="0" baseline="30000" dirty="0" smtClean="0">
                          <a:solidFill>
                            <a:srgbClr val="000000"/>
                          </a:solidFill>
                          <a:latin typeface="Times New Roman" panose="02020603050405020304" charset="0"/>
                          <a:ea typeface="Open Sans"/>
                          <a:cs typeface="Times New Roman" panose="02020603050405020304" charset="0"/>
                        </a:rPr>
                        <a:t>0</a:t>
                      </a:r>
                      <a:r>
                        <a:rPr sz="2800" b="1" i="0" dirty="0" smtClean="0">
                          <a:solidFill>
                            <a:srgbClr val="000000"/>
                          </a:solidFill>
                          <a:latin typeface="Times New Roman" panose="02020603050405020304" charset="0"/>
                          <a:ea typeface="Open Sans"/>
                          <a:cs typeface="Times New Roman" panose="02020603050405020304" charset="0"/>
                        </a:rPr>
                        <a:t>C</a:t>
                      </a:r>
                      <a:r>
                        <a:rPr sz="2800" b="1" i="0" dirty="0">
                          <a:solidFill>
                            <a:srgbClr val="000000"/>
                          </a:solidFill>
                          <a:latin typeface="Times New Roman" panose="02020603050405020304" charset="0"/>
                          <a:ea typeface="Open Sans"/>
                          <a:cs typeface="Times New Roman" panose="02020603050405020304" charset="0"/>
                        </a:rPr>
                        <a:t>)</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Đơn chất</a:t>
                      </a:r>
                    </a:p>
                    <a:p>
                      <a:pPr marL="26670" indent="0" algn="just">
                        <a:lnSpc>
                          <a:spcPct val="100000"/>
                        </a:lnSpc>
                        <a:spcBef>
                          <a:spcPct val="0"/>
                        </a:spcBef>
                        <a:spcAft>
                          <a:spcPts val="1000"/>
                        </a:spcAft>
                      </a:pPr>
                      <a:r>
                        <a:rPr sz="2800" b="1" i="0">
                          <a:solidFill>
                            <a:srgbClr val="000000"/>
                          </a:solidFill>
                          <a:latin typeface="Times New Roman" panose="02020603050405020304" charset="0"/>
                          <a:ea typeface="Open Sans"/>
                          <a:cs typeface="Times New Roman" panose="02020603050405020304" charset="0"/>
                        </a:rPr>
                        <a:t>kim loại</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1" i="0" dirty="0" err="1" smtClean="0">
                          <a:solidFill>
                            <a:srgbClr val="000000"/>
                          </a:solidFill>
                          <a:latin typeface="Times New Roman" panose="02020603050405020304" charset="0"/>
                          <a:ea typeface="Open Sans"/>
                          <a:cs typeface="Times New Roman" panose="02020603050405020304" charset="0"/>
                        </a:rPr>
                        <a:t>Nhiệtđộ</a:t>
                      </a:r>
                      <a:r>
                        <a:rPr sz="2800" b="1" i="0" dirty="0" smtClean="0">
                          <a:solidFill>
                            <a:srgbClr val="000000"/>
                          </a:solidFill>
                          <a:latin typeface="Times New Roman" panose="02020603050405020304" charset="0"/>
                          <a:ea typeface="Open Sans"/>
                          <a:cs typeface="Times New Roman" panose="02020603050405020304" charset="0"/>
                        </a:rPr>
                        <a:t> </a:t>
                      </a:r>
                      <a:r>
                        <a:rPr sz="2800" b="1" i="0" dirty="0" err="1" smtClean="0">
                          <a:solidFill>
                            <a:srgbClr val="000000"/>
                          </a:solidFill>
                          <a:latin typeface="Times New Roman" panose="02020603050405020304" charset="0"/>
                          <a:ea typeface="Open Sans"/>
                          <a:cs typeface="Times New Roman" panose="02020603050405020304" charset="0"/>
                        </a:rPr>
                        <a:t>nóngchảy</a:t>
                      </a:r>
                      <a:r>
                        <a:rPr sz="2800" b="1" i="0" dirty="0" smtClean="0">
                          <a:solidFill>
                            <a:srgbClr val="000000"/>
                          </a:solidFill>
                          <a:latin typeface="Times New Roman" panose="02020603050405020304" charset="0"/>
                          <a:ea typeface="Open Sans"/>
                          <a:cs typeface="Times New Roman" panose="02020603050405020304" charset="0"/>
                        </a:rPr>
                        <a:t> (</a:t>
                      </a:r>
                      <a:r>
                        <a:rPr lang="en-US" sz="2800" b="1" i="0" baseline="30000" dirty="0" smtClean="0">
                          <a:solidFill>
                            <a:srgbClr val="000000"/>
                          </a:solidFill>
                          <a:latin typeface="Times New Roman" panose="02020603050405020304" charset="0"/>
                          <a:ea typeface="Open Sans"/>
                          <a:cs typeface="Times New Roman" panose="02020603050405020304" charset="0"/>
                        </a:rPr>
                        <a:t>0</a:t>
                      </a:r>
                      <a:r>
                        <a:rPr sz="2800" b="1" i="0" dirty="0" smtClean="0">
                          <a:solidFill>
                            <a:srgbClr val="000000"/>
                          </a:solidFill>
                          <a:latin typeface="Times New Roman" panose="02020603050405020304" charset="0"/>
                          <a:ea typeface="Open Sans"/>
                          <a:cs typeface="Times New Roman" panose="02020603050405020304" charset="0"/>
                        </a:rPr>
                        <a:t>C</a:t>
                      </a:r>
                      <a:r>
                        <a:rPr sz="2800" b="1" i="0" dirty="0">
                          <a:solidFill>
                            <a:srgbClr val="000000"/>
                          </a:solidFill>
                          <a:latin typeface="Times New Roman" panose="02020603050405020304" charset="0"/>
                          <a:ea typeface="Open Sans"/>
                          <a:cs typeface="Times New Roman" panose="02020603050405020304" charset="0"/>
                        </a:rPr>
                        <a:t>)</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1" i="0" dirty="0" err="1">
                          <a:solidFill>
                            <a:srgbClr val="000000"/>
                          </a:solidFill>
                          <a:latin typeface="Times New Roman" panose="02020603050405020304" charset="0"/>
                          <a:ea typeface="Open Sans"/>
                          <a:cs typeface="Times New Roman" panose="02020603050405020304" charset="0"/>
                        </a:rPr>
                        <a:t>Nhiệt</a:t>
                      </a:r>
                      <a:r>
                        <a:rPr sz="2800" b="1" i="0" dirty="0">
                          <a:solidFill>
                            <a:srgbClr val="000000"/>
                          </a:solidFill>
                          <a:latin typeface="Times New Roman" panose="02020603050405020304" charset="0"/>
                          <a:ea typeface="Open Sans"/>
                          <a:cs typeface="Times New Roman" panose="02020603050405020304" charset="0"/>
                        </a:rPr>
                        <a:t> </a:t>
                      </a:r>
                      <a:r>
                        <a:rPr sz="2800" b="1" i="0" dirty="0" err="1">
                          <a:solidFill>
                            <a:srgbClr val="000000"/>
                          </a:solidFill>
                          <a:latin typeface="Times New Roman" panose="02020603050405020304" charset="0"/>
                          <a:ea typeface="Open Sans"/>
                          <a:cs typeface="Times New Roman" panose="02020603050405020304" charset="0"/>
                        </a:rPr>
                        <a:t>độ</a:t>
                      </a:r>
                      <a:r>
                        <a:rPr sz="2800" b="1" i="0" dirty="0">
                          <a:solidFill>
                            <a:srgbClr val="000000"/>
                          </a:solidFill>
                          <a:latin typeface="Times New Roman" panose="02020603050405020304" charset="0"/>
                          <a:ea typeface="Open Sans"/>
                          <a:cs typeface="Times New Roman" panose="02020603050405020304" charset="0"/>
                        </a:rPr>
                        <a:t> </a:t>
                      </a:r>
                      <a:r>
                        <a:rPr sz="2800" b="1" i="0" dirty="0" err="1">
                          <a:solidFill>
                            <a:srgbClr val="000000"/>
                          </a:solidFill>
                          <a:latin typeface="Times New Roman" panose="02020603050405020304" charset="0"/>
                          <a:ea typeface="Open Sans"/>
                          <a:cs typeface="Times New Roman" panose="02020603050405020304" charset="0"/>
                        </a:rPr>
                        <a:t>sôi</a:t>
                      </a:r>
                      <a:r>
                        <a:rPr sz="2800" b="1" i="0" dirty="0">
                          <a:solidFill>
                            <a:srgbClr val="000000"/>
                          </a:solidFill>
                          <a:latin typeface="Times New Roman" panose="02020603050405020304" charset="0"/>
                          <a:ea typeface="Open Sans"/>
                          <a:cs typeface="Times New Roman" panose="02020603050405020304" charset="0"/>
                        </a:rPr>
                        <a:t> </a:t>
                      </a:r>
                      <a:r>
                        <a:rPr sz="2800" b="1" i="0" dirty="0" smtClean="0">
                          <a:solidFill>
                            <a:srgbClr val="000000"/>
                          </a:solidFill>
                          <a:latin typeface="Times New Roman" panose="02020603050405020304" charset="0"/>
                          <a:ea typeface="Open Sans"/>
                          <a:cs typeface="Times New Roman" panose="02020603050405020304" charset="0"/>
                        </a:rPr>
                        <a:t>(</a:t>
                      </a:r>
                      <a:r>
                        <a:rPr lang="en-US" sz="2800" b="1" i="0" baseline="30000" dirty="0" smtClean="0">
                          <a:solidFill>
                            <a:srgbClr val="000000"/>
                          </a:solidFill>
                          <a:latin typeface="Times New Roman" panose="02020603050405020304" charset="0"/>
                          <a:ea typeface="Open Sans"/>
                          <a:cs typeface="Times New Roman" panose="02020603050405020304" charset="0"/>
                        </a:rPr>
                        <a:t>0</a:t>
                      </a:r>
                      <a:r>
                        <a:rPr sz="2800" b="1" i="0" dirty="0" smtClean="0">
                          <a:solidFill>
                            <a:srgbClr val="000000"/>
                          </a:solidFill>
                          <a:latin typeface="Times New Roman" panose="02020603050405020304" charset="0"/>
                          <a:ea typeface="Open Sans"/>
                          <a:cs typeface="Times New Roman" panose="02020603050405020304" charset="0"/>
                        </a:rPr>
                        <a:t>C</a:t>
                      </a:r>
                      <a:r>
                        <a:rPr sz="2800" b="1" i="0" dirty="0">
                          <a:solidFill>
                            <a:srgbClr val="000000"/>
                          </a:solidFill>
                          <a:latin typeface="Times New Roman" panose="02020603050405020304" charset="0"/>
                          <a:ea typeface="Open Sans"/>
                          <a:cs typeface="Times New Roman" panose="02020603050405020304" charset="0"/>
                        </a:rPr>
                        <a:t>)</a:t>
                      </a:r>
                    </a:p>
                  </a:txBody>
                  <a:tcPr marL="0" marR="0" marT="0" marB="0" anchor="ctr">
                    <a:lnL>
                      <a:noFill/>
                    </a:lnL>
                    <a:lnR>
                      <a:noFill/>
                    </a:lnR>
                    <a:lnT>
                      <a:noFill/>
                    </a:lnT>
                    <a:lnB>
                      <a:noFill/>
                    </a:lnB>
                    <a:noFill/>
                  </a:tcPr>
                </a:tc>
                <a:extLst>
                  <a:ext uri="{0D108BD9-81ED-4DB2-BD59-A6C34878D82A}">
                    <a16:rowId xmlns:a16="http://schemas.microsoft.com/office/drawing/2014/main" val="10000"/>
                  </a:ext>
                </a:extLst>
              </a:tr>
              <a:tr h="866775">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Oxygen</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-218,4</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-183,0</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Nhôm</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660,3</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2 518,0</a:t>
                      </a:r>
                    </a:p>
                  </a:txBody>
                  <a:tcPr marL="0" marR="0" marT="0" marB="0" anchor="ctr">
                    <a:lnL>
                      <a:noFill/>
                    </a:lnL>
                    <a:lnR>
                      <a:noFill/>
                    </a:lnR>
                    <a:lnT>
                      <a:noFill/>
                    </a:lnT>
                    <a:lnB>
                      <a:noFill/>
                    </a:lnB>
                    <a:noFill/>
                  </a:tcPr>
                </a:tc>
                <a:extLst>
                  <a:ext uri="{0D108BD9-81ED-4DB2-BD59-A6C34878D82A}">
                    <a16:rowId xmlns:a16="http://schemas.microsoft.com/office/drawing/2014/main" val="10001"/>
                  </a:ext>
                </a:extLst>
              </a:tr>
              <a:tr h="864235">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Chlorine</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-101,5</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-34,7</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Sắt</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1 535,0</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2 861,0</a:t>
                      </a:r>
                    </a:p>
                  </a:txBody>
                  <a:tcPr marL="0" marR="0" marT="0" marB="0" anchor="ctr">
                    <a:lnL>
                      <a:noFill/>
                    </a:lnL>
                    <a:lnR>
                      <a:noFill/>
                    </a:lnR>
                    <a:lnT>
                      <a:noFill/>
                    </a:lnT>
                    <a:lnB>
                      <a:noFill/>
                    </a:lnB>
                    <a:noFill/>
                  </a:tcPr>
                </a:tc>
                <a:extLst>
                  <a:ext uri="{0D108BD9-81ED-4DB2-BD59-A6C34878D82A}">
                    <a16:rowId xmlns:a16="http://schemas.microsoft.com/office/drawing/2014/main" val="10002"/>
                  </a:ext>
                </a:extLst>
              </a:tr>
              <a:tr h="865505">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Lưu huỳnh</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106,8</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444,7</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Đồng</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a:solidFill>
                            <a:srgbClr val="000000"/>
                          </a:solidFill>
                          <a:latin typeface="Times New Roman" panose="02020603050405020304" charset="0"/>
                          <a:ea typeface="Open Sans"/>
                          <a:cs typeface="Times New Roman" panose="02020603050405020304" charset="0"/>
                        </a:rPr>
                        <a:t>1 084,6</a:t>
                      </a:r>
                    </a:p>
                  </a:txBody>
                  <a:tcPr marL="0" marR="0" marT="0" marB="0" anchor="ctr">
                    <a:lnL>
                      <a:noFill/>
                    </a:lnL>
                    <a:lnR>
                      <a:noFill/>
                    </a:lnR>
                    <a:lnT>
                      <a:noFill/>
                    </a:lnT>
                    <a:lnB>
                      <a:noFill/>
                    </a:lnB>
                    <a:noFill/>
                  </a:tcPr>
                </a:tc>
                <a:tc>
                  <a:txBody>
                    <a:bodyPr/>
                    <a:lstStyle/>
                    <a:p>
                      <a:pPr marL="26670" indent="0" algn="just">
                        <a:lnSpc>
                          <a:spcPct val="100000"/>
                        </a:lnSpc>
                        <a:spcBef>
                          <a:spcPct val="0"/>
                        </a:spcBef>
                        <a:spcAft>
                          <a:spcPts val="1000"/>
                        </a:spcAft>
                      </a:pPr>
                      <a:r>
                        <a:rPr sz="2800" b="0" i="0" dirty="0">
                          <a:solidFill>
                            <a:srgbClr val="000000"/>
                          </a:solidFill>
                          <a:latin typeface="Times New Roman" panose="02020603050405020304" charset="0"/>
                          <a:ea typeface="Open Sans"/>
                          <a:cs typeface="Times New Roman" panose="02020603050405020304" charset="0"/>
                        </a:rPr>
                        <a:t>2 561,5</a:t>
                      </a:r>
                    </a:p>
                  </a:txBody>
                  <a:tcPr marL="0" marR="0" marT="0" marB="0" anchor="ctr">
                    <a:lnL>
                      <a:noFill/>
                    </a:lnL>
                    <a:lnR>
                      <a:noFill/>
                    </a:lnR>
                    <a:lnT>
                      <a:noFill/>
                    </a:lnT>
                    <a:lnB>
                      <a:noFill/>
                    </a:lnB>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81965" y="405765"/>
            <a:ext cx="10416540" cy="1445260"/>
          </a:xfrm>
          <a:prstGeom prst="rect">
            <a:avLst/>
          </a:prstGeom>
        </p:spPr>
        <p:txBody>
          <a:bodyPr wrap="square">
            <a:spAutoFit/>
          </a:bodyPr>
          <a:lstStyle/>
          <a:p>
            <a:pPr marL="0" indent="0" algn="just"/>
            <a:r>
              <a:rPr lang="en-US" sz="4400" dirty="0" smtClean="0">
                <a:solidFill>
                  <a:srgbClr val="000000"/>
                </a:solidFill>
                <a:latin typeface="Times New Roman" panose="02020603050405020304" charset="0"/>
                <a:ea typeface="Open Sans"/>
                <a:cs typeface="Times New Roman" panose="02020603050405020304" charset="0"/>
              </a:rPr>
              <a:t>c.</a:t>
            </a:r>
            <a:r>
              <a:rPr sz="4400" b="0" i="0" dirty="0" smtClean="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Phần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lớn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các</a:t>
            </a:r>
            <a:r>
              <a:rPr sz="4400" b="0" i="0" dirty="0">
                <a:solidFill>
                  <a:srgbClr val="000000"/>
                </a:solidFill>
                <a:latin typeface="Times New Roman" panose="02020603050405020304" charset="0"/>
                <a:ea typeface="Open Sans"/>
                <a:cs typeface="Times New Roman" panose="02020603050405020304" charset="0"/>
              </a:rPr>
              <a:t> phi </a:t>
            </a:r>
            <a:r>
              <a:rPr sz="4400" b="0" i="0" dirty="0" err="1">
                <a:solidFill>
                  <a:srgbClr val="000000"/>
                </a:solidFill>
                <a:latin typeface="Times New Roman" panose="02020603050405020304" charset="0"/>
                <a:ea typeface="Open Sans"/>
                <a:cs typeface="Times New Roman" panose="02020603050405020304" charset="0"/>
              </a:rPr>
              <a:t>kim</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có</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khối</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lượng</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riêng</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nhỏ</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hơn</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kim</a:t>
            </a:r>
            <a:r>
              <a:rPr sz="4400" b="0" i="0" dirty="0">
                <a:solidFill>
                  <a:srgbClr val="000000"/>
                </a:solidFill>
                <a:latin typeface="Times New Roman" panose="02020603050405020304" charset="0"/>
                <a:ea typeface="Open Sans"/>
                <a:cs typeface="Times New Roman" panose="02020603050405020304" charset="0"/>
              </a:rPr>
              <a:t> </a:t>
            </a:r>
            <a:r>
              <a:rPr sz="4400" b="0" i="0" dirty="0" err="1">
                <a:solidFill>
                  <a:srgbClr val="000000"/>
                </a:solidFill>
                <a:latin typeface="Times New Roman" panose="02020603050405020304" charset="0"/>
                <a:ea typeface="Open Sans"/>
                <a:cs typeface="Times New Roman" panose="02020603050405020304" charset="0"/>
              </a:rPr>
              <a:t>loại</a:t>
            </a:r>
            <a:r>
              <a:rPr sz="4400" b="0" i="0" dirty="0">
                <a:solidFill>
                  <a:srgbClr val="000000"/>
                </a:solidFill>
                <a:latin typeface="Times New Roman" panose="02020603050405020304" charset="0"/>
                <a:ea typeface="Open Sans"/>
                <a:cs typeface="Times New Roman" panose="02020603050405020304" charset="0"/>
              </a:rPr>
              <a:t>.</a:t>
            </a:r>
          </a:p>
        </p:txBody>
      </p:sp>
      <p:sp>
        <p:nvSpPr>
          <p:cNvPr id="5" name="Text Box 4"/>
          <p:cNvSpPr txBox="1"/>
          <p:nvPr/>
        </p:nvSpPr>
        <p:spPr>
          <a:xfrm>
            <a:off x="426085" y="2049145"/>
            <a:ext cx="11432540" cy="4282440"/>
          </a:xfrm>
          <a:prstGeom prst="rect">
            <a:avLst/>
          </a:prstGeom>
        </p:spPr>
        <p:txBody>
          <a:bodyPr wrap="square">
            <a:spAutoFit/>
          </a:bodyPr>
          <a:lstStyle/>
          <a:p>
            <a:pPr marL="26670" indent="0" algn="just">
              <a:lnSpc>
                <a:spcPct val="100000"/>
              </a:lnSpc>
              <a:spcBef>
                <a:spcPct val="0"/>
              </a:spcBef>
              <a:spcAft>
                <a:spcPts val="1000"/>
              </a:spcAft>
            </a:pPr>
            <a:r>
              <a:rPr sz="4400" b="0" i="0">
                <a:solidFill>
                  <a:srgbClr val="000000"/>
                </a:solidFill>
                <a:latin typeface="Times New Roman" panose="02020603050405020304" charset="0"/>
                <a:ea typeface="Open Sans"/>
                <a:cs typeface="Times New Roman" panose="02020603050405020304" charset="0"/>
              </a:rPr>
              <a:t>- Khối lượng riêng của lưu huỳnh là 2,07 gam/cm</a:t>
            </a:r>
            <a:r>
              <a:rPr sz="4400" b="0" i="0" baseline="30000">
                <a:solidFill>
                  <a:srgbClr val="000000"/>
                </a:solidFill>
                <a:latin typeface="Times New Roman" panose="02020603050405020304" charset="0"/>
                <a:ea typeface="Open Sans"/>
                <a:cs typeface="Times New Roman" panose="02020603050405020304" charset="0"/>
              </a:rPr>
              <a:t>3</a:t>
            </a:r>
            <a:r>
              <a:rPr sz="4400" b="0" i="0">
                <a:solidFill>
                  <a:srgbClr val="000000"/>
                </a:solidFill>
                <a:latin typeface="Times New Roman" panose="02020603050405020304" charset="0"/>
                <a:ea typeface="Open Sans"/>
                <a:cs typeface="Times New Roman" panose="02020603050405020304" charset="0"/>
              </a:rPr>
              <a:t>; khối lượng riêng của phosphorus là 1,82 gam/cm</a:t>
            </a:r>
            <a:r>
              <a:rPr sz="4400" b="0" i="0" baseline="30000">
                <a:solidFill>
                  <a:srgbClr val="000000"/>
                </a:solidFill>
                <a:latin typeface="Times New Roman" panose="02020603050405020304" charset="0"/>
                <a:ea typeface="Open Sans"/>
                <a:cs typeface="Times New Roman" panose="02020603050405020304" charset="0"/>
              </a:rPr>
              <a:t>3</a:t>
            </a:r>
            <a:r>
              <a:rPr sz="4400" b="0" i="0">
                <a:solidFill>
                  <a:srgbClr val="000000"/>
                </a:solidFill>
                <a:latin typeface="Times New Roman" panose="02020603050405020304" charset="0"/>
                <a:ea typeface="Open Sans"/>
                <a:cs typeface="Times New Roman" panose="02020603050405020304" charset="0"/>
              </a:rPr>
              <a:t>.</a:t>
            </a:r>
          </a:p>
          <a:p>
            <a:pPr marL="26670" indent="0" algn="just">
              <a:lnSpc>
                <a:spcPct val="100000"/>
              </a:lnSpc>
              <a:spcBef>
                <a:spcPct val="0"/>
              </a:spcBef>
              <a:spcAft>
                <a:spcPts val="1000"/>
              </a:spcAft>
            </a:pPr>
            <a:r>
              <a:rPr sz="4400" b="0" i="0">
                <a:solidFill>
                  <a:srgbClr val="000000"/>
                </a:solidFill>
                <a:latin typeface="Times New Roman" panose="02020603050405020304" charset="0"/>
                <a:ea typeface="Open Sans"/>
                <a:cs typeface="Times New Roman" panose="02020603050405020304" charset="0"/>
              </a:rPr>
              <a:t>- Khối lượng riêng của kim loại sắt là 7,87 gam/cm</a:t>
            </a:r>
            <a:r>
              <a:rPr sz="4400" b="0" i="0" baseline="30000">
                <a:solidFill>
                  <a:srgbClr val="000000"/>
                </a:solidFill>
                <a:latin typeface="Times New Roman" panose="02020603050405020304" charset="0"/>
                <a:ea typeface="Open Sans"/>
                <a:cs typeface="Times New Roman" panose="02020603050405020304" charset="0"/>
              </a:rPr>
              <a:t>3</a:t>
            </a:r>
            <a:r>
              <a:rPr sz="4400" b="0" i="0">
                <a:solidFill>
                  <a:srgbClr val="000000"/>
                </a:solidFill>
                <a:latin typeface="Times New Roman" panose="02020603050405020304" charset="0"/>
                <a:ea typeface="Open Sans"/>
                <a:cs typeface="Times New Roman" panose="02020603050405020304" charset="0"/>
              </a:rPr>
              <a:t>; khối lượng riêng của kim loại vàng là 19,29 gam/cm</a:t>
            </a:r>
            <a:r>
              <a:rPr sz="4400" b="0" i="0" baseline="30000">
                <a:solidFill>
                  <a:srgbClr val="000000"/>
                </a:solidFill>
                <a:latin typeface="Times New Roman" panose="02020603050405020304" charset="0"/>
                <a:ea typeface="Open Sans"/>
                <a:cs typeface="Times New Roman" panose="02020603050405020304" charset="0"/>
              </a:rPr>
              <a:t>3</a:t>
            </a:r>
            <a:r>
              <a:rPr sz="4400" b="0" i="0">
                <a:solidFill>
                  <a:srgbClr val="000000"/>
                </a:solidFill>
                <a:latin typeface="Times New Roman" panose="02020603050405020304" charset="0"/>
                <a:ea typeface="Open Sans"/>
                <a:cs typeface="Times New Roman" panose="0202060305040502030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6500" y="857250"/>
            <a:ext cx="10309225" cy="742950"/>
          </a:xfrm>
        </p:spPr>
        <p:txBody>
          <a:bodyPr>
            <a:normAutofit fontScale="90000"/>
          </a:bodyPr>
          <a:lstStyle/>
          <a:p>
            <a:r>
              <a:rPr lang="vi-VN" altLang="en-US" sz="4400" b="1" dirty="0">
                <a:latin typeface="Times New Roman" panose="02020603050405020304" charset="0"/>
                <a:cs typeface="Times New Roman" panose="02020603050405020304" charset="0"/>
              </a:rPr>
              <a:t>I. Ứng dụng của </a:t>
            </a:r>
            <a:r>
              <a:rPr lang="en-US" altLang="vi-VN" sz="4400" b="1" dirty="0">
                <a:latin typeface="Times New Roman" panose="02020603050405020304" charset="0"/>
                <a:cs typeface="Times New Roman" panose="02020603050405020304" charset="0"/>
              </a:rPr>
              <a:t>một số</a:t>
            </a:r>
            <a:r>
              <a:rPr lang="vi-VN" altLang="en-US" sz="4400" b="1" dirty="0">
                <a:latin typeface="Times New Roman" panose="02020603050405020304" charset="0"/>
                <a:cs typeface="Times New Roman" panose="02020603050405020304" charset="0"/>
              </a:rPr>
              <a:t> </a:t>
            </a:r>
            <a:r>
              <a:rPr lang="en-US" altLang="vi-VN" sz="4400" b="1" dirty="0">
                <a:latin typeface="Times New Roman" panose="02020603050405020304" charset="0"/>
                <a:cs typeface="Times New Roman" panose="02020603050405020304" charset="0"/>
              </a:rPr>
              <a:t>đơn chất </a:t>
            </a:r>
            <a:r>
              <a:rPr lang="vi-VN" altLang="en-US" sz="4400" b="1" dirty="0">
                <a:latin typeface="Times New Roman" panose="02020603050405020304" charset="0"/>
                <a:cs typeface="Times New Roman" panose="02020603050405020304" charset="0"/>
              </a:rPr>
              <a:t>phi kim </a:t>
            </a:r>
            <a:r>
              <a:rPr lang="en-US" altLang="vi-VN" sz="4400" b="1" dirty="0">
                <a:latin typeface="Times New Roman" panose="02020603050405020304" charset="0"/>
                <a:cs typeface="Times New Roman" panose="02020603050405020304" charset="0"/>
              </a:rPr>
              <a:t> </a:t>
            </a:r>
          </a:p>
        </p:txBody>
      </p:sp>
      <p:sp>
        <p:nvSpPr>
          <p:cNvPr id="3" name="Title 1"/>
          <p:cNvSpPr>
            <a:spLocks noGrp="1"/>
          </p:cNvSpPr>
          <p:nvPr/>
        </p:nvSpPr>
        <p:spPr>
          <a:xfrm>
            <a:off x="1739265" y="2096135"/>
            <a:ext cx="7285355" cy="742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en-US" sz="4400" b="1" dirty="0">
                <a:solidFill>
                  <a:schemeClr val="bg1"/>
                </a:solidFill>
                <a:latin typeface="Times New Roman" panose="02020603050405020304" charset="0"/>
                <a:cs typeface="Times New Roman" panose="02020603050405020304" charset="0"/>
              </a:rPr>
              <a:t>1. Ứng dụng của Carbon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373505" y="369570"/>
            <a:ext cx="944499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sz="4400" b="0" i="0" u="none" strike="noStrike" kern="1200" cap="none" spc="0" normalizeH="0" baseline="0" noProof="0" dirty="0">
                <a:ln>
                  <a:noFill/>
                </a:ln>
                <a:solidFill>
                  <a:srgbClr val="000000"/>
                </a:solidFill>
                <a:effectLst/>
                <a:uLnTx/>
                <a:uFillTx/>
                <a:latin typeface="Times New Roman" panose="02020603050405020304" charset="0"/>
                <a:ea typeface="Open Sans"/>
                <a:cs typeface="Times New Roman" panose="02020603050405020304" charset="0"/>
              </a:rPr>
              <a:t> </a:t>
            </a:r>
            <a:r>
              <a:rPr kumimoji="0" lang="en-US" sz="4400" b="0" i="0" u="none" strike="noStrike" kern="1200" cap="none" spc="0" normalizeH="0" baseline="0" noProof="0" dirty="0" smtClean="0">
                <a:ln>
                  <a:noFill/>
                </a:ln>
                <a:solidFill>
                  <a:srgbClr val="000000"/>
                </a:solidFill>
                <a:effectLst/>
                <a:uLnTx/>
                <a:uFillTx/>
                <a:latin typeface="Times New Roman" panose="02020603050405020304" charset="0"/>
                <a:ea typeface="Open Sans"/>
                <a:cs typeface="Times New Roman" panose="02020603050405020304" charset="0"/>
              </a:rPr>
              <a:t>2. </a:t>
            </a:r>
            <a:r>
              <a:rPr kumimoji="0" sz="4400" b="0" i="0" u="none" strike="noStrike" kern="1200" cap="none" spc="0" normalizeH="0" baseline="0" noProof="0" dirty="0" err="1" smtClean="0">
                <a:ln>
                  <a:noFill/>
                </a:ln>
                <a:solidFill>
                  <a:srgbClr val="000000"/>
                </a:solidFill>
                <a:effectLst/>
                <a:uLnTx/>
                <a:uFillTx/>
                <a:latin typeface="Times New Roman" panose="02020603050405020304" charset="0"/>
                <a:ea typeface="Open Sans"/>
                <a:cs typeface="Times New Roman" panose="02020603050405020304" charset="0"/>
              </a:rPr>
              <a:t>Sự</a:t>
            </a:r>
            <a:r>
              <a:rPr kumimoji="0" sz="4400" b="0" i="0" u="none" strike="noStrike" kern="1200" cap="none" spc="0" normalizeH="0" baseline="0" noProof="0" dirty="0" smtClean="0">
                <a:ln>
                  <a:noFill/>
                </a:ln>
                <a:solidFill>
                  <a:srgbClr val="000000"/>
                </a:solidFill>
                <a:effectLst/>
                <a:uLnTx/>
                <a:uFillTx/>
                <a:latin typeface="Times New Roman" panose="02020603050405020304" charset="0"/>
                <a:ea typeface="Open Sans"/>
                <a:cs typeface="Times New Roman" panose="02020603050405020304" charset="0"/>
              </a:rPr>
              <a:t> </a:t>
            </a:r>
            <a:r>
              <a:rPr kumimoji="0" sz="4400" b="0" i="0" u="none" strike="noStrike" kern="1200" cap="none" spc="0" normalizeH="0" baseline="0" noProof="0" dirty="0" err="1">
                <a:ln>
                  <a:noFill/>
                </a:ln>
                <a:solidFill>
                  <a:srgbClr val="000000"/>
                </a:solidFill>
                <a:effectLst/>
                <a:uLnTx/>
                <a:uFillTx/>
                <a:latin typeface="Times New Roman" panose="02020603050405020304" charset="0"/>
                <a:ea typeface="Open Sans"/>
                <a:cs typeface="Times New Roman" panose="02020603050405020304" charset="0"/>
              </a:rPr>
              <a:t>khác</a:t>
            </a:r>
            <a:r>
              <a:rPr kumimoji="0" sz="4400" b="0" i="0" u="none" strike="noStrike" kern="1200" cap="none" spc="0" normalizeH="0" baseline="0" noProof="0" dirty="0">
                <a:ln>
                  <a:noFill/>
                </a:ln>
                <a:solidFill>
                  <a:srgbClr val="000000"/>
                </a:solidFill>
                <a:effectLst/>
                <a:uLnTx/>
                <a:uFillTx/>
                <a:latin typeface="Times New Roman" panose="02020603050405020304" charset="0"/>
                <a:ea typeface="Open Sans"/>
                <a:cs typeface="Times New Roman" panose="02020603050405020304" charset="0"/>
              </a:rPr>
              <a:t> </a:t>
            </a:r>
            <a:r>
              <a:rPr kumimoji="0" sz="4400" b="0" i="0" u="none" strike="noStrike" kern="1200" cap="none" spc="0" normalizeH="0" baseline="0" noProof="0" dirty="0" err="1">
                <a:ln>
                  <a:noFill/>
                </a:ln>
                <a:solidFill>
                  <a:srgbClr val="000000"/>
                </a:solidFill>
                <a:effectLst/>
                <a:uLnTx/>
                <a:uFillTx/>
                <a:latin typeface="Times New Roman" panose="02020603050405020304" charset="0"/>
                <a:ea typeface="Open Sans"/>
                <a:cs typeface="Times New Roman" panose="02020603050405020304" charset="0"/>
              </a:rPr>
              <a:t>nhau</a:t>
            </a:r>
            <a:r>
              <a:rPr kumimoji="0" sz="4400" b="0" i="0" u="none" strike="noStrike" kern="1200" cap="none" spc="0" normalizeH="0" baseline="0" noProof="0" dirty="0">
                <a:ln>
                  <a:noFill/>
                </a:ln>
                <a:solidFill>
                  <a:srgbClr val="000000"/>
                </a:solidFill>
                <a:effectLst/>
                <a:uLnTx/>
                <a:uFillTx/>
                <a:latin typeface="Times New Roman" panose="02020603050405020304" charset="0"/>
                <a:ea typeface="Open Sans"/>
                <a:cs typeface="Times New Roman" panose="02020603050405020304" charset="0"/>
              </a:rPr>
              <a:t> </a:t>
            </a:r>
            <a:r>
              <a:rPr kumimoji="0" sz="4400" b="0" i="0" u="none" strike="noStrike" kern="1200" cap="none" spc="0" normalizeH="0" baseline="0" noProof="0" dirty="0" err="1">
                <a:ln>
                  <a:noFill/>
                </a:ln>
                <a:solidFill>
                  <a:srgbClr val="000000"/>
                </a:solidFill>
                <a:effectLst/>
                <a:uLnTx/>
                <a:uFillTx/>
                <a:latin typeface="Times New Roman" panose="02020603050405020304" charset="0"/>
                <a:ea typeface="Open Sans"/>
                <a:cs typeface="Times New Roman" panose="02020603050405020304" charset="0"/>
              </a:rPr>
              <a:t>về</a:t>
            </a:r>
            <a:r>
              <a:rPr kumimoji="0" sz="4400" b="0" i="0" u="none" strike="noStrike" kern="1200" cap="none" spc="0" normalizeH="0" baseline="0" noProof="0" dirty="0">
                <a:ln>
                  <a:noFill/>
                </a:ln>
                <a:solidFill>
                  <a:srgbClr val="000000"/>
                </a:solidFill>
                <a:effectLst/>
                <a:uLnTx/>
                <a:uFillTx/>
                <a:latin typeface="Times New Roman" panose="02020603050405020304" charset="0"/>
                <a:ea typeface="Open Sans"/>
                <a:cs typeface="Times New Roman" panose="02020603050405020304" charset="0"/>
              </a:rPr>
              <a:t> </a:t>
            </a:r>
            <a:r>
              <a:rPr kumimoji="0" sz="4400" b="0" i="0" u="none" strike="noStrike" kern="1200" cap="none" spc="0" normalizeH="0" baseline="0" noProof="0" dirty="0" err="1">
                <a:ln>
                  <a:noFill/>
                </a:ln>
                <a:solidFill>
                  <a:srgbClr val="000000"/>
                </a:solidFill>
                <a:effectLst/>
                <a:uLnTx/>
                <a:uFillTx/>
                <a:latin typeface="Times New Roman" panose="02020603050405020304" charset="0"/>
                <a:ea typeface="Open Sans"/>
                <a:cs typeface="Times New Roman" panose="02020603050405020304" charset="0"/>
              </a:rPr>
              <a:t>tính</a:t>
            </a:r>
            <a:r>
              <a:rPr kumimoji="0" sz="4400" b="0" i="0" u="none" strike="noStrike" kern="1200" cap="none" spc="0" normalizeH="0" baseline="0" noProof="0" dirty="0">
                <a:ln>
                  <a:noFill/>
                </a:ln>
                <a:solidFill>
                  <a:srgbClr val="000000"/>
                </a:solidFill>
                <a:effectLst/>
                <a:uLnTx/>
                <a:uFillTx/>
                <a:latin typeface="Times New Roman" panose="02020603050405020304" charset="0"/>
                <a:ea typeface="Open Sans"/>
                <a:cs typeface="Times New Roman" panose="02020603050405020304" charset="0"/>
              </a:rPr>
              <a:t> </a:t>
            </a:r>
            <a:r>
              <a:rPr kumimoji="0" sz="4400" b="0" i="0" u="none" strike="noStrike" kern="1200" cap="none" spc="0" normalizeH="0" baseline="0" noProof="0" dirty="0" err="1">
                <a:ln>
                  <a:noFill/>
                </a:ln>
                <a:solidFill>
                  <a:srgbClr val="000000"/>
                </a:solidFill>
                <a:effectLst/>
                <a:uLnTx/>
                <a:uFillTx/>
                <a:latin typeface="Times New Roman" panose="02020603050405020304" charset="0"/>
                <a:ea typeface="Open Sans"/>
                <a:cs typeface="Times New Roman" panose="02020603050405020304" charset="0"/>
              </a:rPr>
              <a:t>chất</a:t>
            </a:r>
            <a:r>
              <a:rPr kumimoji="0" sz="4400" b="0" i="0" u="none" strike="noStrike" kern="1200" cap="none" spc="0" normalizeH="0" baseline="0" noProof="0" dirty="0">
                <a:ln>
                  <a:noFill/>
                </a:ln>
                <a:solidFill>
                  <a:srgbClr val="000000"/>
                </a:solidFill>
                <a:effectLst/>
                <a:uLnTx/>
                <a:uFillTx/>
                <a:latin typeface="Times New Roman" panose="02020603050405020304" charset="0"/>
                <a:ea typeface="Open Sans"/>
                <a:cs typeface="Times New Roman" panose="02020603050405020304" charset="0"/>
              </a:rPr>
              <a:t> </a:t>
            </a:r>
            <a:r>
              <a:rPr kumimoji="0" sz="4400" b="0" i="0" u="none" strike="noStrike" kern="1200" cap="none" spc="0" normalizeH="0" baseline="0" noProof="0" dirty="0" err="1">
                <a:ln>
                  <a:noFill/>
                </a:ln>
                <a:solidFill>
                  <a:srgbClr val="000000"/>
                </a:solidFill>
                <a:effectLst/>
                <a:uLnTx/>
                <a:uFillTx/>
                <a:latin typeface="Times New Roman" panose="02020603050405020304" charset="0"/>
                <a:ea typeface="Open Sans"/>
                <a:cs typeface="Times New Roman" panose="02020603050405020304" charset="0"/>
              </a:rPr>
              <a:t>hoá</a:t>
            </a:r>
            <a:r>
              <a:rPr kumimoji="0" sz="4400" b="0" i="0" u="none" strike="noStrike" kern="1200" cap="none" spc="0" normalizeH="0" baseline="0" noProof="0" dirty="0">
                <a:ln>
                  <a:noFill/>
                </a:ln>
                <a:solidFill>
                  <a:srgbClr val="000000"/>
                </a:solidFill>
                <a:effectLst/>
                <a:uLnTx/>
                <a:uFillTx/>
                <a:latin typeface="Times New Roman" panose="02020603050405020304" charset="0"/>
                <a:ea typeface="Open Sans"/>
                <a:cs typeface="Times New Roman" panose="02020603050405020304" charset="0"/>
              </a:rPr>
              <a:t> </a:t>
            </a:r>
            <a:r>
              <a:rPr kumimoji="0" sz="4400" b="0" i="0" u="none" strike="noStrike" kern="1200" cap="none" spc="0" normalizeH="0" baseline="0" noProof="0" dirty="0" err="1">
                <a:ln>
                  <a:noFill/>
                </a:ln>
                <a:solidFill>
                  <a:srgbClr val="000000"/>
                </a:solidFill>
                <a:effectLst/>
                <a:uLnTx/>
                <a:uFillTx/>
                <a:latin typeface="Times New Roman" panose="02020603050405020304" charset="0"/>
                <a:ea typeface="Open Sans"/>
                <a:cs typeface="Times New Roman" panose="02020603050405020304" charset="0"/>
              </a:rPr>
              <a:t>học</a:t>
            </a:r>
            <a:r>
              <a:rPr kumimoji="0" sz="4400" b="0" i="0" u="none" strike="noStrike" kern="1200" cap="none" spc="0" normalizeH="0" baseline="0" noProof="0" dirty="0" smtClean="0">
                <a:ln>
                  <a:noFill/>
                </a:ln>
                <a:solidFill>
                  <a:srgbClr val="000000"/>
                </a:solidFill>
                <a:effectLst/>
                <a:uLnTx/>
                <a:uFillTx/>
                <a:latin typeface="Times New Roman" panose="02020603050405020304" charset="0"/>
                <a:ea typeface="Open Sans"/>
                <a:cs typeface="Times New Roman" panose="02020603050405020304" charset="0"/>
              </a:rPr>
              <a:t>:</a:t>
            </a:r>
            <a:endParaRPr kumimoji="0" lang="en-US" sz="4400" b="0" i="0" u="none" strike="noStrike" kern="1200" cap="none" spc="0" normalizeH="0" baseline="0" noProof="0" dirty="0" smtClean="0">
              <a:ln>
                <a:noFill/>
              </a:ln>
              <a:solidFill>
                <a:srgbClr val="000000"/>
              </a:solidFill>
              <a:effectLst/>
              <a:uLnTx/>
              <a:uFillTx/>
              <a:latin typeface="Times New Roman" panose="02020603050405020304" charset="0"/>
              <a:ea typeface="Open Sans"/>
              <a:cs typeface="Times New Roman" panose="02020603050405020304" charset="0"/>
            </a:endParaRPr>
          </a:p>
        </p:txBody>
      </p:sp>
      <p:sp>
        <p:nvSpPr>
          <p:cNvPr id="5" name="Text Box 4"/>
          <p:cNvSpPr txBox="1"/>
          <p:nvPr/>
        </p:nvSpPr>
        <p:spPr>
          <a:xfrm>
            <a:off x="791210" y="1749425"/>
            <a:ext cx="10140950"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Hãy</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nêu</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một</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số</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tính</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chất</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hóa</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học</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của</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kim</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loại</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và</a:t>
            </a:r>
            <a:r>
              <a:rPr lang="en-US" sz="4000" dirty="0" smtClean="0">
                <a:solidFill>
                  <a:srgbClr val="000000"/>
                </a:solidFill>
                <a:latin typeface="Times New Roman" panose="02020603050405020304" charset="0"/>
                <a:ea typeface="Open Sans"/>
                <a:cs typeface="Times New Roman" panose="02020603050405020304" charset="0"/>
              </a:rPr>
              <a:t> phi </a:t>
            </a:r>
            <a:r>
              <a:rPr lang="en-US" sz="4000" dirty="0" err="1" smtClean="0">
                <a:solidFill>
                  <a:srgbClr val="000000"/>
                </a:solidFill>
                <a:latin typeface="Times New Roman" panose="02020603050405020304" charset="0"/>
                <a:ea typeface="Open Sans"/>
                <a:cs typeface="Times New Roman" panose="02020603050405020304" charset="0"/>
              </a:rPr>
              <a:t>kim</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mà</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em</a:t>
            </a:r>
            <a:r>
              <a:rPr lang="en-US" sz="4000" dirty="0" smtClean="0">
                <a:solidFill>
                  <a:srgbClr val="000000"/>
                </a:solidFill>
                <a:latin typeface="Times New Roman" panose="02020603050405020304" charset="0"/>
                <a:ea typeface="Open Sans"/>
                <a:cs typeface="Times New Roman" panose="02020603050405020304" charset="0"/>
              </a:rPr>
              <a:t> </a:t>
            </a:r>
            <a:r>
              <a:rPr lang="en-US" sz="4000" dirty="0" err="1" smtClean="0">
                <a:solidFill>
                  <a:srgbClr val="000000"/>
                </a:solidFill>
                <a:latin typeface="Times New Roman" panose="02020603050405020304" charset="0"/>
                <a:ea typeface="Open Sans"/>
                <a:cs typeface="Times New Roman" panose="02020603050405020304" charset="0"/>
              </a:rPr>
              <a:t>biết</a:t>
            </a:r>
            <a:r>
              <a:rPr lang="en-US" sz="4000" dirty="0" smtClean="0">
                <a:solidFill>
                  <a:srgbClr val="000000"/>
                </a:solidFill>
                <a:latin typeface="Times New Roman" panose="02020603050405020304" charset="0"/>
                <a:ea typeface="Open Sans"/>
                <a:cs typeface="Times New Roman" panose="02020603050405020304" charset="0"/>
              </a:rPr>
              <a:t> ? </a:t>
            </a:r>
            <a:endParaRPr kumimoji="0" sz="4000" i="0" u="none" strike="noStrike" kern="1200" cap="none" spc="0" normalizeH="0" baseline="0" noProof="0" dirty="0">
              <a:ln>
                <a:noFill/>
              </a:ln>
              <a:solidFill>
                <a:srgbClr val="000000"/>
              </a:solidFill>
              <a:effectLst/>
              <a:uLnTx/>
              <a:uFillTx/>
              <a:latin typeface="Times New Roman" panose="02020603050405020304" charset="0"/>
              <a:ea typeface="Open Sans"/>
              <a:cs typeface="Times New Roman" panose="02020603050405020304" charset="0"/>
            </a:endParaRPr>
          </a:p>
        </p:txBody>
      </p:sp>
    </p:spTree>
    <p:extLst>
      <p:ext uri="{BB962C8B-B14F-4D97-AF65-F5344CB8AC3E}">
        <p14:creationId xmlns:p14="http://schemas.microsoft.com/office/powerpoint/2010/main" val="89137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373505" y="369570"/>
            <a:ext cx="9444990" cy="1446550"/>
          </a:xfrm>
          <a:prstGeom prst="rect">
            <a:avLst/>
          </a:prstGeom>
        </p:spPr>
        <p:txBody>
          <a:bodyPr wrap="square">
            <a:spAutoFit/>
          </a:bodyPr>
          <a:lstStyle/>
          <a:p>
            <a:pPr marL="0" indent="0" algn="just"/>
            <a:r>
              <a:rPr sz="4400" b="0" dirty="0">
                <a:solidFill>
                  <a:srgbClr val="000000"/>
                </a:solidFill>
                <a:latin typeface="Times New Roman" panose="02020603050405020304" charset="0"/>
                <a:ea typeface="Open Sans"/>
                <a:cs typeface="Times New Roman" panose="02020603050405020304" charset="0"/>
              </a:rPr>
              <a:t> </a:t>
            </a:r>
            <a:r>
              <a:rPr lang="en-US" sz="4400" b="0" dirty="0" smtClean="0">
                <a:solidFill>
                  <a:srgbClr val="000000"/>
                </a:solidFill>
                <a:latin typeface="Times New Roman" panose="02020603050405020304" charset="0"/>
                <a:ea typeface="Open Sans"/>
                <a:cs typeface="Times New Roman" panose="02020603050405020304" charset="0"/>
              </a:rPr>
              <a:t>2. </a:t>
            </a:r>
            <a:r>
              <a:rPr sz="4400" b="0" dirty="0" err="1" smtClean="0">
                <a:solidFill>
                  <a:srgbClr val="000000"/>
                </a:solidFill>
                <a:latin typeface="Times New Roman" panose="02020603050405020304" charset="0"/>
                <a:ea typeface="Open Sans"/>
                <a:cs typeface="Times New Roman" panose="02020603050405020304" charset="0"/>
              </a:rPr>
              <a:t>Sự</a:t>
            </a:r>
            <a:r>
              <a:rPr sz="4400" b="0" dirty="0" smtClean="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khác</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nhau</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về</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tính</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chất</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hoá</a:t>
            </a:r>
            <a:r>
              <a:rPr sz="4400" b="0" dirty="0">
                <a:solidFill>
                  <a:srgbClr val="000000"/>
                </a:solidFill>
                <a:latin typeface="Times New Roman" panose="02020603050405020304" charset="0"/>
                <a:ea typeface="Open Sans"/>
                <a:cs typeface="Times New Roman" panose="02020603050405020304" charset="0"/>
              </a:rPr>
              <a:t> </a:t>
            </a:r>
            <a:r>
              <a:rPr sz="4400" b="0" dirty="0" err="1">
                <a:solidFill>
                  <a:srgbClr val="000000"/>
                </a:solidFill>
                <a:latin typeface="Times New Roman" panose="02020603050405020304" charset="0"/>
                <a:ea typeface="Open Sans"/>
                <a:cs typeface="Times New Roman" panose="02020603050405020304" charset="0"/>
              </a:rPr>
              <a:t>học</a:t>
            </a:r>
            <a:r>
              <a:rPr sz="4400" b="0" dirty="0" smtClean="0">
                <a:solidFill>
                  <a:srgbClr val="000000"/>
                </a:solidFill>
                <a:latin typeface="Times New Roman" panose="02020603050405020304" charset="0"/>
                <a:ea typeface="Open Sans"/>
                <a:cs typeface="Times New Roman" panose="02020603050405020304" charset="0"/>
              </a:rPr>
              <a:t>:</a:t>
            </a:r>
            <a:endParaRPr lang="en-US" sz="4400" b="0" dirty="0" smtClean="0">
              <a:solidFill>
                <a:srgbClr val="000000"/>
              </a:solidFill>
              <a:latin typeface="Times New Roman" panose="02020603050405020304" charset="0"/>
              <a:ea typeface="Open Sans"/>
              <a:cs typeface="Times New Roman" panose="02020603050405020304" charset="0"/>
            </a:endParaRPr>
          </a:p>
          <a:p>
            <a:pPr marL="0" indent="0" algn="just"/>
            <a:r>
              <a:rPr lang="en-US" sz="4400" dirty="0" smtClean="0">
                <a:solidFill>
                  <a:srgbClr val="000000"/>
                </a:solidFill>
                <a:latin typeface="Times New Roman" panose="02020603050405020304" charset="0"/>
                <a:ea typeface="Open Sans"/>
                <a:cs typeface="Times New Roman" panose="02020603050405020304" charset="0"/>
              </a:rPr>
              <a:t>a. </a:t>
            </a:r>
            <a:r>
              <a:rPr lang="en-US" sz="4400" dirty="0" err="1" smtClean="0">
                <a:solidFill>
                  <a:srgbClr val="000000"/>
                </a:solidFill>
                <a:latin typeface="Times New Roman" panose="02020603050405020304" charset="0"/>
                <a:ea typeface="Open Sans"/>
                <a:cs typeface="Times New Roman" panose="02020603050405020304" charset="0"/>
              </a:rPr>
              <a:t>Phản</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ứng</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của</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kim</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loại</a:t>
            </a:r>
            <a:r>
              <a:rPr lang="en-US" sz="4400" dirty="0" smtClean="0">
                <a:solidFill>
                  <a:srgbClr val="000000"/>
                </a:solidFill>
                <a:latin typeface="Times New Roman" panose="02020603050405020304" charset="0"/>
                <a:ea typeface="Open Sans"/>
                <a:cs typeface="Times New Roman" panose="02020603050405020304" charset="0"/>
              </a:rPr>
              <a:t> </a:t>
            </a:r>
            <a:r>
              <a:rPr lang="en-US" sz="4400" dirty="0" err="1" smtClean="0">
                <a:solidFill>
                  <a:srgbClr val="000000"/>
                </a:solidFill>
                <a:latin typeface="Times New Roman" panose="02020603050405020304" charset="0"/>
                <a:ea typeface="Open Sans"/>
                <a:cs typeface="Times New Roman" panose="02020603050405020304" charset="0"/>
              </a:rPr>
              <a:t>với</a:t>
            </a:r>
            <a:r>
              <a:rPr lang="en-US" sz="4400" dirty="0" smtClean="0">
                <a:solidFill>
                  <a:srgbClr val="000000"/>
                </a:solidFill>
                <a:latin typeface="Times New Roman" panose="02020603050405020304" charset="0"/>
                <a:ea typeface="Open Sans"/>
                <a:cs typeface="Times New Roman" panose="02020603050405020304" charset="0"/>
              </a:rPr>
              <a:t> phi </a:t>
            </a:r>
            <a:r>
              <a:rPr lang="en-US" sz="4400" dirty="0" err="1" smtClean="0">
                <a:solidFill>
                  <a:srgbClr val="000000"/>
                </a:solidFill>
                <a:latin typeface="Times New Roman" panose="02020603050405020304" charset="0"/>
                <a:ea typeface="Open Sans"/>
                <a:cs typeface="Times New Roman" panose="02020603050405020304" charset="0"/>
              </a:rPr>
              <a:t>kim</a:t>
            </a:r>
            <a:r>
              <a:rPr lang="en-US" sz="4400" dirty="0" smtClean="0">
                <a:solidFill>
                  <a:srgbClr val="000000"/>
                </a:solidFill>
                <a:latin typeface="Times New Roman" panose="02020603050405020304" charset="0"/>
                <a:ea typeface="Open Sans"/>
                <a:cs typeface="Times New Roman" panose="02020603050405020304" charset="0"/>
              </a:rPr>
              <a:t> :</a:t>
            </a:r>
            <a:endParaRPr sz="4400" b="0" dirty="0">
              <a:solidFill>
                <a:srgbClr val="000000"/>
              </a:solidFill>
              <a:latin typeface="Times New Roman" panose="02020603050405020304" charset="0"/>
              <a:ea typeface="Open Sans"/>
              <a:cs typeface="Times New Roman" panose="02020603050405020304" charset="0"/>
            </a:endParaRPr>
          </a:p>
        </p:txBody>
      </p:sp>
      <p:sp>
        <p:nvSpPr>
          <p:cNvPr id="5" name="Text Box 4"/>
          <p:cNvSpPr txBox="1"/>
          <p:nvPr/>
        </p:nvSpPr>
        <p:spPr>
          <a:xfrm>
            <a:off x="791210" y="1749425"/>
            <a:ext cx="10140950" cy="1938020"/>
          </a:xfrm>
          <a:prstGeom prst="rect">
            <a:avLst/>
          </a:prstGeom>
        </p:spPr>
        <p:txBody>
          <a:bodyPr wrap="square">
            <a:spAutoFit/>
          </a:bodyPr>
          <a:lstStyle/>
          <a:p>
            <a:pPr marL="0" indent="0" algn="just"/>
            <a:r>
              <a:rPr sz="4000" b="1"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Trong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phản</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ứng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hoá</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học</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các</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kim</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loại</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dễ</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nhường</a:t>
            </a:r>
            <a:r>
              <a:rPr sz="4000" b="0" i="0" dirty="0">
                <a:solidFill>
                  <a:srgbClr val="000000"/>
                </a:solidFill>
                <a:latin typeface="Times New Roman" panose="02020603050405020304" charset="0"/>
                <a:ea typeface="Open Sans"/>
                <a:cs typeface="Times New Roman" panose="02020603050405020304" charset="0"/>
              </a:rPr>
              <a:t> electron </a:t>
            </a:r>
            <a:r>
              <a:rPr sz="4000" b="0" i="0" dirty="0" err="1">
                <a:solidFill>
                  <a:srgbClr val="000000"/>
                </a:solidFill>
                <a:latin typeface="Times New Roman" panose="02020603050405020304" charset="0"/>
                <a:ea typeface="Open Sans"/>
                <a:cs typeface="Times New Roman" panose="02020603050405020304" charset="0"/>
              </a:rPr>
              <a:t>để</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tạo</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ra</a:t>
            </a:r>
            <a:r>
              <a:rPr sz="4000" b="0" i="0" dirty="0">
                <a:solidFill>
                  <a:srgbClr val="000000"/>
                </a:solidFill>
                <a:latin typeface="Times New Roman" panose="02020603050405020304" charset="0"/>
                <a:ea typeface="Open Sans"/>
                <a:cs typeface="Times New Roman" panose="02020603050405020304" charset="0"/>
              </a:rPr>
              <a:t> ion </a:t>
            </a:r>
            <a:r>
              <a:rPr sz="4000" b="0" i="0" dirty="0" err="1">
                <a:solidFill>
                  <a:srgbClr val="000000"/>
                </a:solidFill>
                <a:latin typeface="Times New Roman" panose="02020603050405020304" charset="0"/>
                <a:ea typeface="Open Sans"/>
                <a:cs typeface="Times New Roman" panose="02020603050405020304" charset="0"/>
              </a:rPr>
              <a:t>dương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còn</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các</a:t>
            </a:r>
            <a:r>
              <a:rPr sz="4000" b="0" i="0" dirty="0">
                <a:solidFill>
                  <a:srgbClr val="000000"/>
                </a:solidFill>
                <a:latin typeface="Times New Roman" panose="02020603050405020304" charset="0"/>
                <a:ea typeface="Open Sans"/>
                <a:cs typeface="Times New Roman" panose="02020603050405020304" charset="0"/>
              </a:rPr>
              <a:t> phi </a:t>
            </a:r>
            <a:r>
              <a:rPr sz="4000" b="0" i="0" dirty="0" err="1">
                <a:solidFill>
                  <a:srgbClr val="000000"/>
                </a:solidFill>
                <a:latin typeface="Times New Roman" panose="02020603050405020304" charset="0"/>
                <a:ea typeface="Open Sans"/>
                <a:cs typeface="Times New Roman" panose="02020603050405020304" charset="0"/>
              </a:rPr>
              <a:t>kim</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dễ</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nhận</a:t>
            </a:r>
            <a:r>
              <a:rPr sz="4000" b="0" i="0" dirty="0">
                <a:solidFill>
                  <a:srgbClr val="000000"/>
                </a:solidFill>
                <a:latin typeface="Times New Roman" panose="02020603050405020304" charset="0"/>
                <a:ea typeface="Open Sans"/>
                <a:cs typeface="Times New Roman" panose="02020603050405020304" charset="0"/>
              </a:rPr>
              <a:t> electron </a:t>
            </a:r>
            <a:r>
              <a:rPr sz="4000" b="0" i="0" dirty="0" err="1">
                <a:solidFill>
                  <a:srgbClr val="000000"/>
                </a:solidFill>
                <a:latin typeface="Times New Roman" panose="02020603050405020304" charset="0"/>
                <a:ea typeface="Open Sans"/>
                <a:cs typeface="Times New Roman" panose="02020603050405020304" charset="0"/>
              </a:rPr>
              <a:t>để</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tạo</a:t>
            </a:r>
            <a:r>
              <a:rPr sz="4000" b="0" i="0" dirty="0">
                <a:solidFill>
                  <a:srgbClr val="000000"/>
                </a:solidFill>
                <a:latin typeface="Times New Roman" panose="02020603050405020304" charset="0"/>
                <a:ea typeface="Open Sans"/>
                <a:cs typeface="Times New Roman" panose="02020603050405020304" charset="0"/>
              </a:rPr>
              <a:t> ion </a:t>
            </a:r>
            <a:r>
              <a:rPr sz="4000" b="0" i="0" dirty="0" err="1">
                <a:solidFill>
                  <a:srgbClr val="000000"/>
                </a:solidFill>
                <a:latin typeface="Times New Roman" panose="02020603050405020304" charset="0"/>
                <a:ea typeface="Open Sans"/>
                <a:cs typeface="Times New Roman" panose="02020603050405020304" charset="0"/>
              </a:rPr>
              <a:t>âm</a:t>
            </a:r>
            <a:r>
              <a:rPr sz="4000" b="0" i="0" dirty="0">
                <a:solidFill>
                  <a:srgbClr val="000000"/>
                </a:solidFill>
                <a:latin typeface="Times New Roman" panose="02020603050405020304" charset="0"/>
                <a:ea typeface="Open Sans"/>
                <a:cs typeface="Times New Roman" panose="02020603050405020304" charset="0"/>
              </a:rPr>
              <a:t>.</a:t>
            </a:r>
          </a:p>
        </p:txBody>
      </p:sp>
      <p:sp>
        <p:nvSpPr>
          <p:cNvPr id="6" name="Text Box 5"/>
          <p:cNvSpPr txBox="1"/>
          <p:nvPr/>
        </p:nvSpPr>
        <p:spPr>
          <a:xfrm>
            <a:off x="984885" y="3952240"/>
            <a:ext cx="10838815" cy="2905760"/>
          </a:xfrm>
          <a:prstGeom prst="rect">
            <a:avLst/>
          </a:prstGeom>
        </p:spPr>
        <p:txBody>
          <a:bodyPr>
            <a:noAutofit/>
          </a:bodyPr>
          <a:lstStyle/>
          <a:p>
            <a:pPr marL="26670" indent="0" algn="just">
              <a:lnSpc>
                <a:spcPct val="100000"/>
              </a:lnSpc>
              <a:spcBef>
                <a:spcPct val="0"/>
              </a:spcBef>
              <a:spcAft>
                <a:spcPts val="1000"/>
              </a:spcAft>
            </a:pPr>
            <a:r>
              <a:rPr sz="4000" b="0" i="0" dirty="0" err="1">
                <a:solidFill>
                  <a:srgbClr val="000000"/>
                </a:solidFill>
                <a:latin typeface="Times New Roman" panose="02020603050405020304" charset="0"/>
                <a:ea typeface="Open Sans"/>
                <a:cs typeface="Times New Roman" panose="02020603050405020304" charset="0"/>
              </a:rPr>
              <a:t>Ví</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dụ</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Trong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phản</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ứng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giữa</a:t>
            </a:r>
            <a:r>
              <a:rPr sz="4000" b="0" i="0" dirty="0">
                <a:solidFill>
                  <a:srgbClr val="000000"/>
                </a:solidFill>
                <a:latin typeface="Times New Roman" panose="02020603050405020304" charset="0"/>
                <a:ea typeface="Open Sans"/>
                <a:cs typeface="Times New Roman" panose="02020603050405020304" charset="0"/>
              </a:rPr>
              <a:t> Na </a:t>
            </a:r>
            <a:r>
              <a:rPr sz="4000" b="0" i="0" dirty="0" err="1">
                <a:solidFill>
                  <a:srgbClr val="000000"/>
                </a:solidFill>
                <a:latin typeface="Times New Roman" panose="02020603050405020304" charset="0"/>
                <a:ea typeface="Open Sans"/>
                <a:cs typeface="Times New Roman" panose="02020603050405020304" charset="0"/>
              </a:rPr>
              <a:t>và</a:t>
            </a:r>
            <a:r>
              <a:rPr sz="4000" b="0" i="0" dirty="0">
                <a:solidFill>
                  <a:srgbClr val="000000"/>
                </a:solidFill>
                <a:latin typeface="Times New Roman" panose="02020603050405020304" charset="0"/>
                <a:ea typeface="Open Sans"/>
                <a:cs typeface="Times New Roman" panose="02020603050405020304" charset="0"/>
              </a:rPr>
              <a:t> Cl</a:t>
            </a:r>
            <a:r>
              <a:rPr sz="4000" b="0" i="0" baseline="-25000" dirty="0">
                <a:solidFill>
                  <a:srgbClr val="000000"/>
                </a:solidFill>
                <a:latin typeface="Times New Roman" panose="02020603050405020304" charset="0"/>
                <a:ea typeface="Open Sans"/>
                <a:cs typeface="Times New Roman" panose="02020603050405020304" charset="0"/>
              </a:rPr>
              <a:t>2</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tạo</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NaCl</a:t>
            </a:r>
            <a:r>
              <a:rPr sz="4000" b="0" i="0" dirty="0">
                <a:solidFill>
                  <a:srgbClr val="000000"/>
                </a:solidFill>
                <a:latin typeface="Times New Roman" panose="02020603050405020304" charset="0"/>
                <a:ea typeface="Open Sans"/>
                <a:cs typeface="Times New Roman" panose="02020603050405020304" charset="0"/>
              </a:rPr>
              <a:t>:</a:t>
            </a:r>
          </a:p>
          <a:p>
            <a:pPr marL="26670" indent="0" algn="just">
              <a:lnSpc>
                <a:spcPct val="100000"/>
              </a:lnSpc>
              <a:spcBef>
                <a:spcPct val="0"/>
              </a:spcBef>
              <a:spcAft>
                <a:spcPts val="1000"/>
              </a:spcAft>
            </a:pPr>
            <a:r>
              <a:rPr sz="4000" b="0" i="0" dirty="0">
                <a:solidFill>
                  <a:srgbClr val="000000"/>
                </a:solidFill>
                <a:latin typeface="Times New Roman" panose="02020603050405020304" charset="0"/>
                <a:ea typeface="Open Sans"/>
                <a:cs typeface="Times New Roman" panose="02020603050405020304" charset="0"/>
              </a:rPr>
              <a:t>Na → </a:t>
            </a:r>
            <a:r>
              <a:rPr sz="4000" b="0" i="0" dirty="0" smtClean="0">
                <a:solidFill>
                  <a:srgbClr val="000000"/>
                </a:solidFill>
                <a:latin typeface="Times New Roman" panose="02020603050405020304" charset="0"/>
                <a:ea typeface="Open Sans"/>
                <a:cs typeface="Times New Roman" panose="02020603050405020304" charset="0"/>
              </a:rPr>
              <a:t>Na</a:t>
            </a:r>
            <a:r>
              <a:rPr lang="en-US" sz="4000" baseline="30000" dirty="0" smtClean="0">
                <a:solidFill>
                  <a:srgbClr val="000000"/>
                </a:solidFill>
                <a:latin typeface="Times New Roman" panose="02020603050405020304" charset="0"/>
                <a:ea typeface="Open Sans"/>
                <a:cs typeface="Times New Roman" panose="02020603050405020304" charset="0"/>
              </a:rPr>
              <a:t>+</a:t>
            </a:r>
            <a:r>
              <a:rPr sz="4000" b="0" i="0" dirty="0">
                <a:solidFill>
                  <a:srgbClr val="000000"/>
                </a:solidFill>
                <a:latin typeface="Times New Roman" panose="02020603050405020304" charset="0"/>
                <a:ea typeface="Open Sans"/>
                <a:cs typeface="Times New Roman" panose="02020603050405020304" charset="0"/>
              </a:rPr>
              <a:t> + </a:t>
            </a:r>
            <a:r>
              <a:rPr lang="en-US" sz="4000" b="0" i="0" baseline="30000" dirty="0" smtClean="0">
                <a:solidFill>
                  <a:srgbClr val="000000"/>
                </a:solidFill>
                <a:latin typeface="Times New Roman" panose="02020603050405020304" charset="0"/>
                <a:ea typeface="Open Sans"/>
                <a:cs typeface="Times New Roman" panose="02020603050405020304" charset="0"/>
              </a:rPr>
              <a:t> </a:t>
            </a:r>
            <a:r>
              <a:rPr sz="4000" b="0" i="0" dirty="0" smtClean="0">
                <a:solidFill>
                  <a:srgbClr val="000000"/>
                </a:solidFill>
                <a:latin typeface="Times New Roman" panose="02020603050405020304" charset="0"/>
                <a:ea typeface="Open Sans"/>
                <a:cs typeface="Times New Roman" panose="02020603050405020304" charset="0"/>
              </a:rPr>
              <a:t>1e</a:t>
            </a:r>
            <a:endParaRPr sz="4000" b="0" i="0" dirty="0">
              <a:solidFill>
                <a:srgbClr val="000000"/>
              </a:solidFill>
              <a:latin typeface="Times New Roman" panose="02020603050405020304" charset="0"/>
              <a:ea typeface="Open Sans"/>
              <a:cs typeface="Times New Roman" panose="02020603050405020304" charset="0"/>
            </a:endParaRPr>
          </a:p>
          <a:p>
            <a:pPr marL="26670" indent="0" algn="just">
              <a:lnSpc>
                <a:spcPct val="100000"/>
              </a:lnSpc>
              <a:spcBef>
                <a:spcPct val="0"/>
              </a:spcBef>
              <a:spcAft>
                <a:spcPts val="1000"/>
              </a:spcAft>
            </a:pPr>
            <a:r>
              <a:rPr sz="4000" b="0" i="0" dirty="0">
                <a:solidFill>
                  <a:srgbClr val="000000"/>
                </a:solidFill>
                <a:latin typeface="Times New Roman" panose="02020603050405020304" charset="0"/>
                <a:ea typeface="Open Sans"/>
                <a:cs typeface="Times New Roman" panose="02020603050405020304" charset="0"/>
              </a:rPr>
              <a:t>Cl + 1e → </a:t>
            </a:r>
            <a:r>
              <a:rPr sz="4000" b="0" i="0" dirty="0" smtClean="0">
                <a:solidFill>
                  <a:srgbClr val="000000"/>
                </a:solidFill>
                <a:latin typeface="Times New Roman" panose="02020603050405020304" charset="0"/>
                <a:ea typeface="Open Sans"/>
                <a:cs typeface="Times New Roman" panose="02020603050405020304" charset="0"/>
              </a:rPr>
              <a:t>C</a:t>
            </a:r>
            <a:r>
              <a:rPr lang="en-US" sz="4000" b="0" i="0" dirty="0" smtClean="0">
                <a:solidFill>
                  <a:srgbClr val="000000"/>
                </a:solidFill>
                <a:latin typeface="Times New Roman" panose="02020603050405020304" charset="0"/>
                <a:ea typeface="Open Sans"/>
                <a:cs typeface="Times New Roman" panose="02020603050405020304" charset="0"/>
              </a:rPr>
              <a:t>l</a:t>
            </a:r>
            <a:r>
              <a:rPr lang="en-US" sz="4000" b="0" i="0" baseline="30000" dirty="0" smtClean="0">
                <a:solidFill>
                  <a:srgbClr val="000000"/>
                </a:solidFill>
                <a:latin typeface="Times New Roman" panose="02020603050405020304" charset="0"/>
                <a:ea typeface="Open Sans"/>
                <a:cs typeface="Times New Roman" panose="02020603050405020304" charset="0"/>
              </a:rPr>
              <a:t>-</a:t>
            </a:r>
            <a:endParaRPr sz="4000" b="0" i="0" dirty="0">
              <a:solidFill>
                <a:srgbClr val="000000"/>
              </a:solidFill>
              <a:latin typeface="Times New Roman" panose="02020603050405020304" charset="0"/>
              <a:ea typeface="Open Sans"/>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03306" y="149286"/>
            <a:ext cx="10793095" cy="2554545"/>
          </a:xfrm>
          <a:prstGeom prst="rect">
            <a:avLst/>
          </a:prstGeom>
        </p:spPr>
        <p:txBody>
          <a:bodyPr wrap="square">
            <a:spAutoFit/>
          </a:bodyPr>
          <a:lstStyle/>
          <a:p>
            <a:pPr indent="0" algn="just"/>
            <a:r>
              <a:rPr lang="en-US" sz="4000" dirty="0" smtClean="0">
                <a:solidFill>
                  <a:srgbClr val="000000"/>
                </a:solidFill>
                <a:latin typeface="Times New Roman" panose="02020603050405020304" charset="0"/>
                <a:ea typeface="Open Sans"/>
                <a:cs typeface="Times New Roman" panose="02020603050405020304" charset="0"/>
              </a:rPr>
              <a:t>b.</a:t>
            </a:r>
            <a:r>
              <a:rPr sz="4000" b="0" i="0" dirty="0" smtClean="0">
                <a:solidFill>
                  <a:srgbClr val="000000"/>
                </a:solidFill>
                <a:latin typeface="Times New Roman" panose="02020603050405020304" charset="0"/>
                <a:ea typeface="Open Sans"/>
                <a:cs typeface="Times New Roman" panose="02020603050405020304" charset="0"/>
              </a:rPr>
              <a:t> </a:t>
            </a:r>
            <a:r>
              <a:rPr lang="en-US" sz="4000" b="0" i="0" dirty="0" err="1" smtClean="0">
                <a:solidFill>
                  <a:srgbClr val="000000"/>
                </a:solidFill>
                <a:latin typeface="Times New Roman" panose="02020603050405020304" charset="0"/>
                <a:ea typeface="Open Sans"/>
                <a:cs typeface="Times New Roman" panose="02020603050405020304" charset="0"/>
              </a:rPr>
              <a:t>Phản</a:t>
            </a:r>
            <a:r>
              <a:rPr lang="en-US" sz="4000" b="0" i="0" dirty="0" smtClean="0">
                <a:solidFill>
                  <a:srgbClr val="000000"/>
                </a:solidFill>
                <a:latin typeface="Times New Roman" panose="02020603050405020304" charset="0"/>
                <a:ea typeface="Open Sans"/>
                <a:cs typeface="Times New Roman" panose="02020603050405020304" charset="0"/>
              </a:rPr>
              <a:t> </a:t>
            </a:r>
            <a:r>
              <a:rPr lang="en-US" sz="4000" b="0" i="0" dirty="0" err="1" smtClean="0">
                <a:solidFill>
                  <a:srgbClr val="000000"/>
                </a:solidFill>
                <a:latin typeface="Times New Roman" panose="02020603050405020304" charset="0"/>
                <a:ea typeface="Open Sans"/>
                <a:cs typeface="Times New Roman" panose="02020603050405020304" charset="0"/>
              </a:rPr>
              <a:t>ứng</a:t>
            </a:r>
            <a:r>
              <a:rPr lang="en-US" sz="4000" b="0" i="0" dirty="0" smtClean="0">
                <a:solidFill>
                  <a:srgbClr val="000000"/>
                </a:solidFill>
                <a:latin typeface="Times New Roman" panose="02020603050405020304" charset="0"/>
                <a:ea typeface="Open Sans"/>
                <a:cs typeface="Times New Roman" panose="02020603050405020304" charset="0"/>
              </a:rPr>
              <a:t> </a:t>
            </a:r>
            <a:r>
              <a:rPr lang="en-US" sz="4000" b="0" i="0" dirty="0" err="1" smtClean="0">
                <a:solidFill>
                  <a:srgbClr val="000000"/>
                </a:solidFill>
                <a:latin typeface="Times New Roman" panose="02020603050405020304" charset="0"/>
                <a:ea typeface="Open Sans"/>
                <a:cs typeface="Times New Roman" panose="02020603050405020304" charset="0"/>
              </a:rPr>
              <a:t>của</a:t>
            </a:r>
            <a:r>
              <a:rPr lang="en-US" sz="4000" b="0" i="0" dirty="0" smtClean="0">
                <a:solidFill>
                  <a:srgbClr val="000000"/>
                </a:solidFill>
                <a:latin typeface="Times New Roman" panose="02020603050405020304" charset="0"/>
                <a:ea typeface="Open Sans"/>
                <a:cs typeface="Times New Roman" panose="02020603050405020304" charset="0"/>
              </a:rPr>
              <a:t> </a:t>
            </a:r>
            <a:r>
              <a:rPr lang="en-US" sz="4000" b="0" i="0" dirty="0" err="1" smtClean="0">
                <a:solidFill>
                  <a:srgbClr val="000000"/>
                </a:solidFill>
                <a:latin typeface="Times New Roman" panose="02020603050405020304" charset="0"/>
                <a:ea typeface="Open Sans"/>
                <a:cs typeface="Times New Roman" panose="02020603050405020304" charset="0"/>
              </a:rPr>
              <a:t>kim</a:t>
            </a:r>
            <a:r>
              <a:rPr lang="en-US" sz="4000" b="0" i="0" dirty="0" smtClean="0">
                <a:solidFill>
                  <a:srgbClr val="000000"/>
                </a:solidFill>
                <a:latin typeface="Times New Roman" panose="02020603050405020304" charset="0"/>
                <a:ea typeface="Open Sans"/>
                <a:cs typeface="Times New Roman" panose="02020603050405020304" charset="0"/>
              </a:rPr>
              <a:t> </a:t>
            </a:r>
            <a:r>
              <a:rPr lang="en-US" sz="4000" b="0" i="0" dirty="0" err="1" smtClean="0">
                <a:solidFill>
                  <a:srgbClr val="000000"/>
                </a:solidFill>
                <a:latin typeface="Times New Roman" panose="02020603050405020304" charset="0"/>
                <a:ea typeface="Open Sans"/>
                <a:cs typeface="Times New Roman" panose="02020603050405020304" charset="0"/>
              </a:rPr>
              <a:t>loại</a:t>
            </a:r>
            <a:r>
              <a:rPr lang="en-US" sz="4000" b="0" i="0" dirty="0" smtClean="0">
                <a:solidFill>
                  <a:srgbClr val="000000"/>
                </a:solidFill>
                <a:latin typeface="Times New Roman" panose="02020603050405020304" charset="0"/>
                <a:ea typeface="Open Sans"/>
                <a:cs typeface="Times New Roman" panose="02020603050405020304" charset="0"/>
              </a:rPr>
              <a:t> </a:t>
            </a:r>
            <a:r>
              <a:rPr lang="en-US" sz="4000" b="0" i="0" dirty="0" err="1" smtClean="0">
                <a:solidFill>
                  <a:srgbClr val="000000"/>
                </a:solidFill>
                <a:latin typeface="Times New Roman" panose="02020603050405020304" charset="0"/>
                <a:ea typeface="Open Sans"/>
                <a:cs typeface="Times New Roman" panose="02020603050405020304" charset="0"/>
              </a:rPr>
              <a:t>và</a:t>
            </a:r>
            <a:r>
              <a:rPr lang="en-US" sz="4000" b="0" i="0" dirty="0" smtClean="0">
                <a:solidFill>
                  <a:srgbClr val="000000"/>
                </a:solidFill>
                <a:latin typeface="Times New Roman" panose="02020603050405020304" charset="0"/>
                <a:ea typeface="Open Sans"/>
                <a:cs typeface="Times New Roman" panose="02020603050405020304" charset="0"/>
              </a:rPr>
              <a:t> phi </a:t>
            </a:r>
            <a:r>
              <a:rPr lang="en-US" sz="4000" b="0" i="0" dirty="0" err="1" smtClean="0">
                <a:solidFill>
                  <a:srgbClr val="000000"/>
                </a:solidFill>
                <a:latin typeface="Times New Roman" panose="02020603050405020304" charset="0"/>
                <a:ea typeface="Open Sans"/>
                <a:cs typeface="Times New Roman" panose="02020603050405020304" charset="0"/>
              </a:rPr>
              <a:t>kim</a:t>
            </a:r>
            <a:r>
              <a:rPr lang="en-US" sz="4000" b="0" i="0" dirty="0" smtClean="0">
                <a:solidFill>
                  <a:srgbClr val="000000"/>
                </a:solidFill>
                <a:latin typeface="Times New Roman" panose="02020603050405020304" charset="0"/>
                <a:ea typeface="Open Sans"/>
                <a:cs typeface="Times New Roman" panose="02020603050405020304" charset="0"/>
              </a:rPr>
              <a:t> </a:t>
            </a:r>
            <a:r>
              <a:rPr lang="en-US" sz="4000" b="0" i="0" dirty="0" err="1" smtClean="0">
                <a:solidFill>
                  <a:srgbClr val="000000"/>
                </a:solidFill>
                <a:latin typeface="Times New Roman" panose="02020603050405020304" charset="0"/>
                <a:ea typeface="Open Sans"/>
                <a:cs typeface="Times New Roman" panose="02020603050405020304" charset="0"/>
              </a:rPr>
              <a:t>với</a:t>
            </a:r>
            <a:r>
              <a:rPr lang="en-US" sz="4000" b="0" i="0" dirty="0" smtClean="0">
                <a:solidFill>
                  <a:srgbClr val="000000"/>
                </a:solidFill>
                <a:latin typeface="Times New Roman" panose="02020603050405020304" charset="0"/>
                <a:ea typeface="Open Sans"/>
                <a:cs typeface="Times New Roman" panose="02020603050405020304" charset="0"/>
              </a:rPr>
              <a:t> oxygen</a:t>
            </a:r>
          </a:p>
          <a:p>
            <a:pPr indent="0" algn="just"/>
            <a:r>
              <a:rPr sz="4000" b="0" i="0" dirty="0" smtClean="0">
                <a:solidFill>
                  <a:srgbClr val="000000"/>
                </a:solidFill>
                <a:latin typeface="Times New Roman" panose="02020603050405020304" charset="0"/>
                <a:ea typeface="Open Sans"/>
                <a:cs typeface="Times New Roman" panose="02020603050405020304" charset="0"/>
              </a:rPr>
              <a:t>Kim </a:t>
            </a:r>
            <a:r>
              <a:rPr sz="4000" b="0" i="0" dirty="0" err="1">
                <a:solidFill>
                  <a:srgbClr val="000000"/>
                </a:solidFill>
                <a:latin typeface="Times New Roman" panose="02020603050405020304" charset="0"/>
                <a:ea typeface="Open Sans"/>
                <a:cs typeface="Times New Roman" panose="02020603050405020304" charset="0"/>
              </a:rPr>
              <a:t>loại</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tác</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dụng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với</a:t>
            </a:r>
            <a:r>
              <a:rPr sz="4000" b="0" i="0" dirty="0">
                <a:solidFill>
                  <a:srgbClr val="000000"/>
                </a:solidFill>
                <a:latin typeface="Times New Roman" panose="02020603050405020304" charset="0"/>
                <a:ea typeface="Open Sans"/>
                <a:cs typeface="Times New Roman" panose="02020603050405020304" charset="0"/>
              </a:rPr>
              <a:t> oxygen </a:t>
            </a:r>
            <a:r>
              <a:rPr sz="4000" b="0" i="0" dirty="0" err="1">
                <a:solidFill>
                  <a:srgbClr val="000000"/>
                </a:solidFill>
                <a:latin typeface="Times New Roman" panose="02020603050405020304" charset="0"/>
                <a:ea typeface="Open Sans"/>
                <a:cs typeface="Times New Roman" panose="02020603050405020304" charset="0"/>
              </a:rPr>
              <a:t>thường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tạo</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thành</a:t>
            </a:r>
            <a:r>
              <a:rPr sz="4000" b="0" i="0" dirty="0">
                <a:solidFill>
                  <a:srgbClr val="000000"/>
                </a:solidFill>
                <a:latin typeface="Times New Roman" panose="02020603050405020304" charset="0"/>
                <a:ea typeface="Open Sans"/>
                <a:cs typeface="Times New Roman" panose="02020603050405020304" charset="0"/>
              </a:rPr>
              <a:t> oxide base, </a:t>
            </a:r>
            <a:r>
              <a:rPr sz="4000" b="0" i="0" dirty="0" err="1">
                <a:solidFill>
                  <a:srgbClr val="000000"/>
                </a:solidFill>
                <a:latin typeface="Times New Roman" panose="02020603050405020304" charset="0"/>
                <a:ea typeface="Open Sans"/>
                <a:cs typeface="Times New Roman" panose="02020603050405020304" charset="0"/>
              </a:rPr>
              <a:t>trong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khi</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đó</a:t>
            </a:r>
            <a:r>
              <a:rPr sz="4000" b="0" i="0" dirty="0">
                <a:solidFill>
                  <a:srgbClr val="000000"/>
                </a:solidFill>
                <a:latin typeface="Times New Roman" panose="02020603050405020304" charset="0"/>
                <a:ea typeface="Open Sans"/>
                <a:cs typeface="Times New Roman" panose="02020603050405020304" charset="0"/>
              </a:rPr>
              <a:t> phi </a:t>
            </a:r>
            <a:r>
              <a:rPr sz="4000" b="0" i="0" dirty="0" err="1">
                <a:solidFill>
                  <a:srgbClr val="000000"/>
                </a:solidFill>
                <a:latin typeface="Times New Roman" panose="02020603050405020304" charset="0"/>
                <a:ea typeface="Open Sans"/>
                <a:cs typeface="Times New Roman" panose="02020603050405020304" charset="0"/>
              </a:rPr>
              <a:t>kim</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tác</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dụng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với</a:t>
            </a:r>
            <a:r>
              <a:rPr sz="4000" b="0" i="0" dirty="0">
                <a:solidFill>
                  <a:srgbClr val="000000"/>
                </a:solidFill>
                <a:latin typeface="Times New Roman" panose="02020603050405020304" charset="0"/>
                <a:ea typeface="Open Sans"/>
                <a:cs typeface="Times New Roman" panose="02020603050405020304" charset="0"/>
              </a:rPr>
              <a:t> oxygen </a:t>
            </a:r>
            <a:r>
              <a:rPr sz="4000" b="0" i="0" dirty="0" err="1">
                <a:solidFill>
                  <a:srgbClr val="000000"/>
                </a:solidFill>
                <a:latin typeface="Times New Roman" panose="02020603050405020304" charset="0"/>
                <a:ea typeface="Open Sans"/>
                <a:cs typeface="Times New Roman" panose="02020603050405020304" charset="0"/>
              </a:rPr>
              <a:t>thường</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tạo</a:t>
            </a:r>
            <a:r>
              <a:rPr sz="4000" b="0" i="0" dirty="0">
                <a:solidFill>
                  <a:srgbClr val="000000"/>
                </a:solidFill>
                <a:latin typeface="Times New Roman" panose="02020603050405020304" charset="0"/>
                <a:ea typeface="Open Sans"/>
                <a:cs typeface="Times New Roman" panose="02020603050405020304" charset="0"/>
              </a:rPr>
              <a:t> </a:t>
            </a:r>
            <a:r>
              <a:rPr sz="4000" b="0" i="0" dirty="0" err="1">
                <a:solidFill>
                  <a:srgbClr val="000000"/>
                </a:solidFill>
                <a:latin typeface="Times New Roman" panose="02020603050405020304" charset="0"/>
                <a:ea typeface="Open Sans"/>
                <a:cs typeface="Times New Roman" panose="02020603050405020304" charset="0"/>
              </a:rPr>
              <a:t>thành</a:t>
            </a:r>
            <a:r>
              <a:rPr sz="4000" b="0" i="0" dirty="0">
                <a:solidFill>
                  <a:srgbClr val="000000"/>
                </a:solidFill>
                <a:latin typeface="Times New Roman" panose="02020603050405020304" charset="0"/>
                <a:ea typeface="Open Sans"/>
                <a:cs typeface="Times New Roman" panose="02020603050405020304" charset="0"/>
              </a:rPr>
              <a:t> oxide acid.</a:t>
            </a:r>
          </a:p>
        </p:txBody>
      </p:sp>
      <p:sp>
        <p:nvSpPr>
          <p:cNvPr id="5" name="Text Box 4"/>
          <p:cNvSpPr txBox="1"/>
          <p:nvPr/>
        </p:nvSpPr>
        <p:spPr>
          <a:xfrm>
            <a:off x="1206182" y="2791461"/>
            <a:ext cx="2540000" cy="808355"/>
          </a:xfrm>
          <a:prstGeom prst="rect">
            <a:avLst/>
          </a:prstGeom>
        </p:spPr>
        <p:txBody>
          <a:bodyPr wrap="square">
            <a:noAutofit/>
          </a:bodyPr>
          <a:lstStyle/>
          <a:p>
            <a:r>
              <a:rPr sz="4400" dirty="0">
                <a:latin typeface="Times New Roman" panose="02020603050405020304" charset="0"/>
                <a:cs typeface="Times New Roman" panose="02020603050405020304" charset="0"/>
              </a:rPr>
              <a:t>S + O</a:t>
            </a:r>
            <a:r>
              <a:rPr sz="4400" baseline="-25000" dirty="0">
                <a:latin typeface="Times New Roman" panose="02020603050405020304" charset="0"/>
                <a:cs typeface="Times New Roman" panose="02020603050405020304" charset="0"/>
              </a:rPr>
              <a:t>2</a:t>
            </a:r>
          </a:p>
          <a:p>
            <a:endParaRPr sz="4400" b="0" i="0" baseline="-25000" dirty="0">
              <a:solidFill>
                <a:srgbClr val="000000"/>
              </a:solidFill>
              <a:latin typeface="Times New Roman" panose="02020603050405020304" charset="0"/>
              <a:ea typeface="MJXc-TeX-math-I"/>
              <a:cs typeface="Times New Roman" panose="02020603050405020304" charset="0"/>
            </a:endParaRPr>
          </a:p>
        </p:txBody>
      </p:sp>
      <p:sp>
        <p:nvSpPr>
          <p:cNvPr id="7" name="Text Box 6"/>
          <p:cNvSpPr txBox="1"/>
          <p:nvPr/>
        </p:nvSpPr>
        <p:spPr>
          <a:xfrm>
            <a:off x="4572635" y="2790825"/>
            <a:ext cx="5080000" cy="768350"/>
          </a:xfrm>
          <a:prstGeom prst="rect">
            <a:avLst/>
          </a:prstGeom>
        </p:spPr>
        <p:txBody>
          <a:bodyPr>
            <a:spAutoFit/>
          </a:bodyPr>
          <a:lstStyle/>
          <a:p>
            <a:pPr indent="0" algn="just"/>
            <a:r>
              <a:rPr sz="4400" b="0" i="0">
                <a:solidFill>
                  <a:srgbClr val="000000"/>
                </a:solidFill>
                <a:latin typeface="Times New Roman" panose="02020603050405020304" charset="0"/>
                <a:ea typeface="Open Sans"/>
                <a:cs typeface="Times New Roman" panose="02020603050405020304" charset="0"/>
              </a:rPr>
              <a:t>SO</a:t>
            </a:r>
            <a:r>
              <a:rPr sz="4400" b="0" i="0" baseline="-25000">
                <a:solidFill>
                  <a:srgbClr val="000000"/>
                </a:solidFill>
                <a:latin typeface="Times New Roman" panose="02020603050405020304" charset="0"/>
                <a:ea typeface="Open Sans"/>
                <a:cs typeface="Times New Roman" panose="02020603050405020304" charset="0"/>
              </a:rPr>
              <a:t>2</a:t>
            </a:r>
            <a:r>
              <a:rPr sz="4400" b="0" i="0">
                <a:solidFill>
                  <a:srgbClr val="000000"/>
                </a:solidFill>
                <a:latin typeface="Times New Roman" panose="02020603050405020304" charset="0"/>
                <a:ea typeface="Open Sans"/>
                <a:cs typeface="Times New Roman" panose="02020603050405020304" charset="0"/>
              </a:rPr>
              <a:t> (oxide acid)</a:t>
            </a:r>
          </a:p>
        </p:txBody>
      </p:sp>
      <p:sp>
        <p:nvSpPr>
          <p:cNvPr id="8" name="Text Box 7"/>
          <p:cNvSpPr txBox="1"/>
          <p:nvPr/>
        </p:nvSpPr>
        <p:spPr>
          <a:xfrm>
            <a:off x="1016000" y="4307205"/>
            <a:ext cx="2920365" cy="706755"/>
          </a:xfrm>
          <a:prstGeom prst="rect">
            <a:avLst/>
          </a:prstGeom>
        </p:spPr>
        <p:txBody>
          <a:bodyPr wrap="square">
            <a:spAutoFit/>
          </a:bodyPr>
          <a:lstStyle/>
          <a:p>
            <a:pPr indent="0" algn="just"/>
            <a:r>
              <a:rPr sz="4000" b="0" i="0">
                <a:solidFill>
                  <a:srgbClr val="000000"/>
                </a:solidFill>
                <a:latin typeface="Times New Roman" panose="02020603050405020304" charset="0"/>
                <a:ea typeface="Open Sans"/>
                <a:cs typeface="Times New Roman" panose="02020603050405020304" charset="0"/>
              </a:rPr>
              <a:t>2Cu + O</a:t>
            </a:r>
            <a:r>
              <a:rPr sz="4000" b="0" i="0" baseline="-25000">
                <a:solidFill>
                  <a:srgbClr val="000000"/>
                </a:solidFill>
                <a:latin typeface="Times New Roman" panose="02020603050405020304" charset="0"/>
                <a:ea typeface="Open Sans"/>
                <a:cs typeface="Times New Roman" panose="02020603050405020304" charset="0"/>
              </a:rPr>
              <a:t>2</a:t>
            </a:r>
          </a:p>
        </p:txBody>
      </p:sp>
      <p:sp>
        <p:nvSpPr>
          <p:cNvPr id="9" name="Text Box 8"/>
          <p:cNvSpPr txBox="1"/>
          <p:nvPr/>
        </p:nvSpPr>
        <p:spPr>
          <a:xfrm>
            <a:off x="4592320" y="4245610"/>
            <a:ext cx="6393815" cy="768350"/>
          </a:xfrm>
          <a:prstGeom prst="rect">
            <a:avLst/>
          </a:prstGeom>
        </p:spPr>
        <p:txBody>
          <a:bodyPr wrap="square">
            <a:spAutoFit/>
          </a:bodyPr>
          <a:lstStyle/>
          <a:p>
            <a:pPr indent="0" algn="just"/>
            <a:r>
              <a:rPr sz="4400" b="0" i="0">
                <a:solidFill>
                  <a:srgbClr val="000000"/>
                </a:solidFill>
                <a:latin typeface="Times New Roman" panose="02020603050405020304" charset="0"/>
                <a:ea typeface="Open Sans"/>
                <a:cs typeface="Times New Roman" panose="02020603050405020304" charset="0"/>
              </a:rPr>
              <a:t>2CuO (oxide base)</a:t>
            </a:r>
          </a:p>
        </p:txBody>
      </p:sp>
      <p:graphicFrame>
        <p:nvGraphicFramePr>
          <p:cNvPr id="2" name="Content Placeholder -2147482624"/>
          <p:cNvGraphicFramePr>
            <a:graphicFrameLocks noGrp="1" noChangeAspect="1"/>
          </p:cNvGraphicFramePr>
          <p:nvPr>
            <p:ph sz="half" idx="1"/>
          </p:nvPr>
        </p:nvGraphicFramePr>
        <p:xfrm>
          <a:off x="3264218" y="2790508"/>
          <a:ext cx="1105535" cy="620395"/>
        </p:xfrm>
        <a:graphic>
          <a:graphicData uri="http://schemas.openxmlformats.org/presentationml/2006/ole">
            <mc:AlternateContent xmlns:mc="http://schemas.openxmlformats.org/markup-compatibility/2006">
              <mc:Choice xmlns:v="urn:schemas-microsoft-com:vml" Requires="v">
                <p:oleObj spid="_x0000_s3112" r:id="rId3" imgW="481965" imgH="266700" progId="Equation.DSMT4">
                  <p:embed/>
                </p:oleObj>
              </mc:Choice>
              <mc:Fallback>
                <p:oleObj r:id="rId3" imgW="481965" imgH="266700" progId="Equation.DSMT4">
                  <p:embed/>
                  <p:pic>
                    <p:nvPicPr>
                      <p:cNvPr id="0" name="Picture 3075"/>
                      <p:cNvPicPr/>
                      <p:nvPr/>
                    </p:nvPicPr>
                    <p:blipFill>
                      <a:blip r:embed="rId4"/>
                      <a:stretch>
                        <a:fillRect/>
                      </a:stretch>
                    </p:blipFill>
                    <p:spPr>
                      <a:xfrm>
                        <a:off x="3264218" y="2790508"/>
                        <a:ext cx="1105535" cy="620395"/>
                      </a:xfrm>
                      <a:prstGeom prst="rect">
                        <a:avLst/>
                      </a:prstGeom>
                      <a:noFill/>
                      <a:ln w="38100">
                        <a:noFill/>
                        <a:miter/>
                      </a:ln>
                    </p:spPr>
                  </p:pic>
                </p:oleObj>
              </mc:Fallback>
            </mc:AlternateContent>
          </a:graphicData>
        </a:graphic>
      </p:graphicFrame>
      <p:graphicFrame>
        <p:nvGraphicFramePr>
          <p:cNvPr id="11" name="Content Placeholder -2147482624"/>
          <p:cNvGraphicFramePr>
            <a:graphicFrameLocks noGrp="1" noChangeAspect="1"/>
          </p:cNvGraphicFramePr>
          <p:nvPr>
            <p:ph sz="half" idx="2"/>
          </p:nvPr>
        </p:nvGraphicFramePr>
        <p:xfrm>
          <a:off x="3264218" y="4306888"/>
          <a:ext cx="1105535" cy="620395"/>
        </p:xfrm>
        <a:graphic>
          <a:graphicData uri="http://schemas.openxmlformats.org/presentationml/2006/ole">
            <mc:AlternateContent xmlns:mc="http://schemas.openxmlformats.org/markup-compatibility/2006">
              <mc:Choice xmlns:v="urn:schemas-microsoft-com:vml" Requires="v">
                <p:oleObj spid="_x0000_s3113" r:id="rId5" imgW="481965" imgH="266700" progId="Equation.DSMT4">
                  <p:embed/>
                </p:oleObj>
              </mc:Choice>
              <mc:Fallback>
                <p:oleObj r:id="rId5" imgW="481965" imgH="266700" progId="Equation.DSMT4">
                  <p:embed/>
                  <p:pic>
                    <p:nvPicPr>
                      <p:cNvPr id="0" name="Picture 3075"/>
                      <p:cNvPicPr/>
                      <p:nvPr/>
                    </p:nvPicPr>
                    <p:blipFill>
                      <a:blip r:embed="rId4"/>
                      <a:stretch>
                        <a:fillRect/>
                      </a:stretch>
                    </p:blipFill>
                    <p:spPr>
                      <a:xfrm>
                        <a:off x="3264218" y="4306888"/>
                        <a:ext cx="1105535" cy="62039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atin typeface="Times New Roman" panose="02020603050405020304" charset="0"/>
                <a:cs typeface="Times New Roman" panose="02020603050405020304" charset="0"/>
              </a:rPr>
              <a:t> </a:t>
            </a:r>
            <a:r>
              <a:rPr lang="vi-VN" altLang="en-US">
                <a:latin typeface="Times New Roman" panose="02020603050405020304" charset="0"/>
                <a:cs typeface="Times New Roman" panose="02020603050405020304" charset="0"/>
              </a:rPr>
              <a:t>S</a:t>
            </a:r>
            <a:r>
              <a:rPr lang="en-US">
                <a:latin typeface="Times New Roman" panose="02020603050405020304" charset="0"/>
                <a:cs typeface="Times New Roman" panose="02020603050405020304" charset="0"/>
              </a:rPr>
              <a:t>ự khác nhau giữa phi kim và kim loại</a:t>
            </a:r>
          </a:p>
        </p:txBody>
      </p:sp>
      <p:graphicFrame>
        <p:nvGraphicFramePr>
          <p:cNvPr id="5" name="Content Placeholder 4"/>
          <p:cNvGraphicFramePr>
            <a:graphicFrameLocks noGrp="1"/>
          </p:cNvGraphicFramePr>
          <p:nvPr>
            <p:ph idx="1"/>
            <p:custDataLst>
              <p:tags r:id="rId1"/>
            </p:custDataLst>
          </p:nvPr>
        </p:nvGraphicFramePr>
        <p:xfrm>
          <a:off x="609600" y="1174750"/>
          <a:ext cx="10972800" cy="5200650"/>
        </p:xfrm>
        <a:graphic>
          <a:graphicData uri="http://schemas.openxmlformats.org/drawingml/2006/table">
            <a:tbl>
              <a:tblPr/>
              <a:tblGrid>
                <a:gridCol w="6583045">
                  <a:extLst>
                    <a:ext uri="{9D8B030D-6E8A-4147-A177-3AD203B41FA5}">
                      <a16:colId xmlns:a16="http://schemas.microsoft.com/office/drawing/2014/main" val="20000"/>
                    </a:ext>
                  </a:extLst>
                </a:gridCol>
                <a:gridCol w="2238375">
                  <a:extLst>
                    <a:ext uri="{9D8B030D-6E8A-4147-A177-3AD203B41FA5}">
                      <a16:colId xmlns:a16="http://schemas.microsoft.com/office/drawing/2014/main" val="20001"/>
                    </a:ext>
                  </a:extLst>
                </a:gridCol>
                <a:gridCol w="2151380">
                  <a:extLst>
                    <a:ext uri="{9D8B030D-6E8A-4147-A177-3AD203B41FA5}">
                      <a16:colId xmlns:a16="http://schemas.microsoft.com/office/drawing/2014/main" val="20002"/>
                    </a:ext>
                  </a:extLst>
                </a:gridCol>
              </a:tblGrid>
              <a:tr h="742950">
                <a:tc>
                  <a:txBody>
                    <a:bodyPr/>
                    <a:lstStyle/>
                    <a:p>
                      <a:pPr algn="ctr">
                        <a:lnSpc>
                          <a:spcPct val="130000"/>
                        </a:lnSpc>
                        <a:spcBef>
                          <a:spcPct val="0"/>
                        </a:spcBef>
                        <a:spcAft>
                          <a:spcPct val="0"/>
                        </a:spcAft>
                      </a:pPr>
                      <a:r>
                        <a:rPr sz="2800" b="1">
                          <a:latin typeface="Times New Roman" panose="02020603050405020304" charset="0"/>
                          <a:ea typeface="Calibri" panose="020F0502020204030204"/>
                          <a:cs typeface="Times New Roman" panose="02020603050405020304" charset="0"/>
                        </a:rPr>
                        <a:t>Một số tính chất</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c>
                  <a:txBody>
                    <a:bodyPr/>
                    <a:lstStyle/>
                    <a:p>
                      <a:pPr algn="ctr">
                        <a:lnSpc>
                          <a:spcPct val="130000"/>
                        </a:lnSpc>
                        <a:spcBef>
                          <a:spcPct val="0"/>
                        </a:spcBef>
                        <a:spcAft>
                          <a:spcPct val="0"/>
                        </a:spcAft>
                      </a:pPr>
                      <a:r>
                        <a:rPr sz="2800" b="1">
                          <a:latin typeface="Times New Roman" panose="02020603050405020304" charset="0"/>
                          <a:ea typeface="Calibri" panose="020F0502020204030204"/>
                          <a:cs typeface="Times New Roman" panose="02020603050405020304" charset="0"/>
                        </a:rPr>
                        <a:t>Kim loại</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c>
                  <a:txBody>
                    <a:bodyPr/>
                    <a:lstStyle/>
                    <a:p>
                      <a:pPr algn="ctr">
                        <a:lnSpc>
                          <a:spcPct val="130000"/>
                        </a:lnSpc>
                        <a:spcBef>
                          <a:spcPct val="0"/>
                        </a:spcBef>
                        <a:spcAft>
                          <a:spcPct val="0"/>
                        </a:spcAft>
                      </a:pPr>
                      <a:r>
                        <a:rPr sz="2800" b="1">
                          <a:latin typeface="Times New Roman" panose="02020603050405020304" charset="0"/>
                          <a:ea typeface="Calibri" panose="020F0502020204030204"/>
                          <a:cs typeface="Times New Roman" panose="02020603050405020304" charset="0"/>
                        </a:rPr>
                        <a:t>Phi kim</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extLst>
                  <a:ext uri="{0D108BD9-81ED-4DB2-BD59-A6C34878D82A}">
                    <a16:rowId xmlns:a16="http://schemas.microsoft.com/office/drawing/2014/main" val="10000"/>
                  </a:ext>
                </a:extLst>
              </a:tr>
              <a:tr h="742950">
                <a:tc>
                  <a:txBody>
                    <a:bodyPr/>
                    <a:lstStyle/>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Tính dẫn điện</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1"/>
                  </a:ext>
                </a:extLst>
              </a:tr>
              <a:tr h="742950">
                <a:tc>
                  <a:txBody>
                    <a:bodyPr/>
                    <a:lstStyle/>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Tính dẫn nhiệt</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2"/>
                  </a:ext>
                </a:extLst>
              </a:tr>
              <a:tr h="742950">
                <a:tc>
                  <a:txBody>
                    <a:bodyPr/>
                    <a:lstStyle/>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Nhiệt độ nóng chảy và nhiệt độ sôi</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gridSpan="2">
                  <a:txBody>
                    <a:bodyPr/>
                    <a:lstStyle/>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hMerge="1">
                  <a:txBody>
                    <a:bodyPr/>
                    <a:lstStyle/>
                    <a:p>
                      <a:endParaRPr lang="en-US"/>
                    </a:p>
                  </a:txBody>
                  <a:tcPr>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tcPr>
                </a:tc>
                <a:extLst>
                  <a:ext uri="{0D108BD9-81ED-4DB2-BD59-A6C34878D82A}">
                    <a16:rowId xmlns:a16="http://schemas.microsoft.com/office/drawing/2014/main" val="10003"/>
                  </a:ext>
                </a:extLst>
              </a:tr>
              <a:tr h="742950">
                <a:tc>
                  <a:txBody>
                    <a:bodyPr/>
                    <a:lstStyle/>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Khối lượng riêng</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4"/>
                  </a:ext>
                </a:extLst>
              </a:tr>
              <a:tr h="742950">
                <a:tc>
                  <a:txBody>
                    <a:bodyPr/>
                    <a:lstStyle/>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Khả năng tạo thành các ion</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5"/>
                  </a:ext>
                </a:extLst>
              </a:tr>
              <a:tr h="742950">
                <a:tc>
                  <a:txBody>
                    <a:bodyPr/>
                    <a:lstStyle/>
                    <a:p>
                      <a:pPr algn="just">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Phản ứng với oxygen</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ct val="0"/>
                        </a:spcBef>
                        <a:spcAft>
                          <a:spcPct val="0"/>
                        </a:spcAft>
                      </a:pPr>
                      <a:r>
                        <a:rPr sz="2800">
                          <a:latin typeface="Times New Roman" panose="02020603050405020304" charset="0"/>
                          <a:ea typeface="Calibri" panose="020F0502020204030204"/>
                          <a:cs typeface="Times New Roman" panose="02020603050405020304" charset="0"/>
                        </a:rPr>
                        <a:t> </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ct val="0"/>
                        </a:spcBef>
                        <a:spcAft>
                          <a:spcPct val="0"/>
                        </a:spcAft>
                      </a:pPr>
                      <a:endParaRPr sz="2800" baseline="-25000">
                        <a:latin typeface="Times New Roman" panose="02020603050405020304" charset="0"/>
                        <a:ea typeface="Calibri" panose="020F0502020204030204"/>
                        <a:cs typeface="Times New Roman" panose="02020603050405020304" charset="0"/>
                      </a:endParaRP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custDataLst>
              <p:tags r:id="rId1"/>
            </p:custDataLst>
          </p:nvPr>
        </p:nvGraphicFramePr>
        <p:xfrm>
          <a:off x="609600" y="190500"/>
          <a:ext cx="10972800" cy="5817616"/>
        </p:xfrm>
        <a:graphic>
          <a:graphicData uri="http://schemas.openxmlformats.org/drawingml/2006/table">
            <a:tbl>
              <a:tblPr/>
              <a:tblGrid>
                <a:gridCol w="217551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4530090">
                  <a:extLst>
                    <a:ext uri="{9D8B030D-6E8A-4147-A177-3AD203B41FA5}">
                      <a16:colId xmlns:a16="http://schemas.microsoft.com/office/drawing/2014/main" val="20002"/>
                    </a:ext>
                  </a:extLst>
                </a:gridCol>
              </a:tblGrid>
              <a:tr h="1244600">
                <a:tc>
                  <a:txBody>
                    <a:bodyPr/>
                    <a:lstStyle/>
                    <a:p>
                      <a:pPr algn="ctr">
                        <a:lnSpc>
                          <a:spcPct val="130000"/>
                        </a:lnSpc>
                        <a:spcBef>
                          <a:spcPts val="300"/>
                        </a:spcBef>
                        <a:spcAft>
                          <a:spcPts val="300"/>
                        </a:spcAft>
                      </a:pPr>
                      <a:r>
                        <a:rPr sz="2400" b="1">
                          <a:latin typeface="Times New Roman" panose="02020603050405020304"/>
                          <a:ea typeface="Calibri" panose="020F0502020204030204"/>
                        </a:rPr>
                        <a:t>Một số tính chất</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c>
                  <a:txBody>
                    <a:bodyPr/>
                    <a:lstStyle/>
                    <a:p>
                      <a:pPr algn="ctr">
                        <a:lnSpc>
                          <a:spcPct val="130000"/>
                        </a:lnSpc>
                        <a:spcBef>
                          <a:spcPts val="300"/>
                        </a:spcBef>
                        <a:spcAft>
                          <a:spcPts val="300"/>
                        </a:spcAft>
                      </a:pPr>
                      <a:r>
                        <a:rPr sz="2400" b="1">
                          <a:latin typeface="Times New Roman" panose="02020603050405020304"/>
                          <a:ea typeface="Calibri" panose="020F0502020204030204"/>
                        </a:rPr>
                        <a:t>Kim loại</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tc>
                  <a:txBody>
                    <a:bodyPr/>
                    <a:lstStyle/>
                    <a:p>
                      <a:pPr algn="ctr">
                        <a:lnSpc>
                          <a:spcPct val="130000"/>
                        </a:lnSpc>
                        <a:spcBef>
                          <a:spcPts val="300"/>
                        </a:spcBef>
                        <a:spcAft>
                          <a:spcPts val="300"/>
                        </a:spcAft>
                      </a:pPr>
                      <a:r>
                        <a:rPr sz="2400" b="1">
                          <a:latin typeface="Times New Roman" panose="02020603050405020304"/>
                          <a:ea typeface="Calibri" panose="020F0502020204030204"/>
                        </a:rPr>
                        <a:t>Phi kim</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solidFill>
                      <a:srgbClr val="DBE5F1"/>
                    </a:solidFill>
                  </a:tcPr>
                </a:tc>
                <a:extLst>
                  <a:ext uri="{0D108BD9-81ED-4DB2-BD59-A6C34878D82A}">
                    <a16:rowId xmlns:a16="http://schemas.microsoft.com/office/drawing/2014/main" val="10000"/>
                  </a:ext>
                </a:extLst>
              </a:tr>
              <a:tr h="622935">
                <a:tc>
                  <a:txBody>
                    <a:bodyPr/>
                    <a:lstStyle/>
                    <a:p>
                      <a:pPr algn="just">
                        <a:lnSpc>
                          <a:spcPct val="130000"/>
                        </a:lnSpc>
                        <a:spcBef>
                          <a:spcPts val="300"/>
                        </a:spcBef>
                        <a:spcAft>
                          <a:spcPts val="300"/>
                        </a:spcAft>
                      </a:pPr>
                      <a:r>
                        <a:rPr sz="2400">
                          <a:latin typeface="Times New Roman" panose="02020603050405020304"/>
                          <a:ea typeface="Calibri" panose="020F0502020204030204"/>
                        </a:rPr>
                        <a:t>Tính dẫn điện</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ts val="300"/>
                        </a:spcBef>
                        <a:spcAft>
                          <a:spcPts val="300"/>
                        </a:spcAft>
                      </a:pPr>
                      <a:r>
                        <a:rPr sz="2400">
                          <a:latin typeface="Times New Roman" panose="02020603050405020304"/>
                          <a:ea typeface="Calibri" panose="020F0502020204030204"/>
                        </a:rPr>
                        <a:t>Dẫn điện tốt</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ts val="300"/>
                        </a:spcBef>
                        <a:spcAft>
                          <a:spcPts val="300"/>
                        </a:spcAft>
                      </a:pPr>
                      <a:r>
                        <a:rPr sz="2400">
                          <a:latin typeface="Times New Roman" panose="02020603050405020304"/>
                          <a:ea typeface="Calibri" panose="020F0502020204030204"/>
                        </a:rPr>
                        <a:t>Thường không dẫn điện</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1"/>
                  </a:ext>
                </a:extLst>
              </a:tr>
              <a:tr h="621665">
                <a:tc>
                  <a:txBody>
                    <a:bodyPr/>
                    <a:lstStyle/>
                    <a:p>
                      <a:pPr algn="just">
                        <a:lnSpc>
                          <a:spcPct val="130000"/>
                        </a:lnSpc>
                        <a:spcBef>
                          <a:spcPts val="300"/>
                        </a:spcBef>
                        <a:spcAft>
                          <a:spcPts val="300"/>
                        </a:spcAft>
                      </a:pPr>
                      <a:r>
                        <a:rPr sz="2400">
                          <a:latin typeface="Times New Roman" panose="02020603050405020304"/>
                          <a:ea typeface="Calibri" panose="020F0502020204030204"/>
                        </a:rPr>
                        <a:t>Tính dẫn nhiệt</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ts val="300"/>
                        </a:spcBef>
                        <a:spcAft>
                          <a:spcPts val="300"/>
                        </a:spcAft>
                      </a:pPr>
                      <a:r>
                        <a:rPr sz="2400">
                          <a:latin typeface="Times New Roman" panose="02020603050405020304"/>
                          <a:ea typeface="Calibri" panose="020F0502020204030204"/>
                        </a:rPr>
                        <a:t>Dẫn nhiệt tốt</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ctr">
                        <a:lnSpc>
                          <a:spcPct val="130000"/>
                        </a:lnSpc>
                        <a:spcBef>
                          <a:spcPts val="300"/>
                        </a:spcBef>
                        <a:spcAft>
                          <a:spcPts val="300"/>
                        </a:spcAft>
                      </a:pPr>
                      <a:r>
                        <a:rPr sz="2400">
                          <a:latin typeface="Times New Roman" panose="02020603050405020304"/>
                          <a:ea typeface="Calibri" panose="020F0502020204030204"/>
                        </a:rPr>
                        <a:t>Thường không dẫn nhiệt</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2"/>
                  </a:ext>
                </a:extLst>
              </a:tr>
              <a:tr h="1868170">
                <a:tc>
                  <a:txBody>
                    <a:bodyPr/>
                    <a:lstStyle/>
                    <a:p>
                      <a:pPr algn="just">
                        <a:lnSpc>
                          <a:spcPct val="130000"/>
                        </a:lnSpc>
                        <a:spcBef>
                          <a:spcPts val="300"/>
                        </a:spcBef>
                        <a:spcAft>
                          <a:spcPts val="300"/>
                        </a:spcAft>
                      </a:pPr>
                      <a:r>
                        <a:rPr sz="2400">
                          <a:latin typeface="Times New Roman" panose="02020603050405020304"/>
                          <a:ea typeface="Calibri" panose="020F0502020204030204"/>
                        </a:rPr>
                        <a:t>Nhiệt độ nóng chảy và nhiệt độ sôi</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gridSpan="2">
                  <a:txBody>
                    <a:bodyPr/>
                    <a:lstStyle/>
                    <a:p>
                      <a:pPr algn="just">
                        <a:lnSpc>
                          <a:spcPct val="130000"/>
                        </a:lnSpc>
                        <a:spcBef>
                          <a:spcPts val="300"/>
                        </a:spcBef>
                        <a:spcAft>
                          <a:spcPts val="300"/>
                        </a:spcAft>
                      </a:pPr>
                      <a:r>
                        <a:rPr sz="2400">
                          <a:latin typeface="Times New Roman" panose="02020603050405020304"/>
                          <a:ea typeface="Calibri" panose="020F0502020204030204"/>
                        </a:rPr>
                        <a:t>Kim loại thường có nhiệt độ nóng chảy và nhiệt độ sôi cao trong khi phi kim thường có nhiệt độ nóng chảy và nhiệt độ sôi thấp. Ở nhiệt độ phòng các kim loại tồn tại trạng thái rắn (ngoại trừ thuỷ ngân ở thể lỏng), còn phi kim có thể tồn tại ở cả thể rắn, lỏng hoặc khí.</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hMerge="1">
                  <a:txBody>
                    <a:bodyPr/>
                    <a:lstStyle/>
                    <a:p>
                      <a:endParaRPr lang="en-US"/>
                    </a:p>
                  </a:txBody>
                  <a:tcPr>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tcPr>
                </a:tc>
                <a:extLst>
                  <a:ext uri="{0D108BD9-81ED-4DB2-BD59-A6C34878D82A}">
                    <a16:rowId xmlns:a16="http://schemas.microsoft.com/office/drawing/2014/main" val="10003"/>
                  </a:ext>
                </a:extLst>
              </a:tr>
              <a:tr h="1244600">
                <a:tc>
                  <a:txBody>
                    <a:bodyPr/>
                    <a:lstStyle/>
                    <a:p>
                      <a:pPr algn="just">
                        <a:lnSpc>
                          <a:spcPct val="130000"/>
                        </a:lnSpc>
                        <a:spcBef>
                          <a:spcPts val="300"/>
                        </a:spcBef>
                        <a:spcAft>
                          <a:spcPts val="300"/>
                        </a:spcAft>
                      </a:pPr>
                      <a:r>
                        <a:rPr sz="2400">
                          <a:latin typeface="Times New Roman" panose="02020603050405020304"/>
                          <a:ea typeface="Calibri" panose="020F0502020204030204"/>
                        </a:rPr>
                        <a:t>Khối lượng riêng</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just">
                        <a:lnSpc>
                          <a:spcPct val="130000"/>
                        </a:lnSpc>
                        <a:spcBef>
                          <a:spcPts val="300"/>
                        </a:spcBef>
                        <a:spcAft>
                          <a:spcPts val="300"/>
                        </a:spcAft>
                      </a:pPr>
                      <a:r>
                        <a:rPr sz="2400">
                          <a:latin typeface="Times New Roman" panose="02020603050405020304"/>
                          <a:ea typeface="Calibri" panose="020F0502020204030204"/>
                        </a:rPr>
                        <a:t>Kim loại thường có khối lượng  riêng lớn, phần lớn là các kim loại </a:t>
                      </a:r>
                      <a:r>
                        <a:rPr sz="2400" b="1">
                          <a:latin typeface="Times New Roman" panose="02020603050405020304"/>
                          <a:ea typeface="Calibri" panose="020F0502020204030204"/>
                        </a:rPr>
                        <a:t>nặng</a:t>
                      </a:r>
                      <a:r>
                        <a:rPr sz="2400">
                          <a:latin typeface="Times New Roman" panose="02020603050405020304"/>
                          <a:ea typeface="Calibri" panose="020F0502020204030204"/>
                        </a:rPr>
                        <a:t>.</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just">
                        <a:lnSpc>
                          <a:spcPct val="130000"/>
                        </a:lnSpc>
                        <a:spcBef>
                          <a:spcPts val="300"/>
                        </a:spcBef>
                        <a:spcAft>
                          <a:spcPts val="300"/>
                        </a:spcAft>
                      </a:pPr>
                      <a:r>
                        <a:rPr sz="2400">
                          <a:latin typeface="Times New Roman" panose="02020603050405020304"/>
                          <a:ea typeface="Calibri" panose="020F0502020204030204"/>
                        </a:rPr>
                        <a:t>Phi kim ở thể rắn thường có khối lượng riêng nhỏ.</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custDataLst>
              <p:tags r:id="rId1"/>
            </p:custDataLst>
          </p:nvPr>
        </p:nvGraphicFramePr>
        <p:xfrm>
          <a:off x="569595" y="426720"/>
          <a:ext cx="11052175" cy="5726176"/>
        </p:xfrm>
        <a:graphic>
          <a:graphicData uri="http://schemas.openxmlformats.org/drawingml/2006/table">
            <a:tbl>
              <a:tblPr/>
              <a:tblGrid>
                <a:gridCol w="2191385">
                  <a:extLst>
                    <a:ext uri="{9D8B030D-6E8A-4147-A177-3AD203B41FA5}">
                      <a16:colId xmlns:a16="http://schemas.microsoft.com/office/drawing/2014/main" val="20000"/>
                    </a:ext>
                  </a:extLst>
                </a:gridCol>
                <a:gridCol w="4297680">
                  <a:extLst>
                    <a:ext uri="{9D8B030D-6E8A-4147-A177-3AD203B41FA5}">
                      <a16:colId xmlns:a16="http://schemas.microsoft.com/office/drawing/2014/main" val="20001"/>
                    </a:ext>
                  </a:extLst>
                </a:gridCol>
                <a:gridCol w="4563110">
                  <a:extLst>
                    <a:ext uri="{9D8B030D-6E8A-4147-A177-3AD203B41FA5}">
                      <a16:colId xmlns:a16="http://schemas.microsoft.com/office/drawing/2014/main" val="20002"/>
                    </a:ext>
                  </a:extLst>
                </a:gridCol>
              </a:tblGrid>
              <a:tr h="2893695">
                <a:tc>
                  <a:txBody>
                    <a:bodyPr/>
                    <a:lstStyle/>
                    <a:p>
                      <a:pPr algn="just">
                        <a:lnSpc>
                          <a:spcPct val="130000"/>
                        </a:lnSpc>
                        <a:spcBef>
                          <a:spcPts val="300"/>
                        </a:spcBef>
                        <a:spcAft>
                          <a:spcPts val="300"/>
                        </a:spcAft>
                      </a:pPr>
                      <a:r>
                        <a:rPr sz="2400">
                          <a:latin typeface="Times New Roman" panose="02020603050405020304"/>
                          <a:ea typeface="Calibri" panose="020F0502020204030204"/>
                        </a:rPr>
                        <a:t>Khả năng tạo thành các ion</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just">
                        <a:lnSpc>
                          <a:spcPct val="130000"/>
                        </a:lnSpc>
                        <a:spcBef>
                          <a:spcPts val="300"/>
                        </a:spcBef>
                        <a:spcAft>
                          <a:spcPts val="300"/>
                        </a:spcAft>
                      </a:pPr>
                      <a:r>
                        <a:rPr sz="2400">
                          <a:latin typeface="Times New Roman" panose="02020603050405020304"/>
                          <a:ea typeface="Calibri" panose="020F0502020204030204"/>
                        </a:rPr>
                        <a:t>Kim loại có xu hướng tạo thành </a:t>
                      </a:r>
                      <a:r>
                        <a:rPr sz="2400" b="1">
                          <a:latin typeface="Times New Roman" panose="02020603050405020304"/>
                          <a:ea typeface="Calibri" panose="020F0502020204030204"/>
                        </a:rPr>
                        <a:t>ion dương</a:t>
                      </a:r>
                      <a:r>
                        <a:rPr sz="2400">
                          <a:latin typeface="Times New Roman" panose="02020603050405020304"/>
                          <a:ea typeface="Calibri" panose="020F0502020204030204"/>
                        </a:rPr>
                        <a:t> (nhường electron) khi tham gia phản ứng hoá học.</a:t>
                      </a:r>
                    </a:p>
                    <a:p>
                      <a:pPr algn="just">
                        <a:lnSpc>
                          <a:spcPct val="130000"/>
                        </a:lnSpc>
                        <a:spcBef>
                          <a:spcPts val="300"/>
                        </a:spcBef>
                        <a:spcAft>
                          <a:spcPts val="300"/>
                        </a:spcAft>
                      </a:pPr>
                      <a:r>
                        <a:rPr sz="2400">
                          <a:latin typeface="Times New Roman" panose="02020603050405020304"/>
                          <a:ea typeface="Calibri" panose="020F0502020204030204"/>
                        </a:rPr>
                        <a:t>Ví dụ: sodium dễ tạo thành ion sodium (Na</a:t>
                      </a:r>
                      <a:r>
                        <a:rPr sz="2400" baseline="30000">
                          <a:latin typeface="Times New Roman" panose="02020603050405020304"/>
                          <a:ea typeface="Calibri" panose="020F0502020204030204"/>
                        </a:rPr>
                        <a:t>+</a:t>
                      </a:r>
                      <a:r>
                        <a:rPr sz="2400">
                          <a:latin typeface="Times New Roman" panose="02020603050405020304"/>
                          <a:ea typeface="Calibri" panose="020F0502020204030204"/>
                        </a:rPr>
                        <a:t>) khi phản ứng với nước.</a:t>
                      </a:r>
                    </a:p>
                    <a:p>
                      <a:pPr algn="ctr">
                        <a:lnSpc>
                          <a:spcPct val="130000"/>
                        </a:lnSpc>
                        <a:spcBef>
                          <a:spcPts val="300"/>
                        </a:spcBef>
                        <a:spcAft>
                          <a:spcPts val="300"/>
                        </a:spcAft>
                      </a:pPr>
                      <a:r>
                        <a:rPr sz="2400">
                          <a:latin typeface="Times New Roman" panose="02020603050405020304"/>
                          <a:ea typeface="Calibri" panose="020F0502020204030204"/>
                        </a:rPr>
                        <a:t>Na </a:t>
                      </a:r>
                      <a:r>
                        <a:rPr sz="2400">
                          <a:latin typeface="Calibri" panose="020F0502020204030204"/>
                          <a:ea typeface="Calibri" panose="020F0502020204030204"/>
                        </a:rPr>
                        <a:t> </a:t>
                      </a:r>
                      <a:r>
                        <a:rPr sz="2400">
                          <a:latin typeface="Times New Roman" panose="02020603050405020304"/>
                          <a:ea typeface="Calibri" panose="020F0502020204030204"/>
                        </a:rPr>
                        <a:t>Na</a:t>
                      </a:r>
                      <a:r>
                        <a:rPr sz="2400" baseline="30000">
                          <a:latin typeface="Times New Roman" panose="02020603050405020304"/>
                          <a:ea typeface="Calibri" panose="020F0502020204030204"/>
                        </a:rPr>
                        <a:t>+</a:t>
                      </a:r>
                      <a:r>
                        <a:rPr sz="2400">
                          <a:latin typeface="Times New Roman" panose="02020603050405020304"/>
                          <a:ea typeface="Calibri" panose="020F0502020204030204"/>
                        </a:rPr>
                        <a:t> + 1e</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just">
                        <a:lnSpc>
                          <a:spcPct val="130000"/>
                        </a:lnSpc>
                        <a:spcBef>
                          <a:spcPts val="300"/>
                        </a:spcBef>
                        <a:spcAft>
                          <a:spcPts val="300"/>
                        </a:spcAft>
                      </a:pPr>
                      <a:r>
                        <a:rPr sz="2400">
                          <a:latin typeface="Times New Roman" panose="02020603050405020304"/>
                          <a:ea typeface="Calibri" panose="020F0502020204030204"/>
                        </a:rPr>
                        <a:t>Phi kim có xu hướng tạo thành</a:t>
                      </a:r>
                      <a:r>
                        <a:rPr sz="2400" b="1">
                          <a:latin typeface="Times New Roman" panose="02020603050405020304"/>
                          <a:ea typeface="Calibri" panose="020F0502020204030204"/>
                        </a:rPr>
                        <a:t> ion âm </a:t>
                      </a:r>
                      <a:r>
                        <a:rPr sz="2400">
                          <a:latin typeface="Times New Roman" panose="02020603050405020304"/>
                          <a:ea typeface="Calibri" panose="020F0502020204030204"/>
                        </a:rPr>
                        <a:t>(nhận electron) khi tham gia phản ứng với kim loại.</a:t>
                      </a:r>
                    </a:p>
                    <a:p>
                      <a:pPr algn="just">
                        <a:lnSpc>
                          <a:spcPct val="130000"/>
                        </a:lnSpc>
                        <a:spcBef>
                          <a:spcPts val="300"/>
                        </a:spcBef>
                        <a:spcAft>
                          <a:spcPts val="300"/>
                        </a:spcAft>
                      </a:pPr>
                      <a:r>
                        <a:rPr sz="2400">
                          <a:latin typeface="Times New Roman" panose="02020603050405020304"/>
                          <a:ea typeface="Calibri" panose="020F0502020204030204"/>
                        </a:rPr>
                        <a:t>Ví dụ: chlorine dễ tạo thành ion chloride (Cl</a:t>
                      </a:r>
                      <a:r>
                        <a:rPr sz="2400" baseline="30000">
                          <a:latin typeface="Times New Roman" panose="02020603050405020304"/>
                          <a:ea typeface="Calibri" panose="020F0502020204030204"/>
                        </a:rPr>
                        <a:t>–</a:t>
                      </a:r>
                      <a:r>
                        <a:rPr sz="2400">
                          <a:latin typeface="Times New Roman" panose="02020603050405020304"/>
                          <a:ea typeface="Calibri" panose="020F0502020204030204"/>
                        </a:rPr>
                        <a:t>) khi phản ứng với sodium.</a:t>
                      </a:r>
                    </a:p>
                    <a:p>
                      <a:pPr algn="ctr">
                        <a:lnSpc>
                          <a:spcPct val="130000"/>
                        </a:lnSpc>
                        <a:spcBef>
                          <a:spcPts val="300"/>
                        </a:spcBef>
                        <a:spcAft>
                          <a:spcPts val="300"/>
                        </a:spcAft>
                      </a:pPr>
                      <a:r>
                        <a:rPr sz="2400">
                          <a:latin typeface="Times New Roman" panose="02020603050405020304"/>
                          <a:ea typeface="Calibri" panose="020F0502020204030204"/>
                        </a:rPr>
                        <a:t>Cl + 1e </a:t>
                      </a:r>
                      <a:r>
                        <a:rPr sz="2400">
                          <a:latin typeface="Calibri" panose="020F0502020204030204"/>
                          <a:ea typeface="Calibri" panose="020F0502020204030204"/>
                        </a:rPr>
                        <a:t> </a:t>
                      </a:r>
                      <a:r>
                        <a:rPr sz="2400">
                          <a:latin typeface="Times New Roman" panose="02020603050405020304"/>
                          <a:ea typeface="Calibri" panose="020F0502020204030204"/>
                        </a:rPr>
                        <a:t>Cl</a:t>
                      </a:r>
                      <a:r>
                        <a:rPr sz="2400" baseline="30000">
                          <a:latin typeface="Times New Roman" panose="02020603050405020304"/>
                          <a:ea typeface="Calibri" panose="020F0502020204030204"/>
                        </a:rPr>
                        <a:t>–</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0"/>
                  </a:ext>
                </a:extLst>
              </a:tr>
              <a:tr h="2245360">
                <a:tc>
                  <a:txBody>
                    <a:bodyPr/>
                    <a:lstStyle/>
                    <a:p>
                      <a:pPr algn="just">
                        <a:lnSpc>
                          <a:spcPct val="130000"/>
                        </a:lnSpc>
                        <a:spcBef>
                          <a:spcPts val="300"/>
                        </a:spcBef>
                        <a:spcAft>
                          <a:spcPts val="300"/>
                        </a:spcAft>
                      </a:pPr>
                      <a:r>
                        <a:rPr sz="2400">
                          <a:latin typeface="Times New Roman" panose="02020603050405020304"/>
                          <a:ea typeface="Calibri" panose="020F0502020204030204"/>
                        </a:rPr>
                        <a:t>Phản ứng với oxygen</a:t>
                      </a:r>
                    </a:p>
                  </a:txBody>
                  <a:tcPr marL="68580" marR="68580" marT="0" marB="0" anchor="ctr">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just">
                        <a:lnSpc>
                          <a:spcPct val="130000"/>
                        </a:lnSpc>
                        <a:spcBef>
                          <a:spcPts val="300"/>
                        </a:spcBef>
                        <a:spcAft>
                          <a:spcPts val="300"/>
                        </a:spcAft>
                      </a:pPr>
                      <a:r>
                        <a:rPr sz="2400">
                          <a:latin typeface="Times New Roman" panose="02020603050405020304"/>
                          <a:ea typeface="Calibri" panose="020F0502020204030204"/>
                        </a:rPr>
                        <a:t>Phần lớn các kim loại phản ứng với oxygen tạo thành oxide (thường là </a:t>
                      </a:r>
                      <a:r>
                        <a:rPr sz="2400" b="1">
                          <a:latin typeface="Times New Roman" panose="02020603050405020304"/>
                          <a:ea typeface="Calibri" panose="020F0502020204030204"/>
                        </a:rPr>
                        <a:t>oxide base</a:t>
                      </a:r>
                      <a:r>
                        <a:rPr sz="2400">
                          <a:latin typeface="Times New Roman" panose="02020603050405020304"/>
                          <a:ea typeface="Calibri" panose="020F0502020204030204"/>
                        </a:rPr>
                        <a:t>).</a:t>
                      </a:r>
                    </a:p>
                    <a:p>
                      <a:pPr algn="just">
                        <a:lnSpc>
                          <a:spcPct val="130000"/>
                        </a:lnSpc>
                        <a:spcBef>
                          <a:spcPts val="300"/>
                        </a:spcBef>
                        <a:spcAft>
                          <a:spcPts val="300"/>
                        </a:spcAft>
                      </a:pPr>
                      <a:r>
                        <a:rPr sz="2400">
                          <a:latin typeface="Times New Roman" panose="02020603050405020304"/>
                          <a:ea typeface="Calibri" panose="020F0502020204030204"/>
                        </a:rPr>
                        <a:t>Ví dụ:</a:t>
                      </a:r>
                      <a:r>
                        <a:rPr lang="vi-VN" sz="2400">
                          <a:latin typeface="Times New Roman" panose="02020603050405020304"/>
                          <a:ea typeface="Calibri" panose="020F0502020204030204"/>
                        </a:rPr>
                        <a:t>  </a:t>
                      </a:r>
                      <a:r>
                        <a:rPr sz="2400">
                          <a:latin typeface="Times New Roman" panose="02020603050405020304"/>
                          <a:ea typeface="Calibri" panose="020F0502020204030204"/>
                        </a:rPr>
                        <a:t>2Mg + O</a:t>
                      </a:r>
                      <a:r>
                        <a:rPr sz="2400" baseline="-25000">
                          <a:latin typeface="Times New Roman" panose="02020603050405020304"/>
                          <a:ea typeface="Calibri" panose="020F0502020204030204"/>
                        </a:rPr>
                        <a:t>2</a:t>
                      </a:r>
                      <a:r>
                        <a:rPr sz="2400">
                          <a:latin typeface="Times New Roman" panose="02020603050405020304"/>
                          <a:ea typeface="Calibri" panose="020F0502020204030204"/>
                        </a:rPr>
                        <a:t> </a:t>
                      </a:r>
                      <a:r>
                        <a:rPr sz="2400">
                          <a:latin typeface="Calibri" panose="020F0502020204030204"/>
                          <a:ea typeface="Calibri" panose="020F0502020204030204"/>
                        </a:rPr>
                        <a:t> </a:t>
                      </a:r>
                      <a:r>
                        <a:rPr sz="2400">
                          <a:latin typeface="Times New Roman" panose="02020603050405020304"/>
                          <a:ea typeface="Calibri" panose="020F0502020204030204"/>
                        </a:rPr>
                        <a:t>2MgO</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tc>
                  <a:txBody>
                    <a:bodyPr/>
                    <a:lstStyle/>
                    <a:p>
                      <a:pPr algn="just">
                        <a:lnSpc>
                          <a:spcPct val="130000"/>
                        </a:lnSpc>
                        <a:spcBef>
                          <a:spcPts val="300"/>
                        </a:spcBef>
                        <a:spcAft>
                          <a:spcPts val="300"/>
                        </a:spcAft>
                      </a:pPr>
                      <a:r>
                        <a:rPr sz="2400">
                          <a:latin typeface="Times New Roman" panose="02020603050405020304"/>
                          <a:ea typeface="Calibri" panose="020F0502020204030204"/>
                        </a:rPr>
                        <a:t>Phi kim phản ứng với oxygen thường tạo thành </a:t>
                      </a:r>
                      <a:r>
                        <a:rPr sz="2400" b="1">
                          <a:latin typeface="Times New Roman" panose="02020603050405020304"/>
                          <a:ea typeface="Calibri" panose="020F0502020204030204"/>
                        </a:rPr>
                        <a:t>oxide acid</a:t>
                      </a:r>
                      <a:r>
                        <a:rPr sz="2400">
                          <a:latin typeface="Times New Roman" panose="02020603050405020304"/>
                          <a:ea typeface="Calibri" panose="020F0502020204030204"/>
                        </a:rPr>
                        <a:t>.</a:t>
                      </a:r>
                    </a:p>
                    <a:p>
                      <a:pPr algn="just">
                        <a:lnSpc>
                          <a:spcPct val="130000"/>
                        </a:lnSpc>
                        <a:spcBef>
                          <a:spcPts val="300"/>
                        </a:spcBef>
                        <a:spcAft>
                          <a:spcPts val="300"/>
                        </a:spcAft>
                      </a:pPr>
                      <a:r>
                        <a:rPr sz="2400">
                          <a:latin typeface="Times New Roman" panose="02020603050405020304"/>
                          <a:ea typeface="Calibri" panose="020F0502020204030204"/>
                        </a:rPr>
                        <a:t> Ví dụ:</a:t>
                      </a:r>
                      <a:r>
                        <a:rPr lang="vi-VN" sz="2400">
                          <a:latin typeface="Times New Roman" panose="02020603050405020304"/>
                          <a:ea typeface="Calibri" panose="020F0502020204030204"/>
                        </a:rPr>
                        <a:t> </a:t>
                      </a:r>
                      <a:r>
                        <a:rPr sz="2400">
                          <a:latin typeface="Times New Roman" panose="02020603050405020304"/>
                          <a:ea typeface="Calibri" panose="020F0502020204030204"/>
                        </a:rPr>
                        <a:t>S + O</a:t>
                      </a:r>
                      <a:r>
                        <a:rPr sz="2400" baseline="-25000">
                          <a:latin typeface="Times New Roman" panose="02020603050405020304"/>
                          <a:ea typeface="Calibri" panose="020F0502020204030204"/>
                        </a:rPr>
                        <a:t>2</a:t>
                      </a:r>
                      <a:r>
                        <a:rPr sz="2400">
                          <a:latin typeface="Times New Roman" panose="02020603050405020304"/>
                          <a:ea typeface="Calibri" panose="020F0502020204030204"/>
                        </a:rPr>
                        <a:t> </a:t>
                      </a:r>
                      <a:r>
                        <a:rPr sz="2400">
                          <a:latin typeface="Calibri" panose="020F0502020204030204"/>
                          <a:ea typeface="Calibri" panose="020F0502020204030204"/>
                        </a:rPr>
                        <a:t> </a:t>
                      </a:r>
                      <a:r>
                        <a:rPr sz="2400">
                          <a:latin typeface="Times New Roman" panose="02020603050405020304"/>
                          <a:ea typeface="Calibri" panose="020F0502020204030204"/>
                        </a:rPr>
                        <a:t>SO</a:t>
                      </a:r>
                      <a:r>
                        <a:rPr sz="2400" baseline="-25000">
                          <a:latin typeface="Times New Roman" panose="02020603050405020304"/>
                          <a:ea typeface="Calibri" panose="020F0502020204030204"/>
                        </a:rPr>
                        <a:t>2</a:t>
                      </a:r>
                    </a:p>
                  </a:txBody>
                  <a:tcPr marL="68580" marR="68580" marT="0" marB="0">
                    <a:lnL w="6350" cap="flat" cmpd="sng">
                      <a:solidFill>
                        <a:srgbClr val="366091"/>
                      </a:solidFill>
                      <a:prstDash val="solid"/>
                      <a:headEnd type="none" w="med" len="med"/>
                      <a:tailEnd type="none" w="med" len="med"/>
                    </a:lnL>
                    <a:lnR w="6350" cap="flat" cmpd="sng">
                      <a:solidFill>
                        <a:srgbClr val="366091"/>
                      </a:solidFill>
                      <a:prstDash val="solid"/>
                      <a:headEnd type="none" w="med" len="med"/>
                      <a:tailEnd type="none" w="med" len="med"/>
                    </a:lnR>
                    <a:lnT w="6350" cap="flat" cmpd="sng">
                      <a:solidFill>
                        <a:srgbClr val="366091"/>
                      </a:solidFill>
                      <a:prstDash val="solid"/>
                      <a:headEnd type="none" w="med" len="med"/>
                      <a:tailEnd type="none" w="med" len="med"/>
                    </a:lnT>
                    <a:lnB w="6350" cap="flat" cmpd="sng">
                      <a:solidFill>
                        <a:srgbClr val="366091"/>
                      </a:solidFill>
                      <a:prstDash val="soli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5" name="Picture 4"/>
          <p:cNvPicPr/>
          <p:nvPr/>
        </p:nvPicPr>
        <p:blipFill>
          <a:blip r:embed="rId3"/>
          <a:stretch>
            <a:fillRect/>
          </a:stretch>
        </p:blipFill>
        <p:spPr>
          <a:xfrm>
            <a:off x="4108450" y="1741805"/>
            <a:ext cx="286067" cy="140017"/>
          </a:xfrm>
          <a:prstGeom prst="rect">
            <a:avLst/>
          </a:prstGeom>
        </p:spPr>
      </p:pic>
      <p:pic>
        <p:nvPicPr>
          <p:cNvPr id="6" name="Picture 5"/>
          <p:cNvPicPr/>
          <p:nvPr/>
        </p:nvPicPr>
        <p:blipFill>
          <a:blip r:embed="rId3"/>
          <a:stretch>
            <a:fillRect/>
          </a:stretch>
        </p:blipFill>
        <p:spPr>
          <a:xfrm>
            <a:off x="6670039" y="1741805"/>
            <a:ext cx="286067" cy="140017"/>
          </a:xfrm>
          <a:prstGeom prst="rect">
            <a:avLst/>
          </a:prstGeom>
        </p:spPr>
      </p:pic>
      <p:pic>
        <p:nvPicPr>
          <p:cNvPr id="7" name="Picture 6"/>
          <p:cNvPicPr/>
          <p:nvPr/>
        </p:nvPicPr>
        <p:blipFill>
          <a:blip r:embed="rId4"/>
          <a:stretch>
            <a:fillRect/>
          </a:stretch>
        </p:blipFill>
        <p:spPr>
          <a:xfrm>
            <a:off x="4108450" y="1741805"/>
            <a:ext cx="324167" cy="184467"/>
          </a:xfrm>
          <a:prstGeom prst="rect">
            <a:avLst/>
          </a:prstGeom>
        </p:spPr>
      </p:pic>
      <p:pic>
        <p:nvPicPr>
          <p:cNvPr id="8" name="Picture 7"/>
          <p:cNvPicPr/>
          <p:nvPr/>
        </p:nvPicPr>
        <p:blipFill>
          <a:blip r:embed="rId4"/>
          <a:stretch>
            <a:fillRect/>
          </a:stretch>
        </p:blipFill>
        <p:spPr>
          <a:xfrm>
            <a:off x="6670039" y="1741805"/>
            <a:ext cx="324167" cy="18446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78180" y="1394460"/>
            <a:ext cx="11099800" cy="4719320"/>
          </a:xfrm>
          <a:prstGeom prst="rect">
            <a:avLst/>
          </a:prstGeom>
        </p:spPr>
        <p:txBody>
          <a:bodyPr wrap="square">
            <a:spAutoFit/>
          </a:bodyPr>
          <a:lstStyle/>
          <a:p>
            <a:pPr marL="0" indent="0" algn="l" defTabSz="266700">
              <a:lnSpc>
                <a:spcPct val="114000"/>
              </a:lnSpc>
              <a:spcBef>
                <a:spcPct val="0"/>
              </a:spcBef>
              <a:spcAft>
                <a:spcPct val="0"/>
              </a:spcAft>
            </a:pPr>
            <a:r>
              <a:rPr sz="4400" b="1">
                <a:solidFill>
                  <a:schemeClr val="tx1"/>
                </a:solidFill>
                <a:latin typeface="Times New Roman" panose="02020603050405020304"/>
                <a:ea typeface="Times New Roman" panose="02020603050405020304"/>
              </a:rPr>
              <a:t>Các nguyên tố kim loại và phi kim có sự khác nhau ở một số tính chất (vật lí và hoá học). Dựa vào những tính chất khác biệt đó người ta sẽ nghiên cứu, chế tạo thiết bị, vật dụng phù hợp để đáp </a:t>
            </a:r>
            <a:r>
              <a:rPr lang="en-US" sz="4400" b="1">
                <a:solidFill>
                  <a:schemeClr val="tx1"/>
                </a:solidFill>
                <a:latin typeface="Times New Roman" panose="02020603050405020304"/>
                <a:ea typeface="Times New Roman" panose="02020603050405020304"/>
              </a:rPr>
              <a:t>ứng</a:t>
            </a:r>
            <a:r>
              <a:rPr sz="4400" b="1">
                <a:solidFill>
                  <a:schemeClr val="tx1"/>
                </a:solidFill>
                <a:latin typeface="Times New Roman" panose="02020603050405020304"/>
                <a:ea typeface="Times New Roman" panose="02020603050405020304"/>
              </a:rPr>
              <a:t>với nhu c</a:t>
            </a:r>
            <a:r>
              <a:rPr lang="en-US" sz="4400" b="1">
                <a:solidFill>
                  <a:schemeClr val="tx1"/>
                </a:solidFill>
                <a:latin typeface="Times New Roman" panose="02020603050405020304"/>
                <a:ea typeface="Times New Roman" panose="02020603050405020304"/>
              </a:rPr>
              <a:t>ầu</a:t>
            </a:r>
            <a:r>
              <a:rPr sz="4400" b="1">
                <a:solidFill>
                  <a:schemeClr val="tx1"/>
                </a:solidFill>
                <a:latin typeface="Times New Roman" panose="02020603050405020304"/>
                <a:ea typeface="Times New Roman" panose="02020603050405020304"/>
              </a:rPr>
              <a:t> cuộc sống, sản xuất.</a:t>
            </a:r>
          </a:p>
        </p:txBody>
      </p:sp>
      <p:sp>
        <p:nvSpPr>
          <p:cNvPr id="5" name="Text Box 4"/>
          <p:cNvSpPr txBox="1"/>
          <p:nvPr/>
        </p:nvSpPr>
        <p:spPr>
          <a:xfrm>
            <a:off x="728345" y="348615"/>
            <a:ext cx="10735310" cy="953135"/>
          </a:xfrm>
          <a:prstGeom prst="rect">
            <a:avLst/>
          </a:prstGeom>
        </p:spPr>
        <p:txBody>
          <a:bodyPr wrap="square">
            <a:spAutoFit/>
          </a:bodyPr>
          <a:lstStyle/>
          <a:p>
            <a:pPr marL="0" indent="0" algn="just" defTabSz="266700">
              <a:spcBef>
                <a:spcPct val="0"/>
              </a:spcBef>
              <a:spcAft>
                <a:spcPct val="0"/>
              </a:spcAft>
            </a:pPr>
            <a:r>
              <a:rPr lang="en-US" sz="2800" b="1">
                <a:solidFill>
                  <a:srgbClr val="FF0000"/>
                </a:solidFill>
                <a:latin typeface="Times New Roman" panose="02020603050405020304" charset="0"/>
                <a:ea typeface="SimSun" panose="02010600030101010101" pitchFamily="2" charset="-122"/>
                <a:cs typeface="Times New Roman" panose="02020603050405020304" charset="0"/>
              </a:rPr>
              <a:t>II. SỰ</a:t>
            </a:r>
            <a:r>
              <a:rPr sz="2800" b="1">
                <a:solidFill>
                  <a:srgbClr val="FF0000"/>
                </a:solidFill>
                <a:latin typeface="Times New Roman" panose="02020603050405020304" charset="0"/>
                <a:ea typeface="SimSun" panose="02010600030101010101" pitchFamily="2" charset="-122"/>
                <a:cs typeface="Times New Roman" panose="02020603050405020304" charset="0"/>
              </a:rPr>
              <a:t> KHÁC NHAU V</a:t>
            </a:r>
            <a:r>
              <a:rPr lang="en-US" sz="2800" b="1">
                <a:solidFill>
                  <a:srgbClr val="FF0000"/>
                </a:solidFill>
                <a:latin typeface="Times New Roman" panose="02020603050405020304" charset="0"/>
                <a:ea typeface="SimSun" panose="02010600030101010101" pitchFamily="2" charset="-122"/>
                <a:cs typeface="Times New Roman" panose="02020603050405020304" charset="0"/>
              </a:rPr>
              <a:t>Ề</a:t>
            </a:r>
            <a:r>
              <a:rPr sz="2800" b="1">
                <a:solidFill>
                  <a:srgbClr val="FF0000"/>
                </a:solidFill>
                <a:latin typeface="Times New Roman" panose="02020603050405020304" charset="0"/>
                <a:ea typeface="SimSun" panose="02010600030101010101" pitchFamily="2" charset="-122"/>
                <a:cs typeface="Times New Roman" panose="02020603050405020304" charset="0"/>
              </a:rPr>
              <a:t> MỘT SỐ TÍNH CHẤT GIỮA PHI KIM VÀ KIM LOẠI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451100" y="242253"/>
            <a:ext cx="5080000" cy="583565"/>
          </a:xfrm>
          <a:prstGeom prst="rect">
            <a:avLst/>
          </a:prstGeom>
        </p:spPr>
        <p:txBody>
          <a:bodyPr>
            <a:spAutoFit/>
          </a:bodyPr>
          <a:lstStyle/>
          <a:p>
            <a:pPr marL="0" indent="0" algn="l" defTabSz="266700">
              <a:spcBef>
                <a:spcPct val="0"/>
              </a:spcBef>
              <a:spcAft>
                <a:spcPct val="0"/>
              </a:spcAft>
            </a:pPr>
            <a:r>
              <a:rPr sz="3200">
                <a:solidFill>
                  <a:srgbClr val="FF0000"/>
                </a:solidFill>
                <a:latin typeface="Times New Roman" panose="02020603050405020304"/>
                <a:ea typeface="Times New Roman" panose="02020603050405020304"/>
              </a:rPr>
              <a:t>PHIẾU HỌC TẬP SỐ 3</a:t>
            </a:r>
          </a:p>
        </p:txBody>
      </p:sp>
      <p:sp>
        <p:nvSpPr>
          <p:cNvPr id="6" name="Text Box 5"/>
          <p:cNvSpPr txBox="1"/>
          <p:nvPr/>
        </p:nvSpPr>
        <p:spPr>
          <a:xfrm>
            <a:off x="107315" y="899160"/>
            <a:ext cx="11977370" cy="5692775"/>
          </a:xfrm>
          <a:prstGeom prst="rect">
            <a:avLst/>
          </a:prstGeom>
        </p:spPr>
        <p:txBody>
          <a:bodyPr wrap="square">
            <a:spAutoFit/>
          </a:bodyPr>
          <a:lstStyle/>
          <a:p>
            <a:pPr marL="0" indent="0" algn="l" defTabSz="266700">
              <a:spcBef>
                <a:spcPct val="0"/>
              </a:spcBef>
              <a:spcAft>
                <a:spcPct val="0"/>
              </a:spcAft>
            </a:pPr>
            <a:r>
              <a:rPr lang="en-US" sz="2800" b="1" dirty="0">
                <a:solidFill>
                  <a:srgbClr val="0070C0"/>
                </a:solidFill>
                <a:latin typeface="Times New Roman" panose="02020603050405020304"/>
                <a:ea typeface="Times New Roman" panose="02020603050405020304"/>
              </a:rPr>
              <a:t>1. </a:t>
            </a:r>
            <a:r>
              <a:rPr sz="2800" b="1" dirty="0" err="1">
                <a:solidFill>
                  <a:srgbClr val="0070C0"/>
                </a:solidFill>
                <a:latin typeface="Times New Roman" panose="02020603050405020304"/>
                <a:ea typeface="Times New Roman" panose="02020603050405020304"/>
              </a:rPr>
              <a:t>Viết</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phương</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trình</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hoá</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học</a:t>
            </a:r>
            <a:r>
              <a:rPr sz="2800" b="1" dirty="0">
                <a:solidFill>
                  <a:srgbClr val="0070C0"/>
                </a:solidFill>
                <a:latin typeface="Times New Roman" panose="02020603050405020304"/>
                <a:ea typeface="Times New Roman" panose="02020603050405020304"/>
              </a:rPr>
              <a:t> minh </a:t>
            </a:r>
            <a:r>
              <a:rPr sz="2800" b="1" dirty="0" err="1">
                <a:solidFill>
                  <a:srgbClr val="0070C0"/>
                </a:solidFill>
                <a:latin typeface="Times New Roman" panose="02020603050405020304"/>
                <a:ea typeface="Times New Roman" panose="02020603050405020304"/>
              </a:rPr>
              <a:t>hoạ</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cho</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phản</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ứng</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giữa</a:t>
            </a:r>
            <a:r>
              <a:rPr sz="2800" b="1" dirty="0">
                <a:solidFill>
                  <a:srgbClr val="0070C0"/>
                </a:solidFill>
                <a:latin typeface="Times New Roman" panose="02020603050405020304"/>
                <a:ea typeface="Times New Roman" panose="02020603050405020304"/>
              </a:rPr>
              <a:t> oxygen </a:t>
            </a:r>
            <a:r>
              <a:rPr sz="2800" b="1" dirty="0" err="1">
                <a:solidFill>
                  <a:srgbClr val="0070C0"/>
                </a:solidFill>
                <a:latin typeface="Times New Roman" panose="02020603050405020304"/>
                <a:ea typeface="Times New Roman" panose="02020603050405020304"/>
              </a:rPr>
              <a:t>với</a:t>
            </a:r>
            <a:r>
              <a:rPr sz="2800" b="1" dirty="0">
                <a:solidFill>
                  <a:srgbClr val="0070C0"/>
                </a:solidFill>
                <a:latin typeface="Times New Roman" panose="02020603050405020304"/>
                <a:ea typeface="Times New Roman" panose="02020603050405020304"/>
              </a:rPr>
              <a:t>:</a:t>
            </a:r>
          </a:p>
          <a:p>
            <a:pPr marL="0" indent="0" algn="l" defTabSz="266700">
              <a:spcBef>
                <a:spcPct val="0"/>
              </a:spcBef>
              <a:spcAft>
                <a:spcPct val="0"/>
              </a:spcAft>
            </a:pPr>
            <a:r>
              <a:rPr sz="2800" b="1" dirty="0" err="1">
                <a:solidFill>
                  <a:srgbClr val="0070C0"/>
                </a:solidFill>
                <a:latin typeface="Times New Roman" panose="02020603050405020304"/>
                <a:ea typeface="Times New Roman" panose="02020603050405020304"/>
              </a:rPr>
              <a:t>kim</a:t>
            </a:r>
            <a:r>
              <a:rPr sz="2800" b="1" dirty="0">
                <a:solidFill>
                  <a:srgbClr val="0070C0"/>
                </a:solidFill>
                <a:latin typeface="Times New Roman" panose="02020603050405020304"/>
                <a:ea typeface="Times New Roman" panose="02020603050405020304"/>
              </a:rPr>
              <a:t> </a:t>
            </a:r>
            <a:r>
              <a:rPr sz="2800" b="1" dirty="0" err="1" smtClean="0">
                <a:solidFill>
                  <a:srgbClr val="0070C0"/>
                </a:solidFill>
                <a:latin typeface="Times New Roman" panose="02020603050405020304"/>
                <a:ea typeface="Times New Roman" panose="02020603050405020304"/>
              </a:rPr>
              <a:t>loại</a:t>
            </a:r>
            <a:r>
              <a:rPr lang="en-US" sz="2800" b="1" dirty="0" smtClean="0">
                <a:solidFill>
                  <a:srgbClr val="0070C0"/>
                </a:solidFill>
                <a:latin typeface="Times New Roman" panose="02020603050405020304"/>
                <a:ea typeface="Times New Roman" panose="02020603050405020304"/>
              </a:rPr>
              <a:t>(</a:t>
            </a:r>
            <a:r>
              <a:rPr lang="en-US" sz="2800" b="1" dirty="0" err="1" smtClean="0">
                <a:solidFill>
                  <a:srgbClr val="0070C0"/>
                </a:solidFill>
                <a:latin typeface="Times New Roman" panose="02020603050405020304"/>
                <a:ea typeface="Times New Roman" panose="02020603050405020304"/>
              </a:rPr>
              <a:t>Al,Mg</a:t>
            </a:r>
            <a:r>
              <a:rPr lang="en-US" sz="2800" b="1" dirty="0" smtClean="0">
                <a:solidFill>
                  <a:srgbClr val="0070C0"/>
                </a:solidFill>
                <a:latin typeface="Times New Roman" panose="02020603050405020304"/>
                <a:ea typeface="Times New Roman" panose="02020603050405020304"/>
              </a:rPr>
              <a:t>), </a:t>
            </a:r>
            <a:r>
              <a:rPr sz="2800" b="1" dirty="0">
                <a:solidFill>
                  <a:srgbClr val="0070C0"/>
                </a:solidFill>
                <a:latin typeface="Times New Roman" panose="02020603050405020304"/>
                <a:ea typeface="Times New Roman" panose="02020603050405020304"/>
              </a:rPr>
              <a:t>phi </a:t>
            </a:r>
            <a:r>
              <a:rPr sz="2800" b="1" dirty="0" err="1" smtClean="0">
                <a:solidFill>
                  <a:srgbClr val="0070C0"/>
                </a:solidFill>
                <a:latin typeface="Times New Roman" panose="02020603050405020304"/>
                <a:ea typeface="Times New Roman" panose="02020603050405020304"/>
              </a:rPr>
              <a:t>kim</a:t>
            </a:r>
            <a:r>
              <a:rPr lang="en-US" sz="2800" b="1" dirty="0" smtClean="0">
                <a:solidFill>
                  <a:srgbClr val="0070C0"/>
                </a:solidFill>
                <a:latin typeface="Times New Roman" panose="02020603050405020304"/>
                <a:ea typeface="Times New Roman" panose="02020603050405020304"/>
              </a:rPr>
              <a:t>(C,P)</a:t>
            </a:r>
            <a:r>
              <a:rPr sz="2800" b="1" dirty="0" smtClean="0">
                <a:solidFill>
                  <a:srgbClr val="0070C0"/>
                </a:solidFill>
                <a:latin typeface="Times New Roman" panose="02020603050405020304"/>
                <a:ea typeface="Times New Roman" panose="02020603050405020304"/>
              </a:rPr>
              <a:t>.</a:t>
            </a:r>
            <a:r>
              <a:rPr sz="2800" b="1" dirty="0" err="1" smtClean="0">
                <a:solidFill>
                  <a:schemeClr val="accent1"/>
                </a:solidFill>
                <a:latin typeface="Times New Roman" panose="02020603050405020304"/>
                <a:ea typeface="Times New Roman" panose="02020603050405020304"/>
              </a:rPr>
              <a:t>Sản</a:t>
            </a:r>
            <a:r>
              <a:rPr sz="2800" b="1" dirty="0" smtClean="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phẩm</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tạo</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thành</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từ</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các</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phản</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ứng</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trên</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thuộc</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loại</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hợp</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chất</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nào</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đã</a:t>
            </a:r>
            <a:r>
              <a:rPr sz="2800" b="1" dirty="0">
                <a:solidFill>
                  <a:schemeClr val="accent1"/>
                </a:solidFill>
                <a:latin typeface="Times New Roman" panose="02020603050405020304"/>
                <a:ea typeface="Times New Roman" panose="02020603050405020304"/>
              </a:rPr>
              <a:t> </a:t>
            </a:r>
            <a:r>
              <a:rPr sz="2800" b="1" dirty="0" err="1">
                <a:solidFill>
                  <a:schemeClr val="accent1"/>
                </a:solidFill>
                <a:latin typeface="Times New Roman" panose="02020603050405020304"/>
                <a:ea typeface="Times New Roman" panose="02020603050405020304"/>
              </a:rPr>
              <a:t>học</a:t>
            </a:r>
            <a:r>
              <a:rPr sz="2800" b="1" dirty="0">
                <a:solidFill>
                  <a:schemeClr val="accent1"/>
                </a:solidFill>
                <a:latin typeface="Times New Roman" panose="02020603050405020304"/>
                <a:ea typeface="Times New Roman" panose="02020603050405020304"/>
              </a:rPr>
              <a:t>?</a:t>
            </a:r>
          </a:p>
          <a:p>
            <a:pPr marL="0" indent="0" algn="l" defTabSz="266700">
              <a:spcBef>
                <a:spcPct val="0"/>
              </a:spcBef>
              <a:spcAft>
                <a:spcPct val="0"/>
              </a:spcAft>
            </a:pPr>
            <a:r>
              <a:rPr lang="vi-VN" altLang="en-US" sz="2800" b="1" dirty="0">
                <a:solidFill>
                  <a:srgbClr val="0070C0"/>
                </a:solidFill>
                <a:latin typeface="Times New Roman" panose="02020603050405020304"/>
                <a:ea typeface="Times New Roman" panose="02020603050405020304"/>
              </a:rPr>
              <a:t>2</a:t>
            </a:r>
            <a:r>
              <a:rPr lang="en-US" sz="2800" b="1" dirty="0">
                <a:solidFill>
                  <a:srgbClr val="0070C0"/>
                </a:solidFill>
                <a:latin typeface="Times New Roman" panose="02020603050405020304"/>
                <a:ea typeface="Times New Roman" panose="02020603050405020304"/>
              </a:rPr>
              <a:t>. </a:t>
            </a:r>
            <a:r>
              <a:rPr sz="2800" b="1" dirty="0">
                <a:solidFill>
                  <a:srgbClr val="0070C0"/>
                </a:solidFill>
                <a:latin typeface="Times New Roman" panose="02020603050405020304"/>
                <a:ea typeface="Times New Roman" panose="02020603050405020304"/>
              </a:rPr>
              <a:t>Cho </a:t>
            </a:r>
            <a:r>
              <a:rPr sz="2800" b="1" dirty="0" err="1">
                <a:solidFill>
                  <a:srgbClr val="0070C0"/>
                </a:solidFill>
                <a:latin typeface="Times New Roman" panose="02020603050405020304"/>
                <a:ea typeface="Times New Roman" panose="02020603050405020304"/>
              </a:rPr>
              <a:t>các</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kim</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loại</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sau</a:t>
            </a:r>
            <a:r>
              <a:rPr sz="2800" b="1" dirty="0">
                <a:solidFill>
                  <a:srgbClr val="0070C0"/>
                </a:solidFill>
                <a:latin typeface="Times New Roman" panose="02020603050405020304"/>
                <a:ea typeface="Times New Roman" panose="02020603050405020304"/>
              </a:rPr>
              <a:t>: Cu, Zn, Fe. </a:t>
            </a:r>
            <a:r>
              <a:rPr sz="2800" b="1" dirty="0" err="1">
                <a:solidFill>
                  <a:srgbClr val="0070C0"/>
                </a:solidFill>
                <a:latin typeface="Times New Roman" panose="02020603050405020304"/>
                <a:ea typeface="Times New Roman" panose="02020603050405020304"/>
              </a:rPr>
              <a:t>Em</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hãy</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cho</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biết</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kim</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loại</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nào</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phản</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ứng</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được</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với</a:t>
            </a:r>
            <a:r>
              <a:rPr sz="2800" b="1" dirty="0">
                <a:solidFill>
                  <a:srgbClr val="0070C0"/>
                </a:solidFill>
                <a:latin typeface="Times New Roman" panose="02020603050405020304"/>
                <a:ea typeface="Times New Roman" panose="02020603050405020304"/>
              </a:rPr>
              <a:t>:</a:t>
            </a:r>
          </a:p>
          <a:p>
            <a:pPr marL="0" indent="0" algn="l" defTabSz="266700">
              <a:spcBef>
                <a:spcPct val="0"/>
              </a:spcBef>
              <a:spcAft>
                <a:spcPct val="0"/>
              </a:spcAft>
            </a:pPr>
            <a:r>
              <a:rPr lang="en-US" sz="2800" dirty="0">
                <a:latin typeface="Times New Roman" panose="02020603050405020304"/>
                <a:ea typeface="Times New Roman" panose="02020603050405020304"/>
              </a:rPr>
              <a:t>a)</a:t>
            </a:r>
            <a:r>
              <a:rPr sz="2800" dirty="0">
                <a:latin typeface="Times New Roman" panose="02020603050405020304"/>
                <a:ea typeface="Times New Roman" panose="02020603050405020304"/>
              </a:rPr>
              <a:t>dung </a:t>
            </a:r>
            <a:r>
              <a:rPr sz="2800" dirty="0" err="1">
                <a:latin typeface="Times New Roman" panose="02020603050405020304"/>
                <a:ea typeface="Times New Roman" panose="02020603050405020304"/>
              </a:rPr>
              <a:t>dịch</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HCl</a:t>
            </a:r>
            <a:r>
              <a:rPr sz="2800" dirty="0">
                <a:latin typeface="Times New Roman" panose="02020603050405020304"/>
                <a:ea typeface="Times New Roman" panose="02020603050405020304"/>
              </a:rPr>
              <a:t>.</a:t>
            </a:r>
          </a:p>
          <a:p>
            <a:pPr marL="0" indent="0" algn="l" defTabSz="266700">
              <a:spcBef>
                <a:spcPct val="0"/>
              </a:spcBef>
              <a:spcAft>
                <a:spcPct val="0"/>
              </a:spcAft>
            </a:pPr>
            <a:r>
              <a:rPr lang="en-US" sz="2800" dirty="0">
                <a:latin typeface="Times New Roman" panose="02020603050405020304"/>
                <a:ea typeface="Times New Roman" panose="02020603050405020304"/>
              </a:rPr>
              <a:t>b)</a:t>
            </a:r>
            <a:r>
              <a:rPr sz="2800" dirty="0">
                <a:latin typeface="Times New Roman" panose="02020603050405020304"/>
                <a:ea typeface="Times New Roman" panose="02020603050405020304"/>
              </a:rPr>
              <a:t>dung </a:t>
            </a:r>
            <a:r>
              <a:rPr sz="2800" dirty="0" err="1">
                <a:latin typeface="Times New Roman" panose="02020603050405020304"/>
                <a:ea typeface="Times New Roman" panose="02020603050405020304"/>
              </a:rPr>
              <a:t>dịch</a:t>
            </a:r>
            <a:r>
              <a:rPr sz="2800" dirty="0">
                <a:latin typeface="Times New Roman" panose="02020603050405020304"/>
                <a:ea typeface="Times New Roman" panose="02020603050405020304"/>
              </a:rPr>
              <a:t> AgNO3.</a:t>
            </a:r>
          </a:p>
          <a:p>
            <a:pPr marL="0" indent="0" algn="l" defTabSz="266700">
              <a:spcBef>
                <a:spcPct val="0"/>
              </a:spcBef>
              <a:spcAft>
                <a:spcPct val="0"/>
              </a:spcAft>
            </a:pPr>
            <a:r>
              <a:rPr sz="2800" dirty="0" err="1">
                <a:latin typeface="Times New Roman" panose="02020603050405020304"/>
                <a:ea typeface="Times New Roman" panose="02020603050405020304"/>
              </a:rPr>
              <a:t>Viết</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phương</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trình</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hoá</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học</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xảy</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ra</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nếu</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có</a:t>
            </a:r>
            <a:r>
              <a:rPr sz="2800" dirty="0">
                <a:latin typeface="Times New Roman" panose="02020603050405020304"/>
                <a:ea typeface="Times New Roman" panose="02020603050405020304"/>
              </a:rPr>
              <a:t>).</a:t>
            </a:r>
          </a:p>
          <a:p>
            <a:pPr marL="0" indent="0" algn="l" defTabSz="266700">
              <a:spcBef>
                <a:spcPct val="0"/>
              </a:spcBef>
              <a:spcAft>
                <a:spcPct val="0"/>
              </a:spcAft>
            </a:pPr>
            <a:r>
              <a:rPr lang="vi-VN" altLang="en-US" sz="2800" b="1" dirty="0">
                <a:solidFill>
                  <a:srgbClr val="0070C0"/>
                </a:solidFill>
                <a:latin typeface="Times New Roman" panose="02020603050405020304"/>
                <a:ea typeface="Times New Roman" panose="02020603050405020304"/>
              </a:rPr>
              <a:t>3</a:t>
            </a:r>
            <a:r>
              <a:rPr lang="en-US"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Các</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khẳng</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định</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nào</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sau</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đây</a:t>
            </a:r>
            <a:r>
              <a:rPr sz="2800" b="1" dirty="0">
                <a:solidFill>
                  <a:srgbClr val="0070C0"/>
                </a:solidFill>
                <a:latin typeface="Times New Roman" panose="02020603050405020304"/>
                <a:ea typeface="Times New Roman" panose="02020603050405020304"/>
              </a:rPr>
              <a:t> </a:t>
            </a:r>
            <a:r>
              <a:rPr sz="2800" b="1" dirty="0" err="1">
                <a:solidFill>
                  <a:srgbClr val="0070C0"/>
                </a:solidFill>
                <a:latin typeface="Times New Roman" panose="02020603050405020304"/>
                <a:ea typeface="Times New Roman" panose="02020603050405020304"/>
              </a:rPr>
              <a:t>đúng</a:t>
            </a:r>
            <a:r>
              <a:rPr sz="2800" b="1" dirty="0">
                <a:solidFill>
                  <a:srgbClr val="0070C0"/>
                </a:solidFill>
                <a:latin typeface="Times New Roman" panose="02020603050405020304"/>
                <a:ea typeface="Times New Roman" panose="02020603050405020304"/>
              </a:rPr>
              <a:t>?</a:t>
            </a:r>
          </a:p>
          <a:p>
            <a:pPr marL="0" indent="0" algn="l" defTabSz="266700">
              <a:spcBef>
                <a:spcPct val="0"/>
              </a:spcBef>
              <a:spcAft>
                <a:spcPct val="0"/>
              </a:spcAft>
            </a:pPr>
            <a:r>
              <a:rPr lang="en-US" sz="2800" dirty="0" err="1" smtClean="0">
                <a:latin typeface="Times New Roman" panose="02020603050405020304"/>
                <a:ea typeface="Times New Roman" panose="02020603050405020304"/>
              </a:rPr>
              <a:t>A.</a:t>
            </a:r>
            <a:r>
              <a:rPr sz="2800" dirty="0" err="1" smtClean="0">
                <a:latin typeface="Times New Roman" panose="02020603050405020304"/>
                <a:ea typeface="Times New Roman" panose="02020603050405020304"/>
              </a:rPr>
              <a:t>Kim</a:t>
            </a:r>
            <a:r>
              <a:rPr sz="2800" dirty="0" smtClean="0">
                <a:latin typeface="Times New Roman" panose="02020603050405020304"/>
                <a:ea typeface="Times New Roman" panose="02020603050405020304"/>
              </a:rPr>
              <a:t> </a:t>
            </a:r>
            <a:r>
              <a:rPr sz="2800" dirty="0" err="1">
                <a:latin typeface="Times New Roman" panose="02020603050405020304"/>
                <a:ea typeface="Times New Roman" panose="02020603050405020304"/>
              </a:rPr>
              <a:t>loại</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kẽm</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tác</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dụng</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được</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với</a:t>
            </a:r>
            <a:r>
              <a:rPr sz="2800" dirty="0">
                <a:latin typeface="Times New Roman" panose="02020603050405020304"/>
                <a:ea typeface="Times New Roman" panose="02020603050405020304"/>
              </a:rPr>
              <a:t> dung </a:t>
            </a:r>
            <a:r>
              <a:rPr sz="2800" dirty="0" err="1">
                <a:latin typeface="Times New Roman" panose="02020603050405020304"/>
                <a:ea typeface="Times New Roman" panose="02020603050405020304"/>
              </a:rPr>
              <a:t>dịch</a:t>
            </a:r>
            <a:r>
              <a:rPr sz="2800" dirty="0">
                <a:latin typeface="Times New Roman" panose="02020603050405020304"/>
                <a:ea typeface="Times New Roman" panose="02020603050405020304"/>
              </a:rPr>
              <a:t> AlCl</a:t>
            </a:r>
            <a:r>
              <a:rPr sz="2800" baseline="-25000" dirty="0">
                <a:latin typeface="Times New Roman" panose="02020603050405020304"/>
                <a:ea typeface="Times New Roman" panose="02020603050405020304"/>
              </a:rPr>
              <a:t>3.</a:t>
            </a:r>
            <a:endParaRPr sz="2800" dirty="0">
              <a:latin typeface="Times New Roman" panose="02020603050405020304"/>
              <a:ea typeface="Times New Roman" panose="02020603050405020304"/>
            </a:endParaRPr>
          </a:p>
          <a:p>
            <a:pPr marL="0" indent="0" algn="l" defTabSz="266700">
              <a:spcBef>
                <a:spcPct val="0"/>
              </a:spcBef>
              <a:spcAft>
                <a:spcPct val="0"/>
              </a:spcAft>
            </a:pPr>
            <a:r>
              <a:rPr lang="en-US" sz="2800" dirty="0" err="1" smtClean="0">
                <a:latin typeface="Times New Roman" panose="02020603050405020304"/>
                <a:ea typeface="Times New Roman" panose="02020603050405020304"/>
              </a:rPr>
              <a:t>B.</a:t>
            </a:r>
            <a:r>
              <a:rPr sz="2800" dirty="0" err="1" smtClean="0">
                <a:latin typeface="Times New Roman" panose="02020603050405020304"/>
                <a:ea typeface="Times New Roman" panose="02020603050405020304"/>
              </a:rPr>
              <a:t>Kim</a:t>
            </a:r>
            <a:r>
              <a:rPr sz="2800" dirty="0" smtClean="0">
                <a:latin typeface="Times New Roman" panose="02020603050405020304"/>
                <a:ea typeface="Times New Roman" panose="02020603050405020304"/>
              </a:rPr>
              <a:t> </a:t>
            </a:r>
            <a:r>
              <a:rPr sz="2800" dirty="0" err="1">
                <a:latin typeface="Times New Roman" panose="02020603050405020304"/>
                <a:ea typeface="Times New Roman" panose="02020603050405020304"/>
              </a:rPr>
              <a:t>loại</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sắt</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không</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phản</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ứng</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được</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với</a:t>
            </a:r>
            <a:r>
              <a:rPr sz="2800" dirty="0">
                <a:latin typeface="Times New Roman" panose="02020603050405020304"/>
                <a:ea typeface="Times New Roman" panose="02020603050405020304"/>
              </a:rPr>
              <a:t> dung </a:t>
            </a:r>
            <a:r>
              <a:rPr sz="2800" dirty="0" err="1">
                <a:latin typeface="Times New Roman" panose="02020603050405020304"/>
                <a:ea typeface="Times New Roman" panose="02020603050405020304"/>
              </a:rPr>
              <a:t>dịch</a:t>
            </a:r>
            <a:r>
              <a:rPr sz="2800" dirty="0">
                <a:latin typeface="Times New Roman" panose="02020603050405020304"/>
                <a:ea typeface="Times New Roman" panose="02020603050405020304"/>
              </a:rPr>
              <a:t> Mg(NO</a:t>
            </a:r>
            <a:r>
              <a:rPr sz="2800" baseline="-25000" dirty="0">
                <a:latin typeface="Times New Roman" panose="02020603050405020304"/>
                <a:ea typeface="Times New Roman" panose="02020603050405020304"/>
              </a:rPr>
              <a:t>3</a:t>
            </a:r>
            <a:r>
              <a:rPr sz="2800" dirty="0">
                <a:latin typeface="Times New Roman" panose="02020603050405020304"/>
                <a:ea typeface="Times New Roman" panose="02020603050405020304"/>
              </a:rPr>
              <a:t>)</a:t>
            </a:r>
            <a:r>
              <a:rPr sz="2800" baseline="-25000" dirty="0">
                <a:latin typeface="Times New Roman" panose="02020603050405020304"/>
                <a:ea typeface="Times New Roman" panose="02020603050405020304"/>
              </a:rPr>
              <a:t>2</a:t>
            </a:r>
            <a:r>
              <a:rPr sz="2800" dirty="0">
                <a:latin typeface="Times New Roman" panose="02020603050405020304"/>
                <a:ea typeface="Times New Roman" panose="02020603050405020304"/>
              </a:rPr>
              <a:t>.</a:t>
            </a:r>
          </a:p>
          <a:p>
            <a:pPr marL="0" indent="0" algn="l" defTabSz="266700">
              <a:spcBef>
                <a:spcPct val="0"/>
              </a:spcBef>
              <a:spcAft>
                <a:spcPct val="0"/>
              </a:spcAft>
            </a:pPr>
            <a:r>
              <a:rPr lang="en-US" sz="2800" dirty="0" err="1" smtClean="0">
                <a:latin typeface="Times New Roman" panose="02020603050405020304"/>
                <a:ea typeface="Times New Roman" panose="02020603050405020304"/>
              </a:rPr>
              <a:t>C.</a:t>
            </a:r>
            <a:r>
              <a:rPr sz="2800" dirty="0" err="1" smtClean="0">
                <a:latin typeface="Times New Roman" panose="02020603050405020304"/>
                <a:ea typeface="Times New Roman" panose="02020603050405020304"/>
              </a:rPr>
              <a:t>Kim</a:t>
            </a:r>
            <a:r>
              <a:rPr sz="2800" dirty="0" smtClean="0">
                <a:latin typeface="Times New Roman" panose="02020603050405020304"/>
                <a:ea typeface="Times New Roman" panose="02020603050405020304"/>
              </a:rPr>
              <a:t> </a:t>
            </a:r>
            <a:r>
              <a:rPr sz="2800" dirty="0" err="1">
                <a:latin typeface="Times New Roman" panose="02020603050405020304"/>
                <a:ea typeface="Times New Roman" panose="02020603050405020304"/>
              </a:rPr>
              <a:t>loại</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đồng</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phản</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ứng</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được</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với</a:t>
            </a:r>
            <a:r>
              <a:rPr sz="2800" dirty="0">
                <a:latin typeface="Times New Roman" panose="02020603050405020304"/>
                <a:ea typeface="Times New Roman" panose="02020603050405020304"/>
              </a:rPr>
              <a:t> dung </a:t>
            </a:r>
            <a:r>
              <a:rPr sz="2800" dirty="0" err="1">
                <a:latin typeface="Times New Roman" panose="02020603050405020304"/>
                <a:ea typeface="Times New Roman" panose="02020603050405020304"/>
              </a:rPr>
              <a:t>dịch</a:t>
            </a:r>
            <a:r>
              <a:rPr sz="2800" dirty="0">
                <a:latin typeface="Times New Roman" panose="02020603050405020304"/>
                <a:ea typeface="Times New Roman" panose="02020603050405020304"/>
              </a:rPr>
              <a:t> FeSO</a:t>
            </a:r>
            <a:r>
              <a:rPr sz="2800" baseline="-25000" dirty="0">
                <a:latin typeface="Times New Roman" panose="02020603050405020304"/>
                <a:ea typeface="Times New Roman" panose="02020603050405020304"/>
              </a:rPr>
              <a:t>4</a:t>
            </a:r>
            <a:r>
              <a:rPr sz="2800" dirty="0">
                <a:latin typeface="Times New Roman" panose="02020603050405020304"/>
                <a:ea typeface="Times New Roman" panose="02020603050405020304"/>
              </a:rPr>
              <a:t>.</a:t>
            </a:r>
          </a:p>
          <a:p>
            <a:pPr marL="0" indent="0" algn="l" defTabSz="266700">
              <a:spcBef>
                <a:spcPct val="0"/>
              </a:spcBef>
              <a:spcAft>
                <a:spcPct val="0"/>
              </a:spcAft>
            </a:pPr>
            <a:r>
              <a:rPr lang="en-US" sz="2800" dirty="0" err="1" smtClean="0">
                <a:latin typeface="Times New Roman" panose="02020603050405020304"/>
                <a:ea typeface="Times New Roman" panose="02020603050405020304"/>
              </a:rPr>
              <a:t>D.</a:t>
            </a:r>
            <a:r>
              <a:rPr sz="2800" dirty="0" err="1" smtClean="0">
                <a:latin typeface="Times New Roman" panose="02020603050405020304"/>
                <a:ea typeface="Times New Roman" panose="02020603050405020304"/>
              </a:rPr>
              <a:t>Kim</a:t>
            </a:r>
            <a:r>
              <a:rPr sz="2800" dirty="0" smtClean="0">
                <a:latin typeface="Times New Roman" panose="02020603050405020304"/>
                <a:ea typeface="Times New Roman" panose="02020603050405020304"/>
              </a:rPr>
              <a:t> </a:t>
            </a:r>
            <a:r>
              <a:rPr sz="2800" dirty="0" err="1">
                <a:latin typeface="Times New Roman" panose="02020603050405020304"/>
                <a:ea typeface="Times New Roman" panose="02020603050405020304"/>
              </a:rPr>
              <a:t>loại</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bạc</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phản</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ứng</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được</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với</a:t>
            </a:r>
            <a:r>
              <a:rPr sz="2800" dirty="0">
                <a:latin typeface="Times New Roman" panose="02020603050405020304"/>
                <a:ea typeface="Times New Roman" panose="02020603050405020304"/>
              </a:rPr>
              <a:t> dung </a:t>
            </a:r>
            <a:r>
              <a:rPr sz="2800" dirty="0" err="1">
                <a:latin typeface="Times New Roman" panose="02020603050405020304"/>
                <a:ea typeface="Times New Roman" panose="02020603050405020304"/>
              </a:rPr>
              <a:t>dịch</a:t>
            </a:r>
            <a:r>
              <a:rPr sz="2800" dirty="0">
                <a:latin typeface="Times New Roman" panose="02020603050405020304"/>
                <a:ea typeface="Times New Roman" panose="02020603050405020304"/>
              </a:rPr>
              <a:t> </a:t>
            </a:r>
            <a:r>
              <a:rPr sz="2800" dirty="0" err="1">
                <a:latin typeface="Times New Roman" panose="02020603050405020304"/>
                <a:ea typeface="Times New Roman" panose="02020603050405020304"/>
              </a:rPr>
              <a:t>HCl</a:t>
            </a:r>
            <a:endParaRPr sz="2800" dirty="0">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525395" y="103823"/>
            <a:ext cx="5080000" cy="583565"/>
          </a:xfrm>
          <a:prstGeom prst="rect">
            <a:avLst/>
          </a:prstGeom>
        </p:spPr>
        <p:txBody>
          <a:bodyPr>
            <a:spAutoFit/>
          </a:bodyPr>
          <a:lstStyle/>
          <a:p>
            <a:pPr marL="0" indent="0" algn="l" defTabSz="266700">
              <a:spcBef>
                <a:spcPct val="0"/>
              </a:spcBef>
              <a:spcAft>
                <a:spcPct val="0"/>
              </a:spcAft>
            </a:pPr>
            <a:r>
              <a:rPr sz="3200">
                <a:solidFill>
                  <a:srgbClr val="FF0000"/>
                </a:solidFill>
                <a:latin typeface="Times New Roman" panose="02020603050405020304"/>
                <a:ea typeface="Times New Roman" panose="02020603050405020304"/>
              </a:rPr>
              <a:t>PHIẾU HỌC TẬP SỐ 3</a:t>
            </a:r>
          </a:p>
        </p:txBody>
      </p:sp>
      <p:sp>
        <p:nvSpPr>
          <p:cNvPr id="6" name="Text Box 5"/>
          <p:cNvSpPr txBox="1"/>
          <p:nvPr/>
        </p:nvSpPr>
        <p:spPr>
          <a:xfrm>
            <a:off x="214630" y="760730"/>
            <a:ext cx="11977370" cy="5262979"/>
          </a:xfrm>
          <a:prstGeom prst="rect">
            <a:avLst/>
          </a:prstGeom>
        </p:spPr>
        <p:txBody>
          <a:bodyPr wrap="square">
            <a:spAutoFit/>
          </a:bodyPr>
          <a:lstStyle/>
          <a:p>
            <a:pPr marL="0" indent="0" algn="l" defTabSz="266700">
              <a:spcBef>
                <a:spcPct val="0"/>
              </a:spcBef>
              <a:spcAft>
                <a:spcPct val="0"/>
              </a:spcAft>
            </a:pPr>
            <a:r>
              <a:rPr lang="en-US" sz="4800" b="1" dirty="0">
                <a:solidFill>
                  <a:srgbClr val="0070C0"/>
                </a:solidFill>
                <a:latin typeface="Times New Roman" panose="02020603050405020304"/>
                <a:ea typeface="Times New Roman" panose="02020603050405020304"/>
              </a:rPr>
              <a:t>1. </a:t>
            </a:r>
            <a:r>
              <a:rPr sz="4800" b="1" dirty="0" err="1">
                <a:solidFill>
                  <a:srgbClr val="0070C0"/>
                </a:solidFill>
                <a:latin typeface="Times New Roman" panose="02020603050405020304"/>
                <a:ea typeface="Times New Roman" panose="02020603050405020304"/>
              </a:rPr>
              <a:t>Viết</a:t>
            </a:r>
            <a:r>
              <a:rPr sz="4800" b="1" dirty="0">
                <a:solidFill>
                  <a:srgbClr val="0070C0"/>
                </a:solidFill>
                <a:latin typeface="Times New Roman" panose="02020603050405020304"/>
                <a:ea typeface="Times New Roman" panose="02020603050405020304"/>
              </a:rPr>
              <a:t> </a:t>
            </a:r>
            <a:r>
              <a:rPr sz="4800" b="1" dirty="0" err="1">
                <a:solidFill>
                  <a:srgbClr val="0070C0"/>
                </a:solidFill>
                <a:latin typeface="Times New Roman" panose="02020603050405020304"/>
                <a:ea typeface="Times New Roman" panose="02020603050405020304"/>
              </a:rPr>
              <a:t>phương</a:t>
            </a:r>
            <a:r>
              <a:rPr sz="4800" b="1" dirty="0">
                <a:solidFill>
                  <a:srgbClr val="0070C0"/>
                </a:solidFill>
                <a:latin typeface="Times New Roman" panose="02020603050405020304"/>
                <a:ea typeface="Times New Roman" panose="02020603050405020304"/>
              </a:rPr>
              <a:t> </a:t>
            </a:r>
            <a:r>
              <a:rPr sz="4800" b="1" dirty="0" err="1">
                <a:solidFill>
                  <a:srgbClr val="0070C0"/>
                </a:solidFill>
                <a:latin typeface="Times New Roman" panose="02020603050405020304"/>
                <a:ea typeface="Times New Roman" panose="02020603050405020304"/>
              </a:rPr>
              <a:t>trình</a:t>
            </a:r>
            <a:r>
              <a:rPr sz="4800" b="1" dirty="0">
                <a:solidFill>
                  <a:srgbClr val="0070C0"/>
                </a:solidFill>
                <a:latin typeface="Times New Roman" panose="02020603050405020304"/>
                <a:ea typeface="Times New Roman" panose="02020603050405020304"/>
              </a:rPr>
              <a:t> </a:t>
            </a:r>
            <a:r>
              <a:rPr sz="4800" b="1" dirty="0" err="1">
                <a:solidFill>
                  <a:srgbClr val="0070C0"/>
                </a:solidFill>
                <a:latin typeface="Times New Roman" panose="02020603050405020304"/>
                <a:ea typeface="Times New Roman" panose="02020603050405020304"/>
              </a:rPr>
              <a:t>hoá</a:t>
            </a:r>
            <a:r>
              <a:rPr sz="4800" b="1" dirty="0">
                <a:solidFill>
                  <a:srgbClr val="0070C0"/>
                </a:solidFill>
                <a:latin typeface="Times New Roman" panose="02020603050405020304"/>
                <a:ea typeface="Times New Roman" panose="02020603050405020304"/>
              </a:rPr>
              <a:t> </a:t>
            </a:r>
            <a:r>
              <a:rPr sz="4800" b="1" dirty="0" err="1">
                <a:solidFill>
                  <a:srgbClr val="0070C0"/>
                </a:solidFill>
                <a:latin typeface="Times New Roman" panose="02020603050405020304"/>
                <a:ea typeface="Times New Roman" panose="02020603050405020304"/>
              </a:rPr>
              <a:t>học</a:t>
            </a:r>
            <a:r>
              <a:rPr sz="4800" b="1" dirty="0">
                <a:solidFill>
                  <a:srgbClr val="0070C0"/>
                </a:solidFill>
                <a:latin typeface="Times New Roman" panose="02020603050405020304"/>
                <a:ea typeface="Times New Roman" panose="02020603050405020304"/>
              </a:rPr>
              <a:t> minh </a:t>
            </a:r>
            <a:r>
              <a:rPr sz="4800" b="1" dirty="0" err="1">
                <a:solidFill>
                  <a:srgbClr val="0070C0"/>
                </a:solidFill>
                <a:latin typeface="Times New Roman" panose="02020603050405020304"/>
                <a:ea typeface="Times New Roman" panose="02020603050405020304"/>
              </a:rPr>
              <a:t>hoạ</a:t>
            </a:r>
            <a:r>
              <a:rPr sz="4800" b="1" dirty="0">
                <a:solidFill>
                  <a:srgbClr val="0070C0"/>
                </a:solidFill>
                <a:latin typeface="Times New Roman" panose="02020603050405020304"/>
                <a:ea typeface="Times New Roman" panose="02020603050405020304"/>
              </a:rPr>
              <a:t> </a:t>
            </a:r>
            <a:r>
              <a:rPr sz="4800" b="1" dirty="0" err="1">
                <a:solidFill>
                  <a:srgbClr val="0070C0"/>
                </a:solidFill>
                <a:latin typeface="Times New Roman" panose="02020603050405020304"/>
                <a:ea typeface="Times New Roman" panose="02020603050405020304"/>
              </a:rPr>
              <a:t>cho</a:t>
            </a:r>
            <a:r>
              <a:rPr sz="4800" b="1" dirty="0">
                <a:solidFill>
                  <a:srgbClr val="0070C0"/>
                </a:solidFill>
                <a:latin typeface="Times New Roman" panose="02020603050405020304"/>
                <a:ea typeface="Times New Roman" panose="02020603050405020304"/>
              </a:rPr>
              <a:t> </a:t>
            </a:r>
            <a:r>
              <a:rPr sz="4800" b="1" dirty="0" err="1">
                <a:solidFill>
                  <a:srgbClr val="0070C0"/>
                </a:solidFill>
                <a:latin typeface="Times New Roman" panose="02020603050405020304"/>
                <a:ea typeface="Times New Roman" panose="02020603050405020304"/>
              </a:rPr>
              <a:t>phản</a:t>
            </a:r>
            <a:r>
              <a:rPr sz="4800" b="1" dirty="0">
                <a:solidFill>
                  <a:srgbClr val="0070C0"/>
                </a:solidFill>
                <a:latin typeface="Times New Roman" panose="02020603050405020304"/>
                <a:ea typeface="Times New Roman" panose="02020603050405020304"/>
              </a:rPr>
              <a:t> </a:t>
            </a:r>
            <a:r>
              <a:rPr sz="4800" b="1" dirty="0" err="1">
                <a:solidFill>
                  <a:srgbClr val="0070C0"/>
                </a:solidFill>
                <a:latin typeface="Times New Roman" panose="02020603050405020304"/>
                <a:ea typeface="Times New Roman" panose="02020603050405020304"/>
              </a:rPr>
              <a:t>ứng</a:t>
            </a:r>
            <a:r>
              <a:rPr sz="4800" b="1" dirty="0">
                <a:solidFill>
                  <a:srgbClr val="0070C0"/>
                </a:solidFill>
                <a:latin typeface="Times New Roman" panose="02020603050405020304"/>
                <a:ea typeface="Times New Roman" panose="02020603050405020304"/>
              </a:rPr>
              <a:t> </a:t>
            </a:r>
            <a:r>
              <a:rPr sz="4800" b="1" dirty="0" err="1">
                <a:solidFill>
                  <a:srgbClr val="0070C0"/>
                </a:solidFill>
                <a:latin typeface="Times New Roman" panose="02020603050405020304"/>
                <a:ea typeface="Times New Roman" panose="02020603050405020304"/>
              </a:rPr>
              <a:t>giữa</a:t>
            </a:r>
            <a:r>
              <a:rPr sz="4800" b="1" dirty="0">
                <a:solidFill>
                  <a:srgbClr val="0070C0"/>
                </a:solidFill>
                <a:latin typeface="Times New Roman" panose="02020603050405020304"/>
                <a:ea typeface="Times New Roman" panose="02020603050405020304"/>
              </a:rPr>
              <a:t> oxygen </a:t>
            </a:r>
            <a:r>
              <a:rPr sz="4800" b="1" dirty="0" err="1">
                <a:solidFill>
                  <a:srgbClr val="0070C0"/>
                </a:solidFill>
                <a:latin typeface="Times New Roman" panose="02020603050405020304"/>
                <a:ea typeface="Times New Roman" panose="02020603050405020304"/>
              </a:rPr>
              <a:t>với</a:t>
            </a:r>
            <a:r>
              <a:rPr sz="4800" b="1" dirty="0">
                <a:solidFill>
                  <a:srgbClr val="0070C0"/>
                </a:solidFill>
                <a:latin typeface="Times New Roman" panose="02020603050405020304"/>
                <a:ea typeface="Times New Roman" panose="02020603050405020304"/>
              </a:rPr>
              <a:t>:</a:t>
            </a:r>
          </a:p>
          <a:p>
            <a:pPr marL="0" indent="0" algn="l" defTabSz="266700">
              <a:spcBef>
                <a:spcPct val="0"/>
              </a:spcBef>
              <a:spcAft>
                <a:spcPct val="0"/>
              </a:spcAft>
            </a:pPr>
            <a:r>
              <a:rPr sz="4800" b="1" dirty="0" err="1">
                <a:solidFill>
                  <a:srgbClr val="0070C0"/>
                </a:solidFill>
                <a:latin typeface="Times New Roman" panose="02020603050405020304"/>
                <a:ea typeface="Times New Roman" panose="02020603050405020304"/>
              </a:rPr>
              <a:t>kim</a:t>
            </a:r>
            <a:r>
              <a:rPr sz="4800" b="1" dirty="0">
                <a:solidFill>
                  <a:srgbClr val="0070C0"/>
                </a:solidFill>
                <a:latin typeface="Times New Roman" panose="02020603050405020304"/>
                <a:ea typeface="Times New Roman" panose="02020603050405020304"/>
              </a:rPr>
              <a:t> </a:t>
            </a:r>
            <a:r>
              <a:rPr sz="4800" b="1" dirty="0" err="1" smtClean="0">
                <a:solidFill>
                  <a:srgbClr val="0070C0"/>
                </a:solidFill>
                <a:latin typeface="Times New Roman" panose="02020603050405020304"/>
                <a:ea typeface="Times New Roman" panose="02020603050405020304"/>
              </a:rPr>
              <a:t>loại</a:t>
            </a:r>
            <a:r>
              <a:rPr lang="en-US" sz="4800" b="1" dirty="0">
                <a:solidFill>
                  <a:srgbClr val="0070C0"/>
                </a:solidFill>
                <a:latin typeface="Times New Roman" panose="02020603050405020304"/>
                <a:ea typeface="Times New Roman" panose="02020603050405020304"/>
              </a:rPr>
              <a:t> </a:t>
            </a:r>
            <a:r>
              <a:rPr lang="en-US" sz="4800" b="1" dirty="0" smtClean="0">
                <a:solidFill>
                  <a:srgbClr val="0070C0"/>
                </a:solidFill>
                <a:latin typeface="Times New Roman" panose="02020603050405020304"/>
                <a:ea typeface="Times New Roman" panose="02020603050405020304"/>
              </a:rPr>
              <a:t>: Al, Fe</a:t>
            </a:r>
          </a:p>
          <a:p>
            <a:pPr marL="0" indent="0" algn="l" defTabSz="266700">
              <a:spcBef>
                <a:spcPct val="0"/>
              </a:spcBef>
              <a:spcAft>
                <a:spcPct val="0"/>
              </a:spcAft>
            </a:pPr>
            <a:r>
              <a:rPr sz="4800" b="1" dirty="0" smtClean="0">
                <a:solidFill>
                  <a:srgbClr val="0070C0"/>
                </a:solidFill>
                <a:latin typeface="Times New Roman" panose="02020603050405020304"/>
                <a:ea typeface="Times New Roman" panose="02020603050405020304"/>
              </a:rPr>
              <a:t>phi </a:t>
            </a:r>
            <a:r>
              <a:rPr sz="4800" b="1" dirty="0" err="1" smtClean="0">
                <a:solidFill>
                  <a:srgbClr val="0070C0"/>
                </a:solidFill>
                <a:latin typeface="Times New Roman" panose="02020603050405020304"/>
                <a:ea typeface="Times New Roman" panose="02020603050405020304"/>
              </a:rPr>
              <a:t>kim</a:t>
            </a:r>
            <a:r>
              <a:rPr lang="en-US" sz="4800" b="1" dirty="0" smtClean="0">
                <a:solidFill>
                  <a:srgbClr val="0070C0"/>
                </a:solidFill>
                <a:latin typeface="Times New Roman" panose="02020603050405020304"/>
                <a:ea typeface="Times New Roman" panose="02020603050405020304"/>
              </a:rPr>
              <a:t>: C,P</a:t>
            </a:r>
            <a:endParaRPr sz="4800" b="1" dirty="0">
              <a:solidFill>
                <a:srgbClr val="0070C0"/>
              </a:solidFill>
              <a:latin typeface="Times New Roman" panose="02020603050405020304"/>
              <a:ea typeface="Times New Roman" panose="02020603050405020304"/>
            </a:endParaRPr>
          </a:p>
          <a:p>
            <a:pPr marL="0" indent="0" algn="l" defTabSz="266700">
              <a:spcBef>
                <a:spcPct val="0"/>
              </a:spcBef>
              <a:spcAft>
                <a:spcPct val="0"/>
              </a:spcAft>
            </a:pPr>
            <a:r>
              <a:rPr lang="vi-VN"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Sản</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phẩm</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tạo</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thành</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từ</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các</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phản</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ứng</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trên</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thuộc</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loại</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hợp</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chất</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nào</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đã</a:t>
            </a:r>
            <a:r>
              <a:rPr sz="4800" b="1" dirty="0">
                <a:solidFill>
                  <a:schemeClr val="accent1"/>
                </a:solidFill>
                <a:latin typeface="Times New Roman" panose="02020603050405020304"/>
                <a:ea typeface="Times New Roman" panose="02020603050405020304"/>
              </a:rPr>
              <a:t> </a:t>
            </a:r>
            <a:r>
              <a:rPr sz="4800" b="1" dirty="0" err="1">
                <a:solidFill>
                  <a:schemeClr val="accent1"/>
                </a:solidFill>
                <a:latin typeface="Times New Roman" panose="02020603050405020304"/>
                <a:ea typeface="Times New Roman" panose="02020603050405020304"/>
              </a:rPr>
              <a:t>học</a:t>
            </a:r>
            <a:r>
              <a:rPr sz="4800" b="1" dirty="0">
                <a:solidFill>
                  <a:schemeClr val="accent1"/>
                </a:solidFill>
                <a:latin typeface="Times New Roman" panose="02020603050405020304"/>
                <a:ea typeface="Times New Roman" panose="02020603050405020304"/>
              </a:rPr>
              <a:t>?</a:t>
            </a:r>
          </a:p>
          <a:p>
            <a:pPr marL="0" indent="0" algn="l" defTabSz="266700">
              <a:spcBef>
                <a:spcPct val="0"/>
              </a:spcBef>
              <a:spcAft>
                <a:spcPct val="0"/>
              </a:spcAft>
            </a:pPr>
            <a:endParaRPr sz="4800" b="1" dirty="0">
              <a:solidFill>
                <a:schemeClr val="accent1"/>
              </a:solidFill>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01015" y="824865"/>
            <a:ext cx="11516995" cy="1938020"/>
          </a:xfrm>
          <a:prstGeom prst="rect">
            <a:avLst/>
          </a:prstGeom>
        </p:spPr>
        <p:txBody>
          <a:bodyPr wrap="square">
            <a:spAutoFit/>
          </a:bodyPr>
          <a:lstStyle/>
          <a:p>
            <a:pPr indent="0" algn="just"/>
            <a:r>
              <a:rPr lang="vi-VN" sz="4000" b="0" i="0">
                <a:solidFill>
                  <a:srgbClr val="000000"/>
                </a:solidFill>
                <a:latin typeface="Times New Roman" panose="02020603050405020304" charset="0"/>
                <a:ea typeface="Open Sans"/>
                <a:cs typeface="Times New Roman" panose="02020603050405020304" charset="0"/>
              </a:rPr>
              <a:t>1. </a:t>
            </a:r>
            <a:r>
              <a:rPr sz="4000" b="0" i="0">
                <a:solidFill>
                  <a:srgbClr val="000000"/>
                </a:solidFill>
                <a:latin typeface="Times New Roman" panose="02020603050405020304" charset="0"/>
                <a:ea typeface="Open Sans"/>
                <a:cs typeface="Times New Roman" panose="02020603050405020304" charset="0"/>
              </a:rPr>
              <a:t>Kim loại tác dụng với oxygen thường tạo thành oxide base, trong khi đó phi kim tác dụng với oxygen thường tạo thành oxide acid.</a:t>
            </a:r>
          </a:p>
        </p:txBody>
      </p:sp>
      <p:sp>
        <p:nvSpPr>
          <p:cNvPr id="5" name="Text Box 4"/>
          <p:cNvSpPr txBox="1"/>
          <p:nvPr/>
        </p:nvSpPr>
        <p:spPr>
          <a:xfrm>
            <a:off x="1056005" y="3514725"/>
            <a:ext cx="2540000" cy="808355"/>
          </a:xfrm>
          <a:prstGeom prst="rect">
            <a:avLst/>
          </a:prstGeom>
        </p:spPr>
        <p:txBody>
          <a:bodyPr wrap="square">
            <a:noAutofit/>
          </a:bodyPr>
          <a:lstStyle/>
          <a:p>
            <a:r>
              <a:rPr lang="en-US" sz="4400" dirty="0">
                <a:latin typeface="Times New Roman" panose="02020603050405020304" charset="0"/>
                <a:cs typeface="Times New Roman" panose="02020603050405020304" charset="0"/>
              </a:rPr>
              <a:t>C</a:t>
            </a:r>
            <a:r>
              <a:rPr sz="4400" dirty="0" smtClean="0">
                <a:latin typeface="Times New Roman" panose="02020603050405020304" charset="0"/>
                <a:cs typeface="Times New Roman" panose="02020603050405020304" charset="0"/>
              </a:rPr>
              <a:t> </a:t>
            </a:r>
            <a:r>
              <a:rPr sz="4400" dirty="0">
                <a:latin typeface="Times New Roman" panose="02020603050405020304" charset="0"/>
                <a:cs typeface="Times New Roman" panose="02020603050405020304" charset="0"/>
              </a:rPr>
              <a:t>+ O</a:t>
            </a:r>
            <a:r>
              <a:rPr sz="4400" baseline="-25000" dirty="0">
                <a:latin typeface="Times New Roman" panose="02020603050405020304" charset="0"/>
                <a:cs typeface="Times New Roman" panose="02020603050405020304" charset="0"/>
              </a:rPr>
              <a:t>2</a:t>
            </a:r>
          </a:p>
          <a:p>
            <a:endParaRPr sz="4400" b="0" i="0" baseline="-25000" dirty="0">
              <a:solidFill>
                <a:srgbClr val="000000"/>
              </a:solidFill>
              <a:latin typeface="Times New Roman" panose="02020603050405020304" charset="0"/>
              <a:ea typeface="MJXc-TeX-math-I"/>
              <a:cs typeface="Times New Roman" panose="02020603050405020304" charset="0"/>
            </a:endParaRPr>
          </a:p>
        </p:txBody>
      </p:sp>
      <p:sp>
        <p:nvSpPr>
          <p:cNvPr id="7" name="Text Box 6"/>
          <p:cNvSpPr txBox="1"/>
          <p:nvPr/>
        </p:nvSpPr>
        <p:spPr>
          <a:xfrm>
            <a:off x="4572635" y="3608705"/>
            <a:ext cx="5080000" cy="768350"/>
          </a:xfrm>
          <a:prstGeom prst="rect">
            <a:avLst/>
          </a:prstGeom>
        </p:spPr>
        <p:txBody>
          <a:bodyPr>
            <a:spAutoFit/>
          </a:bodyPr>
          <a:lstStyle/>
          <a:p>
            <a:pPr indent="0" algn="just"/>
            <a:r>
              <a:rPr lang="en-US" sz="4400" dirty="0">
                <a:solidFill>
                  <a:srgbClr val="000000"/>
                </a:solidFill>
                <a:latin typeface="Times New Roman" panose="02020603050405020304" charset="0"/>
                <a:ea typeface="Open Sans"/>
                <a:cs typeface="Times New Roman" panose="02020603050405020304" charset="0"/>
              </a:rPr>
              <a:t>C</a:t>
            </a:r>
            <a:r>
              <a:rPr sz="4400" b="0" i="0" dirty="0" smtClean="0">
                <a:solidFill>
                  <a:srgbClr val="000000"/>
                </a:solidFill>
                <a:latin typeface="Times New Roman" panose="02020603050405020304" charset="0"/>
                <a:ea typeface="Open Sans"/>
                <a:cs typeface="Times New Roman" panose="02020603050405020304" charset="0"/>
              </a:rPr>
              <a:t>O</a:t>
            </a:r>
            <a:r>
              <a:rPr sz="4400" b="0" i="0" baseline="-25000" dirty="0" smtClean="0">
                <a:solidFill>
                  <a:srgbClr val="000000"/>
                </a:solidFill>
                <a:latin typeface="Times New Roman" panose="02020603050405020304" charset="0"/>
                <a:ea typeface="Open Sans"/>
                <a:cs typeface="Times New Roman" panose="02020603050405020304" charset="0"/>
              </a:rPr>
              <a:t>2</a:t>
            </a:r>
            <a:r>
              <a:rPr sz="4400" b="0" i="0" dirty="0">
                <a:solidFill>
                  <a:srgbClr val="000000"/>
                </a:solidFill>
                <a:latin typeface="Times New Roman" panose="02020603050405020304" charset="0"/>
                <a:ea typeface="Open Sans"/>
                <a:cs typeface="Times New Roman" panose="02020603050405020304" charset="0"/>
              </a:rPr>
              <a:t> (oxide acid)</a:t>
            </a:r>
          </a:p>
        </p:txBody>
      </p:sp>
      <p:sp>
        <p:nvSpPr>
          <p:cNvPr id="8" name="Text Box 7"/>
          <p:cNvSpPr txBox="1"/>
          <p:nvPr/>
        </p:nvSpPr>
        <p:spPr>
          <a:xfrm>
            <a:off x="675640" y="4780915"/>
            <a:ext cx="2920365" cy="706755"/>
          </a:xfrm>
          <a:prstGeom prst="rect">
            <a:avLst/>
          </a:prstGeom>
        </p:spPr>
        <p:txBody>
          <a:bodyPr wrap="square">
            <a:spAutoFit/>
          </a:bodyPr>
          <a:lstStyle/>
          <a:p>
            <a:pPr indent="0" algn="just"/>
            <a:r>
              <a:rPr sz="4000" b="0" i="0" dirty="0" smtClean="0">
                <a:solidFill>
                  <a:srgbClr val="000000"/>
                </a:solidFill>
                <a:latin typeface="Times New Roman" panose="02020603050405020304" charset="0"/>
                <a:ea typeface="Open Sans"/>
                <a:cs typeface="Times New Roman" panose="02020603050405020304" charset="0"/>
              </a:rPr>
              <a:t>2</a:t>
            </a:r>
            <a:r>
              <a:rPr lang="en-US" sz="4000" dirty="0" smtClean="0">
                <a:solidFill>
                  <a:srgbClr val="000000"/>
                </a:solidFill>
                <a:latin typeface="Times New Roman" panose="02020603050405020304" charset="0"/>
                <a:ea typeface="Open Sans"/>
                <a:cs typeface="Times New Roman" panose="02020603050405020304" charset="0"/>
              </a:rPr>
              <a:t>Mg</a:t>
            </a:r>
            <a:r>
              <a:rPr sz="4000" b="0" i="0" dirty="0" smtClean="0">
                <a:solidFill>
                  <a:srgbClr val="000000"/>
                </a:solidFill>
                <a:latin typeface="Times New Roman" panose="02020603050405020304" charset="0"/>
                <a:ea typeface="Open Sans"/>
                <a:cs typeface="Times New Roman" panose="02020603050405020304" charset="0"/>
              </a:rPr>
              <a:t> </a:t>
            </a:r>
            <a:r>
              <a:rPr sz="4000" b="0" i="0" dirty="0">
                <a:solidFill>
                  <a:srgbClr val="000000"/>
                </a:solidFill>
                <a:latin typeface="Times New Roman" panose="02020603050405020304" charset="0"/>
                <a:ea typeface="Open Sans"/>
                <a:cs typeface="Times New Roman" panose="02020603050405020304" charset="0"/>
              </a:rPr>
              <a:t>+ O</a:t>
            </a:r>
            <a:r>
              <a:rPr sz="4000" b="0" i="0" baseline="-25000" dirty="0">
                <a:solidFill>
                  <a:srgbClr val="000000"/>
                </a:solidFill>
                <a:latin typeface="Times New Roman" panose="02020603050405020304" charset="0"/>
                <a:ea typeface="Open Sans"/>
                <a:cs typeface="Times New Roman" panose="02020603050405020304" charset="0"/>
              </a:rPr>
              <a:t>2</a:t>
            </a:r>
          </a:p>
        </p:txBody>
      </p:sp>
      <p:sp>
        <p:nvSpPr>
          <p:cNvPr id="9" name="Text Box 8"/>
          <p:cNvSpPr txBox="1"/>
          <p:nvPr/>
        </p:nvSpPr>
        <p:spPr>
          <a:xfrm>
            <a:off x="4464685" y="4719320"/>
            <a:ext cx="6393815" cy="768350"/>
          </a:xfrm>
          <a:prstGeom prst="rect">
            <a:avLst/>
          </a:prstGeom>
        </p:spPr>
        <p:txBody>
          <a:bodyPr wrap="square">
            <a:spAutoFit/>
          </a:bodyPr>
          <a:lstStyle/>
          <a:p>
            <a:pPr indent="0" algn="just"/>
            <a:r>
              <a:rPr sz="4400" b="0" i="0" dirty="0" smtClean="0">
                <a:solidFill>
                  <a:srgbClr val="000000"/>
                </a:solidFill>
                <a:latin typeface="Times New Roman" panose="02020603050405020304" charset="0"/>
                <a:ea typeface="Open Sans"/>
                <a:cs typeface="Times New Roman" panose="02020603050405020304" charset="0"/>
              </a:rPr>
              <a:t>2</a:t>
            </a:r>
            <a:r>
              <a:rPr lang="en-US" sz="4400" b="0" i="0" dirty="0" smtClean="0">
                <a:solidFill>
                  <a:srgbClr val="000000"/>
                </a:solidFill>
                <a:latin typeface="Times New Roman" panose="02020603050405020304" charset="0"/>
                <a:ea typeface="Open Sans"/>
                <a:cs typeface="Times New Roman" panose="02020603050405020304" charset="0"/>
              </a:rPr>
              <a:t>Mg</a:t>
            </a:r>
            <a:r>
              <a:rPr sz="4400" b="0" i="0" dirty="0" smtClean="0">
                <a:solidFill>
                  <a:srgbClr val="000000"/>
                </a:solidFill>
                <a:latin typeface="Times New Roman" panose="02020603050405020304" charset="0"/>
                <a:ea typeface="Open Sans"/>
                <a:cs typeface="Times New Roman" panose="02020603050405020304" charset="0"/>
              </a:rPr>
              <a:t>O </a:t>
            </a:r>
            <a:r>
              <a:rPr sz="4400" b="0" i="0" dirty="0">
                <a:solidFill>
                  <a:srgbClr val="000000"/>
                </a:solidFill>
                <a:latin typeface="Times New Roman" panose="02020603050405020304" charset="0"/>
                <a:ea typeface="Open Sans"/>
                <a:cs typeface="Times New Roman" panose="02020603050405020304" charset="0"/>
              </a:rPr>
              <a:t>(oxide base)</a:t>
            </a:r>
          </a:p>
        </p:txBody>
      </p:sp>
      <p:graphicFrame>
        <p:nvGraphicFramePr>
          <p:cNvPr id="2" name="Content Placeholder -2147482624"/>
          <p:cNvGraphicFramePr>
            <a:graphicFrameLocks noGrp="1" noChangeAspect="1"/>
          </p:cNvGraphicFramePr>
          <p:nvPr>
            <p:ph sz="half" idx="1"/>
          </p:nvPr>
        </p:nvGraphicFramePr>
        <p:xfrm>
          <a:off x="2923858" y="3514408"/>
          <a:ext cx="1105535" cy="620395"/>
        </p:xfrm>
        <a:graphic>
          <a:graphicData uri="http://schemas.openxmlformats.org/presentationml/2006/ole">
            <mc:AlternateContent xmlns:mc="http://schemas.openxmlformats.org/markup-compatibility/2006">
              <mc:Choice xmlns:v="urn:schemas-microsoft-com:vml" Requires="v">
                <p:oleObj spid="_x0000_s7203" r:id="rId3" imgW="481965" imgH="266700" progId="Equation.DSMT4">
                  <p:embed/>
                </p:oleObj>
              </mc:Choice>
              <mc:Fallback>
                <p:oleObj r:id="rId3" imgW="481965" imgH="266700" progId="Equation.DSMT4">
                  <p:embed/>
                  <p:pic>
                    <p:nvPicPr>
                      <p:cNvPr id="0" name="Picture 3075"/>
                      <p:cNvPicPr/>
                      <p:nvPr/>
                    </p:nvPicPr>
                    <p:blipFill>
                      <a:blip r:embed="rId4"/>
                      <a:stretch>
                        <a:fillRect/>
                      </a:stretch>
                    </p:blipFill>
                    <p:spPr>
                      <a:xfrm>
                        <a:off x="2923858" y="3514408"/>
                        <a:ext cx="1105535" cy="620395"/>
                      </a:xfrm>
                      <a:prstGeom prst="rect">
                        <a:avLst/>
                      </a:prstGeom>
                      <a:noFill/>
                      <a:ln w="38100">
                        <a:noFill/>
                        <a:miter/>
                      </a:ln>
                    </p:spPr>
                  </p:pic>
                </p:oleObj>
              </mc:Fallback>
            </mc:AlternateContent>
          </a:graphicData>
        </a:graphic>
      </p:graphicFrame>
      <p:graphicFrame>
        <p:nvGraphicFramePr>
          <p:cNvPr id="11" name="Content Placeholder -2147482624"/>
          <p:cNvGraphicFramePr>
            <a:graphicFrameLocks noGrp="1" noChangeAspect="1"/>
          </p:cNvGraphicFramePr>
          <p:nvPr>
            <p:ph sz="half" idx="2"/>
          </p:nvPr>
        </p:nvGraphicFramePr>
        <p:xfrm>
          <a:off x="2923858" y="4780598"/>
          <a:ext cx="1105535" cy="620395"/>
        </p:xfrm>
        <a:graphic>
          <a:graphicData uri="http://schemas.openxmlformats.org/presentationml/2006/ole">
            <mc:AlternateContent xmlns:mc="http://schemas.openxmlformats.org/markup-compatibility/2006">
              <mc:Choice xmlns:v="urn:schemas-microsoft-com:vml" Requires="v">
                <p:oleObj spid="_x0000_s7204" r:id="rId5" imgW="481965" imgH="266700" progId="Equation.DSMT4">
                  <p:embed/>
                </p:oleObj>
              </mc:Choice>
              <mc:Fallback>
                <p:oleObj r:id="rId5" imgW="481965" imgH="266700" progId="Equation.DSMT4">
                  <p:embed/>
                  <p:pic>
                    <p:nvPicPr>
                      <p:cNvPr id="0" name="Picture 3075"/>
                      <p:cNvPicPr/>
                      <p:nvPr/>
                    </p:nvPicPr>
                    <p:blipFill>
                      <a:blip r:embed="rId4"/>
                      <a:stretch>
                        <a:fillRect/>
                      </a:stretch>
                    </p:blipFill>
                    <p:spPr>
                      <a:xfrm>
                        <a:off x="2923858" y="4780598"/>
                        <a:ext cx="1105535" cy="62039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14"/>
          <p:cNvSpPr>
            <a:spLocks noChangeArrowheads="1"/>
          </p:cNvSpPr>
          <p:nvPr/>
        </p:nvSpPr>
        <p:spPr bwMode="auto">
          <a:xfrm>
            <a:off x="1030923" y="4452303"/>
            <a:ext cx="2516187" cy="1566862"/>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fontAlgn="auto" hangingPunct="1">
              <a:spcBef>
                <a:spcPts val="0"/>
              </a:spcBef>
              <a:spcAft>
                <a:spcPts val="0"/>
              </a:spcAft>
              <a:defRPr/>
            </a:pPr>
            <a:endParaRPr lang="en-US" altLang="en-US"/>
          </a:p>
        </p:txBody>
      </p:sp>
      <p:sp>
        <p:nvSpPr>
          <p:cNvPr id="12303" name="Text Box 15"/>
          <p:cNvSpPr txBox="1">
            <a:spLocks noChangeArrowheads="1"/>
          </p:cNvSpPr>
          <p:nvPr/>
        </p:nvSpPr>
        <p:spPr bwMode="auto">
          <a:xfrm>
            <a:off x="791528" y="4452303"/>
            <a:ext cx="2514600" cy="521970"/>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en-US" sz="2800" b="1" dirty="0">
                <a:solidFill>
                  <a:srgbClr val="FF0000"/>
                </a:solidFill>
                <a:effectLst>
                  <a:outerShdw blurRad="38100" dist="38100" dir="2700000" algn="tl">
                    <a:srgbClr val="000000"/>
                  </a:outerShdw>
                </a:effectLst>
                <a:latin typeface="+mn-lt"/>
              </a:rPr>
              <a:t>KIM CƯƠNG</a:t>
            </a:r>
          </a:p>
        </p:txBody>
      </p:sp>
      <p:sp>
        <p:nvSpPr>
          <p:cNvPr id="12304" name="Text Box 16"/>
          <p:cNvSpPr txBox="1">
            <a:spLocks noChangeArrowheads="1"/>
          </p:cNvSpPr>
          <p:nvPr/>
        </p:nvSpPr>
        <p:spPr bwMode="auto">
          <a:xfrm>
            <a:off x="1100455" y="5087938"/>
            <a:ext cx="25146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9pPr>
          </a:lstStyle>
          <a:p>
            <a:pPr eaLnBrk="1" hangingPunct="1">
              <a:lnSpc>
                <a:spcPct val="100000"/>
              </a:lnSpc>
              <a:spcBef>
                <a:spcPct val="50000"/>
              </a:spcBef>
              <a:buClrTx/>
              <a:buSzTx/>
              <a:buFontTx/>
              <a:buNone/>
            </a:pPr>
            <a:r>
              <a:rPr lang="en-US" altLang="en-US" sz="2400"/>
              <a:t>Cứng trong suốt, Không dẫn điện</a:t>
            </a:r>
          </a:p>
        </p:txBody>
      </p:sp>
      <p:sp>
        <p:nvSpPr>
          <p:cNvPr id="18440" name="Rectangle 17"/>
          <p:cNvSpPr>
            <a:spLocks noChangeArrowheads="1"/>
          </p:cNvSpPr>
          <p:nvPr/>
        </p:nvSpPr>
        <p:spPr bwMode="auto">
          <a:xfrm>
            <a:off x="4852988" y="4486275"/>
            <a:ext cx="2493962" cy="1524000"/>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fontAlgn="auto" hangingPunct="1">
              <a:spcBef>
                <a:spcPts val="0"/>
              </a:spcBef>
              <a:spcAft>
                <a:spcPts val="0"/>
              </a:spcAft>
              <a:defRPr/>
            </a:pPr>
            <a:endParaRPr lang="en-US" altLang="en-US"/>
          </a:p>
        </p:txBody>
      </p:sp>
      <p:sp>
        <p:nvSpPr>
          <p:cNvPr id="18441" name="Rectangle 18"/>
          <p:cNvSpPr>
            <a:spLocks noChangeArrowheads="1"/>
          </p:cNvSpPr>
          <p:nvPr/>
        </p:nvSpPr>
        <p:spPr bwMode="auto">
          <a:xfrm>
            <a:off x="7934325" y="4503738"/>
            <a:ext cx="2551113" cy="1524000"/>
          </a:xfrm>
          <a:prstGeom prst="rect">
            <a:avLst/>
          </a:prstGeom>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fontAlgn="auto" hangingPunct="1">
              <a:spcBef>
                <a:spcPts val="0"/>
              </a:spcBef>
              <a:spcAft>
                <a:spcPts val="0"/>
              </a:spcAft>
              <a:defRPr/>
            </a:pPr>
            <a:endParaRPr lang="en-US" altLang="en-US"/>
          </a:p>
        </p:txBody>
      </p:sp>
      <p:sp>
        <p:nvSpPr>
          <p:cNvPr id="12307" name="Text Box 19"/>
          <p:cNvSpPr txBox="1">
            <a:spLocks noChangeArrowheads="1"/>
          </p:cNvSpPr>
          <p:nvPr/>
        </p:nvSpPr>
        <p:spPr bwMode="auto">
          <a:xfrm>
            <a:off x="4808538" y="4486275"/>
            <a:ext cx="2514600" cy="521970"/>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en-US" sz="2800" b="1" dirty="0">
                <a:solidFill>
                  <a:srgbClr val="FF0000"/>
                </a:solidFill>
                <a:effectLst>
                  <a:outerShdw blurRad="38100" dist="38100" dir="2700000" algn="tl">
                    <a:srgbClr val="000000"/>
                  </a:outerShdw>
                </a:effectLst>
                <a:latin typeface="+mn-lt"/>
              </a:rPr>
              <a:t>THAN CHÌ</a:t>
            </a:r>
          </a:p>
        </p:txBody>
      </p:sp>
      <p:sp>
        <p:nvSpPr>
          <p:cNvPr id="12308" name="Text Box 20"/>
          <p:cNvSpPr txBox="1">
            <a:spLocks noChangeArrowheads="1"/>
          </p:cNvSpPr>
          <p:nvPr/>
        </p:nvSpPr>
        <p:spPr bwMode="auto">
          <a:xfrm>
            <a:off x="4911725" y="5276850"/>
            <a:ext cx="2322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9pPr>
          </a:lstStyle>
          <a:p>
            <a:pPr algn="ctr" eaLnBrk="1" hangingPunct="1">
              <a:lnSpc>
                <a:spcPct val="100000"/>
              </a:lnSpc>
              <a:spcBef>
                <a:spcPct val="50000"/>
              </a:spcBef>
              <a:buClrTx/>
              <a:buSzTx/>
              <a:buFontTx/>
              <a:buNone/>
            </a:pPr>
            <a:r>
              <a:rPr lang="en-US" altLang="en-US" sz="2400"/>
              <a:t>Mềm, dẫn điện</a:t>
            </a:r>
          </a:p>
        </p:txBody>
      </p:sp>
      <p:sp>
        <p:nvSpPr>
          <p:cNvPr id="12309" name="Text Box 21"/>
          <p:cNvSpPr txBox="1">
            <a:spLocks noChangeArrowheads="1"/>
          </p:cNvSpPr>
          <p:nvPr/>
        </p:nvSpPr>
        <p:spPr bwMode="auto">
          <a:xfrm>
            <a:off x="7926388" y="4465638"/>
            <a:ext cx="2514600" cy="953135"/>
          </a:xfrm>
          <a:prstGeom prst="rect">
            <a:avLst/>
          </a:prstGeom>
          <a:noFill/>
          <a:ln>
            <a:noFill/>
          </a:ln>
          <a:effectLst/>
        </p:spPr>
        <p:txBody>
          <a:bodyPr>
            <a:spAutoFit/>
          </a:bodyPr>
          <a:lstStyle/>
          <a:p>
            <a:pPr algn="ctr" eaLnBrk="1" fontAlgn="auto" hangingPunct="1">
              <a:spcBef>
                <a:spcPct val="50000"/>
              </a:spcBef>
              <a:spcAft>
                <a:spcPts val="0"/>
              </a:spcAft>
              <a:defRPr/>
            </a:pPr>
            <a:r>
              <a:rPr lang="en-US" altLang="en-US" sz="2800" b="1" dirty="0">
                <a:solidFill>
                  <a:srgbClr val="FF0000"/>
                </a:solidFill>
                <a:effectLst>
                  <a:outerShdw blurRad="38100" dist="38100" dir="2700000" algn="tl">
                    <a:srgbClr val="000000"/>
                  </a:outerShdw>
                </a:effectLst>
                <a:latin typeface="+mn-lt"/>
              </a:rPr>
              <a:t>CACBON VÔ ĐỊNH HÌNH</a:t>
            </a:r>
          </a:p>
        </p:txBody>
      </p:sp>
      <p:sp>
        <p:nvSpPr>
          <p:cNvPr id="12310" name="Text Box 22"/>
          <p:cNvSpPr txBox="1">
            <a:spLocks noChangeArrowheads="1"/>
          </p:cNvSpPr>
          <p:nvPr/>
        </p:nvSpPr>
        <p:spPr bwMode="auto">
          <a:xfrm>
            <a:off x="8039100" y="5246688"/>
            <a:ext cx="21336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9pPr>
          </a:lstStyle>
          <a:p>
            <a:pPr algn="ctr" eaLnBrk="1" hangingPunct="1">
              <a:lnSpc>
                <a:spcPct val="100000"/>
              </a:lnSpc>
              <a:spcBef>
                <a:spcPct val="50000"/>
              </a:spcBef>
              <a:buClrTx/>
              <a:buSzTx/>
              <a:buFontTx/>
              <a:buNone/>
            </a:pPr>
            <a:r>
              <a:rPr lang="en-US" altLang="en-US" sz="2400"/>
              <a:t>Xốp, không dẫn điện</a:t>
            </a:r>
          </a:p>
        </p:txBody>
      </p:sp>
      <p:pic>
        <p:nvPicPr>
          <p:cNvPr id="18450" name="Picture 18" descr="Đá gắng răng"/>
          <p:cNvPicPr>
            <a:picLocks noChangeAspect="1" noChangeArrowheads="1"/>
          </p:cNvPicPr>
          <p:nvPr/>
        </p:nvPicPr>
        <p:blipFill>
          <a:blip r:embed="rId2">
            <a:extLst>
              <a:ext uri="{28A0092B-C50C-407E-A947-70E740481C1C}">
                <a14:useLocalDpi xmlns:a14="http://schemas.microsoft.com/office/drawing/2010/main" val="0"/>
              </a:ext>
            </a:extLst>
          </a:blip>
          <a:srcRect t="11478" b="8961"/>
          <a:stretch>
            <a:fillRect/>
          </a:stretch>
        </p:blipFill>
        <p:spPr bwMode="auto">
          <a:xfrm>
            <a:off x="539750" y="1170305"/>
            <a:ext cx="3361690" cy="310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0" descr="Tại sao than chì lại dẫn điện? - VnExpress"/>
          <p:cNvPicPr>
            <a:picLocks noChangeAspect="1" noChangeArrowheads="1"/>
          </p:cNvPicPr>
          <p:nvPr/>
        </p:nvPicPr>
        <p:blipFill>
          <a:blip r:embed="rId3">
            <a:extLst>
              <a:ext uri="{28A0092B-C50C-407E-A947-70E740481C1C}">
                <a14:useLocalDpi xmlns:a14="http://schemas.microsoft.com/office/drawing/2010/main" val="0"/>
              </a:ext>
            </a:extLst>
          </a:blip>
          <a:srcRect l="7343" r="6061"/>
          <a:stretch>
            <a:fillRect/>
          </a:stretch>
        </p:blipFill>
        <p:spPr bwMode="auto">
          <a:xfrm>
            <a:off x="4754880" y="873125"/>
            <a:ext cx="275272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t="5331" b="8539"/>
          <a:stretch>
            <a:fillRect/>
          </a:stretch>
        </p:blipFill>
        <p:spPr bwMode="auto">
          <a:xfrm>
            <a:off x="7934325" y="1011555"/>
            <a:ext cx="40195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p:cTn id="7" dur="500" fill="hold"/>
                                        <p:tgtEl>
                                          <p:spTgt spid="18450"/>
                                        </p:tgtEl>
                                        <p:attrNameLst>
                                          <p:attrName>ppt_w</p:attrName>
                                        </p:attrNameLst>
                                      </p:cBhvr>
                                      <p:tavLst>
                                        <p:tav tm="0">
                                          <p:val>
                                            <p:fltVal val="0"/>
                                          </p:val>
                                        </p:tav>
                                        <p:tav tm="100000">
                                          <p:val>
                                            <p:strVal val="#ppt_w"/>
                                          </p:val>
                                        </p:tav>
                                      </p:tavLst>
                                    </p:anim>
                                    <p:anim calcmode="lin" valueType="num">
                                      <p:cBhvr>
                                        <p:cTn id="8" dur="500" fill="hold"/>
                                        <p:tgtEl>
                                          <p:spTgt spid="18450"/>
                                        </p:tgtEl>
                                        <p:attrNameLst>
                                          <p:attrName>ppt_h</p:attrName>
                                        </p:attrNameLst>
                                      </p:cBhvr>
                                      <p:tavLst>
                                        <p:tav tm="0">
                                          <p:val>
                                            <p:fltVal val="0"/>
                                          </p:val>
                                        </p:tav>
                                        <p:tav tm="100000">
                                          <p:val>
                                            <p:strVal val="#ppt_h"/>
                                          </p:val>
                                        </p:tav>
                                      </p:tavLst>
                                    </p:anim>
                                    <p:animEffect transition="in" filter="fade">
                                      <p:cBhvr>
                                        <p:cTn id="9" dur="500"/>
                                        <p:tgtEl>
                                          <p:spTgt spid="18450"/>
                                        </p:tgtEl>
                                      </p:cBhvr>
                                    </p:animEffect>
                                  </p:childTnLst>
                                </p:cTn>
                              </p:par>
                              <p:par>
                                <p:cTn id="10" presetID="53" presetClass="entr" presetSubtype="16" fill="hold" nodeType="withEffect">
                                  <p:stCondLst>
                                    <p:cond delay="0"/>
                                  </p:stCondLst>
                                  <p:childTnLst>
                                    <p:set>
                                      <p:cBhvr>
                                        <p:cTn id="11" dur="1" fill="hold">
                                          <p:stCondLst>
                                            <p:cond delay="0"/>
                                          </p:stCondLst>
                                        </p:cTn>
                                        <p:tgtEl>
                                          <p:spTgt spid="18452"/>
                                        </p:tgtEl>
                                        <p:attrNameLst>
                                          <p:attrName>style.visibility</p:attrName>
                                        </p:attrNameLst>
                                      </p:cBhvr>
                                      <p:to>
                                        <p:strVal val="visible"/>
                                      </p:to>
                                    </p:set>
                                    <p:anim calcmode="lin" valueType="num">
                                      <p:cBhvr>
                                        <p:cTn id="12" dur="500" fill="hold"/>
                                        <p:tgtEl>
                                          <p:spTgt spid="18452"/>
                                        </p:tgtEl>
                                        <p:attrNameLst>
                                          <p:attrName>ppt_w</p:attrName>
                                        </p:attrNameLst>
                                      </p:cBhvr>
                                      <p:tavLst>
                                        <p:tav tm="0">
                                          <p:val>
                                            <p:fltVal val="0"/>
                                          </p:val>
                                        </p:tav>
                                        <p:tav tm="100000">
                                          <p:val>
                                            <p:strVal val="#ppt_w"/>
                                          </p:val>
                                        </p:tav>
                                      </p:tavLst>
                                    </p:anim>
                                    <p:anim calcmode="lin" valueType="num">
                                      <p:cBhvr>
                                        <p:cTn id="13" dur="500" fill="hold"/>
                                        <p:tgtEl>
                                          <p:spTgt spid="18452"/>
                                        </p:tgtEl>
                                        <p:attrNameLst>
                                          <p:attrName>ppt_h</p:attrName>
                                        </p:attrNameLst>
                                      </p:cBhvr>
                                      <p:tavLst>
                                        <p:tav tm="0">
                                          <p:val>
                                            <p:fltVal val="0"/>
                                          </p:val>
                                        </p:tav>
                                        <p:tav tm="100000">
                                          <p:val>
                                            <p:strVal val="#ppt_h"/>
                                          </p:val>
                                        </p:tav>
                                      </p:tavLst>
                                    </p:anim>
                                    <p:animEffect transition="in" filter="fade">
                                      <p:cBhvr>
                                        <p:cTn id="14" dur="500"/>
                                        <p:tgtEl>
                                          <p:spTgt spid="18452"/>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75"/>
                                  </p:iterate>
                                  <p:childTnLst>
                                    <p:set>
                                      <p:cBhvr>
                                        <p:cTn id="23" dur="1" fill="hold">
                                          <p:stCondLst>
                                            <p:cond delay="74"/>
                                          </p:stCondLst>
                                        </p:cTn>
                                        <p:tgtEl>
                                          <p:spTgt spid="12303"/>
                                        </p:tgtEl>
                                        <p:attrNameLst>
                                          <p:attrName>style.visibility</p:attrName>
                                        </p:attrNameLst>
                                      </p:cBhvr>
                                      <p:to>
                                        <p:strVal val="visible"/>
                                      </p:to>
                                    </p:set>
                                  </p:childTnLst>
                                </p:cTn>
                              </p:par>
                              <p:par>
                                <p:cTn id="24" presetID="22" presetClass="entr" presetSubtype="4" fill="hold" grpId="0" nodeType="withEffect">
                                  <p:stCondLst>
                                    <p:cond delay="0"/>
                                  </p:stCondLst>
                                  <p:childTnLst>
                                    <p:set>
                                      <p:cBhvr>
                                        <p:cTn id="25" dur="1" fill="hold">
                                          <p:stCondLst>
                                            <p:cond delay="0"/>
                                          </p:stCondLst>
                                        </p:cTn>
                                        <p:tgtEl>
                                          <p:spTgt spid="18437"/>
                                        </p:tgtEl>
                                        <p:attrNameLst>
                                          <p:attrName>style.visibility</p:attrName>
                                        </p:attrNameLst>
                                      </p:cBhvr>
                                      <p:to>
                                        <p:strVal val="visible"/>
                                      </p:to>
                                    </p:set>
                                    <p:animEffect transition="in" filter="wipe(down)">
                                      <p:cBhvr>
                                        <p:cTn id="26" dur="500"/>
                                        <p:tgtEl>
                                          <p:spTgt spid="1843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12307"/>
                                        </p:tgtEl>
                                        <p:attrNameLst>
                                          <p:attrName>style.visibility</p:attrName>
                                        </p:attrNameLst>
                                      </p:cBhvr>
                                      <p:to>
                                        <p:strVal val="visible"/>
                                      </p:to>
                                    </p:set>
                                  </p:childTnLst>
                                </p:cTn>
                              </p:par>
                              <p:par>
                                <p:cTn id="31" presetID="22" presetClass="entr" presetSubtype="4" fill="hold" grpId="0" nodeType="withEffect">
                                  <p:stCondLst>
                                    <p:cond delay="0"/>
                                  </p:stCondLst>
                                  <p:childTnLst>
                                    <p:set>
                                      <p:cBhvr>
                                        <p:cTn id="32" dur="1" fill="hold">
                                          <p:stCondLst>
                                            <p:cond delay="0"/>
                                          </p:stCondLst>
                                        </p:cTn>
                                        <p:tgtEl>
                                          <p:spTgt spid="18440"/>
                                        </p:tgtEl>
                                        <p:attrNameLst>
                                          <p:attrName>style.visibility</p:attrName>
                                        </p:attrNameLst>
                                      </p:cBhvr>
                                      <p:to>
                                        <p:strVal val="visible"/>
                                      </p:to>
                                    </p:set>
                                    <p:animEffect transition="in" filter="wipe(down)">
                                      <p:cBhvr>
                                        <p:cTn id="33" dur="500"/>
                                        <p:tgtEl>
                                          <p:spTgt spid="1844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type="lt">
                                    <p:tmAbs val="75"/>
                                  </p:iterate>
                                  <p:childTnLst>
                                    <p:set>
                                      <p:cBhvr>
                                        <p:cTn id="37" dur="1" fill="hold">
                                          <p:stCondLst>
                                            <p:cond delay="74"/>
                                          </p:stCondLst>
                                        </p:cTn>
                                        <p:tgtEl>
                                          <p:spTgt spid="12309"/>
                                        </p:tgtEl>
                                        <p:attrNameLst>
                                          <p:attrName>style.visibility</p:attrName>
                                        </p:attrNameLst>
                                      </p:cBhvr>
                                      <p:to>
                                        <p:strVal val="visible"/>
                                      </p:to>
                                    </p:set>
                                  </p:childTnLst>
                                </p:cTn>
                              </p:par>
                              <p:par>
                                <p:cTn id="38" presetID="22" presetClass="entr" presetSubtype="4" fill="hold" grpId="0" nodeType="withEffect">
                                  <p:stCondLst>
                                    <p:cond delay="0"/>
                                  </p:stCondLst>
                                  <p:childTnLst>
                                    <p:set>
                                      <p:cBhvr>
                                        <p:cTn id="39" dur="1" fill="hold">
                                          <p:stCondLst>
                                            <p:cond delay="0"/>
                                          </p:stCondLst>
                                        </p:cTn>
                                        <p:tgtEl>
                                          <p:spTgt spid="18441"/>
                                        </p:tgtEl>
                                        <p:attrNameLst>
                                          <p:attrName>style.visibility</p:attrName>
                                        </p:attrNameLst>
                                      </p:cBhvr>
                                      <p:to>
                                        <p:strVal val="visible"/>
                                      </p:to>
                                    </p:set>
                                    <p:animEffect transition="in" filter="wipe(down)">
                                      <p:cBhvr>
                                        <p:cTn id="40" dur="500"/>
                                        <p:tgtEl>
                                          <p:spTgt spid="1844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230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230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2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ldLvl="0" animBg="1"/>
      <p:bldP spid="12303" grpId="0" bldLvl="0" animBg="1" autoUpdateAnimBg="0"/>
      <p:bldP spid="12304" grpId="0" autoUpdateAnimBg="0"/>
      <p:bldP spid="18440" grpId="0" bldLvl="0" animBg="1"/>
      <p:bldP spid="18441" grpId="0" bldLvl="0" animBg="1"/>
      <p:bldP spid="12307" grpId="0" bldLvl="0" animBg="1" autoUpdateAnimBg="0"/>
      <p:bldP spid="12308" grpId="0" autoUpdateAnimBg="0"/>
      <p:bldP spid="12309" grpId="0" bldLvl="0" animBg="1" autoUpdateAnimBg="0"/>
      <p:bldP spid="1231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451100" y="242253"/>
            <a:ext cx="5080000" cy="583565"/>
          </a:xfrm>
          <a:prstGeom prst="rect">
            <a:avLst/>
          </a:prstGeom>
        </p:spPr>
        <p:txBody>
          <a:bodyPr>
            <a:spAutoFit/>
          </a:bodyPr>
          <a:lstStyle/>
          <a:p>
            <a:pPr marL="0" indent="0" algn="l" defTabSz="266700">
              <a:spcBef>
                <a:spcPct val="0"/>
              </a:spcBef>
              <a:spcAft>
                <a:spcPct val="0"/>
              </a:spcAft>
            </a:pPr>
            <a:r>
              <a:rPr sz="3200">
                <a:solidFill>
                  <a:srgbClr val="FF0000"/>
                </a:solidFill>
                <a:latin typeface="Times New Roman" panose="02020603050405020304"/>
                <a:ea typeface="Times New Roman" panose="02020603050405020304"/>
              </a:rPr>
              <a:t>PHIẾU HỌC TẬP SỐ 3</a:t>
            </a:r>
          </a:p>
        </p:txBody>
      </p:sp>
      <p:sp>
        <p:nvSpPr>
          <p:cNvPr id="6" name="Text Box 5"/>
          <p:cNvSpPr txBox="1"/>
          <p:nvPr/>
        </p:nvSpPr>
        <p:spPr>
          <a:xfrm>
            <a:off x="107315" y="899160"/>
            <a:ext cx="11977370" cy="3498850"/>
          </a:xfrm>
          <a:prstGeom prst="rect">
            <a:avLst/>
          </a:prstGeom>
        </p:spPr>
        <p:txBody>
          <a:bodyPr wrap="square">
            <a:noAutofit/>
          </a:bodyPr>
          <a:lstStyle/>
          <a:p>
            <a:pPr marL="0" indent="0" algn="l" defTabSz="266700">
              <a:spcBef>
                <a:spcPct val="0"/>
              </a:spcBef>
              <a:spcAft>
                <a:spcPct val="0"/>
              </a:spcAft>
            </a:pPr>
            <a:r>
              <a:rPr lang="vi-VN" altLang="en-US" sz="4000" b="1">
                <a:solidFill>
                  <a:srgbClr val="0070C0"/>
                </a:solidFill>
                <a:latin typeface="Times New Roman" panose="02020603050405020304"/>
                <a:ea typeface="Times New Roman" panose="02020603050405020304"/>
              </a:rPr>
              <a:t>2</a:t>
            </a:r>
            <a:r>
              <a:rPr lang="en-US" sz="4000" b="1">
                <a:solidFill>
                  <a:srgbClr val="0070C0"/>
                </a:solidFill>
                <a:latin typeface="Times New Roman" panose="02020603050405020304"/>
                <a:ea typeface="Times New Roman" panose="02020603050405020304"/>
              </a:rPr>
              <a:t>. </a:t>
            </a:r>
            <a:r>
              <a:rPr sz="4000" b="1">
                <a:solidFill>
                  <a:srgbClr val="0070C0"/>
                </a:solidFill>
                <a:latin typeface="Times New Roman" panose="02020603050405020304"/>
                <a:ea typeface="Times New Roman" panose="02020603050405020304"/>
              </a:rPr>
              <a:t>Cho các kim loại sau: Cu, Zn, Fe. Em hãy cho biết kim loại nào phản ứng được với:</a:t>
            </a:r>
          </a:p>
          <a:p>
            <a:pPr marL="0" indent="0" algn="l" defTabSz="266700">
              <a:spcBef>
                <a:spcPct val="0"/>
              </a:spcBef>
              <a:spcAft>
                <a:spcPct val="0"/>
              </a:spcAft>
            </a:pPr>
            <a:r>
              <a:rPr lang="en-US" sz="4000">
                <a:latin typeface="Times New Roman" panose="02020603050405020304"/>
                <a:ea typeface="Times New Roman" panose="02020603050405020304"/>
              </a:rPr>
              <a:t>a)</a:t>
            </a:r>
            <a:r>
              <a:rPr sz="4000">
                <a:latin typeface="Times New Roman" panose="02020603050405020304"/>
                <a:ea typeface="Times New Roman" panose="02020603050405020304"/>
              </a:rPr>
              <a:t>dung dịch HCl.</a:t>
            </a:r>
          </a:p>
          <a:p>
            <a:pPr marL="0" indent="0" algn="l" defTabSz="266700">
              <a:spcBef>
                <a:spcPct val="0"/>
              </a:spcBef>
              <a:spcAft>
                <a:spcPct val="0"/>
              </a:spcAft>
            </a:pPr>
            <a:r>
              <a:rPr lang="en-US" sz="4000">
                <a:latin typeface="Times New Roman" panose="02020603050405020304"/>
                <a:ea typeface="Times New Roman" panose="02020603050405020304"/>
              </a:rPr>
              <a:t>b)</a:t>
            </a:r>
            <a:r>
              <a:rPr sz="4000">
                <a:latin typeface="Times New Roman" panose="02020603050405020304"/>
                <a:ea typeface="Times New Roman" panose="02020603050405020304"/>
              </a:rPr>
              <a:t>dung dịch AgNO</a:t>
            </a:r>
            <a:r>
              <a:rPr sz="4000" baseline="-25000">
                <a:latin typeface="Times New Roman" panose="02020603050405020304"/>
                <a:ea typeface="Times New Roman" panose="02020603050405020304"/>
              </a:rPr>
              <a:t>3</a:t>
            </a:r>
            <a:r>
              <a:rPr sz="4000">
                <a:latin typeface="Times New Roman" panose="02020603050405020304"/>
                <a:ea typeface="Times New Roman" panose="02020603050405020304"/>
              </a:rPr>
              <a:t>.</a:t>
            </a:r>
          </a:p>
          <a:p>
            <a:pPr marL="0" indent="0" algn="l" defTabSz="266700">
              <a:spcBef>
                <a:spcPct val="0"/>
              </a:spcBef>
              <a:spcAft>
                <a:spcPct val="0"/>
              </a:spcAft>
            </a:pPr>
            <a:r>
              <a:rPr sz="4000">
                <a:latin typeface="Times New Roman" panose="02020603050405020304"/>
                <a:ea typeface="Times New Roman" panose="02020603050405020304"/>
              </a:rPr>
              <a:t>Viết phương trình hoá học xảy ra (nếu có).</a:t>
            </a:r>
          </a:p>
          <a:p>
            <a:pPr marL="0" indent="0" algn="l" defTabSz="266700">
              <a:spcBef>
                <a:spcPct val="0"/>
              </a:spcBef>
              <a:spcAft>
                <a:spcPct val="0"/>
              </a:spcAft>
            </a:pPr>
            <a:endParaRPr sz="4000">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451100" y="242253"/>
            <a:ext cx="5080000" cy="583565"/>
          </a:xfrm>
          <a:prstGeom prst="rect">
            <a:avLst/>
          </a:prstGeom>
        </p:spPr>
        <p:txBody>
          <a:bodyPr>
            <a:spAutoFit/>
          </a:bodyPr>
          <a:lstStyle/>
          <a:p>
            <a:pPr marL="0" indent="0" algn="l" defTabSz="266700">
              <a:spcBef>
                <a:spcPct val="0"/>
              </a:spcBef>
              <a:spcAft>
                <a:spcPct val="0"/>
              </a:spcAft>
            </a:pPr>
            <a:r>
              <a:rPr sz="3200">
                <a:solidFill>
                  <a:srgbClr val="FF0000"/>
                </a:solidFill>
                <a:latin typeface="Times New Roman" panose="02020603050405020304"/>
                <a:ea typeface="Times New Roman" panose="02020603050405020304"/>
              </a:rPr>
              <a:t>PHIẾU HỌC TẬP SỐ 3</a:t>
            </a:r>
          </a:p>
        </p:txBody>
      </p:sp>
      <p:sp>
        <p:nvSpPr>
          <p:cNvPr id="6" name="Text Box 5"/>
          <p:cNvSpPr txBox="1"/>
          <p:nvPr/>
        </p:nvSpPr>
        <p:spPr>
          <a:xfrm>
            <a:off x="107315" y="899160"/>
            <a:ext cx="12232005" cy="2861310"/>
          </a:xfrm>
          <a:prstGeom prst="rect">
            <a:avLst/>
          </a:prstGeom>
        </p:spPr>
        <p:txBody>
          <a:bodyPr wrap="square">
            <a:spAutoFit/>
          </a:bodyPr>
          <a:lstStyle/>
          <a:p>
            <a:pPr marL="0" indent="0" algn="l" defTabSz="266700">
              <a:spcBef>
                <a:spcPct val="0"/>
              </a:spcBef>
              <a:spcAft>
                <a:spcPct val="0"/>
              </a:spcAft>
            </a:pPr>
            <a:r>
              <a:rPr lang="vi-VN" altLang="en-US" sz="3600" b="1" dirty="0">
                <a:solidFill>
                  <a:srgbClr val="0070C0"/>
                </a:solidFill>
                <a:latin typeface="Times New Roman" panose="02020603050405020304"/>
                <a:ea typeface="Times New Roman" panose="02020603050405020304"/>
              </a:rPr>
              <a:t>3</a:t>
            </a:r>
            <a:r>
              <a:rPr lang="en-US" sz="3600" b="1" dirty="0">
                <a:solidFill>
                  <a:srgbClr val="0070C0"/>
                </a:solidFill>
                <a:latin typeface="Times New Roman" panose="02020603050405020304"/>
                <a:ea typeface="Times New Roman" panose="02020603050405020304"/>
              </a:rPr>
              <a:t>. </a:t>
            </a:r>
            <a:r>
              <a:rPr sz="3600" b="1" dirty="0" err="1">
                <a:solidFill>
                  <a:srgbClr val="0070C0"/>
                </a:solidFill>
                <a:latin typeface="Times New Roman" panose="02020603050405020304"/>
                <a:ea typeface="Times New Roman" panose="02020603050405020304"/>
              </a:rPr>
              <a:t>Các</a:t>
            </a:r>
            <a:r>
              <a:rPr sz="3600" b="1" dirty="0">
                <a:solidFill>
                  <a:srgbClr val="0070C0"/>
                </a:solidFill>
                <a:latin typeface="Times New Roman" panose="02020603050405020304"/>
                <a:ea typeface="Times New Roman" panose="02020603050405020304"/>
              </a:rPr>
              <a:t> </a:t>
            </a:r>
            <a:r>
              <a:rPr sz="3600" b="1" dirty="0" err="1">
                <a:solidFill>
                  <a:srgbClr val="0070C0"/>
                </a:solidFill>
                <a:latin typeface="Times New Roman" panose="02020603050405020304"/>
                <a:ea typeface="Times New Roman" panose="02020603050405020304"/>
              </a:rPr>
              <a:t>khẳng</a:t>
            </a:r>
            <a:r>
              <a:rPr sz="3600" b="1" dirty="0">
                <a:solidFill>
                  <a:srgbClr val="0070C0"/>
                </a:solidFill>
                <a:latin typeface="Times New Roman" panose="02020603050405020304"/>
                <a:ea typeface="Times New Roman" panose="02020603050405020304"/>
              </a:rPr>
              <a:t> </a:t>
            </a:r>
            <a:r>
              <a:rPr sz="3600" b="1" dirty="0" err="1">
                <a:solidFill>
                  <a:srgbClr val="0070C0"/>
                </a:solidFill>
                <a:latin typeface="Times New Roman" panose="02020603050405020304"/>
                <a:ea typeface="Times New Roman" panose="02020603050405020304"/>
              </a:rPr>
              <a:t>định</a:t>
            </a:r>
            <a:r>
              <a:rPr sz="3600" b="1" dirty="0">
                <a:solidFill>
                  <a:srgbClr val="0070C0"/>
                </a:solidFill>
                <a:latin typeface="Times New Roman" panose="02020603050405020304"/>
                <a:ea typeface="Times New Roman" panose="02020603050405020304"/>
              </a:rPr>
              <a:t> </a:t>
            </a:r>
            <a:r>
              <a:rPr sz="3600" b="1" dirty="0" err="1">
                <a:solidFill>
                  <a:srgbClr val="0070C0"/>
                </a:solidFill>
                <a:latin typeface="Times New Roman" panose="02020603050405020304"/>
                <a:ea typeface="Times New Roman" panose="02020603050405020304"/>
              </a:rPr>
              <a:t>nào</a:t>
            </a:r>
            <a:r>
              <a:rPr sz="3600" b="1" dirty="0">
                <a:solidFill>
                  <a:srgbClr val="0070C0"/>
                </a:solidFill>
                <a:latin typeface="Times New Roman" panose="02020603050405020304"/>
                <a:ea typeface="Times New Roman" panose="02020603050405020304"/>
              </a:rPr>
              <a:t> </a:t>
            </a:r>
            <a:r>
              <a:rPr sz="3600" b="1" dirty="0" err="1">
                <a:solidFill>
                  <a:srgbClr val="0070C0"/>
                </a:solidFill>
                <a:latin typeface="Times New Roman" panose="02020603050405020304"/>
                <a:ea typeface="Times New Roman" panose="02020603050405020304"/>
              </a:rPr>
              <a:t>sau</a:t>
            </a:r>
            <a:r>
              <a:rPr sz="3600" b="1" dirty="0">
                <a:solidFill>
                  <a:srgbClr val="0070C0"/>
                </a:solidFill>
                <a:latin typeface="Times New Roman" panose="02020603050405020304"/>
                <a:ea typeface="Times New Roman" panose="02020603050405020304"/>
              </a:rPr>
              <a:t> </a:t>
            </a:r>
            <a:r>
              <a:rPr sz="3600" b="1" dirty="0" err="1">
                <a:solidFill>
                  <a:srgbClr val="0070C0"/>
                </a:solidFill>
                <a:latin typeface="Times New Roman" panose="02020603050405020304"/>
                <a:ea typeface="Times New Roman" panose="02020603050405020304"/>
              </a:rPr>
              <a:t>đây</a:t>
            </a:r>
            <a:r>
              <a:rPr sz="3600" b="1" dirty="0">
                <a:solidFill>
                  <a:srgbClr val="0070C0"/>
                </a:solidFill>
                <a:latin typeface="Times New Roman" panose="02020603050405020304"/>
                <a:ea typeface="Times New Roman" panose="02020603050405020304"/>
              </a:rPr>
              <a:t> </a:t>
            </a:r>
            <a:r>
              <a:rPr sz="3600" b="1" dirty="0" err="1">
                <a:solidFill>
                  <a:srgbClr val="0070C0"/>
                </a:solidFill>
                <a:latin typeface="Times New Roman" panose="02020603050405020304"/>
                <a:ea typeface="Times New Roman" panose="02020603050405020304"/>
              </a:rPr>
              <a:t>đúng</a:t>
            </a:r>
            <a:r>
              <a:rPr sz="3600" b="1" dirty="0">
                <a:solidFill>
                  <a:srgbClr val="0070C0"/>
                </a:solidFill>
                <a:latin typeface="Times New Roman" panose="02020603050405020304"/>
                <a:ea typeface="Times New Roman" panose="02020603050405020304"/>
              </a:rPr>
              <a:t>?</a:t>
            </a:r>
          </a:p>
          <a:p>
            <a:pPr marL="0" indent="0" algn="l" defTabSz="266700">
              <a:spcBef>
                <a:spcPct val="0"/>
              </a:spcBef>
              <a:spcAft>
                <a:spcPct val="0"/>
              </a:spcAft>
            </a:pPr>
            <a:r>
              <a:rPr lang="en-US" sz="3600" dirty="0" err="1" smtClean="0">
                <a:latin typeface="Times New Roman" panose="02020603050405020304"/>
                <a:ea typeface="Times New Roman" panose="02020603050405020304"/>
              </a:rPr>
              <a:t>A.</a:t>
            </a:r>
            <a:r>
              <a:rPr sz="3600" dirty="0" err="1" smtClean="0">
                <a:latin typeface="Times New Roman" panose="02020603050405020304"/>
                <a:ea typeface="Times New Roman" panose="02020603050405020304"/>
              </a:rPr>
              <a:t>Kim</a:t>
            </a:r>
            <a:r>
              <a:rPr sz="3600" dirty="0" smtClean="0">
                <a:latin typeface="Times New Roman" panose="02020603050405020304"/>
                <a:ea typeface="Times New Roman" panose="02020603050405020304"/>
              </a:rPr>
              <a:t> </a:t>
            </a:r>
            <a:r>
              <a:rPr sz="3600" dirty="0" err="1">
                <a:latin typeface="Times New Roman" panose="02020603050405020304"/>
                <a:ea typeface="Times New Roman" panose="02020603050405020304"/>
              </a:rPr>
              <a:t>loại</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kẽm</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tác</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dụng</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được</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với</a:t>
            </a:r>
            <a:r>
              <a:rPr sz="3600" dirty="0">
                <a:latin typeface="Times New Roman" panose="02020603050405020304"/>
                <a:ea typeface="Times New Roman" panose="02020603050405020304"/>
              </a:rPr>
              <a:t> dung </a:t>
            </a:r>
            <a:r>
              <a:rPr sz="3600" dirty="0" err="1">
                <a:latin typeface="Times New Roman" panose="02020603050405020304"/>
                <a:ea typeface="Times New Roman" panose="02020603050405020304"/>
              </a:rPr>
              <a:t>dịch</a:t>
            </a:r>
            <a:r>
              <a:rPr sz="3600" dirty="0">
                <a:latin typeface="Times New Roman" panose="02020603050405020304"/>
                <a:ea typeface="Times New Roman" panose="02020603050405020304"/>
              </a:rPr>
              <a:t> AlCl</a:t>
            </a:r>
            <a:r>
              <a:rPr sz="3600" baseline="-25000" dirty="0">
                <a:latin typeface="Times New Roman" panose="02020603050405020304"/>
                <a:ea typeface="Times New Roman" panose="02020603050405020304"/>
              </a:rPr>
              <a:t>3.</a:t>
            </a:r>
            <a:endParaRPr sz="3600" dirty="0">
              <a:latin typeface="Times New Roman" panose="02020603050405020304"/>
              <a:ea typeface="Times New Roman" panose="02020603050405020304"/>
            </a:endParaRPr>
          </a:p>
          <a:p>
            <a:pPr marL="0" indent="0" algn="l" defTabSz="266700">
              <a:spcBef>
                <a:spcPct val="0"/>
              </a:spcBef>
              <a:spcAft>
                <a:spcPct val="0"/>
              </a:spcAft>
            </a:pPr>
            <a:r>
              <a:rPr lang="en-US" sz="3600" dirty="0" err="1" smtClean="0">
                <a:latin typeface="Times New Roman" panose="02020603050405020304"/>
                <a:ea typeface="Times New Roman" panose="02020603050405020304"/>
              </a:rPr>
              <a:t>B.</a:t>
            </a:r>
            <a:r>
              <a:rPr sz="3600" dirty="0" err="1" smtClean="0">
                <a:latin typeface="Times New Roman" panose="02020603050405020304"/>
                <a:ea typeface="Times New Roman" panose="02020603050405020304"/>
              </a:rPr>
              <a:t>Kim</a:t>
            </a:r>
            <a:r>
              <a:rPr sz="3600" dirty="0" smtClean="0">
                <a:latin typeface="Times New Roman" panose="02020603050405020304"/>
                <a:ea typeface="Times New Roman" panose="02020603050405020304"/>
              </a:rPr>
              <a:t> </a:t>
            </a:r>
            <a:r>
              <a:rPr sz="3600" dirty="0" err="1">
                <a:latin typeface="Times New Roman" panose="02020603050405020304"/>
                <a:ea typeface="Times New Roman" panose="02020603050405020304"/>
              </a:rPr>
              <a:t>loại</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sắt</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không</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phản</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ứng</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được</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với</a:t>
            </a:r>
            <a:r>
              <a:rPr sz="3600" dirty="0">
                <a:latin typeface="Times New Roman" panose="02020603050405020304"/>
                <a:ea typeface="Times New Roman" panose="02020603050405020304"/>
              </a:rPr>
              <a:t> dung </a:t>
            </a:r>
            <a:r>
              <a:rPr sz="3600" dirty="0" err="1">
                <a:latin typeface="Times New Roman" panose="02020603050405020304"/>
                <a:ea typeface="Times New Roman" panose="02020603050405020304"/>
              </a:rPr>
              <a:t>dịch</a:t>
            </a:r>
            <a:r>
              <a:rPr sz="3600" dirty="0">
                <a:latin typeface="Times New Roman" panose="02020603050405020304"/>
                <a:ea typeface="Times New Roman" panose="02020603050405020304"/>
              </a:rPr>
              <a:t> Mg(NO</a:t>
            </a:r>
            <a:r>
              <a:rPr sz="3600" baseline="-25000" dirty="0">
                <a:latin typeface="Times New Roman" panose="02020603050405020304"/>
                <a:ea typeface="Times New Roman" panose="02020603050405020304"/>
              </a:rPr>
              <a:t>3</a:t>
            </a:r>
            <a:r>
              <a:rPr sz="3600" dirty="0">
                <a:latin typeface="Times New Roman" panose="02020603050405020304"/>
                <a:ea typeface="Times New Roman" panose="02020603050405020304"/>
              </a:rPr>
              <a:t>)</a:t>
            </a:r>
            <a:r>
              <a:rPr sz="3600" baseline="-25000" dirty="0">
                <a:latin typeface="Times New Roman" panose="02020603050405020304"/>
                <a:ea typeface="Times New Roman" panose="02020603050405020304"/>
              </a:rPr>
              <a:t>2</a:t>
            </a:r>
            <a:r>
              <a:rPr sz="3600" dirty="0">
                <a:latin typeface="Times New Roman" panose="02020603050405020304"/>
                <a:ea typeface="Times New Roman" panose="02020603050405020304"/>
              </a:rPr>
              <a:t>.</a:t>
            </a:r>
          </a:p>
          <a:p>
            <a:pPr marL="0" indent="0" algn="l" defTabSz="266700">
              <a:spcBef>
                <a:spcPct val="0"/>
              </a:spcBef>
              <a:spcAft>
                <a:spcPct val="0"/>
              </a:spcAft>
            </a:pPr>
            <a:r>
              <a:rPr lang="en-US" sz="3600" dirty="0" err="1" smtClean="0">
                <a:latin typeface="Times New Roman" panose="02020603050405020304"/>
                <a:ea typeface="Times New Roman" panose="02020603050405020304"/>
              </a:rPr>
              <a:t>C.</a:t>
            </a:r>
            <a:r>
              <a:rPr sz="3600" dirty="0" err="1" smtClean="0">
                <a:latin typeface="Times New Roman" panose="02020603050405020304"/>
                <a:ea typeface="Times New Roman" panose="02020603050405020304"/>
              </a:rPr>
              <a:t>Kim</a:t>
            </a:r>
            <a:r>
              <a:rPr sz="3600" dirty="0" smtClean="0">
                <a:latin typeface="Times New Roman" panose="02020603050405020304"/>
                <a:ea typeface="Times New Roman" panose="02020603050405020304"/>
              </a:rPr>
              <a:t> </a:t>
            </a:r>
            <a:r>
              <a:rPr sz="3600" dirty="0" err="1">
                <a:latin typeface="Times New Roman" panose="02020603050405020304"/>
                <a:ea typeface="Times New Roman" panose="02020603050405020304"/>
              </a:rPr>
              <a:t>loại</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đồng</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phản</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ứng</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được</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với</a:t>
            </a:r>
            <a:r>
              <a:rPr sz="3600" dirty="0">
                <a:latin typeface="Times New Roman" panose="02020603050405020304"/>
                <a:ea typeface="Times New Roman" panose="02020603050405020304"/>
              </a:rPr>
              <a:t> dung </a:t>
            </a:r>
            <a:r>
              <a:rPr sz="3600" dirty="0" err="1">
                <a:latin typeface="Times New Roman" panose="02020603050405020304"/>
                <a:ea typeface="Times New Roman" panose="02020603050405020304"/>
              </a:rPr>
              <a:t>dịch</a:t>
            </a:r>
            <a:r>
              <a:rPr sz="3600" dirty="0">
                <a:latin typeface="Times New Roman" panose="02020603050405020304"/>
                <a:ea typeface="Times New Roman" panose="02020603050405020304"/>
              </a:rPr>
              <a:t> FeSO</a:t>
            </a:r>
            <a:r>
              <a:rPr sz="3600" baseline="-25000" dirty="0">
                <a:latin typeface="Times New Roman" panose="02020603050405020304"/>
                <a:ea typeface="Times New Roman" panose="02020603050405020304"/>
              </a:rPr>
              <a:t>4</a:t>
            </a:r>
            <a:r>
              <a:rPr sz="3600" dirty="0">
                <a:latin typeface="Times New Roman" panose="02020603050405020304"/>
                <a:ea typeface="Times New Roman" panose="02020603050405020304"/>
              </a:rPr>
              <a:t>.</a:t>
            </a:r>
          </a:p>
          <a:p>
            <a:pPr marL="0" indent="0" algn="l" defTabSz="266700">
              <a:spcBef>
                <a:spcPct val="0"/>
              </a:spcBef>
              <a:spcAft>
                <a:spcPct val="0"/>
              </a:spcAft>
            </a:pPr>
            <a:r>
              <a:rPr lang="en-US" sz="3600" dirty="0" err="1" smtClean="0">
                <a:latin typeface="Times New Roman" panose="02020603050405020304"/>
                <a:ea typeface="Times New Roman" panose="02020603050405020304"/>
              </a:rPr>
              <a:t>D.</a:t>
            </a:r>
            <a:r>
              <a:rPr sz="3600" dirty="0" err="1" smtClean="0">
                <a:latin typeface="Times New Roman" panose="02020603050405020304"/>
                <a:ea typeface="Times New Roman" panose="02020603050405020304"/>
              </a:rPr>
              <a:t>Kim</a:t>
            </a:r>
            <a:r>
              <a:rPr sz="3600" dirty="0" smtClean="0">
                <a:latin typeface="Times New Roman" panose="02020603050405020304"/>
                <a:ea typeface="Times New Roman" panose="02020603050405020304"/>
              </a:rPr>
              <a:t> </a:t>
            </a:r>
            <a:r>
              <a:rPr sz="3600" dirty="0" err="1">
                <a:latin typeface="Times New Roman" panose="02020603050405020304"/>
                <a:ea typeface="Times New Roman" panose="02020603050405020304"/>
              </a:rPr>
              <a:t>loại</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bạc</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phản</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ứng</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được</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với</a:t>
            </a:r>
            <a:r>
              <a:rPr sz="3600" dirty="0">
                <a:latin typeface="Times New Roman" panose="02020603050405020304"/>
                <a:ea typeface="Times New Roman" panose="02020603050405020304"/>
              </a:rPr>
              <a:t> dung </a:t>
            </a:r>
            <a:r>
              <a:rPr sz="3600" dirty="0" err="1">
                <a:latin typeface="Times New Roman" panose="02020603050405020304"/>
                <a:ea typeface="Times New Roman" panose="02020603050405020304"/>
              </a:rPr>
              <a:t>dịch</a:t>
            </a:r>
            <a:r>
              <a:rPr sz="3600" dirty="0">
                <a:latin typeface="Times New Roman" panose="02020603050405020304"/>
                <a:ea typeface="Times New Roman" panose="02020603050405020304"/>
              </a:rPr>
              <a:t> </a:t>
            </a:r>
            <a:r>
              <a:rPr sz="3600" dirty="0" err="1">
                <a:latin typeface="Times New Roman" panose="02020603050405020304"/>
                <a:ea typeface="Times New Roman" panose="02020603050405020304"/>
              </a:rPr>
              <a:t>HCl</a:t>
            </a:r>
            <a:endParaRPr sz="3600" dirty="0">
              <a:latin typeface="Times New Roman" panose="02020603050405020304"/>
              <a:ea typeface="Times New Roman" panose="02020603050405020304"/>
            </a:endParaRPr>
          </a:p>
        </p:txBody>
      </p:sp>
      <p:sp>
        <p:nvSpPr>
          <p:cNvPr id="2" name="Rounded Rectangle 1"/>
          <p:cNvSpPr/>
          <p:nvPr/>
        </p:nvSpPr>
        <p:spPr>
          <a:xfrm>
            <a:off x="-151630" y="2155792"/>
            <a:ext cx="831215" cy="478155"/>
          </a:xfrm>
          <a:prstGeom prst="round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67000" y="1366344"/>
            <a:ext cx="6858000" cy="6858000"/>
          </a:xfrm>
          <a:prstGeom prst="rect">
            <a:avLst/>
          </a:prstGeom>
        </p:spPr>
      </p:pic>
      <p:sp>
        <p:nvSpPr>
          <p:cNvPr id="1438" name="Google Shape;1438;p65"/>
          <p:cNvSpPr txBox="1">
            <a:spLocks noGrp="1"/>
          </p:cNvSpPr>
          <p:nvPr>
            <p:ph type="title"/>
          </p:nvPr>
        </p:nvSpPr>
        <p:spPr>
          <a:xfrm>
            <a:off x="2326300" y="609525"/>
            <a:ext cx="8362720" cy="1122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sz="8800" b="1" dirty="0">
                <a:solidFill>
                  <a:srgbClr val="004968"/>
                </a:solidFill>
                <a:latin typeface="Arial" panose="020B0604020202020204" pitchFamily="34" charset="0"/>
                <a:cs typeface="Arial" panose="020B0604020202020204" pitchFamily="34" charset="0"/>
              </a:rPr>
              <a:t>LUYỆN TẬP</a:t>
            </a:r>
            <a:endParaRPr sz="8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54635" y="492125"/>
            <a:ext cx="11598275" cy="6365875"/>
          </a:xfrm>
          <a:prstGeom prst="rect">
            <a:avLst/>
          </a:prstGeom>
        </p:spPr>
        <p:txBody>
          <a:bodyPr wrap="square">
            <a:noAutofit/>
          </a:bodyPr>
          <a:lstStyle/>
          <a:p>
            <a:pPr algn="just" defTabSz="266700">
              <a:lnSpc>
                <a:spcPct val="130000"/>
              </a:lnSpc>
              <a:spcAft>
                <a:spcPct val="0"/>
              </a:spcAft>
            </a:pPr>
            <a:r>
              <a:rPr sz="2800" b="1" dirty="0" err="1">
                <a:latin typeface="Times New Roman" panose="02020603050405020304"/>
                <a:ea typeface="Calibri" panose="020F0502020204030204"/>
              </a:rPr>
              <a:t>Câu</a:t>
            </a:r>
            <a:r>
              <a:rPr sz="2800" b="1" dirty="0">
                <a:latin typeface="Times New Roman" panose="02020603050405020304"/>
                <a:ea typeface="Calibri" panose="020F0502020204030204"/>
              </a:rPr>
              <a:t> 1.</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Ứng</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dụng</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của</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cacbon</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là</a:t>
            </a:r>
            <a:endParaRPr sz="2800" dirty="0">
              <a:latin typeface="Times New Roman" panose="02020603050405020304"/>
              <a:ea typeface="Calibri" panose="020F0502020204030204"/>
            </a:endParaRPr>
          </a:p>
          <a:p>
            <a:pPr marL="180340" indent="0" algn="just" defTabSz="266700">
              <a:lnSpc>
                <a:spcPct val="130000"/>
              </a:lnSpc>
              <a:spcAft>
                <a:spcPct val="0"/>
              </a:spcAft>
            </a:pPr>
            <a:r>
              <a:rPr sz="2800" b="1" dirty="0">
                <a:latin typeface="Times New Roman" panose="02020603050405020304"/>
                <a:ea typeface="Calibri" panose="020F0502020204030204"/>
              </a:rPr>
              <a:t>A.</a:t>
            </a:r>
            <a:r>
              <a:rPr sz="2800" dirty="0">
                <a:latin typeface="Times New Roman" panose="02020603050405020304"/>
                <a:ea typeface="Calibri" panose="020F0502020204030204"/>
              </a:rPr>
              <a:t> Than </a:t>
            </a:r>
            <a:r>
              <a:rPr sz="2800" dirty="0" err="1">
                <a:latin typeface="Times New Roman" panose="02020603050405020304"/>
                <a:ea typeface="Calibri" panose="020F0502020204030204"/>
              </a:rPr>
              <a:t>chì</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được</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dùng</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làm</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điện</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cực</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chất</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bôi</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trơn</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ruột</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bút</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chì</a:t>
            </a:r>
            <a:r>
              <a:rPr sz="2800" dirty="0">
                <a:latin typeface="Times New Roman" panose="02020603050405020304"/>
                <a:ea typeface="Calibri" panose="020F0502020204030204"/>
              </a:rPr>
              <a:t>…</a:t>
            </a:r>
          </a:p>
          <a:p>
            <a:pPr marL="180340" indent="0" algn="just" defTabSz="266700">
              <a:lnSpc>
                <a:spcPct val="130000"/>
              </a:lnSpc>
              <a:spcAft>
                <a:spcPct val="0"/>
              </a:spcAft>
            </a:pPr>
            <a:r>
              <a:rPr sz="2800" b="1" dirty="0">
                <a:latin typeface="Times New Roman" panose="02020603050405020304"/>
                <a:ea typeface="Calibri" panose="020F0502020204030204"/>
              </a:rPr>
              <a:t>B.</a:t>
            </a:r>
            <a:r>
              <a:rPr sz="2800" dirty="0">
                <a:latin typeface="Times New Roman" panose="02020603050405020304"/>
                <a:ea typeface="Calibri" panose="020F0502020204030204"/>
              </a:rPr>
              <a:t> Kim </a:t>
            </a:r>
            <a:r>
              <a:rPr sz="2800" dirty="0" err="1">
                <a:latin typeface="Times New Roman" panose="02020603050405020304"/>
                <a:ea typeface="Calibri" panose="020F0502020204030204"/>
              </a:rPr>
              <a:t>cương</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được</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dùng</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làm</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đồ</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trang</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sức</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quý</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hiếm</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mũi</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khoan</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dao</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cắt</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kính</a:t>
            </a:r>
            <a:r>
              <a:rPr sz="2800" dirty="0">
                <a:latin typeface="Times New Roman" panose="02020603050405020304"/>
                <a:ea typeface="Calibri" panose="020F0502020204030204"/>
              </a:rPr>
              <a:t>...</a:t>
            </a:r>
          </a:p>
          <a:p>
            <a:pPr marL="180340" indent="0" algn="just" defTabSz="266700">
              <a:lnSpc>
                <a:spcPct val="130000"/>
              </a:lnSpc>
              <a:spcAft>
                <a:spcPct val="0"/>
              </a:spcAft>
            </a:pPr>
            <a:r>
              <a:rPr sz="2800" b="1" dirty="0">
                <a:latin typeface="Times New Roman" panose="02020603050405020304"/>
                <a:ea typeface="Calibri" panose="020F0502020204030204"/>
              </a:rPr>
              <a:t>C.</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Cacbon</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vô</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định</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hình</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dùng</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làm</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mặt</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nạ</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phòng</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độc</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chất</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khử</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mùi</a:t>
            </a:r>
            <a:r>
              <a:rPr sz="2800" dirty="0">
                <a:latin typeface="Times New Roman" panose="02020603050405020304"/>
                <a:ea typeface="Calibri" panose="020F0502020204030204"/>
              </a:rPr>
              <a:t>…</a:t>
            </a:r>
          </a:p>
          <a:p>
            <a:pPr marL="180340" indent="0" algn="just" defTabSz="266700">
              <a:lnSpc>
                <a:spcPct val="130000"/>
              </a:lnSpc>
              <a:spcAft>
                <a:spcPct val="0"/>
              </a:spcAft>
            </a:pPr>
            <a:r>
              <a:rPr sz="2800" b="1" dirty="0">
                <a:latin typeface="Times New Roman" panose="02020603050405020304"/>
                <a:ea typeface="Calibri" panose="020F0502020204030204"/>
              </a:rPr>
              <a:t>D.</a:t>
            </a:r>
            <a:r>
              <a:rPr sz="2800" dirty="0">
                <a:latin typeface="Times New Roman" panose="02020603050405020304"/>
                <a:ea typeface="Calibri" panose="020F0502020204030204"/>
              </a:rPr>
              <a:t> A, B, C </a:t>
            </a:r>
            <a:r>
              <a:rPr sz="2800" dirty="0" err="1">
                <a:latin typeface="Times New Roman" panose="02020603050405020304"/>
                <a:ea typeface="Calibri" panose="020F0502020204030204"/>
              </a:rPr>
              <a:t>đều</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đúng</a:t>
            </a:r>
            <a:r>
              <a:rPr sz="2800" dirty="0">
                <a:latin typeface="Times New Roman" panose="02020603050405020304"/>
                <a:ea typeface="Calibri" panose="020F0502020204030204"/>
              </a:rPr>
              <a:t>.</a:t>
            </a:r>
          </a:p>
          <a:p>
            <a:pPr algn="just" defTabSz="266700">
              <a:lnSpc>
                <a:spcPct val="130000"/>
              </a:lnSpc>
              <a:spcAft>
                <a:spcPct val="0"/>
              </a:spcAft>
            </a:pPr>
            <a:r>
              <a:rPr sz="2800" b="1" dirty="0" err="1">
                <a:latin typeface="Times New Roman" panose="02020603050405020304"/>
                <a:ea typeface="Calibri" panose="020F0502020204030204"/>
              </a:rPr>
              <a:t>Câu</a:t>
            </a:r>
            <a:r>
              <a:rPr sz="2800" b="1" dirty="0">
                <a:latin typeface="Times New Roman" panose="02020603050405020304"/>
                <a:ea typeface="Calibri" panose="020F0502020204030204"/>
              </a:rPr>
              <a:t> 2.</a:t>
            </a:r>
            <a:r>
              <a:rPr sz="2800" dirty="0">
                <a:latin typeface="Times New Roman" panose="02020603050405020304"/>
                <a:ea typeface="Calibri" panose="020F0502020204030204"/>
              </a:rPr>
              <a:t> Do </a:t>
            </a:r>
            <a:r>
              <a:rPr sz="2800" dirty="0" err="1">
                <a:latin typeface="Times New Roman" panose="02020603050405020304"/>
                <a:ea typeface="Calibri" panose="020F0502020204030204"/>
              </a:rPr>
              <a:t>có</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tính</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hấp</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phụ</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nên</a:t>
            </a:r>
            <a:r>
              <a:rPr sz="2800" dirty="0">
                <a:latin typeface="Times New Roman" panose="02020603050405020304"/>
                <a:ea typeface="Calibri" panose="020F0502020204030204"/>
              </a:rPr>
              <a:t> carbon </a:t>
            </a:r>
            <a:r>
              <a:rPr sz="2800" dirty="0" err="1">
                <a:latin typeface="Times New Roman" panose="02020603050405020304"/>
                <a:ea typeface="Calibri" panose="020F0502020204030204"/>
              </a:rPr>
              <a:t>vô</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định</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hình</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được</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dùng</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làm</a:t>
            </a:r>
            <a:endParaRPr sz="2800" dirty="0">
              <a:latin typeface="Times New Roman" panose="02020603050405020304"/>
              <a:ea typeface="Calibri" panose="020F0502020204030204"/>
            </a:endParaRPr>
          </a:p>
          <a:p>
            <a:pPr marL="180340" indent="0" algn="just" defTabSz="266700">
              <a:lnSpc>
                <a:spcPct val="130000"/>
              </a:lnSpc>
              <a:spcAft>
                <a:spcPct val="0"/>
              </a:spcAft>
            </a:pPr>
            <a:r>
              <a:rPr sz="2800" dirty="0">
                <a:latin typeface="Times New Roman" panose="02020603050405020304"/>
                <a:ea typeface="Calibri" panose="020F0502020204030204"/>
              </a:rPr>
              <a:t>A. </a:t>
            </a:r>
            <a:r>
              <a:rPr lang="en-US" sz="2800" dirty="0" err="1">
                <a:latin typeface="Times New Roman" panose="02020603050405020304"/>
                <a:ea typeface="Calibri" panose="020F0502020204030204"/>
              </a:rPr>
              <a:t>Đ</a:t>
            </a:r>
            <a:r>
              <a:rPr sz="2800" dirty="0" err="1" smtClean="0">
                <a:latin typeface="Times New Roman" panose="02020603050405020304"/>
                <a:ea typeface="Calibri" panose="020F0502020204030204"/>
              </a:rPr>
              <a:t>iện</a:t>
            </a:r>
            <a:r>
              <a:rPr sz="2800" dirty="0" smtClean="0">
                <a:latin typeface="Times New Roman" panose="02020603050405020304"/>
                <a:ea typeface="Calibri" panose="020F0502020204030204"/>
              </a:rPr>
              <a:t> </a:t>
            </a:r>
            <a:r>
              <a:rPr sz="2800" dirty="0" err="1">
                <a:latin typeface="Times New Roman" panose="02020603050405020304"/>
                <a:ea typeface="Calibri" panose="020F0502020204030204"/>
              </a:rPr>
              <a:t>cực</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chất</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khử</a:t>
            </a:r>
            <a:r>
              <a:rPr sz="2800" dirty="0">
                <a:latin typeface="Times New Roman" panose="02020603050405020304"/>
                <a:ea typeface="Calibri" panose="020F0502020204030204"/>
              </a:rPr>
              <a:t>.                  </a:t>
            </a:r>
          </a:p>
          <a:p>
            <a:pPr marL="180340" indent="0" algn="just" defTabSz="266700">
              <a:lnSpc>
                <a:spcPct val="130000"/>
              </a:lnSpc>
              <a:spcAft>
                <a:spcPct val="0"/>
              </a:spcAft>
            </a:pPr>
            <a:r>
              <a:rPr sz="2800" b="1" dirty="0">
                <a:latin typeface="Times New Roman" panose="02020603050405020304"/>
                <a:ea typeface="Calibri" panose="020F0502020204030204"/>
              </a:rPr>
              <a:t>B.</a:t>
            </a:r>
            <a:r>
              <a:rPr sz="2800" dirty="0">
                <a:latin typeface="Times New Roman" panose="02020603050405020304"/>
                <a:ea typeface="Calibri" panose="020F0502020204030204"/>
              </a:rPr>
              <a:t> </a:t>
            </a:r>
            <a:r>
              <a:rPr lang="en-US" sz="2800" dirty="0" err="1" smtClean="0">
                <a:latin typeface="Times New Roman" panose="02020603050405020304"/>
                <a:ea typeface="Calibri" panose="020F0502020204030204"/>
              </a:rPr>
              <a:t>Nhiên</a:t>
            </a:r>
            <a:r>
              <a:rPr lang="en-US" sz="2800" dirty="0" smtClean="0">
                <a:latin typeface="Times New Roman" panose="02020603050405020304"/>
                <a:ea typeface="Calibri" panose="020F0502020204030204"/>
              </a:rPr>
              <a:t> </a:t>
            </a:r>
            <a:r>
              <a:rPr lang="en-US" sz="2800" dirty="0" err="1" smtClean="0">
                <a:latin typeface="Times New Roman" panose="02020603050405020304"/>
                <a:ea typeface="Calibri" panose="020F0502020204030204"/>
              </a:rPr>
              <a:t>liệu</a:t>
            </a:r>
            <a:r>
              <a:rPr lang="en-US" sz="2800" dirty="0" smtClean="0">
                <a:latin typeface="Times New Roman" panose="02020603050405020304"/>
                <a:ea typeface="Calibri" panose="020F0502020204030204"/>
              </a:rPr>
              <a:t> </a:t>
            </a:r>
            <a:r>
              <a:rPr sz="2800" dirty="0" smtClean="0">
                <a:latin typeface="Times New Roman" panose="02020603050405020304"/>
                <a:ea typeface="Calibri" panose="020F0502020204030204"/>
              </a:rPr>
              <a:t>, </a:t>
            </a:r>
            <a:r>
              <a:rPr lang="en-US" sz="2800" dirty="0" err="1" smtClean="0">
                <a:latin typeface="Times New Roman" panose="02020603050405020304"/>
                <a:ea typeface="Calibri" panose="020F0502020204030204"/>
              </a:rPr>
              <a:t>dao</a:t>
            </a:r>
            <a:r>
              <a:rPr lang="en-US" sz="2800" dirty="0" smtClean="0">
                <a:latin typeface="Times New Roman" panose="02020603050405020304"/>
                <a:ea typeface="Calibri" panose="020F0502020204030204"/>
              </a:rPr>
              <a:t> </a:t>
            </a:r>
            <a:r>
              <a:rPr lang="en-US" sz="2800" dirty="0" err="1" smtClean="0">
                <a:latin typeface="Times New Roman" panose="02020603050405020304"/>
                <a:ea typeface="Calibri" panose="020F0502020204030204"/>
              </a:rPr>
              <a:t>cắt</a:t>
            </a:r>
            <a:r>
              <a:rPr lang="en-US" sz="2800" dirty="0" smtClean="0">
                <a:latin typeface="Times New Roman" panose="02020603050405020304"/>
                <a:ea typeface="Calibri" panose="020F0502020204030204"/>
              </a:rPr>
              <a:t> </a:t>
            </a:r>
            <a:r>
              <a:rPr lang="en-US" sz="2800" dirty="0" err="1" smtClean="0">
                <a:latin typeface="Times New Roman" panose="02020603050405020304"/>
                <a:ea typeface="Calibri" panose="020F0502020204030204"/>
              </a:rPr>
              <a:t>kính</a:t>
            </a:r>
            <a:r>
              <a:rPr sz="2800" dirty="0" smtClean="0">
                <a:latin typeface="Times New Roman" panose="02020603050405020304"/>
                <a:ea typeface="Calibri" panose="020F0502020204030204"/>
              </a:rPr>
              <a:t>.</a:t>
            </a:r>
            <a:endParaRPr sz="2800" dirty="0">
              <a:latin typeface="Times New Roman" panose="02020603050405020304"/>
              <a:ea typeface="Calibri" panose="020F0502020204030204"/>
            </a:endParaRPr>
          </a:p>
          <a:p>
            <a:pPr marL="180340" indent="0" algn="just" defTabSz="266700">
              <a:lnSpc>
                <a:spcPct val="130000"/>
              </a:lnSpc>
              <a:spcAft>
                <a:spcPct val="0"/>
              </a:spcAft>
            </a:pPr>
            <a:r>
              <a:rPr lang="vi-VN" sz="2800" dirty="0">
                <a:latin typeface="Times New Roman" panose="02020603050405020304"/>
                <a:ea typeface="Calibri" panose="020F0502020204030204"/>
              </a:rPr>
              <a:t>C</a:t>
            </a:r>
            <a:r>
              <a:rPr sz="2800" dirty="0">
                <a:latin typeface="Times New Roman" panose="02020603050405020304"/>
                <a:ea typeface="Calibri" panose="020F0502020204030204"/>
              </a:rPr>
              <a:t>. </a:t>
            </a:r>
            <a:r>
              <a:rPr lang="en-US" sz="2800" dirty="0" err="1">
                <a:latin typeface="Times New Roman" panose="02020603050405020304"/>
                <a:ea typeface="Calibri" panose="020F0502020204030204"/>
              </a:rPr>
              <a:t>R</a:t>
            </a:r>
            <a:r>
              <a:rPr sz="2800" dirty="0" err="1" smtClean="0">
                <a:latin typeface="Times New Roman" panose="02020603050405020304"/>
                <a:ea typeface="Calibri" panose="020F0502020204030204"/>
              </a:rPr>
              <a:t>uột</a:t>
            </a:r>
            <a:r>
              <a:rPr sz="2800" dirty="0" smtClean="0">
                <a:latin typeface="Times New Roman" panose="02020603050405020304"/>
                <a:ea typeface="Calibri" panose="020F0502020204030204"/>
              </a:rPr>
              <a:t> </a:t>
            </a:r>
            <a:r>
              <a:rPr sz="2800" dirty="0" err="1">
                <a:latin typeface="Times New Roman" panose="02020603050405020304"/>
                <a:ea typeface="Calibri" panose="020F0502020204030204"/>
              </a:rPr>
              <a:t>bút</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chì</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chất</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bôi</a:t>
            </a:r>
            <a:r>
              <a:rPr sz="2800" dirty="0">
                <a:latin typeface="Times New Roman" panose="02020603050405020304"/>
                <a:ea typeface="Calibri" panose="020F0502020204030204"/>
              </a:rPr>
              <a:t> </a:t>
            </a:r>
            <a:r>
              <a:rPr sz="2800" dirty="0" err="1">
                <a:latin typeface="Times New Roman" panose="02020603050405020304"/>
                <a:ea typeface="Calibri" panose="020F0502020204030204"/>
              </a:rPr>
              <a:t>trơn</a:t>
            </a:r>
            <a:r>
              <a:rPr sz="2800" dirty="0">
                <a:latin typeface="Times New Roman" panose="02020603050405020304"/>
                <a:ea typeface="Calibri" panose="020F0502020204030204"/>
              </a:rPr>
              <a:t>.	</a:t>
            </a:r>
          </a:p>
          <a:p>
            <a:pPr marL="180340" indent="0" algn="just" defTabSz="266700">
              <a:lnSpc>
                <a:spcPct val="130000"/>
              </a:lnSpc>
              <a:spcAft>
                <a:spcPct val="0"/>
              </a:spcAft>
            </a:pPr>
            <a:r>
              <a:rPr sz="2800" b="1" dirty="0">
                <a:latin typeface="Times New Roman" panose="02020603050405020304"/>
                <a:ea typeface="Calibri" panose="020F0502020204030204"/>
              </a:rPr>
              <a:t>D.</a:t>
            </a:r>
            <a:r>
              <a:rPr sz="2800" dirty="0">
                <a:latin typeface="Times New Roman" panose="02020603050405020304"/>
                <a:ea typeface="Calibri" panose="020F0502020204030204"/>
              </a:rPr>
              <a:t> </a:t>
            </a:r>
            <a:r>
              <a:rPr lang="en-US" sz="2800" dirty="0" err="1" smtClean="0">
                <a:latin typeface="Times New Roman" panose="02020603050405020304"/>
                <a:ea typeface="Calibri" panose="020F0502020204030204"/>
              </a:rPr>
              <a:t>Mặt</a:t>
            </a:r>
            <a:r>
              <a:rPr lang="en-US" sz="2800" dirty="0" smtClean="0">
                <a:latin typeface="Times New Roman" panose="02020603050405020304"/>
                <a:ea typeface="Calibri" panose="020F0502020204030204"/>
              </a:rPr>
              <a:t> </a:t>
            </a:r>
            <a:r>
              <a:rPr lang="en-US" sz="2800" dirty="0" err="1" smtClean="0">
                <a:latin typeface="Times New Roman" panose="02020603050405020304"/>
                <a:ea typeface="Calibri" panose="020F0502020204030204"/>
              </a:rPr>
              <a:t>nạ</a:t>
            </a:r>
            <a:r>
              <a:rPr lang="en-US" sz="2800" dirty="0" smtClean="0">
                <a:latin typeface="Times New Roman" panose="02020603050405020304"/>
                <a:ea typeface="Calibri" panose="020F0502020204030204"/>
              </a:rPr>
              <a:t> </a:t>
            </a:r>
            <a:r>
              <a:rPr lang="en-US" sz="2800" dirty="0" err="1" smtClean="0">
                <a:latin typeface="Times New Roman" panose="02020603050405020304"/>
                <a:ea typeface="Calibri" panose="020F0502020204030204"/>
              </a:rPr>
              <a:t>phòng</a:t>
            </a:r>
            <a:r>
              <a:rPr lang="en-US" sz="2800" dirty="0" smtClean="0">
                <a:latin typeface="Times New Roman" panose="02020603050405020304"/>
                <a:ea typeface="Calibri" panose="020F0502020204030204"/>
              </a:rPr>
              <a:t> </a:t>
            </a:r>
            <a:r>
              <a:rPr lang="en-US" sz="2800" dirty="0" err="1" smtClean="0">
                <a:latin typeface="Times New Roman" panose="02020603050405020304"/>
                <a:ea typeface="Calibri" panose="020F0502020204030204"/>
              </a:rPr>
              <a:t>độc</a:t>
            </a:r>
            <a:r>
              <a:rPr lang="en-US" sz="2800" dirty="0" smtClean="0">
                <a:latin typeface="Times New Roman" panose="02020603050405020304"/>
                <a:ea typeface="Calibri" panose="020F0502020204030204"/>
              </a:rPr>
              <a:t> </a:t>
            </a:r>
            <a:r>
              <a:rPr sz="2800" dirty="0" smtClean="0">
                <a:latin typeface="Times New Roman" panose="02020603050405020304"/>
                <a:ea typeface="Calibri" panose="020F0502020204030204"/>
              </a:rPr>
              <a:t>, </a:t>
            </a:r>
            <a:r>
              <a:rPr lang="en-US" sz="2800" dirty="0" err="1" smtClean="0">
                <a:latin typeface="Times New Roman" panose="02020603050405020304"/>
                <a:ea typeface="Calibri" panose="020F0502020204030204"/>
              </a:rPr>
              <a:t>lọc</a:t>
            </a:r>
            <a:r>
              <a:rPr lang="en-US" sz="2800" dirty="0" smtClean="0">
                <a:latin typeface="Times New Roman" panose="02020603050405020304"/>
                <a:ea typeface="Calibri" panose="020F0502020204030204"/>
              </a:rPr>
              <a:t> </a:t>
            </a:r>
            <a:r>
              <a:rPr lang="en-US" sz="2800" dirty="0" err="1" smtClean="0">
                <a:latin typeface="Times New Roman" panose="02020603050405020304"/>
                <a:ea typeface="Calibri" panose="020F0502020204030204"/>
              </a:rPr>
              <a:t>nước</a:t>
            </a:r>
            <a:r>
              <a:rPr lang="en-US" sz="2800" dirty="0" smtClean="0">
                <a:latin typeface="Times New Roman" panose="02020603050405020304"/>
                <a:ea typeface="Calibri" panose="020F0502020204030204"/>
              </a:rPr>
              <a:t>..</a:t>
            </a:r>
            <a:r>
              <a:rPr sz="2800" dirty="0" smtClean="0">
                <a:latin typeface="Times New Roman" panose="02020603050405020304"/>
                <a:ea typeface="Calibri" panose="020F0502020204030204"/>
              </a:rPr>
              <a:t>.</a:t>
            </a:r>
            <a:endParaRPr sz="2800" dirty="0">
              <a:latin typeface="Times New Roman" panose="02020603050405020304"/>
              <a:ea typeface="Calibri" panose="020F0502020204030204"/>
            </a:endParaRPr>
          </a:p>
          <a:p>
            <a:pPr algn="just" defTabSz="266700">
              <a:lnSpc>
                <a:spcPct val="130000"/>
              </a:lnSpc>
              <a:spcAft>
                <a:spcPct val="0"/>
              </a:spcAft>
            </a:pPr>
            <a:endParaRPr sz="2800" dirty="0">
              <a:latin typeface="Times New Roman" panose="02020603050405020304"/>
              <a:ea typeface="Calibri" panose="020F0502020204030204"/>
            </a:endParaRPr>
          </a:p>
        </p:txBody>
      </p:sp>
      <p:sp>
        <p:nvSpPr>
          <p:cNvPr id="2" name="Oval 1"/>
          <p:cNvSpPr/>
          <p:nvPr/>
        </p:nvSpPr>
        <p:spPr>
          <a:xfrm>
            <a:off x="412750" y="3429635"/>
            <a:ext cx="305435" cy="35179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Oval 2"/>
          <p:cNvSpPr/>
          <p:nvPr/>
        </p:nvSpPr>
        <p:spPr>
          <a:xfrm flipH="1">
            <a:off x="412750" y="6218926"/>
            <a:ext cx="498475" cy="35179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508635" y="492125"/>
            <a:ext cx="11153140" cy="6808470"/>
          </a:xfrm>
          <a:prstGeom prst="rect">
            <a:avLst/>
          </a:prstGeom>
        </p:spPr>
        <p:txBody>
          <a:bodyPr wrap="square">
            <a:spAutoFit/>
          </a:bodyPr>
          <a:lstStyle/>
          <a:p>
            <a:pPr algn="just" defTabSz="266700">
              <a:lnSpc>
                <a:spcPct val="130000"/>
              </a:lnSpc>
              <a:spcAft>
                <a:spcPct val="0"/>
              </a:spcAft>
            </a:pPr>
            <a:r>
              <a:rPr sz="2800" b="1">
                <a:latin typeface="Times New Roman" panose="02020603050405020304"/>
                <a:ea typeface="Calibri" panose="020F0502020204030204"/>
              </a:rPr>
              <a:t>Câu 3.</a:t>
            </a:r>
            <a:r>
              <a:rPr sz="2800">
                <a:latin typeface="Times New Roman" panose="02020603050405020304"/>
                <a:ea typeface="Calibri" panose="020F0502020204030204"/>
              </a:rPr>
              <a:t> Vật liệu dưới đây được dùng để chế tạo ruột bút chì?</a:t>
            </a:r>
          </a:p>
          <a:p>
            <a:pPr algn="just" defTabSz="266700">
              <a:lnSpc>
                <a:spcPct val="130000"/>
              </a:lnSpc>
              <a:spcAft>
                <a:spcPct val="0"/>
              </a:spcAft>
            </a:pPr>
            <a:r>
              <a:rPr sz="2800" b="1">
                <a:latin typeface="Times New Roman" panose="02020603050405020304"/>
                <a:ea typeface="Calibri" panose="020F0502020204030204"/>
              </a:rPr>
              <a:t>	A.</a:t>
            </a:r>
            <a:r>
              <a:rPr sz="2800">
                <a:latin typeface="Times New Roman" panose="02020603050405020304"/>
                <a:ea typeface="Calibri" panose="020F0502020204030204"/>
              </a:rPr>
              <a:t> Chì.	</a:t>
            </a:r>
            <a:r>
              <a:rPr lang="vi-VN" sz="2800">
                <a:latin typeface="Times New Roman" panose="02020603050405020304"/>
                <a:ea typeface="Calibri" panose="020F0502020204030204"/>
              </a:rPr>
              <a:t>	</a:t>
            </a:r>
            <a:r>
              <a:rPr sz="2800" b="1">
                <a:latin typeface="Times New Roman" panose="02020603050405020304"/>
                <a:ea typeface="Calibri" panose="020F0502020204030204"/>
              </a:rPr>
              <a:t>B.</a:t>
            </a:r>
            <a:r>
              <a:rPr sz="2800">
                <a:latin typeface="Times New Roman" panose="02020603050405020304"/>
                <a:ea typeface="Calibri" panose="020F0502020204030204"/>
              </a:rPr>
              <a:t> Than đá.	</a:t>
            </a:r>
            <a:r>
              <a:rPr lang="vi-VN" sz="2800">
                <a:latin typeface="Times New Roman" panose="02020603050405020304"/>
                <a:ea typeface="Calibri" panose="020F0502020204030204"/>
              </a:rPr>
              <a:t>	</a:t>
            </a:r>
            <a:r>
              <a:rPr sz="2800" b="1">
                <a:latin typeface="Times New Roman" panose="02020603050405020304"/>
                <a:ea typeface="Calibri" panose="020F0502020204030204"/>
              </a:rPr>
              <a:t>C.</a:t>
            </a:r>
            <a:r>
              <a:rPr sz="2800">
                <a:latin typeface="Times New Roman" panose="02020603050405020304"/>
                <a:ea typeface="Calibri" panose="020F0502020204030204"/>
              </a:rPr>
              <a:t> Than chì.	</a:t>
            </a:r>
            <a:r>
              <a:rPr lang="vi-VN" sz="2800">
                <a:latin typeface="Times New Roman" panose="02020603050405020304"/>
                <a:ea typeface="Calibri" panose="020F0502020204030204"/>
              </a:rPr>
              <a:t>	</a:t>
            </a:r>
            <a:r>
              <a:rPr sz="2800" b="1">
                <a:latin typeface="Times New Roman" panose="02020603050405020304"/>
                <a:ea typeface="Calibri" panose="020F0502020204030204"/>
              </a:rPr>
              <a:t>D.</a:t>
            </a:r>
            <a:r>
              <a:rPr sz="2800">
                <a:latin typeface="Times New Roman" panose="02020603050405020304"/>
                <a:ea typeface="Calibri" panose="020F0502020204030204"/>
              </a:rPr>
              <a:t> Than vô định hình.</a:t>
            </a:r>
          </a:p>
          <a:p>
            <a:pPr algn="just" defTabSz="266700">
              <a:lnSpc>
                <a:spcPct val="130000"/>
              </a:lnSpc>
              <a:spcAft>
                <a:spcPct val="0"/>
              </a:spcAft>
            </a:pPr>
            <a:r>
              <a:rPr sz="2800" b="1">
                <a:latin typeface="Times New Roman" panose="02020603050405020304"/>
                <a:ea typeface="Calibri" panose="020F0502020204030204"/>
              </a:rPr>
              <a:t>Câu 4.</a:t>
            </a:r>
            <a:r>
              <a:rPr sz="2800">
                <a:latin typeface="Times New Roman" panose="02020603050405020304"/>
                <a:ea typeface="Calibri" panose="020F0502020204030204"/>
              </a:rPr>
              <a:t> Tủ lạnh dùng lâu ngày thường có mùi hôi. Để khử mùi người ta thường cho vào tủ lạnh một mẩu than gỗ. Than gỗ lại có khả năng khử mùi hôi là vì</a:t>
            </a:r>
          </a:p>
          <a:p>
            <a:pPr marL="180340" indent="0" algn="just" defTabSz="266700">
              <a:lnSpc>
                <a:spcPct val="130000"/>
              </a:lnSpc>
              <a:spcAft>
                <a:spcPct val="0"/>
              </a:spcAft>
            </a:pPr>
            <a:r>
              <a:rPr sz="2800" b="1">
                <a:latin typeface="Times New Roman" panose="02020603050405020304"/>
                <a:ea typeface="Calibri" panose="020F0502020204030204"/>
              </a:rPr>
              <a:t>A.</a:t>
            </a:r>
            <a:r>
              <a:rPr sz="2800">
                <a:latin typeface="Times New Roman" panose="02020603050405020304"/>
                <a:ea typeface="Calibri" panose="020F0502020204030204"/>
              </a:rPr>
              <a:t> than gỗ có tính khử mạnh.</a:t>
            </a:r>
          </a:p>
          <a:p>
            <a:pPr marL="180340" indent="0" algn="just" defTabSz="266700">
              <a:lnSpc>
                <a:spcPct val="130000"/>
              </a:lnSpc>
              <a:spcAft>
                <a:spcPct val="0"/>
              </a:spcAft>
            </a:pPr>
            <a:r>
              <a:rPr sz="2800" b="1">
                <a:latin typeface="Times New Roman" panose="02020603050405020304"/>
                <a:ea typeface="Calibri" panose="020F0502020204030204"/>
              </a:rPr>
              <a:t>B.</a:t>
            </a:r>
            <a:r>
              <a:rPr sz="2800">
                <a:latin typeface="Times New Roman" panose="02020603050405020304"/>
                <a:ea typeface="Calibri" panose="020F0502020204030204"/>
              </a:rPr>
              <a:t> than gỗ xúc tác cho quá trình chuyển hóa các chất khí có mùi hôi thành chất không mùi.</a:t>
            </a:r>
          </a:p>
          <a:p>
            <a:pPr marL="180340" indent="0" algn="just" defTabSz="266700">
              <a:lnSpc>
                <a:spcPct val="130000"/>
              </a:lnSpc>
              <a:spcAft>
                <a:spcPct val="0"/>
              </a:spcAft>
            </a:pPr>
            <a:r>
              <a:rPr sz="2800" b="1">
                <a:latin typeface="Times New Roman" panose="02020603050405020304"/>
                <a:ea typeface="Calibri" panose="020F0502020204030204"/>
              </a:rPr>
              <a:t>C.</a:t>
            </a:r>
            <a:r>
              <a:rPr sz="2800">
                <a:latin typeface="Times New Roman" panose="02020603050405020304"/>
                <a:ea typeface="Calibri" panose="020F0502020204030204"/>
              </a:rPr>
              <a:t> than gỗ có khả năng phản ứng với các khí có mùi tạo thành chất không mùi.</a:t>
            </a:r>
          </a:p>
          <a:p>
            <a:pPr marL="180340" indent="0" algn="just" defTabSz="266700">
              <a:lnSpc>
                <a:spcPct val="130000"/>
              </a:lnSpc>
              <a:spcAft>
                <a:spcPct val="0"/>
              </a:spcAft>
            </a:pPr>
            <a:r>
              <a:rPr sz="2800" b="1">
                <a:latin typeface="Times New Roman" panose="02020603050405020304"/>
                <a:ea typeface="Calibri" panose="020F0502020204030204"/>
              </a:rPr>
              <a:t>D.</a:t>
            </a:r>
            <a:r>
              <a:rPr sz="2800">
                <a:latin typeface="Times New Roman" panose="02020603050405020304"/>
                <a:ea typeface="Calibri" panose="020F0502020204030204"/>
              </a:rPr>
              <a:t> than gỗ có khả năng hấp phụ các khí có mùi hôi.</a:t>
            </a:r>
          </a:p>
          <a:p>
            <a:pPr algn="just" defTabSz="266700">
              <a:lnSpc>
                <a:spcPct val="130000"/>
              </a:lnSpc>
              <a:spcAft>
                <a:spcPct val="0"/>
              </a:spcAft>
            </a:pPr>
            <a:endParaRPr sz="2800">
              <a:latin typeface="Times New Roman" panose="02020603050405020304"/>
              <a:ea typeface="Calibri" panose="020F0502020204030204"/>
            </a:endParaRPr>
          </a:p>
        </p:txBody>
      </p:sp>
      <p:sp>
        <p:nvSpPr>
          <p:cNvPr id="6" name="Oval 5"/>
          <p:cNvSpPr/>
          <p:nvPr/>
        </p:nvSpPr>
        <p:spPr>
          <a:xfrm>
            <a:off x="4201795" y="1217930"/>
            <a:ext cx="442595" cy="372745"/>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Oval 6"/>
          <p:cNvSpPr/>
          <p:nvPr/>
        </p:nvSpPr>
        <p:spPr>
          <a:xfrm>
            <a:off x="509270" y="6096635"/>
            <a:ext cx="514350" cy="51054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698500" y="156210"/>
            <a:ext cx="11165205" cy="5210810"/>
          </a:xfrm>
          <a:prstGeom prst="rect">
            <a:avLst/>
          </a:prstGeom>
          <a:noFill/>
        </p:spPr>
        <p:txBody>
          <a:bodyPr wrap="square" rtlCol="0" anchor="t">
            <a:spAutoFit/>
          </a:bodyPr>
          <a:lstStyle/>
          <a:p>
            <a:pPr algn="just" defTabSz="266700">
              <a:lnSpc>
                <a:spcPct val="130000"/>
              </a:lnSpc>
              <a:spcAft>
                <a:spcPct val="0"/>
              </a:spcAft>
            </a:pPr>
            <a:r>
              <a:rPr sz="3200" b="1">
                <a:latin typeface="Times New Roman" panose="02020603050405020304"/>
                <a:ea typeface="Calibri" panose="020F0502020204030204"/>
                <a:sym typeface="+mn-ea"/>
              </a:rPr>
              <a:t>Câu 5.</a:t>
            </a:r>
            <a:r>
              <a:rPr sz="3200">
                <a:latin typeface="Times New Roman" panose="02020603050405020304"/>
                <a:ea typeface="Calibri" panose="020F0502020204030204"/>
                <a:sym typeface="+mn-ea"/>
              </a:rPr>
              <a:t> Ứng dụng nào sau đây </a:t>
            </a:r>
            <a:r>
              <a:rPr sz="3200" b="1">
                <a:latin typeface="Times New Roman" panose="02020603050405020304"/>
                <a:ea typeface="Calibri" panose="020F0502020204030204"/>
                <a:sym typeface="+mn-ea"/>
              </a:rPr>
              <a:t>không </a:t>
            </a:r>
            <a:r>
              <a:rPr sz="3200">
                <a:latin typeface="Times New Roman" panose="02020603050405020304"/>
                <a:ea typeface="Calibri" panose="020F0502020204030204"/>
                <a:sym typeface="+mn-ea"/>
              </a:rPr>
              <a:t>phải của chlorine?</a:t>
            </a:r>
            <a:endParaRPr sz="3200">
              <a:latin typeface="Times New Roman" panose="02020603050405020304"/>
              <a:ea typeface="Calibri" panose="020F0502020204030204"/>
            </a:endParaRPr>
          </a:p>
          <a:p>
            <a:pPr marL="179705" indent="0" algn="just" defTabSz="266700">
              <a:lnSpc>
                <a:spcPct val="130000"/>
              </a:lnSpc>
              <a:spcAft>
                <a:spcPct val="0"/>
              </a:spcAft>
            </a:pPr>
            <a:r>
              <a:rPr sz="3200">
                <a:latin typeface="Times New Roman" panose="02020603050405020304"/>
                <a:ea typeface="Calibri" panose="020F0502020204030204"/>
                <a:sym typeface="+mn-ea"/>
              </a:rPr>
              <a:t>A. Khử trùng nước sinh hoạt.         </a:t>
            </a:r>
            <a:endParaRPr sz="3200">
              <a:latin typeface="Times New Roman" panose="02020603050405020304"/>
              <a:ea typeface="Calibri" panose="020F0502020204030204"/>
            </a:endParaRPr>
          </a:p>
          <a:p>
            <a:pPr marL="179705" indent="0" algn="just" defTabSz="266700">
              <a:lnSpc>
                <a:spcPct val="130000"/>
              </a:lnSpc>
              <a:spcAft>
                <a:spcPct val="0"/>
              </a:spcAft>
            </a:pPr>
            <a:r>
              <a:rPr sz="3200" b="1">
                <a:latin typeface="Times New Roman" panose="02020603050405020304"/>
                <a:ea typeface="Calibri" panose="020F0502020204030204"/>
                <a:sym typeface="+mn-ea"/>
              </a:rPr>
              <a:t>B. </a:t>
            </a:r>
            <a:r>
              <a:rPr sz="3200">
                <a:latin typeface="Times New Roman" panose="02020603050405020304"/>
                <a:ea typeface="Calibri" panose="020F0502020204030204"/>
                <a:sym typeface="+mn-ea"/>
              </a:rPr>
              <a:t>Tinh chế dầu mỏ.</a:t>
            </a:r>
            <a:endParaRPr sz="3200">
              <a:latin typeface="Times New Roman" panose="02020603050405020304"/>
              <a:ea typeface="Calibri" panose="020F0502020204030204"/>
            </a:endParaRPr>
          </a:p>
          <a:p>
            <a:pPr algn="just" defTabSz="266700">
              <a:lnSpc>
                <a:spcPct val="130000"/>
              </a:lnSpc>
              <a:spcAft>
                <a:spcPct val="0"/>
              </a:spcAft>
            </a:pPr>
            <a:r>
              <a:rPr sz="3200" b="1">
                <a:latin typeface="Times New Roman" panose="02020603050405020304"/>
                <a:ea typeface="Calibri" panose="020F0502020204030204"/>
                <a:sym typeface="+mn-ea"/>
              </a:rPr>
              <a:t>	C. </a:t>
            </a:r>
            <a:r>
              <a:rPr sz="3200">
                <a:latin typeface="Times New Roman" panose="02020603050405020304"/>
                <a:ea typeface="Calibri" panose="020F0502020204030204"/>
                <a:sym typeface="+mn-ea"/>
              </a:rPr>
              <a:t>Tẩy trắng vải, sợi, giấy.	</a:t>
            </a:r>
            <a:endParaRPr sz="3200">
              <a:latin typeface="Times New Roman" panose="02020603050405020304"/>
              <a:ea typeface="Calibri" panose="020F0502020204030204"/>
            </a:endParaRPr>
          </a:p>
          <a:p>
            <a:pPr marL="0" indent="177800" algn="just" defTabSz="266700">
              <a:lnSpc>
                <a:spcPct val="130000"/>
              </a:lnSpc>
              <a:spcAft>
                <a:spcPct val="0"/>
              </a:spcAft>
            </a:pPr>
            <a:r>
              <a:rPr sz="3200" b="1">
                <a:latin typeface="Times New Roman" panose="02020603050405020304"/>
                <a:ea typeface="Calibri" panose="020F0502020204030204"/>
                <a:sym typeface="+mn-ea"/>
              </a:rPr>
              <a:t>D. </a:t>
            </a:r>
            <a:r>
              <a:rPr sz="3200">
                <a:latin typeface="Times New Roman" panose="02020603050405020304"/>
                <a:ea typeface="Calibri" panose="020F0502020204030204"/>
                <a:sym typeface="+mn-ea"/>
              </a:rPr>
              <a:t>Sản xuất HCl, KClO</a:t>
            </a:r>
            <a:r>
              <a:rPr sz="3200" baseline="-25000">
                <a:latin typeface="Times New Roman" panose="02020603050405020304"/>
                <a:ea typeface="Calibri" panose="020F0502020204030204"/>
                <a:sym typeface="+mn-ea"/>
              </a:rPr>
              <a:t>3</a:t>
            </a:r>
            <a:r>
              <a:rPr sz="3200">
                <a:latin typeface="Times New Roman" panose="02020603050405020304"/>
                <a:ea typeface="Calibri" panose="020F0502020204030204"/>
                <a:sym typeface="+mn-ea"/>
              </a:rPr>
              <a:t>, CaOCl</a:t>
            </a:r>
            <a:r>
              <a:rPr sz="3200" baseline="-25000">
                <a:latin typeface="Times New Roman" panose="02020603050405020304"/>
                <a:ea typeface="Calibri" panose="020F0502020204030204"/>
                <a:sym typeface="+mn-ea"/>
              </a:rPr>
              <a:t>2</a:t>
            </a:r>
            <a:r>
              <a:rPr sz="3200">
                <a:latin typeface="Times New Roman" panose="02020603050405020304"/>
                <a:ea typeface="Calibri" panose="020F0502020204030204"/>
                <a:sym typeface="+mn-ea"/>
              </a:rPr>
              <a:t>.</a:t>
            </a:r>
            <a:endParaRPr sz="3200">
              <a:latin typeface="Times New Roman" panose="02020603050405020304"/>
              <a:ea typeface="Calibri" panose="020F0502020204030204"/>
            </a:endParaRPr>
          </a:p>
          <a:p>
            <a:pPr algn="just" defTabSz="266700">
              <a:lnSpc>
                <a:spcPct val="130000"/>
              </a:lnSpc>
              <a:spcAft>
                <a:spcPct val="0"/>
              </a:spcAft>
            </a:pPr>
            <a:r>
              <a:rPr sz="3200" b="1">
                <a:latin typeface="Times New Roman" panose="02020603050405020304"/>
                <a:ea typeface="Calibri" panose="020F0502020204030204"/>
                <a:sym typeface="+mn-ea"/>
              </a:rPr>
              <a:t>Câu 6. </a:t>
            </a:r>
            <a:r>
              <a:rPr sz="3200">
                <a:latin typeface="Times New Roman" panose="02020603050405020304"/>
                <a:ea typeface="Calibri" panose="020F0502020204030204"/>
                <a:sym typeface="+mn-ea"/>
              </a:rPr>
              <a:t>Hơi thủy ngân rất dộc, bởi vậy khi làm vỡ nhiệt kế thủy ngân thì chất bột được dùng để rắc lên thủy ngân rồi gom lại là</a:t>
            </a:r>
            <a:endParaRPr sz="3200">
              <a:latin typeface="Times New Roman" panose="02020603050405020304"/>
              <a:ea typeface="Calibri" panose="020F0502020204030204"/>
            </a:endParaRPr>
          </a:p>
          <a:p>
            <a:pPr algn="just" defTabSz="266700">
              <a:lnSpc>
                <a:spcPct val="130000"/>
              </a:lnSpc>
              <a:spcAft>
                <a:spcPct val="0"/>
              </a:spcAft>
            </a:pPr>
            <a:r>
              <a:rPr sz="3200" b="1">
                <a:latin typeface="Times New Roman" panose="02020603050405020304"/>
                <a:ea typeface="Calibri" panose="020F0502020204030204"/>
                <a:sym typeface="+mn-ea"/>
              </a:rPr>
              <a:t>	A.</a:t>
            </a:r>
            <a:r>
              <a:rPr sz="3200">
                <a:latin typeface="Times New Roman" panose="02020603050405020304"/>
                <a:ea typeface="Calibri" panose="020F0502020204030204"/>
                <a:sym typeface="+mn-ea"/>
              </a:rPr>
              <a:t> vôi sống.</a:t>
            </a:r>
            <a:r>
              <a:rPr lang="vi-VN" sz="3200">
                <a:latin typeface="Times New Roman" panose="02020603050405020304"/>
                <a:ea typeface="Calibri" panose="020F0502020204030204"/>
                <a:sym typeface="+mn-ea"/>
              </a:rPr>
              <a:t>		</a:t>
            </a:r>
            <a:r>
              <a:rPr sz="3200">
                <a:latin typeface="Times New Roman" panose="02020603050405020304"/>
                <a:ea typeface="Calibri" panose="020F0502020204030204"/>
                <a:sym typeface="+mn-ea"/>
              </a:rPr>
              <a:t>	</a:t>
            </a:r>
            <a:r>
              <a:rPr sz="3200" b="1">
                <a:latin typeface="Times New Roman" panose="02020603050405020304"/>
                <a:ea typeface="Calibri" panose="020F0502020204030204"/>
                <a:sym typeface="+mn-ea"/>
              </a:rPr>
              <a:t>B.</a:t>
            </a:r>
            <a:r>
              <a:rPr sz="3200">
                <a:latin typeface="Times New Roman" panose="02020603050405020304"/>
                <a:ea typeface="Calibri" panose="020F0502020204030204"/>
                <a:sym typeface="+mn-ea"/>
              </a:rPr>
              <a:t> cát.</a:t>
            </a:r>
            <a:r>
              <a:rPr lang="vi-VN" sz="3200">
                <a:latin typeface="Times New Roman" panose="02020603050405020304"/>
                <a:ea typeface="Calibri" panose="020F0502020204030204"/>
                <a:sym typeface="+mn-ea"/>
              </a:rPr>
              <a:t>			</a:t>
            </a:r>
            <a:r>
              <a:rPr sz="3200" b="1">
                <a:latin typeface="Times New Roman" panose="02020603050405020304"/>
                <a:ea typeface="Calibri" panose="020F0502020204030204"/>
                <a:sym typeface="+mn-ea"/>
              </a:rPr>
              <a:t>C.</a:t>
            </a:r>
            <a:r>
              <a:rPr sz="3200">
                <a:latin typeface="Times New Roman" panose="02020603050405020304"/>
                <a:ea typeface="Calibri" panose="020F0502020204030204"/>
                <a:sym typeface="+mn-ea"/>
              </a:rPr>
              <a:t> muối ăn.	</a:t>
            </a:r>
            <a:r>
              <a:rPr lang="vi-VN" sz="3200">
                <a:latin typeface="Times New Roman" panose="02020603050405020304"/>
                <a:ea typeface="Calibri" panose="020F0502020204030204"/>
                <a:sym typeface="+mn-ea"/>
              </a:rPr>
              <a:t>		</a:t>
            </a:r>
            <a:r>
              <a:rPr sz="3200" b="1">
                <a:latin typeface="Times New Roman" panose="02020603050405020304"/>
                <a:ea typeface="Calibri" panose="020F0502020204030204"/>
                <a:sym typeface="+mn-ea"/>
              </a:rPr>
              <a:t>D.</a:t>
            </a:r>
            <a:r>
              <a:rPr sz="3200">
                <a:latin typeface="Times New Roman" panose="02020603050405020304"/>
                <a:ea typeface="Calibri" panose="020F0502020204030204"/>
                <a:sym typeface="+mn-ea"/>
              </a:rPr>
              <a:t> lưu huỳnh.</a:t>
            </a:r>
            <a:endParaRPr lang="en-US" sz="3200">
              <a:latin typeface="Times New Roman" panose="02020603050405020304"/>
              <a:ea typeface="Calibri" panose="020F0502020204030204"/>
              <a:sym typeface="+mn-ea"/>
            </a:endParaRPr>
          </a:p>
        </p:txBody>
      </p:sp>
      <p:sp>
        <p:nvSpPr>
          <p:cNvPr id="6" name="Oval 5"/>
          <p:cNvSpPr/>
          <p:nvPr/>
        </p:nvSpPr>
        <p:spPr>
          <a:xfrm>
            <a:off x="794385" y="1566545"/>
            <a:ext cx="665480" cy="362585"/>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Oval 6"/>
          <p:cNvSpPr/>
          <p:nvPr/>
        </p:nvSpPr>
        <p:spPr>
          <a:xfrm>
            <a:off x="7798924" y="4853811"/>
            <a:ext cx="685800" cy="30988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878205" y="161290"/>
            <a:ext cx="11134090" cy="6249035"/>
          </a:xfrm>
          <a:prstGeom prst="rect">
            <a:avLst/>
          </a:prstGeom>
          <a:noFill/>
        </p:spPr>
        <p:txBody>
          <a:bodyPr wrap="square" rtlCol="0" anchor="t">
            <a:spAutoFit/>
          </a:bodyPr>
          <a:lstStyle/>
          <a:p>
            <a:pPr algn="just" defTabSz="266700">
              <a:lnSpc>
                <a:spcPct val="130000"/>
              </a:lnSpc>
              <a:spcAft>
                <a:spcPct val="0"/>
              </a:spcAft>
            </a:pPr>
            <a:r>
              <a:rPr sz="2800" b="1">
                <a:latin typeface="Times New Roman" panose="02020603050405020304"/>
                <a:ea typeface="Calibri" panose="020F0502020204030204"/>
                <a:sym typeface="+mn-ea"/>
              </a:rPr>
              <a:t>Câu 7.</a:t>
            </a:r>
            <a:r>
              <a:rPr sz="2800">
                <a:latin typeface="Times New Roman" panose="02020603050405020304"/>
                <a:ea typeface="Calibri" panose="020F0502020204030204"/>
                <a:sym typeface="+mn-ea"/>
              </a:rPr>
              <a:t> Ứng dụng nào sau đây </a:t>
            </a:r>
            <a:r>
              <a:rPr sz="2800" b="1">
                <a:latin typeface="Times New Roman" panose="02020603050405020304"/>
                <a:ea typeface="Calibri" panose="020F0502020204030204"/>
                <a:sym typeface="+mn-ea"/>
              </a:rPr>
              <a:t>không</a:t>
            </a:r>
            <a:r>
              <a:rPr sz="2800">
                <a:latin typeface="Times New Roman" panose="02020603050405020304"/>
                <a:ea typeface="Calibri" panose="020F0502020204030204"/>
                <a:sym typeface="+mn-ea"/>
              </a:rPr>
              <a:t> phải của S?</a:t>
            </a:r>
            <a:endParaRPr sz="2800">
              <a:latin typeface="Times New Roman" panose="02020603050405020304"/>
              <a:ea typeface="Calibri" panose="020F0502020204030204"/>
            </a:endParaRPr>
          </a:p>
          <a:p>
            <a:pPr marL="180340" indent="0" algn="just" defTabSz="266700">
              <a:lnSpc>
                <a:spcPct val="130000"/>
              </a:lnSpc>
              <a:spcAft>
                <a:spcPct val="0"/>
              </a:spcAft>
            </a:pPr>
            <a:r>
              <a:rPr sz="2800">
                <a:latin typeface="Times New Roman" panose="02020603050405020304"/>
                <a:ea typeface="Calibri" panose="020F0502020204030204"/>
                <a:sym typeface="+mn-ea"/>
              </a:rPr>
              <a:t>A. Làm nguyên liệu sản xuất sulfuric acid.	</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sym typeface="+mn-ea"/>
              </a:rPr>
              <a:t>B.</a:t>
            </a:r>
            <a:r>
              <a:rPr sz="2800">
                <a:latin typeface="Times New Roman" panose="02020603050405020304"/>
                <a:ea typeface="Calibri" panose="020F0502020204030204"/>
                <a:sym typeface="+mn-ea"/>
              </a:rPr>
              <a:t> Làm chất lưu hóa cao su.</a:t>
            </a:r>
            <a:endParaRPr sz="2800">
              <a:latin typeface="Times New Roman" panose="02020603050405020304"/>
              <a:ea typeface="Calibri" panose="020F0502020204030204"/>
            </a:endParaRPr>
          </a:p>
          <a:p>
            <a:pPr algn="just" defTabSz="266700">
              <a:lnSpc>
                <a:spcPct val="130000"/>
              </a:lnSpc>
              <a:spcAft>
                <a:spcPct val="0"/>
              </a:spcAft>
            </a:pPr>
            <a:r>
              <a:rPr sz="2800" b="1">
                <a:latin typeface="Times New Roman" panose="02020603050405020304"/>
                <a:ea typeface="Calibri" panose="020F0502020204030204"/>
                <a:sym typeface="+mn-ea"/>
              </a:rPr>
              <a:t>	C.</a:t>
            </a:r>
            <a:r>
              <a:rPr sz="2800">
                <a:latin typeface="Times New Roman" panose="02020603050405020304"/>
                <a:ea typeface="Calibri" panose="020F0502020204030204"/>
                <a:sym typeface="+mn-ea"/>
              </a:rPr>
              <a:t> Khử chua đất.		</a:t>
            </a:r>
            <a:endParaRPr sz="2800">
              <a:latin typeface="Times New Roman" panose="02020603050405020304"/>
              <a:ea typeface="Calibri" panose="020F0502020204030204"/>
            </a:endParaRPr>
          </a:p>
          <a:p>
            <a:pPr marL="0" indent="177800" algn="just" defTabSz="266700">
              <a:lnSpc>
                <a:spcPct val="130000"/>
              </a:lnSpc>
              <a:spcAft>
                <a:spcPct val="0"/>
              </a:spcAft>
            </a:pPr>
            <a:r>
              <a:rPr sz="2800" b="1">
                <a:latin typeface="Times New Roman" panose="02020603050405020304"/>
                <a:ea typeface="Calibri" panose="020F0502020204030204"/>
                <a:sym typeface="+mn-ea"/>
              </a:rPr>
              <a:t>D.</a:t>
            </a:r>
            <a:r>
              <a:rPr sz="2800">
                <a:latin typeface="Times New Roman" panose="02020603050405020304"/>
                <a:ea typeface="Calibri" panose="020F0502020204030204"/>
                <a:sym typeface="+mn-ea"/>
              </a:rPr>
              <a:t> Điều chế thuốc súng đen.</a:t>
            </a:r>
            <a:endParaRPr sz="2800">
              <a:latin typeface="Times New Roman" panose="02020603050405020304"/>
              <a:ea typeface="Calibri" panose="020F0502020204030204"/>
            </a:endParaRPr>
          </a:p>
          <a:p>
            <a:pPr algn="just" defTabSz="266700">
              <a:lnSpc>
                <a:spcPct val="130000"/>
              </a:lnSpc>
              <a:spcAft>
                <a:spcPct val="0"/>
              </a:spcAft>
            </a:pPr>
            <a:r>
              <a:rPr sz="2800" b="1">
                <a:latin typeface="Times New Roman" panose="02020603050405020304"/>
                <a:ea typeface="Calibri" panose="020F0502020204030204"/>
                <a:sym typeface="+mn-ea"/>
              </a:rPr>
              <a:t>Câu 8.</a:t>
            </a:r>
            <a:r>
              <a:rPr sz="2800">
                <a:latin typeface="Times New Roman" panose="02020603050405020304"/>
                <a:ea typeface="Calibri" panose="020F0502020204030204"/>
                <a:sym typeface="+mn-ea"/>
              </a:rPr>
              <a:t> Phát biểu nào sau đây </a:t>
            </a:r>
            <a:r>
              <a:rPr sz="2800" b="1">
                <a:latin typeface="Times New Roman" panose="02020603050405020304"/>
                <a:ea typeface="Calibri" panose="020F0502020204030204"/>
                <a:sym typeface="+mn-ea"/>
              </a:rPr>
              <a:t>không</a:t>
            </a:r>
            <a:r>
              <a:rPr sz="2800">
                <a:latin typeface="Times New Roman" panose="02020603050405020304"/>
                <a:ea typeface="Calibri" panose="020F0502020204030204"/>
                <a:sym typeface="+mn-ea"/>
              </a:rPr>
              <a:t> đúng về ứng dụng của lưu huỳnh? </a:t>
            </a:r>
            <a:endParaRPr sz="2800">
              <a:latin typeface="Times New Roman" panose="02020603050405020304"/>
              <a:ea typeface="Calibri" panose="020F0502020204030204"/>
            </a:endParaRPr>
          </a:p>
          <a:p>
            <a:pPr marL="180340" indent="0" algn="just" defTabSz="266700">
              <a:lnSpc>
                <a:spcPct val="130000"/>
              </a:lnSpc>
              <a:spcAft>
                <a:spcPct val="0"/>
              </a:spcAft>
            </a:pPr>
            <a:r>
              <a:rPr sz="2800">
                <a:latin typeface="Times New Roman" panose="02020603050405020304"/>
                <a:ea typeface="Calibri" panose="020F0502020204030204"/>
                <a:sym typeface="+mn-ea"/>
              </a:rPr>
              <a:t>A. Sản xuất pháo hoa, diêm. 	</a:t>
            </a:r>
            <a:endParaRPr sz="2800">
              <a:latin typeface="Times New Roman" panose="02020603050405020304"/>
              <a:ea typeface="Calibri" panose="020F0502020204030204"/>
            </a:endParaRPr>
          </a:p>
          <a:p>
            <a:pPr marL="180340" indent="0" algn="just" defTabSz="266700">
              <a:lnSpc>
                <a:spcPct val="130000"/>
              </a:lnSpc>
              <a:spcAft>
                <a:spcPct val="0"/>
              </a:spcAft>
            </a:pPr>
            <a:r>
              <a:rPr sz="2800" b="1">
                <a:latin typeface="Times New Roman" panose="02020603050405020304"/>
                <a:ea typeface="Calibri" panose="020F0502020204030204"/>
                <a:sym typeface="+mn-ea"/>
              </a:rPr>
              <a:t>B.</a:t>
            </a:r>
            <a:r>
              <a:rPr sz="2800">
                <a:latin typeface="Times New Roman" panose="02020603050405020304"/>
                <a:ea typeface="Calibri" panose="020F0502020204030204"/>
                <a:sym typeface="+mn-ea"/>
              </a:rPr>
              <a:t> Sản xuất dược phẩm. </a:t>
            </a:r>
            <a:endParaRPr sz="2800">
              <a:latin typeface="Times New Roman" panose="02020603050405020304"/>
              <a:ea typeface="Calibri" panose="020F0502020204030204"/>
            </a:endParaRPr>
          </a:p>
          <a:p>
            <a:pPr algn="just" defTabSz="266700">
              <a:lnSpc>
                <a:spcPct val="130000"/>
              </a:lnSpc>
              <a:spcAft>
                <a:spcPct val="0"/>
              </a:spcAft>
            </a:pPr>
            <a:r>
              <a:rPr sz="2800" b="1">
                <a:latin typeface="Times New Roman" panose="02020603050405020304"/>
                <a:ea typeface="Calibri" panose="020F0502020204030204"/>
                <a:sym typeface="+mn-ea"/>
              </a:rPr>
              <a:t>	C.</a:t>
            </a:r>
            <a:r>
              <a:rPr sz="2800">
                <a:latin typeface="Times New Roman" panose="02020603050405020304"/>
                <a:ea typeface="Calibri" panose="020F0502020204030204"/>
                <a:sym typeface="+mn-ea"/>
              </a:rPr>
              <a:t> Sản xuất sulfuric acid. 	</a:t>
            </a:r>
            <a:endParaRPr sz="2800">
              <a:latin typeface="Times New Roman" panose="02020603050405020304"/>
              <a:ea typeface="Calibri" panose="020F0502020204030204"/>
            </a:endParaRPr>
          </a:p>
          <a:p>
            <a:pPr marL="0" indent="177800" algn="just" defTabSz="266700">
              <a:lnSpc>
                <a:spcPct val="130000"/>
              </a:lnSpc>
              <a:spcAft>
                <a:spcPct val="0"/>
              </a:spcAft>
            </a:pPr>
            <a:r>
              <a:rPr sz="2800" b="1">
                <a:latin typeface="Times New Roman" panose="02020603050405020304"/>
                <a:ea typeface="Calibri" panose="020F0502020204030204"/>
                <a:sym typeface="+mn-ea"/>
              </a:rPr>
              <a:t>D.</a:t>
            </a:r>
            <a:r>
              <a:rPr sz="2800">
                <a:latin typeface="Times New Roman" panose="02020603050405020304"/>
                <a:ea typeface="Calibri" panose="020F0502020204030204"/>
                <a:sym typeface="+mn-ea"/>
              </a:rPr>
              <a:t> Sản xuất </a:t>
            </a:r>
            <a:r>
              <a:rPr lang="vi-VN" sz="2800">
                <a:latin typeface="Times New Roman" panose="02020603050405020304"/>
                <a:ea typeface="Calibri" panose="020F0502020204030204"/>
                <a:sym typeface="+mn-ea"/>
              </a:rPr>
              <a:t>mặt nạ phòng độc</a:t>
            </a:r>
            <a:r>
              <a:rPr sz="2800">
                <a:latin typeface="Times New Roman" panose="02020603050405020304"/>
                <a:ea typeface="Calibri" panose="020F0502020204030204"/>
                <a:sym typeface="+mn-ea"/>
              </a:rPr>
              <a:t>. </a:t>
            </a:r>
            <a:endParaRPr sz="2800">
              <a:latin typeface="Times New Roman" panose="02020603050405020304"/>
              <a:ea typeface="Calibri" panose="020F0502020204030204"/>
            </a:endParaRPr>
          </a:p>
          <a:p>
            <a:pPr algn="just" defTabSz="266700">
              <a:lnSpc>
                <a:spcPct val="130000"/>
              </a:lnSpc>
              <a:spcAft>
                <a:spcPct val="0"/>
              </a:spcAft>
            </a:pPr>
            <a:endParaRPr lang="en-US" sz="2800">
              <a:latin typeface="Times New Roman" panose="02020603050405020304"/>
              <a:ea typeface="Calibri" panose="020F0502020204030204"/>
              <a:sym typeface="+mn-ea"/>
            </a:endParaRPr>
          </a:p>
        </p:txBody>
      </p:sp>
      <p:sp>
        <p:nvSpPr>
          <p:cNvPr id="6" name="Oval 5"/>
          <p:cNvSpPr/>
          <p:nvPr/>
        </p:nvSpPr>
        <p:spPr>
          <a:xfrm>
            <a:off x="777240" y="1951355"/>
            <a:ext cx="838200" cy="64389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7" name="Oval 6"/>
          <p:cNvSpPr/>
          <p:nvPr/>
        </p:nvSpPr>
        <p:spPr>
          <a:xfrm>
            <a:off x="979805" y="5260975"/>
            <a:ext cx="635635" cy="495300"/>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033905" y="570230"/>
            <a:ext cx="7305675" cy="706755"/>
          </a:xfrm>
          <a:prstGeom prst="rect">
            <a:avLst/>
          </a:prstGeom>
        </p:spPr>
        <p:txBody>
          <a:bodyPr wrap="square">
            <a:spAutoFit/>
          </a:bodyPr>
          <a:lstStyle/>
          <a:p>
            <a:pPr marL="20955" indent="0" algn="ctr" defTabSz="266700">
              <a:spcBef>
                <a:spcPts val="600"/>
              </a:spcBef>
              <a:spcAft>
                <a:spcPct val="0"/>
              </a:spcAft>
            </a:pPr>
            <a:r>
              <a:rPr sz="4000" b="1">
                <a:latin typeface="Times New Roman" panose="02020603050405020304"/>
                <a:ea typeface="Times New Roman" panose="02020603050405020304"/>
              </a:rPr>
              <a:t>PHIẾU HỌC TẬP SỐ 4</a:t>
            </a:r>
            <a:endParaRPr sz="4000">
              <a:latin typeface="Myriad Pro"/>
              <a:ea typeface="Times New Roman" panose="02020603050405020304"/>
            </a:endParaRPr>
          </a:p>
        </p:txBody>
      </p:sp>
      <p:sp>
        <p:nvSpPr>
          <p:cNvPr id="6" name="Text Box 5"/>
          <p:cNvSpPr txBox="1"/>
          <p:nvPr/>
        </p:nvSpPr>
        <p:spPr>
          <a:xfrm>
            <a:off x="271780" y="1384935"/>
            <a:ext cx="11394440" cy="3014980"/>
          </a:xfrm>
          <a:prstGeom prst="rect">
            <a:avLst/>
          </a:prstGeom>
        </p:spPr>
        <p:txBody>
          <a:bodyPr wrap="square">
            <a:spAutoFit/>
          </a:bodyPr>
          <a:lstStyle/>
          <a:p>
            <a:pPr marL="146050" indent="-146050" algn="just" defTabSz="266700">
              <a:spcBef>
                <a:spcPts val="900"/>
              </a:spcBef>
              <a:spcAft>
                <a:spcPct val="0"/>
              </a:spcAft>
            </a:pPr>
            <a:r>
              <a:rPr sz="3600" b="1" i="0">
                <a:latin typeface="Times New Roman" panose="02020603050405020304"/>
                <a:ea typeface="Times New Roman" panose="02020603050405020304"/>
              </a:rPr>
              <a:t>1. </a:t>
            </a:r>
            <a:r>
              <a:rPr sz="3600">
                <a:latin typeface="Times New Roman" panose="02020603050405020304"/>
                <a:ea typeface="Times New Roman" panose="02020603050405020304"/>
              </a:rPr>
              <a:t>Em hãy cho biết, giữa đồng và lưu huỳnh:</a:t>
            </a:r>
          </a:p>
          <a:p>
            <a:pPr marL="329565" indent="-149860" algn="just" defTabSz="266700">
              <a:spcBef>
                <a:spcPts val="400"/>
              </a:spcBef>
              <a:spcAft>
                <a:spcPct val="0"/>
              </a:spcAft>
            </a:pPr>
            <a:r>
              <a:rPr sz="3600" b="0" i="0">
                <a:latin typeface="Times New Roman" panose="02020603050405020304"/>
                <a:ea typeface="Times New Roman" panose="02020603050405020304"/>
              </a:rPr>
              <a:t>a) </a:t>
            </a:r>
            <a:r>
              <a:rPr sz="3600">
                <a:latin typeface="Times New Roman" panose="02020603050405020304"/>
                <a:ea typeface="Times New Roman" panose="02020603050405020304"/>
              </a:rPr>
              <a:t>chất nào có khả năng dẫn điện?</a:t>
            </a:r>
          </a:p>
          <a:p>
            <a:pPr marL="337820" indent="-158115" algn="just" defTabSz="266700">
              <a:spcBef>
                <a:spcPts val="400"/>
              </a:spcBef>
              <a:spcAft>
                <a:spcPct val="0"/>
              </a:spcAft>
            </a:pPr>
            <a:r>
              <a:rPr sz="3600" b="0" i="0">
                <a:latin typeface="Times New Roman" panose="02020603050405020304"/>
                <a:ea typeface="Times New Roman" panose="02020603050405020304"/>
              </a:rPr>
              <a:t>b) </a:t>
            </a:r>
            <a:r>
              <a:rPr sz="3600">
                <a:latin typeface="Times New Roman" panose="02020603050405020304"/>
                <a:ea typeface="Times New Roman" panose="02020603050405020304"/>
              </a:rPr>
              <a:t>chất nào có nhiệt độ nóng chảy thấp hơn?</a:t>
            </a:r>
          </a:p>
          <a:p>
            <a:pPr marL="329565" indent="-149860" algn="just" defTabSz="266700">
              <a:spcBef>
                <a:spcPts val="400"/>
              </a:spcBef>
              <a:spcAft>
                <a:spcPct val="0"/>
              </a:spcAft>
            </a:pPr>
            <a:r>
              <a:rPr sz="3600" b="0" i="0">
                <a:latin typeface="Times New Roman" panose="02020603050405020304"/>
                <a:ea typeface="Times New Roman" panose="02020603050405020304"/>
              </a:rPr>
              <a:t>c) </a:t>
            </a:r>
            <a:r>
              <a:rPr sz="3600">
                <a:latin typeface="Times New Roman" panose="02020603050405020304"/>
                <a:ea typeface="Times New Roman" panose="02020603050405020304"/>
              </a:rPr>
              <a:t>chất nào phản ứng với oxygen tạo ra oxide base? tạo ra oxide acid?</a:t>
            </a:r>
          </a:p>
        </p:txBody>
      </p:sp>
      <p:sp>
        <p:nvSpPr>
          <p:cNvPr id="2" name="Text Box 1"/>
          <p:cNvSpPr txBox="1"/>
          <p:nvPr/>
        </p:nvSpPr>
        <p:spPr>
          <a:xfrm>
            <a:off x="271780" y="4507865"/>
            <a:ext cx="11080750" cy="2306955"/>
          </a:xfrm>
          <a:prstGeom prst="rect">
            <a:avLst/>
          </a:prstGeom>
        </p:spPr>
        <p:txBody>
          <a:bodyPr wrap="square">
            <a:spAutoFit/>
          </a:bodyPr>
          <a:lstStyle/>
          <a:p>
            <a:pPr marL="0" indent="0" algn="l" defTabSz="266700">
              <a:spcBef>
                <a:spcPct val="0"/>
              </a:spcBef>
              <a:spcAft>
                <a:spcPct val="0"/>
              </a:spcAft>
            </a:pPr>
            <a:r>
              <a:rPr sz="3600">
                <a:latin typeface="Times New Roman" panose="02020603050405020304"/>
                <a:ea typeface="Times New Roman" panose="02020603050405020304"/>
              </a:rPr>
              <a:t>Câu 2: Trong công nghiệp, người ta sử dụng carbon để làm nhiên liệu. Tính nhiệt lượng tỏa ra khi đốt cháy 5 kg than đá chứa chứa 90% carbon, biết rằng 1 mol carbon cháy thì tỏa ra 394 kJ.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033905" y="570230"/>
            <a:ext cx="7305675" cy="1386205"/>
          </a:xfrm>
          <a:prstGeom prst="rect">
            <a:avLst/>
          </a:prstGeom>
        </p:spPr>
        <p:txBody>
          <a:bodyPr wrap="square">
            <a:spAutoFit/>
          </a:bodyPr>
          <a:lstStyle/>
          <a:p>
            <a:pPr marL="20955" indent="0" algn="ctr" defTabSz="266700">
              <a:spcBef>
                <a:spcPts val="600"/>
              </a:spcBef>
              <a:spcAft>
                <a:spcPct val="0"/>
              </a:spcAft>
            </a:pPr>
            <a:r>
              <a:rPr sz="4000" b="1">
                <a:latin typeface="Times New Roman" panose="02020603050405020304"/>
                <a:ea typeface="Times New Roman" panose="02020603050405020304"/>
              </a:rPr>
              <a:t>PHIẾU HỌC TẬP SỐ 4</a:t>
            </a:r>
          </a:p>
          <a:p>
            <a:pPr marL="20955" indent="0" algn="ctr" defTabSz="266700">
              <a:spcBef>
                <a:spcPts val="500"/>
              </a:spcBef>
              <a:spcAft>
                <a:spcPct val="0"/>
              </a:spcAft>
            </a:pPr>
            <a:r>
              <a:rPr sz="4000">
                <a:latin typeface="Myriad Pro"/>
                <a:ea typeface="Times New Roman" panose="02020603050405020304"/>
              </a:rPr>
              <a:t>Nhóm: ..................................</a:t>
            </a:r>
          </a:p>
        </p:txBody>
      </p:sp>
      <p:sp>
        <p:nvSpPr>
          <p:cNvPr id="6" name="Text Box 5"/>
          <p:cNvSpPr txBox="1"/>
          <p:nvPr/>
        </p:nvSpPr>
        <p:spPr>
          <a:xfrm>
            <a:off x="419735" y="1956435"/>
            <a:ext cx="11394440" cy="3014980"/>
          </a:xfrm>
          <a:prstGeom prst="rect">
            <a:avLst/>
          </a:prstGeom>
        </p:spPr>
        <p:txBody>
          <a:bodyPr wrap="square">
            <a:spAutoFit/>
          </a:bodyPr>
          <a:lstStyle/>
          <a:p>
            <a:pPr marL="146050" indent="-146050" algn="just" defTabSz="266700">
              <a:spcBef>
                <a:spcPts val="900"/>
              </a:spcBef>
              <a:spcAft>
                <a:spcPct val="0"/>
              </a:spcAft>
            </a:pPr>
            <a:r>
              <a:rPr sz="3600" b="1" i="0">
                <a:latin typeface="Times New Roman" panose="02020603050405020304"/>
                <a:ea typeface="Times New Roman" panose="02020603050405020304"/>
              </a:rPr>
              <a:t>1. </a:t>
            </a:r>
            <a:r>
              <a:rPr sz="3600">
                <a:latin typeface="Times New Roman" panose="02020603050405020304"/>
                <a:ea typeface="Times New Roman" panose="02020603050405020304"/>
              </a:rPr>
              <a:t>Em hãy cho biết, giữa </a:t>
            </a:r>
            <a:r>
              <a:rPr lang="vi-VN" sz="3600">
                <a:latin typeface="Times New Roman" panose="02020603050405020304"/>
                <a:ea typeface="Times New Roman" panose="02020603050405020304"/>
              </a:rPr>
              <a:t>đồng</a:t>
            </a:r>
            <a:r>
              <a:rPr sz="3600">
                <a:latin typeface="Times New Roman" panose="02020603050405020304"/>
                <a:ea typeface="Times New Roman" panose="02020603050405020304"/>
              </a:rPr>
              <a:t> và lưu huỳnh:</a:t>
            </a:r>
          </a:p>
          <a:p>
            <a:pPr marL="329565" indent="-149860" algn="just" defTabSz="266700">
              <a:spcBef>
                <a:spcPts val="400"/>
              </a:spcBef>
              <a:spcAft>
                <a:spcPct val="0"/>
              </a:spcAft>
            </a:pPr>
            <a:r>
              <a:rPr sz="3600" b="0" i="0">
                <a:latin typeface="Times New Roman" panose="02020603050405020304"/>
                <a:ea typeface="Times New Roman" panose="02020603050405020304"/>
              </a:rPr>
              <a:t>a) </a:t>
            </a:r>
            <a:r>
              <a:rPr sz="3600">
                <a:latin typeface="Times New Roman" panose="02020603050405020304"/>
                <a:ea typeface="Times New Roman" panose="02020603050405020304"/>
              </a:rPr>
              <a:t>chất nào có khả năng dẫn điện?</a:t>
            </a:r>
          </a:p>
          <a:p>
            <a:pPr marL="337820" indent="-158115" algn="just" defTabSz="266700">
              <a:spcBef>
                <a:spcPts val="400"/>
              </a:spcBef>
              <a:spcAft>
                <a:spcPct val="0"/>
              </a:spcAft>
            </a:pPr>
            <a:r>
              <a:rPr sz="3600" b="0" i="0">
                <a:latin typeface="Times New Roman" panose="02020603050405020304"/>
                <a:ea typeface="Times New Roman" panose="02020603050405020304"/>
              </a:rPr>
              <a:t>b) </a:t>
            </a:r>
            <a:r>
              <a:rPr sz="3600">
                <a:latin typeface="Times New Roman" panose="02020603050405020304"/>
                <a:ea typeface="Times New Roman" panose="02020603050405020304"/>
              </a:rPr>
              <a:t>chất nào có nhiệt độ nóng chảy thấp hơn?</a:t>
            </a:r>
          </a:p>
          <a:p>
            <a:pPr marL="329565" indent="-149860" algn="just" defTabSz="266700">
              <a:spcBef>
                <a:spcPts val="400"/>
              </a:spcBef>
              <a:spcAft>
                <a:spcPct val="0"/>
              </a:spcAft>
            </a:pPr>
            <a:r>
              <a:rPr sz="3600" b="0" i="0">
                <a:latin typeface="Times New Roman" panose="02020603050405020304"/>
                <a:ea typeface="Times New Roman" panose="02020603050405020304"/>
              </a:rPr>
              <a:t>c) </a:t>
            </a:r>
            <a:r>
              <a:rPr sz="3600">
                <a:latin typeface="Times New Roman" panose="02020603050405020304"/>
                <a:ea typeface="Times New Roman" panose="02020603050405020304"/>
              </a:rPr>
              <a:t>chất nào phản ứng với oxygen tạo ra oxide base? tạo ra oxide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p:nvPr>
            <p:custDataLst>
              <p:tags r:id="rId1"/>
            </p:custDataLst>
          </p:nvPr>
        </p:nvGraphicFramePr>
        <p:xfrm>
          <a:off x="594360" y="920115"/>
          <a:ext cx="11056620" cy="5444490"/>
        </p:xfrm>
        <a:graphic>
          <a:graphicData uri="http://schemas.openxmlformats.org/drawingml/2006/table">
            <a:tbl>
              <a:tblPr firstRow="1" bandRow="1">
                <a:tableStyleId>{5C22544A-7EE6-4342-B048-85BDC9FD1C3A}</a:tableStyleId>
              </a:tblPr>
              <a:tblGrid>
                <a:gridCol w="3685540">
                  <a:extLst>
                    <a:ext uri="{9D8B030D-6E8A-4147-A177-3AD203B41FA5}">
                      <a16:colId xmlns:a16="http://schemas.microsoft.com/office/drawing/2014/main" val="20000"/>
                    </a:ext>
                  </a:extLst>
                </a:gridCol>
                <a:gridCol w="3685540">
                  <a:extLst>
                    <a:ext uri="{9D8B030D-6E8A-4147-A177-3AD203B41FA5}">
                      <a16:colId xmlns:a16="http://schemas.microsoft.com/office/drawing/2014/main" val="20001"/>
                    </a:ext>
                  </a:extLst>
                </a:gridCol>
                <a:gridCol w="3685540">
                  <a:extLst>
                    <a:ext uri="{9D8B030D-6E8A-4147-A177-3AD203B41FA5}">
                      <a16:colId xmlns:a16="http://schemas.microsoft.com/office/drawing/2014/main" val="20002"/>
                    </a:ext>
                  </a:extLst>
                </a:gridCol>
              </a:tblGrid>
              <a:tr h="1136015">
                <a:tc>
                  <a:txBody>
                    <a:bodyPr/>
                    <a:lstStyle/>
                    <a:p>
                      <a:pPr algn="ctr">
                        <a:buNone/>
                      </a:pPr>
                      <a:endParaRPr lang="en-US" sz="3600">
                        <a:latin typeface="Times New Roman" panose="02020603050405020304" charset="0"/>
                        <a:cs typeface="Times New Roman" panose="02020603050405020304" charset="0"/>
                      </a:endParaRPr>
                    </a:p>
                  </a:txBody>
                  <a:tcPr anchor="ctr"/>
                </a:tc>
                <a:tc>
                  <a:txBody>
                    <a:bodyPr/>
                    <a:lstStyle/>
                    <a:p>
                      <a:pPr algn="ctr">
                        <a:buNone/>
                      </a:pPr>
                      <a:r>
                        <a:rPr lang="vi-VN" altLang="en-US" sz="3600">
                          <a:latin typeface="Times New Roman" panose="02020603050405020304" charset="0"/>
                          <a:cs typeface="Times New Roman" panose="02020603050405020304" charset="0"/>
                        </a:rPr>
                        <a:t>Copper</a:t>
                      </a:r>
                    </a:p>
                  </a:txBody>
                  <a:tcPr anchor="ctr"/>
                </a:tc>
                <a:tc>
                  <a:txBody>
                    <a:bodyPr/>
                    <a:lstStyle/>
                    <a:p>
                      <a:pPr algn="ctr">
                        <a:buNone/>
                      </a:pPr>
                      <a:r>
                        <a:rPr lang="vi-VN" altLang="en-US" sz="3600">
                          <a:latin typeface="Times New Roman" panose="02020603050405020304" charset="0"/>
                          <a:cs typeface="Times New Roman" panose="02020603050405020304" charset="0"/>
                        </a:rPr>
                        <a:t>Sulfur</a:t>
                      </a:r>
                    </a:p>
                  </a:txBody>
                  <a:tcPr anchor="ctr"/>
                </a:tc>
                <a:extLst>
                  <a:ext uri="{0D108BD9-81ED-4DB2-BD59-A6C34878D82A}">
                    <a16:rowId xmlns:a16="http://schemas.microsoft.com/office/drawing/2014/main" val="10000"/>
                  </a:ext>
                </a:extLst>
              </a:tr>
              <a:tr h="1436370">
                <a:tc>
                  <a:txBody>
                    <a:bodyPr/>
                    <a:lstStyle/>
                    <a:p>
                      <a:pPr>
                        <a:buNone/>
                      </a:pPr>
                      <a:r>
                        <a:rPr lang="vi-VN" altLang="en-US" sz="3600">
                          <a:latin typeface="Times New Roman" panose="02020603050405020304" charset="0"/>
                          <a:cs typeface="Times New Roman" panose="02020603050405020304" charset="0"/>
                        </a:rPr>
                        <a:t>Khả năng dẫn điện</a:t>
                      </a:r>
                    </a:p>
                  </a:txBody>
                  <a:tcPr/>
                </a:tc>
                <a:tc>
                  <a:txBody>
                    <a:bodyPr/>
                    <a:lstStyle/>
                    <a:p>
                      <a:pPr>
                        <a:buNone/>
                      </a:pPr>
                      <a:endParaRPr lang="en-US" sz="3600">
                        <a:latin typeface="Times New Roman" panose="02020603050405020304" charset="0"/>
                        <a:cs typeface="Times New Roman" panose="02020603050405020304" charset="0"/>
                      </a:endParaRPr>
                    </a:p>
                  </a:txBody>
                  <a:tcPr/>
                </a:tc>
                <a:tc>
                  <a:txBody>
                    <a:bodyPr/>
                    <a:lstStyle/>
                    <a:p>
                      <a:pPr>
                        <a:buNone/>
                      </a:pPr>
                      <a:endParaRPr lang="en-US" sz="3600">
                        <a:latin typeface="Times New Roman" panose="02020603050405020304" charset="0"/>
                        <a:cs typeface="Times New Roman" panose="02020603050405020304" charset="0"/>
                      </a:endParaRPr>
                    </a:p>
                  </a:txBody>
                  <a:tcPr/>
                </a:tc>
                <a:extLst>
                  <a:ext uri="{0D108BD9-81ED-4DB2-BD59-A6C34878D82A}">
                    <a16:rowId xmlns:a16="http://schemas.microsoft.com/office/drawing/2014/main" val="10001"/>
                  </a:ext>
                </a:extLst>
              </a:tr>
              <a:tr h="1435735">
                <a:tc>
                  <a:txBody>
                    <a:bodyPr/>
                    <a:lstStyle/>
                    <a:p>
                      <a:pPr>
                        <a:buNone/>
                      </a:pPr>
                      <a:r>
                        <a:rPr sz="3600">
                          <a:latin typeface="Times New Roman" panose="02020603050405020304" charset="0"/>
                          <a:ea typeface="Times New Roman" panose="02020603050405020304"/>
                          <a:cs typeface="Times New Roman" panose="02020603050405020304" charset="0"/>
                          <a:sym typeface="+mn-ea"/>
                        </a:rPr>
                        <a:t> nhiệt độ nóng </a:t>
                      </a:r>
                      <a:r>
                        <a:rPr lang="vi-VN" sz="3600">
                          <a:latin typeface="Times New Roman" panose="02020603050405020304" charset="0"/>
                          <a:ea typeface="Times New Roman" panose="02020603050405020304"/>
                          <a:cs typeface="Times New Roman" panose="02020603050405020304" charset="0"/>
                          <a:sym typeface="+mn-ea"/>
                        </a:rPr>
                        <a:t>chảy</a:t>
                      </a:r>
                    </a:p>
                  </a:txBody>
                  <a:tcPr/>
                </a:tc>
                <a:tc>
                  <a:txBody>
                    <a:bodyPr/>
                    <a:lstStyle/>
                    <a:p>
                      <a:pPr>
                        <a:buNone/>
                      </a:pPr>
                      <a:endParaRPr lang="en-US" sz="3600">
                        <a:latin typeface="Times New Roman" panose="02020603050405020304" charset="0"/>
                        <a:cs typeface="Times New Roman" panose="02020603050405020304" charset="0"/>
                      </a:endParaRPr>
                    </a:p>
                  </a:txBody>
                  <a:tcPr/>
                </a:tc>
                <a:tc>
                  <a:txBody>
                    <a:bodyPr/>
                    <a:lstStyle/>
                    <a:p>
                      <a:pPr>
                        <a:buNone/>
                      </a:pPr>
                      <a:endParaRPr lang="en-US" sz="3600">
                        <a:latin typeface="Times New Roman" panose="02020603050405020304" charset="0"/>
                        <a:cs typeface="Times New Roman" panose="02020603050405020304" charset="0"/>
                      </a:endParaRPr>
                    </a:p>
                  </a:txBody>
                  <a:tcPr/>
                </a:tc>
                <a:extLst>
                  <a:ext uri="{0D108BD9-81ED-4DB2-BD59-A6C34878D82A}">
                    <a16:rowId xmlns:a16="http://schemas.microsoft.com/office/drawing/2014/main" val="10002"/>
                  </a:ext>
                </a:extLst>
              </a:tr>
              <a:tr h="1436370">
                <a:tc>
                  <a:txBody>
                    <a:bodyPr/>
                    <a:lstStyle/>
                    <a:p>
                      <a:pPr>
                        <a:buNone/>
                      </a:pPr>
                      <a:r>
                        <a:rPr lang="vi-VN" altLang="en-US" sz="3600">
                          <a:latin typeface="Times New Roman" panose="02020603050405020304" charset="0"/>
                          <a:cs typeface="Times New Roman" panose="02020603050405020304" charset="0"/>
                        </a:rPr>
                        <a:t>Phản ứng với oxygen</a:t>
                      </a:r>
                    </a:p>
                  </a:txBody>
                  <a:tcPr/>
                </a:tc>
                <a:tc>
                  <a:txBody>
                    <a:bodyPr/>
                    <a:lstStyle/>
                    <a:p>
                      <a:pPr>
                        <a:buNone/>
                      </a:pPr>
                      <a:endParaRPr lang="en-US" sz="3600">
                        <a:latin typeface="Times New Roman" panose="02020603050405020304" charset="0"/>
                        <a:cs typeface="Times New Roman" panose="02020603050405020304" charset="0"/>
                      </a:endParaRPr>
                    </a:p>
                  </a:txBody>
                  <a:tcPr/>
                </a:tc>
                <a:tc>
                  <a:txBody>
                    <a:bodyPr/>
                    <a:lstStyle/>
                    <a:p>
                      <a:pPr>
                        <a:buNone/>
                      </a:pPr>
                      <a:endParaRPr lang="en-US" sz="3600">
                        <a:latin typeface="Times New Roman" panose="02020603050405020304" charset="0"/>
                        <a:cs typeface="Times New Roman" panose="02020603050405020304" charset="0"/>
                      </a:endParaRPr>
                    </a:p>
                  </a:txBody>
                  <a:tcPr/>
                </a:tc>
                <a:extLst>
                  <a:ext uri="{0D108BD9-81ED-4DB2-BD59-A6C34878D82A}">
                    <a16:rowId xmlns:a16="http://schemas.microsoft.com/office/drawing/2014/main" val="10003"/>
                  </a:ext>
                </a:extLst>
              </a:tr>
            </a:tbl>
          </a:graphicData>
        </a:graphic>
      </p:graphicFrame>
      <p:sp>
        <p:nvSpPr>
          <p:cNvPr id="7" name="Text Box 6"/>
          <p:cNvSpPr txBox="1"/>
          <p:nvPr/>
        </p:nvSpPr>
        <p:spPr>
          <a:xfrm>
            <a:off x="5587365" y="2563495"/>
            <a:ext cx="1826260" cy="645160"/>
          </a:xfrm>
          <a:prstGeom prst="rect">
            <a:avLst/>
          </a:prstGeom>
          <a:noFill/>
        </p:spPr>
        <p:txBody>
          <a:bodyPr wrap="square" rtlCol="0" anchor="t">
            <a:spAutoFit/>
          </a:bodyPr>
          <a:lstStyle/>
          <a:p>
            <a:r>
              <a:rPr lang="vi-VN" sz="3600">
                <a:latin typeface="Times New Roman" panose="02020603050405020304"/>
                <a:ea typeface="Times New Roman" panose="02020603050405020304"/>
                <a:sym typeface="+mn-ea"/>
              </a:rPr>
              <a:t>có </a:t>
            </a:r>
            <a:endParaRPr lang="en-US" sz="3600">
              <a:latin typeface="Times New Roman" panose="02020603050405020304"/>
              <a:ea typeface="Times New Roman" panose="02020603050405020304"/>
              <a:sym typeface="+mn-ea"/>
            </a:endParaRPr>
          </a:p>
        </p:txBody>
      </p:sp>
      <p:sp>
        <p:nvSpPr>
          <p:cNvPr id="6" name="Text Box 5"/>
          <p:cNvSpPr txBox="1"/>
          <p:nvPr/>
        </p:nvSpPr>
        <p:spPr>
          <a:xfrm>
            <a:off x="9164955" y="2487930"/>
            <a:ext cx="1826260" cy="645160"/>
          </a:xfrm>
          <a:prstGeom prst="rect">
            <a:avLst/>
          </a:prstGeom>
          <a:noFill/>
        </p:spPr>
        <p:txBody>
          <a:bodyPr wrap="square" rtlCol="0" anchor="t">
            <a:spAutoFit/>
          </a:bodyPr>
          <a:lstStyle/>
          <a:p>
            <a:r>
              <a:rPr lang="vi-VN" sz="3600">
                <a:latin typeface="Times New Roman" panose="02020603050405020304"/>
                <a:ea typeface="Times New Roman" panose="02020603050405020304"/>
                <a:sym typeface="+mn-ea"/>
              </a:rPr>
              <a:t>không </a:t>
            </a:r>
            <a:endParaRPr lang="en-US" sz="3600">
              <a:latin typeface="Times New Roman" panose="02020603050405020304"/>
              <a:ea typeface="Times New Roman" panose="02020603050405020304"/>
              <a:sym typeface="+mn-ea"/>
            </a:endParaRPr>
          </a:p>
        </p:txBody>
      </p:sp>
      <p:sp>
        <p:nvSpPr>
          <p:cNvPr id="8" name="Text Box 7"/>
          <p:cNvSpPr txBox="1"/>
          <p:nvPr/>
        </p:nvSpPr>
        <p:spPr>
          <a:xfrm>
            <a:off x="5182870" y="4011295"/>
            <a:ext cx="1826260" cy="645160"/>
          </a:xfrm>
          <a:prstGeom prst="rect">
            <a:avLst/>
          </a:prstGeom>
          <a:noFill/>
        </p:spPr>
        <p:txBody>
          <a:bodyPr wrap="square" rtlCol="0" anchor="t">
            <a:spAutoFit/>
          </a:bodyPr>
          <a:lstStyle/>
          <a:p>
            <a:r>
              <a:rPr lang="vi-VN" sz="3600">
                <a:latin typeface="Times New Roman" panose="02020603050405020304"/>
                <a:ea typeface="Times New Roman" panose="02020603050405020304"/>
                <a:sym typeface="+mn-ea"/>
              </a:rPr>
              <a:t>cao  </a:t>
            </a:r>
            <a:endParaRPr lang="en-US" sz="3600">
              <a:latin typeface="Times New Roman" panose="02020603050405020304"/>
              <a:ea typeface="Times New Roman" panose="02020603050405020304"/>
              <a:sym typeface="+mn-ea"/>
            </a:endParaRPr>
          </a:p>
        </p:txBody>
      </p:sp>
      <p:sp>
        <p:nvSpPr>
          <p:cNvPr id="9" name="Text Box 8"/>
          <p:cNvSpPr txBox="1"/>
          <p:nvPr/>
        </p:nvSpPr>
        <p:spPr>
          <a:xfrm>
            <a:off x="8622665" y="4011295"/>
            <a:ext cx="1826260" cy="645160"/>
          </a:xfrm>
          <a:prstGeom prst="rect">
            <a:avLst/>
          </a:prstGeom>
          <a:noFill/>
        </p:spPr>
        <p:txBody>
          <a:bodyPr wrap="square" rtlCol="0" anchor="t">
            <a:spAutoFit/>
          </a:bodyPr>
          <a:lstStyle/>
          <a:p>
            <a:r>
              <a:rPr lang="vi-VN" sz="3600">
                <a:latin typeface="Times New Roman" panose="02020603050405020304"/>
                <a:ea typeface="Times New Roman" panose="02020603050405020304"/>
                <a:sym typeface="+mn-ea"/>
              </a:rPr>
              <a:t>thấp </a:t>
            </a:r>
            <a:endParaRPr lang="en-US" sz="3600">
              <a:latin typeface="Times New Roman" panose="02020603050405020304"/>
              <a:ea typeface="Times New Roman" panose="02020603050405020304"/>
              <a:sym typeface="+mn-ea"/>
            </a:endParaRPr>
          </a:p>
        </p:txBody>
      </p:sp>
      <p:sp>
        <p:nvSpPr>
          <p:cNvPr id="10" name="Text Box 9"/>
          <p:cNvSpPr txBox="1"/>
          <p:nvPr/>
        </p:nvSpPr>
        <p:spPr>
          <a:xfrm>
            <a:off x="5022850" y="5257165"/>
            <a:ext cx="2283460" cy="645160"/>
          </a:xfrm>
          <a:prstGeom prst="rect">
            <a:avLst/>
          </a:prstGeom>
          <a:noFill/>
        </p:spPr>
        <p:txBody>
          <a:bodyPr wrap="square" rtlCol="0" anchor="t">
            <a:spAutoFit/>
          </a:bodyPr>
          <a:lstStyle/>
          <a:p>
            <a:r>
              <a:rPr lang="vi-VN" sz="3600">
                <a:latin typeface="Times New Roman" panose="02020603050405020304"/>
                <a:ea typeface="Times New Roman" panose="02020603050405020304"/>
                <a:sym typeface="+mn-ea"/>
              </a:rPr>
              <a:t>oxide base</a:t>
            </a:r>
          </a:p>
        </p:txBody>
      </p:sp>
      <p:sp>
        <p:nvSpPr>
          <p:cNvPr id="11" name="Text Box 10"/>
          <p:cNvSpPr txBox="1"/>
          <p:nvPr/>
        </p:nvSpPr>
        <p:spPr>
          <a:xfrm>
            <a:off x="8547100" y="5257165"/>
            <a:ext cx="2283460" cy="645160"/>
          </a:xfrm>
          <a:prstGeom prst="rect">
            <a:avLst/>
          </a:prstGeom>
          <a:noFill/>
        </p:spPr>
        <p:txBody>
          <a:bodyPr wrap="square" rtlCol="0" anchor="t">
            <a:spAutoFit/>
          </a:bodyPr>
          <a:lstStyle/>
          <a:p>
            <a:r>
              <a:rPr lang="vi-VN" sz="3600">
                <a:latin typeface="Times New Roman" panose="02020603050405020304"/>
                <a:ea typeface="Times New Roman" panose="02020603050405020304"/>
                <a:sym typeface="+mn-ea"/>
              </a:rPr>
              <a:t>oxide acide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p:nvPr/>
        </p:nvSpPr>
        <p:spPr>
          <a:xfrm>
            <a:off x="445770" y="174625"/>
            <a:ext cx="2680335" cy="706755"/>
          </a:xfrm>
          <a:prstGeom prst="rect">
            <a:avLst/>
          </a:prstGeom>
          <a:noFill/>
        </p:spPr>
        <p:txBody>
          <a:bodyPr wrap="square" rtlCol="0" anchor="t">
            <a:spAutoFit/>
          </a:bodyPr>
          <a:lstStyle/>
          <a:p>
            <a:pPr algn="l"/>
            <a:r>
              <a:rPr lang="vi-VN" altLang="en-US" sz="4000" dirty="0">
                <a:latin typeface="Times New Roman" panose="02020603050405020304" charset="0"/>
                <a:cs typeface="Times New Roman" panose="02020603050405020304" charset="0"/>
                <a:sym typeface="+mn-ea"/>
              </a:rPr>
              <a:t> Than chì</a:t>
            </a:r>
          </a:p>
        </p:txBody>
      </p:sp>
      <p:pic>
        <p:nvPicPr>
          <p:cNvPr id="1167" name="Shape 1167"/>
          <p:cNvPicPr>
            <a:picLocks noGrp="1" noChangeAspect="1"/>
          </p:cNvPicPr>
          <p:nvPr>
            <p:ph sz="half" idx="1"/>
          </p:nvPr>
        </p:nvPicPr>
        <p:blipFill>
          <a:blip r:embed="rId2"/>
          <a:stretch>
            <a:fillRect/>
          </a:stretch>
        </p:blipFill>
        <p:spPr>
          <a:xfrm>
            <a:off x="273685" y="1306830"/>
            <a:ext cx="3025140" cy="3829050"/>
          </a:xfrm>
          <a:prstGeom prst="rect">
            <a:avLst/>
          </a:prstGeom>
        </p:spPr>
      </p:pic>
      <p:pic>
        <p:nvPicPr>
          <p:cNvPr id="1173" name="Shape 1173"/>
          <p:cNvPicPr>
            <a:picLocks noGrp="1" noChangeAspect="1"/>
          </p:cNvPicPr>
          <p:nvPr>
            <p:ph sz="half" idx="2"/>
          </p:nvPr>
        </p:nvPicPr>
        <p:blipFill>
          <a:blip r:embed="rId3"/>
          <a:stretch>
            <a:fillRect/>
          </a:stretch>
        </p:blipFill>
        <p:spPr>
          <a:xfrm>
            <a:off x="5869940" y="472440"/>
            <a:ext cx="3768090" cy="2534920"/>
          </a:xfrm>
          <a:prstGeom prst="rect">
            <a:avLst/>
          </a:prstGeom>
        </p:spPr>
      </p:pic>
      <p:pic>
        <p:nvPicPr>
          <p:cNvPr id="1177" name="Shape 1177"/>
          <p:cNvPicPr/>
          <p:nvPr/>
        </p:nvPicPr>
        <p:blipFill>
          <a:blip r:embed="rId4"/>
          <a:stretch>
            <a:fillRect/>
          </a:stretch>
        </p:blipFill>
        <p:spPr>
          <a:xfrm>
            <a:off x="4577715" y="3357880"/>
            <a:ext cx="5885180" cy="315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7"/>
                                        </p:tgtEl>
                                        <p:attrNameLst>
                                          <p:attrName>style.visibility</p:attrName>
                                        </p:attrNameLst>
                                      </p:cBhvr>
                                      <p:to>
                                        <p:strVal val="visible"/>
                                      </p:to>
                                    </p:set>
                                    <p:anim calcmode="lin" valueType="num">
                                      <p:cBhvr additive="base">
                                        <p:cTn id="7" dur="500" fill="hold"/>
                                        <p:tgtEl>
                                          <p:spTgt spid="1167"/>
                                        </p:tgtEl>
                                        <p:attrNameLst>
                                          <p:attrName>ppt_x</p:attrName>
                                        </p:attrNameLst>
                                      </p:cBhvr>
                                      <p:tavLst>
                                        <p:tav tm="0">
                                          <p:val>
                                            <p:strVal val="#ppt_x"/>
                                          </p:val>
                                        </p:tav>
                                        <p:tav tm="100000">
                                          <p:val>
                                            <p:strVal val="#ppt_x"/>
                                          </p:val>
                                        </p:tav>
                                      </p:tavLst>
                                    </p:anim>
                                    <p:anim calcmode="lin" valueType="num">
                                      <p:cBhvr additive="base">
                                        <p:cTn id="8" dur="500" fill="hold"/>
                                        <p:tgtEl>
                                          <p:spTgt spid="11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3"/>
                                        </p:tgtEl>
                                        <p:attrNameLst>
                                          <p:attrName>style.visibility</p:attrName>
                                        </p:attrNameLst>
                                      </p:cBhvr>
                                      <p:to>
                                        <p:strVal val="visible"/>
                                      </p:to>
                                    </p:set>
                                    <p:anim calcmode="lin" valueType="num">
                                      <p:cBhvr additive="base">
                                        <p:cTn id="13" dur="500" fill="hold"/>
                                        <p:tgtEl>
                                          <p:spTgt spid="1173"/>
                                        </p:tgtEl>
                                        <p:attrNameLst>
                                          <p:attrName>ppt_x</p:attrName>
                                        </p:attrNameLst>
                                      </p:cBhvr>
                                      <p:tavLst>
                                        <p:tav tm="0">
                                          <p:val>
                                            <p:strVal val="#ppt_x"/>
                                          </p:val>
                                        </p:tav>
                                        <p:tav tm="100000">
                                          <p:val>
                                            <p:strVal val="#ppt_x"/>
                                          </p:val>
                                        </p:tav>
                                      </p:tavLst>
                                    </p:anim>
                                    <p:anim calcmode="lin" valueType="num">
                                      <p:cBhvr additive="base">
                                        <p:cTn id="14" dur="500" fill="hold"/>
                                        <p:tgtEl>
                                          <p:spTgt spid="1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7"/>
                                        </p:tgtEl>
                                        <p:attrNameLst>
                                          <p:attrName>style.visibility</p:attrName>
                                        </p:attrNameLst>
                                      </p:cBhvr>
                                      <p:to>
                                        <p:strVal val="visible"/>
                                      </p:to>
                                    </p:set>
                                    <p:anim calcmode="lin" valueType="num">
                                      <p:cBhvr additive="base">
                                        <p:cTn id="19" dur="500" fill="hold"/>
                                        <p:tgtEl>
                                          <p:spTgt spid="1177"/>
                                        </p:tgtEl>
                                        <p:attrNameLst>
                                          <p:attrName>ppt_x</p:attrName>
                                        </p:attrNameLst>
                                      </p:cBhvr>
                                      <p:tavLst>
                                        <p:tav tm="0">
                                          <p:val>
                                            <p:strVal val="#ppt_x"/>
                                          </p:val>
                                        </p:tav>
                                        <p:tav tm="100000">
                                          <p:val>
                                            <p:strVal val="#ppt_x"/>
                                          </p:val>
                                        </p:tav>
                                      </p:tavLst>
                                    </p:anim>
                                    <p:anim calcmode="lin" valueType="num">
                                      <p:cBhvr additive="base">
                                        <p:cTn id="20" dur="500" fill="hold"/>
                                        <p:tgtEl>
                                          <p:spTgt spid="1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610235" y="1129665"/>
            <a:ext cx="10057765" cy="2201545"/>
          </a:xfrm>
          <a:prstGeom prst="rect">
            <a:avLst/>
          </a:prstGeom>
        </p:spPr>
        <p:txBody>
          <a:bodyPr wrap="square">
            <a:spAutoFit/>
          </a:bodyPr>
          <a:lstStyle/>
          <a:p>
            <a:pPr indent="0" algn="just" defTabSz="266700">
              <a:lnSpc>
                <a:spcPct val="130000"/>
              </a:lnSpc>
              <a:spcBef>
                <a:spcPct val="0"/>
              </a:spcBef>
              <a:spcAft>
                <a:spcPct val="0"/>
              </a:spcAft>
            </a:pPr>
            <a:r>
              <a:rPr sz="2800" b="1">
                <a:latin typeface="Times New Roman" panose="02020603050405020304"/>
                <a:ea typeface="Times New Roman" panose="02020603050405020304"/>
              </a:rPr>
              <a:t>Câu 2</a:t>
            </a:r>
            <a:r>
              <a:rPr sz="2800">
                <a:latin typeface="Times New Roman" panose="02020603050405020304"/>
                <a:ea typeface="Times New Roman" panose="02020603050405020304"/>
              </a:rPr>
              <a:t>: Khối lượng cacbon: 5. 90% = 4,5 (kg)</a:t>
            </a:r>
          </a:p>
          <a:p>
            <a:pPr indent="0" algn="just" defTabSz="266700">
              <a:lnSpc>
                <a:spcPct val="130000"/>
              </a:lnSpc>
              <a:spcBef>
                <a:spcPct val="0"/>
              </a:spcBef>
              <a:spcAft>
                <a:spcPct val="0"/>
              </a:spcAft>
            </a:pPr>
            <a:r>
              <a:rPr sz="2800">
                <a:latin typeface="Times New Roman" panose="02020603050405020304"/>
                <a:ea typeface="Times New Roman" panose="02020603050405020304"/>
              </a:rPr>
              <a:t>1 mol C (12g) khi đốt cháy tỏa ra 394 (kJ)</a:t>
            </a:r>
          </a:p>
          <a:p>
            <a:pPr indent="0" algn="just" defTabSz="266700">
              <a:lnSpc>
                <a:spcPct val="130000"/>
              </a:lnSpc>
              <a:spcBef>
                <a:spcPct val="0"/>
              </a:spcBef>
              <a:spcAft>
                <a:spcPct val="0"/>
              </a:spcAft>
            </a:pPr>
            <a:r>
              <a:rPr sz="2800">
                <a:latin typeface="Times New Roman" panose="02020603050405020304"/>
                <a:ea typeface="Times New Roman" panose="02020603050405020304"/>
              </a:rPr>
              <a:t>Vậy 4,5kg = 4500 g C khi đốt cháy tỏa ra x (kJ).</a:t>
            </a:r>
          </a:p>
          <a:p>
            <a:pPr indent="0" defTabSz="266700">
              <a:spcBef>
                <a:spcPct val="0"/>
              </a:spcBef>
              <a:spcAft>
                <a:spcPct val="0"/>
              </a:spcAft>
            </a:pPr>
            <a:r>
              <a:rPr sz="2800">
                <a:latin typeface="Times New Roman" panose="02020603050405020304"/>
                <a:ea typeface="Times New Roman" panose="02020603050405020304"/>
              </a:rPr>
              <a:t>Nhiệt lượng tỏa ra khi đốt cháy 5 kg</a:t>
            </a:r>
            <a:r>
              <a:rPr lang="vi-VN" sz="2800">
                <a:latin typeface="Times New Roman" panose="02020603050405020304"/>
                <a:ea typeface="Times New Roman" panose="02020603050405020304"/>
              </a:rPr>
              <a:t> là: </a:t>
            </a:r>
          </a:p>
        </p:txBody>
      </p:sp>
      <p:graphicFrame>
        <p:nvGraphicFramePr>
          <p:cNvPr id="2" name="Content Placeholder -2147482624"/>
          <p:cNvGraphicFramePr>
            <a:graphicFrameLocks noGrp="1" noChangeAspect="1"/>
          </p:cNvGraphicFramePr>
          <p:nvPr>
            <p:ph idx="1"/>
          </p:nvPr>
        </p:nvGraphicFramePr>
        <p:xfrm>
          <a:off x="1957070" y="3820160"/>
          <a:ext cx="4371340" cy="1216025"/>
        </p:xfrm>
        <a:graphic>
          <a:graphicData uri="http://schemas.openxmlformats.org/presentationml/2006/ole">
            <mc:AlternateContent xmlns:mc="http://schemas.openxmlformats.org/markup-compatibility/2006">
              <mc:Choice xmlns:v="urn:schemas-microsoft-com:vml" Requires="v">
                <p:oleObj spid="_x0000_s8209" r:id="rId3" imgW="1548765" imgH="431800" progId="Equation.DSMT4">
                  <p:embed/>
                </p:oleObj>
              </mc:Choice>
              <mc:Fallback>
                <p:oleObj r:id="rId3" imgW="1548765" imgH="431800" progId="Equation.DSMT4">
                  <p:embed/>
                  <p:pic>
                    <p:nvPicPr>
                      <p:cNvPr id="0" name="Picture 3075"/>
                      <p:cNvPicPr/>
                      <p:nvPr/>
                    </p:nvPicPr>
                    <p:blipFill>
                      <a:blip r:embed="rId4"/>
                      <a:stretch>
                        <a:fillRect/>
                      </a:stretch>
                    </p:blipFill>
                    <p:spPr>
                      <a:xfrm>
                        <a:off x="1957070" y="3820160"/>
                        <a:ext cx="4371340" cy="121602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Câu</a:t>
            </a:r>
            <a:r>
              <a:rPr lang="en-US" dirty="0" smtClean="0"/>
              <a:t> 3 :</a:t>
            </a:r>
            <a:endParaRPr lang="en-US" dirty="0"/>
          </a:p>
        </p:txBody>
      </p:sp>
      <p:sp>
        <p:nvSpPr>
          <p:cNvPr id="3" name="Content Placeholder 2"/>
          <p:cNvSpPr>
            <a:spLocks noGrp="1"/>
          </p:cNvSpPr>
          <p:nvPr>
            <p:ph idx="1"/>
          </p:nvPr>
        </p:nvSpPr>
        <p:spPr/>
        <p:txBody>
          <a:bodyPr/>
          <a:lstStyle/>
          <a:p>
            <a:pPr marL="0" marR="0" indent="0" algn="just">
              <a:lnSpc>
                <a:spcPct val="115000"/>
              </a:lnSpc>
              <a:spcBef>
                <a:spcPts val="600"/>
              </a:spcBef>
              <a:spcAft>
                <a:spcPts val="600"/>
              </a:spcAft>
              <a:buNone/>
              <a:tabLst>
                <a:tab pos="424180" algn="l"/>
              </a:tabLst>
            </a:pPr>
            <a:r>
              <a:rPr lang="de-DE" b="1" dirty="0" smtClean="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Nhôm</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là</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một</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trong</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những</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kim</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loại</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có</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giá</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trị</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về</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kinh</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tế</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cũng</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như</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có</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nhiều</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ứng</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dụng</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quan</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trọng</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trong</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đời</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sống</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Em</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hãy</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cho</a:t>
            </a:r>
            <a:r>
              <a:rPr lang="en-US" dirty="0">
                <a:latin typeface="Times New Roman" panose="02020603050405020304" pitchFamily="18" charset="0"/>
                <a:ea typeface="Segoe UI" panose="020B0502040204020203" pitchFamily="34" charset="0"/>
              </a:rPr>
              <a:t> </a:t>
            </a:r>
            <a:r>
              <a:rPr lang="en-US" dirty="0" err="1" smtClean="0">
                <a:latin typeface="Times New Roman" panose="02020603050405020304" pitchFamily="18" charset="0"/>
                <a:ea typeface="Segoe UI" panose="020B0502040204020203" pitchFamily="34" charset="0"/>
              </a:rPr>
              <a:t>biết</a:t>
            </a:r>
            <a:r>
              <a:rPr lang="en-US" dirty="0" smtClean="0">
                <a:latin typeface="Times New Roman" panose="02020603050405020304" pitchFamily="18" charset="0"/>
                <a:ea typeface="Segoe UI" panose="020B0502040204020203" pitchFamily="34" charset="0"/>
              </a:rPr>
              <a:t>:</a:t>
            </a:r>
          </a:p>
          <a:p>
            <a:pPr marL="0" marR="0" indent="0" algn="just">
              <a:lnSpc>
                <a:spcPct val="115000"/>
              </a:lnSpc>
              <a:spcBef>
                <a:spcPts val="600"/>
              </a:spcBef>
              <a:spcAft>
                <a:spcPts val="600"/>
              </a:spcAft>
              <a:buNone/>
              <a:tabLst>
                <a:tab pos="424180" algn="l"/>
              </a:tabLst>
            </a:pPr>
            <a:r>
              <a:rPr lang="en-US" dirty="0" smtClean="0">
                <a:latin typeface="Times New Roman" panose="02020603050405020304" pitchFamily="18" charset="0"/>
                <a:ea typeface="Segoe UI" panose="020B0502040204020203" pitchFamily="34" charset="0"/>
              </a:rPr>
              <a:t>a</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Nguyên</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liệu</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chính</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để</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sản</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xuất</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nhôm</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là</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gì</a:t>
            </a:r>
            <a:r>
              <a:rPr lang="en-US" dirty="0">
                <a:latin typeface="Times New Roman" panose="02020603050405020304" pitchFamily="18" charset="0"/>
                <a:ea typeface="Segoe UI" panose="020B0502040204020203" pitchFamily="34" charset="0"/>
              </a:rPr>
              <a:t>? </a:t>
            </a:r>
            <a:endParaRPr lang="en-US" sz="1800" dirty="0">
              <a:latin typeface="Segoe UI" panose="020B0502040204020203" pitchFamily="34" charset="0"/>
              <a:ea typeface="Segoe UI" panose="020B0502040204020203" pitchFamily="34" charset="0"/>
            </a:endParaRPr>
          </a:p>
          <a:p>
            <a:pPr marL="0" marR="0" indent="0" algn="just">
              <a:lnSpc>
                <a:spcPct val="115000"/>
              </a:lnSpc>
              <a:spcBef>
                <a:spcPts val="600"/>
              </a:spcBef>
              <a:spcAft>
                <a:spcPts val="600"/>
              </a:spcAft>
              <a:buNone/>
            </a:pPr>
            <a:r>
              <a:rPr lang="en-US" dirty="0">
                <a:latin typeface="Times New Roman" panose="02020603050405020304" pitchFamily="18" charset="0"/>
                <a:ea typeface="Segoe UI" panose="020B0502040204020203" pitchFamily="34" charset="0"/>
              </a:rPr>
              <a:t>b. </a:t>
            </a:r>
            <a:r>
              <a:rPr lang="en-US" dirty="0" err="1">
                <a:latin typeface="Times New Roman" panose="02020603050405020304" pitchFamily="18" charset="0"/>
                <a:ea typeface="Segoe UI" panose="020B0502040204020203" pitchFamily="34" charset="0"/>
              </a:rPr>
              <a:t>Viết</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phương</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trình</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điều</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chế</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nhôm</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Điều</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kiện</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phản</a:t>
            </a:r>
            <a:r>
              <a:rPr lang="en-US" dirty="0">
                <a:latin typeface="Times New Roman" panose="02020603050405020304" pitchFamily="18" charset="0"/>
                <a:ea typeface="Segoe UI" panose="020B0502040204020203" pitchFamily="34" charset="0"/>
              </a:rPr>
              <a:t> </a:t>
            </a:r>
            <a:r>
              <a:rPr lang="en-US" dirty="0" err="1">
                <a:latin typeface="Times New Roman" panose="02020603050405020304" pitchFamily="18" charset="0"/>
                <a:ea typeface="Segoe UI" panose="020B0502040204020203" pitchFamily="34" charset="0"/>
              </a:rPr>
              <a:t>ứng</a:t>
            </a:r>
            <a:r>
              <a:rPr lang="en-US" dirty="0">
                <a:latin typeface="Times New Roman" panose="02020603050405020304" pitchFamily="18" charset="0"/>
                <a:ea typeface="Segoe UI" panose="020B0502040204020203" pitchFamily="34" charset="0"/>
              </a:rPr>
              <a:t> </a:t>
            </a:r>
            <a:endParaRPr lang="en-US" sz="1800" dirty="0" smtClean="0">
              <a:latin typeface="Segoe UI" panose="020B0502040204020203" pitchFamily="34" charset="0"/>
              <a:ea typeface="Segoe UI" panose="020B0502040204020203" pitchFamily="34" charset="0"/>
            </a:endParaRPr>
          </a:p>
          <a:p>
            <a:pPr marL="0" marR="0" indent="0" algn="just">
              <a:lnSpc>
                <a:spcPct val="115000"/>
              </a:lnSpc>
              <a:spcBef>
                <a:spcPts val="600"/>
              </a:spcBef>
              <a:spcAft>
                <a:spcPts val="600"/>
              </a:spcAft>
              <a:buNone/>
            </a:pPr>
            <a:r>
              <a:rPr lang="en-US"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kern="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a:solidFill>
                  <a:srgbClr val="000000"/>
                </a:solidFill>
                <a:latin typeface="Times New Roman" panose="02020603050405020304" pitchFamily="18" charset="0"/>
                <a:ea typeface="Calibri" panose="020F0502020204030204" pitchFamily="34" charset="0"/>
              </a:rPr>
              <a:t>Cho 5,4 gam Al </a:t>
            </a:r>
            <a:r>
              <a:rPr lang="en-US" kern="100" dirty="0" err="1">
                <a:solidFill>
                  <a:srgbClr val="000000"/>
                </a:solidFill>
                <a:latin typeface="Times New Roman" panose="02020603050405020304" pitchFamily="18" charset="0"/>
                <a:ea typeface="Calibri" panose="020F0502020204030204" pitchFamily="34" charset="0"/>
              </a:rPr>
              <a:t>tác</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dụng</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hoàn</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toàn</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với</a:t>
            </a:r>
            <a:r>
              <a:rPr lang="en-US" kern="100" dirty="0">
                <a:solidFill>
                  <a:srgbClr val="000000"/>
                </a:solidFill>
                <a:latin typeface="Times New Roman" panose="02020603050405020304" pitchFamily="18" charset="0"/>
                <a:ea typeface="Calibri" panose="020F0502020204030204" pitchFamily="34" charset="0"/>
              </a:rPr>
              <a:t> dung </a:t>
            </a:r>
            <a:r>
              <a:rPr lang="en-US" kern="100" dirty="0" err="1">
                <a:solidFill>
                  <a:srgbClr val="000000"/>
                </a:solidFill>
                <a:latin typeface="Times New Roman" panose="02020603050405020304" pitchFamily="18" charset="0"/>
                <a:ea typeface="Calibri" panose="020F0502020204030204" pitchFamily="34" charset="0"/>
              </a:rPr>
              <a:t>dịch</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HCl</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dư</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Sau</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phản</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ứng</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thu</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được</a:t>
            </a:r>
            <a:r>
              <a:rPr lang="en-US" kern="100" dirty="0">
                <a:solidFill>
                  <a:srgbClr val="000000"/>
                </a:solidFill>
                <a:latin typeface="Times New Roman" panose="02020603050405020304" pitchFamily="18" charset="0"/>
                <a:ea typeface="Calibri" panose="020F0502020204030204" pitchFamily="34" charset="0"/>
              </a:rPr>
              <a:t> m gam dung </a:t>
            </a:r>
            <a:r>
              <a:rPr lang="en-US" kern="100" dirty="0" err="1">
                <a:solidFill>
                  <a:srgbClr val="000000"/>
                </a:solidFill>
                <a:latin typeface="Times New Roman" panose="02020603050405020304" pitchFamily="18" charset="0"/>
                <a:ea typeface="Calibri" panose="020F0502020204030204" pitchFamily="34" charset="0"/>
              </a:rPr>
              <a:t>dịch</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muối</a:t>
            </a:r>
            <a:r>
              <a:rPr lang="en-US" kern="100" dirty="0">
                <a:solidFill>
                  <a:srgbClr val="000000"/>
                </a:solidFill>
                <a:latin typeface="Times New Roman" panose="02020603050405020304" pitchFamily="18" charset="0"/>
                <a:ea typeface="Calibri" panose="020F0502020204030204" pitchFamily="34" charset="0"/>
              </a:rPr>
              <a:t>. </a:t>
            </a:r>
            <a:r>
              <a:rPr lang="en-US" kern="100" dirty="0" err="1">
                <a:solidFill>
                  <a:srgbClr val="000000"/>
                </a:solidFill>
                <a:latin typeface="Times New Roman" panose="02020603050405020304" pitchFamily="18" charset="0"/>
                <a:ea typeface="Calibri" panose="020F0502020204030204" pitchFamily="34" charset="0"/>
              </a:rPr>
              <a:t>Tìm</a:t>
            </a:r>
            <a:r>
              <a:rPr lang="en-US" kern="100" dirty="0">
                <a:solidFill>
                  <a:srgbClr val="000000"/>
                </a:solidFill>
                <a:latin typeface="Times New Roman" panose="02020603050405020304" pitchFamily="18" charset="0"/>
                <a:ea typeface="Calibri" panose="020F0502020204030204" pitchFamily="34" charset="0"/>
              </a:rPr>
              <a:t> m? </a:t>
            </a:r>
            <a:endParaRPr lang="en-US" sz="2800" dirty="0">
              <a:solidFill>
                <a:srgbClr val="000000"/>
              </a:solidFill>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3734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5" y="202565"/>
            <a:ext cx="4102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255" y="292100"/>
            <a:ext cx="524637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 y="3295650"/>
            <a:ext cx="10426065" cy="32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0" y="228600"/>
            <a:ext cx="12083415" cy="61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p:nvPr/>
        </p:nvSpPr>
        <p:spPr>
          <a:xfrm>
            <a:off x="305435" y="3826510"/>
            <a:ext cx="11831955" cy="1198880"/>
          </a:xfrm>
          <a:prstGeom prst="rect">
            <a:avLst/>
          </a:prstGeom>
          <a:noFill/>
        </p:spPr>
        <p:txBody>
          <a:bodyPr wrap="square" rtlCol="0" anchor="t">
            <a:spAutoFit/>
          </a:bodyPr>
          <a:lstStyle/>
          <a:p>
            <a:pPr fontAlgn="auto">
              <a:spcBef>
                <a:spcPts val="0"/>
              </a:spcBef>
            </a:pPr>
            <a:r>
              <a:rPr lang="en-US" sz="3600">
                <a:latin typeface="Times New Roman" panose="02020603050405020304" charset="0"/>
                <a:cs typeface="Times New Roman" panose="02020603050405020304" charset="0"/>
                <a:sym typeface="+mn-ea"/>
              </a:rPr>
              <a:t>+ Than hoạt tính làm mặt nạ phòng độc. khử mùi,…</a:t>
            </a:r>
            <a:endParaRPr lang="en-US" sz="3600">
              <a:latin typeface="Times New Roman" panose="02020603050405020304" charset="0"/>
              <a:cs typeface="Times New Roman" panose="02020603050405020304" charset="0"/>
            </a:endParaRPr>
          </a:p>
          <a:p>
            <a:pPr fontAlgn="auto">
              <a:spcBef>
                <a:spcPts val="0"/>
              </a:spcBef>
            </a:pPr>
            <a:r>
              <a:rPr lang="en-US" sz="3600">
                <a:latin typeface="Times New Roman" panose="02020603050405020304" charset="0"/>
                <a:cs typeface="Times New Roman" panose="02020603050405020304" charset="0"/>
                <a:sym typeface="+mn-ea"/>
              </a:rPr>
              <a:t>+ Than gỗ dùng làm chất đốt, chất khử,…</a:t>
            </a:r>
          </a:p>
        </p:txBody>
      </p:sp>
      <p:sp>
        <p:nvSpPr>
          <p:cNvPr id="10" name="Text Box 9"/>
          <p:cNvSpPr txBox="1"/>
          <p:nvPr/>
        </p:nvSpPr>
        <p:spPr>
          <a:xfrm>
            <a:off x="525780" y="334645"/>
            <a:ext cx="5910580" cy="706755"/>
          </a:xfrm>
          <a:prstGeom prst="rect">
            <a:avLst/>
          </a:prstGeom>
          <a:noFill/>
        </p:spPr>
        <p:txBody>
          <a:bodyPr wrap="square" rtlCol="0" anchor="t">
            <a:spAutoFit/>
          </a:bodyPr>
          <a:lstStyle/>
          <a:p>
            <a:pPr algn="l"/>
            <a:r>
              <a:rPr lang="en-US" altLang="vi-VN" sz="4000" dirty="0">
                <a:solidFill>
                  <a:srgbClr val="FF0000"/>
                </a:solidFill>
                <a:latin typeface="Times New Roman" panose="02020603050405020304" charset="0"/>
                <a:cs typeface="Times New Roman" panose="02020603050405020304" charset="0"/>
                <a:sym typeface="+mn-ea"/>
              </a:rPr>
              <a:t>1. </a:t>
            </a:r>
            <a:r>
              <a:rPr lang="vi-VN" altLang="en-US" sz="4000" dirty="0">
                <a:solidFill>
                  <a:srgbClr val="FF0000"/>
                </a:solidFill>
                <a:latin typeface="Times New Roman" panose="02020603050405020304" charset="0"/>
                <a:cs typeface="Times New Roman" panose="02020603050405020304" charset="0"/>
                <a:sym typeface="+mn-ea"/>
              </a:rPr>
              <a:t>Ứng dụng của Carbon </a:t>
            </a:r>
            <a:endParaRPr lang="en-US" altLang="vi-VN" sz="4000" dirty="0">
              <a:solidFill>
                <a:srgbClr val="FF0000"/>
              </a:solidFill>
              <a:latin typeface="Times New Roman" panose="02020603050405020304" charset="0"/>
              <a:cs typeface="Times New Roman" panose="02020603050405020304" charset="0"/>
              <a:sym typeface="+mn-ea"/>
            </a:endParaRPr>
          </a:p>
        </p:txBody>
      </p:sp>
      <p:sp>
        <p:nvSpPr>
          <p:cNvPr id="12" name="Text Box 11"/>
          <p:cNvSpPr txBox="1"/>
          <p:nvPr/>
        </p:nvSpPr>
        <p:spPr>
          <a:xfrm>
            <a:off x="305435" y="1421130"/>
            <a:ext cx="11694160" cy="1198880"/>
          </a:xfrm>
          <a:prstGeom prst="rect">
            <a:avLst/>
          </a:prstGeom>
          <a:noFill/>
        </p:spPr>
        <p:txBody>
          <a:bodyPr wrap="square" rtlCol="0" anchor="t">
            <a:spAutoFit/>
          </a:bodyPr>
          <a:lstStyle/>
          <a:p>
            <a:pPr fontAlgn="auto">
              <a:spcBef>
                <a:spcPts val="0"/>
              </a:spcBef>
            </a:pPr>
            <a:r>
              <a:rPr lang="en-US" sz="3600">
                <a:latin typeface="Times New Roman" panose="02020603050405020304" charset="0"/>
                <a:cs typeface="Times New Roman" panose="02020603050405020304" charset="0"/>
                <a:sym typeface="+mn-ea"/>
              </a:rPr>
              <a:t>+ Than chì được dùng làm điện cực, chất bôi trơn, ruột bút chì; …</a:t>
            </a:r>
          </a:p>
        </p:txBody>
      </p:sp>
      <p:sp>
        <p:nvSpPr>
          <p:cNvPr id="13" name="Text Box 12"/>
          <p:cNvSpPr txBox="1"/>
          <p:nvPr/>
        </p:nvSpPr>
        <p:spPr>
          <a:xfrm>
            <a:off x="305435" y="2552065"/>
            <a:ext cx="10928985" cy="1198880"/>
          </a:xfrm>
          <a:prstGeom prst="rect">
            <a:avLst/>
          </a:prstGeom>
          <a:noFill/>
        </p:spPr>
        <p:txBody>
          <a:bodyPr wrap="square" rtlCol="0" anchor="t">
            <a:spAutoFit/>
          </a:bodyPr>
          <a:lstStyle/>
          <a:p>
            <a:pPr algn="l">
              <a:spcBef>
                <a:spcPts val="0"/>
              </a:spcBef>
            </a:pPr>
            <a:r>
              <a:rPr lang="en-US" sz="3600">
                <a:latin typeface="Times New Roman" panose="02020603050405020304" charset="0"/>
                <a:cs typeface="Times New Roman" panose="02020603050405020304" charset="0"/>
                <a:sym typeface="+mn-ea"/>
              </a:rPr>
              <a:t>+ Kim cương được dùng làm đồ trang sức quý hiếm, mũi khoan, dao cắt kính...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03225" y="521335"/>
            <a:ext cx="11031855" cy="3361690"/>
          </a:xfrm>
          <a:prstGeom prst="rect">
            <a:avLst/>
          </a:prstGeom>
        </p:spPr>
        <p:txBody>
          <a:bodyPr wrap="square">
            <a:noAutofit/>
          </a:bodyPr>
          <a:lstStyle/>
          <a:p>
            <a:pPr marL="292100" indent="0" algn="just" defTabSz="266700">
              <a:lnSpc>
                <a:spcPct val="107000"/>
              </a:lnSpc>
              <a:spcBef>
                <a:spcPct val="0"/>
              </a:spcBef>
              <a:spcAft>
                <a:spcPts val="1500"/>
              </a:spcAft>
            </a:pPr>
            <a:r>
              <a:rPr lang="en-US" sz="4000" b="1" dirty="0" err="1">
                <a:solidFill>
                  <a:srgbClr val="0070C0"/>
                </a:solidFill>
                <a:latin typeface="Times New Roman" panose="02020603050405020304"/>
                <a:ea typeface="Times New Roman" panose="02020603050405020304"/>
              </a:rPr>
              <a:t>Vận</a:t>
            </a:r>
            <a:r>
              <a:rPr lang="en-US" sz="4000" b="1" dirty="0">
                <a:solidFill>
                  <a:srgbClr val="0070C0"/>
                </a:solidFill>
                <a:latin typeface="Times New Roman" panose="02020603050405020304"/>
                <a:ea typeface="Times New Roman" panose="02020603050405020304"/>
              </a:rPr>
              <a:t> </a:t>
            </a:r>
            <a:r>
              <a:rPr lang="en-US" sz="4000" b="1" dirty="0" err="1" smtClean="0">
                <a:solidFill>
                  <a:srgbClr val="0070C0"/>
                </a:solidFill>
                <a:latin typeface="Times New Roman" panose="02020603050405020304"/>
                <a:ea typeface="Times New Roman" panose="02020603050405020304"/>
              </a:rPr>
              <a:t>dụng</a:t>
            </a:r>
            <a:r>
              <a:rPr lang="en-US" sz="4000" b="1" dirty="0" smtClean="0">
                <a:solidFill>
                  <a:srgbClr val="0070C0"/>
                </a:solidFill>
                <a:latin typeface="Times New Roman" panose="02020603050405020304"/>
                <a:ea typeface="Times New Roman" panose="02020603050405020304"/>
              </a:rPr>
              <a:t> </a:t>
            </a:r>
            <a:r>
              <a:rPr lang="en-US" sz="4000" b="1" dirty="0">
                <a:solidFill>
                  <a:srgbClr val="0070C0"/>
                </a:solidFill>
                <a:latin typeface="Times New Roman" panose="02020603050405020304"/>
                <a:ea typeface="Times New Roman" panose="02020603050405020304"/>
              </a:rPr>
              <a:t>:</a:t>
            </a:r>
            <a:r>
              <a:rPr lang="en-US"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Tìm</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hiểu</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thông</a:t>
            </a:r>
            <a:r>
              <a:rPr sz="4000" dirty="0">
                <a:solidFill>
                  <a:srgbClr val="2B2928"/>
                </a:solidFill>
                <a:latin typeface="Times New Roman" panose="02020603050405020304"/>
                <a:ea typeface="Times New Roman" panose="02020603050405020304"/>
              </a:rPr>
              <a:t> tin </a:t>
            </a:r>
            <a:r>
              <a:rPr sz="4000" dirty="0" err="1">
                <a:solidFill>
                  <a:srgbClr val="2B2928"/>
                </a:solidFill>
                <a:latin typeface="Times New Roman" panose="02020603050405020304"/>
                <a:ea typeface="Times New Roman" panose="02020603050405020304"/>
              </a:rPr>
              <a:t>từ</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sách</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báo</a:t>
            </a:r>
            <a:r>
              <a:rPr sz="4000" dirty="0">
                <a:solidFill>
                  <a:srgbClr val="2B2928"/>
                </a:solidFill>
                <a:latin typeface="Times New Roman" panose="02020603050405020304"/>
                <a:ea typeface="Times New Roman" panose="02020603050405020304"/>
              </a:rPr>
              <a:t> hay </a:t>
            </a:r>
            <a:r>
              <a:rPr sz="4000" dirty="0" err="1">
                <a:solidFill>
                  <a:srgbClr val="2B2928"/>
                </a:solidFill>
                <a:latin typeface="Times New Roman" panose="02020603050405020304"/>
                <a:ea typeface="Times New Roman" panose="02020603050405020304"/>
              </a:rPr>
              <a:t>tài</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liệu</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học</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tập</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em</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hãy</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giải</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thích</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vì</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sao</a:t>
            </a:r>
            <a:r>
              <a:rPr sz="4000" dirty="0">
                <a:solidFill>
                  <a:srgbClr val="2B2928"/>
                </a:solidFill>
                <a:latin typeface="Times New Roman" panose="02020603050405020304"/>
                <a:ea typeface="Times New Roman" panose="02020603050405020304"/>
              </a:rPr>
              <a:t> than </a:t>
            </a:r>
            <a:r>
              <a:rPr sz="4000" dirty="0" err="1">
                <a:solidFill>
                  <a:srgbClr val="2B2928"/>
                </a:solidFill>
                <a:latin typeface="Times New Roman" panose="02020603050405020304"/>
                <a:ea typeface="Times New Roman" panose="02020603050405020304"/>
              </a:rPr>
              <a:t>hoạt</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tính</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được</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sử</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dụng</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làm</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lõi</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lọc</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nước</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hoặc</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mặt</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nạ</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phòng</a:t>
            </a:r>
            <a:r>
              <a:rPr sz="4000" dirty="0">
                <a:solidFill>
                  <a:srgbClr val="2B2928"/>
                </a:solidFill>
                <a:latin typeface="Times New Roman" panose="02020603050405020304"/>
                <a:ea typeface="Times New Roman" panose="02020603050405020304"/>
              </a:rPr>
              <a:t> </a:t>
            </a:r>
            <a:r>
              <a:rPr sz="4000" dirty="0" err="1">
                <a:solidFill>
                  <a:srgbClr val="2B2928"/>
                </a:solidFill>
                <a:latin typeface="Times New Roman" panose="02020603050405020304"/>
                <a:ea typeface="Times New Roman" panose="02020603050405020304"/>
              </a:rPr>
              <a:t>độc</a:t>
            </a:r>
            <a:r>
              <a:rPr sz="4000" dirty="0">
                <a:solidFill>
                  <a:srgbClr val="2B2928"/>
                </a:solidFill>
                <a:latin typeface="Times New Roman" panose="02020603050405020304"/>
                <a:ea typeface="Times New Roman" panose="02020603050405020304"/>
              </a:rPr>
              <a:t>?</a:t>
            </a:r>
          </a:p>
        </p:txBody>
      </p:sp>
      <p:sp>
        <p:nvSpPr>
          <p:cNvPr id="5" name="Text Box 4"/>
          <p:cNvSpPr txBox="1"/>
          <p:nvPr/>
        </p:nvSpPr>
        <p:spPr>
          <a:xfrm>
            <a:off x="619760" y="3429000"/>
            <a:ext cx="11156315" cy="2832100"/>
          </a:xfrm>
          <a:prstGeom prst="rect">
            <a:avLst/>
          </a:prstGeom>
        </p:spPr>
        <p:txBody>
          <a:bodyPr wrap="square">
            <a:noAutofit/>
          </a:bodyPr>
          <a:lstStyle/>
          <a:p>
            <a:pPr marL="0" indent="0" algn="just"/>
            <a:r>
              <a:rPr sz="4400" b="0" i="0" dirty="0">
                <a:solidFill>
                  <a:srgbClr val="FF0000"/>
                </a:solidFill>
                <a:latin typeface="Times New Roman" panose="02020603050405020304" charset="0"/>
                <a:ea typeface="Open Sans"/>
                <a:cs typeface="Times New Roman" panose="02020603050405020304" charset="0"/>
              </a:rPr>
              <a:t>Than </a:t>
            </a:r>
            <a:r>
              <a:rPr sz="4400" b="0" i="0" dirty="0" err="1">
                <a:solidFill>
                  <a:srgbClr val="FF0000"/>
                </a:solidFill>
                <a:latin typeface="Times New Roman" panose="02020603050405020304" charset="0"/>
                <a:ea typeface="Open Sans"/>
                <a:cs typeface="Times New Roman" panose="02020603050405020304" charset="0"/>
              </a:rPr>
              <a:t>hoạt</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tính</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có</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tính</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hấp</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phụ</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có</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khả</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năng</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giữ</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trên</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bề</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mặt</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của</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nó</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các</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phân</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tử</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chất</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khí</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chất</a:t>
            </a:r>
            <a:r>
              <a:rPr sz="4400" b="0" i="0" dirty="0">
                <a:solidFill>
                  <a:srgbClr val="FF0000"/>
                </a:solidFill>
                <a:latin typeface="Times New Roman" panose="02020603050405020304" charset="0"/>
                <a:ea typeface="Open Sans"/>
                <a:cs typeface="Times New Roman" panose="02020603050405020304" charset="0"/>
              </a:rPr>
              <a:t> tan </a:t>
            </a:r>
            <a:r>
              <a:rPr sz="4400" b="0" i="0" dirty="0" err="1">
                <a:solidFill>
                  <a:srgbClr val="FF0000"/>
                </a:solidFill>
                <a:latin typeface="Times New Roman" panose="02020603050405020304" charset="0"/>
                <a:ea typeface="Open Sans"/>
                <a:cs typeface="Times New Roman" panose="02020603050405020304" charset="0"/>
              </a:rPr>
              <a:t>trong</a:t>
            </a:r>
            <a:r>
              <a:rPr sz="4400" b="0" i="0" dirty="0">
                <a:solidFill>
                  <a:srgbClr val="FF0000"/>
                </a:solidFill>
                <a:latin typeface="Times New Roman" panose="02020603050405020304" charset="0"/>
                <a:ea typeface="Open Sans"/>
                <a:cs typeface="Times New Roman" panose="02020603050405020304" charset="0"/>
              </a:rPr>
              <a:t> dung </a:t>
            </a:r>
            <a:r>
              <a:rPr sz="4400" b="0" i="0" dirty="0" err="1">
                <a:solidFill>
                  <a:srgbClr val="FF0000"/>
                </a:solidFill>
                <a:latin typeface="Times New Roman" panose="02020603050405020304" charset="0"/>
                <a:ea typeface="Open Sans"/>
                <a:cs typeface="Times New Roman" panose="02020603050405020304" charset="0"/>
              </a:rPr>
              <a:t>dịch</a:t>
            </a:r>
            <a:r>
              <a:rPr sz="4400" b="0" i="0" dirty="0">
                <a:solidFill>
                  <a:srgbClr val="FF0000"/>
                </a:solidFill>
                <a:latin typeface="Times New Roman" panose="02020603050405020304" charset="0"/>
                <a:ea typeface="Open Sans"/>
                <a:cs typeface="Times New Roman" panose="02020603050405020304" charset="0"/>
              </a:rPr>
              <a:t>. Do </a:t>
            </a:r>
            <a:r>
              <a:rPr sz="4400" b="0" i="0" dirty="0" err="1">
                <a:solidFill>
                  <a:srgbClr val="FF0000"/>
                </a:solidFill>
                <a:latin typeface="Times New Roman" panose="02020603050405020304" charset="0"/>
                <a:ea typeface="Open Sans"/>
                <a:cs typeface="Times New Roman" panose="02020603050405020304" charset="0"/>
              </a:rPr>
              <a:t>đó</a:t>
            </a:r>
            <a:r>
              <a:rPr sz="4400" b="0" i="0" dirty="0">
                <a:solidFill>
                  <a:srgbClr val="FF0000"/>
                </a:solidFill>
                <a:latin typeface="Times New Roman" panose="02020603050405020304" charset="0"/>
                <a:ea typeface="Open Sans"/>
                <a:cs typeface="Times New Roman" panose="02020603050405020304" charset="0"/>
              </a:rPr>
              <a:t>, than </a:t>
            </a:r>
            <a:r>
              <a:rPr sz="4400" b="0" i="0" dirty="0" err="1">
                <a:solidFill>
                  <a:srgbClr val="FF0000"/>
                </a:solidFill>
                <a:latin typeface="Times New Roman" panose="02020603050405020304" charset="0"/>
                <a:ea typeface="Open Sans"/>
                <a:cs typeface="Times New Roman" panose="02020603050405020304" charset="0"/>
              </a:rPr>
              <a:t>hoạt</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tính</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được</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dùng</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làm</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lõi</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lọc</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nước</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hoặc</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mặt</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nạ</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phòng</a:t>
            </a:r>
            <a:r>
              <a:rPr sz="4400" b="0" i="0" dirty="0">
                <a:solidFill>
                  <a:srgbClr val="FF0000"/>
                </a:solidFill>
                <a:latin typeface="Times New Roman" panose="02020603050405020304" charset="0"/>
                <a:ea typeface="Open Sans"/>
                <a:cs typeface="Times New Roman" panose="02020603050405020304" charset="0"/>
              </a:rPr>
              <a:t> </a:t>
            </a:r>
            <a:r>
              <a:rPr sz="4400" b="0" i="0" dirty="0" err="1">
                <a:solidFill>
                  <a:srgbClr val="FF0000"/>
                </a:solidFill>
                <a:latin typeface="Times New Roman" panose="02020603050405020304" charset="0"/>
                <a:ea typeface="Open Sans"/>
                <a:cs typeface="Times New Roman" panose="02020603050405020304" charset="0"/>
              </a:rPr>
              <a:t>độc</a:t>
            </a:r>
            <a:r>
              <a:rPr sz="4400" b="0" i="0" dirty="0">
                <a:solidFill>
                  <a:srgbClr val="FF0000"/>
                </a:solidFill>
                <a:latin typeface="Times New Roman" panose="02020603050405020304" charset="0"/>
                <a:ea typeface="Open Sans"/>
                <a:cs typeface="Times New Roman" panose="0202060305040502030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1176020"/>
            <a:ext cx="10822940" cy="5005070"/>
          </a:xfrm>
          <a:prstGeom prst="rect">
            <a:avLst/>
          </a:prstGeom>
        </p:spPr>
      </p:pic>
      <p:sp>
        <p:nvSpPr>
          <p:cNvPr id="5" name="Title 1"/>
          <p:cNvSpPr>
            <a:spLocks noGrp="1"/>
          </p:cNvSpPr>
          <p:nvPr/>
        </p:nvSpPr>
        <p:spPr>
          <a:xfrm>
            <a:off x="1779270" y="329565"/>
            <a:ext cx="7995285" cy="742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altLang="en-US" sz="4400" dirty="0">
                <a:latin typeface="Times New Roman" panose="02020603050405020304" charset="0"/>
                <a:cs typeface="Times New Roman" panose="02020603050405020304" charset="0"/>
              </a:rPr>
              <a:t>2. Ứng dụng của sulfur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86*397"/>
  <p:tag name="TABLE_ENDDRAG_RECT" val="48*44*886*397"/>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64*409"/>
  <p:tag name="TABLE_ENDDRAG_RECT" val="48*92*864*409"/>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864*340"/>
  <p:tag name="TABLE_ENDDRAG_RECT" val="48*92*864*340"/>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870*404"/>
  <p:tag name="TABLE_ENDDRAG_RECT" val="67*63*870*404"/>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870*428"/>
  <p:tag name="TABLE_ENDDRAG_RECT" val="46*72*870*428"/>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1607</Words>
  <Application>Microsoft Office PowerPoint</Application>
  <PresentationFormat>Widescreen</PresentationFormat>
  <Paragraphs>235</Paragraphs>
  <Slides>41</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5" baseType="lpstr">
      <vt:lpstr>SimSun</vt:lpstr>
      <vt:lpstr>Arial</vt:lpstr>
      <vt:lpstr>Calibri</vt:lpstr>
      <vt:lpstr>Gill Sans MT</vt:lpstr>
      <vt:lpstr>MJXc-TeX-math-I</vt:lpstr>
      <vt:lpstr>Myriad Pro</vt:lpstr>
      <vt:lpstr>Open Sans</vt:lpstr>
      <vt:lpstr>Palatino Linotype</vt:lpstr>
      <vt:lpstr>Segoe UI</vt:lpstr>
      <vt:lpstr>Tahoma</vt:lpstr>
      <vt:lpstr>Times New Roman</vt:lpstr>
      <vt:lpstr>Blue Waves</vt:lpstr>
      <vt:lpstr>Equation</vt:lpstr>
      <vt:lpstr>Equation.DSMT4</vt:lpstr>
      <vt:lpstr> BÀI 21: SỰ KHÁC NHAU  CƠ BẢN CỦA PHI KIM VÀ KIM LOẠI  </vt:lpstr>
      <vt:lpstr>I. Ứng dụng của một số đơn chất phi kim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b.Nhiệt độ sôi, nhiệt độ nóng chảy </vt:lpstr>
      <vt:lpstr>PowerPoint Presentation</vt:lpstr>
      <vt:lpstr>PowerPoint Presentation</vt:lpstr>
      <vt:lpstr>PowerPoint Presentation</vt:lpstr>
      <vt:lpstr>PowerPoint Presentation</vt:lpstr>
      <vt:lpstr>PowerPoint Presentation</vt:lpstr>
      <vt:lpstr> Sự khác nhau giữa phi kim và kim loại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Ứng dụng của Carbon trong đời sống là gì?</dc:title>
  <dc:creator>Hong Lan</dc:creator>
  <cp:lastModifiedBy>User</cp:lastModifiedBy>
  <cp:revision>39</cp:revision>
  <dcterms:created xsi:type="dcterms:W3CDTF">2024-10-16T00:36:00Z</dcterms:created>
  <dcterms:modified xsi:type="dcterms:W3CDTF">2024-11-28T07:58:30Z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6806456AB3D3477D9A46700C1E572C7B_12</vt:lpwstr>
  </property>
  <property fmtid="{D5CDD505-2E9C-101B-9397-08002B2CF9AE}" pid="3" name="KSOProductBuildVer">
    <vt:lpwstr>1033-12.2.0.18586</vt:lpwstr>
  </property>
</Properties>
</file>