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71" r:id="rId2"/>
    <p:sldId id="262" r:id="rId3"/>
    <p:sldId id="268" r:id="rId4"/>
    <p:sldId id="269" r:id="rId5"/>
    <p:sldId id="270" r:id="rId6"/>
    <p:sldId id="273" r:id="rId7"/>
    <p:sldId id="274" r:id="rId8"/>
    <p:sldId id="275" r:id="rId9"/>
    <p:sldId id="276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4" r:id="rId36"/>
    <p:sldId id="305" r:id="rId37"/>
    <p:sldId id="306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07" r:id="rId49"/>
    <p:sldId id="308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42"/>
    <a:srgbClr val="DDB901"/>
    <a:srgbClr val="206316"/>
    <a:srgbClr val="FFFFFF"/>
    <a:srgbClr val="04B4D3"/>
    <a:srgbClr val="005C2A"/>
    <a:srgbClr val="008A3E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458F9-79AE-45A3-81EC-E65C25EAE767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98108-B2B6-4ECF-8312-DD20DC1FA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9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9DA67-8F0B-4DD8-B55E-35E50048CF5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1DD9B-18DB-4D76-96DE-9C3FCEA1C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DC414-5819-4CB5-A469-413AA47D2F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661CC-968B-4F46-BC4A-4D802F4F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62CA-4E7C-4839-80E6-9805365A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806B2-26DF-4DC9-B442-AD6E02592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56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6101E-0045-4FE9-BAF9-95B80847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BFDDF4-0188-452E-B324-5BA801733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F59B8-D301-4CD1-9361-C2603933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9283-19B9-4899-AF09-2A37FFBF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CC217-44A9-4544-96DB-EF2BAF17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DE284A-F3AD-44A7-984F-83B411DEE3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F4694E-25FC-4C36-9072-929B26D27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7046D-9A65-4B56-B551-4F7FF7AD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F2538-CC2D-4C90-A9EA-0E72A3D6B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CA654-1A78-4163-A89D-D1563F08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4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B8010-E0AB-4D6E-AFB3-92725C46A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0E277-19E8-4D14-867E-44A8AF584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DC2DE-EA1E-4653-B29F-D8F8BDD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09174-B6AD-495D-A58A-FFBC2297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215B02-CE38-4FB1-998D-55195529C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0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8B12-FC18-498E-ADAB-D8797AA70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1289C6-C3EE-4489-8E63-195FBBF2B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E6F6B-F121-47C6-BD1F-9ED58E101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8F92E-5278-4CD9-A76E-8004805D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8FC14-BD4D-4F29-94FB-9ACAD58C3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35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D4651-6907-4758-9173-3A8206E5E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749D3-66A9-46C4-A583-2BDD1DC71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99D0A-4ADB-4359-8869-DA0011628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A861AF-F57C-45C0-AD9A-CC04E025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7B74A-F18E-4E62-B74A-C00ED4555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33CD32-CC78-42C9-9772-CB24D863C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8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01E76-1C70-4E1D-A34F-A1E94B03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39945-805D-4694-B686-8A4AD82AA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2F4216-4CF6-4024-9E6E-6EB014B2B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57CABA-7FD3-4C47-ADF7-07F0C976B1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1F2A97-6FA7-463E-9DC2-7BF6233422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2BA194-060A-4665-B2B1-6F258CA72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8AD093-4F25-46A8-9C51-F7EE0A72C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439807-2DF6-4CE4-8C48-88928A526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33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671A1-7857-4CF2-96FD-CFD4BA317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22C9B-28EE-4D5C-B60C-C5FE169FC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53D791-EEBC-4318-84DC-01E24A4E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03173-2274-4E87-ACAC-19902C038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9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FF22B3-CF7D-475D-B470-47D7E7EB6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786459-5685-4ECC-994C-BBBB4F4E5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B55DA-4464-4BEC-9EA3-458F1C67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4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5C259-2725-4BDE-B8F7-5E993489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7112F-D132-4028-8446-634238FDF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2FB93-378C-4A0C-8C54-E07A877A4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3F9BE-FC2A-468B-A2FD-496B1D9CF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89255F-B97E-4032-8423-43EEA0A54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2E129-6BAF-436B-94D0-6A4492176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7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1EDEB-3093-4CFB-9105-C1B3EBFAA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A66EA1-AEF1-40E3-975A-100D8F0F4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0A34E-A0CA-4E94-91FE-16786F3A3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C2589-2D40-45B0-80EE-CD58438AC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14241-98AD-438B-B05C-328ECD8A0870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1497E-405E-4EEF-B0CD-FA3830791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7E0EA4-47C8-4ACD-93DF-E0034804A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46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B31C0D-06B4-4903-895B-3E0D05EE5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49352-2D2E-42DA-8A8A-7FA5D8C06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0D4C0-DB50-4D86-8080-E57BD2B47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14241-98AD-438B-B05C-328ECD8A0870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8B9C2D-AB6D-471E-A334-BA654DB18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9E461-12CE-4B89-A9C2-EDE8E99B4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786B0-13C4-4A31-AE1E-DF7FFAD47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2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gi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7.gif"/><Relationship Id="rId7" Type="http://schemas.openxmlformats.org/officeDocument/2006/relationships/slide" Target="slide1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png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slide" Target="slide7.xml"/><Relationship Id="rId5" Type="http://schemas.openxmlformats.org/officeDocument/2006/relationships/audio" Target="../media/audio5.wav"/><Relationship Id="rId4" Type="http://schemas.openxmlformats.org/officeDocument/2006/relationships/notesSlide" Target="../notesSlides/notesSlid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48.png"/><Relationship Id="rId5" Type="http://schemas.openxmlformats.org/officeDocument/2006/relationships/slide" Target="slide7.xml"/><Relationship Id="rId4" Type="http://schemas.openxmlformats.org/officeDocument/2006/relationships/audio" Target="../media/audio5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48.png"/><Relationship Id="rId5" Type="http://schemas.openxmlformats.org/officeDocument/2006/relationships/slide" Target="slide7.xml"/><Relationship Id="rId4" Type="http://schemas.openxmlformats.org/officeDocument/2006/relationships/audio" Target="../media/audio5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48.png"/><Relationship Id="rId5" Type="http://schemas.openxmlformats.org/officeDocument/2006/relationships/slide" Target="slide7.xml"/><Relationship Id="rId4" Type="http://schemas.openxmlformats.org/officeDocument/2006/relationships/audio" Target="../media/audio5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48.png"/><Relationship Id="rId5" Type="http://schemas.openxmlformats.org/officeDocument/2006/relationships/slide" Target="slide7.xml"/><Relationship Id="rId4" Type="http://schemas.openxmlformats.org/officeDocument/2006/relationships/audio" Target="../media/audio5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48.png"/><Relationship Id="rId5" Type="http://schemas.openxmlformats.org/officeDocument/2006/relationships/slide" Target="slide7.xml"/><Relationship Id="rId4" Type="http://schemas.openxmlformats.org/officeDocument/2006/relationships/audio" Target="../media/audio5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48.png"/><Relationship Id="rId5" Type="http://schemas.openxmlformats.org/officeDocument/2006/relationships/slide" Target="slide7.xml"/><Relationship Id="rId4" Type="http://schemas.openxmlformats.org/officeDocument/2006/relationships/audio" Target="../media/audio5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audio" Target="NULL"/><Relationship Id="rId2" Type="http://schemas.microsoft.com/office/2007/relationships/media" Target="../media/media1.wma"/><Relationship Id="rId1" Type="http://schemas.openxmlformats.org/officeDocument/2006/relationships/audio" Target="NULL" TargetMode="External"/><Relationship Id="rId6" Type="http://schemas.openxmlformats.org/officeDocument/2006/relationships/image" Target="../media/image48.png"/><Relationship Id="rId5" Type="http://schemas.openxmlformats.org/officeDocument/2006/relationships/slide" Target="slide7.xml"/><Relationship Id="rId4" Type="http://schemas.openxmlformats.org/officeDocument/2006/relationships/audio" Target="../media/audio5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7.png"/><Relationship Id="rId5" Type="http://schemas.openxmlformats.org/officeDocument/2006/relationships/audio" Target="../media/audio4.wav"/><Relationship Id="rId10" Type="http://schemas.openxmlformats.org/officeDocument/2006/relationships/image" Target="../media/image6.png"/><Relationship Id="rId4" Type="http://schemas.openxmlformats.org/officeDocument/2006/relationships/audio" Target="../media/audio3.wav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 descr="C:\Users\Public\Pictures\Sample Pictures\Cap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27351" y="6381750"/>
            <a:ext cx="720725" cy="331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</a:p>
        </p:txBody>
      </p:sp>
    </p:spTree>
    <p:extLst>
      <p:ext uri="{BB962C8B-B14F-4D97-AF65-F5344CB8AC3E}">
        <p14:creationId xmlns:p14="http://schemas.microsoft.com/office/powerpoint/2010/main" val="4212012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ublic\Pictures\Sample Pictures\Captu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076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ãy gọi tên vật thể, tên chất trong các hình ảnh dưới đây: - Quế An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3" name="AutoShape 4" descr="Hãy gọi tên vật thể, tên chất trong các hình ảnh dưới đây: - Quế Anh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44" name="AutoShape 6" descr="Tập Hợp Lớn Các Động Vật Khác Nhau Và Các Vật Thể Khác Trên Nền Trắng Hình  minh họa Sẵn có - Tải xuống Hình ảnh Ngay bây giờ - iStock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5" name="Picture 7" descr="C:\Users\Admin\Pictures\istockphoto-1214896264-1024x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928688"/>
            <a:ext cx="864393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1881188" y="214314"/>
            <a:ext cx="7929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2060"/>
                </a:solidFill>
              </a:rPr>
              <a:t>Các vật thể xung quanh chúng ta được tạo nên từ rất nhiều nguyên tử </a:t>
            </a:r>
            <a:endParaRPr lang="vi-VN" altLang="en-US" sz="18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60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Phân loại chất Mô hình hạt của đồng ở thể rắn, khí oxygen, khí hiếm helium,  khí carbon dioxide và muối ăn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67" name="Picture 3" descr="C:\Users\Public\Pictures\Sample Pictures\Capture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500063"/>
            <a:ext cx="3700462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Users\Public\Pictures\Sample Pictures\Capture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500063"/>
            <a:ext cx="392906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452814" y="5000626"/>
            <a:ext cx="57864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</a:rPr>
              <a:t>Nguyên tử cùng loại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01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Sample Pictures\Capture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5953126" y="1068388"/>
            <a:ext cx="4714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bg1"/>
                </a:solidFill>
              </a:rPr>
              <a:t>Nguyên tố hóa học </a:t>
            </a:r>
            <a:endParaRPr lang="vi-VN" altLang="en-US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33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Public\Pictures\Sample Pictures\Captur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357188"/>
            <a:ext cx="8358187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095626" y="2928939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Nguyên tử 1</a:t>
            </a:r>
            <a:endParaRPr lang="vi-VN" altLang="en-US" sz="1800" b="1"/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5310189" y="2928939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Nguyên tử 2</a:t>
            </a:r>
            <a:endParaRPr lang="vi-VN" altLang="en-US" sz="1800" b="1"/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7596189" y="2928939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Nguyên tử 3</a:t>
            </a:r>
            <a:endParaRPr lang="vi-VN" altLang="en-US" sz="1800" b="1"/>
          </a:p>
        </p:txBody>
      </p:sp>
      <p:sp>
        <p:nvSpPr>
          <p:cNvPr id="6" name="Oval 5"/>
          <p:cNvSpPr/>
          <p:nvPr/>
        </p:nvSpPr>
        <p:spPr>
          <a:xfrm>
            <a:off x="2381250" y="3714751"/>
            <a:ext cx="285750" cy="21431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2381250" y="4071938"/>
            <a:ext cx="285750" cy="214312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3452814" y="1500189"/>
            <a:ext cx="428625" cy="428625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5738814" y="1500189"/>
            <a:ext cx="428625" cy="428625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8024814" y="1500189"/>
            <a:ext cx="428625" cy="428625"/>
          </a:xfrm>
          <a:prstGeom prst="ellipse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2381250" y="4429126"/>
            <a:ext cx="285750" cy="214313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3324" name="TextBox 11"/>
          <p:cNvSpPr txBox="1">
            <a:spLocks noChangeArrowheads="1"/>
          </p:cNvSpPr>
          <p:nvPr/>
        </p:nvSpPr>
        <p:spPr bwMode="auto">
          <a:xfrm>
            <a:off x="2881314" y="3643314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electron</a:t>
            </a:r>
            <a:endParaRPr lang="vi-VN" altLang="en-US" sz="1800" b="1"/>
          </a:p>
        </p:txBody>
      </p:sp>
      <p:sp>
        <p:nvSpPr>
          <p:cNvPr id="13325" name="TextBox 12"/>
          <p:cNvSpPr txBox="1">
            <a:spLocks noChangeArrowheads="1"/>
          </p:cNvSpPr>
          <p:nvPr/>
        </p:nvSpPr>
        <p:spPr bwMode="auto">
          <a:xfrm>
            <a:off x="2890839" y="3987800"/>
            <a:ext cx="1857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proton</a:t>
            </a:r>
            <a:endParaRPr lang="vi-VN" altLang="en-US" sz="1800" b="1"/>
          </a:p>
        </p:txBody>
      </p:sp>
      <p:sp>
        <p:nvSpPr>
          <p:cNvPr id="13326" name="TextBox 13"/>
          <p:cNvSpPr txBox="1">
            <a:spLocks noChangeArrowheads="1"/>
          </p:cNvSpPr>
          <p:nvPr/>
        </p:nvSpPr>
        <p:spPr bwMode="auto">
          <a:xfrm>
            <a:off x="2881314" y="4344989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neutron</a:t>
            </a:r>
            <a:endParaRPr lang="vi-VN" altLang="en-US" sz="1800" b="1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4381500" y="4143376"/>
          <a:ext cx="6096000" cy="2500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5078">
                <a:tc>
                  <a:txBody>
                    <a:bodyPr/>
                    <a:lstStyle/>
                    <a:p>
                      <a:endParaRPr lang="vi-VN" sz="1800" b="1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Số</a:t>
                      </a:r>
                      <a:r>
                        <a:rPr lang="en-US" sz="1800" b="1" baseline="0">
                          <a:solidFill>
                            <a:schemeClr val="bg1"/>
                          </a:solidFill>
                        </a:rPr>
                        <a:t> proton</a:t>
                      </a:r>
                      <a:endParaRPr lang="vi-VN" sz="1800" b="1">
                        <a:solidFill>
                          <a:schemeClr val="bg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Số</a:t>
                      </a:r>
                      <a:r>
                        <a:rPr lang="en-US" sz="1800" b="1" baseline="0">
                          <a:solidFill>
                            <a:schemeClr val="bg1"/>
                          </a:solidFill>
                        </a:rPr>
                        <a:t> electron</a:t>
                      </a:r>
                      <a:endParaRPr lang="vi-VN" sz="1800" b="1">
                        <a:solidFill>
                          <a:schemeClr val="bg1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bg1"/>
                          </a:solidFill>
                        </a:rPr>
                        <a:t>Số</a:t>
                      </a:r>
                      <a:r>
                        <a:rPr lang="en-US" sz="1800" b="1" baseline="0">
                          <a:solidFill>
                            <a:schemeClr val="bg1"/>
                          </a:solidFill>
                        </a:rPr>
                        <a:t>  neutron</a:t>
                      </a:r>
                      <a:endParaRPr lang="vi-VN" sz="1800" b="1">
                        <a:solidFill>
                          <a:schemeClr val="bg1"/>
                        </a:solidFill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2"/>
                          </a:solidFill>
                        </a:rPr>
                        <a:t>Nguyên</a:t>
                      </a:r>
                      <a:r>
                        <a:rPr lang="en-US" sz="1800" b="1" baseline="0">
                          <a:solidFill>
                            <a:schemeClr val="tx2"/>
                          </a:solidFill>
                        </a:rPr>
                        <a:t> tử 1</a:t>
                      </a:r>
                      <a:endParaRPr lang="vi-VN" sz="1800" b="1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vi-VN" sz="1800" b="1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vi-VN" sz="1800" b="1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vi-VN" sz="1800" b="1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2"/>
                          </a:solidFill>
                        </a:rPr>
                        <a:t>Nguyên</a:t>
                      </a:r>
                      <a:r>
                        <a:rPr lang="en-US" sz="1800" b="1" baseline="0">
                          <a:solidFill>
                            <a:schemeClr val="tx2"/>
                          </a:solidFill>
                        </a:rPr>
                        <a:t> tử 2</a:t>
                      </a:r>
                      <a:endParaRPr lang="vi-VN" sz="1800" b="1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vi-VN" sz="1800" b="1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vi-VN" sz="1800" b="1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vi-VN" sz="1800" b="1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r>
                        <a:rPr lang="en-US" sz="1800" b="1">
                          <a:solidFill>
                            <a:schemeClr val="tx2"/>
                          </a:solidFill>
                        </a:rPr>
                        <a:t>Nguyên</a:t>
                      </a:r>
                      <a:r>
                        <a:rPr lang="en-US" sz="1800" b="1" baseline="0">
                          <a:solidFill>
                            <a:schemeClr val="tx2"/>
                          </a:solidFill>
                        </a:rPr>
                        <a:t> tử 3</a:t>
                      </a:r>
                      <a:endParaRPr lang="vi-VN" sz="1800" b="1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vi-VN" sz="1800" b="1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vi-VN" sz="1800" b="1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tc>
                  <a:txBody>
                    <a:bodyPr/>
                    <a:lstStyle/>
                    <a:p>
                      <a:endParaRPr lang="vi-VN" sz="1800" b="1">
                        <a:solidFill>
                          <a:schemeClr val="tx2"/>
                        </a:solidFill>
                      </a:endParaRPr>
                    </a:p>
                  </a:txBody>
                  <a:tcPr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6096001" y="3714750"/>
            <a:ext cx="3000375" cy="3571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tx1"/>
                </a:solidFill>
              </a:rPr>
              <a:t>PHIẾU HỌC TẬP 1</a:t>
            </a:r>
            <a:endParaRPr lang="vi-VN" sz="2800" b="1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38875" y="4786314"/>
            <a:ext cx="642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vi-VN" sz="28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8875" y="5476876"/>
            <a:ext cx="642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vi-VN" sz="28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238875" y="6119814"/>
            <a:ext cx="642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vi-VN" sz="28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0500" y="4786314"/>
            <a:ext cx="642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vi-VN" sz="28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10500" y="5476876"/>
            <a:ext cx="642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vi-VN" sz="28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10500" y="6143626"/>
            <a:ext cx="642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vi-VN" sz="28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10689" y="4857751"/>
            <a:ext cx="642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tx2">
                    <a:lumMod val="75000"/>
                  </a:schemeClr>
                </a:solidFill>
              </a:rPr>
              <a:t>0</a:t>
            </a:r>
            <a:endParaRPr lang="vi-VN" sz="28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310689" y="5476876"/>
            <a:ext cx="642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vi-VN" sz="2800" b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310689" y="6119814"/>
            <a:ext cx="64293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vi-VN" sz="2800" b="1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5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ublic\Pictures\Sample Pictures\Captur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928688"/>
            <a:ext cx="8358188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809751" y="68263"/>
            <a:ext cx="8143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/>
              <a:t>Quan sát hình sau và cho biết điểm giống nhau và khác nhau về cấu tạo giữa ba nguyên tử hidrogen. </a:t>
            </a:r>
            <a:endParaRPr lang="vi-VN" altLang="en-US" sz="1800" b="1"/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381375" y="1285875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1e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5595938" y="1285875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1e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8167688" y="114300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1e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3533775" y="2487614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1p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5667375" y="255905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1p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7953375" y="2487614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1p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4346" name="TextBox 9"/>
          <p:cNvSpPr txBox="1">
            <a:spLocks noChangeArrowheads="1"/>
          </p:cNvSpPr>
          <p:nvPr/>
        </p:nvSpPr>
        <p:spPr bwMode="auto">
          <a:xfrm>
            <a:off x="6238875" y="1844675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1n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4347" name="TextBox 10"/>
          <p:cNvSpPr txBox="1">
            <a:spLocks noChangeArrowheads="1"/>
          </p:cNvSpPr>
          <p:nvPr/>
        </p:nvSpPr>
        <p:spPr bwMode="auto">
          <a:xfrm>
            <a:off x="8524875" y="1844675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2n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4348" name="TextBox 11"/>
          <p:cNvSpPr txBox="1">
            <a:spLocks noChangeArrowheads="1"/>
          </p:cNvSpPr>
          <p:nvPr/>
        </p:nvSpPr>
        <p:spPr bwMode="auto">
          <a:xfrm>
            <a:off x="1881188" y="4429126"/>
            <a:ext cx="85725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Giống nhau : Đều có 1 proton trong hạt nhân và 1 electron ở lớp vỏ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400" b="1">
                <a:solidFill>
                  <a:srgbClr val="FF0000"/>
                </a:solidFill>
              </a:rPr>
              <a:t>Khác nhau 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+ Nguyên tử thứ nhất không có neutron, nguyên tử thứ 2 có 1 neutron, nguyên tử thứ 3 có 2 neutron trong hạt nhân. </a:t>
            </a:r>
            <a:endParaRPr lang="vi-VN" alt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4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3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Public\Pictures\Sample Pictures\Captur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928688"/>
            <a:ext cx="8358188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3381375" y="1285875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1e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5595938" y="1285875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1e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8167688" y="114300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1e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5366" name="TextBox 6"/>
          <p:cNvSpPr txBox="1">
            <a:spLocks noChangeArrowheads="1"/>
          </p:cNvSpPr>
          <p:nvPr/>
        </p:nvSpPr>
        <p:spPr bwMode="auto">
          <a:xfrm>
            <a:off x="3533775" y="2487614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1p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5667375" y="2559050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1p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7953375" y="2487614"/>
            <a:ext cx="57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1p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5369" name="TextBox 9"/>
          <p:cNvSpPr txBox="1">
            <a:spLocks noChangeArrowheads="1"/>
          </p:cNvSpPr>
          <p:nvPr/>
        </p:nvSpPr>
        <p:spPr bwMode="auto">
          <a:xfrm>
            <a:off x="6238875" y="1844675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1n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5370" name="TextBox 10"/>
          <p:cNvSpPr txBox="1">
            <a:spLocks noChangeArrowheads="1"/>
          </p:cNvSpPr>
          <p:nvPr/>
        </p:nvSpPr>
        <p:spPr bwMode="auto">
          <a:xfrm>
            <a:off x="8524875" y="1844675"/>
            <a:ext cx="57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2n</a:t>
            </a:r>
            <a:endParaRPr lang="vi-VN" altLang="en-US" sz="1800" b="1">
              <a:solidFill>
                <a:srgbClr val="FF0000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2238376" y="4572001"/>
            <a:ext cx="7286625" cy="1643063"/>
          </a:xfrm>
          <a:prstGeom prst="cloudCallout">
            <a:avLst>
              <a:gd name="adj1" fmla="val 23268"/>
              <a:gd name="adj2" fmla="val -8175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0000"/>
                </a:solidFill>
              </a:rPr>
              <a:t>Vì sao cả ba nguyên tử này đều thuộc cùng một nguyên tố hóa học ? </a:t>
            </a:r>
            <a:endParaRPr lang="vi-VN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0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1524001" y="142876"/>
            <a:ext cx="3071813" cy="714375"/>
          </a:xfrm>
          <a:prstGeom prst="cloudCallout">
            <a:avLst>
              <a:gd name="adj1" fmla="val 48941"/>
              <a:gd name="adj2" fmla="val 101683"/>
            </a:avLst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>
                <a:solidFill>
                  <a:schemeClr val="tx1"/>
                </a:solidFill>
              </a:rPr>
              <a:t>Hoạt động nhóm </a:t>
            </a:r>
            <a:endParaRPr lang="vi-VN" sz="2400">
              <a:solidFill>
                <a:schemeClr val="tx1"/>
              </a:solidFill>
            </a:endParaRPr>
          </a:p>
        </p:txBody>
      </p:sp>
      <p:sp>
        <p:nvSpPr>
          <p:cNvPr id="16388" name="TextBox 3"/>
          <p:cNvSpPr txBox="1">
            <a:spLocks noChangeArrowheads="1"/>
          </p:cNvSpPr>
          <p:nvPr/>
        </p:nvSpPr>
        <p:spPr bwMode="auto">
          <a:xfrm>
            <a:off x="3024189" y="1406526"/>
            <a:ext cx="63579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Có 12 tấm thẻ ghi thông tin số p, n của các nguyên tử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/>
              <a:t>Thực hiện sắp xếp các thẻ thuộc cùng một nguyên tố vào một ô vuông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b="1"/>
              <a:t> Các nguyên tử nào thuộc cùng một nguyên tố hóa học </a:t>
            </a:r>
            <a:endParaRPr lang="vi-VN" altLang="en-US" sz="2400" b="1"/>
          </a:p>
        </p:txBody>
      </p:sp>
    </p:spTree>
    <p:extLst>
      <p:ext uri="{BB962C8B-B14F-4D97-AF65-F5344CB8AC3E}">
        <p14:creationId xmlns:p14="http://schemas.microsoft.com/office/powerpoint/2010/main" val="11722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50+ Hình nền Powerpoint ngộ nghĩnh, đáng yêu nhất - Phụ Kiện MacBook Chính  H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1" name="Group 6"/>
          <p:cNvGrpSpPr>
            <a:grpSpLocks/>
          </p:cNvGrpSpPr>
          <p:nvPr/>
        </p:nvGrpSpPr>
        <p:grpSpPr bwMode="auto">
          <a:xfrm>
            <a:off x="1809751" y="642938"/>
            <a:ext cx="1285875" cy="2000250"/>
            <a:chOff x="357158" y="571481"/>
            <a:chExt cx="1285884" cy="2000264"/>
          </a:xfrm>
        </p:grpSpPr>
        <p:sp>
          <p:nvSpPr>
            <p:cNvPr id="4" name="Rounded Rectangle 3"/>
            <p:cNvSpPr/>
            <p:nvPr/>
          </p:nvSpPr>
          <p:spPr>
            <a:xfrm>
              <a:off x="357158" y="571481"/>
              <a:ext cx="1285884" cy="200026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vi-VN"/>
            </a:p>
          </p:txBody>
        </p:sp>
        <p:sp>
          <p:nvSpPr>
            <p:cNvPr id="17435" name="TextBox 4"/>
            <p:cNvSpPr txBox="1">
              <a:spLocks noChangeArrowheads="1"/>
            </p:cNvSpPr>
            <p:nvPr/>
          </p:nvSpPr>
          <p:spPr bwMode="auto">
            <a:xfrm>
              <a:off x="500034" y="714356"/>
              <a:ext cx="1143008" cy="16927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solidFill>
                    <a:srgbClr val="FF0000"/>
                  </a:solidFill>
                </a:rPr>
                <a:t>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</a:rPr>
                <a:t>1p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solidFill>
                    <a:srgbClr val="002060"/>
                  </a:solidFill>
                </a:rPr>
                <a:t>0n</a:t>
              </a:r>
              <a:endParaRPr lang="vi-VN" altLang="en-US" b="1">
                <a:solidFill>
                  <a:srgbClr val="002060"/>
                </a:solidFill>
              </a:endParaRPr>
            </a:p>
          </p:txBody>
        </p:sp>
      </p:grpSp>
      <p:sp>
        <p:nvSpPr>
          <p:cNvPr id="12" name="Rounded Rectangle 11"/>
          <p:cNvSpPr/>
          <p:nvPr/>
        </p:nvSpPr>
        <p:spPr bwMode="auto">
          <a:xfrm>
            <a:off x="3167064" y="642938"/>
            <a:ext cx="1285875" cy="200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3238500" y="785814"/>
            <a:ext cx="114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B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6p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6n</a:t>
            </a:r>
            <a:endParaRPr lang="vi-VN" altLang="en-US" b="1">
              <a:solidFill>
                <a:srgbClr val="00206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595814" y="642938"/>
            <a:ext cx="1285875" cy="200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7415" name="TextBox 4"/>
          <p:cNvSpPr txBox="1">
            <a:spLocks noChangeArrowheads="1"/>
          </p:cNvSpPr>
          <p:nvPr/>
        </p:nvSpPr>
        <p:spPr bwMode="auto">
          <a:xfrm>
            <a:off x="4667250" y="714376"/>
            <a:ext cx="114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1p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0n</a:t>
            </a:r>
            <a:endParaRPr lang="vi-VN" altLang="en-US" b="1">
              <a:solidFill>
                <a:srgbClr val="00206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096001" y="642938"/>
            <a:ext cx="1285875" cy="200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7417" name="TextBox 4"/>
          <p:cNvSpPr txBox="1">
            <a:spLocks noChangeArrowheads="1"/>
          </p:cNvSpPr>
          <p:nvPr/>
        </p:nvSpPr>
        <p:spPr bwMode="auto">
          <a:xfrm>
            <a:off x="6167438" y="785814"/>
            <a:ext cx="114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1p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2n</a:t>
            </a:r>
            <a:endParaRPr lang="vi-VN" altLang="en-US" b="1">
              <a:solidFill>
                <a:srgbClr val="00206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7596189" y="642938"/>
            <a:ext cx="1285875" cy="200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7419" name="TextBox 4"/>
          <p:cNvSpPr txBox="1">
            <a:spLocks noChangeArrowheads="1"/>
          </p:cNvSpPr>
          <p:nvPr/>
        </p:nvSpPr>
        <p:spPr bwMode="auto">
          <a:xfrm>
            <a:off x="7667625" y="785814"/>
            <a:ext cx="114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19p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19n</a:t>
            </a:r>
            <a:endParaRPr lang="vi-VN" altLang="en-US" b="1">
              <a:solidFill>
                <a:srgbClr val="00206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1809751" y="3571875"/>
            <a:ext cx="1285875" cy="200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7421" name="TextBox 4"/>
          <p:cNvSpPr txBox="1">
            <a:spLocks noChangeArrowheads="1"/>
          </p:cNvSpPr>
          <p:nvPr/>
        </p:nvSpPr>
        <p:spPr bwMode="auto">
          <a:xfrm>
            <a:off x="1952625" y="3714751"/>
            <a:ext cx="114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20p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20n</a:t>
            </a:r>
            <a:endParaRPr lang="vi-VN" altLang="en-US" b="1">
              <a:solidFill>
                <a:srgbClr val="00206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 bwMode="auto">
          <a:xfrm>
            <a:off x="3167064" y="3571875"/>
            <a:ext cx="1285875" cy="200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7423" name="TextBox 4"/>
          <p:cNvSpPr txBox="1">
            <a:spLocks noChangeArrowheads="1"/>
          </p:cNvSpPr>
          <p:nvPr/>
        </p:nvSpPr>
        <p:spPr bwMode="auto">
          <a:xfrm>
            <a:off x="3309938" y="3714751"/>
            <a:ext cx="114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8p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10n</a:t>
            </a:r>
            <a:endParaRPr lang="vi-VN" altLang="en-US" b="1">
              <a:solidFill>
                <a:srgbClr val="002060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4524376" y="3571875"/>
            <a:ext cx="1285875" cy="200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7425" name="TextBox 4"/>
          <p:cNvSpPr txBox="1">
            <a:spLocks noChangeArrowheads="1"/>
          </p:cNvSpPr>
          <p:nvPr/>
        </p:nvSpPr>
        <p:spPr bwMode="auto">
          <a:xfrm>
            <a:off x="4667250" y="3714751"/>
            <a:ext cx="114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19p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20n</a:t>
            </a:r>
            <a:endParaRPr lang="vi-VN" altLang="en-US" b="1">
              <a:solidFill>
                <a:srgbClr val="002060"/>
              </a:solidFill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5953126" y="3571875"/>
            <a:ext cx="1285875" cy="200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7427" name="TextBox 4"/>
          <p:cNvSpPr txBox="1">
            <a:spLocks noChangeArrowheads="1"/>
          </p:cNvSpPr>
          <p:nvPr/>
        </p:nvSpPr>
        <p:spPr bwMode="auto">
          <a:xfrm>
            <a:off x="6096000" y="3714751"/>
            <a:ext cx="114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8p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9n</a:t>
            </a:r>
            <a:endParaRPr lang="vi-VN" altLang="en-US" b="1">
              <a:solidFill>
                <a:srgbClr val="002060"/>
              </a:solidFill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7381876" y="3571875"/>
            <a:ext cx="1285875" cy="200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7429" name="TextBox 4"/>
          <p:cNvSpPr txBox="1">
            <a:spLocks noChangeArrowheads="1"/>
          </p:cNvSpPr>
          <p:nvPr/>
        </p:nvSpPr>
        <p:spPr bwMode="auto">
          <a:xfrm>
            <a:off x="7524750" y="3714751"/>
            <a:ext cx="114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Q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6p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7n</a:t>
            </a:r>
            <a:endParaRPr lang="vi-VN" altLang="en-US" b="1">
              <a:solidFill>
                <a:srgbClr val="00206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9024939" y="642938"/>
            <a:ext cx="1285875" cy="200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7431" name="TextBox 4"/>
          <p:cNvSpPr txBox="1">
            <a:spLocks noChangeArrowheads="1"/>
          </p:cNvSpPr>
          <p:nvPr/>
        </p:nvSpPr>
        <p:spPr bwMode="auto">
          <a:xfrm>
            <a:off x="9096375" y="785814"/>
            <a:ext cx="114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7p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7n</a:t>
            </a:r>
            <a:endParaRPr lang="vi-VN" altLang="en-US" b="1">
              <a:solidFill>
                <a:srgbClr val="002060"/>
              </a:solidFill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8953501" y="3571875"/>
            <a:ext cx="1285875" cy="20002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17433" name="TextBox 4"/>
          <p:cNvSpPr txBox="1">
            <a:spLocks noChangeArrowheads="1"/>
          </p:cNvSpPr>
          <p:nvPr/>
        </p:nvSpPr>
        <p:spPr bwMode="auto">
          <a:xfrm>
            <a:off x="9024938" y="3714751"/>
            <a:ext cx="1143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8p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2060"/>
                </a:solidFill>
              </a:rPr>
              <a:t>8n</a:t>
            </a:r>
            <a:endParaRPr lang="vi-VN" altLang="en-US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64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50 Mẫu hình nền powerpoint dễ thương cho bạn tham kh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6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667126" y="1285876"/>
            <a:ext cx="6786563" cy="471487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Tx/>
              <a:buAutoNum type="romanUcPeriod"/>
              <a:defRPr/>
            </a:pPr>
            <a:r>
              <a:rPr lang="en-US" sz="3600" b="1">
                <a:solidFill>
                  <a:schemeClr val="tx2"/>
                </a:solidFill>
              </a:rPr>
              <a:t>Nguyên tố hóa học</a:t>
            </a:r>
          </a:p>
          <a:p>
            <a:pPr marL="342900" indent="-342900">
              <a:buFontTx/>
              <a:buChar char="-"/>
              <a:defRPr/>
            </a:pPr>
            <a:r>
              <a:rPr lang="en-US" sz="3600" b="1">
                <a:solidFill>
                  <a:srgbClr val="FF0000"/>
                </a:solidFill>
              </a:rPr>
              <a:t>Nguyên tố hóa học là tập hợp những nguyên tử cùng loại, có cùng số proton trong hạt nhân.</a:t>
            </a:r>
          </a:p>
          <a:p>
            <a:pPr marL="342900" indent="-342900">
              <a:buFontTx/>
              <a:buChar char="-"/>
              <a:defRPr/>
            </a:pPr>
            <a:r>
              <a:rPr lang="en-US" sz="3600" b="1">
                <a:solidFill>
                  <a:srgbClr val="FF0000"/>
                </a:solidFill>
              </a:rPr>
              <a:t>Các nguyên tử của cùng một nguyên tố hóa học đều có tính chất hóa học giống nhau. </a:t>
            </a:r>
            <a:endParaRPr lang="vi-VN" sz="3600" b="1">
              <a:solidFill>
                <a:srgbClr val="FF0000"/>
              </a:solidFill>
            </a:endParaRPr>
          </a:p>
        </p:txBody>
      </p:sp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2809875" y="285751"/>
            <a:ext cx="6929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</a:rPr>
              <a:t>BÀI 3 : NGUYÊN TỐ HÓA HỌC </a:t>
            </a:r>
            <a:endParaRPr lang="vi-VN" altLang="en-US" sz="36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61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2B5267-2B5C-4621-8EBE-9A6426887C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6630" y="324640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927228" y="311146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7088" y="3625103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601380" y="3162674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08769" y="1774019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51023" y="1354712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9620734" y="590397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1:Nguyên tử carbon có bao nhiêu proton ?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7857454" y="5191324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8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19555262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6875 -0.1393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7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125 -0.38217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25" y="-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6915 -0.13194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1" y="-6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Public\Pictures\Sample Pictures\Capture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639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guyên tố phổ biến nhất trong lớp vỏ Trái đấ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285750"/>
            <a:ext cx="8215313" cy="464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2381251" y="5214938"/>
            <a:ext cx="70723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i="1"/>
              <a:t>Tỉ lệ phần trăm về khối lượng các nguyên tố trong vỏ Trái Đất</a:t>
            </a:r>
            <a:endParaRPr lang="vi-VN" altLang="en-US" i="1"/>
          </a:p>
        </p:txBody>
      </p:sp>
    </p:spTree>
    <p:extLst>
      <p:ext uri="{BB962C8B-B14F-4D97-AF65-F5344CB8AC3E}">
        <p14:creationId xmlns:p14="http://schemas.microsoft.com/office/powerpoint/2010/main" val="51159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Public\Pictures\Sample Pictures\Captur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428626"/>
            <a:ext cx="8358188" cy="564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C:\Users\Public\Pictures\Sample Pictures\Capture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357188"/>
            <a:ext cx="83581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50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Thành phần cơ thể người – Wikipedia tiếng Việ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2531" name="Picture 4" descr="Infographic] Những nguyên tố hóa học trong pháo hoa giúp cơ thể con người  hoạt động như thế nà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895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C:\Users\Public\Pictures\Sample Pictures\Capture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07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C:\Users\Public\Pictures\Sample Pictures\Capture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42876"/>
            <a:ext cx="40671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C:\Users\Public\Pictures\Sample Pictures\Capture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4" y="3500438"/>
            <a:ext cx="414337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384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"/>
          <p:cNvGrpSpPr>
            <a:grpSpLocks/>
          </p:cNvGrpSpPr>
          <p:nvPr/>
        </p:nvGrpSpPr>
        <p:grpSpPr bwMode="auto">
          <a:xfrm>
            <a:off x="1809750" y="0"/>
            <a:ext cx="8858250" cy="6286500"/>
            <a:chOff x="285720" y="0"/>
            <a:chExt cx="8858280" cy="6286520"/>
          </a:xfrm>
        </p:grpSpPr>
        <p:pic>
          <p:nvPicPr>
            <p:cNvPr id="24579" name="Picture 2" descr="C:\Users\Public\Pictures\Sample Pictures\Capture15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20" y="285728"/>
              <a:ext cx="8572560" cy="6000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0" name="TextBox 2"/>
            <p:cNvSpPr txBox="1">
              <a:spLocks noChangeArrowheads="1"/>
            </p:cNvSpPr>
            <p:nvPr/>
          </p:nvSpPr>
          <p:spPr bwMode="auto">
            <a:xfrm>
              <a:off x="7786710" y="0"/>
              <a:ext cx="1357290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913019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Top 123+] Hình nền Powerpoint “ĐẸP NHỨC NÁCH”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5603" name="Picture 3" descr="C:\Users\Admin\Picture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4524375" y="1071563"/>
            <a:ext cx="4643438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8000" b="1">
                <a:solidFill>
                  <a:schemeClr val="bg1"/>
                </a:solidFill>
                <a:latin typeface="Aharoni" pitchFamily="2" charset="0"/>
                <a:cs typeface="Aharoni" pitchFamily="2" charset="0"/>
              </a:rPr>
              <a:t>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bg1"/>
                </a:solidFill>
                <a:latin typeface="Aharoni" pitchFamily="2" charset="0"/>
                <a:cs typeface="Aharoni" pitchFamily="2" charset="0"/>
              </a:rPr>
              <a:t>Tên gọi và kí hiệu của nguyên tố hóa học </a:t>
            </a:r>
            <a:endParaRPr lang="vi-VN" altLang="en-US" sz="6000" b="1">
              <a:solidFill>
                <a:schemeClr val="bg1"/>
              </a:solidFill>
              <a:cs typeface="Aharon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897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ÊN CÁC NGUYÊN TỐ HÓA HỌC THEO DANH PHÁP IUPAC - CÔ PHAN THẢO [27]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714375"/>
            <a:ext cx="4286250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6453188" y="571500"/>
            <a:ext cx="392906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</a:rPr>
              <a:t>IUPAC là viết tắt  tên tiếng Anh có nghĩa là “ Liên minh Quốc tế về Hóa học cơ bản và Hóa học ứng dụng” </a:t>
            </a:r>
            <a:endParaRPr lang="vi-VN" altLang="en-US" sz="36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64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50+ Hình nền Powerpoint ngộ nghĩnh, đáng yêu nhất - Phụ Kiện MacBook Chính  H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4452939" y="214313"/>
            <a:ext cx="4143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Thảo luận </a:t>
            </a:r>
            <a:endParaRPr lang="vi-VN" altLang="en-US" sz="3600" b="1"/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2667000" y="1428751"/>
            <a:ext cx="750093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AutoNum type="arabicPeriod"/>
            </a:pPr>
            <a:endParaRPr lang="en-US" altLang="en-US" sz="2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Trình bày nguồn gốc và tên gọi của một số nguyên tố có nhiều ứng dụng trong cuộc sống như đồng, sắt, nhôm 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1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Cách nhận biết kim loại đồng chính xác nhất trong 5 Phút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5" name="AutoShape 4" descr="Giá kim loại đồng thế giới hôm nay 05/07/2022 bao nhiêu tiền 1kg?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6" name="AutoShape 6" descr="Kim Loại Đồng Để Làm Gì? 3 Ngành Dùng Nhiều Kim Loại Đồng Nhất Là?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8677" name="AutoShape 8" descr="Sắt là gì? Ứng dụng và vai trò của kim loại sắt trong đời sống - Phế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8678" name="Picture 9" descr="C:\Users\Admin\Pictures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357188"/>
            <a:ext cx="3929063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C:\Users\Admin\Pictures\tải xuống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571500"/>
            <a:ext cx="371475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1" descr="C:\Users\Admin\Pictures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3786188"/>
            <a:ext cx="38576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Box 8"/>
          <p:cNvSpPr txBox="1">
            <a:spLocks noChangeArrowheads="1"/>
          </p:cNvSpPr>
          <p:nvPr/>
        </p:nvSpPr>
        <p:spPr bwMode="auto">
          <a:xfrm>
            <a:off x="2309814" y="1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Kim loại đồng </a:t>
            </a:r>
            <a:endParaRPr lang="vi-VN" altLang="en-US" sz="2400" b="1">
              <a:solidFill>
                <a:schemeClr val="tx2"/>
              </a:solidFill>
            </a:endParaRPr>
          </a:p>
        </p:txBody>
      </p:sp>
      <p:sp>
        <p:nvSpPr>
          <p:cNvPr id="28682" name="TextBox 9"/>
          <p:cNvSpPr txBox="1">
            <a:spLocks noChangeArrowheads="1"/>
          </p:cNvSpPr>
          <p:nvPr/>
        </p:nvSpPr>
        <p:spPr bwMode="auto">
          <a:xfrm>
            <a:off x="7310439" y="152401"/>
            <a:ext cx="2714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Kim loại nhôm </a:t>
            </a:r>
            <a:endParaRPr lang="vi-VN" altLang="en-US" sz="2400" b="1">
              <a:solidFill>
                <a:schemeClr val="tx2"/>
              </a:solidFill>
            </a:endParaRPr>
          </a:p>
        </p:txBody>
      </p:sp>
      <p:sp>
        <p:nvSpPr>
          <p:cNvPr id="28683" name="TextBox 10"/>
          <p:cNvSpPr txBox="1">
            <a:spLocks noChangeArrowheads="1"/>
          </p:cNvSpPr>
          <p:nvPr/>
        </p:nvSpPr>
        <p:spPr bwMode="auto">
          <a:xfrm>
            <a:off x="4238626" y="5967413"/>
            <a:ext cx="2714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Kim loại sắt  </a:t>
            </a:r>
            <a:endParaRPr lang="vi-VN" altLang="en-US" sz="24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920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0F6648-1968-40F7-86D2-D5EF6F85F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34868" y="4456052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105466" y="4321115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63948" y="1034894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1878240" y="572465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0807" y="572465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723061" y="153158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597421" y="5170198"/>
            <a:ext cx="1841735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Nitrogen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68381"/>
            <a:ext cx="3425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Câu2: Chất khí cần cho sự hô hấp là ?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665156" y="5902525"/>
            <a:ext cx="1774000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Helium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6" y="5170198"/>
            <a:ext cx="1805836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Hidrogen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902525"/>
            <a:ext cx="1749392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35501421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075 -0.50972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2" y="-25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70248 -0.58495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17" y="-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1849 0.02315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24" y="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Public\Pictures\Sample Pictures\Capture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4102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6" descr="50+ Hình nền Powerpoint ngộ nghĩnh, đáng yêu nhất - Phụ Kiện MacBook Chính  H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be 2"/>
          <p:cNvSpPr/>
          <p:nvPr/>
        </p:nvSpPr>
        <p:spPr>
          <a:xfrm>
            <a:off x="2738438" y="1428751"/>
            <a:ext cx="2857500" cy="2714625"/>
          </a:xfrm>
          <a:prstGeom prst="cub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4" name="Cube 3"/>
          <p:cNvSpPr/>
          <p:nvPr/>
        </p:nvSpPr>
        <p:spPr>
          <a:xfrm>
            <a:off x="6881813" y="1428751"/>
            <a:ext cx="2857500" cy="2714625"/>
          </a:xfrm>
          <a:prstGeom prst="cub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809876" y="2000250"/>
            <a:ext cx="21431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rgbClr val="FF0000"/>
                </a:solidFill>
              </a:rPr>
              <a:t>Cl</a:t>
            </a:r>
            <a:r>
              <a:rPr lang="en-US" altLang="en-US" sz="4000" b="1">
                <a:solidFill>
                  <a:srgbClr val="FF0000"/>
                </a:solidFill>
              </a:rPr>
              <a:t>orine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Cl</a:t>
            </a:r>
            <a:endParaRPr lang="vi-VN" altLang="en-US" sz="4000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81814" y="2071689"/>
            <a:ext cx="21431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>
                <a:solidFill>
                  <a:schemeClr val="bg1"/>
                </a:solidFill>
              </a:rPr>
              <a:t>C</a:t>
            </a:r>
            <a:r>
              <a:rPr lang="en-US" altLang="en-US" sz="4000" b="1">
                <a:solidFill>
                  <a:schemeClr val="bg1"/>
                </a:solidFill>
              </a:rPr>
              <a:t>arbon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</a:rPr>
              <a:t>C</a:t>
            </a:r>
            <a:endParaRPr lang="vi-VN" altLang="en-US" sz="4000" b="1">
              <a:solidFill>
                <a:schemeClr val="bg1"/>
              </a:solidFill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381375" y="4572000"/>
            <a:ext cx="6000750" cy="1500188"/>
          </a:xfrm>
          <a:prstGeom prst="cloudCallout">
            <a:avLst>
              <a:gd name="adj1" fmla="val -20662"/>
              <a:gd name="adj2" fmla="val -924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810000" y="4857750"/>
            <a:ext cx="5143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Nhận xét cách viết kí hiệu của nguyên tố hóa học?</a:t>
            </a:r>
          </a:p>
        </p:txBody>
      </p:sp>
    </p:spTree>
    <p:extLst>
      <p:ext uri="{BB962C8B-B14F-4D97-AF65-F5344CB8AC3E}">
        <p14:creationId xmlns:p14="http://schemas.microsoft.com/office/powerpoint/2010/main" val="6689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8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Box 2"/>
          <p:cNvSpPr txBox="1">
            <a:spLocks noChangeArrowheads="1"/>
          </p:cNvSpPr>
          <p:nvPr/>
        </p:nvSpPr>
        <p:spPr bwMode="auto">
          <a:xfrm>
            <a:off x="3024188" y="714375"/>
            <a:ext cx="6215062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Hoạt động nhóm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( 3 phút)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 Đọc thông tin SGK -21 và hoàn thành phiếu học tập </a:t>
            </a:r>
            <a:endParaRPr lang="vi-VN" altLang="en-US" b="1"/>
          </a:p>
        </p:txBody>
      </p:sp>
    </p:spTree>
    <p:extLst>
      <p:ext uri="{BB962C8B-B14F-4D97-AF65-F5344CB8AC3E}">
        <p14:creationId xmlns:p14="http://schemas.microsoft.com/office/powerpoint/2010/main" val="14945351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1952626" y="285751"/>
            <a:ext cx="81438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FF0000"/>
                </a:solidFill>
              </a:rPr>
              <a:t>Phiếu học tập 2 </a:t>
            </a:r>
            <a:r>
              <a:rPr lang="en-US" altLang="en-US" sz="2400" b="1">
                <a:solidFill>
                  <a:srgbClr val="FF0000"/>
                </a:solidFill>
              </a:rPr>
              <a:t>: Tìm hiểu tên gọi và kí hiệu của một số nguyên tố hóa học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09814" y="1285876"/>
          <a:ext cx="7500936" cy="5089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0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0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Tên</a:t>
                      </a:r>
                      <a:r>
                        <a:rPr lang="en-US" sz="1800" baseline="0" dirty="0"/>
                        <a:t> nguyên tố hóa học (IUPAC)</a:t>
                      </a:r>
                      <a:endParaRPr lang="vi-VN" sz="1800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Kí</a:t>
                      </a:r>
                      <a:r>
                        <a:rPr lang="en-US" sz="1800" baseline="0"/>
                        <a:t> hiệu hóa học </a:t>
                      </a:r>
                      <a:endParaRPr lang="vi-VN" sz="180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Khối</a:t>
                      </a:r>
                      <a:r>
                        <a:rPr lang="en-US" sz="1800" baseline="0"/>
                        <a:t> lượng nguyên tử (amu)</a:t>
                      </a:r>
                      <a:endParaRPr lang="vi-VN" sz="1800"/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89">
                <a:tc>
                  <a:txBody>
                    <a:bodyPr/>
                    <a:lstStyle/>
                    <a:p>
                      <a:r>
                        <a:rPr lang="en-US" sz="1800" b="1"/>
                        <a:t>Hydrogen</a:t>
                      </a:r>
                      <a:endParaRPr lang="vi-VN" sz="1800" b="1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vi-VN" sz="1800" b="1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vi-VN" sz="1800" b="1"/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89">
                <a:tc>
                  <a:txBody>
                    <a:bodyPr/>
                    <a:lstStyle/>
                    <a:p>
                      <a:endParaRPr lang="vi-VN" sz="1800" b="1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Si</a:t>
                      </a:r>
                      <a:endParaRPr lang="vi-VN" sz="1800" b="1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vi-VN" sz="1800" b="1"/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789">
                <a:tc>
                  <a:txBody>
                    <a:bodyPr/>
                    <a:lstStyle/>
                    <a:p>
                      <a:r>
                        <a:rPr lang="en-US" sz="1800" b="1"/>
                        <a:t>Carbon</a:t>
                      </a:r>
                      <a:endParaRPr lang="vi-VN" sz="1800" b="1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vi-VN" sz="1800" b="1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vi-VN" sz="1800" b="1"/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89">
                <a:tc>
                  <a:txBody>
                    <a:bodyPr/>
                    <a:lstStyle/>
                    <a:p>
                      <a:r>
                        <a:rPr lang="en-US" sz="1800" b="1"/>
                        <a:t>Neon</a:t>
                      </a:r>
                      <a:endParaRPr lang="vi-VN" sz="1800" b="1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vi-VN" sz="1800" b="1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vi-VN" sz="1800" b="1"/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789">
                <a:tc>
                  <a:txBody>
                    <a:bodyPr/>
                    <a:lstStyle/>
                    <a:p>
                      <a:endParaRPr lang="vi-VN" sz="1800" b="1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Be</a:t>
                      </a:r>
                      <a:endParaRPr lang="vi-VN" sz="1800" b="1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vi-VN" sz="1800" b="1"/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789">
                <a:tc>
                  <a:txBody>
                    <a:bodyPr/>
                    <a:lstStyle/>
                    <a:p>
                      <a:endParaRPr lang="vi-VN" sz="1800" b="1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B</a:t>
                      </a:r>
                      <a:endParaRPr lang="vi-VN" sz="1800" b="1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vi-VN" sz="1800" b="1"/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789">
                <a:tc>
                  <a:txBody>
                    <a:bodyPr/>
                    <a:lstStyle/>
                    <a:p>
                      <a:r>
                        <a:rPr lang="en-US" sz="1800" b="1"/>
                        <a:t>Oxygen</a:t>
                      </a:r>
                      <a:endParaRPr lang="vi-VN" sz="1800" b="1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vi-VN" sz="1800" b="1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vi-VN" sz="1800" b="1"/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789">
                <a:tc>
                  <a:txBody>
                    <a:bodyPr/>
                    <a:lstStyle/>
                    <a:p>
                      <a:endParaRPr lang="vi-VN" sz="1800" b="1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Al</a:t>
                      </a:r>
                      <a:endParaRPr lang="vi-VN" sz="1800" b="1" dirty="0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vi-VN" sz="1800" b="1"/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789">
                <a:tc>
                  <a:txBody>
                    <a:bodyPr/>
                    <a:lstStyle/>
                    <a:p>
                      <a:endParaRPr lang="vi-VN" sz="1800" b="1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Cl</a:t>
                      </a:r>
                      <a:endParaRPr lang="vi-VN" sz="1800" b="1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vi-VN" sz="1800" b="1"/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789">
                <a:tc>
                  <a:txBody>
                    <a:bodyPr/>
                    <a:lstStyle/>
                    <a:p>
                      <a:r>
                        <a:rPr lang="en-US" sz="1800" b="1"/>
                        <a:t>Calcium</a:t>
                      </a:r>
                      <a:endParaRPr lang="vi-VN" sz="1800" b="1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vi-VN" sz="1800" b="1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vi-VN" sz="1800" b="1"/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789">
                <a:tc>
                  <a:txBody>
                    <a:bodyPr/>
                    <a:lstStyle/>
                    <a:p>
                      <a:r>
                        <a:rPr lang="en-US" sz="1800" b="1"/>
                        <a:t>Nitrogen</a:t>
                      </a:r>
                      <a:endParaRPr lang="vi-VN" sz="1800" b="1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vi-VN" sz="1800" b="1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vi-VN" sz="1800" b="1"/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789">
                <a:tc>
                  <a:txBody>
                    <a:bodyPr/>
                    <a:lstStyle/>
                    <a:p>
                      <a:endParaRPr lang="vi-VN" sz="1800" b="1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/>
                        <a:t>Mg</a:t>
                      </a:r>
                      <a:endParaRPr lang="vi-VN" sz="1800" b="1"/>
                    </a:p>
                  </a:txBody>
                  <a:tcPr marL="91439" marR="91439" marT="45713" marB="45713"/>
                </a:tc>
                <a:tc>
                  <a:txBody>
                    <a:bodyPr/>
                    <a:lstStyle/>
                    <a:p>
                      <a:endParaRPr lang="vi-VN" sz="1800" b="1"/>
                    </a:p>
                  </a:txBody>
                  <a:tcPr marL="91439" marR="91439" marT="45713" marB="45713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095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Public\Pictures\Sample Pictures\Capture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1857375"/>
            <a:ext cx="814387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881188" y="214313"/>
            <a:ext cx="8572500" cy="1428750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0000"/>
                </a:solidFill>
              </a:rPr>
              <a:t>Kí hiệu hóa học gồm một hoặc hai chữ cái có trong tên gọi của nguyên tố, trong đó chữ cái đầu được viết ở dạng chữ in hoa và chữ cái sau viết thường. </a:t>
            </a:r>
            <a:endParaRPr lang="vi-VN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5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Hình nền Powerpoint đẹp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5843" name="Picture 4" descr="100+ Hình nền Powerpoint đẹp và chất lượ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6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309814" y="1285876"/>
            <a:ext cx="7286625" cy="3071813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b="1">
                <a:solidFill>
                  <a:srgbClr val="FF0000"/>
                </a:solidFill>
              </a:rPr>
              <a:t>Quan sát một số mẫu đồ vật đã chuẩn bị : hộp sữa, dây điện, hộp bánh, lon nước coca, nhãn chai nước tinh khiết, dược phẩm…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en-US" sz="2400" b="1">
                <a:solidFill>
                  <a:schemeClr val="tx2"/>
                </a:solidFill>
              </a:rPr>
              <a:t>Hãy đọc tên những nguyên tố hóa học mà em biết trong các đồ vật trên. </a:t>
            </a:r>
          </a:p>
          <a:p>
            <a:pPr marL="342900" indent="-342900" algn="ctr">
              <a:buFontTx/>
              <a:buAutoNum type="arabicPeriod"/>
              <a:defRPr/>
            </a:pPr>
            <a:r>
              <a:rPr lang="en-US" sz="2400" b="1">
                <a:solidFill>
                  <a:schemeClr val="tx2"/>
                </a:solidFill>
              </a:rPr>
              <a:t>Viết kí hiệu hóa học và nêu một số ứng dụng của những nguyên tố hóa học đó. </a:t>
            </a:r>
            <a:endParaRPr lang="vi-VN" sz="2400" b="1">
              <a:solidFill>
                <a:schemeClr val="tx2"/>
              </a:solidFill>
            </a:endParaRPr>
          </a:p>
        </p:txBody>
      </p:sp>
      <p:sp>
        <p:nvSpPr>
          <p:cNvPr id="35845" name="TextBox 5"/>
          <p:cNvSpPr txBox="1">
            <a:spLocks noChangeArrowheads="1"/>
          </p:cNvSpPr>
          <p:nvPr/>
        </p:nvSpPr>
        <p:spPr bwMode="auto">
          <a:xfrm>
            <a:off x="3595689" y="285751"/>
            <a:ext cx="5572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CÙNG KHÁM PHÁ !!!!</a:t>
            </a:r>
            <a:endParaRPr lang="vi-VN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5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100+ Hình nền Powerpoint đẹp và chất lượ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6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 descr="Cây lớn lên nh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428626"/>
            <a:ext cx="5514975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1738314" y="4643438"/>
            <a:ext cx="80724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- Để cây sinh trưởng và phát triển tốt cần cung cấp các nguyên tố dinh dưỡng nào cho cây 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- Viết kí hiệu hóa học của các nguyên tố đó ? </a:t>
            </a:r>
            <a:endParaRPr lang="vi-VN" alt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0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40+ hình nền powerpoint về môi trường cực chất cho bài thuyết tr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2809876" y="2214564"/>
            <a:ext cx="64293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Andalus" pitchFamily="18" charset="0"/>
                <a:cs typeface="Andalus" pitchFamily="18" charset="0"/>
              </a:rPr>
              <a:t>Các nguyên tố hóa học có vai trò rất quan trọng đối với sự sống và sự phát triển của con người. </a:t>
            </a:r>
            <a:endParaRPr lang="vi-VN" altLang="en-US" sz="4000" b="1">
              <a:solidFill>
                <a:srgbClr val="FF0000"/>
              </a:solidFill>
              <a:cs typeface="Andalu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531" y="0"/>
            <a:ext cx="9112469" cy="6834352"/>
          </a:xfrm>
          <a:prstGeom prst="rect">
            <a:avLst/>
          </a:prstGeom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828800" y="1667854"/>
            <a:ext cx="8636000" cy="491416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ts val="4667"/>
              </a:lnSpc>
              <a:defRPr/>
            </a:pPr>
            <a:r>
              <a:rPr lang="vi-VN" sz="3200" dirty="0">
                <a:solidFill>
                  <a:schemeClr val="bg1"/>
                </a:solidFill>
                <a:latin typeface="Arial (Body)"/>
              </a:rPr>
              <a:t>- Có </a:t>
            </a:r>
            <a:r>
              <a:rPr lang="en-US" sz="3200" dirty="0">
                <a:solidFill>
                  <a:schemeClr val="bg1"/>
                </a:solidFill>
                <a:latin typeface="Arial (Body)"/>
              </a:rPr>
              <a:t>8</a:t>
            </a:r>
            <a:r>
              <a:rPr lang="vi-VN" sz="32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Arial (Body)"/>
              </a:rPr>
              <a:t>ô </a:t>
            </a:r>
            <a:r>
              <a:rPr lang="en-US" sz="3200" dirty="0" err="1">
                <a:solidFill>
                  <a:schemeClr val="bg1"/>
                </a:solidFill>
                <a:latin typeface="Arial (Body)"/>
              </a:rPr>
              <a:t>số</a:t>
            </a:r>
            <a:r>
              <a:rPr lang="vi-VN" sz="3200" dirty="0">
                <a:solidFill>
                  <a:schemeClr val="bg1"/>
                </a:solidFill>
                <a:latin typeface="Arial (Body)"/>
              </a:rPr>
              <a:t>, mỗi </a:t>
            </a:r>
            <a:r>
              <a:rPr lang="en-US" sz="3200" dirty="0">
                <a:solidFill>
                  <a:schemeClr val="bg1"/>
                </a:solidFill>
                <a:latin typeface="Arial (Body)"/>
              </a:rPr>
              <a:t>ô </a:t>
            </a:r>
            <a:r>
              <a:rPr lang="en-US" sz="3200" dirty="0" err="1">
                <a:solidFill>
                  <a:schemeClr val="bg1"/>
                </a:solidFill>
                <a:latin typeface="Arial (Body)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Arial (Body)"/>
              </a:rPr>
              <a:t>tương ứng với một câu hỏi. Bạn nào giơ tay trước sẽ được quyền chọn </a:t>
            </a:r>
            <a:r>
              <a:rPr lang="en-US" sz="3200" dirty="0">
                <a:solidFill>
                  <a:schemeClr val="bg1"/>
                </a:solidFill>
                <a:latin typeface="Arial (Body)"/>
              </a:rPr>
              <a:t>ô </a:t>
            </a:r>
            <a:r>
              <a:rPr lang="en-US" sz="3200" dirty="0" err="1">
                <a:solidFill>
                  <a:schemeClr val="bg1"/>
                </a:solidFill>
                <a:latin typeface="Arial (Body)"/>
              </a:rPr>
              <a:t>số</a:t>
            </a:r>
            <a:r>
              <a:rPr lang="en-US" sz="3200" dirty="0">
                <a:solidFill>
                  <a:schemeClr val="bg1"/>
                </a:solidFill>
                <a:latin typeface="Arial (Body)"/>
              </a:rPr>
              <a:t> </a:t>
            </a:r>
            <a:r>
              <a:rPr lang="vi-VN" sz="3200" dirty="0">
                <a:solidFill>
                  <a:schemeClr val="bg1"/>
                </a:solidFill>
                <a:latin typeface="Arial (Body)"/>
              </a:rPr>
              <a:t>cho mình, sau khi chọn nếu trả lời đúng người chơi sẽ nhận được một phần qùa. </a:t>
            </a:r>
            <a:endParaRPr lang="en-US" sz="3200" dirty="0">
              <a:solidFill>
                <a:schemeClr val="bg1"/>
              </a:solidFill>
              <a:latin typeface="Arial (Body)"/>
            </a:endParaRPr>
          </a:p>
          <a:p>
            <a:pPr algn="just">
              <a:lnSpc>
                <a:spcPts val="4667"/>
              </a:lnSpc>
              <a:defRPr/>
            </a:pPr>
            <a:r>
              <a:rPr lang="en-US" sz="3200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-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Trong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thời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gian 5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giây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bạn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hãy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suy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nghĩ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và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đưa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ra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câu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trả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lời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.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Trả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 lời đúng bạn sẽ nhận được một phần quà, nếu trả lời sai quyền trả lời sẽ thuộc về bạn </a:t>
            </a:r>
            <a:r>
              <a:rPr lang="en-US" sz="3067" dirty="0" err="1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khác</a:t>
            </a:r>
            <a:r>
              <a:rPr lang="en-US" sz="3067" dirty="0">
                <a:solidFill>
                  <a:schemeClr val="bg1"/>
                </a:solidFill>
                <a:latin typeface="Arial (Body)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0728" y="75197"/>
            <a:ext cx="4489370" cy="123110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Ô SỐ BÍ ẨN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68" y="85113"/>
            <a:ext cx="660400" cy="584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899" y="669313"/>
            <a:ext cx="660400" cy="58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0" y="-64773"/>
            <a:ext cx="660400" cy="58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01" y="669313"/>
            <a:ext cx="660400" cy="58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81" y="1193801"/>
            <a:ext cx="6705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ảng tuần hoàn các nguyên tố hóa học – SONG PHƯ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74" y="1047733"/>
            <a:ext cx="733430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200" y="5554621"/>
            <a:ext cx="1346200" cy="12065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2285973" y="1047733"/>
            <a:ext cx="1828800" cy="18288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4095736" y="1047733"/>
            <a:ext cx="1828800" cy="18288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5905499" y="1047733"/>
            <a:ext cx="1828800" cy="18288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7715261" y="1047733"/>
            <a:ext cx="1828800" cy="18288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2285973" y="2857496"/>
            <a:ext cx="1828800" cy="18288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095736" y="2838459"/>
            <a:ext cx="1828800" cy="18288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5905499" y="2838459"/>
            <a:ext cx="1828800" cy="18288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7715261" y="2838459"/>
            <a:ext cx="1828800" cy="182880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75065" y="-73438"/>
            <a:ext cx="3700692" cy="1025987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867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Ô SỐ BÍ ẨN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09720" y="4953011"/>
            <a:ext cx="8162812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Bảng tuần hoàn các nguyên tố hóa học </a:t>
            </a:r>
            <a:endParaRPr lang="en-US" sz="3733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95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D09DE4-8337-440A-B39F-F770F4C7BF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66966" y="1852454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237564" y="1717517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5679" y="1106965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6359971" y="644536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98740" y="5033803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540994" y="4614496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Carbon 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4045803"/>
            <a:ext cx="3425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Nguyên tử có 8 proton trong hạt nhân là nguyên tử gì ?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Nitrogen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629808" y="5879009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Neon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641097" y="51913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Oxygen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</a:p>
        </p:txBody>
      </p:sp>
    </p:spTree>
    <p:extLst>
      <p:ext uri="{BB962C8B-B14F-4D97-AF65-F5344CB8AC3E}">
        <p14:creationId xmlns:p14="http://schemas.microsoft.com/office/powerpoint/2010/main" val="32977510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43073 -0.49305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59" y="-2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35795 0.06459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2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09714 -0.3537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-17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6" action="ppaction://hlinksldjump"/>
          </p:cNvPr>
          <p:cNvSpPr/>
          <p:nvPr/>
        </p:nvSpPr>
        <p:spPr>
          <a:xfrm>
            <a:off x="1579419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55453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9419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 1</a:t>
            </a:r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en-US" sz="3733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Nguyên tố hóa học fluorine có kí hiệu là :</a:t>
            </a:r>
            <a:endParaRPr lang="en-US" sz="3733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1579419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Fl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6811819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475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587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99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811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923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4035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147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259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251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36352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7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5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0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46215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0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2 . </a:t>
            </a:r>
          </a:p>
          <a:p>
            <a:pPr algn="ctr"/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267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6572253" y="3143248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Potassium ( Kali)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2000221" y="3143248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Calcium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838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9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0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9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0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5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27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7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0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46215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0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CÂU HỎI 3</a:t>
            </a:r>
          </a:p>
          <a:p>
            <a:pPr algn="ctr"/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tố Sodium có kí hiệu hóa học là :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15701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68025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38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9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0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9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0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5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27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4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0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46215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0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 4</a:t>
            </a:r>
          </a:p>
          <a:p>
            <a:pPr algn="ctr"/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tố hóa học nào là thành phần cấu tạo Hemoglobin ?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15701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 ( aluminium)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68025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Fe ( iron)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38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9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0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9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0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5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27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9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0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46215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0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 5</a:t>
            </a:r>
          </a:p>
          <a:p>
            <a:pPr algn="ctr"/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Muối khoáng của nguyên tố hóa học nào là thành phần quan trọng của xương ?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6381752" y="3143248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Muối Magnesium</a:t>
            </a:r>
          </a:p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 Mg)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2095472" y="3047997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Muối Calcium( Ca)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38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9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0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9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0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5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27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0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0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46215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0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 6</a:t>
            </a:r>
          </a:p>
          <a:p>
            <a:pPr algn="ctr"/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tố nitrogen có kí hiệu hóa học là :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15701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68025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38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9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0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9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0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5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27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29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0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46215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0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 7</a:t>
            </a:r>
          </a:p>
          <a:p>
            <a:pPr algn="ctr"/>
            <a:r>
              <a:rPr lang="en-US" sz="3733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 tố hóa học nào sau đây có kí hiệu không xuất phát tên gọi theo IUPAC ?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15701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Carbon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68025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Sodium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38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9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0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9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0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5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27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10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>
            <a:hlinkClick r:id="rId5" action="ppaction://hlinksldjump"/>
          </p:cNvPr>
          <p:cNvSpPr/>
          <p:nvPr/>
        </p:nvSpPr>
        <p:spPr>
          <a:xfrm>
            <a:off x="1570181" y="5257800"/>
            <a:ext cx="9042400" cy="1016000"/>
          </a:xfrm>
          <a:prstGeom prst="round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33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THỜI GIAN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146215" y="5247884"/>
            <a:ext cx="5890343" cy="1025987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5867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570181" y="685800"/>
            <a:ext cx="9042400" cy="2032000"/>
          </a:xfrm>
          <a:prstGeom prst="snip2DiagRect">
            <a:avLst/>
          </a:prstGeom>
          <a:solidFill>
            <a:srgbClr val="FFC00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HỎI 8</a:t>
            </a:r>
          </a:p>
          <a:p>
            <a:pPr algn="ctr"/>
            <a:r>
              <a:rPr lang="en-US" sz="4267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Hiện nay có tất cả bao nhiêu nguyên tố hóa học ?</a:t>
            </a:r>
          </a:p>
        </p:txBody>
      </p:sp>
      <p:sp>
        <p:nvSpPr>
          <p:cNvPr id="7" name="Snip Diagonal Corner Rectangle 6"/>
          <p:cNvSpPr/>
          <p:nvPr/>
        </p:nvSpPr>
        <p:spPr>
          <a:xfrm>
            <a:off x="15701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120 nguyên tố</a:t>
            </a:r>
          </a:p>
        </p:txBody>
      </p:sp>
      <p:sp>
        <p:nvSpPr>
          <p:cNvPr id="18" name="Snip Diagonal Corner Rectangle 17"/>
          <p:cNvSpPr/>
          <p:nvPr/>
        </p:nvSpPr>
        <p:spPr>
          <a:xfrm>
            <a:off x="6802581" y="3124200"/>
            <a:ext cx="3810000" cy="1016000"/>
          </a:xfrm>
          <a:prstGeom prst="snip2DiagRect">
            <a:avLst/>
          </a:prstGeom>
          <a:solidFill>
            <a:srgbClr val="00B0F0">
              <a:alpha val="80000"/>
            </a:srgbClr>
          </a:solidFill>
          <a:ln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118 nguyên tố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38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549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60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971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683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3943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055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8167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159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127115" y="5410200"/>
            <a:ext cx="609600" cy="711200"/>
          </a:xfrm>
          <a:prstGeom prst="rect">
            <a:avLst/>
          </a:prstGeom>
          <a:solidFill>
            <a:srgbClr val="FF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pic>
        <p:nvPicPr>
          <p:cNvPr id="2" name="clock tick.wma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43.0072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12395200" y="188927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7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 tmFilter="0,0; .5, 0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 tmFilter="0,0; .5, 0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"/>
                            </p:stCondLst>
                            <p:childTnLst>
                              <p:par>
                                <p:cTn id="2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 tmFilter="0,0; .5, 0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50"/>
                            </p:stCondLst>
                            <p:childTnLst>
                              <p:par>
                                <p:cTn id="2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 tmFilter="0,0; .5, 0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50"/>
                            </p:stCondLst>
                            <p:childTnLst>
                              <p:par>
                                <p:cTn id="3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 tmFilter="0,0; .5, 0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0"/>
                            </p:stCondLst>
                            <p:childTnLst>
                              <p:par>
                                <p:cTn id="45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 tmFilter="0,0; .5, 0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50"/>
                            </p:stCondLst>
                            <p:childTnLst>
                              <p:par>
                                <p:cTn id="53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 tmFilter="0,0; .5, 0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50"/>
                            </p:stCondLst>
                            <p:childTnLst>
                              <p:par>
                                <p:cTn id="61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 tmFilter="0,0; .5, 0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50"/>
                            </p:stCondLst>
                            <p:childTnLst>
                              <p:par>
                                <p:cTn id="69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 tmFilter="0,0; .5, 0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50"/>
                            </p:stCondLst>
                            <p:childTnLst>
                              <p:par>
                                <p:cTn id="77" presetID="41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 tmFilter="0,0; .5, 0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1" grpId="0" animBg="1"/>
      <p:bldP spid="42" grpId="0"/>
      <p:bldP spid="42" grpId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100+ Hình nền Powerpoint đẹp và chất lượng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526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95751" y="357189"/>
            <a:ext cx="5643563" cy="714375"/>
          </a:xfrm>
          <a:prstGeom prst="roundRect">
            <a:avLst/>
          </a:prstGeom>
          <a:solidFill>
            <a:schemeClr val="bg1"/>
          </a:solidFill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>
                <a:solidFill>
                  <a:srgbClr val="FF0000"/>
                </a:solidFill>
              </a:rPr>
              <a:t>Hướng dẫn về nhà </a:t>
            </a:r>
            <a:endParaRPr lang="vi-VN" sz="44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81251" y="1357313"/>
            <a:ext cx="78581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1. Quan sát các đồ dùng, vật dụng trong nhà </a:t>
            </a:r>
            <a:r>
              <a:rPr lang="en-US" altLang="en-US" sz="2800" b="1">
                <a:solidFill>
                  <a:schemeClr val="tx2"/>
                </a:solidFill>
                <a:sym typeface="Wingdings" panose="05000000000000000000" pitchFamily="2" charset="2"/>
              </a:rPr>
              <a:t> đọc tên và kí hiệu các nguyên tố hóa học có trong mẫu vật đó.</a:t>
            </a:r>
            <a:endParaRPr lang="vi-VN" altLang="en-US" sz="2800" b="1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38376" y="2714626"/>
            <a:ext cx="785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chemeClr val="tx2"/>
                </a:solidFill>
              </a:rPr>
              <a:t>2. Tìm hiểu bài 4</a:t>
            </a:r>
            <a:endParaRPr lang="vi-VN" altLang="en-US" sz="2800" b="1">
              <a:solidFill>
                <a:schemeClr val="tx2"/>
              </a:solidFill>
            </a:endParaRPr>
          </a:p>
        </p:txBody>
      </p:sp>
      <p:sp>
        <p:nvSpPr>
          <p:cNvPr id="38918" name="AutoShape 2" descr="bảng nguyên tố hóa học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9155" name="Picture 3" descr="C:\Users\Admin\Pictures\bang-tuan-hoan-co-bao-nhieu-nguyen-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3286126"/>
            <a:ext cx="57150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0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 descr="C:\Users\Admin\Pictures\anh-cam-on-chan-th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334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DEECC5-C825-4A9E-9A89-9A3E47777D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0A8C3E-ACC8-41B6-AFB6-4020B6A751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0706" y="2212570"/>
            <a:ext cx="1732168" cy="13920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468B02-62AC-4301-B22F-2FC0289561E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2451304" y="2077633"/>
            <a:ext cx="1479588" cy="13920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9A3421-F326-40E8-B830-2C839197874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411" y="4689019"/>
            <a:ext cx="1732168" cy="13920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AD98F-6393-4406-A197-66A3C1234A8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5428703" y="4226590"/>
            <a:ext cx="1479588" cy="13920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234B03-771E-4EEE-93DE-DB13E10A8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8499" y="1463251"/>
            <a:ext cx="1732168" cy="13920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41598F-DDEC-439A-921D-B401FE9424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5" t="11360" r="19959" b="9562"/>
          <a:stretch/>
        </p:blipFill>
        <p:spPr>
          <a:xfrm>
            <a:off x="9030753" y="1043944"/>
            <a:ext cx="1479588" cy="13920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C6F7E1-4CC8-45CB-A04D-603ECDA8D14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23886" r="80958" b="56887"/>
          <a:stretch/>
        </p:blipFill>
        <p:spPr>
          <a:xfrm>
            <a:off x="0" y="2548327"/>
            <a:ext cx="989351" cy="9099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3210F5-6B16-4F89-85B1-958181A53F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00" t="24520" r="2856" b="56253"/>
          <a:stretch/>
        </p:blipFill>
        <p:spPr>
          <a:xfrm>
            <a:off x="11202649" y="2548327"/>
            <a:ext cx="989351" cy="9099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2EEA9B9-18D0-433F-B8AA-8BE9225D407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73" t="47270"/>
          <a:stretch/>
        </p:blipFill>
        <p:spPr>
          <a:xfrm flipH="1">
            <a:off x="-132608" y="4246663"/>
            <a:ext cx="2016982" cy="2425865"/>
          </a:xfrm>
          <a:prstGeom prst="rect">
            <a:avLst/>
          </a:prstGeom>
        </p:spPr>
      </p:pic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6BA106A1-9EAB-4E1C-9ED9-6199230C0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0" t="-1403" r="84381" b="87279"/>
          <a:stretch/>
        </p:blipFill>
        <p:spPr>
          <a:xfrm>
            <a:off x="5014275" y="6164603"/>
            <a:ext cx="2163451" cy="767597"/>
          </a:xfrm>
        </p:spPr>
      </p:pic>
      <p:pic>
        <p:nvPicPr>
          <p:cNvPr id="32" name="Cái bảng">
            <a:extLst>
              <a:ext uri="{FF2B5EF4-FFF2-40B4-BE49-F238E27FC236}">
                <a16:creationId xmlns:a16="http://schemas.microsoft.com/office/drawing/2014/main" id="{BD61C96E-7D8B-4E3F-8470-675D515E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934" y="3920671"/>
            <a:ext cx="6008887" cy="3254014"/>
          </a:xfrm>
          <a:prstGeom prst="rect">
            <a:avLst/>
          </a:prstGeom>
        </p:spPr>
      </p:pic>
      <p:sp>
        <p:nvSpPr>
          <p:cNvPr id="34" name="Đáp án 1-LV1">
            <a:extLst>
              <a:ext uri="{FF2B5EF4-FFF2-40B4-BE49-F238E27FC236}">
                <a16:creationId xmlns:a16="http://schemas.microsoft.com/office/drawing/2014/main" id="{5239D320-9B7E-431F-9A33-190B6FEBED3B}"/>
              </a:ext>
            </a:extLst>
          </p:cNvPr>
          <p:cNvSpPr/>
          <p:nvPr/>
        </p:nvSpPr>
        <p:spPr>
          <a:xfrm>
            <a:off x="7904823" y="5170312"/>
            <a:ext cx="1534333" cy="448300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Sắt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6B2023A-41E6-496F-A5A1-DAC3B4804349}"/>
              </a:ext>
            </a:extLst>
          </p:cNvPr>
          <p:cNvSpPr txBox="1"/>
          <p:nvPr/>
        </p:nvSpPr>
        <p:spPr>
          <a:xfrm>
            <a:off x="7904823" y="3887757"/>
            <a:ext cx="3425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Câu4: Muối khoáng của kim loại nào sau đây có trong sữa giúp chắc xương ? 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Đáp án 3-LV1">
            <a:extLst>
              <a:ext uri="{FF2B5EF4-FFF2-40B4-BE49-F238E27FC236}">
                <a16:creationId xmlns:a16="http://schemas.microsoft.com/office/drawing/2014/main" id="{81EC8A33-F2A1-4771-B0FC-8306D78EA487}"/>
              </a:ext>
            </a:extLst>
          </p:cNvPr>
          <p:cNvSpPr/>
          <p:nvPr/>
        </p:nvSpPr>
        <p:spPr>
          <a:xfrm>
            <a:off x="7904823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Kali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Đáp án 2-LV1">
            <a:extLst>
              <a:ext uri="{FF2B5EF4-FFF2-40B4-BE49-F238E27FC236}">
                <a16:creationId xmlns:a16="http://schemas.microsoft.com/office/drawing/2014/main" id="{F680300E-5002-42B6-BD58-38DD187D1D9B}"/>
              </a:ext>
            </a:extLst>
          </p:cNvPr>
          <p:cNvSpPr/>
          <p:nvPr/>
        </p:nvSpPr>
        <p:spPr>
          <a:xfrm>
            <a:off x="9562075" y="5170198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Đáp án 4-LV1">
            <a:extLst>
              <a:ext uri="{FF2B5EF4-FFF2-40B4-BE49-F238E27FC236}">
                <a16:creationId xmlns:a16="http://schemas.microsoft.com/office/drawing/2014/main" id="{9A6F4D4E-5A24-4779-A207-95E73743C5A6}"/>
              </a:ext>
            </a:extLst>
          </p:cNvPr>
          <p:cNvSpPr/>
          <p:nvPr/>
        </p:nvSpPr>
        <p:spPr>
          <a:xfrm>
            <a:off x="9562075" y="5902525"/>
            <a:ext cx="1534333" cy="448414"/>
          </a:xfrm>
          <a:prstGeom prst="roundRect">
            <a:avLst/>
          </a:prstGeom>
          <a:solidFill>
            <a:srgbClr val="00B050"/>
          </a:solidFill>
          <a:ln w="28575">
            <a:solidFill>
              <a:srgbClr val="005C2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Canxi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67C5FB-C138-468F-AA21-7F3753D0E61E}"/>
              </a:ext>
            </a:extLst>
          </p:cNvPr>
          <p:cNvSpPr txBox="1"/>
          <p:nvPr/>
        </p:nvSpPr>
        <p:spPr>
          <a:xfrm>
            <a:off x="6064377" y="6267741"/>
            <a:ext cx="956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</p:spTree>
    <p:extLst>
      <p:ext uri="{BB962C8B-B14F-4D97-AF65-F5344CB8AC3E}">
        <p14:creationId xmlns:p14="http://schemas.microsoft.com/office/powerpoint/2010/main" val="14111004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47083 3.7037E-6 " pathEditMode="relative" rAng="0" ptsTypes="AA">
                                      <p:cBhvr>
                                        <p:cTn id="2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0.0044 L 0.33959 0.01274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2" y="4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64792 -0.44884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96" y="-2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"/>
                            </p:stCondLst>
                            <p:childTnLst>
                              <p:par>
                                <p:cTn id="9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0.12136 -0.29189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146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ắn tan Cov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750"/>
                            </p:stCondLst>
                            <p:childTnLst>
                              <p:par>
                                <p:cTn id="12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ếng điể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/>
      <p:bldP spid="35" grpId="0" animBg="1"/>
      <p:bldP spid="36" grpId="0" animBg="1"/>
      <p:bldP spid="37" grpId="0" animBg="1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ngộ nghĩnh [NEW] - Cẩm Nang Tiếng 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238501" y="2143126"/>
            <a:ext cx="650081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BÀI 3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NGUYÊN TỐ HÓA HỌC </a:t>
            </a:r>
            <a:endParaRPr lang="vi-VN" alt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0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Tải +999 Hình Nền Powerpoint Ngộ Nghĩnh Đẹp Nhất Năm 2018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23" name="AutoShape 4" descr="Tải +999 Hình Nền Powerpoint Ngộ Nghĩnh Đẹp Nhất Năm 2018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24" name="Picture 6" descr="50+ Hình nền Powerpoint ngộ nghĩnh, đáng yêu nhất - Phụ Kiện MacBook Chính  H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4595814" y="214313"/>
            <a:ext cx="30003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2"/>
                </a:solidFill>
              </a:rPr>
              <a:t>NỘI DUNG </a:t>
            </a:r>
            <a:endParaRPr lang="vi-VN" altLang="en-US" sz="3600" b="1">
              <a:solidFill>
                <a:schemeClr val="tx2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952751" y="1428750"/>
            <a:ext cx="5000625" cy="6429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>
                <a:solidFill>
                  <a:schemeClr val="tx2"/>
                </a:solidFill>
              </a:rPr>
              <a:t>I. NGUYÊN TỐ HÓA HỌC </a:t>
            </a:r>
            <a:endParaRPr lang="vi-VN" sz="3600" b="1">
              <a:solidFill>
                <a:schemeClr val="tx2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52751" y="2500314"/>
            <a:ext cx="7358063" cy="12144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>
                <a:solidFill>
                  <a:schemeClr val="tx2"/>
                </a:solidFill>
              </a:rPr>
              <a:t>II. TÊN GỌI VÀ KÍ HIỆU CỦA NGUYÊN TỐ HÓA HỌC  </a:t>
            </a:r>
            <a:endParaRPr lang="vi-VN" sz="36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6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hững nguyên tố hóa học nào có trong cơ thể người? - KhoaHoc.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809875" y="5929314"/>
            <a:ext cx="7143750" cy="6429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>
                <a:solidFill>
                  <a:srgbClr val="FF0000"/>
                </a:solidFill>
              </a:rPr>
              <a:t>Các nguyên tố hóa học  tạo nên cơ thể người</a:t>
            </a:r>
            <a:endParaRPr lang="vi-VN" sz="2800" b="1">
              <a:solidFill>
                <a:srgbClr val="FF0000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7524750" y="142876"/>
            <a:ext cx="3143250" cy="1571625"/>
          </a:xfrm>
          <a:prstGeom prst="cloudCallout">
            <a:avLst>
              <a:gd name="adj1" fmla="val -57405"/>
              <a:gd name="adj2" fmla="val 828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>
                <a:solidFill>
                  <a:srgbClr val="C00000"/>
                </a:solidFill>
              </a:rPr>
              <a:t>Kể tên các nguyên tố  hóa học tạo nên cơ thể người ? </a:t>
            </a:r>
            <a:endParaRPr lang="vi-VN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ublic\Pictures\Sample Pictures\Cap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42876"/>
            <a:ext cx="8786812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738563" y="214313"/>
            <a:ext cx="4214812" cy="500062"/>
          </a:xfrm>
          <a:prstGeom prst="roundRect">
            <a:avLst/>
          </a:prstGeom>
          <a:solidFill>
            <a:schemeClr val="bg1"/>
          </a:solidFill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>
                <a:solidFill>
                  <a:schemeClr val="tx2"/>
                </a:solidFill>
              </a:rPr>
              <a:t>Nguyên tố carbon</a:t>
            </a:r>
            <a:endParaRPr lang="vi-VN" sz="4000" b="1">
              <a:solidFill>
                <a:schemeClr val="tx2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381251" y="5500688"/>
            <a:ext cx="1571625" cy="5715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vi-VN"/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4095750" y="5643563"/>
            <a:ext cx="6000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Nguyên tố hóa học là gì ? </a:t>
            </a:r>
            <a:endParaRPr lang="vi-VN" altLang="en-US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30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17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AF273F5-C010-4EE2-AE74-184C89A575DB}">
  <we:reference id="wa104381411" version="1.0.0.0" store="en-US" storeType="OMEX"/>
  <we:alternateReferences>
    <we:reference id="wa104381411" version="1.0.0.0" store="WA10438141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1197</Words>
  <Application>Microsoft Office PowerPoint</Application>
  <PresentationFormat>Widescreen</PresentationFormat>
  <Paragraphs>316</Paragraphs>
  <Slides>49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8" baseType="lpstr">
      <vt:lpstr>Aharoni</vt:lpstr>
      <vt:lpstr>Andalus</vt:lpstr>
      <vt:lpstr>Arial</vt:lpstr>
      <vt:lpstr>Arial (Body)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GIÁO DỤC: ĐÁNH BAY COVID-19</dc:title>
  <dc:creator>Ngô Hoàng</dc:creator>
  <cp:lastModifiedBy>User</cp:lastModifiedBy>
  <cp:revision>63</cp:revision>
  <dcterms:created xsi:type="dcterms:W3CDTF">2020-04-09T18:31:27Z</dcterms:created>
  <dcterms:modified xsi:type="dcterms:W3CDTF">2024-11-24T14:09:18Z</dcterms:modified>
</cp:coreProperties>
</file>