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70"/>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353" r:id="rId22"/>
    <p:sldId id="285" r:id="rId23"/>
    <p:sldId id="308" r:id="rId24"/>
    <p:sldId id="307" r:id="rId25"/>
    <p:sldId id="309" r:id="rId26"/>
    <p:sldId id="310" r:id="rId27"/>
    <p:sldId id="306" r:id="rId28"/>
    <p:sldId id="304" r:id="rId29"/>
    <p:sldId id="274"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55" r:id="rId43"/>
    <p:sldId id="367" r:id="rId44"/>
    <p:sldId id="368" r:id="rId45"/>
    <p:sldId id="354" r:id="rId46"/>
    <p:sldId id="280" r:id="rId47"/>
    <p:sldId id="271" r:id="rId48"/>
    <p:sldId id="326" r:id="rId49"/>
    <p:sldId id="328" r:id="rId50"/>
    <p:sldId id="327" r:id="rId51"/>
    <p:sldId id="329" r:id="rId52"/>
    <p:sldId id="369" r:id="rId53"/>
    <p:sldId id="352" r:id="rId54"/>
    <p:sldId id="286" r:id="rId55"/>
    <p:sldId id="336" r:id="rId56"/>
    <p:sldId id="339" r:id="rId57"/>
    <p:sldId id="348" r:id="rId58"/>
    <p:sldId id="349" r:id="rId59"/>
    <p:sldId id="346" r:id="rId60"/>
    <p:sldId id="337" r:id="rId61"/>
    <p:sldId id="370" r:id="rId62"/>
    <p:sldId id="371" r:id="rId63"/>
    <p:sldId id="283" r:id="rId64"/>
    <p:sldId id="288" r:id="rId65"/>
    <p:sldId id="350" r:id="rId66"/>
    <p:sldId id="351" r:id="rId67"/>
    <p:sldId id="284" r:id="rId68"/>
    <p:sldId id="287" r:id="rId69"/>
  </p:sldIdLst>
  <p:sldSz cx="9144000" cy="5143500" type="screen16x9"/>
  <p:notesSz cx="6858000" cy="9144000"/>
  <p:embeddedFontLst>
    <p:embeddedFont>
      <p:font typeface="Mali SemiBold" panose="020B0604020202020204" charset="-34"/>
      <p:regular r:id="rId71"/>
      <p:bold r:id="rId72"/>
      <p:italic r:id="rId73"/>
      <p:boldItalic r:id="rId74"/>
    </p:embeddedFont>
    <p:embeddedFont>
      <p:font typeface="Mali" panose="020B0604020202020204" charset="-34"/>
      <p:regular r:id="rId75"/>
      <p:bold r:id="rId76"/>
      <p:italic r:id="rId77"/>
      <p:boldItalic r:id="rId78"/>
    </p:embeddedFont>
    <p:embeddedFont>
      <p:font typeface="Comfortaa" panose="020B0604020202020204" charset="0"/>
      <p:regular r:id="rId79"/>
      <p:bold r:id="rId80"/>
    </p:embeddedFont>
    <p:embeddedFont>
      <p:font typeface="Comfortaa SemiBold" panose="020B0604020202020204" charset="0"/>
      <p:regular r:id="rId81"/>
      <p:bold r:id="rId82"/>
    </p:embeddedFont>
    <p:embeddedFont>
      <p:font typeface="Comfortaa Medium" panose="020B0604020202020204" charset="0"/>
      <p:regular r:id="rId83"/>
      <p:bold r:id="rId84"/>
    </p:embeddedFont>
    <p:embeddedFont>
      <p:font typeface="Mali Medium" panose="020B0604020202020204" charset="-34"/>
      <p:regular r:id="rId85"/>
      <p:bold r:id="rId86"/>
      <p:italic r:id="rId87"/>
      <p:boldItalic r:id="rId88"/>
    </p:embeddedFont>
    <p:embeddedFont>
      <p:font typeface="Calibri" panose="020F0502020204030204" pitchFamily="34" charset="0"/>
      <p:regular r:id="rId89"/>
      <p:bold r:id="rId90"/>
      <p:italic r:id="rId91"/>
      <p:boldItalic r:id="rId92"/>
    </p:embeddedFont>
    <p:embeddedFont>
      <p:font typeface="Comfortaa Light" panose="020B0604020202020204" charset="0"/>
      <p:regular r:id="rId93"/>
      <p:bold r:id="rId94"/>
    </p:embeddedFont>
  </p:embeddedFontLst>
  <p:custDataLst>
    <p:tags r:id="rId9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92A2"/>
    <a:srgbClr val="263E68"/>
    <a:srgbClr val="1953D6"/>
    <a:srgbClr val="FECA2A"/>
    <a:srgbClr val="ED510C"/>
    <a:srgbClr val="FCFCF0"/>
    <a:srgbClr val="FC9D82"/>
    <a:srgbClr val="4472C4"/>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9" d="100"/>
          <a:sy n="99" d="100"/>
        </p:scale>
        <p:origin x="340" y="76"/>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font" Target="fonts/font20.fntdata"/><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130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04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75839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602174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18735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112505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680102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5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634212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526133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79878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69857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4283250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00757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851112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321439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807336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4135129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36378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013069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312640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231907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410491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861728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890887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4131777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500448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728884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004476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83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245640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59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004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3992325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90197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2849066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hyperlink" Target="bai%202%20s&#7917;a.mp4"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15.gif"/><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2.xml"/><Relationship Id="rId7"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 Id="rId5" Type="http://schemas.microsoft.com/office/2007/relationships/hdphoto" Target="../media/hdphoto2.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5" Type="http://schemas.microsoft.com/office/2007/relationships/hdphoto" Target="../media/hdphoto2.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5" Type="http://schemas.microsoft.com/office/2007/relationships/hdphoto" Target="../media/hdphoto2.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5" Type="http://schemas.microsoft.com/office/2007/relationships/hdphoto" Target="../media/hdphoto2.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10.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10.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10.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xml"/><Relationship Id="rId1" Type="http://schemas.openxmlformats.org/officeDocument/2006/relationships/tags" Target="../tags/tag45.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53.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6.xml"/><Relationship Id="rId16" Type="http://schemas.openxmlformats.org/officeDocument/2006/relationships/image" Target="../media/image40.png"/><Relationship Id="rId1" Type="http://schemas.openxmlformats.org/officeDocument/2006/relationships/tags" Target="../tags/tag5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56.xml"/><Relationship Id="rId6" Type="http://schemas.openxmlformats.org/officeDocument/2006/relationships/image" Target="../media/image46.svg"/><Relationship Id="rId5" Type="http://schemas.openxmlformats.org/officeDocument/2006/relationships/image" Target="../media/image41.png"/><Relationship Id="rId4" Type="http://schemas.openxmlformats.org/officeDocument/2006/relationships/slide" Target="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57.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46.svg"/><Relationship Id="rId2" Type="http://schemas.openxmlformats.org/officeDocument/2006/relationships/slideLayout" Target="../slideLayouts/slideLayout14.xml"/><Relationship Id="rId1" Type="http://schemas.openxmlformats.org/officeDocument/2006/relationships/tags" Target="../tags/tag58.xml"/><Relationship Id="rId6" Type="http://schemas.openxmlformats.org/officeDocument/2006/relationships/image" Target="../media/image41.png"/><Relationship Id="rId5" Type="http://schemas.openxmlformats.org/officeDocument/2006/relationships/slide" Target="slide55.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59.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46.svg"/><Relationship Id="rId2" Type="http://schemas.openxmlformats.org/officeDocument/2006/relationships/slideLayout" Target="../slideLayouts/slideLayout14.xml"/><Relationship Id="rId1" Type="http://schemas.openxmlformats.org/officeDocument/2006/relationships/tags" Target="../tags/tag60.xml"/><Relationship Id="rId6" Type="http://schemas.openxmlformats.org/officeDocument/2006/relationships/image" Target="../media/image41.png"/><Relationship Id="rId5" Type="http://schemas.openxmlformats.org/officeDocument/2006/relationships/slide" Target="slide5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ags" Target="../tags/tag61.xml"/><Relationship Id="rId6" Type="http://schemas.openxmlformats.org/officeDocument/2006/relationships/image" Target="../media/image46.svg"/><Relationship Id="rId5" Type="http://schemas.openxmlformats.org/officeDocument/2006/relationships/image" Target="../media/image41.png"/><Relationship Id="rId4" Type="http://schemas.openxmlformats.org/officeDocument/2006/relationships/slide" Target="slide55.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ags" Target="../tags/tag6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tags" Target="../tags/tag63.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ags" Target="../tags/tag64.xml"/><Relationship Id="rId5" Type="http://schemas.openxmlformats.org/officeDocument/2006/relationships/image" Target="../media/image47.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65.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0.xml"/><Relationship Id="rId1" Type="http://schemas.openxmlformats.org/officeDocument/2006/relationships/tags" Target="../tags/tag6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custDataLst>
      <p:tags r:id="rId1"/>
    </p:custDataLst>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15" descr="viet3"/>
          <p:cNvPicPr>
            <a:picLocks noChangeAspect="1" noChangeArrowheads="1" noCrop="1"/>
          </p:cNvPicPr>
          <p:nvPr/>
        </p:nvPicPr>
        <p:blipFill>
          <a:blip r:embed="rId4"/>
          <a:srcRect/>
          <a:stretch>
            <a:fillRect/>
          </a:stretch>
        </p:blipFill>
        <p:spPr bwMode="auto">
          <a:xfrm>
            <a:off x="970156" y="4081390"/>
            <a:ext cx="657921" cy="478488"/>
          </a:xfrm>
          <a:prstGeom prst="rect">
            <a:avLst/>
          </a:prstGeom>
          <a:noFill/>
          <a:ln w="9525">
            <a:noFill/>
            <a:miter lim="800000"/>
            <a:headEnd/>
            <a:tailEnd/>
          </a:ln>
        </p:spPr>
      </p:pic>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29200" y="2437935"/>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7645883" y="3863973"/>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TextBox 210"/>
          <p:cNvSpPr txBox="1"/>
          <p:nvPr/>
        </p:nvSpPr>
        <p:spPr>
          <a:xfrm>
            <a:off x="2297151" y="4066282"/>
            <a:ext cx="5107259" cy="1077218"/>
          </a:xfrm>
          <a:prstGeom prst="rect">
            <a:avLst/>
          </a:prstGeom>
          <a:noFill/>
        </p:spPr>
        <p:txBody>
          <a:bodyPr wrap="square" rtlCol="0">
            <a:spAutoFit/>
          </a:bodyPr>
          <a:lstStyle/>
          <a:p>
            <a:pPr algn="l"/>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212" name="Right Arrow 211"/>
          <p:cNvSpPr/>
          <p:nvPr/>
        </p:nvSpPr>
        <p:spPr>
          <a:xfrm>
            <a:off x="1773044" y="4538546"/>
            <a:ext cx="334537" cy="245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12"/>
                                        </p:tgtEl>
                                        <p:attrNameLst>
                                          <p:attrName>style.visibility</p:attrName>
                                        </p:attrNameLst>
                                      </p:cBhvr>
                                      <p:to>
                                        <p:strVal val="visible"/>
                                      </p:to>
                                    </p:set>
                                    <p:animEffect transition="in" filter="box(in)">
                                      <p:cBhvr>
                                        <p:cTn id="21" dur="500"/>
                                        <p:tgtEl>
                                          <p:spTgt spid="2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11"/>
                                        </p:tgtEl>
                                        <p:attrNameLst>
                                          <p:attrName>style.visibility</p:attrName>
                                        </p:attrNameLst>
                                      </p:cBhvr>
                                      <p:to>
                                        <p:strVal val="visible"/>
                                      </p:to>
                                    </p:set>
                                    <p:animEffect transition="in" filter="blinds(horizontal)">
                                      <p:cBhvr>
                                        <p:cTn id="26" dur="500"/>
                                        <p:tgtEl>
                                          <p:spTgt spid="211"/>
                                        </p:tgtEl>
                                      </p:cBhvr>
                                    </p:animEffect>
                                  </p:childTnLst>
                                </p:cTn>
                              </p:par>
                              <p:par>
                                <p:cTn id="27" presetID="2" presetClass="entr" presetSubtype="4" fill="hold" nodeType="withEffect">
                                  <p:stCondLst>
                                    <p:cond delay="0"/>
                                  </p:stCondLst>
                                  <p:childTnLst>
                                    <p:set>
                                      <p:cBhvr>
                                        <p:cTn id="28" dur="1" fill="hold">
                                          <p:stCondLst>
                                            <p:cond delay="0"/>
                                          </p:stCondLst>
                                        </p:cTn>
                                        <p:tgtEl>
                                          <p:spTgt spid="210"/>
                                        </p:tgtEl>
                                        <p:attrNameLst>
                                          <p:attrName>style.visibility</p:attrName>
                                        </p:attrNameLst>
                                      </p:cBhvr>
                                      <p:to>
                                        <p:strVal val="visible"/>
                                      </p:to>
                                    </p:set>
                                    <p:anim calcmode="lin" valueType="num">
                                      <p:cBhvr additive="base">
                                        <p:cTn id="29" dur="500" fill="hold"/>
                                        <p:tgtEl>
                                          <p:spTgt spid="210"/>
                                        </p:tgtEl>
                                        <p:attrNameLst>
                                          <p:attrName>ppt_x</p:attrName>
                                        </p:attrNameLst>
                                      </p:cBhvr>
                                      <p:tavLst>
                                        <p:tav tm="0">
                                          <p:val>
                                            <p:strVal val="#ppt_x"/>
                                          </p:val>
                                        </p:tav>
                                        <p:tav tm="100000">
                                          <p:val>
                                            <p:strVal val="#ppt_x"/>
                                          </p:val>
                                        </p:tav>
                                      </p:tavLst>
                                    </p:anim>
                                    <p:anim calcmode="lin" valueType="num">
                                      <p:cBhvr additive="base">
                                        <p:cTn id="30"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10"/>
                                        </p:tgtEl>
                                        <p:attrNameLst>
                                          <p:attrName>style.visibility</p:attrName>
                                        </p:attrNameLst>
                                      </p:cBhvr>
                                      <p:to>
                                        <p:strVal val="visible"/>
                                      </p:to>
                                    </p:set>
                                    <p:animEffect transition="in" filter="box(in)">
                                      <p:cBhvr>
                                        <p:cTn id="3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11" grpId="0"/>
      <p:bldP spid="2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4"/>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5"/>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4"/>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5"/>
          <a:stretch>
            <a:fillRect/>
          </a:stretch>
        </p:blipFill>
        <p:spPr>
          <a:xfrm>
            <a:off x="4027291" y="955614"/>
            <a:ext cx="5011472" cy="3384671"/>
          </a:xfrm>
          <a:prstGeom prst="rect">
            <a:avLst/>
          </a:prstGeom>
          <a:ln>
            <a:noFill/>
          </a:ln>
          <a:effectLst>
            <a:softEdge rad="112500"/>
          </a:effectLst>
        </p:spPr>
      </p:pic>
      <p:sp>
        <p:nvSpPr>
          <p:cNvPr id="4" name="TextBox 3"/>
          <p:cNvSpPr txBox="1"/>
          <p:nvPr/>
        </p:nvSpPr>
        <p:spPr>
          <a:xfrm>
            <a:off x="0" y="4558725"/>
            <a:ext cx="2442116"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hlinkClick r:id="rId6" action="ppaction://hlinkfile"/>
              </a:rPr>
              <a:t>Nguyên</a:t>
            </a:r>
            <a:r>
              <a:rPr lang="en-US" sz="3200" b="1" dirty="0">
                <a:solidFill>
                  <a:srgbClr val="263E68"/>
                </a:solidFill>
                <a:latin typeface="Times New Roman" panose="02020603050405020304" pitchFamily="18" charset="0"/>
                <a:cs typeface="Times New Roman" panose="02020603050405020304" pitchFamily="18" charset="0"/>
                <a:hlinkClick r:id="rId6" action="ppaction://hlinkfile"/>
              </a:rPr>
              <a:t> </a:t>
            </a:r>
            <a:r>
              <a:rPr lang="en-US" sz="3200" b="1" dirty="0" err="1">
                <a:solidFill>
                  <a:srgbClr val="263E68"/>
                </a:solidFill>
                <a:latin typeface="Times New Roman" panose="02020603050405020304" pitchFamily="18" charset="0"/>
                <a:cs typeface="Times New Roman" panose="02020603050405020304" pitchFamily="18" charset="0"/>
                <a:hlinkClick r:id="rId6" action="ppaction://hlinkfile"/>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23667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2. </a:t>
            </a:r>
            <a:r>
              <a:rPr lang="vi-VN" sz="24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90293" y="1411596"/>
            <a:ext cx="8608741" cy="2677656"/>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2400" dirty="0">
              <a:solidFill>
                <a:srgbClr val="263E68"/>
              </a:solidFill>
              <a:latin typeface="Times New Roman" panose="02020603050405020304" pitchFamily="18" charset="0"/>
              <a:cs typeface="Times New Roman" panose="02020603050405020304" pitchFamily="18" charset="0"/>
            </a:endParaRP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2400" dirty="0">
              <a:solidFill>
                <a:srgbClr val="263E68"/>
              </a:solidFill>
              <a:latin typeface="Times New Roman" panose="02020603050405020304" pitchFamily="18" charset="0"/>
              <a:cs typeface="Times New Roman" panose="02020603050405020304" pitchFamily="18" charset="0"/>
            </a:endParaRP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Cấu tạo nguyên tử:</a:t>
            </a:r>
          </a:p>
          <a:p>
            <a:r>
              <a:rPr lang="en-US" sz="2400" dirty="0">
                <a:solidFill>
                  <a:srgbClr val="263E68"/>
                </a:solidFill>
                <a:latin typeface="Times New Roman" panose="02020603050405020304" pitchFamily="18" charset="0"/>
                <a:cs typeface="Times New Roman" panose="02020603050405020304" pitchFamily="18" charset="0"/>
              </a:rPr>
              <a:t>+ H</a:t>
            </a:r>
            <a:r>
              <a:rPr lang="vi-VN" sz="24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2400" dirty="0">
                <a:solidFill>
                  <a:srgbClr val="263E68"/>
                </a:solidFill>
                <a:latin typeface="Times New Roman" panose="02020603050405020304" pitchFamily="18" charset="0"/>
                <a:cs typeface="Times New Roman" panose="02020603050405020304" pitchFamily="18" charset="0"/>
              </a:rPr>
              <a:t>+ E</a:t>
            </a:r>
            <a:r>
              <a:rPr lang="vi-VN" sz="24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2400" dirty="0">
                <a:solidFill>
                  <a:srgbClr val="263E68"/>
                </a:solidFill>
                <a:latin typeface="Times New Roman" panose="02020603050405020304" pitchFamily="18" charset="0"/>
                <a:cs typeface="Times New Roman" panose="02020603050405020304" pitchFamily="18" charset="0"/>
              </a:rPr>
              <a:t>+ E</a:t>
            </a:r>
            <a:r>
              <a:rPr lang="vi-VN" sz="2400" dirty="0">
                <a:solidFill>
                  <a:srgbClr val="263E68"/>
                </a:solidFill>
                <a:latin typeface="Times New Roman" panose="02020603050405020304" pitchFamily="18" charset="0"/>
                <a:cs typeface="Times New Roman" panose="02020603050405020304" pitchFamily="18" charset="0"/>
              </a:rPr>
              <a:t>lectron </a:t>
            </a:r>
            <a:r>
              <a:rPr lang="en-US" sz="2400" dirty="0">
                <a:solidFill>
                  <a:srgbClr val="263E68"/>
                </a:solidFill>
                <a:latin typeface="Times New Roman" panose="02020603050405020304" pitchFamily="18" charset="0"/>
                <a:cs typeface="Times New Roman" panose="02020603050405020304" pitchFamily="18" charset="0"/>
              </a:rPr>
              <a:t>ở </a:t>
            </a:r>
            <a:r>
              <a:rPr lang="en-US" sz="2400" dirty="0" err="1">
                <a:solidFill>
                  <a:srgbClr val="263E68"/>
                </a:solidFill>
                <a:latin typeface="Times New Roman" panose="02020603050405020304" pitchFamily="18" charset="0"/>
                <a:cs typeface="Times New Roman" panose="02020603050405020304" pitchFamily="18" charset="0"/>
              </a:rPr>
              <a:t>vỏ</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được</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xếp</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thành</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từng</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lớp</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và</a:t>
            </a:r>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chuyển động xung quanh hạt nhân như các hành tinh quay quanh Mặt Trời.</a:t>
            </a:r>
            <a:endParaRPr lang="en-US" sz="24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rot="10800000" flipV="1">
            <a:off x="214489" y="96691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41" name="Picture 15" descr="viet3"/>
          <p:cNvPicPr>
            <a:picLocks noChangeAspect="1" noChangeArrowheads="1" noCrop="1"/>
          </p:cNvPicPr>
          <p:nvPr/>
        </p:nvPicPr>
        <p:blipFill>
          <a:blip r:embed="rId4"/>
          <a:srcRect/>
          <a:stretch>
            <a:fillRect/>
          </a:stretch>
        </p:blipFill>
        <p:spPr bwMode="auto">
          <a:xfrm>
            <a:off x="501805" y="1059409"/>
            <a:ext cx="535259" cy="38927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500" fill="hold"/>
                                        <p:tgtEl>
                                          <p:spTgt spid="141"/>
                                        </p:tgtEl>
                                        <p:attrNameLst>
                                          <p:attrName>ppt_x</p:attrName>
                                        </p:attrNameLst>
                                      </p:cBhvr>
                                      <p:tavLst>
                                        <p:tav tm="0">
                                          <p:val>
                                            <p:strVal val="#ppt_x"/>
                                          </p:val>
                                        </p:tav>
                                        <p:tav tm="100000">
                                          <p:val>
                                            <p:strVal val="#ppt_x"/>
                                          </p:val>
                                        </p:tav>
                                      </p:tavLst>
                                    </p:anim>
                                    <p:anim calcmode="lin" valueType="num">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box(in)">
                                      <p:cBhvr>
                                        <p:cTn id="1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5"/>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custDataLst>
      <p:tags r:id="rId1"/>
    </p:custDataLst>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4"/>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2. </a:t>
            </a:r>
            <a:r>
              <a:rPr lang="vi-VN" sz="24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78350" y="1480123"/>
            <a:ext cx="8765650" cy="1938992"/>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Mô hình nguyên tử của </a:t>
            </a:r>
            <a:r>
              <a:rPr lang="en-US" sz="2400" dirty="0">
                <a:solidFill>
                  <a:srgbClr val="263E68"/>
                </a:solidFill>
                <a:latin typeface="Times New Roman" panose="02020603050405020304" pitchFamily="18" charset="0"/>
                <a:cs typeface="Times New Roman" panose="02020603050405020304" pitchFamily="18" charset="0"/>
              </a:rPr>
              <a:t>Bo: </a:t>
            </a:r>
            <a:r>
              <a:rPr lang="vi-VN" sz="24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4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rot="10800000" flipV="1">
            <a:off x="214489" y="96691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41" name="Picture 15" descr="viet3"/>
          <p:cNvPicPr>
            <a:picLocks noChangeAspect="1" noChangeArrowheads="1" noCrop="1"/>
          </p:cNvPicPr>
          <p:nvPr/>
        </p:nvPicPr>
        <p:blipFill>
          <a:blip r:embed="rId4"/>
          <a:srcRect/>
          <a:stretch>
            <a:fillRect/>
          </a:stretch>
        </p:blipFill>
        <p:spPr bwMode="auto">
          <a:xfrm>
            <a:off x="613317" y="1159770"/>
            <a:ext cx="579863" cy="4217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500" fill="hold"/>
                                        <p:tgtEl>
                                          <p:spTgt spid="141"/>
                                        </p:tgtEl>
                                        <p:attrNameLst>
                                          <p:attrName>ppt_x</p:attrName>
                                        </p:attrNameLst>
                                      </p:cBhvr>
                                      <p:tavLst>
                                        <p:tav tm="0">
                                          <p:val>
                                            <p:strVal val="#ppt_x"/>
                                          </p:val>
                                        </p:tav>
                                        <p:tav tm="100000">
                                          <p:val>
                                            <p:strVal val="#ppt_x"/>
                                          </p:val>
                                        </p:tav>
                                      </p:tavLst>
                                    </p:anim>
                                    <p:anim calcmode="lin" valueType="num">
                                      <p:cBhvr additive="base">
                                        <p:cTn id="13"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box(in)">
                                      <p:cBhvr>
                                        <p:cTn id="1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ustDataLst>
      <p:tags r:id="rId1"/>
    </p:custDataLst>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4"/>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7"/>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custDataLst>
      <p:tags r:id="rId1"/>
    </p:custDataLst>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2"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49">
            <a:extLst>
              <a:ext uri="{FF2B5EF4-FFF2-40B4-BE49-F238E27FC236}">
                <a16:creationId xmlns:a16="http://schemas.microsoft.com/office/drawing/2014/main" id="{4B778E42-5DEC-4DFC-ADF1-F7970AC89220}"/>
              </a:ext>
            </a:extLst>
          </p:cNvPr>
          <p:cNvSpPr txBox="1"/>
          <p:nvPr/>
        </p:nvSpPr>
        <p:spPr>
          <a:xfrm>
            <a:off x="326061" y="245681"/>
            <a:ext cx="514918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và</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có</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a:solidFill>
                  <a:srgbClr val="263E68"/>
                </a:solidFill>
                <a:latin typeface="Times New Roman" panose="02020603050405020304" pitchFamily="18" charset="0"/>
                <a:cs typeface="Times New Roman" panose="02020603050405020304" pitchFamily="18" charset="0"/>
              </a:rPr>
              <a:t>electron </a:t>
            </a:r>
            <a:r>
              <a:rPr lang="en-US" sz="3200" dirty="0" smtClean="0">
                <a:solidFill>
                  <a:srgbClr val="263E68"/>
                </a:solidFill>
                <a:latin typeface="Times New Roman" panose="02020603050405020304" pitchFamily="18" charset="0"/>
                <a:cs typeface="Times New Roman" panose="02020603050405020304" pitchFamily="18" charset="0"/>
              </a:rPr>
              <a:t>?</a:t>
            </a:r>
            <a:r>
              <a:rPr lang="en-US" sz="3200" dirty="0" err="1" smtClean="0">
                <a:solidFill>
                  <a:srgbClr val="263E68"/>
                </a:solidFill>
                <a:latin typeface="Times New Roman" panose="02020603050405020304" pitchFamily="18" charset="0"/>
                <a:cs typeface="Times New Roman" panose="02020603050405020304" pitchFamily="18" charset="0"/>
              </a:rPr>
              <a:t>và</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2 </a:t>
            </a:r>
            <a:r>
              <a:rPr lang="en-US" sz="3200" dirty="0" err="1" smtClean="0">
                <a:solidFill>
                  <a:srgbClr val="263E68"/>
                </a:solidFill>
                <a:latin typeface="Times New Roman" panose="02020603050405020304" pitchFamily="18" charset="0"/>
                <a:cs typeface="Times New Roman" panose="02020603050405020304" pitchFamily="18" charset="0"/>
              </a:rPr>
              <a:t>có</a:t>
            </a:r>
            <a:r>
              <a:rPr lang="en-US" sz="3200" dirty="0" smtClean="0">
                <a:solidFill>
                  <a:srgbClr val="263E68"/>
                </a:solidFill>
                <a:latin typeface="Times New Roman" panose="02020603050405020304" pitchFamily="18" charset="0"/>
                <a:cs typeface="Times New Roman" panose="02020603050405020304" pitchFamily="18" charset="0"/>
              </a:rPr>
              <a:t> electron ?</a:t>
            </a:r>
            <a:endParaRPr lang="en-US" sz="3200" dirty="0">
              <a:solidFill>
                <a:srgbClr val="263E68"/>
              </a:solidFill>
              <a:latin typeface="Times New Roman" panose="02020603050405020304" pitchFamily="18" charset="0"/>
              <a:cs typeface="Times New Roman" panose="02020603050405020304" pitchFamily="18" charset="0"/>
            </a:endParaRPr>
          </a:p>
        </p:txBody>
      </p:sp>
      <p:grpSp>
        <p:nvGrpSpPr>
          <p:cNvPr id="78" name="Group 77"/>
          <p:cNvGrpSpPr/>
          <p:nvPr/>
        </p:nvGrpSpPr>
        <p:grpSpPr>
          <a:xfrm>
            <a:off x="5897253" y="146929"/>
            <a:ext cx="2599976" cy="2953110"/>
            <a:chOff x="3165205" y="615279"/>
            <a:chExt cx="2447672" cy="2804243"/>
          </a:xfrm>
        </p:grpSpPr>
        <p:sp>
          <p:nvSpPr>
            <p:cNvPr id="79" name="Google Shape;874;p52">
              <a:extLst>
                <a:ext uri="{FF2B5EF4-FFF2-40B4-BE49-F238E27FC236}">
                  <a16:creationId xmlns:a16="http://schemas.microsoft.com/office/drawing/2014/main" id="{59E1F984-580C-4824-9F00-98F60377777B}"/>
                </a:ext>
              </a:extLst>
            </p:cNvPr>
            <p:cNvSpPr/>
            <p:nvPr/>
          </p:nvSpPr>
          <p:spPr>
            <a:xfrm>
              <a:off x="3165205"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82" name="Oval 8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87" name="Oval 8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sp>
        <p:nvSpPr>
          <p:cNvPr id="95" name="Google Shape;875;p52">
            <a:extLst>
              <a:ext uri="{FF2B5EF4-FFF2-40B4-BE49-F238E27FC236}">
                <a16:creationId xmlns:a16="http://schemas.microsoft.com/office/drawing/2014/main" id="{0A7C16B9-EC04-4EF4-942A-F33FC852AABF}"/>
              </a:ext>
            </a:extLst>
          </p:cNvPr>
          <p:cNvSpPr/>
          <p:nvPr/>
        </p:nvSpPr>
        <p:spPr>
          <a:xfrm>
            <a:off x="5938370" y="22302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roup 95">
            <a:extLst>
              <a:ext uri="{FF2B5EF4-FFF2-40B4-BE49-F238E27FC236}">
                <a16:creationId xmlns:a16="http://schemas.microsoft.com/office/drawing/2014/main" id="{398F4D6E-074C-4029-9806-A4D00CB8CEAC}"/>
              </a:ext>
            </a:extLst>
          </p:cNvPr>
          <p:cNvGrpSpPr/>
          <p:nvPr/>
        </p:nvGrpSpPr>
        <p:grpSpPr>
          <a:xfrm>
            <a:off x="6273052" y="412440"/>
            <a:ext cx="1666807" cy="1788309"/>
            <a:chOff x="6468201" y="1610612"/>
            <a:chExt cx="1666807" cy="1788309"/>
          </a:xfrm>
        </p:grpSpPr>
        <p:sp>
          <p:nvSpPr>
            <p:cNvPr id="97" name="Oval 96">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102" name="Oval 101">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64DEC67E-3924-416D-AB36-E505D43DFDF7}"/>
              </a:ext>
            </a:extLst>
          </p:cNvPr>
          <p:cNvSpPr txBox="1"/>
          <p:nvPr/>
        </p:nvSpPr>
        <p:spPr>
          <a:xfrm>
            <a:off x="6019799" y="217949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pic>
        <p:nvPicPr>
          <p:cNvPr id="110" name="Picture 109">
            <a:extLst>
              <a:ext uri="{FF2B5EF4-FFF2-40B4-BE49-F238E27FC236}">
                <a16:creationId xmlns:a16="http://schemas.microsoft.com/office/drawing/2014/main" id="{195C82A7-E615-4D5B-A6B1-D95843F3CAC4}"/>
              </a:ext>
            </a:extLst>
          </p:cNvPr>
          <p:cNvPicPr>
            <a:picLocks noChangeAspect="1"/>
          </p:cNvPicPr>
          <p:nvPr/>
        </p:nvPicPr>
        <p:blipFill rotWithShape="1">
          <a:blip r:embed="rId4"/>
          <a:srcRect l="54825" r="1119"/>
          <a:stretch/>
        </p:blipFill>
        <p:spPr>
          <a:xfrm>
            <a:off x="5845722" y="312516"/>
            <a:ext cx="2599266" cy="2544252"/>
          </a:xfrm>
          <a:prstGeom prst="rect">
            <a:avLst/>
          </a:prstGeom>
        </p:spPr>
      </p:pic>
      <p:sp>
        <p:nvSpPr>
          <p:cNvPr id="111" name="TextBox 110">
            <a:extLst>
              <a:ext uri="{FF2B5EF4-FFF2-40B4-BE49-F238E27FC236}">
                <a16:creationId xmlns:a16="http://schemas.microsoft.com/office/drawing/2014/main" id="{75F5A1EF-E4F9-41D8-A023-ED468817C1A9}"/>
              </a:ext>
            </a:extLst>
          </p:cNvPr>
          <p:cNvSpPr txBox="1"/>
          <p:nvPr/>
        </p:nvSpPr>
        <p:spPr>
          <a:xfrm>
            <a:off x="5672737" y="2738220"/>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blinds(horizontal)">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78"/>
                                        </p:tgtEl>
                                      </p:cBhvr>
                                    </p:animEffect>
                                    <p:set>
                                      <p:cBhvr>
                                        <p:cTn id="19" dur="1" fill="hold">
                                          <p:stCondLst>
                                            <p:cond delay="499"/>
                                          </p:stCondLst>
                                        </p:cTn>
                                        <p:tgtEl>
                                          <p:spTgt spid="7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blinds(horizontal)">
                                      <p:cBhvr>
                                        <p:cTn id="24" dur="500"/>
                                        <p:tgtEl>
                                          <p:spTgt spid="95"/>
                                        </p:tgtEl>
                                      </p:cBhvr>
                                    </p:animEffect>
                                  </p:childTnLst>
                                </p:cTn>
                              </p:par>
                              <p:par>
                                <p:cTn id="25" presetID="3" presetClass="entr" presetSubtype="1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blinds(horizontal)">
                                      <p:cBhvr>
                                        <p:cTn id="27" dur="500"/>
                                        <p:tgtEl>
                                          <p:spTgt spid="9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blinds(horizontal)">
                                      <p:cBhvr>
                                        <p:cTn id="30" dur="500"/>
                                        <p:tgtEl>
                                          <p:spTgt spid="10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5"/>
                                        </p:tgtEl>
                                      </p:cBhvr>
                                    </p:animEffect>
                                    <p:set>
                                      <p:cBhvr>
                                        <p:cTn id="35" dur="1" fill="hold">
                                          <p:stCondLst>
                                            <p:cond delay="499"/>
                                          </p:stCondLst>
                                        </p:cTn>
                                        <p:tgtEl>
                                          <p:spTgt spid="95"/>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96"/>
                                        </p:tgtEl>
                                      </p:cBhvr>
                                    </p:animEffect>
                                    <p:set>
                                      <p:cBhvr>
                                        <p:cTn id="38" dur="1" fill="hold">
                                          <p:stCondLst>
                                            <p:cond delay="499"/>
                                          </p:stCondLst>
                                        </p:cTn>
                                        <p:tgtEl>
                                          <p:spTgt spid="96"/>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109"/>
                                        </p:tgtEl>
                                      </p:cBhvr>
                                    </p:animEffect>
                                    <p:set>
                                      <p:cBhvr>
                                        <p:cTn id="41" dur="1" fill="hold">
                                          <p:stCondLst>
                                            <p:cond delay="499"/>
                                          </p:stCondLst>
                                        </p:cTn>
                                        <p:tgtEl>
                                          <p:spTgt spid="10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10"/>
                                        </p:tgtEl>
                                        <p:attrNameLst>
                                          <p:attrName>style.visibility</p:attrName>
                                        </p:attrNameLst>
                                      </p:cBhvr>
                                      <p:to>
                                        <p:strVal val="visible"/>
                                      </p:to>
                                    </p:set>
                                    <p:animEffect transition="in" filter="blinds(horizontal)">
                                      <p:cBhvr>
                                        <p:cTn id="46" dur="500"/>
                                        <p:tgtEl>
                                          <p:spTgt spid="11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blinds(horizontal)">
                                      <p:cBhvr>
                                        <p:cTn id="49" dur="500"/>
                                        <p:tgtEl>
                                          <p:spTgt spid="11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nodeType="clickEffect">
                                  <p:stCondLst>
                                    <p:cond delay="0"/>
                                  </p:stCondLst>
                                  <p:childTnLst>
                                    <p:animEffect transition="out" filter="blinds(horizontal)">
                                      <p:cBhvr>
                                        <p:cTn id="53" dur="500"/>
                                        <p:tgtEl>
                                          <p:spTgt spid="110"/>
                                        </p:tgtEl>
                                      </p:cBhvr>
                                    </p:animEffect>
                                    <p:set>
                                      <p:cBhvr>
                                        <p:cTn id="54" dur="1" fill="hold">
                                          <p:stCondLst>
                                            <p:cond delay="499"/>
                                          </p:stCondLst>
                                        </p:cTn>
                                        <p:tgtEl>
                                          <p:spTgt spid="110"/>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111"/>
                                        </p:tgtEl>
                                      </p:cBhvr>
                                    </p:animEffect>
                                    <p:set>
                                      <p:cBhvr>
                                        <p:cTn id="57"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95" grpId="0" animBg="1"/>
      <p:bldP spid="95" grpId="1" animBg="1"/>
      <p:bldP spid="109" grpId="0"/>
      <p:bldP spid="109" grpId="1"/>
      <p:bldP spid="111" grpId="0"/>
      <p:bldP spid="1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4"/>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custDataLst>
      <p:tags r:id="rId1"/>
    </p:custDataLst>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5084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4"/>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5"/>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6"/>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ustDataLst>
      <p:tags r:id="rId1"/>
    </p:custDataLst>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4"/>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1277246" y="1200768"/>
            <a:ext cx="48001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mang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điện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dương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mang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điện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âm</a:t>
            </a:r>
            <a:r>
              <a:rPr lang="en-US" sz="3200" dirty="0">
                <a:solidFill>
                  <a:srgbClr val="263E68"/>
                </a:solidFill>
                <a:latin typeface="Times New Roman" panose="02020603050405020304" pitchFamily="18" charset="0"/>
                <a:cs typeface="Times New Roman" panose="02020603050405020304" pitchFamily="18" charset="0"/>
              </a:rPr>
              <a:t>.</a:t>
            </a:r>
          </a:p>
        </p:txBody>
      </p:sp>
      <p:sp>
        <p:nvSpPr>
          <p:cNvPr id="125" name="TextBox 124">
            <a:extLst>
              <a:ext uri="{FF2B5EF4-FFF2-40B4-BE49-F238E27FC236}">
                <a16:creationId xmlns:a16="http://schemas.microsoft.com/office/drawing/2014/main" id="{5F5627AE-C8A4-42EC-A08F-E2B241F3AD79}"/>
              </a:ext>
            </a:extLst>
          </p:cNvPr>
          <p:cNvSpPr txBox="1"/>
          <p:nvPr/>
        </p:nvSpPr>
        <p:spPr>
          <a:xfrm>
            <a:off x="1619542" y="524206"/>
            <a:ext cx="5216155"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126" name="Picture 15" descr="viet3"/>
          <p:cNvPicPr>
            <a:picLocks noChangeAspect="1" noChangeArrowheads="1" noCrop="1"/>
          </p:cNvPicPr>
          <p:nvPr/>
        </p:nvPicPr>
        <p:blipFill>
          <a:blip r:embed="rId4"/>
          <a:srcRect/>
          <a:stretch>
            <a:fillRect/>
          </a:stretch>
        </p:blipFill>
        <p:spPr bwMode="auto">
          <a:xfrm>
            <a:off x="613317" y="1159770"/>
            <a:ext cx="657921" cy="478488"/>
          </a:xfrm>
          <a:prstGeom prst="rect">
            <a:avLst/>
          </a:prstGeom>
          <a:noFill/>
          <a:ln w="9525">
            <a:noFill/>
            <a:miter lim="800000"/>
            <a:headEnd/>
            <a:tailEnd/>
          </a:ln>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500" fill="hold"/>
                                        <p:tgtEl>
                                          <p:spTgt spid="126"/>
                                        </p:tgtEl>
                                        <p:attrNameLst>
                                          <p:attrName>ppt_x</p:attrName>
                                        </p:attrNameLst>
                                      </p:cBhvr>
                                      <p:tavLst>
                                        <p:tav tm="0">
                                          <p:val>
                                            <p:strVal val="#ppt_x"/>
                                          </p:val>
                                        </p:tav>
                                        <p:tav tm="100000">
                                          <p:val>
                                            <p:strVal val="#ppt_x"/>
                                          </p:val>
                                        </p:tav>
                                      </p:tavLst>
                                    </p:anim>
                                    <p:anim calcmode="lin" valueType="num">
                                      <p:cBhvr additive="base">
                                        <p:cTn id="16"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box(in)">
                                      <p:cBhvr>
                                        <p:cTn id="2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ustDataLst>
      <p:tags r:id="rId1"/>
    </p:custData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ustDataLst>
      <p:tags r:id="rId1"/>
    </p:custDataLst>
    <p:extLst>
      <p:ext uri="{BB962C8B-B14F-4D97-AF65-F5344CB8AC3E}">
        <p14:creationId xmlns:p14="http://schemas.microsoft.com/office/powerpoint/2010/main" val="738574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ustDataLst>
      <p:tags r:id="rId1"/>
    </p:custDataLst>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custDataLst>
      <p:tags r:id="rId1"/>
    </p:custDataLst>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Bài</a:t>
            </a:r>
            <a:r>
              <a:rPr lang="en-US" sz="28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23220"/>
          </a:xfrm>
          <a:prstGeom prst="rect">
            <a:avLst/>
          </a:prstGeom>
          <a:solidFill>
            <a:srgbClr val="FC9D82"/>
          </a:solid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81035" y="624567"/>
            <a:ext cx="749582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3. </a:t>
            </a:r>
            <a:r>
              <a:rPr lang="en-US" sz="2800" b="1" dirty="0" err="1">
                <a:solidFill>
                  <a:srgbClr val="263E68"/>
                </a:solidFill>
                <a:latin typeface="Times New Roman" panose="02020603050405020304" pitchFamily="18" charset="0"/>
                <a:cs typeface="Times New Roman" panose="02020603050405020304" pitchFamily="18" charset="0"/>
              </a:rPr>
              <a:t>Cấu</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tạo</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nguyên</a:t>
            </a:r>
            <a:r>
              <a:rPr lang="en-US" sz="2800" b="1"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263E68"/>
                </a:solidFill>
                <a:latin typeface="Times New Roman" panose="02020603050405020304" pitchFamily="18" charset="0"/>
                <a:cs typeface="Times New Roman" panose="02020603050405020304" pitchFamily="18" charset="0"/>
              </a:rPr>
              <a:t>tử</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533502" y="1011772"/>
            <a:ext cx="4034996" cy="523220"/>
          </a:xfrm>
          <a:prstGeom prst="rect">
            <a:avLst/>
          </a:prstGeom>
          <a:noFill/>
        </p:spPr>
        <p:txBody>
          <a:bodyPr wrap="square" rtlCol="0">
            <a:spAutoFit/>
          </a:bodyPr>
          <a:lstStyle/>
          <a:p>
            <a:r>
              <a:rPr lang="en-US" sz="2800" dirty="0">
                <a:solidFill>
                  <a:srgbClr val="263E68"/>
                </a:solidFill>
                <a:latin typeface="Times New Roman" panose="02020603050405020304" pitchFamily="18" charset="0"/>
                <a:cs typeface="Times New Roman" panose="02020603050405020304" pitchFamily="18" charset="0"/>
              </a:rPr>
              <a:t>a.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rot="10800000" flipV="1">
            <a:off x="181035" y="886176"/>
            <a:ext cx="1588" cy="347271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312483" y="1604070"/>
            <a:ext cx="8630184" cy="3539430"/>
          </a:xfrm>
          <a:prstGeom prst="rect">
            <a:avLst/>
          </a:prstGeom>
          <a:noFill/>
        </p:spPr>
        <p:txBody>
          <a:bodyPr wrap="square" rtlCol="0">
            <a:spAutoFit/>
          </a:bodyPr>
          <a:lstStyle/>
          <a:p>
            <a:pPr algn="l">
              <a:buFontTx/>
              <a:buChar char="-"/>
            </a:pPr>
            <a:r>
              <a:rPr lang="vi-VN" sz="2800" dirty="0">
                <a:solidFill>
                  <a:srgbClr val="263E68"/>
                </a:solidFill>
                <a:latin typeface="Times New Roman" panose="02020603050405020304" pitchFamily="18" charset="0"/>
                <a:cs typeface="Times New Roman" panose="02020603050405020304" pitchFamily="18" charset="0"/>
              </a:rPr>
              <a:t>Hạt nhân gồm 2 loại hạt là</a:t>
            </a:r>
            <a:r>
              <a:rPr lang="en-US" sz="2800" dirty="0">
                <a:solidFill>
                  <a:srgbClr val="263E68"/>
                </a:solidFill>
                <a:latin typeface="Times New Roman" panose="02020603050405020304" pitchFamily="18" charset="0"/>
                <a:cs typeface="Times New Roman" panose="02020603050405020304" pitchFamily="18" charset="0"/>
              </a:rPr>
              <a:t>:</a:t>
            </a:r>
            <a:r>
              <a:rPr lang="vi-VN" sz="2800" dirty="0">
                <a:solidFill>
                  <a:srgbClr val="263E68"/>
                </a:solidFill>
                <a:latin typeface="Times New Roman" panose="02020603050405020304" pitchFamily="18" charset="0"/>
                <a:cs typeface="Times New Roman" panose="02020603050405020304" pitchFamily="18" charset="0"/>
              </a:rPr>
              <a:t> </a:t>
            </a:r>
            <a:endParaRPr lang="en-US" sz="2800" dirty="0">
              <a:solidFill>
                <a:srgbClr val="263E68"/>
              </a:solidFill>
              <a:latin typeface="Times New Roman" panose="02020603050405020304" pitchFamily="18" charset="0"/>
              <a:cs typeface="Times New Roman" panose="02020603050405020304" pitchFamily="18" charset="0"/>
            </a:endParaRPr>
          </a:p>
          <a:p>
            <a:pPr algn="l"/>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proton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hiệu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p)</a:t>
            </a:r>
          </a:p>
          <a:p>
            <a:pPr algn="l"/>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Mỗi</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p </a:t>
            </a:r>
            <a:r>
              <a:rPr lang="vi-VN" sz="2800" dirty="0">
                <a:solidFill>
                  <a:srgbClr val="263E68"/>
                </a:solidFill>
                <a:latin typeface="Times New Roman" panose="02020603050405020304" pitchFamily="18" charset="0"/>
                <a:cs typeface="Times New Roman" panose="02020603050405020304" pitchFamily="18" charset="0"/>
              </a:rPr>
              <a:t>mang</a:t>
            </a:r>
            <a:r>
              <a:rPr lang="en-US" sz="2800" dirty="0">
                <a:solidFill>
                  <a:srgbClr val="263E68"/>
                </a:solidFill>
                <a:latin typeface="Times New Roman" panose="02020603050405020304" pitchFamily="18" charset="0"/>
                <a:cs typeface="Times New Roman" panose="02020603050405020304" pitchFamily="18" charset="0"/>
              </a:rPr>
              <a:t> 1 </a:t>
            </a:r>
            <a:r>
              <a:rPr lang="en-US" sz="2800" dirty="0" err="1">
                <a:solidFill>
                  <a:srgbClr val="263E68"/>
                </a:solidFill>
                <a:latin typeface="Times New Roman" panose="02020603050405020304" pitchFamily="18" charset="0"/>
                <a:cs typeface="Times New Roman" panose="02020603050405020304" pitchFamily="18" charset="0"/>
              </a:rPr>
              <a:t>đơn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vị</a:t>
            </a:r>
            <a:r>
              <a:rPr lang="vi-VN" sz="2800" dirty="0">
                <a:solidFill>
                  <a:srgbClr val="263E68"/>
                </a:solidFill>
                <a:latin typeface="Times New Roman" panose="02020603050405020304" pitchFamily="18" charset="0"/>
                <a:cs typeface="Times New Roman" panose="02020603050405020304" pitchFamily="18" charset="0"/>
              </a:rPr>
              <a:t> điện tích dương</a:t>
            </a:r>
            <a:r>
              <a:rPr lang="en-US" sz="2800" dirty="0">
                <a:solidFill>
                  <a:srgbClr val="263E68"/>
                </a:solidFill>
                <a:latin typeface="Times New Roman" panose="02020603050405020304" pitchFamily="18" charset="0"/>
                <a:cs typeface="Times New Roman" panose="02020603050405020304" pitchFamily="18" charset="0"/>
              </a:rPr>
              <a:t> (+)</a:t>
            </a:r>
          </a:p>
          <a:p>
            <a:pPr algn="l"/>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Quy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ước</a:t>
            </a:r>
            <a:r>
              <a:rPr lang="en-US" sz="2800" dirty="0">
                <a:solidFill>
                  <a:srgbClr val="263E68"/>
                </a:solidFill>
                <a:latin typeface="Times New Roman" panose="02020603050405020304" pitchFamily="18" charset="0"/>
                <a:cs typeface="Times New Roman" panose="02020603050405020304" pitchFamily="18" charset="0"/>
              </a:rPr>
              <a:t>: +1</a:t>
            </a:r>
          </a:p>
          <a:p>
            <a:r>
              <a:rPr lang="vi-VN" sz="2800" dirty="0">
                <a:solidFill>
                  <a:srgbClr val="263E68"/>
                </a:solidFill>
                <a:latin typeface="Times New Roman" panose="02020603050405020304" pitchFamily="18" charset="0"/>
                <a:cs typeface="Times New Roman" panose="02020603050405020304" pitchFamily="18" charset="0"/>
              </a:rPr>
              <a:t> </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neutron</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a:t>
            </a:r>
            <a:r>
              <a:rPr lang="en-US" sz="2800" dirty="0" err="1">
                <a:solidFill>
                  <a:srgbClr val="263E68"/>
                </a:solidFill>
                <a:latin typeface="Times New Roman" panose="02020603050405020304" pitchFamily="18" charset="0"/>
                <a:cs typeface="Times New Roman" panose="02020603050405020304" pitchFamily="18" charset="0"/>
              </a:rPr>
              <a:t>kí</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hiệu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vi-VN" sz="2800" dirty="0">
                <a:solidFill>
                  <a:srgbClr val="263E68"/>
                </a:solidFill>
                <a:latin typeface="Times New Roman" panose="02020603050405020304" pitchFamily="18" charset="0"/>
                <a:cs typeface="Times New Roman" panose="02020603050405020304" pitchFamily="18" charset="0"/>
              </a:rPr>
              <a:t> 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Số</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vị</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điện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tích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Z) bằng tổng số hạt proton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trong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Z =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p</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141" name="Picture 15" descr="viet3"/>
          <p:cNvPicPr>
            <a:picLocks noChangeAspect="1" noChangeArrowheads="1" noCrop="1"/>
          </p:cNvPicPr>
          <p:nvPr/>
        </p:nvPicPr>
        <p:blipFill>
          <a:blip r:embed="rId4"/>
          <a:srcRect/>
          <a:stretch>
            <a:fillRect/>
          </a:stretch>
        </p:blipFill>
        <p:spPr bwMode="auto">
          <a:xfrm>
            <a:off x="133815" y="1071910"/>
            <a:ext cx="533400" cy="38792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88190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box(in)">
                                      <p:cBhvr>
                                        <p:cTn id="13"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461665"/>
          </a:xfrm>
          <a:prstGeom prst="rect">
            <a:avLst/>
          </a:prstGeom>
          <a:noFill/>
        </p:spPr>
        <p:txBody>
          <a:bodyPr wrap="square" rtlCol="0">
            <a:spAutoFit/>
          </a:bodyPr>
          <a:lstStyle/>
          <a:p>
            <a:pPr algn="l"/>
            <a:r>
              <a:rPr lang="en-US" sz="2400" dirty="0" err="1">
                <a:solidFill>
                  <a:srgbClr val="263E68"/>
                </a:solidFill>
                <a:latin typeface="Times New Roman" panose="02020603050405020304" pitchFamily="18" charset="0"/>
                <a:cs typeface="Times New Roman" panose="02020603050405020304" pitchFamily="18" charset="0"/>
              </a:rPr>
              <a:t>Bài</a:t>
            </a:r>
            <a:r>
              <a:rPr lang="en-US" sz="24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461665"/>
          </a:xfrm>
          <a:prstGeom prst="rect">
            <a:avLst/>
          </a:prstGeom>
          <a:solidFill>
            <a:srgbClr val="FC9D82"/>
          </a:solid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646869"/>
            <a:ext cx="7495822" cy="461665"/>
          </a:xfrm>
          <a:prstGeom prst="rect">
            <a:avLst/>
          </a:prstGeom>
          <a:noFill/>
        </p:spPr>
        <p:txBody>
          <a:bodyPr wrap="square" rtlCol="0">
            <a:spAutoFit/>
          </a:bodyPr>
          <a:lstStyle/>
          <a:p>
            <a:pPr algn="l"/>
            <a:r>
              <a:rPr lang="en-US" sz="2400" b="1" dirty="0">
                <a:solidFill>
                  <a:srgbClr val="263E68"/>
                </a:solidFill>
                <a:latin typeface="Times New Roman" panose="02020603050405020304" pitchFamily="18" charset="0"/>
                <a:cs typeface="Times New Roman" panose="02020603050405020304" pitchFamily="18" charset="0"/>
              </a:rPr>
              <a:t>3. </a:t>
            </a:r>
            <a:r>
              <a:rPr lang="en-US" sz="2400" b="1" dirty="0" err="1">
                <a:solidFill>
                  <a:srgbClr val="263E68"/>
                </a:solidFill>
                <a:latin typeface="Times New Roman" panose="02020603050405020304" pitchFamily="18" charset="0"/>
                <a:cs typeface="Times New Roman" panose="02020603050405020304" pitchFamily="18" charset="0"/>
              </a:rPr>
              <a:t>Cấu</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tạo</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nguyên</a:t>
            </a:r>
            <a:r>
              <a:rPr lang="en-US" sz="2400" b="1" dirty="0">
                <a:solidFill>
                  <a:srgbClr val="263E68"/>
                </a:solidFill>
                <a:latin typeface="Times New Roman" panose="02020603050405020304" pitchFamily="18" charset="0"/>
                <a:cs typeface="Times New Roman" panose="02020603050405020304" pitchFamily="18" charset="0"/>
              </a:rPr>
              <a:t> </a:t>
            </a:r>
            <a:r>
              <a:rPr lang="en-US" sz="2400" b="1" dirty="0" err="1">
                <a:solidFill>
                  <a:srgbClr val="263E68"/>
                </a:solidFill>
                <a:latin typeface="Times New Roman" panose="02020603050405020304" pitchFamily="18" charset="0"/>
                <a:cs typeface="Times New Roman" panose="02020603050405020304" pitchFamily="18" charset="0"/>
              </a:rPr>
              <a:t>tử</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912645" y="1000622"/>
            <a:ext cx="4034996" cy="461665"/>
          </a:xfrm>
          <a:prstGeom prst="rect">
            <a:avLst/>
          </a:prstGeom>
          <a:noFill/>
        </p:spPr>
        <p:txBody>
          <a:bodyPr wrap="square" rtlCol="0">
            <a:spAutoFit/>
          </a:bodyPr>
          <a:lstStyle/>
          <a:p>
            <a:r>
              <a:rPr lang="en-US" sz="2400" dirty="0">
                <a:solidFill>
                  <a:srgbClr val="263E68"/>
                </a:solidFill>
                <a:latin typeface="Times New Roman" panose="02020603050405020304" pitchFamily="18" charset="0"/>
                <a:cs typeface="Times New Roman" panose="02020603050405020304" pitchFamily="18" charset="0"/>
              </a:rPr>
              <a:t>b. </a:t>
            </a:r>
            <a:r>
              <a:rPr lang="en-US" sz="2400" dirty="0" err="1">
                <a:solidFill>
                  <a:srgbClr val="263E68"/>
                </a:solidFill>
                <a:latin typeface="Times New Roman" panose="02020603050405020304" pitchFamily="18" charset="0"/>
                <a:cs typeface="Times New Roman" panose="02020603050405020304" pitchFamily="18" charset="0"/>
              </a:rPr>
              <a:t>Vỏ</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nguyên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tử</a:t>
            </a:r>
            <a:endParaRPr lang="en-US" sz="24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rot="10800000" flipV="1">
            <a:off x="214489" y="877702"/>
            <a:ext cx="1588" cy="35034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43499" y="1543569"/>
            <a:ext cx="8900501" cy="3477875"/>
          </a:xfrm>
          <a:prstGeom prst="rect">
            <a:avLst/>
          </a:prstGeom>
          <a:noFill/>
        </p:spPr>
        <p:txBody>
          <a:bodyPr wrap="square" rtlCol="0">
            <a:spAutoFit/>
          </a:bodyPr>
          <a:lstStyle/>
          <a:p>
            <a:pPr algn="l">
              <a:buFontTx/>
              <a:buChar char="-"/>
            </a:pPr>
            <a:r>
              <a:rPr lang="vi-VN" sz="2400" dirty="0">
                <a:solidFill>
                  <a:srgbClr val="263E68"/>
                </a:solidFill>
                <a:latin typeface="Times New Roman" panose="02020603050405020304" pitchFamily="18" charset="0"/>
                <a:cs typeface="Times New Roman" panose="02020603050405020304" pitchFamily="18" charset="0"/>
              </a:rPr>
              <a:t>Vỏ nguyên tử được tạo nên bởi các electron (e). </a:t>
            </a:r>
            <a:endParaRPr lang="en-US" sz="2400" dirty="0">
              <a:solidFill>
                <a:srgbClr val="263E68"/>
              </a:solidFill>
              <a:latin typeface="Times New Roman" panose="02020603050405020304" pitchFamily="18" charset="0"/>
              <a:cs typeface="Times New Roman" panose="02020603050405020304" pitchFamily="18" charset="0"/>
            </a:endParaRPr>
          </a:p>
          <a:p>
            <a:pPr algn="l"/>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Mỗi e mang 1 đơn vị điện tích âm</a:t>
            </a:r>
            <a:r>
              <a:rPr lang="en-US" sz="2400" dirty="0">
                <a:solidFill>
                  <a:srgbClr val="263E68"/>
                </a:solidFill>
                <a:latin typeface="Times New Roman" panose="02020603050405020304" pitchFamily="18" charset="0"/>
                <a:cs typeface="Times New Roman" panose="02020603050405020304" pitchFamily="18" charset="0"/>
              </a:rPr>
              <a:t>.</a:t>
            </a:r>
          </a:p>
          <a:p>
            <a:pPr algn="l"/>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Quy</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ước</a:t>
            </a:r>
            <a:r>
              <a:rPr lang="en-US" sz="2400" dirty="0">
                <a:solidFill>
                  <a:srgbClr val="263E68"/>
                </a:solidFill>
                <a:latin typeface="Times New Roman" panose="02020603050405020304" pitchFamily="18" charset="0"/>
                <a:cs typeface="Times New Roman" panose="02020603050405020304" pitchFamily="18" charset="0"/>
              </a:rPr>
              <a:t>: </a:t>
            </a:r>
            <a:r>
              <a:rPr lang="vi-VN" sz="2400" dirty="0">
                <a:solidFill>
                  <a:srgbClr val="263E68"/>
                </a:solidFill>
                <a:latin typeface="Times New Roman" panose="02020603050405020304" pitchFamily="18" charset="0"/>
                <a:cs typeface="Times New Roman" panose="02020603050405020304" pitchFamily="18" charset="0"/>
              </a:rPr>
              <a:t>-1.</a:t>
            </a:r>
          </a:p>
          <a:p>
            <a:pPr algn="l"/>
            <a:r>
              <a:rPr lang="vi-VN" sz="24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r>
              <a:rPr lang="en-US" sz="2400" dirty="0">
                <a:solidFill>
                  <a:srgbClr val="263E68"/>
                </a:solidFill>
                <a:latin typeface="Times New Roman" panose="02020603050405020304" pitchFamily="18" charset="0"/>
                <a:cs typeface="Times New Roman" panose="02020603050405020304" pitchFamily="18" charset="0"/>
              </a:rPr>
              <a:t>(2/8/8/18…)</a:t>
            </a:r>
            <a:endParaRPr lang="vi-VN" sz="2400" dirty="0">
              <a:solidFill>
                <a:srgbClr val="263E68"/>
              </a:solidFill>
              <a:latin typeface="Times New Roman" panose="02020603050405020304" pitchFamily="18" charset="0"/>
              <a:cs typeface="Times New Roman" panose="02020603050405020304" pitchFamily="18" charset="0"/>
            </a:endParaRPr>
          </a:p>
          <a:p>
            <a:pPr algn="l">
              <a:buFontTx/>
              <a:buChar char="-"/>
            </a:pPr>
            <a:r>
              <a:rPr lang="vi-VN" sz="2400" dirty="0">
                <a:solidFill>
                  <a:srgbClr val="263E68"/>
                </a:solidFill>
                <a:latin typeface="Times New Roman" panose="02020603050405020304" pitchFamily="18" charset="0"/>
                <a:cs typeface="Times New Roman" panose="02020603050405020304" pitchFamily="18" charset="0"/>
              </a:rPr>
              <a:t>Các e lớp ngoài cùng quyết định tính chất hóa học của </a:t>
            </a:r>
            <a:r>
              <a:rPr lang="en-US" sz="2400" dirty="0" err="1">
                <a:solidFill>
                  <a:srgbClr val="263E68"/>
                </a:solidFill>
                <a:latin typeface="Times New Roman" panose="02020603050405020304" pitchFamily="18" charset="0"/>
                <a:cs typeface="Times New Roman" panose="02020603050405020304" pitchFamily="18" charset="0"/>
              </a:rPr>
              <a:t>nguyên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tử</a:t>
            </a:r>
            <a:r>
              <a:rPr lang="vi-VN" sz="2400" dirty="0">
                <a:solidFill>
                  <a:srgbClr val="263E68"/>
                </a:solidFill>
                <a:latin typeface="Times New Roman" panose="02020603050405020304" pitchFamily="18" charset="0"/>
                <a:cs typeface="Times New Roman" panose="02020603050405020304" pitchFamily="18" charset="0"/>
              </a:rPr>
              <a:t>.</a:t>
            </a:r>
            <a:endParaRPr lang="en-US" sz="2400" dirty="0">
              <a:solidFill>
                <a:srgbClr val="263E68"/>
              </a:solidFill>
              <a:latin typeface="Times New Roman" panose="02020603050405020304" pitchFamily="18" charset="0"/>
              <a:cs typeface="Times New Roman" panose="02020603050405020304" pitchFamily="18" charset="0"/>
            </a:endParaRPr>
          </a:p>
          <a:p>
            <a:pPr algn="l">
              <a:buFontTx/>
              <a:buChar char="-"/>
            </a:pPr>
            <a:r>
              <a:rPr lang="en-US" sz="2400" dirty="0" err="1">
                <a:solidFill>
                  <a:srgbClr val="263E68"/>
                </a:solidFill>
                <a:latin typeface="Times New Roman" panose="02020603050405020304" pitchFamily="18" charset="0"/>
                <a:cs typeface="Times New Roman" panose="02020603050405020304" pitchFamily="18" charset="0"/>
              </a:rPr>
              <a:t>Nguyên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tử</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trung</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hòa</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về</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điện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nên</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tổng</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số</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hạt</a:t>
            </a:r>
            <a:r>
              <a:rPr lang="en-US" sz="2400" dirty="0">
                <a:solidFill>
                  <a:srgbClr val="263E68"/>
                </a:solidFill>
                <a:latin typeface="Times New Roman" panose="02020603050405020304" pitchFamily="18" charset="0"/>
                <a:cs typeface="Times New Roman" panose="02020603050405020304" pitchFamily="18" charset="0"/>
              </a:rPr>
              <a:t> p </a:t>
            </a:r>
            <a:r>
              <a:rPr lang="en-US" sz="2400" dirty="0" err="1">
                <a:solidFill>
                  <a:srgbClr val="263E68"/>
                </a:solidFill>
                <a:latin typeface="Times New Roman" panose="02020603050405020304" pitchFamily="18" charset="0"/>
                <a:cs typeface="Times New Roman" panose="02020603050405020304" pitchFamily="18" charset="0"/>
              </a:rPr>
              <a:t>bằng</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tổng</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số</a:t>
            </a:r>
            <a:r>
              <a:rPr lang="en-US" sz="2400" dirty="0">
                <a:solidFill>
                  <a:srgbClr val="263E68"/>
                </a:solidFill>
                <a:latin typeface="Times New Roman" panose="02020603050405020304" pitchFamily="18" charset="0"/>
                <a:cs typeface="Times New Roman" panose="02020603050405020304" pitchFamily="18" charset="0"/>
              </a:rPr>
              <a:t> </a:t>
            </a:r>
            <a:r>
              <a:rPr lang="en-US" sz="2400" dirty="0" err="1">
                <a:solidFill>
                  <a:srgbClr val="263E68"/>
                </a:solidFill>
                <a:latin typeface="Times New Roman" panose="02020603050405020304" pitchFamily="18" charset="0"/>
                <a:cs typeface="Times New Roman" panose="02020603050405020304" pitchFamily="18" charset="0"/>
              </a:rPr>
              <a:t>hạt</a:t>
            </a:r>
            <a:r>
              <a:rPr lang="en-US" sz="2400" dirty="0">
                <a:solidFill>
                  <a:srgbClr val="263E68"/>
                </a:solidFill>
                <a:latin typeface="Times New Roman" panose="02020603050405020304" pitchFamily="18" charset="0"/>
                <a:cs typeface="Times New Roman" panose="02020603050405020304" pitchFamily="18" charset="0"/>
              </a:rPr>
              <a:t> electron</a:t>
            </a:r>
          </a:p>
          <a:p>
            <a:pPr algn="ct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Z =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p =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e</a:t>
            </a:r>
            <a:endParaRPr lang="vi-VN" sz="2400" dirty="0">
              <a:solidFill>
                <a:srgbClr val="263E68"/>
              </a:solidFill>
              <a:latin typeface="Times New Roman" panose="02020603050405020304" pitchFamily="18" charset="0"/>
              <a:cs typeface="Times New Roman" panose="02020603050405020304" pitchFamily="18" charset="0"/>
            </a:endParaRPr>
          </a:p>
        </p:txBody>
      </p:sp>
      <p:pic>
        <p:nvPicPr>
          <p:cNvPr id="141" name="Picture 15" descr="viet3"/>
          <p:cNvPicPr>
            <a:picLocks noChangeAspect="1" noChangeArrowheads="1" noCrop="1"/>
          </p:cNvPicPr>
          <p:nvPr/>
        </p:nvPicPr>
        <p:blipFill>
          <a:blip r:embed="rId4"/>
          <a:srcRect/>
          <a:stretch>
            <a:fillRect/>
          </a:stretch>
        </p:blipFill>
        <p:spPr bwMode="auto">
          <a:xfrm>
            <a:off x="133815" y="1071910"/>
            <a:ext cx="533400" cy="38792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box(in)">
                                      <p:cBhvr>
                                        <p:cTn id="13"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nvGrpSpPr>
          <p:cNvPr id="46" name="Group 45"/>
          <p:cNvGrpSpPr/>
          <p:nvPr/>
        </p:nvGrpSpPr>
        <p:grpSpPr>
          <a:xfrm>
            <a:off x="5737652" y="0"/>
            <a:ext cx="2426927" cy="2787468"/>
            <a:chOff x="5737652" y="0"/>
            <a:chExt cx="2426927" cy="2787468"/>
          </a:xfrm>
        </p:grpSpPr>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gr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custDataLst>
      <p:tags r:id="rId1"/>
    </p:custDataLst>
    <p:extLst>
      <p:ext uri="{BB962C8B-B14F-4D97-AF65-F5344CB8AC3E}">
        <p14:creationId xmlns:p14="http://schemas.microsoft.com/office/powerpoint/2010/main" val="350190423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custDataLst>
      <p:tags r:id="rId1"/>
    </p:custDataLst>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grpSp>
        <p:nvGrpSpPr>
          <p:cNvPr id="45" name="Group 44"/>
          <p:cNvGrpSpPr/>
          <p:nvPr/>
        </p:nvGrpSpPr>
        <p:grpSpPr>
          <a:xfrm>
            <a:off x="3165205" y="615279"/>
            <a:ext cx="2447672" cy="2804243"/>
            <a:chOff x="3165205" y="615279"/>
            <a:chExt cx="2447672" cy="2804243"/>
          </a:xfrm>
        </p:grpSpPr>
        <p:sp>
          <p:nvSpPr>
            <p:cNvPr id="48" name="Google Shape;874;p52">
              <a:extLst>
                <a:ext uri="{FF2B5EF4-FFF2-40B4-BE49-F238E27FC236}">
                  <a16:creationId xmlns:a16="http://schemas.microsoft.com/office/drawing/2014/main" id="{59E1F984-580C-4824-9F00-98F60377777B}"/>
                </a:ext>
              </a:extLst>
            </p:cNvPr>
            <p:cNvSpPr/>
            <p:nvPr/>
          </p:nvSpPr>
          <p:spPr>
            <a:xfrm>
              <a:off x="3165205"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grpSp>
      <p:grpSp>
        <p:nvGrpSpPr>
          <p:cNvPr id="46" name="Group 45"/>
          <p:cNvGrpSpPr/>
          <p:nvPr/>
        </p:nvGrpSpPr>
        <p:grpSpPr>
          <a:xfrm>
            <a:off x="5804300" y="615279"/>
            <a:ext cx="2426927" cy="2787468"/>
            <a:chOff x="5804300" y="615279"/>
            <a:chExt cx="2426927" cy="2787468"/>
          </a:xfrm>
        </p:grpSpPr>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gr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211441" y="3798849"/>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2585" y="2349191"/>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5256" y="1616927"/>
            <a:ext cx="334537" cy="356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
          <p:cNvSpPr>
            <a:spLocks noChangeArrowheads="1"/>
          </p:cNvSpPr>
          <p:nvPr/>
        </p:nvSpPr>
        <p:spPr bwMode="auto">
          <a:xfrm>
            <a:off x="11152" y="802952"/>
            <a:ext cx="9143999"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tab pos="2463800" algn="l"/>
              </a:tabLst>
            </a:pPr>
            <a:r>
              <a:rPr kumimoji="0" lang="en-US" sz="2400" b="1" i="1" u="sng" strike="noStrike" cap="none" normalizeH="0" baseline="0" dirty="0" err="1">
                <a:ln>
                  <a:noFill/>
                </a:ln>
                <a:effectLst/>
                <a:latin typeface="Times New Roman" pitchFamily="18" charset="0"/>
                <a:ea typeface="Times New Roman" pitchFamily="18" charset="0"/>
                <a:cs typeface="Times New Roman" pitchFamily="18" charset="0"/>
              </a:rPr>
              <a:t>Câu</a:t>
            </a:r>
            <a:r>
              <a:rPr kumimoji="0" lang="en-US" sz="2400" b="1" i="1" u="sng" strike="noStrike" cap="none" normalizeH="0" baseline="0" dirty="0">
                <a:ln>
                  <a:noFill/>
                </a:ln>
                <a:effectLst/>
                <a:latin typeface="Times New Roman" pitchFamily="18" charset="0"/>
                <a:ea typeface="Times New Roman" pitchFamily="18" charset="0"/>
                <a:cs typeface="Times New Roman" pitchFamily="18" charset="0"/>
              </a:rPr>
              <a:t> 1:</a:t>
            </a: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Trong</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nguyên</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tử</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hạt</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nào</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mang</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điện</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dương</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A. Neutron.                            B. Electron.          </a:t>
            </a: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0" i="0" strike="noStrike" cap="none" normalizeH="0" baseline="0" dirty="0">
                <a:ln>
                  <a:noFill/>
                </a:ln>
                <a:effectLst/>
                <a:latin typeface="Times New Roman" pitchFamily="18" charset="0"/>
                <a:ea typeface="Times New Roman" pitchFamily="18" charset="0"/>
                <a:cs typeface="Times New Roman" pitchFamily="18" charset="0"/>
              </a:rPr>
              <a:t>C. </a:t>
            </a: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Proton                                D. Proton </a:t>
            </a:r>
            <a:r>
              <a:rPr kumimoji="0" lang="en-US" sz="2400" b="0" i="0" u="none" strike="noStrike" cap="none" normalizeH="0" baseline="0" dirty="0" err="1">
                <a:ln>
                  <a:noFill/>
                </a:ln>
                <a:effectLst/>
                <a:latin typeface="Times New Roman" pitchFamily="18" charset="0"/>
                <a:ea typeface="Times New Roman" pitchFamily="18" charset="0"/>
                <a:cs typeface="Times New Roman" pitchFamily="18" charset="0"/>
              </a:rPr>
              <a:t>và</a:t>
            </a: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neutron.</a:t>
            </a:r>
            <a:endParaRPr kumimoji="0" lang="en-US" sz="2400" b="0" i="0" u="none" strike="noStrike" cap="none" normalizeH="0" baseline="0" dirty="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tab pos="2463800" algn="l"/>
              </a:tabLst>
            </a:pPr>
            <a:r>
              <a:rPr kumimoji="0" lang="en-US" sz="2400" b="1" i="1" u="sng" strike="noStrike" cap="none" normalizeH="0" baseline="0" dirty="0" err="1">
                <a:ln>
                  <a:noFill/>
                </a:ln>
                <a:effectLst/>
                <a:latin typeface="Times New Roman" pitchFamily="18" charset="0"/>
                <a:ea typeface="Times New Roman" pitchFamily="18" charset="0"/>
                <a:cs typeface="Times New Roman" pitchFamily="18" charset="0"/>
              </a:rPr>
              <a:t>Câu</a:t>
            </a:r>
            <a:r>
              <a:rPr kumimoji="0" lang="en-US" sz="2400" b="1" i="1" u="sng" strike="noStrike" cap="none" normalizeH="0" baseline="0" dirty="0">
                <a:ln>
                  <a:noFill/>
                </a:ln>
                <a:effectLst/>
                <a:latin typeface="Times New Roman" pitchFamily="18" charset="0"/>
                <a:ea typeface="Times New Roman" pitchFamily="18" charset="0"/>
                <a:cs typeface="Times New Roman" pitchFamily="18" charset="0"/>
              </a:rPr>
              <a:t> 2:</a:t>
            </a: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Số</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electron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tối</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đa</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ở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lớp</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thứ</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nhất</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ea typeface="Times New Roman" pitchFamily="18" charset="0"/>
                <a:cs typeface="Times New Roman" pitchFamily="18" charset="0"/>
              </a:rPr>
              <a:t>là</a:t>
            </a:r>
            <a:r>
              <a:rPr kumimoji="0" lang="en-US" sz="2400" b="1" i="1" u="none" strike="noStrike" cap="none" normalizeH="0" baseline="0" dirty="0">
                <a:ln>
                  <a:noFill/>
                </a:ln>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a:ln>
                <a:noFill/>
              </a:ln>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A.1 electron.                             </a:t>
            </a:r>
            <a:r>
              <a:rPr kumimoji="0" lang="en-US" sz="2400" b="0" i="0" strike="noStrike" cap="none" normalizeH="0" baseline="0" dirty="0">
                <a:ln>
                  <a:noFill/>
                </a:ln>
                <a:effectLst/>
                <a:latin typeface="Times New Roman" pitchFamily="18" charset="0"/>
                <a:ea typeface="Times New Roman" pitchFamily="18" charset="0"/>
                <a:cs typeface="Times New Roman" pitchFamily="18" charset="0"/>
              </a:rPr>
              <a:t>B.</a:t>
            </a: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 2 electron.         </a:t>
            </a:r>
          </a:p>
          <a:p>
            <a:pPr marL="0" marR="0" lvl="0" indent="457200" algn="just" defTabSz="914400" rtl="0" eaLnBrk="0" fontAlgn="base" latinLnBrk="0" hangingPunct="0">
              <a:lnSpc>
                <a:spcPct val="100000"/>
              </a:lnSpc>
              <a:spcBef>
                <a:spcPct val="0"/>
              </a:spcBef>
              <a:spcAft>
                <a:spcPct val="0"/>
              </a:spcAft>
              <a:buClrTx/>
              <a:buSzTx/>
              <a:tabLst>
                <a:tab pos="2463800" algn="l"/>
              </a:tabLst>
            </a:pPr>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C. 6 electron.                            D. 8 electron.</a:t>
            </a:r>
          </a:p>
          <a:p>
            <a:pPr lvl="0" indent="457200" algn="just" eaLnBrk="0" fontAlgn="base" hangingPunct="0">
              <a:spcBef>
                <a:spcPct val="0"/>
              </a:spcBef>
              <a:spcAft>
                <a:spcPct val="0"/>
              </a:spcAft>
              <a:buClrTx/>
              <a:tabLst>
                <a:tab pos="2463800" algn="l"/>
              </a:tabLst>
            </a:pPr>
            <a:r>
              <a:rPr lang="en-US" sz="2400" b="1" i="1" u="sng" dirty="0" err="1">
                <a:latin typeface="Times New Roman" pitchFamily="18" charset="0"/>
                <a:ea typeface="Times New Roman" pitchFamily="18" charset="0"/>
                <a:cs typeface="Times New Roman" pitchFamily="18" charset="0"/>
              </a:rPr>
              <a:t>Câu</a:t>
            </a:r>
            <a:r>
              <a:rPr lang="en-US" sz="2400" b="1" i="1" u="sng" dirty="0">
                <a:latin typeface="Times New Roman" pitchFamily="18" charset="0"/>
                <a:ea typeface="Times New Roman" pitchFamily="18" charset="0"/>
                <a:cs typeface="Times New Roman" pitchFamily="18" charset="0"/>
              </a:rPr>
              <a:t> 3:</a:t>
            </a:r>
            <a:r>
              <a:rPr lang="en-US" sz="2400"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Số</a:t>
            </a:r>
            <a:r>
              <a:rPr lang="en-US" sz="2400" b="1" i="1" dirty="0">
                <a:latin typeface="Times New Roman" pitchFamily="18" charset="0"/>
                <a:ea typeface="Times New Roman" pitchFamily="18" charset="0"/>
                <a:cs typeface="Times New Roman" pitchFamily="18" charset="0"/>
              </a:rPr>
              <a:t> electron </a:t>
            </a:r>
            <a:r>
              <a:rPr lang="en-US" sz="2400" b="1" i="1" dirty="0" err="1">
                <a:latin typeface="Times New Roman" pitchFamily="18" charset="0"/>
                <a:ea typeface="Times New Roman" pitchFamily="18" charset="0"/>
                <a:cs typeface="Times New Roman" pitchFamily="18" charset="0"/>
              </a:rPr>
              <a:t>tối</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đa</a:t>
            </a:r>
            <a:r>
              <a:rPr lang="en-US" sz="2400" b="1" i="1" dirty="0">
                <a:latin typeface="Times New Roman" pitchFamily="18" charset="0"/>
                <a:ea typeface="Times New Roman" pitchFamily="18" charset="0"/>
                <a:cs typeface="Times New Roman" pitchFamily="18" charset="0"/>
              </a:rPr>
              <a:t> ở </a:t>
            </a:r>
            <a:r>
              <a:rPr lang="en-US" sz="2400" b="1" i="1" dirty="0" err="1">
                <a:latin typeface="Times New Roman" pitchFamily="18" charset="0"/>
                <a:ea typeface="Times New Roman" pitchFamily="18" charset="0"/>
                <a:cs typeface="Times New Roman" pitchFamily="18" charset="0"/>
              </a:rPr>
              <a:t>lớp</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thứ</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hai</a:t>
            </a:r>
            <a:r>
              <a:rPr lang="en-US" sz="2400" b="1" i="1" dirty="0">
                <a:latin typeface="Times New Roman" pitchFamily="18" charset="0"/>
                <a:ea typeface="Times New Roman" pitchFamily="18" charset="0"/>
                <a:cs typeface="Times New Roman" pitchFamily="18" charset="0"/>
              </a:rPr>
              <a:t> </a:t>
            </a:r>
            <a:r>
              <a:rPr lang="en-US" sz="2400" b="1" i="1" dirty="0" err="1">
                <a:latin typeface="Times New Roman" pitchFamily="18" charset="0"/>
                <a:ea typeface="Times New Roman" pitchFamily="18" charset="0"/>
                <a:cs typeface="Times New Roman" pitchFamily="18" charset="0"/>
              </a:rPr>
              <a:t>là</a:t>
            </a:r>
            <a:r>
              <a:rPr lang="en-US" sz="2400" b="1" i="1" dirty="0">
                <a:latin typeface="Times New Roman" pitchFamily="18" charset="0"/>
                <a:ea typeface="Times New Roman" pitchFamily="18" charset="0"/>
                <a:cs typeface="Times New Roman" pitchFamily="18" charset="0"/>
              </a:rPr>
              <a:t>:</a:t>
            </a:r>
            <a:endParaRPr lang="en-US" sz="2400" dirty="0">
              <a:latin typeface="Times New Roman" pitchFamily="18" charset="0"/>
              <a:cs typeface="Times New Roman" pitchFamily="18" charset="0"/>
            </a:endParaRPr>
          </a:p>
          <a:p>
            <a:pPr lvl="0" indent="457200" algn="just" eaLnBrk="0" fontAlgn="base" hangingPunct="0">
              <a:spcBef>
                <a:spcPct val="0"/>
              </a:spcBef>
              <a:spcAft>
                <a:spcPct val="0"/>
              </a:spcAft>
              <a:buClrTx/>
              <a:tabLst>
                <a:tab pos="2463800" algn="l"/>
              </a:tabLst>
            </a:pPr>
            <a:r>
              <a:rPr lang="en-US" sz="2400" dirty="0">
                <a:latin typeface="Times New Roman" pitchFamily="18" charset="0"/>
                <a:ea typeface="Times New Roman" pitchFamily="18" charset="0"/>
                <a:cs typeface="Times New Roman" pitchFamily="18" charset="0"/>
              </a:rPr>
              <a:t>A.  electron.                              B. 2 electron.         </a:t>
            </a:r>
          </a:p>
          <a:p>
            <a:pPr lvl="0" indent="457200" algn="just" eaLnBrk="0" fontAlgn="base" hangingPunct="0">
              <a:spcBef>
                <a:spcPct val="0"/>
              </a:spcBef>
              <a:spcAft>
                <a:spcPct val="0"/>
              </a:spcAft>
              <a:buClrTx/>
              <a:tabLst>
                <a:tab pos="2463800" algn="l"/>
              </a:tabLst>
            </a:pPr>
            <a:r>
              <a:rPr lang="en-US" sz="2400" dirty="0">
                <a:latin typeface="Times New Roman" pitchFamily="18" charset="0"/>
                <a:ea typeface="Times New Roman" pitchFamily="18" charset="0"/>
                <a:cs typeface="Times New Roman" pitchFamily="18" charset="0"/>
              </a:rPr>
              <a:t>C. 6 electron.                            D. 8 electron</a:t>
            </a:r>
          </a:p>
          <a:p>
            <a:pPr lvl="0" indent="457200" algn="ctr" eaLnBrk="0" fontAlgn="base" hangingPunct="0">
              <a:spcBef>
                <a:spcPct val="0"/>
              </a:spcBef>
              <a:spcAft>
                <a:spcPct val="0"/>
              </a:spcAft>
              <a:buClrTx/>
              <a:tabLst>
                <a:tab pos="2463800" algn="l"/>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400" b="1" i="0" u="none" strike="noStrike" cap="none" normalizeH="0" dirty="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a:ln>
                  <a:noFill/>
                </a:ln>
                <a:solidFill>
                  <a:srgbClr val="FF0000"/>
                </a:solidFill>
                <a:effectLst/>
                <a:latin typeface="Times New Roman" pitchFamily="18" charset="0"/>
                <a:cs typeface="Times New Roman" pitchFamily="18" charset="0"/>
              </a:rPr>
              <a:t>tập</a:t>
            </a:r>
            <a:r>
              <a:rPr kumimoji="0" lang="en-US" sz="2400" b="1" i="0" u="none" strike="noStrike" cap="none" normalizeH="0" dirty="0">
                <a:ln>
                  <a:noFill/>
                </a:ln>
                <a:solidFill>
                  <a:srgbClr val="FF0000"/>
                </a:solidFill>
                <a:effectLst/>
                <a:latin typeface="Times New Roman" pitchFamily="18" charset="0"/>
                <a:cs typeface="Times New Roman" pitchFamily="18" charset="0"/>
              </a:rPr>
              <a:t> 2.11 </a:t>
            </a:r>
            <a:r>
              <a:rPr kumimoji="0" lang="en-US" sz="2400" b="1" i="0" u="none" strike="noStrike" cap="none" normalizeH="0" dirty="0" err="1">
                <a:ln>
                  <a:noFill/>
                </a:ln>
                <a:solidFill>
                  <a:srgbClr val="FF0000"/>
                </a:solidFill>
                <a:effectLst/>
                <a:latin typeface="Times New Roman" pitchFamily="18" charset="0"/>
                <a:cs typeface="Times New Roman" pitchFamily="18" charset="0"/>
              </a:rPr>
              <a:t>đến</a:t>
            </a:r>
            <a:r>
              <a:rPr kumimoji="0" lang="en-US" sz="2400" b="1" i="0" u="none" strike="noStrike" cap="none" normalizeH="0" dirty="0">
                <a:ln>
                  <a:noFill/>
                </a:ln>
                <a:solidFill>
                  <a:srgbClr val="FF0000"/>
                </a:solidFill>
                <a:effectLst/>
                <a:latin typeface="Times New Roman" pitchFamily="18" charset="0"/>
                <a:cs typeface="Times New Roman" pitchFamily="18" charset="0"/>
              </a:rPr>
              <a:t> 2.20 </a:t>
            </a:r>
            <a:r>
              <a:rPr kumimoji="0" lang="en-US" sz="2400" b="1" i="0" u="none" strike="noStrike" cap="none" normalizeH="0" dirty="0" err="1">
                <a:ln>
                  <a:noFill/>
                </a:ln>
                <a:solidFill>
                  <a:srgbClr val="FF0000"/>
                </a:solidFill>
                <a:effectLst/>
                <a:latin typeface="Times New Roman" pitchFamily="18" charset="0"/>
                <a:cs typeface="Times New Roman" pitchFamily="18" charset="0"/>
              </a:rPr>
              <a:t>Sách</a:t>
            </a:r>
            <a:r>
              <a:rPr kumimoji="0" lang="en-US" sz="2400" b="1" i="0" u="none" strike="noStrike" cap="none" normalizeH="0" dirty="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a:ln>
                  <a:noFill/>
                </a:ln>
                <a:solidFill>
                  <a:srgbClr val="FF0000"/>
                </a:solidFill>
                <a:effectLst/>
                <a:latin typeface="Times New Roman" pitchFamily="18" charset="0"/>
                <a:cs typeface="Times New Roman" pitchFamily="18" charset="0"/>
              </a:rPr>
              <a:t>bài</a:t>
            </a:r>
            <a:r>
              <a:rPr kumimoji="0" lang="en-US" sz="2400" b="1" i="0" u="none" strike="noStrike" cap="none" normalizeH="0" dirty="0">
                <a:ln>
                  <a:noFill/>
                </a:ln>
                <a:solidFill>
                  <a:srgbClr val="FF0000"/>
                </a:solidFill>
                <a:effectLst/>
                <a:latin typeface="Times New Roman" pitchFamily="18" charset="0"/>
                <a:cs typeface="Times New Roman" pitchFamily="18" charset="0"/>
              </a:rPr>
              <a:t> </a:t>
            </a:r>
            <a:r>
              <a:rPr kumimoji="0" lang="en-US" sz="2400" b="1" i="0" u="none" strike="noStrike" cap="none" normalizeH="0" dirty="0" err="1">
                <a:ln>
                  <a:noFill/>
                </a:ln>
                <a:solidFill>
                  <a:srgbClr val="FF0000"/>
                </a:solidFill>
                <a:effectLst/>
                <a:latin typeface="Times New Roman" pitchFamily="18" charset="0"/>
                <a:cs typeface="Times New Roman" pitchFamily="18" charset="0"/>
              </a:rPr>
              <a:t>tập</a:t>
            </a:r>
            <a:endParaRPr kumimoji="0" lang="en-US" sz="2400" b="1" i="0" u="none" strike="noStrike" cap="none" normalizeH="0" baseline="0" dirty="0">
              <a:ln>
                <a:noFill/>
              </a:ln>
              <a:solidFill>
                <a:srgbClr val="FF0000"/>
              </a:solidFill>
              <a:effectLst/>
              <a:latin typeface="Times New Roman" pitchFamily="18" charset="0"/>
              <a:cs typeface="Times New Roman"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ox(in)">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4783" y="0"/>
            <a:ext cx="5004896" cy="461665"/>
          </a:xfrm>
          <a:prstGeom prst="rect">
            <a:avLst/>
          </a:prstGeom>
        </p:spPr>
        <p:txBody>
          <a:bodyPr wrap="none">
            <a:spAutoFit/>
          </a:bodyP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electron?</a:t>
            </a:r>
          </a:p>
        </p:txBody>
      </p:sp>
      <p:sp>
        <p:nvSpPr>
          <p:cNvPr id="2049" name="Rectangle 1"/>
          <p:cNvSpPr>
            <a:spLocks noChangeArrowheads="1"/>
          </p:cNvSpPr>
          <p:nvPr/>
        </p:nvSpPr>
        <p:spPr bwMode="auto">
          <a:xfrm>
            <a:off x="5408623" y="178420"/>
            <a:ext cx="325051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J.Jthomson</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(1856-1940)</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p>
        </p:txBody>
      </p:sp>
      <p:sp>
        <p:nvSpPr>
          <p:cNvPr id="12" name="Rectangle 11"/>
          <p:cNvSpPr/>
          <p:nvPr/>
        </p:nvSpPr>
        <p:spPr>
          <a:xfrm>
            <a:off x="203827" y="727231"/>
            <a:ext cx="4819585" cy="830997"/>
          </a:xfrm>
          <a:prstGeom prst="rect">
            <a:avLst/>
          </a:prstGeom>
        </p:spPr>
        <p:txBody>
          <a:bodyPr wrap="square">
            <a:spAutoFit/>
          </a:bodyP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2: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p:txBody>
      </p:sp>
      <p:sp>
        <p:nvSpPr>
          <p:cNvPr id="13" name="Rectangle 12"/>
          <p:cNvSpPr/>
          <p:nvPr/>
        </p:nvSpPr>
        <p:spPr>
          <a:xfrm>
            <a:off x="5466911" y="788091"/>
            <a:ext cx="2242922" cy="461665"/>
          </a:xfrm>
          <a:prstGeom prst="rect">
            <a:avLst/>
          </a:prstGeom>
        </p:spPr>
        <p:txBody>
          <a:bodyPr wrap="none">
            <a:spAutoFit/>
          </a:bodyPr>
          <a:lstStyle/>
          <a:p>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electron</a:t>
            </a:r>
          </a:p>
        </p:txBody>
      </p:sp>
      <p:sp>
        <p:nvSpPr>
          <p:cNvPr id="14" name="Rectangle 13"/>
          <p:cNvSpPr/>
          <p:nvPr/>
        </p:nvSpPr>
        <p:spPr>
          <a:xfrm>
            <a:off x="215824" y="1602532"/>
            <a:ext cx="4934909" cy="1200329"/>
          </a:xfrm>
          <a:prstGeom prst="rect">
            <a:avLst/>
          </a:prstGeom>
        </p:spPr>
        <p:txBody>
          <a:bodyPr wrap="square">
            <a:spAutoFit/>
          </a:bodyP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3:</a:t>
            </a:r>
            <a:r>
              <a:rPr lang="en-US" sz="2400" dirty="0">
                <a:latin typeface="Times New Roman" pitchFamily="18" charset="0"/>
                <a:cs typeface="Times New Roman" pitchFamily="18" charset="0"/>
              </a:rPr>
              <a:t> So </a:t>
            </a:r>
            <a:r>
              <a:rPr lang="en-US" sz="2400" dirty="0" err="1">
                <a:latin typeface="Times New Roman" pitchFamily="18" charset="0"/>
                <a:cs typeface="Times New Roman" pitchFamily="18" charset="0"/>
              </a:rPr>
              <a:t>sánh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hydrogen (H)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carbon (C)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proton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p:txBody>
      </p:sp>
      <p:sp>
        <p:nvSpPr>
          <p:cNvPr id="15" name="Rectangle 14"/>
          <p:cNvSpPr/>
          <p:nvPr/>
        </p:nvSpPr>
        <p:spPr>
          <a:xfrm>
            <a:off x="5468589" y="1824307"/>
            <a:ext cx="2965403" cy="830997"/>
          </a:xfrm>
          <a:prstGeom prst="rect">
            <a:avLst/>
          </a:prstGeom>
        </p:spPr>
        <p:txBody>
          <a:bodyPr wrap="square">
            <a:spAutoFit/>
          </a:bodyPr>
          <a:lstStyle/>
          <a:p>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carbon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a:t>
            </a:r>
          </a:p>
        </p:txBody>
      </p:sp>
      <p:sp>
        <p:nvSpPr>
          <p:cNvPr id="16" name="Rectangle 15"/>
          <p:cNvSpPr/>
          <p:nvPr/>
        </p:nvSpPr>
        <p:spPr>
          <a:xfrm>
            <a:off x="213053" y="2930818"/>
            <a:ext cx="4548517" cy="830997"/>
          </a:xfrm>
          <a:prstGeom prst="rect">
            <a:avLst/>
          </a:prstGeom>
        </p:spPr>
        <p:txBody>
          <a:bodyPr wrap="square">
            <a:spAutoFit/>
          </a:bodyPr>
          <a:lstStyle/>
          <a:p>
            <a:r>
              <a:rPr lang="vi-VN" sz="2400" b="1" dirty="0">
                <a:latin typeface="Times New Roman" pitchFamily="18" charset="0"/>
                <a:cs typeface="Times New Roman" pitchFamily="18" charset="0"/>
              </a:rPr>
              <a:t>Câu </a:t>
            </a:r>
            <a:r>
              <a:rPr lang="en-US" sz="2400" b="1" dirty="0">
                <a:latin typeface="Times New Roman" pitchFamily="18" charset="0"/>
                <a:cs typeface="Times New Roman" pitchFamily="18" charset="0"/>
              </a:rPr>
              <a:t>4</a:t>
            </a:r>
            <a:r>
              <a:rPr lang="vi-VN" sz="2400" b="1"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p:txBody>
      </p:sp>
      <p:sp>
        <p:nvSpPr>
          <p:cNvPr id="17" name="Rectangle 16"/>
          <p:cNvSpPr/>
          <p:nvPr/>
        </p:nvSpPr>
        <p:spPr>
          <a:xfrm>
            <a:off x="5499336" y="3020028"/>
            <a:ext cx="1303562" cy="461665"/>
          </a:xfrm>
          <a:prstGeom prst="rect">
            <a:avLst/>
          </a:prstGeom>
        </p:spPr>
        <p:txBody>
          <a:bodyPr wrap="none">
            <a:spAutoFit/>
          </a:bodyPr>
          <a:lstStyle/>
          <a:p>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endParaRPr lang="en-US" sz="2400" dirty="0">
              <a:latin typeface="Times New Roman" pitchFamily="18" charset="0"/>
              <a:cs typeface="Times New Roman" pitchFamily="18" charset="0"/>
            </a:endParaRPr>
          </a:p>
        </p:txBody>
      </p:sp>
      <p:cxnSp>
        <p:nvCxnSpPr>
          <p:cNvPr id="20" name="Straight Connector 19"/>
          <p:cNvCxnSpPr>
            <a:stCxn id="10" idx="3"/>
          </p:cNvCxnSpPr>
          <p:nvPr/>
        </p:nvCxnSpPr>
        <p:spPr>
          <a:xfrm>
            <a:off x="5159679" y="230833"/>
            <a:ext cx="14487" cy="464225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linds(horizont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49" grpId="0"/>
      <p:bldP spid="12" grpId="0"/>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13459" y="196770"/>
            <a:ext cx="799810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sơ</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đồ</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sau</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đây</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sơ</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đồ</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nào</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biểu</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diễn</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đúng</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cấu</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tạo</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một</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nguyên</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tử</a:t>
            </a:r>
            <a:r>
              <a:rPr kumimoji="0" lang="en-US"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1" name="Picture 10"/>
          <p:cNvPicPr/>
          <p:nvPr/>
        </p:nvPicPr>
        <p:blipFill>
          <a:blip r:embed="rId4"/>
          <a:srcRect/>
          <a:stretch>
            <a:fillRect/>
          </a:stretch>
        </p:blipFill>
        <p:spPr bwMode="auto">
          <a:xfrm>
            <a:off x="583250" y="1331089"/>
            <a:ext cx="7750521" cy="2685326"/>
          </a:xfrm>
          <a:prstGeom prst="rect">
            <a:avLst/>
          </a:prstGeom>
          <a:noFill/>
          <a:ln w="9525">
            <a:noFill/>
            <a:miter lim="800000"/>
            <a:headEnd/>
            <a:tailEnd/>
          </a:ln>
        </p:spPr>
      </p:pic>
      <p:sp>
        <p:nvSpPr>
          <p:cNvPr id="12" name="Rectangle 11"/>
          <p:cNvSpPr/>
          <p:nvPr/>
        </p:nvSpPr>
        <p:spPr>
          <a:xfrm>
            <a:off x="4147529" y="4620280"/>
            <a:ext cx="1252266" cy="523220"/>
          </a:xfrm>
          <a:prstGeom prst="rect">
            <a:avLst/>
          </a:prstGeom>
        </p:spPr>
        <p:txBody>
          <a:bodyPr wrap="none">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D</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ox(in)">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3746" y="2871447"/>
            <a:ext cx="8095785" cy="1569660"/>
          </a:xfrm>
          <a:prstGeom prst="rect">
            <a:avLst/>
          </a:prstGeom>
        </p:spPr>
        <p:txBody>
          <a:bodyPr wrap="square">
            <a:spAutoFit/>
          </a:bodyPr>
          <a:lstStyle/>
          <a:p>
            <a:r>
              <a:rPr lang="vi-VN" sz="2400" b="1" dirty="0">
                <a:latin typeface="+mj-lt"/>
              </a:rPr>
              <a:t>Câu </a:t>
            </a:r>
            <a:r>
              <a:rPr lang="en-US" sz="2400" b="1" dirty="0">
                <a:latin typeface="+mj-lt"/>
              </a:rPr>
              <a:t>3</a:t>
            </a:r>
            <a:r>
              <a:rPr lang="vi-VN" sz="2400" b="1" dirty="0">
                <a:latin typeface="+mj-lt"/>
              </a:rPr>
              <a:t>:</a:t>
            </a:r>
            <a:r>
              <a:rPr lang="vi-VN" sz="2400" dirty="0">
                <a:latin typeface="+mj-lt"/>
              </a:rPr>
              <a:t> </a:t>
            </a:r>
            <a:r>
              <a:rPr lang="en-US" sz="2400" dirty="0">
                <a:latin typeface="+mj-lt"/>
              </a:rPr>
              <a:t>T</a:t>
            </a:r>
            <a:r>
              <a:rPr lang="vi-VN" sz="2400" dirty="0">
                <a:latin typeface="+mj-lt"/>
              </a:rPr>
              <a:t>ổng số p, neutron, e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 </a:t>
            </a:r>
            <a:r>
              <a:rPr lang="vi-VN" sz="2400" dirty="0">
                <a:latin typeface="Times New Roman" pitchFamily="18" charset="0"/>
                <a:cs typeface="Times New Roman" pitchFamily="18" charset="0"/>
              </a:rPr>
              <a:t>là 1</a:t>
            </a:r>
            <a:r>
              <a:rPr lang="en-US" sz="2400" dirty="0">
                <a:latin typeface="Times New Roman" pitchFamily="18" charset="0"/>
                <a:cs typeface="Times New Roman" pitchFamily="18" charset="0"/>
              </a:rPr>
              <a:t>77</a:t>
            </a:r>
            <a:r>
              <a:rPr lang="vi-VN" sz="2400" dirty="0">
                <a:latin typeface="Times New Roman" pitchFamily="18" charset="0"/>
                <a:cs typeface="Times New Roman" pitchFamily="18" charset="0"/>
              </a:rPr>
              <a:t> trong đó số hạt mang điện nhiều hơn số hạt không mang điện là </a:t>
            </a:r>
            <a:r>
              <a:rPr lang="en-US" sz="2400" dirty="0">
                <a:latin typeface="Times New Roman" pitchFamily="18" charset="0"/>
                <a:cs typeface="Times New Roman" pitchFamily="18" charset="0"/>
              </a:rPr>
              <a:t>47</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S</a:t>
            </a:r>
            <a:r>
              <a:rPr lang="vi-VN" sz="2400" dirty="0">
                <a:latin typeface="Times New Roman" pitchFamily="18" charset="0"/>
                <a:cs typeface="Times New Roman" pitchFamily="18" charset="0"/>
              </a:rPr>
              <a:t>ố hạt mang 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B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số hạt mang 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8.</a:t>
            </a:r>
            <a:r>
              <a:rPr lang="vi-VN" sz="2400" dirty="0">
                <a:latin typeface="Times New Roman" pitchFamily="18" charset="0"/>
                <a:cs typeface="Times New Roman" pitchFamily="18" charset="0"/>
              </a:rPr>
              <a:t> Xác định số hạt </a:t>
            </a:r>
            <a:r>
              <a:rPr lang="en-US" sz="2400" dirty="0">
                <a:latin typeface="Times New Roman" pitchFamily="18" charset="0"/>
                <a:cs typeface="Times New Roman" pitchFamily="18" charset="0"/>
              </a:rPr>
              <a:t>p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356838" y="1717288"/>
            <a:ext cx="8095785" cy="830997"/>
          </a:xfrm>
          <a:prstGeom prst="rect">
            <a:avLst/>
          </a:prstGeom>
          <a:noFill/>
        </p:spPr>
        <p:txBody>
          <a:bodyPr wrap="square" rtlCol="0">
            <a:spAutoFit/>
          </a:bodyP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Y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tổng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21.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chiếm</a:t>
            </a:r>
            <a:r>
              <a:rPr lang="en-US" sz="2400" dirty="0">
                <a:latin typeface="Times New Roman" pitchFamily="18" charset="0"/>
                <a:cs typeface="Times New Roman" pitchFamily="18" charset="0"/>
              </a:rPr>
              <a:t> 33,33%.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proton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Y.</a:t>
            </a:r>
            <a:endParaRPr lang="en-US" sz="2400" dirty="0">
              <a:solidFill>
                <a:srgbClr val="263E68"/>
              </a:solidFill>
              <a:latin typeface="Times New Roman" pitchFamily="18" charset="0"/>
              <a:cs typeface="Times New Roman" pitchFamily="18" charset="0"/>
            </a:endParaRPr>
          </a:p>
        </p:txBody>
      </p:sp>
      <p:sp>
        <p:nvSpPr>
          <p:cNvPr id="4" name="Rectangle 3"/>
          <p:cNvSpPr/>
          <p:nvPr/>
        </p:nvSpPr>
        <p:spPr>
          <a:xfrm>
            <a:off x="420031" y="381051"/>
            <a:ext cx="7861610" cy="1200329"/>
          </a:xfrm>
          <a:prstGeom prst="rect">
            <a:avLst/>
          </a:prstGeom>
        </p:spPr>
        <p:txBody>
          <a:bodyPr wrap="square">
            <a:spAutoFit/>
          </a:bodyPr>
          <a:lstStyle/>
          <a:p>
            <a:r>
              <a:rPr lang="vi-VN" sz="2400" b="1" dirty="0">
                <a:latin typeface="+mj-lt"/>
              </a:rPr>
              <a:t>Câu </a:t>
            </a:r>
            <a:r>
              <a:rPr lang="en-US" sz="2400" b="1" dirty="0">
                <a:latin typeface="+mj-lt"/>
              </a:rPr>
              <a:t>1</a:t>
            </a:r>
            <a:r>
              <a:rPr lang="vi-VN" sz="2400" b="1" dirty="0">
                <a:latin typeface="+mj-lt"/>
              </a:rPr>
              <a:t>:</a:t>
            </a:r>
            <a:r>
              <a:rPr lang="vi-VN" sz="2400" dirty="0">
                <a:latin typeface="+mj-lt"/>
              </a:rPr>
              <a:t> Ng.tử X có tổng số p, neutron, e là 116 trong đó số hạt mang điện nhiều hơn số hạt không mang điện là 24. Xác định số hạt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a:t>
            </a:r>
          </a:p>
        </p:txBody>
      </p:sp>
    </p:spTree>
    <p:custDataLst>
      <p:tags r:id="rId1"/>
    </p:custData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t>IV</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smtClean="0">
                <a:solidFill>
                  <a:srgbClr val="263E68"/>
                </a:solidFill>
                <a:latin typeface="Times New Roman" panose="02020603050405020304" pitchFamily="18" charset="0"/>
                <a:cs typeface="Times New Roman" panose="02020603050405020304" pitchFamily="18" charset="0"/>
              </a:rPr>
              <a:t>Aluminium</a:t>
            </a:r>
            <a:r>
              <a:rPr lang="en-US" sz="3200" dirty="0" smtClean="0">
                <a:solidFill>
                  <a:srgbClr val="263E68"/>
                </a:solidFill>
                <a:latin typeface="Times New Roman" panose="02020603050405020304" pitchFamily="18" charset="0"/>
                <a:cs typeface="Times New Roman" panose="02020603050405020304" pitchFamily="18" charset="0"/>
              </a:rPr>
              <a:t> </a:t>
            </a:r>
            <a:r>
              <a:rPr lang="en-US" sz="3200" dirty="0">
                <a:solidFill>
                  <a:srgbClr val="263E68"/>
                </a:solidFill>
                <a:latin typeface="Times New Roman" panose="02020603050405020304" pitchFamily="18" charset="0"/>
                <a:cs typeface="Times New Roman" panose="02020603050405020304" pitchFamily="18" charset="0"/>
              </a:rPr>
              <a:t>(13p,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smtClean="0">
                <a:solidFill>
                  <a:srgbClr val="263E68"/>
                </a:solidFill>
                <a:latin typeface="Times New Roman" panose="02020603050405020304" pitchFamily="18" charset="0"/>
                <a:cs typeface="Times New Roman" panose="02020603050405020304" pitchFamily="18" charset="0"/>
              </a:rPr>
              <a:t>copper </a:t>
            </a:r>
            <a:r>
              <a:rPr lang="en-US" sz="3200" dirty="0">
                <a:solidFill>
                  <a:srgbClr val="263E68"/>
                </a:solidFill>
                <a:latin typeface="Times New Roman" panose="02020603050405020304" pitchFamily="18" charset="0"/>
                <a:cs typeface="Times New Roman" panose="02020603050405020304" pitchFamily="18" charset="0"/>
              </a:rPr>
              <a:t>(29p, 36n)</a:t>
            </a:r>
          </a:p>
        </p:txBody>
      </p:sp>
    </p:spTree>
    <p:custDataLst>
      <p:tags r:id="rId1"/>
    </p:custDataLst>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353943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m</a:t>
            </a:r>
            <a:r>
              <a:rPr lang="en-US" sz="3200" baseline="-25000" dirty="0">
                <a:solidFill>
                  <a:srgbClr val="263E68"/>
                </a:solidFill>
                <a:latin typeface="Times New Roman" panose="02020603050405020304" pitchFamily="18" charset="0"/>
                <a:cs typeface="Times New Roman" panose="02020603050405020304" pitchFamily="18" charset="0"/>
              </a:rPr>
              <a:t>1p </a:t>
            </a:r>
            <a:r>
              <a:rPr lang="en-US" sz="3200" dirty="0">
                <a:solidFill>
                  <a:srgbClr val="263E68"/>
                </a:solidFill>
                <a:latin typeface="Times New Roman" panose="02020603050405020304" pitchFamily="18" charset="0"/>
                <a:cs typeface="Times New Roman" panose="02020603050405020304" pitchFamily="18" charset="0"/>
              </a:rPr>
              <a:t>= m</a:t>
            </a:r>
            <a:r>
              <a:rPr lang="en-US" sz="3200" baseline="-25000" dirty="0">
                <a:solidFill>
                  <a:srgbClr val="263E68"/>
                </a:solidFill>
                <a:latin typeface="Times New Roman" panose="02020603050405020304" pitchFamily="18" charset="0"/>
                <a:cs typeface="Times New Roman" panose="02020603050405020304" pitchFamily="18" charset="0"/>
              </a:rPr>
              <a:t>1n</a:t>
            </a:r>
            <a:r>
              <a:rPr lang="en-US" sz="3200" dirty="0">
                <a:solidFill>
                  <a:srgbClr val="263E68"/>
                </a:solidFill>
                <a:latin typeface="Times New Roman" panose="02020603050405020304" pitchFamily="18" charset="0"/>
                <a:cs typeface="Times New Roman" panose="02020603050405020304" pitchFamily="18" charset="0"/>
              </a:rPr>
              <a:t>= 1amu, </a:t>
            </a:r>
          </a:p>
          <a:p>
            <a:r>
              <a:rPr lang="en-US" sz="3200" dirty="0">
                <a:solidFill>
                  <a:srgbClr val="263E68"/>
                </a:solidFill>
                <a:latin typeface="Times New Roman" panose="02020603050405020304" pitchFamily="18" charset="0"/>
                <a:cs typeface="Times New Roman" panose="02020603050405020304" pitchFamily="18" charset="0"/>
              </a:rPr>
              <a:t>m</a:t>
            </a:r>
            <a:r>
              <a:rPr lang="en-US" sz="3200" baseline="-25000" dirty="0">
                <a:solidFill>
                  <a:srgbClr val="263E68"/>
                </a:solidFill>
                <a:latin typeface="Times New Roman" panose="02020603050405020304" pitchFamily="18" charset="0"/>
                <a:cs typeface="Times New Roman" panose="02020603050405020304" pitchFamily="18" charset="0"/>
              </a:rPr>
              <a:t>e</a:t>
            </a:r>
            <a:r>
              <a:rPr lang="en-US" sz="3200" dirty="0">
                <a:solidFill>
                  <a:srgbClr val="263E68"/>
                </a:solidFill>
                <a:latin typeface="Times New Roman" panose="02020603050405020304" pitchFamily="18" charset="0"/>
                <a:cs typeface="Times New Roman" panose="02020603050405020304" pitchFamily="18" charset="0"/>
              </a:rPr>
              <a:t> = 55.10</a:t>
            </a:r>
            <a:r>
              <a:rPr lang="en-US" sz="3200" baseline="30000" dirty="0">
                <a:solidFill>
                  <a:srgbClr val="263E68"/>
                </a:solidFill>
                <a:latin typeface="Times New Roman" panose="02020603050405020304" pitchFamily="18" charset="0"/>
                <a:cs typeface="Times New Roman" panose="02020603050405020304" pitchFamily="18" charset="0"/>
              </a:rPr>
              <a:t>-5</a:t>
            </a:r>
            <a:r>
              <a:rPr lang="en-US" sz="3200" dirty="0">
                <a:solidFill>
                  <a:srgbClr val="263E68"/>
                </a:solidFill>
                <a:latin typeface="Times New Roman" panose="02020603050405020304" pitchFamily="18" charset="0"/>
                <a:cs typeface="Times New Roman" panose="02020603050405020304" pitchFamily="18" charset="0"/>
              </a:rPr>
              <a:t>amu</a:t>
            </a:r>
            <a:endParaRPr lang="en-US" sz="3200" baseline="-250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custDataLst>
      <p:tags r:id="rId1"/>
    </p:custDataLst>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a:t>
            </a:r>
            <a:r>
              <a:rPr lang="vi-VN" sz="320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 (aum</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86437001"/>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4108" y="557561"/>
            <a:ext cx="8017726" cy="255454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X </a:t>
            </a:r>
            <a:r>
              <a:rPr lang="en-US" sz="3200" dirty="0" err="1">
                <a:solidFill>
                  <a:srgbClr val="263E68"/>
                </a:solidFill>
                <a:latin typeface="Times New Roman" panose="02020603050405020304" pitchFamily="18" charset="0"/>
                <a:cs typeface="Times New Roman" panose="02020603050405020304" pitchFamily="18" charset="0"/>
              </a:rPr>
              <a:t>nặng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gấp</a:t>
            </a:r>
            <a:r>
              <a:rPr lang="en-US" sz="3200" dirty="0">
                <a:solidFill>
                  <a:srgbClr val="263E68"/>
                </a:solidFill>
                <a:latin typeface="Times New Roman" panose="02020603050405020304" pitchFamily="18" charset="0"/>
                <a:cs typeface="Times New Roman" panose="02020603050405020304" pitchFamily="18" charset="0"/>
              </a:rPr>
              <a:t> 2 </a:t>
            </a:r>
            <a:r>
              <a:rPr lang="en-US" sz="3200" dirty="0" err="1">
                <a:solidFill>
                  <a:srgbClr val="263E68"/>
                </a:solidFill>
                <a:latin typeface="Times New Roman" panose="02020603050405020304" pitchFamily="18" charset="0"/>
                <a:cs typeface="Times New Roman" panose="02020603050405020304" pitchFamily="18" charset="0"/>
              </a:rPr>
              <a:t>lần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oxygen.</a:t>
            </a:r>
          </a:p>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Z </a:t>
            </a:r>
            <a:r>
              <a:rPr lang="en-US" sz="3200" dirty="0" err="1">
                <a:solidFill>
                  <a:srgbClr val="263E68"/>
                </a:solidFill>
                <a:latin typeface="Times New Roman" panose="02020603050405020304" pitchFamily="18" charset="0"/>
                <a:cs typeface="Times New Roman" panose="02020603050405020304" pitchFamily="18" charset="0"/>
              </a:rPr>
              <a:t>nặng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Na 17 </a:t>
            </a:r>
            <a:r>
              <a:rPr lang="en-US" sz="3200" dirty="0" err="1">
                <a:solidFill>
                  <a:srgbClr val="263E68"/>
                </a:solidFill>
                <a:latin typeface="Times New Roman" panose="02020603050405020304" pitchFamily="18" charset="0"/>
                <a:cs typeface="Times New Roman" panose="02020603050405020304" pitchFamily="18" charset="0"/>
              </a:rPr>
              <a:t>amu</a:t>
            </a:r>
            <a:r>
              <a:rPr lang="en-US" sz="3200" dirty="0">
                <a:solidFill>
                  <a:srgbClr val="263E68"/>
                </a:solidFill>
                <a:latin typeface="Times New Roman" panose="02020603050405020304" pitchFamily="18" charset="0"/>
                <a:cs typeface="Times New Roman" panose="02020603050405020304" pitchFamily="18" charset="0"/>
              </a:rPr>
              <a:t>.</a:t>
            </a:r>
          </a:p>
          <a:p>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tính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X, Z?</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4"/>
          <a:srcRect/>
          <a:stretch>
            <a:fillRect/>
          </a:stretch>
        </p:blipFill>
        <p:spPr bwMode="auto">
          <a:xfrm>
            <a:off x="3621088" y="3362325"/>
            <a:ext cx="4140200" cy="1771650"/>
          </a:xfrm>
          <a:prstGeom prst="rect">
            <a:avLst/>
          </a:prstGeom>
          <a:noFill/>
        </p:spPr>
      </p:pic>
      <p:pic>
        <p:nvPicPr>
          <p:cNvPr id="21519" name="Picture 15" descr="Cover"/>
          <p:cNvPicPr>
            <a:picLocks noChangeAspect="1" noChangeArrowheads="1"/>
          </p:cNvPicPr>
          <p:nvPr/>
        </p:nvPicPr>
        <p:blipFill>
          <a:blip r:embed="rId5"/>
          <a:srcRect/>
          <a:stretch>
            <a:fillRect/>
          </a:stretch>
        </p:blipFill>
        <p:spPr bwMode="auto">
          <a:xfrm>
            <a:off x="3621088" y="3348037"/>
            <a:ext cx="3581400" cy="1109663"/>
          </a:xfrm>
          <a:prstGeom prst="rect">
            <a:avLst/>
          </a:prstGeom>
          <a:noFill/>
        </p:spPr>
      </p:pic>
      <p:pic>
        <p:nvPicPr>
          <p:cNvPr id="21518" name="Picture 14" descr="Cover"/>
          <p:cNvPicPr>
            <a:picLocks noChangeAspect="1" noChangeArrowheads="1"/>
          </p:cNvPicPr>
          <p:nvPr/>
        </p:nvPicPr>
        <p:blipFill>
          <a:blip r:embed="rId6"/>
          <a:srcRect/>
          <a:stretch>
            <a:fillRect/>
          </a:stretch>
        </p:blipFill>
        <p:spPr bwMode="auto">
          <a:xfrm>
            <a:off x="1778000" y="1464469"/>
            <a:ext cx="2108200" cy="2097881"/>
          </a:xfrm>
          <a:prstGeom prst="rect">
            <a:avLst/>
          </a:prstGeom>
          <a:noFill/>
        </p:spPr>
      </p:pic>
      <p:pic>
        <p:nvPicPr>
          <p:cNvPr id="21517" name="Picture 13" descr="Cover"/>
          <p:cNvPicPr>
            <a:picLocks noChangeAspect="1" noChangeArrowheads="1"/>
          </p:cNvPicPr>
          <p:nvPr/>
        </p:nvPicPr>
        <p:blipFill>
          <a:blip r:embed="rId7"/>
          <a:srcRect/>
          <a:stretch>
            <a:fillRect/>
          </a:stretch>
        </p:blipFill>
        <p:spPr bwMode="auto">
          <a:xfrm>
            <a:off x="4457701" y="2462213"/>
            <a:ext cx="2809875" cy="1075135"/>
          </a:xfrm>
          <a:prstGeom prst="rect">
            <a:avLst/>
          </a:prstGeom>
          <a:noFill/>
        </p:spPr>
      </p:pic>
      <p:pic>
        <p:nvPicPr>
          <p:cNvPr id="21516" name="Picture 12" descr="Cover"/>
          <p:cNvPicPr>
            <a:picLocks noChangeAspect="1" noChangeArrowheads="1"/>
          </p:cNvPicPr>
          <p:nvPr/>
        </p:nvPicPr>
        <p:blipFill>
          <a:blip r:embed="rId8"/>
          <a:srcRect/>
          <a:stretch>
            <a:fillRect/>
          </a:stretch>
        </p:blipFill>
        <p:spPr bwMode="auto">
          <a:xfrm>
            <a:off x="4457701" y="2447925"/>
            <a:ext cx="3444875" cy="695325"/>
          </a:xfrm>
          <a:prstGeom prst="rect">
            <a:avLst/>
          </a:prstGeom>
          <a:noFill/>
        </p:spPr>
      </p:pic>
      <p:pic>
        <p:nvPicPr>
          <p:cNvPr id="21515" name="Picture 11" descr="Cover"/>
          <p:cNvPicPr>
            <a:picLocks noChangeAspect="1" noChangeArrowheads="1"/>
          </p:cNvPicPr>
          <p:nvPr/>
        </p:nvPicPr>
        <p:blipFill>
          <a:blip r:embed="rId9"/>
          <a:srcRect/>
          <a:stretch>
            <a:fillRect/>
          </a:stretch>
        </p:blipFill>
        <p:spPr bwMode="auto">
          <a:xfrm>
            <a:off x="4359275" y="2072879"/>
            <a:ext cx="3062288" cy="520303"/>
          </a:xfrm>
          <a:prstGeom prst="rect">
            <a:avLst/>
          </a:prstGeom>
          <a:noFill/>
        </p:spPr>
      </p:pic>
      <p:pic>
        <p:nvPicPr>
          <p:cNvPr id="21514" name="Picture 10" descr="Cover"/>
          <p:cNvPicPr>
            <a:picLocks noChangeAspect="1" noChangeArrowheads="1"/>
          </p:cNvPicPr>
          <p:nvPr/>
        </p:nvPicPr>
        <p:blipFill>
          <a:blip r:embed="rId10"/>
          <a:srcRect/>
          <a:stretch>
            <a:fillRect/>
          </a:stretch>
        </p:blipFill>
        <p:spPr bwMode="auto">
          <a:xfrm>
            <a:off x="4314826" y="1634729"/>
            <a:ext cx="3730625" cy="953690"/>
          </a:xfrm>
          <a:prstGeom prst="rect">
            <a:avLst/>
          </a:prstGeom>
          <a:noFill/>
        </p:spPr>
      </p:pic>
      <p:pic>
        <p:nvPicPr>
          <p:cNvPr id="21513" name="Picture 9" descr="Cover"/>
          <p:cNvPicPr>
            <a:picLocks noChangeAspect="1" noChangeArrowheads="1"/>
          </p:cNvPicPr>
          <p:nvPr/>
        </p:nvPicPr>
        <p:blipFill>
          <a:blip r:embed="rId11"/>
          <a:srcRect/>
          <a:stretch>
            <a:fillRect/>
          </a:stretch>
        </p:blipFill>
        <p:spPr bwMode="auto">
          <a:xfrm>
            <a:off x="1778000" y="1431132"/>
            <a:ext cx="2946400" cy="1231106"/>
          </a:xfrm>
          <a:prstGeom prst="rect">
            <a:avLst/>
          </a:prstGeom>
          <a:noFill/>
        </p:spPr>
      </p:pic>
      <p:pic>
        <p:nvPicPr>
          <p:cNvPr id="21512" name="Picture 8" descr="Cover"/>
          <p:cNvPicPr>
            <a:picLocks noChangeAspect="1" noChangeArrowheads="1"/>
          </p:cNvPicPr>
          <p:nvPr/>
        </p:nvPicPr>
        <p:blipFill>
          <a:blip r:embed="rId12"/>
          <a:srcRect/>
          <a:stretch>
            <a:fillRect/>
          </a:stretch>
        </p:blipFill>
        <p:spPr bwMode="auto">
          <a:xfrm>
            <a:off x="4178301" y="715567"/>
            <a:ext cx="2938463" cy="1012031"/>
          </a:xfrm>
          <a:prstGeom prst="rect">
            <a:avLst/>
          </a:prstGeom>
          <a:noFill/>
        </p:spPr>
      </p:pic>
      <p:pic>
        <p:nvPicPr>
          <p:cNvPr id="21511" name="Picture 7" descr="Cover"/>
          <p:cNvPicPr>
            <a:picLocks noChangeAspect="1" noChangeArrowheads="1"/>
          </p:cNvPicPr>
          <p:nvPr/>
        </p:nvPicPr>
        <p:blipFill>
          <a:blip r:embed="rId13"/>
          <a:srcRect/>
          <a:stretch>
            <a:fillRect/>
          </a:stretch>
        </p:blipFill>
        <p:spPr bwMode="auto">
          <a:xfrm>
            <a:off x="4178301" y="515541"/>
            <a:ext cx="2932113" cy="769144"/>
          </a:xfrm>
          <a:prstGeom prst="rect">
            <a:avLst/>
          </a:prstGeom>
          <a:noFill/>
        </p:spPr>
      </p:pic>
      <p:pic>
        <p:nvPicPr>
          <p:cNvPr id="21510" name="Picture 6" descr="Cover"/>
          <p:cNvPicPr>
            <a:picLocks noChangeAspect="1" noChangeArrowheads="1"/>
          </p:cNvPicPr>
          <p:nvPr/>
        </p:nvPicPr>
        <p:blipFill>
          <a:blip r:embed="rId14"/>
          <a:srcRect/>
          <a:stretch>
            <a:fillRect/>
          </a:stretch>
        </p:blipFill>
        <p:spPr bwMode="auto">
          <a:xfrm>
            <a:off x="4010025" y="0"/>
            <a:ext cx="3087688" cy="846535"/>
          </a:xfrm>
          <a:prstGeom prst="rect">
            <a:avLst/>
          </a:prstGeom>
          <a:noFill/>
        </p:spPr>
      </p:pic>
      <p:pic>
        <p:nvPicPr>
          <p:cNvPr id="21509" name="Picture 5" descr="Cover"/>
          <p:cNvPicPr>
            <a:picLocks noChangeAspect="1" noChangeArrowheads="1"/>
          </p:cNvPicPr>
          <p:nvPr/>
        </p:nvPicPr>
        <p:blipFill>
          <a:blip r:embed="rId15"/>
          <a:srcRect/>
          <a:stretch>
            <a:fillRect/>
          </a:stretch>
        </p:blipFill>
        <p:spPr bwMode="auto">
          <a:xfrm>
            <a:off x="1778000" y="564356"/>
            <a:ext cx="2667000" cy="1172766"/>
          </a:xfrm>
          <a:prstGeom prst="rect">
            <a:avLst/>
          </a:prstGeom>
          <a:noFill/>
        </p:spPr>
      </p:pic>
      <p:pic>
        <p:nvPicPr>
          <p:cNvPr id="21508" name="Picture 4" descr="Cover"/>
          <p:cNvPicPr>
            <a:picLocks noChangeAspect="1" noChangeArrowheads="1"/>
          </p:cNvPicPr>
          <p:nvPr/>
        </p:nvPicPr>
        <p:blipFill>
          <a:blip r:embed="rId16"/>
          <a:srcRect/>
          <a:stretch>
            <a:fillRect/>
          </a:stretch>
        </p:blipFill>
        <p:spPr bwMode="auto">
          <a:xfrm>
            <a:off x="1084263" y="1114425"/>
            <a:ext cx="1731962" cy="963216"/>
          </a:xfrm>
          <a:prstGeom prst="rect">
            <a:avLst/>
          </a:prstGeom>
          <a:noFill/>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4"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114800" y="4347735"/>
            <a:ext cx="914400" cy="914400"/>
          </a:xfrm>
          <a:prstGeom prst="rect">
            <a:avLst/>
          </a:prstGeom>
        </p:spPr>
      </p:pic>
    </p:spTree>
    <p:custDataLst>
      <p:tags r:id="rId1"/>
    </p:custDataLst>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4"/>
          <a:stretch>
            <a:fillRect/>
          </a:stretch>
        </p:blipFill>
        <p:spPr>
          <a:xfrm>
            <a:off x="7121172" y="0"/>
            <a:ext cx="2022828" cy="1960724"/>
          </a:xfrm>
          <a:prstGeom prst="rect">
            <a:avLst/>
          </a:prstGeom>
        </p:spPr>
      </p:pic>
    </p:spTree>
    <p:custDataLst>
      <p:tags r:id="rId1"/>
    </p:custDataLst>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4"/>
          <a:stretch>
            <a:fillRect/>
          </a:stretch>
        </p:blipFill>
        <p:spPr>
          <a:xfrm>
            <a:off x="7450667" y="1"/>
            <a:ext cx="1682046" cy="1686838"/>
          </a:xfrm>
          <a:prstGeom prst="rect">
            <a:avLst/>
          </a:prstGeom>
        </p:spPr>
      </p:pic>
      <p:pic>
        <p:nvPicPr>
          <p:cNvPr id="10" name="Graphic 9" descr="Home1 outline">
            <a:hlinkClick r:id="rId5"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922" y="210729"/>
            <a:ext cx="914400" cy="914400"/>
          </a:xfrm>
          <a:prstGeom prst="rect">
            <a:avLst/>
          </a:prstGeom>
        </p:spPr>
      </p:pic>
    </p:spTree>
    <p:custDataLst>
      <p:tags r:id="rId1"/>
    </p:custDataLst>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4"/>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4"/>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5"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307659" y="4340173"/>
            <a:ext cx="914400" cy="914400"/>
          </a:xfrm>
          <a:prstGeom prst="rect">
            <a:avLst/>
          </a:prstGeom>
        </p:spPr>
      </p:pic>
    </p:spTree>
    <p:custDataLst>
      <p:tags r:id="rId1"/>
    </p:custDataLst>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a:t>
            </a:r>
            <a:endParaRPr lang="en-US" sz="2400" dirty="0" smtClean="0">
              <a:solidFill>
                <a:srgbClr val="263E68"/>
              </a:solidFill>
              <a:latin typeface="Times New Roman" panose="02020603050405020304" pitchFamily="18" charset="0"/>
              <a:cs typeface="Times New Roman" panose="02020603050405020304" pitchFamily="18" charset="0"/>
            </a:endParaRPr>
          </a:p>
          <a:p>
            <a:pPr algn="l"/>
            <a:r>
              <a:rPr lang="en-US" sz="2400" dirty="0" smtClean="0">
                <a:solidFill>
                  <a:srgbClr val="263E68"/>
                </a:solidFill>
                <a:latin typeface="Times New Roman" panose="02020603050405020304" pitchFamily="18" charset="0"/>
                <a:cs typeface="Times New Roman" panose="02020603050405020304" pitchFamily="18" charset="0"/>
              </a:rPr>
              <a:t>a.</a:t>
            </a:r>
            <a:r>
              <a:rPr lang="vi-VN" sz="2400" dirty="0" smtClean="0">
                <a:solidFill>
                  <a:srgbClr val="263E68"/>
                </a:solidFill>
                <a:latin typeface="Times New Roman" panose="02020603050405020304" pitchFamily="18" charset="0"/>
                <a:cs typeface="Times New Roman" panose="02020603050405020304" pitchFamily="18" charset="0"/>
              </a:rPr>
              <a:t>Nêu </a:t>
            </a:r>
            <a:r>
              <a:rPr lang="vi-VN" sz="2400" dirty="0">
                <a:solidFill>
                  <a:srgbClr val="263E68"/>
                </a:solidFill>
                <a:latin typeface="Times New Roman" panose="02020603050405020304" pitchFamily="18" charset="0"/>
                <a:cs typeface="Times New Roman" panose="02020603050405020304" pitchFamily="18" charset="0"/>
              </a:rPr>
              <a:t>cách tính số hạt mỗi loại trong nguyên tử aluminium </a:t>
            </a:r>
            <a:r>
              <a:rPr lang="en-US" sz="2400" dirty="0" smtClean="0">
                <a:solidFill>
                  <a:srgbClr val="263E68"/>
                </a:solidFill>
                <a:latin typeface="Times New Roman" panose="02020603050405020304" pitchFamily="18" charset="0"/>
                <a:cs typeface="Times New Roman" panose="02020603050405020304" pitchFamily="18" charset="0"/>
              </a:rPr>
              <a:t>?</a:t>
            </a:r>
            <a:endParaRPr lang="en-US" sz="2400" dirty="0">
              <a:solidFill>
                <a:srgbClr val="263E68"/>
              </a:solidFill>
              <a:latin typeface="Times New Roman" panose="02020603050405020304" pitchFamily="18" charset="0"/>
              <a:cs typeface="Times New Roman" panose="02020603050405020304" pitchFamily="18" charset="0"/>
            </a:endParaRPr>
          </a:p>
          <a:p>
            <a:pPr algn="l"/>
            <a:r>
              <a:rPr lang="en-US" sz="2400" dirty="0" smtClean="0">
                <a:solidFill>
                  <a:srgbClr val="263E68"/>
                </a:solidFill>
                <a:latin typeface="Times New Roman" panose="02020603050405020304" pitchFamily="18" charset="0"/>
                <a:cs typeface="Times New Roman" panose="02020603050405020304" pitchFamily="18" charset="0"/>
              </a:rPr>
              <a:t>b. </a:t>
            </a:r>
            <a:r>
              <a:rPr lang="en-US" sz="2400" dirty="0" err="1" smtClean="0">
                <a:solidFill>
                  <a:srgbClr val="263E68"/>
                </a:solidFill>
                <a:latin typeface="Times New Roman" panose="02020603050405020304" pitchFamily="18" charset="0"/>
                <a:cs typeface="Times New Roman" panose="02020603050405020304" pitchFamily="18" charset="0"/>
              </a:rPr>
              <a:t>Tính</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khối</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lượng</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nguyên</a:t>
            </a:r>
            <a:r>
              <a:rPr lang="en-US" sz="2400" dirty="0" smtClean="0">
                <a:solidFill>
                  <a:srgbClr val="263E68"/>
                </a:solidFill>
                <a:latin typeface="Times New Roman" panose="02020603050405020304" pitchFamily="18" charset="0"/>
                <a:cs typeface="Times New Roman" panose="02020603050405020304" pitchFamily="18" charset="0"/>
              </a:rPr>
              <a:t> </a:t>
            </a:r>
            <a:r>
              <a:rPr lang="en-US" sz="2400" dirty="0" err="1" smtClean="0">
                <a:solidFill>
                  <a:srgbClr val="263E68"/>
                </a:solidFill>
                <a:latin typeface="Times New Roman" panose="02020603050405020304" pitchFamily="18" charset="0"/>
                <a:cs typeface="Times New Roman" panose="02020603050405020304" pitchFamily="18" charset="0"/>
              </a:rPr>
              <a:t>tử</a:t>
            </a:r>
            <a:r>
              <a:rPr lang="en-US" sz="2400" dirty="0" smtClean="0">
                <a:solidFill>
                  <a:srgbClr val="263E68"/>
                </a:solidFill>
                <a:latin typeface="Times New Roman" panose="02020603050405020304" pitchFamily="18" charset="0"/>
                <a:cs typeface="Times New Roman" panose="02020603050405020304" pitchFamily="18" charset="0"/>
              </a:rPr>
              <a:t> </a:t>
            </a:r>
            <a:endParaRPr lang="en-US" sz="2400" dirty="0">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4"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229600" y="3531826"/>
            <a:ext cx="914400" cy="914400"/>
          </a:xfrm>
          <a:prstGeom prst="rect">
            <a:avLst/>
          </a:prstGeom>
        </p:spPr>
      </p:pic>
    </p:spTree>
    <p:custDataLst>
      <p:tags r:id="rId1"/>
    </p:custDataLst>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smtClean="0"/>
          </a:p>
          <a:p>
            <a:endParaRPr lang="en-US" dirty="0"/>
          </a:p>
        </p:txBody>
      </p:sp>
      <p:sp>
        <p:nvSpPr>
          <p:cNvPr id="3" name="Title 2"/>
          <p:cNvSpPr>
            <a:spLocks noGrp="1"/>
          </p:cNvSpPr>
          <p:nvPr>
            <p:ph type="title"/>
          </p:nvPr>
        </p:nvSpPr>
        <p:spPr/>
        <p:txBody>
          <a:bodyPr/>
          <a:lstStyle/>
          <a:p>
            <a:r>
              <a:rPr lang="en-US" dirty="0" smtClean="0"/>
              <a:t/>
            </a:r>
            <a:br>
              <a:rPr lang="en-US" dirty="0" smtClean="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3560033"/>
              </p:ext>
            </p:extLst>
          </p:nvPr>
        </p:nvGraphicFramePr>
        <p:xfrm>
          <a:off x="1456219" y="1575573"/>
          <a:ext cx="6461954" cy="1608646"/>
        </p:xfrm>
        <a:graphic>
          <a:graphicData uri="http://schemas.openxmlformats.org/drawingml/2006/table">
            <a:tbl>
              <a:tblPr firstRow="1" firstCol="1" bandRow="1"/>
              <a:tblGrid>
                <a:gridCol w="3115955">
                  <a:extLst>
                    <a:ext uri="{9D8B030D-6E8A-4147-A177-3AD203B41FA5}">
                      <a16:colId xmlns:a16="http://schemas.microsoft.com/office/drawing/2014/main" val="1636973695"/>
                    </a:ext>
                  </a:extLst>
                </a:gridCol>
                <a:gridCol w="581576">
                  <a:extLst>
                    <a:ext uri="{9D8B030D-6E8A-4147-A177-3AD203B41FA5}">
                      <a16:colId xmlns:a16="http://schemas.microsoft.com/office/drawing/2014/main" val="3184171055"/>
                    </a:ext>
                  </a:extLst>
                </a:gridCol>
                <a:gridCol w="560897">
                  <a:extLst>
                    <a:ext uri="{9D8B030D-6E8A-4147-A177-3AD203B41FA5}">
                      <a16:colId xmlns:a16="http://schemas.microsoft.com/office/drawing/2014/main" val="4189154741"/>
                    </a:ext>
                  </a:extLst>
                </a:gridCol>
                <a:gridCol w="560897">
                  <a:extLst>
                    <a:ext uri="{9D8B030D-6E8A-4147-A177-3AD203B41FA5}">
                      <a16:colId xmlns:a16="http://schemas.microsoft.com/office/drawing/2014/main" val="2671537388"/>
                    </a:ext>
                  </a:extLst>
                </a:gridCol>
                <a:gridCol w="581576">
                  <a:extLst>
                    <a:ext uri="{9D8B030D-6E8A-4147-A177-3AD203B41FA5}">
                      <a16:colId xmlns:a16="http://schemas.microsoft.com/office/drawing/2014/main" val="2134851306"/>
                    </a:ext>
                  </a:extLst>
                </a:gridCol>
                <a:gridCol w="540220">
                  <a:extLst>
                    <a:ext uri="{9D8B030D-6E8A-4147-A177-3AD203B41FA5}">
                      <a16:colId xmlns:a16="http://schemas.microsoft.com/office/drawing/2014/main" val="1123794534"/>
                    </a:ext>
                  </a:extLst>
                </a:gridCol>
                <a:gridCol w="520833">
                  <a:extLst>
                    <a:ext uri="{9D8B030D-6E8A-4147-A177-3AD203B41FA5}">
                      <a16:colId xmlns:a16="http://schemas.microsoft.com/office/drawing/2014/main" val="404559528"/>
                    </a:ext>
                  </a:extLst>
                </a:gridCol>
              </a:tblGrid>
              <a:tr h="149313">
                <a:tc>
                  <a:txBody>
                    <a:bodyPr/>
                    <a:lstStyle/>
                    <a:p>
                      <a:pPr marL="0" marR="0">
                        <a:lnSpc>
                          <a:spcPct val="107000"/>
                        </a:lnSpc>
                        <a:spcBef>
                          <a:spcPts val="0"/>
                        </a:spcBef>
                        <a:spcAft>
                          <a:spcPts val="0"/>
                        </a:spcAft>
                      </a:pPr>
                      <a:r>
                        <a:rPr lang="vi-VN" sz="1300" i="1">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092475"/>
                  </a:ext>
                </a:extLst>
              </a:tr>
              <a:tr h="0">
                <a:tc>
                  <a:txBody>
                    <a:bodyPr/>
                    <a:lstStyle/>
                    <a:p>
                      <a:pPr marL="0" marR="0">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ố p</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roton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880710"/>
                  </a:ext>
                </a:extLst>
              </a:tr>
              <a:tr h="0">
                <a:tc>
                  <a:txBody>
                    <a:bodyPr/>
                    <a:lstStyle/>
                    <a:p>
                      <a:pPr marL="0" marR="0">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ố </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electron (e)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802553"/>
                  </a:ext>
                </a:extLst>
              </a:tr>
              <a:tr h="0">
                <a:tc>
                  <a:txBody>
                    <a:bodyPr/>
                    <a:lstStyle/>
                    <a:p>
                      <a:pPr marL="0" marR="0">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ố lớp </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2583870"/>
                  </a:ext>
                </a:extLst>
              </a:tr>
              <a:tr h="0">
                <a:tc>
                  <a:txBody>
                    <a:bodyPr/>
                    <a:lstStyle/>
                    <a:p>
                      <a:pPr marL="0" marR="0">
                        <a:lnSpc>
                          <a:spcPct val="107000"/>
                        </a:lnSpc>
                        <a:spcBef>
                          <a:spcPts val="0"/>
                        </a:spcBef>
                        <a:spcAft>
                          <a:spcPts val="0"/>
                        </a:spcAft>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ố </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electron</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lớp ngoài cùng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996762"/>
                  </a:ext>
                </a:extLst>
              </a:tr>
            </a:tbl>
          </a:graphicData>
        </a:graphic>
      </p:graphicFrame>
      <p:pic>
        <p:nvPicPr>
          <p:cNvPr id="1026" name="Picture 107" descr="Bài 3"/>
          <p:cNvPicPr>
            <a:picLocks noChangeAspect="1" noChangeArrowheads="1"/>
          </p:cNvPicPr>
          <p:nvPr/>
        </p:nvPicPr>
        <p:blipFill>
          <a:blip r:embed="rId2">
            <a:extLst>
              <a:ext uri="{28A0092B-C50C-407E-A947-70E740481C1C}">
                <a14:useLocalDpi xmlns:a14="http://schemas.microsoft.com/office/drawing/2010/main" val="0"/>
              </a:ext>
            </a:extLst>
          </a:blip>
          <a:srcRect l="1996" t="5759" r="16171" b="50259"/>
          <a:stretch>
            <a:fillRect/>
          </a:stretch>
        </p:blipFill>
        <p:spPr bwMode="auto">
          <a:xfrm>
            <a:off x="1588741" y="3292251"/>
            <a:ext cx="2844800" cy="149321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3" descr="Bài 3"/>
          <p:cNvPicPr>
            <a:picLocks noChangeAspect="1" noChangeArrowheads="1"/>
          </p:cNvPicPr>
          <p:nvPr/>
        </p:nvPicPr>
        <p:blipFill>
          <a:blip r:embed="rId2">
            <a:extLst>
              <a:ext uri="{28A0092B-C50C-407E-A947-70E740481C1C}">
                <a14:useLocalDpi xmlns:a14="http://schemas.microsoft.com/office/drawing/2010/main" val="0"/>
              </a:ext>
            </a:extLst>
          </a:blip>
          <a:srcRect t="48544" r="2443"/>
          <a:stretch>
            <a:fillRect/>
          </a:stretch>
        </p:blipFill>
        <p:spPr bwMode="auto">
          <a:xfrm>
            <a:off x="4433541" y="3399248"/>
            <a:ext cx="3200400" cy="1250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85462" y="406483"/>
            <a:ext cx="637087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1" i="0" u="none" strike="noStrike" cap="none" normalizeH="0" baseline="0" dirty="0" smtClean="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kumimoji="0" lang="en-US" altLang="en-US" sz="2400" b="1" i="0" u="none" strike="noStrike" cap="none" normalizeH="0" dirty="0" smtClean="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smtClean="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mô</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cấu</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tử</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en-US" sz="2400" b="0" i="1" u="none" strike="noStrike" cap="none" normalizeH="0" baseline="0" dirty="0" smtClean="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1635125" y="5235575"/>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Câu 7. </a:t>
            </a:r>
            <a:r>
              <a:rPr kumimoji="0" lang="en-US" altLang="en-US" sz="1300" b="0" i="0" u="none" strike="noStrike" cap="none" normalizeH="0" baseline="0" smtClean="0">
                <a:ln>
                  <a:noFill/>
                </a:ln>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Vẽ sơ đồ cấu tạo các nguyên tử sau: Carbon (p=6); Sodium (p=11); phosphorus (p=15); Calcium (p=20).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7269581"/>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139700" indent="0" algn="l">
              <a:buNone/>
            </a:pPr>
            <a:r>
              <a:rPr lang="en-US" sz="3200" dirty="0" err="1" smtClean="0">
                <a:latin typeface="Times New Roman" panose="02020603050405020304" pitchFamily="18" charset="0"/>
                <a:cs typeface="Times New Roman" panose="02020603050405020304" pitchFamily="18" charset="0"/>
              </a:rPr>
              <a:t>a.Vẽ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Oxygen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bởi</a:t>
            </a:r>
            <a:r>
              <a:rPr lang="en-US" sz="3200" dirty="0" smtClean="0">
                <a:latin typeface="Times New Roman" panose="02020603050405020304" pitchFamily="18" charset="0"/>
                <a:cs typeface="Times New Roman" panose="02020603050405020304" pitchFamily="18" charset="0"/>
              </a:rPr>
              <a:t> 8 electron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+8 .</a:t>
            </a:r>
          </a:p>
          <a:p>
            <a:pPr marL="139700" indent="0" algn="l">
              <a:buNone/>
            </a:pPr>
            <a:r>
              <a:rPr lang="en-US" sz="3200" dirty="0" smtClean="0">
                <a:latin typeface="Times New Roman" panose="02020603050405020304" pitchFamily="18" charset="0"/>
                <a:cs typeface="Times New Roman" panose="02020603050405020304" pitchFamily="18" charset="0"/>
              </a:rPr>
              <a:t>b. </a:t>
            </a:r>
            <a:r>
              <a:rPr lang="en-US" sz="3200" dirty="0" err="1" smtClean="0">
                <a:latin typeface="Times New Roman" panose="02020603050405020304" pitchFamily="18" charset="0"/>
                <a:cs typeface="Times New Roman" panose="02020603050405020304" pitchFamily="18" charset="0"/>
              </a:rPr>
              <a:t>Vẽ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Sodium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bởi</a:t>
            </a:r>
            <a:r>
              <a:rPr lang="en-US" sz="3200" dirty="0" smtClean="0">
                <a:latin typeface="Times New Roman" panose="02020603050405020304" pitchFamily="18" charset="0"/>
                <a:cs typeface="Times New Roman" panose="02020603050405020304" pitchFamily="18" charset="0"/>
              </a:rPr>
              <a:t> 11 electron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+11 </a:t>
            </a:r>
            <a:endParaRPr lang="en-US" sz="32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pPr algn="l"/>
            <a:r>
              <a:rPr lang="en-US" dirty="0" err="1" smtClean="0"/>
              <a:t>Câu</a:t>
            </a:r>
            <a:r>
              <a:rPr lang="en-US" dirty="0" smtClean="0"/>
              <a:t> 6 :</a:t>
            </a:r>
            <a:br>
              <a:rPr lang="en-US" dirty="0" smtClean="0"/>
            </a:br>
            <a:endParaRPr lang="en-US" dirty="0"/>
          </a:p>
        </p:txBody>
      </p:sp>
    </p:spTree>
    <p:extLst>
      <p:ext uri="{BB962C8B-B14F-4D97-AF65-F5344CB8AC3E}">
        <p14:creationId xmlns:p14="http://schemas.microsoft.com/office/powerpoint/2010/main" val="1422187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4"/>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4"/>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4"/>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5"/>
          <a:stretch>
            <a:fillRect/>
          </a:stretch>
        </p:blipFill>
        <p:spPr>
          <a:xfrm>
            <a:off x="5834628" y="1384716"/>
            <a:ext cx="3309372" cy="2997587"/>
          </a:xfrm>
          <a:prstGeom prst="rect">
            <a:avLst/>
          </a:prstGeom>
        </p:spPr>
      </p:pic>
    </p:spTree>
    <p:custDataLst>
      <p:tags r:id="rId1"/>
    </p:custDataLst>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4"/>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4"/>
          <a:srcRect t="25701" b="37165"/>
          <a:stretch/>
        </p:blipFill>
        <p:spPr>
          <a:xfrm>
            <a:off x="0" y="778263"/>
            <a:ext cx="9144000" cy="1697773"/>
          </a:xfrm>
          <a:prstGeom prst="rect">
            <a:avLst/>
          </a:prstGeom>
          <a:ln>
            <a:noFill/>
          </a:ln>
          <a:effectLst>
            <a:softEdge rad="112500"/>
          </a:effectLst>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4"/>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5"/>
          <a:stretch>
            <a:fillRect/>
          </a:stretch>
        </p:blipFill>
        <p:spPr>
          <a:xfrm>
            <a:off x="0" y="1374598"/>
            <a:ext cx="3469759" cy="2697339"/>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3479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4"/>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4"/>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403BC77-54EC-41F9-B600-C9DD300A3475"/>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S\uFFFD\uFFFD\uFFFD{B94876CD-97EC-48D9-AD1A-D3CF595A6559}&quot;,&quot;C:\\Users\\User\\Desktop\\gadt - khtn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RATE_QUIZZES" val="0"/>
  <p:tag name="ISPRING_SCORM_PASSING_SCORE" val="0.000000"/>
  <p:tag name="ISPRING_PRESENTATION_TITLE" val="bai 2 Nguyen tu"/>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ABECCDB-49AC-4189-9112-33ADA7FCA3E7}: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C2529D41-7F17-4810-9DDD-D159480781F3}:311"/>
</p:tagLst>
</file>

<file path=ppt/tags/tag12.xml><?xml version="1.0" encoding="utf-8"?>
<p:tagLst xmlns:a="http://schemas.openxmlformats.org/drawingml/2006/main" xmlns:r="http://schemas.openxmlformats.org/officeDocument/2006/relationships" xmlns:p="http://schemas.openxmlformats.org/presentationml/2006/main">
  <p:tag name="GENSWF_SLIDE_UID" val="{54370F35-A6F1-40E6-BA3D-A582878B24B0}: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9FE23E7C-FD3E-4AEC-902F-7DB2B88EA6D7}:296"/>
</p:tagLst>
</file>

<file path=ppt/tags/tag14.xml><?xml version="1.0" encoding="utf-8"?>
<p:tagLst xmlns:a="http://schemas.openxmlformats.org/drawingml/2006/main" xmlns:r="http://schemas.openxmlformats.org/officeDocument/2006/relationships" xmlns:p="http://schemas.openxmlformats.org/presentationml/2006/main">
  <p:tag name="GENSWF_SLIDE_UID" val="{66E55435-4C3A-4D70-AB92-442F1D07B953}:297"/>
</p:tagLst>
</file>

<file path=ppt/tags/tag15.xml><?xml version="1.0" encoding="utf-8"?>
<p:tagLst xmlns:a="http://schemas.openxmlformats.org/drawingml/2006/main" xmlns:r="http://schemas.openxmlformats.org/officeDocument/2006/relationships" xmlns:p="http://schemas.openxmlformats.org/presentationml/2006/main">
  <p:tag name="GENSWF_SLIDE_UID" val="{3320DE37-0158-44AC-AA6F-510D17F18494}:312"/>
</p:tagLst>
</file>

<file path=ppt/tags/tag16.xml><?xml version="1.0" encoding="utf-8"?>
<p:tagLst xmlns:a="http://schemas.openxmlformats.org/drawingml/2006/main" xmlns:r="http://schemas.openxmlformats.org/officeDocument/2006/relationships" xmlns:p="http://schemas.openxmlformats.org/presentationml/2006/main">
  <p:tag name="GENSWF_SLIDE_UID" val="{02C69F65-A71B-4CF0-8C12-2457920C5ACA}:298"/>
</p:tagLst>
</file>

<file path=ppt/tags/tag17.xml><?xml version="1.0" encoding="utf-8"?>
<p:tagLst xmlns:a="http://schemas.openxmlformats.org/drawingml/2006/main" xmlns:r="http://schemas.openxmlformats.org/officeDocument/2006/relationships" xmlns:p="http://schemas.openxmlformats.org/presentationml/2006/main">
  <p:tag name="GENSWF_SLIDE_UID" val="{DE157B4B-EB5D-43A6-85BE-4C93AD35E986}:299"/>
</p:tagLst>
</file>

<file path=ppt/tags/tag18.xml><?xml version="1.0" encoding="utf-8"?>
<p:tagLst xmlns:a="http://schemas.openxmlformats.org/drawingml/2006/main" xmlns:r="http://schemas.openxmlformats.org/officeDocument/2006/relationships" xmlns:p="http://schemas.openxmlformats.org/presentationml/2006/main">
  <p:tag name="GENSWF_SLIDE_UID" val="{80CF02BC-9973-468D-82E0-8A4B09C7E8E0}:313"/>
</p:tagLst>
</file>

<file path=ppt/tags/tag19.xml><?xml version="1.0" encoding="utf-8"?>
<p:tagLst xmlns:a="http://schemas.openxmlformats.org/drawingml/2006/main" xmlns:r="http://schemas.openxmlformats.org/officeDocument/2006/relationships" xmlns:p="http://schemas.openxmlformats.org/presentationml/2006/main">
  <p:tag name="GENSWF_SLIDE_UID" val="{C07C4A2A-90A4-4751-AA28-90DD26202CC6}:314"/>
</p:tagLst>
</file>

<file path=ppt/tags/tag2.xml><?xml version="1.0" encoding="utf-8"?>
<p:tagLst xmlns:a="http://schemas.openxmlformats.org/drawingml/2006/main" xmlns:r="http://schemas.openxmlformats.org/officeDocument/2006/relationships" xmlns:p="http://schemas.openxmlformats.org/presentationml/2006/main">
  <p:tag name="GENSWF_SLIDE_UID" val="{D82584E8-CDDA-4351-863D-1EDC509BBBB3}:300"/>
</p:tagLst>
</file>

<file path=ppt/tags/tag20.xml><?xml version="1.0" encoding="utf-8"?>
<p:tagLst xmlns:a="http://schemas.openxmlformats.org/drawingml/2006/main" xmlns:r="http://schemas.openxmlformats.org/officeDocument/2006/relationships" xmlns:p="http://schemas.openxmlformats.org/presentationml/2006/main">
  <p:tag name="GENSWF_SLIDE_UID" val="{34270E8A-056C-4983-9FC0-00A35EA99712}:316"/>
</p:tagLst>
</file>

<file path=ppt/tags/tag21.xml><?xml version="1.0" encoding="utf-8"?>
<p:tagLst xmlns:a="http://schemas.openxmlformats.org/drawingml/2006/main" xmlns:r="http://schemas.openxmlformats.org/officeDocument/2006/relationships" xmlns:p="http://schemas.openxmlformats.org/presentationml/2006/main">
  <p:tag name="GENSWF_SLIDE_UID" val="{5183F176-1CAC-4906-8E49-D886EA310BA7}:315"/>
</p:tagLst>
</file>

<file path=ppt/tags/tag22.xml><?xml version="1.0" encoding="utf-8"?>
<p:tagLst xmlns:a="http://schemas.openxmlformats.org/drawingml/2006/main" xmlns:r="http://schemas.openxmlformats.org/officeDocument/2006/relationships" xmlns:p="http://schemas.openxmlformats.org/presentationml/2006/main">
  <p:tag name="GENSWF_SLIDE_UID" val="{E493257E-A854-4BFE-B7EF-9D6C90F84B19}:353"/>
</p:tagLst>
</file>

<file path=ppt/tags/tag23.xml><?xml version="1.0" encoding="utf-8"?>
<p:tagLst xmlns:a="http://schemas.openxmlformats.org/drawingml/2006/main" xmlns:r="http://schemas.openxmlformats.org/officeDocument/2006/relationships" xmlns:p="http://schemas.openxmlformats.org/presentationml/2006/main">
  <p:tag name="GENSWF_SLIDE_UID" val="{EDC412D3-AE4A-4632-BE9C-96931F0174CA}:285"/>
</p:tagLst>
</file>

<file path=ppt/tags/tag24.xml><?xml version="1.0" encoding="utf-8"?>
<p:tagLst xmlns:a="http://schemas.openxmlformats.org/drawingml/2006/main" xmlns:r="http://schemas.openxmlformats.org/officeDocument/2006/relationships" xmlns:p="http://schemas.openxmlformats.org/presentationml/2006/main">
  <p:tag name="GENSWF_SLIDE_UID" val="{4272BD1F-339C-4808-B435-F399DB60F444}:308"/>
</p:tagLst>
</file>

<file path=ppt/tags/tag25.xml><?xml version="1.0" encoding="utf-8"?>
<p:tagLst xmlns:a="http://schemas.openxmlformats.org/drawingml/2006/main" xmlns:r="http://schemas.openxmlformats.org/officeDocument/2006/relationships" xmlns:p="http://schemas.openxmlformats.org/presentationml/2006/main">
  <p:tag name="GENSWF_SLIDE_UID" val="{F2AFAE8C-A6AF-4DBF-818F-8FBBEF47E6D3}:307"/>
</p:tagLst>
</file>

<file path=ppt/tags/tag26.xml><?xml version="1.0" encoding="utf-8"?>
<p:tagLst xmlns:a="http://schemas.openxmlformats.org/drawingml/2006/main" xmlns:r="http://schemas.openxmlformats.org/officeDocument/2006/relationships" xmlns:p="http://schemas.openxmlformats.org/presentationml/2006/main">
  <p:tag name="GENSWF_SLIDE_UID" val="{5DFE998C-0BAF-4F45-9FDD-B208D7A8680D}:309"/>
</p:tagLst>
</file>

<file path=ppt/tags/tag27.xml><?xml version="1.0" encoding="utf-8"?>
<p:tagLst xmlns:a="http://schemas.openxmlformats.org/drawingml/2006/main" xmlns:r="http://schemas.openxmlformats.org/officeDocument/2006/relationships" xmlns:p="http://schemas.openxmlformats.org/presentationml/2006/main">
  <p:tag name="GENSWF_SLIDE_UID" val="{CD6C11B1-D741-45C3-B0EC-FDA334B0AA62}:310"/>
</p:tagLst>
</file>

<file path=ppt/tags/tag28.xml><?xml version="1.0" encoding="utf-8"?>
<p:tagLst xmlns:a="http://schemas.openxmlformats.org/drawingml/2006/main" xmlns:r="http://schemas.openxmlformats.org/officeDocument/2006/relationships" xmlns:p="http://schemas.openxmlformats.org/presentationml/2006/main">
  <p:tag name="GENSWF_SLIDE_UID" val="{73BF3678-049E-4CB1-AC3D-FE1B0FDBD054}:306"/>
</p:tagLst>
</file>

<file path=ppt/tags/tag29.xml><?xml version="1.0" encoding="utf-8"?>
<p:tagLst xmlns:a="http://schemas.openxmlformats.org/drawingml/2006/main" xmlns:r="http://schemas.openxmlformats.org/officeDocument/2006/relationships" xmlns:p="http://schemas.openxmlformats.org/presentationml/2006/main">
  <p:tag name="GENSWF_SLIDE_UID" val="{1F12CCE3-E0C0-447B-B4CD-B0E4B17BAD88}:304"/>
</p:tagLst>
</file>

<file path=ppt/tags/tag3.xml><?xml version="1.0" encoding="utf-8"?>
<p:tagLst xmlns:a="http://schemas.openxmlformats.org/drawingml/2006/main" xmlns:r="http://schemas.openxmlformats.org/officeDocument/2006/relationships" xmlns:p="http://schemas.openxmlformats.org/presentationml/2006/main">
  <p:tag name="GENSWF_SLIDE_UID" val="{2E149551-AB8F-4893-A256-9AA5381AAC2F}:267"/>
</p:tagLst>
</file>

<file path=ppt/tags/tag30.xml><?xml version="1.0" encoding="utf-8"?>
<p:tagLst xmlns:a="http://schemas.openxmlformats.org/drawingml/2006/main" xmlns:r="http://schemas.openxmlformats.org/officeDocument/2006/relationships" xmlns:p="http://schemas.openxmlformats.org/presentationml/2006/main">
  <p:tag name="GENSWF_SLIDE_UID" val="{12E17FE7-712A-44F9-9ED2-1C71CB32E1EB}:274"/>
</p:tagLst>
</file>

<file path=ppt/tags/tag31.xml><?xml version="1.0" encoding="utf-8"?>
<p:tagLst xmlns:a="http://schemas.openxmlformats.org/drawingml/2006/main" xmlns:r="http://schemas.openxmlformats.org/officeDocument/2006/relationships" xmlns:p="http://schemas.openxmlformats.org/presentationml/2006/main">
  <p:tag name="GENSWF_SLIDE_UID" val="{AC0608D2-9BE4-49D2-8958-2754C3B4BDC9}:332"/>
</p:tagLst>
</file>

<file path=ppt/tags/tag32.xml><?xml version="1.0" encoding="utf-8"?>
<p:tagLst xmlns:a="http://schemas.openxmlformats.org/drawingml/2006/main" xmlns:r="http://schemas.openxmlformats.org/officeDocument/2006/relationships" xmlns:p="http://schemas.openxmlformats.org/presentationml/2006/main">
  <p:tag name="GENSWF_SLIDE_UID" val="{FB0AD867-66E0-45DD-8F8B-F5205EDAC9F3}:261"/>
</p:tagLst>
</file>

<file path=ppt/tags/tag33.xml><?xml version="1.0" encoding="utf-8"?>
<p:tagLst xmlns:a="http://schemas.openxmlformats.org/drawingml/2006/main" xmlns:r="http://schemas.openxmlformats.org/officeDocument/2006/relationships" xmlns:p="http://schemas.openxmlformats.org/presentationml/2006/main">
  <p:tag name="GENSWF_SLIDE_UID" val="{7AA328E7-A90C-4C6F-AEE8-426AE1E3B798}:270"/>
</p:tagLst>
</file>

<file path=ppt/tags/tag34.xml><?xml version="1.0" encoding="utf-8"?>
<p:tagLst xmlns:a="http://schemas.openxmlformats.org/drawingml/2006/main" xmlns:r="http://schemas.openxmlformats.org/officeDocument/2006/relationships" xmlns:p="http://schemas.openxmlformats.org/presentationml/2006/main">
  <p:tag name="GENSWF_SLIDE_UID" val="{2129198E-109F-4809-A543-56A7EC2EB2A3}:317"/>
</p:tagLst>
</file>

<file path=ppt/tags/tag35.xml><?xml version="1.0" encoding="utf-8"?>
<p:tagLst xmlns:a="http://schemas.openxmlformats.org/drawingml/2006/main" xmlns:r="http://schemas.openxmlformats.org/officeDocument/2006/relationships" xmlns:p="http://schemas.openxmlformats.org/presentationml/2006/main">
  <p:tag name="GENSWF_SLIDE_UID" val="{6211873E-39A2-4E00-ACB2-1F5D228FB0EA}:318"/>
</p:tagLst>
</file>

<file path=ppt/tags/tag36.xml><?xml version="1.0" encoding="utf-8"?>
<p:tagLst xmlns:a="http://schemas.openxmlformats.org/drawingml/2006/main" xmlns:r="http://schemas.openxmlformats.org/officeDocument/2006/relationships" xmlns:p="http://schemas.openxmlformats.org/presentationml/2006/main">
  <p:tag name="GENSWF_SLIDE_UID" val="{FB2C9D46-3B81-4EDA-99E0-24CB67A0C913}:319"/>
</p:tagLst>
</file>

<file path=ppt/tags/tag37.xml><?xml version="1.0" encoding="utf-8"?>
<p:tagLst xmlns:a="http://schemas.openxmlformats.org/drawingml/2006/main" xmlns:r="http://schemas.openxmlformats.org/officeDocument/2006/relationships" xmlns:p="http://schemas.openxmlformats.org/presentationml/2006/main">
  <p:tag name="GENSWF_SLIDE_UID" val="{EABBE734-61F9-4856-A00B-3E85514B6234}:320"/>
</p:tagLst>
</file>

<file path=ppt/tags/tag38.xml><?xml version="1.0" encoding="utf-8"?>
<p:tagLst xmlns:a="http://schemas.openxmlformats.org/drawingml/2006/main" xmlns:r="http://schemas.openxmlformats.org/officeDocument/2006/relationships" xmlns:p="http://schemas.openxmlformats.org/presentationml/2006/main">
  <p:tag name="GENSWF_SLIDE_UID" val="{62ED4080-DAE8-4AD0-8BE7-6FAB8A698E99}:321"/>
</p:tagLst>
</file>

<file path=ppt/tags/tag39.xml><?xml version="1.0" encoding="utf-8"?>
<p:tagLst xmlns:a="http://schemas.openxmlformats.org/drawingml/2006/main" xmlns:r="http://schemas.openxmlformats.org/officeDocument/2006/relationships" xmlns:p="http://schemas.openxmlformats.org/presentationml/2006/main">
  <p:tag name="GENSWF_SLIDE_UID" val="{B7F08084-9FBC-45D6-A1AA-3D207CE9BE43}:322"/>
</p:tagLst>
</file>

<file path=ppt/tags/tag4.xml><?xml version="1.0" encoding="utf-8"?>
<p:tagLst xmlns:a="http://schemas.openxmlformats.org/drawingml/2006/main" xmlns:r="http://schemas.openxmlformats.org/officeDocument/2006/relationships" xmlns:p="http://schemas.openxmlformats.org/presentationml/2006/main">
  <p:tag name="GENSWF_SLIDE_UID" val="{363AE4AF-254D-4366-AC3B-8BE847407617}:256"/>
</p:tagLst>
</file>

<file path=ppt/tags/tag40.xml><?xml version="1.0" encoding="utf-8"?>
<p:tagLst xmlns:a="http://schemas.openxmlformats.org/drawingml/2006/main" xmlns:r="http://schemas.openxmlformats.org/officeDocument/2006/relationships" xmlns:p="http://schemas.openxmlformats.org/presentationml/2006/main">
  <p:tag name="GENSWF_SLIDE_UID" val="{34999063-DF77-45EA-88DB-5A8927F9CE43}:330"/>
</p:tagLst>
</file>

<file path=ppt/tags/tag41.xml><?xml version="1.0" encoding="utf-8"?>
<p:tagLst xmlns:a="http://schemas.openxmlformats.org/drawingml/2006/main" xmlns:r="http://schemas.openxmlformats.org/officeDocument/2006/relationships" xmlns:p="http://schemas.openxmlformats.org/presentationml/2006/main">
  <p:tag name="GENSWF_SLIDE_UID" val="{2CF90FC9-D021-404C-A528-62365302C7C3}:323"/>
</p:tagLst>
</file>

<file path=ppt/tags/tag42.xml><?xml version="1.0" encoding="utf-8"?>
<p:tagLst xmlns:a="http://schemas.openxmlformats.org/drawingml/2006/main" xmlns:r="http://schemas.openxmlformats.org/officeDocument/2006/relationships" xmlns:p="http://schemas.openxmlformats.org/presentationml/2006/main">
  <p:tag name="GENSWF_SLIDE_UID" val="{1D6DA960-771C-4CAC-A8CC-1EA3D6BDF30D}:324"/>
</p:tagLst>
</file>

<file path=ppt/tags/tag43.xml><?xml version="1.0" encoding="utf-8"?>
<p:tagLst xmlns:a="http://schemas.openxmlformats.org/drawingml/2006/main" xmlns:r="http://schemas.openxmlformats.org/officeDocument/2006/relationships" xmlns:p="http://schemas.openxmlformats.org/presentationml/2006/main">
  <p:tag name="GENSWF_SLIDE_UID" val="{91483026-45E9-49AF-BC92-7344BE07253F}:355"/>
</p:tagLst>
</file>

<file path=ppt/tags/tag44.xml><?xml version="1.0" encoding="utf-8"?>
<p:tagLst xmlns:a="http://schemas.openxmlformats.org/drawingml/2006/main" xmlns:r="http://schemas.openxmlformats.org/officeDocument/2006/relationships" xmlns:p="http://schemas.openxmlformats.org/presentationml/2006/main">
  <p:tag name="GENSWF_SLIDE_UID" val="{B5F9FD9C-56C1-4D3A-A6A5-D2D0A2266428}:367"/>
</p:tagLst>
</file>

<file path=ppt/tags/tag45.xml><?xml version="1.0" encoding="utf-8"?>
<p:tagLst xmlns:a="http://schemas.openxmlformats.org/drawingml/2006/main" xmlns:r="http://schemas.openxmlformats.org/officeDocument/2006/relationships" xmlns:p="http://schemas.openxmlformats.org/presentationml/2006/main">
  <p:tag name="GENSWF_SLIDE_UID" val="{483E5781-64F8-428A-8DF8-21AFA66B6CF4}:368"/>
</p:tagLst>
</file>

<file path=ppt/tags/tag46.xml><?xml version="1.0" encoding="utf-8"?>
<p:tagLst xmlns:a="http://schemas.openxmlformats.org/drawingml/2006/main" xmlns:r="http://schemas.openxmlformats.org/officeDocument/2006/relationships" xmlns:p="http://schemas.openxmlformats.org/presentationml/2006/main">
  <p:tag name="GENSWF_SLIDE_UID" val="{B300C854-31E0-4B48-9833-C2918AAA965E}:354"/>
</p:tagLst>
</file>

<file path=ppt/tags/tag47.xml><?xml version="1.0" encoding="utf-8"?>
<p:tagLst xmlns:a="http://schemas.openxmlformats.org/drawingml/2006/main" xmlns:r="http://schemas.openxmlformats.org/officeDocument/2006/relationships" xmlns:p="http://schemas.openxmlformats.org/presentationml/2006/main">
  <p:tag name="GENSWF_SLIDE_UID" val="{0E77F1B9-3C11-4F5B-9C3D-11504E708263}:280"/>
</p:tagLst>
</file>

<file path=ppt/tags/tag48.xml><?xml version="1.0" encoding="utf-8"?>
<p:tagLst xmlns:a="http://schemas.openxmlformats.org/drawingml/2006/main" xmlns:r="http://schemas.openxmlformats.org/officeDocument/2006/relationships" xmlns:p="http://schemas.openxmlformats.org/presentationml/2006/main">
  <p:tag name="GENSWF_SLIDE_UID" val="{D4A4C1FE-0509-4CB9-8A74-1E511982B0FF}:271"/>
</p:tagLst>
</file>

<file path=ppt/tags/tag49.xml><?xml version="1.0" encoding="utf-8"?>
<p:tagLst xmlns:a="http://schemas.openxmlformats.org/drawingml/2006/main" xmlns:r="http://schemas.openxmlformats.org/officeDocument/2006/relationships" xmlns:p="http://schemas.openxmlformats.org/presentationml/2006/main">
  <p:tag name="GENSWF_SLIDE_UID" val="{A3415FF0-F5E9-4820-A51A-C846526424C7}:326"/>
</p:tagLst>
</file>

<file path=ppt/tags/tag5.xml><?xml version="1.0" encoding="utf-8"?>
<p:tagLst xmlns:a="http://schemas.openxmlformats.org/drawingml/2006/main" xmlns:r="http://schemas.openxmlformats.org/officeDocument/2006/relationships" xmlns:p="http://schemas.openxmlformats.org/presentationml/2006/main">
  <p:tag name="GENSWF_SLIDE_UID" val="{0EF1C97E-FACB-4B18-AAA0-07379440CE9E}: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F273AA19-83B6-4DC8-B1AD-04B7A5F46522}:328"/>
</p:tagLst>
</file>

<file path=ppt/tags/tag51.xml><?xml version="1.0" encoding="utf-8"?>
<p:tagLst xmlns:a="http://schemas.openxmlformats.org/drawingml/2006/main" xmlns:r="http://schemas.openxmlformats.org/officeDocument/2006/relationships" xmlns:p="http://schemas.openxmlformats.org/presentationml/2006/main">
  <p:tag name="GENSWF_SLIDE_UID" val="{578809EE-F212-436F-9E9C-B0E522968D35}:327"/>
</p:tagLst>
</file>

<file path=ppt/tags/tag52.xml><?xml version="1.0" encoding="utf-8"?>
<p:tagLst xmlns:a="http://schemas.openxmlformats.org/drawingml/2006/main" xmlns:r="http://schemas.openxmlformats.org/officeDocument/2006/relationships" xmlns:p="http://schemas.openxmlformats.org/presentationml/2006/main">
  <p:tag name="GENSWF_SLIDE_UID" val="{312C31D9-4B61-48F1-8E4F-99A7AC0764A0}:329"/>
</p:tagLst>
</file>

<file path=ppt/tags/tag53.xml><?xml version="1.0" encoding="utf-8"?>
<p:tagLst xmlns:a="http://schemas.openxmlformats.org/drawingml/2006/main" xmlns:r="http://schemas.openxmlformats.org/officeDocument/2006/relationships" xmlns:p="http://schemas.openxmlformats.org/presentationml/2006/main">
  <p:tag name="GENSWF_SLIDE_UID" val="{1938FBAD-EF58-45A4-A253-78DFA90DA505}:369"/>
</p:tagLst>
</file>

<file path=ppt/tags/tag54.xml><?xml version="1.0" encoding="utf-8"?>
<p:tagLst xmlns:a="http://schemas.openxmlformats.org/drawingml/2006/main" xmlns:r="http://schemas.openxmlformats.org/officeDocument/2006/relationships" xmlns:p="http://schemas.openxmlformats.org/presentationml/2006/main">
  <p:tag name="GENSWF_SLIDE_UID" val="{AD599829-95FD-45E3-A56A-00D4FF9FE2D5}:352"/>
</p:tagLst>
</file>

<file path=ppt/tags/tag55.xml><?xml version="1.0" encoding="utf-8"?>
<p:tagLst xmlns:a="http://schemas.openxmlformats.org/drawingml/2006/main" xmlns:r="http://schemas.openxmlformats.org/officeDocument/2006/relationships" xmlns:p="http://schemas.openxmlformats.org/presentationml/2006/main">
  <p:tag name="GENSWF_SLIDE_UID" val="{62B7CBBC-D26A-40E7-A2CF-7834D4C8F005}:286"/>
</p:tagLst>
</file>

<file path=ppt/tags/tag56.xml><?xml version="1.0" encoding="utf-8"?>
<p:tagLst xmlns:a="http://schemas.openxmlformats.org/drawingml/2006/main" xmlns:r="http://schemas.openxmlformats.org/officeDocument/2006/relationships" xmlns:p="http://schemas.openxmlformats.org/presentationml/2006/main">
  <p:tag name="GENSWF_SLIDE_UID" val="{8B357C4E-FE3B-42A2-9813-D5AB1E09FC79}:336"/>
</p:tagLst>
</file>

<file path=ppt/tags/tag57.xml><?xml version="1.0" encoding="utf-8"?>
<p:tagLst xmlns:a="http://schemas.openxmlformats.org/drawingml/2006/main" xmlns:r="http://schemas.openxmlformats.org/officeDocument/2006/relationships" xmlns:p="http://schemas.openxmlformats.org/presentationml/2006/main">
  <p:tag name="GENSWF_SLIDE_UID" val="{990DC721-7FAF-4C2A-A2D2-C842086DCA78}:339"/>
</p:tagLst>
</file>

<file path=ppt/tags/tag58.xml><?xml version="1.0" encoding="utf-8"?>
<p:tagLst xmlns:a="http://schemas.openxmlformats.org/drawingml/2006/main" xmlns:r="http://schemas.openxmlformats.org/officeDocument/2006/relationships" xmlns:p="http://schemas.openxmlformats.org/presentationml/2006/main">
  <p:tag name="GENSWF_SLIDE_UID" val="{E0869728-90D6-4C9F-80F9-A9F3F0BAEF5C}:348"/>
</p:tagLst>
</file>

<file path=ppt/tags/tag59.xml><?xml version="1.0" encoding="utf-8"?>
<p:tagLst xmlns:a="http://schemas.openxmlformats.org/drawingml/2006/main" xmlns:r="http://schemas.openxmlformats.org/officeDocument/2006/relationships" xmlns:p="http://schemas.openxmlformats.org/presentationml/2006/main">
  <p:tag name="GENSWF_SLIDE_UID" val="{CCF80130-BBB6-4448-8274-6DA8C40DBA64}:349"/>
</p:tagLst>
</file>

<file path=ppt/tags/tag6.xml><?xml version="1.0" encoding="utf-8"?>
<p:tagLst xmlns:a="http://schemas.openxmlformats.org/drawingml/2006/main" xmlns:r="http://schemas.openxmlformats.org/officeDocument/2006/relationships" xmlns:p="http://schemas.openxmlformats.org/presentationml/2006/main">
  <p:tag name="GENSWF_SLIDE_UID" val="{46AD3AFE-74E5-4BFF-8C84-7626E26053BD}:258"/>
</p:tagLst>
</file>

<file path=ppt/tags/tag60.xml><?xml version="1.0" encoding="utf-8"?>
<p:tagLst xmlns:a="http://schemas.openxmlformats.org/drawingml/2006/main" xmlns:r="http://schemas.openxmlformats.org/officeDocument/2006/relationships" xmlns:p="http://schemas.openxmlformats.org/presentationml/2006/main">
  <p:tag name="GENSWF_SLIDE_UID" val="{29CF4662-3DB1-4859-BCB1-2C9EE52F8F9B}:346"/>
</p:tagLst>
</file>

<file path=ppt/tags/tag61.xml><?xml version="1.0" encoding="utf-8"?>
<p:tagLst xmlns:a="http://schemas.openxmlformats.org/drawingml/2006/main" xmlns:r="http://schemas.openxmlformats.org/officeDocument/2006/relationships" xmlns:p="http://schemas.openxmlformats.org/presentationml/2006/main">
  <p:tag name="GENSWF_SLIDE_UID" val="{CA7D3658-9682-4107-9501-02F342AAC372}:337"/>
</p:tagLst>
</file>

<file path=ppt/tags/tag62.xml><?xml version="1.0" encoding="utf-8"?>
<p:tagLst xmlns:a="http://schemas.openxmlformats.org/drawingml/2006/main" xmlns:r="http://schemas.openxmlformats.org/officeDocument/2006/relationships" xmlns:p="http://schemas.openxmlformats.org/presentationml/2006/main">
  <p:tag name="GENSWF_SLIDE_UID" val="{C850505F-B360-4C7B-A66D-F7A22D6BF8AF}:283"/>
</p:tagLst>
</file>

<file path=ppt/tags/tag63.xml><?xml version="1.0" encoding="utf-8"?>
<p:tagLst xmlns:a="http://schemas.openxmlformats.org/drawingml/2006/main" xmlns:r="http://schemas.openxmlformats.org/officeDocument/2006/relationships" xmlns:p="http://schemas.openxmlformats.org/presentationml/2006/main">
  <p:tag name="GENSWF_SLIDE_UID" val="{93F22397-50DD-40C4-B781-D1987FC82FF3}:288"/>
</p:tagLst>
</file>

<file path=ppt/tags/tag64.xml><?xml version="1.0" encoding="utf-8"?>
<p:tagLst xmlns:a="http://schemas.openxmlformats.org/drawingml/2006/main" xmlns:r="http://schemas.openxmlformats.org/officeDocument/2006/relationships" xmlns:p="http://schemas.openxmlformats.org/presentationml/2006/main">
  <p:tag name="GENSWF_SLIDE_UID" val="{7406D25D-466A-4093-8F00-C1AC698AEB7F}:350"/>
</p:tagLst>
</file>

<file path=ppt/tags/tag65.xml><?xml version="1.0" encoding="utf-8"?>
<p:tagLst xmlns:a="http://schemas.openxmlformats.org/drawingml/2006/main" xmlns:r="http://schemas.openxmlformats.org/officeDocument/2006/relationships" xmlns:p="http://schemas.openxmlformats.org/presentationml/2006/main">
  <p:tag name="GENSWF_SLIDE_UID" val="{88712D7A-CB40-45BC-8963-2ED35727C2AE}:351"/>
</p:tagLst>
</file>

<file path=ppt/tags/tag66.xml><?xml version="1.0" encoding="utf-8"?>
<p:tagLst xmlns:a="http://schemas.openxmlformats.org/drawingml/2006/main" xmlns:r="http://schemas.openxmlformats.org/officeDocument/2006/relationships" xmlns:p="http://schemas.openxmlformats.org/presentationml/2006/main">
  <p:tag name="GENSWF_SLIDE_UID" val="{9963DC59-61E3-4854-B4AA-6853F136312F}:284"/>
</p:tagLst>
</file>

<file path=ppt/tags/tag67.xml><?xml version="1.0" encoding="utf-8"?>
<p:tagLst xmlns:a="http://schemas.openxmlformats.org/drawingml/2006/main" xmlns:r="http://schemas.openxmlformats.org/officeDocument/2006/relationships" xmlns:p="http://schemas.openxmlformats.org/presentationml/2006/main">
  <p:tag name="GENSWF_SLIDE_UID" val="{D4AC784F-9B94-4202-8747-D1190E6EC6C7}:287"/>
</p:tagLst>
</file>

<file path=ppt/tags/tag7.xml><?xml version="1.0" encoding="utf-8"?>
<p:tagLst xmlns:a="http://schemas.openxmlformats.org/drawingml/2006/main" xmlns:r="http://schemas.openxmlformats.org/officeDocument/2006/relationships" xmlns:p="http://schemas.openxmlformats.org/presentationml/2006/main">
  <p:tag name="GENSWF_SLIDE_UID" val="{0724EDBA-85E6-4C0B-B7A1-E6EBE59BBC84}:260"/>
</p:tagLst>
</file>

<file path=ppt/tags/tag8.xml><?xml version="1.0" encoding="utf-8"?>
<p:tagLst xmlns:a="http://schemas.openxmlformats.org/drawingml/2006/main" xmlns:r="http://schemas.openxmlformats.org/officeDocument/2006/relationships" xmlns:p="http://schemas.openxmlformats.org/presentationml/2006/main">
  <p:tag name="GENSWF_SLIDE_UID" val="{DAAAABD6-8CD3-429C-8DBA-40C0F3E32CB5}:301"/>
</p:tagLst>
</file>

<file path=ppt/tags/tag9.xml><?xml version="1.0" encoding="utf-8"?>
<p:tagLst xmlns:a="http://schemas.openxmlformats.org/drawingml/2006/main" xmlns:r="http://schemas.openxmlformats.org/officeDocument/2006/relationships" xmlns:p="http://schemas.openxmlformats.org/presentationml/2006/main">
  <p:tag name="GENSWF_SLIDE_UID" val="{B1125CBB-510C-4DCE-B477-D3B656C3C7D7}:291"/>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TotalTime>
  <Words>2903</Words>
  <Application>Microsoft Office PowerPoint</Application>
  <PresentationFormat>On-screen Show (16:9)</PresentationFormat>
  <Paragraphs>344</Paragraphs>
  <Slides>68</Slides>
  <Notes>66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Mali SemiBold</vt:lpstr>
      <vt:lpstr>Mali</vt:lpstr>
      <vt:lpstr>Comfortaa</vt:lpstr>
      <vt:lpstr>Comfortaa SemiBold</vt:lpstr>
      <vt:lpstr>Times New Roman</vt:lpstr>
      <vt:lpstr>Wingdings</vt:lpstr>
      <vt:lpstr>Comfortaa Medium</vt:lpstr>
      <vt:lpstr>Mali Medium</vt:lpstr>
      <vt:lpstr>Calibri</vt:lpstr>
      <vt:lpstr>Comfortaa Light</vt:lpstr>
      <vt:lpstr>Single Day</vt:lpstr>
      <vt:lpstr>Questrial</vt:lpstr>
      <vt:lpstr>Arial</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PowerPoint Presentation</vt:lpstr>
      <vt:lpstr>PowerPoint Presentation</vt:lpstr>
      <vt:lpstr>LUYỆN TẬP</vt:lpstr>
      <vt:lpstr>Hoàn thành thông tin trong bảng sau</vt:lpstr>
      <vt:lpstr>PowerPoint Presentation</vt:lpstr>
      <vt:lpstr>PowerPoint Presentation</vt:lpstr>
      <vt:lpstr>PowerPoint Presentation</vt:lpstr>
      <vt:lpstr>PowerPoint Presentation</vt:lpstr>
      <vt:lpstr>PowerPoint Presentation</vt:lpstr>
      <vt:lpstr> </vt:lpstr>
      <vt:lpstr>Câu 6 : </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 Nguyen tu</dc:title>
  <dc:creator>Dell</dc:creator>
  <cp:lastModifiedBy>User</cp:lastModifiedBy>
  <cp:revision>46</cp:revision>
  <dcterms:modified xsi:type="dcterms:W3CDTF">2024-11-13T04:04:08Z</dcterms:modified>
</cp:coreProperties>
</file>