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1014152" y="3075760"/>
            <a:ext cx="88779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THỰC HÀNH TIẾNG VIỆT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955" y="1347630"/>
            <a:ext cx="12314688" cy="40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158" y="3287734"/>
            <a:ext cx="8779932" cy="3217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1" y="220134"/>
            <a:ext cx="5147734" cy="4085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333" y="1420554"/>
            <a:ext cx="3742267" cy="1549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xét</a:t>
            </a:r>
            <a:r>
              <a:rPr lang="en-US" sz="3600" b="1" dirty="0" smtClean="0">
                <a:solidFill>
                  <a:srgbClr val="FF0000"/>
                </a:solidFill>
              </a:rPr>
              <a:t> PHT </a:t>
            </a:r>
            <a:r>
              <a:rPr lang="en-US" sz="3600" b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90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04833"/>
              </p:ext>
            </p:extLst>
          </p:nvPr>
        </p:nvGraphicFramePr>
        <p:xfrm>
          <a:off x="431800" y="262467"/>
          <a:ext cx="11125201" cy="6087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9310">
                  <a:extLst>
                    <a:ext uri="{9D8B030D-6E8A-4147-A177-3AD203B41FA5}">
                      <a16:colId xmlns:a16="http://schemas.microsoft.com/office/drawing/2014/main" val="1215322055"/>
                    </a:ext>
                  </a:extLst>
                </a:gridCol>
                <a:gridCol w="3438533">
                  <a:extLst>
                    <a:ext uri="{9D8B030D-6E8A-4147-A177-3AD203B41FA5}">
                      <a16:colId xmlns:a16="http://schemas.microsoft.com/office/drawing/2014/main" val="2579261172"/>
                    </a:ext>
                  </a:extLst>
                </a:gridCol>
                <a:gridCol w="4457358">
                  <a:extLst>
                    <a:ext uri="{9D8B030D-6E8A-4147-A177-3AD203B41FA5}">
                      <a16:colId xmlns:a16="http://schemas.microsoft.com/office/drawing/2014/main" val="3775159206"/>
                    </a:ext>
                  </a:extLst>
                </a:gridCol>
              </a:tblGrid>
              <a:tr h="113453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                                                                   </a:t>
                      </a:r>
                      <a:r>
                        <a:rPr lang="en-US" sz="3200" b="1" dirty="0" smtClean="0">
                          <a:solidFill>
                            <a:schemeClr val="accent5"/>
                          </a:solidFill>
                          <a:effectLst/>
                        </a:rPr>
                        <a:t>PHIẾU </a:t>
                      </a:r>
                      <a:r>
                        <a:rPr lang="en-US" sz="3200" b="1" dirty="0">
                          <a:solidFill>
                            <a:schemeClr val="accent5"/>
                          </a:solidFill>
                          <a:effectLst/>
                        </a:rPr>
                        <a:t>HỌC TẬP SỐ </a:t>
                      </a:r>
                      <a:r>
                        <a:rPr lang="en-US" sz="3200" b="1" dirty="0" smtClean="0">
                          <a:solidFill>
                            <a:schemeClr val="accent5"/>
                          </a:solidFill>
                          <a:effectLst/>
                        </a:rPr>
                        <a:t>1                   </a:t>
                      </a:r>
                      <a:endParaRPr lang="en-US" sz="32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397935"/>
                  </a:ext>
                </a:extLst>
              </a:tr>
              <a:tr h="6858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ĐV </a:t>
                      </a: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diễn</a:t>
                      </a: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dịch</a:t>
                      </a:r>
                      <a:endParaRPr lang="en-US" sz="36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chủ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đề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Cách triển khai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753502"/>
                  </a:ext>
                </a:extLst>
              </a:tr>
              <a:tr h="13717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Đặc</a:t>
                      </a: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điểm</a:t>
                      </a: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endParaRPr lang="en-US" sz="36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đề.bổ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687727"/>
                  </a:ext>
                </a:extLst>
              </a:tr>
              <a:tr h="2057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Chức</a:t>
                      </a: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năng</a:t>
                      </a:r>
                      <a:endParaRPr lang="en-US" sz="36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Giảithích,chứng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8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6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58102"/>
              </p:ext>
            </p:extLst>
          </p:nvPr>
        </p:nvGraphicFramePr>
        <p:xfrm>
          <a:off x="407325" y="282633"/>
          <a:ext cx="11496500" cy="6397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402">
                  <a:extLst>
                    <a:ext uri="{9D8B030D-6E8A-4147-A177-3AD203B41FA5}">
                      <a16:colId xmlns:a16="http://schemas.microsoft.com/office/drawing/2014/main" val="4036237596"/>
                    </a:ext>
                  </a:extLst>
                </a:gridCol>
                <a:gridCol w="4070138">
                  <a:extLst>
                    <a:ext uri="{9D8B030D-6E8A-4147-A177-3AD203B41FA5}">
                      <a16:colId xmlns:a16="http://schemas.microsoft.com/office/drawing/2014/main" val="1896371542"/>
                    </a:ext>
                  </a:extLst>
                </a:gridCol>
                <a:gridCol w="5394960">
                  <a:extLst>
                    <a:ext uri="{9D8B030D-6E8A-4147-A177-3AD203B41FA5}">
                      <a16:colId xmlns:a16="http://schemas.microsoft.com/office/drawing/2014/main" val="3148941414"/>
                    </a:ext>
                  </a:extLst>
                </a:gridCol>
              </a:tblGrid>
              <a:tr h="678404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</a:t>
                      </a:r>
                      <a:r>
                        <a:rPr lang="en-US" sz="1400" dirty="0" smtClean="0">
                          <a:effectLst/>
                        </a:rPr>
                        <a:t>                                </a:t>
                      </a:r>
                      <a:r>
                        <a:rPr lang="en-US" sz="2800" dirty="0" smtClean="0">
                          <a:solidFill>
                            <a:schemeClr val="accent5"/>
                          </a:solidFill>
                          <a:effectLst/>
                        </a:rPr>
                        <a:t>PHIẾU </a:t>
                      </a:r>
                      <a:r>
                        <a:rPr lang="en-US" sz="2800" dirty="0">
                          <a:solidFill>
                            <a:schemeClr val="accent5"/>
                          </a:solidFill>
                          <a:effectLst/>
                        </a:rPr>
                        <a:t>HỌC TẬP SỐ 2                   </a:t>
                      </a:r>
                      <a:endParaRPr lang="en-US" sz="2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100342"/>
                  </a:ext>
                </a:extLst>
              </a:tr>
              <a:tr h="914151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</a:rPr>
                        <a:t>ĐV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Quy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nạp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</a:rPr>
                        <a:t>     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effectLst/>
                        </a:rPr>
                        <a:t>Câu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đề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</a:rPr>
                        <a:t>            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effectLst/>
                        </a:rPr>
                        <a:t>Cách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khai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784079"/>
                  </a:ext>
                </a:extLst>
              </a:tr>
              <a:tr h="244084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đoạnkhông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918"/>
                  </a:ext>
                </a:extLst>
              </a:tr>
              <a:tr h="2285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</a:rPr>
                        <a:t>Chức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</a:rPr>
                        <a:t>năng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dung,kết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762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48393" y="656706"/>
            <a:ext cx="8686800" cy="5810596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2502" y="3258589"/>
            <a:ext cx="477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4277" y="573578"/>
            <a:ext cx="2617124" cy="8657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 1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1" y="1670858"/>
            <a:ext cx="10623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(BT 1 SGK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64) ,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dịch,quy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654" y="3898669"/>
            <a:ext cx="8653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</a:p>
          <a:p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</a:p>
          <a:p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8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765" y="1072342"/>
            <a:ext cx="95928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</a:p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nạp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92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015" y="457200"/>
            <a:ext cx="9792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TÂP 1b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4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0204" y="606829"/>
            <a:ext cx="3025832" cy="6899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BÀI TẬP 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4568" y="1487978"/>
            <a:ext cx="109894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647" y="532015"/>
            <a:ext cx="93435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(3) – (1) – (2) – (4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5" y="399011"/>
            <a:ext cx="106569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(1) – (2) – (4) – (3)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(1), (2), (4)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1399" y="2882668"/>
            <a:ext cx="4760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62467"/>
            <a:ext cx="8255000" cy="58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6451" y="2219498"/>
            <a:ext cx="5188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598603"/>
            <a:ext cx="9501448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78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149" y="1330036"/>
            <a:ext cx="9443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(I-li-a Ê-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dich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94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90838"/>
              </p:ext>
            </p:extLst>
          </p:nvPr>
        </p:nvGraphicFramePr>
        <p:xfrm>
          <a:off x="565264" y="0"/>
          <a:ext cx="11006051" cy="6209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927">
                  <a:extLst>
                    <a:ext uri="{9D8B030D-6E8A-4147-A177-3AD203B41FA5}">
                      <a16:colId xmlns:a16="http://schemas.microsoft.com/office/drawing/2014/main" val="3576489527"/>
                    </a:ext>
                  </a:extLst>
                </a:gridCol>
                <a:gridCol w="2278183">
                  <a:extLst>
                    <a:ext uri="{9D8B030D-6E8A-4147-A177-3AD203B41FA5}">
                      <a16:colId xmlns:a16="http://schemas.microsoft.com/office/drawing/2014/main" val="2179720645"/>
                    </a:ext>
                  </a:extLst>
                </a:gridCol>
                <a:gridCol w="3110941">
                  <a:extLst>
                    <a:ext uri="{9D8B030D-6E8A-4147-A177-3AD203B41FA5}">
                      <a16:colId xmlns:a16="http://schemas.microsoft.com/office/drawing/2014/main" val="1857939109"/>
                    </a:ext>
                  </a:extLst>
                </a:gridCol>
              </a:tblGrid>
              <a:tr h="93624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BẢNG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 VỀ ĐOẠN VĂN 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ĐV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62152"/>
                  </a:ext>
                </a:extLst>
              </a:tr>
              <a:tr h="583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en-US" sz="2400" b="1" dirty="0" err="1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Đạt </a:t>
                      </a:r>
                      <a:endParaRPr lang="en-US" sz="2400" b="1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430694"/>
                  </a:ext>
                </a:extLst>
              </a:tr>
              <a:tr h="88604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5 - 7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228237"/>
                  </a:ext>
                </a:extLst>
              </a:tr>
              <a:tr h="583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071098"/>
                  </a:ext>
                </a:extLst>
              </a:tr>
              <a:tr h="583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565977"/>
                  </a:ext>
                </a:extLst>
              </a:tr>
              <a:tr h="88912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119997"/>
                  </a:ext>
                </a:extLst>
              </a:tr>
              <a:tr h="174909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352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5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8" y="2593572"/>
            <a:ext cx="9143999" cy="35073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9465857" flipV="1">
            <a:off x="1828799" y="1181025"/>
            <a:ext cx="6712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CHÀO CÁC EM 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1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835" y="1124523"/>
            <a:ext cx="9543011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rụng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vẩn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thăng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nhẹ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đùa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khứ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rè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trớn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155" y="1097280"/>
            <a:ext cx="8944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5066222"/>
            <a:ext cx="7213600" cy="151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0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888" y="1088967"/>
            <a:ext cx="9900458" cy="1105593"/>
          </a:xfrm>
        </p:spPr>
        <p:txBody>
          <a:bodyPr/>
          <a:lstStyle/>
          <a:p>
            <a:pPr algn="l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3578" y="2967335"/>
            <a:ext cx="10001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  HINH THÀNH KIẾN THỨC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201" y="1226180"/>
            <a:ext cx="13284201" cy="41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972" y="756459"/>
            <a:ext cx="8052032" cy="107234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TRI THỨC TIẾNG VIỆT </a:t>
            </a:r>
          </a:p>
        </p:txBody>
      </p:sp>
      <p:sp>
        <p:nvSpPr>
          <p:cNvPr id="2" name="Explosion 2 1"/>
          <p:cNvSpPr/>
          <p:nvPr/>
        </p:nvSpPr>
        <p:spPr>
          <a:xfrm>
            <a:off x="-136634" y="1591552"/>
            <a:ext cx="11035861" cy="4924861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945" y="290946"/>
            <a:ext cx="10415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vẹn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lùi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8" y="5333028"/>
            <a:ext cx="11571316" cy="9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46841" y="178676"/>
            <a:ext cx="8681545" cy="383627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.Tri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</a:t>
            </a:r>
            <a:r>
              <a:rPr lang="en-US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30531" y="3732415"/>
            <a:ext cx="8520545" cy="250213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HS </a:t>
            </a:r>
            <a:r>
              <a:rPr lang="en-US" sz="3600" b="1" dirty="0" err="1">
                <a:solidFill>
                  <a:schemeClr val="accent2"/>
                </a:solidFill>
              </a:rPr>
              <a:t>dựa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vào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phần</a:t>
            </a:r>
            <a:r>
              <a:rPr lang="en-US" sz="3600" b="1" dirty="0">
                <a:solidFill>
                  <a:schemeClr val="accent2"/>
                </a:solidFill>
              </a:rPr>
              <a:t> Tri </a:t>
            </a:r>
            <a:r>
              <a:rPr lang="en-US" sz="3600" b="1" dirty="0" err="1">
                <a:solidFill>
                  <a:schemeClr val="accent2"/>
                </a:solidFill>
              </a:rPr>
              <a:t>thức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Ngữ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văn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trong</a:t>
            </a:r>
            <a:r>
              <a:rPr lang="en-US" sz="3600" b="1" dirty="0">
                <a:solidFill>
                  <a:schemeClr val="accent2"/>
                </a:solidFill>
              </a:rPr>
              <a:t> SGK, </a:t>
            </a:r>
            <a:r>
              <a:rPr lang="en-US" sz="3600" b="1" dirty="0" err="1">
                <a:solidFill>
                  <a:schemeClr val="accent2"/>
                </a:solidFill>
              </a:rPr>
              <a:t>dựa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phần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chuẩn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bị</a:t>
            </a:r>
            <a:r>
              <a:rPr lang="en-US" sz="3600" b="1" dirty="0">
                <a:solidFill>
                  <a:schemeClr val="accent2"/>
                </a:solidFill>
              </a:rPr>
              <a:t> ở </a:t>
            </a:r>
            <a:r>
              <a:rPr lang="en-US" sz="3600" b="1" dirty="0" err="1">
                <a:solidFill>
                  <a:schemeClr val="accent2"/>
                </a:solidFill>
              </a:rPr>
              <a:t>nhà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để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hoàn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thành</a:t>
            </a:r>
            <a:r>
              <a:rPr lang="en-US" sz="3600" b="1" dirty="0">
                <a:solidFill>
                  <a:schemeClr val="accent2"/>
                </a:solidFill>
              </a:rPr>
              <a:t> PHT </a:t>
            </a:r>
            <a:r>
              <a:rPr lang="en-US" sz="3600" b="1" dirty="0" err="1">
                <a:solidFill>
                  <a:schemeClr val="accent2"/>
                </a:solidFill>
              </a:rPr>
              <a:t>số</a:t>
            </a:r>
            <a:r>
              <a:rPr lang="en-US" sz="3600" b="1" dirty="0">
                <a:solidFill>
                  <a:schemeClr val="accent2"/>
                </a:solidFill>
              </a:rPr>
              <a:t> 1 </a:t>
            </a:r>
            <a:r>
              <a:rPr lang="en-US" sz="3600" b="1" dirty="0" err="1">
                <a:solidFill>
                  <a:schemeClr val="accent2"/>
                </a:solidFill>
              </a:rPr>
              <a:t>và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số</a:t>
            </a:r>
            <a:r>
              <a:rPr lang="en-US" sz="3600" b="1" dirty="0">
                <a:solidFill>
                  <a:schemeClr val="accent2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451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89779"/>
              </p:ext>
            </p:extLst>
          </p:nvPr>
        </p:nvGraphicFramePr>
        <p:xfrm>
          <a:off x="415637" y="473826"/>
          <a:ext cx="9052560" cy="2341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527">
                  <a:extLst>
                    <a:ext uri="{9D8B030D-6E8A-4147-A177-3AD203B41FA5}">
                      <a16:colId xmlns:a16="http://schemas.microsoft.com/office/drawing/2014/main" val="1788332885"/>
                    </a:ext>
                  </a:extLst>
                </a:gridCol>
                <a:gridCol w="2905303">
                  <a:extLst>
                    <a:ext uri="{9D8B030D-6E8A-4147-A177-3AD203B41FA5}">
                      <a16:colId xmlns:a16="http://schemas.microsoft.com/office/drawing/2014/main" val="2419070867"/>
                    </a:ext>
                  </a:extLst>
                </a:gridCol>
                <a:gridCol w="3418730">
                  <a:extLst>
                    <a:ext uri="{9D8B030D-6E8A-4147-A177-3AD203B41FA5}">
                      <a16:colId xmlns:a16="http://schemas.microsoft.com/office/drawing/2014/main" val="1588372220"/>
                    </a:ext>
                  </a:extLst>
                </a:gridCol>
              </a:tblGrid>
              <a:tr h="86452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                 </a:t>
                      </a:r>
                      <a:endParaRPr lang="en-US" sz="24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                            PHIẾU 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HỌC TẬP SỐ1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62233"/>
                  </a:ext>
                </a:extLst>
              </a:tr>
              <a:tr h="49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ĐV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diễn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dịch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chủ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đề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Cách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triển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khai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060440"/>
                  </a:ext>
                </a:extLst>
              </a:tr>
              <a:tr h="49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điểm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976899"/>
                  </a:ext>
                </a:extLst>
              </a:tr>
              <a:tr h="49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Chức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năng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28609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52421"/>
              </p:ext>
            </p:extLst>
          </p:nvPr>
        </p:nvGraphicFramePr>
        <p:xfrm>
          <a:off x="523702" y="3627279"/>
          <a:ext cx="8869680" cy="2120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3405">
                  <a:extLst>
                    <a:ext uri="{9D8B030D-6E8A-4147-A177-3AD203B41FA5}">
                      <a16:colId xmlns:a16="http://schemas.microsoft.com/office/drawing/2014/main" val="1773756723"/>
                    </a:ext>
                  </a:extLst>
                </a:gridCol>
                <a:gridCol w="2846612">
                  <a:extLst>
                    <a:ext uri="{9D8B030D-6E8A-4147-A177-3AD203B41FA5}">
                      <a16:colId xmlns:a16="http://schemas.microsoft.com/office/drawing/2014/main" val="3229829593"/>
                    </a:ext>
                  </a:extLst>
                </a:gridCol>
                <a:gridCol w="3349663">
                  <a:extLst>
                    <a:ext uri="{9D8B030D-6E8A-4147-A177-3AD203B41FA5}">
                      <a16:colId xmlns:a16="http://schemas.microsoft.com/office/drawing/2014/main" val="1705934322"/>
                    </a:ext>
                  </a:extLst>
                </a:gridCol>
              </a:tblGrid>
              <a:tr h="52077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</a:rPr>
                        <a:t>                  PHIẾU HỌC TẬP SỐ 2                  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611495"/>
                  </a:ext>
                </a:extLst>
              </a:tr>
              <a:tr h="533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ĐV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Quy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nạp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Câu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chủ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đề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Cách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triển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khai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85041"/>
                  </a:ext>
                </a:extLst>
              </a:tr>
              <a:tr h="533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điểm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213123"/>
                  </a:ext>
                </a:extLst>
              </a:tr>
              <a:tr h="533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Chức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năng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54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9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1134</Words>
  <Application>Microsoft Office PowerPoint</Application>
  <PresentationFormat>Widescreen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Hongha</cp:lastModifiedBy>
  <cp:revision>43</cp:revision>
  <dcterms:created xsi:type="dcterms:W3CDTF">2023-07-18T14:13:11Z</dcterms:created>
  <dcterms:modified xsi:type="dcterms:W3CDTF">2023-07-20T01:07:37Z</dcterms:modified>
</cp:coreProperties>
</file>