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508" r:id="rId3"/>
    <p:sldId id="520" r:id="rId4"/>
    <p:sldId id="256" r:id="rId5"/>
    <p:sldId id="518" r:id="rId6"/>
    <p:sldId id="300" r:id="rId7"/>
    <p:sldId id="515" r:id="rId8"/>
    <p:sldId id="317" r:id="rId9"/>
    <p:sldId id="519" r:id="rId10"/>
    <p:sldId id="445" r:id="rId11"/>
    <p:sldId id="446" r:id="rId12"/>
    <p:sldId id="517" r:id="rId13"/>
    <p:sldId id="330" r:id="rId14"/>
    <p:sldId id="357" r:id="rId15"/>
    <p:sldId id="359" r:id="rId16"/>
    <p:sldId id="5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378"/>
    <a:srgbClr val="FDDCD7"/>
    <a:srgbClr val="FDEBD8"/>
    <a:srgbClr val="E1DACC"/>
    <a:srgbClr val="F2E9CD"/>
    <a:srgbClr val="7E343A"/>
    <a:srgbClr val="85CFB4"/>
    <a:srgbClr val="FFEEBA"/>
    <a:srgbClr val="B0B0A6"/>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4078-9342-497C-96C8-A984EB24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5BE1B-1C71-42EC-A7A6-23A436BE5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0EBE82-192B-4CE9-8581-C9DE1CEF1646}"/>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5" name="Footer Placeholder 4">
            <a:extLst>
              <a:ext uri="{FF2B5EF4-FFF2-40B4-BE49-F238E27FC236}">
                <a16:creationId xmlns:a16="http://schemas.microsoft.com/office/drawing/2014/main" id="{8917C7B5-E5E6-4530-A5D7-4C98776F8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D6293-C182-4BA6-9D24-CFBCEDAE95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91356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80BB-96BA-4FC2-AFEA-5D12697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8FD4F-86BB-4840-B0B1-6A2FF1FE5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C973E-5554-4804-942E-70E7AE012CE0}"/>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5" name="Footer Placeholder 4">
            <a:extLst>
              <a:ext uri="{FF2B5EF4-FFF2-40B4-BE49-F238E27FC236}">
                <a16:creationId xmlns:a16="http://schemas.microsoft.com/office/drawing/2014/main" id="{50D35A22-73CD-4B86-B5B2-5C78194DA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D9F56-50E5-4D09-974D-6164C54C5BE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12692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E0DD6-2BCD-4366-ABA8-3A45136740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363896-3EA4-4F0E-A5DD-426FE6307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3C8D3-73AC-4122-BE9D-2373CEB60668}"/>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5" name="Footer Placeholder 4">
            <a:extLst>
              <a:ext uri="{FF2B5EF4-FFF2-40B4-BE49-F238E27FC236}">
                <a16:creationId xmlns:a16="http://schemas.microsoft.com/office/drawing/2014/main" id="{9F7DDF1D-3AF1-4C95-8E08-EA4773F15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5E642-09EE-4F58-8488-EF7451F0209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92026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26E7-AF39-4B13-BF98-E623110D2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6211B1-A567-4E74-8756-A7AACC1189CF}"/>
              </a:ext>
            </a:extLst>
          </p:cNvPr>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100"/>
            </a:lvl2pPr>
            <a:lvl3pPr marL="914396" indent="0" algn="ctr">
              <a:buNone/>
              <a:defRPr sz="1700"/>
            </a:lvl3pPr>
            <a:lvl4pPr marL="1371595" indent="0" algn="ctr">
              <a:buNone/>
              <a:defRPr sz="1600"/>
            </a:lvl4pPr>
            <a:lvl5pPr marL="1828795" indent="0" algn="ctr">
              <a:buNone/>
              <a:defRPr sz="1600"/>
            </a:lvl5pPr>
            <a:lvl6pPr marL="2285993" indent="0" algn="ctr">
              <a:buNone/>
              <a:defRPr sz="1600"/>
            </a:lvl6pPr>
            <a:lvl7pPr marL="2743191" indent="0" algn="ctr">
              <a:buNone/>
              <a:defRPr sz="1600"/>
            </a:lvl7pPr>
            <a:lvl8pPr marL="3200390" indent="0" algn="ctr">
              <a:buNone/>
              <a:defRPr sz="1600"/>
            </a:lvl8pPr>
            <a:lvl9pPr marL="365758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D910D3-8772-416D-A29C-1B77031DB343}"/>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5" name="Footer Placeholder 4">
            <a:extLst>
              <a:ext uri="{FF2B5EF4-FFF2-40B4-BE49-F238E27FC236}">
                <a16:creationId xmlns:a16="http://schemas.microsoft.com/office/drawing/2014/main" id="{1AE90DEE-BF93-4E2D-92C6-598784312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D32F1-2712-4E7F-88B7-EF8E4F16F3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04167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562F-4914-4AED-B32F-8ED66EF0D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5F97C-C177-4DEA-A0C7-7064D0783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0EE5-9FC5-4892-BF21-E6A695F35669}"/>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5" name="Footer Placeholder 4">
            <a:extLst>
              <a:ext uri="{FF2B5EF4-FFF2-40B4-BE49-F238E27FC236}">
                <a16:creationId xmlns:a16="http://schemas.microsoft.com/office/drawing/2014/main" id="{C19EB51A-3F72-419F-843A-D6C0423AF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3B834-0E0F-4D05-BB5A-28E52BC3794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31065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1F5D-D4AA-4F73-92E6-4ABF0DC8E875}"/>
              </a:ext>
            </a:extLst>
          </p:cNvPr>
          <p:cNvSpPr>
            <a:spLocks noGrp="1"/>
          </p:cNvSpPr>
          <p:nvPr>
            <p:ph type="title"/>
          </p:nvPr>
        </p:nvSpPr>
        <p:spPr>
          <a:xfrm>
            <a:off x="831853"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0014C-8345-416C-8D56-FB2B48969AFD}"/>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100">
                <a:solidFill>
                  <a:schemeClr val="tx1">
                    <a:tint val="75000"/>
                  </a:schemeClr>
                </a:solidFill>
              </a:defRPr>
            </a:lvl2pPr>
            <a:lvl3pPr marL="914396" indent="0">
              <a:buNone/>
              <a:defRPr sz="1700">
                <a:solidFill>
                  <a:schemeClr val="tx1">
                    <a:tint val="75000"/>
                  </a:schemeClr>
                </a:solidFill>
              </a:defRPr>
            </a:lvl3pPr>
            <a:lvl4pPr marL="1371595" indent="0">
              <a:buNone/>
              <a:defRPr sz="1600">
                <a:solidFill>
                  <a:schemeClr val="tx1">
                    <a:tint val="75000"/>
                  </a:schemeClr>
                </a:solidFill>
              </a:defRPr>
            </a:lvl4pPr>
            <a:lvl5pPr marL="1828795" indent="0">
              <a:buNone/>
              <a:defRPr sz="1600">
                <a:solidFill>
                  <a:schemeClr val="tx1">
                    <a:tint val="75000"/>
                  </a:schemeClr>
                </a:solidFill>
              </a:defRPr>
            </a:lvl5pPr>
            <a:lvl6pPr marL="2285993" indent="0">
              <a:buNone/>
              <a:defRPr sz="1600">
                <a:solidFill>
                  <a:schemeClr val="tx1">
                    <a:tint val="75000"/>
                  </a:schemeClr>
                </a:solidFill>
              </a:defRPr>
            </a:lvl6pPr>
            <a:lvl7pPr marL="2743191" indent="0">
              <a:buNone/>
              <a:defRPr sz="1600">
                <a:solidFill>
                  <a:schemeClr val="tx1">
                    <a:tint val="75000"/>
                  </a:schemeClr>
                </a:solidFill>
              </a:defRPr>
            </a:lvl7pPr>
            <a:lvl8pPr marL="3200390" indent="0">
              <a:buNone/>
              <a:defRPr sz="1600">
                <a:solidFill>
                  <a:schemeClr val="tx1">
                    <a:tint val="75000"/>
                  </a:schemeClr>
                </a:solidFill>
              </a:defRPr>
            </a:lvl8pPr>
            <a:lvl9pPr marL="365758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EFBF07-65E6-484B-BDC5-180BF9390866}"/>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5" name="Footer Placeholder 4">
            <a:extLst>
              <a:ext uri="{FF2B5EF4-FFF2-40B4-BE49-F238E27FC236}">
                <a16:creationId xmlns:a16="http://schemas.microsoft.com/office/drawing/2014/main" id="{1A4EFF6B-2B9B-4045-A011-E92321EF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0A07E-868E-4F5A-AB01-59B6A27690CA}"/>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9271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BDA-3812-444A-B70F-06E1D4CE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391E7-AC72-497E-A9DD-6CA7AC8FD99E}"/>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D34EF-68C8-486B-B46B-9B704A026D08}"/>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8A7BB-80B9-45B9-8B2A-8D5CA27CD634}"/>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6" name="Footer Placeholder 5">
            <a:extLst>
              <a:ext uri="{FF2B5EF4-FFF2-40B4-BE49-F238E27FC236}">
                <a16:creationId xmlns:a16="http://schemas.microsoft.com/office/drawing/2014/main" id="{C5ECAFCC-25C7-42FC-98C2-EDC11894A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87CA6-5FC9-43FD-884D-3B9067D74CB9}"/>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0976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7258-D923-49A4-BCB8-86800A5D145B}"/>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3E696-8378-4449-A340-55D05CB76980}"/>
              </a:ext>
            </a:extLst>
          </p:cNvPr>
          <p:cNvSpPr>
            <a:spLocks noGrp="1"/>
          </p:cNvSpPr>
          <p:nvPr>
            <p:ph type="body" idx="1"/>
          </p:nvPr>
        </p:nvSpPr>
        <p:spPr>
          <a:xfrm>
            <a:off x="839793" y="1681163"/>
            <a:ext cx="5157787"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B5099-EA01-4678-BF41-CEC64A21C078}"/>
              </a:ext>
            </a:extLst>
          </p:cNvPr>
          <p:cNvSpPr>
            <a:spLocks noGrp="1"/>
          </p:cNvSpPr>
          <p:nvPr>
            <p:ph sz="half" idx="2"/>
          </p:nvPr>
        </p:nvSpPr>
        <p:spPr>
          <a:xfrm>
            <a:off x="839793"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1A7B2-4F29-4F40-BD01-106A1D22B0D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98351-0136-4E59-A271-3F7AC30AC1B1}"/>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CEF2D-4BF7-4A69-AC48-A086A439F96C}"/>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8" name="Footer Placeholder 7">
            <a:extLst>
              <a:ext uri="{FF2B5EF4-FFF2-40B4-BE49-F238E27FC236}">
                <a16:creationId xmlns:a16="http://schemas.microsoft.com/office/drawing/2014/main" id="{6900E981-C6C7-4CA7-9727-BAC27F24E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3A639-D128-456E-AFFB-2F3F24368B52}"/>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5067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6F2C-B158-43B5-9C21-549FA9E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A75B6-1093-4B83-A120-CB5D372D04A0}"/>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4" name="Footer Placeholder 3">
            <a:extLst>
              <a:ext uri="{FF2B5EF4-FFF2-40B4-BE49-F238E27FC236}">
                <a16:creationId xmlns:a16="http://schemas.microsoft.com/office/drawing/2014/main" id="{B69A1636-0E03-461C-86E1-ACA361AE2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3A85B-9D18-40B4-995B-529299CF757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13448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1590-1BE7-4EE6-8678-6DA9F09B6427}"/>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3" name="Footer Placeholder 2">
            <a:extLst>
              <a:ext uri="{FF2B5EF4-FFF2-40B4-BE49-F238E27FC236}">
                <a16:creationId xmlns:a16="http://schemas.microsoft.com/office/drawing/2014/main" id="{391B33F8-7E37-412D-A10B-04353C81D7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5CF0B-9A27-4D3F-BEF4-5B1FB18791D8}"/>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62157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0F68-029F-4F5C-A094-F26F2311F44D}"/>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64BEB-AD39-4CA9-B855-F75E016C8A36}"/>
              </a:ext>
            </a:extLst>
          </p:cNvPr>
          <p:cNvSpPr>
            <a:spLocks noGrp="1"/>
          </p:cNvSpPr>
          <p:nvPr>
            <p:ph idx="1"/>
          </p:nvPr>
        </p:nvSpPr>
        <p:spPr>
          <a:xfrm>
            <a:off x="5183192" y="987429"/>
            <a:ext cx="6172201" cy="4873625"/>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58554-6D02-4637-815A-8BF38C8A5478}"/>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A9515-0012-4CFB-BB31-780FDAB9C79C}"/>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6" name="Footer Placeholder 5">
            <a:extLst>
              <a:ext uri="{FF2B5EF4-FFF2-40B4-BE49-F238E27FC236}">
                <a16:creationId xmlns:a16="http://schemas.microsoft.com/office/drawing/2014/main" id="{142AD2F3-474E-4878-9E95-479F51FAB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4161F-6EAC-4133-ADBC-537BBD8C3F37}"/>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40202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A8EA-95F0-4F55-BEB3-DEE8EDC99A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3CC78-7F98-48B4-9BA7-89FECFC28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2092E-3FE1-4E02-BDB4-1F6C275D0754}"/>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5" name="Footer Placeholder 4">
            <a:extLst>
              <a:ext uri="{FF2B5EF4-FFF2-40B4-BE49-F238E27FC236}">
                <a16:creationId xmlns:a16="http://schemas.microsoft.com/office/drawing/2014/main" id="{5244A04D-0A0D-4C99-9587-5301CA9AB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E4883-EA18-4377-BA51-BAEA5D814EC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3550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99EA-3BD4-4FC4-AB1D-4FB4D16463FF}"/>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7EB16-0937-4373-8C56-F42A8D0C0B90}"/>
              </a:ext>
            </a:extLst>
          </p:cNvPr>
          <p:cNvSpPr>
            <a:spLocks noGrp="1"/>
          </p:cNvSpPr>
          <p:nvPr>
            <p:ph type="pic" idx="1"/>
          </p:nvPr>
        </p:nvSpPr>
        <p:spPr>
          <a:xfrm>
            <a:off x="5183192" y="987429"/>
            <a:ext cx="6172201" cy="4873625"/>
          </a:xfrm>
        </p:spPr>
        <p:txBody>
          <a:bodyPr/>
          <a:lstStyle>
            <a:lvl1pPr marL="0" indent="0">
              <a:buNone/>
              <a:defRPr sz="3200"/>
            </a:lvl1pPr>
            <a:lvl2pPr marL="457200" indent="0">
              <a:buNone/>
              <a:defRPr sz="2900"/>
            </a:lvl2pPr>
            <a:lvl3pPr marL="914396" indent="0">
              <a:buNone/>
              <a:defRPr sz="2400"/>
            </a:lvl3pPr>
            <a:lvl4pPr marL="1371595" indent="0">
              <a:buNone/>
              <a:defRPr sz="2100"/>
            </a:lvl4pPr>
            <a:lvl5pPr marL="1828795" indent="0">
              <a:buNone/>
              <a:defRPr sz="2100"/>
            </a:lvl5pPr>
            <a:lvl6pPr marL="2285993" indent="0">
              <a:buNone/>
              <a:defRPr sz="2100"/>
            </a:lvl6pPr>
            <a:lvl7pPr marL="2743191" indent="0">
              <a:buNone/>
              <a:defRPr sz="2100"/>
            </a:lvl7pPr>
            <a:lvl8pPr marL="3200390" indent="0">
              <a:buNone/>
              <a:defRPr sz="2100"/>
            </a:lvl8pPr>
            <a:lvl9pPr marL="3657588" indent="0">
              <a:buNone/>
              <a:defRPr sz="2100"/>
            </a:lvl9pPr>
          </a:lstStyle>
          <a:p>
            <a:endParaRPr lang="en-US"/>
          </a:p>
        </p:txBody>
      </p:sp>
      <p:sp>
        <p:nvSpPr>
          <p:cNvPr id="4" name="Text Placeholder 3">
            <a:extLst>
              <a:ext uri="{FF2B5EF4-FFF2-40B4-BE49-F238E27FC236}">
                <a16:creationId xmlns:a16="http://schemas.microsoft.com/office/drawing/2014/main" id="{314445C1-8166-40AC-BB58-0596441F4061}"/>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DEA2E-CD2E-4232-AA35-9A2598385EE0}"/>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6" name="Footer Placeholder 5">
            <a:extLst>
              <a:ext uri="{FF2B5EF4-FFF2-40B4-BE49-F238E27FC236}">
                <a16:creationId xmlns:a16="http://schemas.microsoft.com/office/drawing/2014/main" id="{E115C09F-536D-450C-BC71-60D4D2B87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B9392-BB79-4283-96AE-916BB6F2A4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003389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4C55-D89C-4A7E-AFC2-45C3AA2B1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4C444-6F6B-45E7-AEC9-0A15B15AF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4587B-F718-4D7D-A631-F4D3FCCFD11F}"/>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5" name="Footer Placeholder 4">
            <a:extLst>
              <a:ext uri="{FF2B5EF4-FFF2-40B4-BE49-F238E27FC236}">
                <a16:creationId xmlns:a16="http://schemas.microsoft.com/office/drawing/2014/main" id="{1F5FFC70-55A3-4C9F-A9B1-F2FE147D2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91F72-0232-4300-A40B-F9B01CB0D686}"/>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42776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49F87-83CF-4313-8D1B-F3F59759B7A6}"/>
              </a:ext>
            </a:extLst>
          </p:cNvPr>
          <p:cNvSpPr>
            <a:spLocks noGrp="1"/>
          </p:cNvSpPr>
          <p:nvPr>
            <p:ph type="title" orient="vert"/>
          </p:nvPr>
        </p:nvSpPr>
        <p:spPr>
          <a:xfrm>
            <a:off x="8724899"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7617A9-7D00-4C21-BC1D-74BD907D92C6}"/>
              </a:ext>
            </a:extLst>
          </p:cNvPr>
          <p:cNvSpPr>
            <a:spLocks noGrp="1"/>
          </p:cNvSpPr>
          <p:nvPr>
            <p:ph type="body" orient="vert" idx="1"/>
          </p:nvPr>
        </p:nvSpPr>
        <p:spPr>
          <a:xfrm>
            <a:off x="838199"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DE6C-242E-48A0-AB09-5FAD3BF401B1}"/>
              </a:ext>
            </a:extLst>
          </p:cNvPr>
          <p:cNvSpPr>
            <a:spLocks noGrp="1"/>
          </p:cNvSpPr>
          <p:nvPr>
            <p:ph type="dt" sz="half" idx="10"/>
          </p:nvPr>
        </p:nvSpPr>
        <p:spPr/>
        <p:txBody>
          <a:bodyPr/>
          <a:lstStyle/>
          <a:p>
            <a:fld id="{E9CD933F-DB83-42DE-AA03-D5EF6BC86FFB}" type="datetimeFigureOut">
              <a:rPr lang="en-US" smtClean="0"/>
              <a:pPr/>
              <a:t>10/20/2024</a:t>
            </a:fld>
            <a:endParaRPr lang="en-US"/>
          </a:p>
        </p:txBody>
      </p:sp>
      <p:sp>
        <p:nvSpPr>
          <p:cNvPr id="5" name="Footer Placeholder 4">
            <a:extLst>
              <a:ext uri="{FF2B5EF4-FFF2-40B4-BE49-F238E27FC236}">
                <a16:creationId xmlns:a16="http://schemas.microsoft.com/office/drawing/2014/main" id="{5CAAE92D-61B8-4CFC-B70B-C975DF272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A4797-FE24-490E-88FB-52CA385E3B0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19328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90B0-7E05-4FBD-AE21-019CA9E59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A75BB-78FE-4938-BD06-1E5793CEF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0E0224-BFDD-4AAC-AA3F-31E7BDBA53A7}"/>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5" name="Footer Placeholder 4">
            <a:extLst>
              <a:ext uri="{FF2B5EF4-FFF2-40B4-BE49-F238E27FC236}">
                <a16:creationId xmlns:a16="http://schemas.microsoft.com/office/drawing/2014/main" id="{1BA8AC72-3A8D-4669-8BB5-99CE4CA19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87350-922A-4483-BA5A-71BAB3B017C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8158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6E11-DF92-43AC-B3B4-7CB99CA79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2A0E1-E196-49B7-B123-2766E67B4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A7183-28EE-4723-B4CE-A8FD3309E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5C56E-8AEC-4BE6-A029-51D12268D2B4}"/>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6" name="Footer Placeholder 5">
            <a:extLst>
              <a:ext uri="{FF2B5EF4-FFF2-40B4-BE49-F238E27FC236}">
                <a16:creationId xmlns:a16="http://schemas.microsoft.com/office/drawing/2014/main" id="{893B86B6-D88E-4C6F-8FF6-9767DD022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D3C55-E825-46BB-A336-2FF9EF26ADD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4604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385D-003B-4838-A098-979BAE1CAE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ADD51-F1D5-40DA-B6B4-85F92937A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AC21E-EC10-44E8-86E5-E1C1CC6001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1DF40-B7C6-4AEB-B2E9-D59F46D81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42E1DF-5A51-40A3-A4B6-43A7D2AE4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BE3C9-9383-4B8D-BCAD-77196315A2C4}"/>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8" name="Footer Placeholder 7">
            <a:extLst>
              <a:ext uri="{FF2B5EF4-FFF2-40B4-BE49-F238E27FC236}">
                <a16:creationId xmlns:a16="http://schemas.microsoft.com/office/drawing/2014/main" id="{4A96F892-9AF9-4AB7-9327-76EE163CC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923C8-3056-4C94-B4DD-9FD6D5AA0E77}"/>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8945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5B8F-726F-47B2-AE84-5AA15A4EB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C2065-1FAF-49C5-A60B-3DAE2DDCCE86}"/>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4" name="Footer Placeholder 3">
            <a:extLst>
              <a:ext uri="{FF2B5EF4-FFF2-40B4-BE49-F238E27FC236}">
                <a16:creationId xmlns:a16="http://schemas.microsoft.com/office/drawing/2014/main" id="{7377C124-22B7-415D-8F96-EAB3BDAFD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6E1441-7270-44FC-A3DC-39D9C7C1990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2210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66ADA-3879-41CE-B3CE-69C42ECF4484}"/>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3" name="Footer Placeholder 2">
            <a:extLst>
              <a:ext uri="{FF2B5EF4-FFF2-40B4-BE49-F238E27FC236}">
                <a16:creationId xmlns:a16="http://schemas.microsoft.com/office/drawing/2014/main" id="{FFE60F1B-A9EE-48EE-A371-2C78BFF4D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0C8A5-61BD-4826-BBF7-9D69A51B6A03}"/>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80606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BA32-C693-4CC0-929B-10E508AA1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D43A0-D01C-451B-BEA5-CC9093799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48F445-7EDC-4DA0-8C2B-C4597B185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5C683-450E-4563-992D-62A4142717F8}"/>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6" name="Footer Placeholder 5">
            <a:extLst>
              <a:ext uri="{FF2B5EF4-FFF2-40B4-BE49-F238E27FC236}">
                <a16:creationId xmlns:a16="http://schemas.microsoft.com/office/drawing/2014/main" id="{73450A65-0D33-4419-BF6F-3BAC78491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EC09E-3E9C-41FF-995D-FB2BFEA62A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45222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D379-96EE-451B-913A-E7C0BBDA2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991EA-48BC-4AD3-B4EA-B1B1CBB78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8AD23-2635-42A1-B2BD-8569DED4B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83B01-FE9D-4817-BC14-9056CC44C7E0}"/>
              </a:ext>
            </a:extLst>
          </p:cNvPr>
          <p:cNvSpPr>
            <a:spLocks noGrp="1"/>
          </p:cNvSpPr>
          <p:nvPr>
            <p:ph type="dt" sz="half" idx="10"/>
          </p:nvPr>
        </p:nvSpPr>
        <p:spPr/>
        <p:txBody>
          <a:bodyPr/>
          <a:lstStyle/>
          <a:p>
            <a:fld id="{2A6B1648-F42B-48C3-951D-20D1E07C6CBB}" type="datetimeFigureOut">
              <a:rPr lang="en-US" smtClean="0"/>
              <a:pPr/>
              <a:t>10/20/2024</a:t>
            </a:fld>
            <a:endParaRPr lang="en-US"/>
          </a:p>
        </p:txBody>
      </p:sp>
      <p:sp>
        <p:nvSpPr>
          <p:cNvPr id="6" name="Footer Placeholder 5">
            <a:extLst>
              <a:ext uri="{FF2B5EF4-FFF2-40B4-BE49-F238E27FC236}">
                <a16:creationId xmlns:a16="http://schemas.microsoft.com/office/drawing/2014/main" id="{B1D6528D-EC05-4190-AACC-37BFA68AD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4CB76-28BC-40B7-8258-4C702B89A16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5154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EAE0F-FFA2-46A6-A78C-2B5655652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6543C-68CC-43E0-B782-A36541516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76FB3-FB15-40EE-A01B-96ECC6D65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B1648-F42B-48C3-951D-20D1E07C6CBB}" type="datetimeFigureOut">
              <a:rPr lang="en-US" smtClean="0"/>
              <a:pPr/>
              <a:t>10/20/2024</a:t>
            </a:fld>
            <a:endParaRPr lang="en-US"/>
          </a:p>
        </p:txBody>
      </p:sp>
      <p:sp>
        <p:nvSpPr>
          <p:cNvPr id="5" name="Footer Placeholder 4">
            <a:extLst>
              <a:ext uri="{FF2B5EF4-FFF2-40B4-BE49-F238E27FC236}">
                <a16:creationId xmlns:a16="http://schemas.microsoft.com/office/drawing/2014/main" id="{2CF91048-07E9-463A-9215-E26C4CDAB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08BE1F-3720-425F-80EA-27D92F1E6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2C790-6765-4622-9BD0-26D1469B583A}" type="slidenum">
              <a:rPr lang="en-US" smtClean="0"/>
              <a:pPr/>
              <a:t>‹#›</a:t>
            </a:fld>
            <a:endParaRPr lang="en-US"/>
          </a:p>
        </p:txBody>
      </p:sp>
    </p:spTree>
    <p:extLst>
      <p:ext uri="{BB962C8B-B14F-4D97-AF65-F5344CB8AC3E}">
        <p14:creationId xmlns:p14="http://schemas.microsoft.com/office/powerpoint/2010/main" val="419698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8CE19-4582-4410-AB6B-CEAC80AD87A8}"/>
              </a:ext>
            </a:extLst>
          </p:cNvPr>
          <p:cNvSpPr>
            <a:spLocks noGrp="1"/>
          </p:cNvSpPr>
          <p:nvPr>
            <p:ph type="title"/>
          </p:nvPr>
        </p:nvSpPr>
        <p:spPr>
          <a:xfrm>
            <a:off x="838205" y="365125"/>
            <a:ext cx="10515600" cy="1325563"/>
          </a:xfrm>
          <a:prstGeom prst="rect">
            <a:avLst/>
          </a:prstGeom>
        </p:spPr>
        <p:txBody>
          <a:bodyPr vert="horz" lIns="91440" tIns="45721" rIns="91440" bIns="4572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C8540-BAB7-4884-8E64-26DFAC586625}"/>
              </a:ext>
            </a:extLst>
          </p:cNvPr>
          <p:cNvSpPr>
            <a:spLocks noGrp="1"/>
          </p:cNvSpPr>
          <p:nvPr>
            <p:ph type="body" idx="1"/>
          </p:nvPr>
        </p:nvSpPr>
        <p:spPr>
          <a:xfrm>
            <a:off x="838205" y="1825625"/>
            <a:ext cx="10515600" cy="4351339"/>
          </a:xfrm>
          <a:prstGeom prst="rect">
            <a:avLst/>
          </a:prstGeom>
        </p:spPr>
        <p:txBody>
          <a:bodyPr vert="horz" lIns="91440" tIns="45721" rIns="91440" bIns="457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3674F-496D-4B49-9F02-F149AFB7BBA8}"/>
              </a:ext>
            </a:extLst>
          </p:cNvPr>
          <p:cNvSpPr>
            <a:spLocks noGrp="1"/>
          </p:cNvSpPr>
          <p:nvPr>
            <p:ph type="dt" sz="half" idx="2"/>
          </p:nvPr>
        </p:nvSpPr>
        <p:spPr>
          <a:xfrm>
            <a:off x="838201" y="6356352"/>
            <a:ext cx="2743200" cy="365125"/>
          </a:xfrm>
          <a:prstGeom prst="rect">
            <a:avLst/>
          </a:prstGeom>
        </p:spPr>
        <p:txBody>
          <a:bodyPr vert="horz" lIns="91440" tIns="45721" rIns="91440" bIns="45721" rtlCol="0" anchor="ctr"/>
          <a:lstStyle>
            <a:lvl1pPr algn="l">
              <a:defRPr sz="1300">
                <a:solidFill>
                  <a:schemeClr val="tx1">
                    <a:tint val="75000"/>
                  </a:schemeClr>
                </a:solidFill>
              </a:defRPr>
            </a:lvl1pPr>
          </a:lstStyle>
          <a:p>
            <a:fld id="{E9CD933F-DB83-42DE-AA03-D5EF6BC86FFB}" type="datetimeFigureOut">
              <a:rPr lang="en-US" smtClean="0"/>
              <a:pPr/>
              <a:t>10/20/2024</a:t>
            </a:fld>
            <a:endParaRPr lang="en-US"/>
          </a:p>
        </p:txBody>
      </p:sp>
      <p:sp>
        <p:nvSpPr>
          <p:cNvPr id="5" name="Footer Placeholder 4">
            <a:extLst>
              <a:ext uri="{FF2B5EF4-FFF2-40B4-BE49-F238E27FC236}">
                <a16:creationId xmlns:a16="http://schemas.microsoft.com/office/drawing/2014/main" id="{66EDBF98-2AD8-476E-A013-57C706466A6C}"/>
              </a:ext>
            </a:extLst>
          </p:cNvPr>
          <p:cNvSpPr>
            <a:spLocks noGrp="1"/>
          </p:cNvSpPr>
          <p:nvPr>
            <p:ph type="ftr" sz="quarter" idx="3"/>
          </p:nvPr>
        </p:nvSpPr>
        <p:spPr>
          <a:xfrm>
            <a:off x="4038605" y="6356352"/>
            <a:ext cx="4114800" cy="365125"/>
          </a:xfrm>
          <a:prstGeom prst="rect">
            <a:avLst/>
          </a:prstGeom>
        </p:spPr>
        <p:txBody>
          <a:bodyPr vert="horz" lIns="91440" tIns="45721" rIns="91440" bIns="45721" rtlCol="0" anchor="ctr"/>
          <a:lstStyle>
            <a:lvl1pPr algn="ctr">
              <a:defRPr sz="13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E7A0C-6226-4B69-B249-2360E65B63EC}"/>
              </a:ext>
            </a:extLst>
          </p:cNvPr>
          <p:cNvSpPr>
            <a:spLocks noGrp="1"/>
          </p:cNvSpPr>
          <p:nvPr>
            <p:ph type="sldNum" sz="quarter" idx="4"/>
          </p:nvPr>
        </p:nvSpPr>
        <p:spPr>
          <a:xfrm>
            <a:off x="8610601" y="6356352"/>
            <a:ext cx="2743200" cy="365125"/>
          </a:xfrm>
          <a:prstGeom prst="rect">
            <a:avLst/>
          </a:prstGeom>
        </p:spPr>
        <p:txBody>
          <a:bodyPr vert="horz" lIns="91440" tIns="45721" rIns="91440" bIns="45721" rtlCol="0" anchor="ctr"/>
          <a:lstStyle>
            <a:lvl1pPr algn="r">
              <a:defRPr sz="1300">
                <a:solidFill>
                  <a:schemeClr val="tx1">
                    <a:tint val="75000"/>
                  </a:schemeClr>
                </a:solidFill>
              </a:defRPr>
            </a:lvl1pPr>
          </a:lstStyle>
          <a:p>
            <a:fld id="{BDF3C2EF-5DB9-4B79-9341-799FBB21EAB2}" type="slidenum">
              <a:rPr lang="en-US" smtClean="0"/>
              <a:pPr/>
              <a:t>‹#›</a:t>
            </a:fld>
            <a:endParaRPr lang="en-US"/>
          </a:p>
        </p:txBody>
      </p:sp>
    </p:spTree>
    <p:extLst>
      <p:ext uri="{BB962C8B-B14F-4D97-AF65-F5344CB8AC3E}">
        <p14:creationId xmlns:p14="http://schemas.microsoft.com/office/powerpoint/2010/main" val="29655830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5798" indent="-228600"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6" indent="-228600" algn="l" defTabSz="914396"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195"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4pPr>
      <a:lvl5pPr marL="2057393"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5pPr>
      <a:lvl6pPr marL="25145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7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990"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6187"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396" rtl="0" eaLnBrk="1" latinLnBrk="0" hangingPunct="1">
        <a:defRPr sz="1700" kern="1200">
          <a:solidFill>
            <a:schemeClr val="tx1"/>
          </a:solidFill>
          <a:latin typeface="+mn-lt"/>
          <a:ea typeface="+mn-ea"/>
          <a:cs typeface="+mn-cs"/>
        </a:defRPr>
      </a:lvl1pPr>
      <a:lvl2pPr marL="457200" algn="l" defTabSz="914396" rtl="0" eaLnBrk="1" latinLnBrk="0" hangingPunct="1">
        <a:defRPr sz="1700" kern="1200">
          <a:solidFill>
            <a:schemeClr val="tx1"/>
          </a:solidFill>
          <a:latin typeface="+mn-lt"/>
          <a:ea typeface="+mn-ea"/>
          <a:cs typeface="+mn-cs"/>
        </a:defRPr>
      </a:lvl2pPr>
      <a:lvl3pPr marL="914396" algn="l" defTabSz="914396" rtl="0" eaLnBrk="1" latinLnBrk="0" hangingPunct="1">
        <a:defRPr sz="1700" kern="1200">
          <a:solidFill>
            <a:schemeClr val="tx1"/>
          </a:solidFill>
          <a:latin typeface="+mn-lt"/>
          <a:ea typeface="+mn-ea"/>
          <a:cs typeface="+mn-cs"/>
        </a:defRPr>
      </a:lvl3pPr>
      <a:lvl4pPr marL="1371595" algn="l" defTabSz="914396" rtl="0" eaLnBrk="1" latinLnBrk="0" hangingPunct="1">
        <a:defRPr sz="1700" kern="1200">
          <a:solidFill>
            <a:schemeClr val="tx1"/>
          </a:solidFill>
          <a:latin typeface="+mn-lt"/>
          <a:ea typeface="+mn-ea"/>
          <a:cs typeface="+mn-cs"/>
        </a:defRPr>
      </a:lvl4pPr>
      <a:lvl5pPr marL="1828795" algn="l" defTabSz="914396" rtl="0" eaLnBrk="1" latinLnBrk="0" hangingPunct="1">
        <a:defRPr sz="1700" kern="1200">
          <a:solidFill>
            <a:schemeClr val="tx1"/>
          </a:solidFill>
          <a:latin typeface="+mn-lt"/>
          <a:ea typeface="+mn-ea"/>
          <a:cs typeface="+mn-cs"/>
        </a:defRPr>
      </a:lvl5pPr>
      <a:lvl6pPr marL="2285993" algn="l" defTabSz="914396" rtl="0" eaLnBrk="1" latinLnBrk="0" hangingPunct="1">
        <a:defRPr sz="1700" kern="1200">
          <a:solidFill>
            <a:schemeClr val="tx1"/>
          </a:solidFill>
          <a:latin typeface="+mn-lt"/>
          <a:ea typeface="+mn-ea"/>
          <a:cs typeface="+mn-cs"/>
        </a:defRPr>
      </a:lvl6pPr>
      <a:lvl7pPr marL="2743191" algn="l" defTabSz="914396" rtl="0" eaLnBrk="1" latinLnBrk="0" hangingPunct="1">
        <a:defRPr sz="1700" kern="1200">
          <a:solidFill>
            <a:schemeClr val="tx1"/>
          </a:solidFill>
          <a:latin typeface="+mn-lt"/>
          <a:ea typeface="+mn-ea"/>
          <a:cs typeface="+mn-cs"/>
        </a:defRPr>
      </a:lvl7pPr>
      <a:lvl8pPr marL="3200390" algn="l" defTabSz="914396" rtl="0" eaLnBrk="1" latinLnBrk="0" hangingPunct="1">
        <a:defRPr sz="1700" kern="1200">
          <a:solidFill>
            <a:schemeClr val="tx1"/>
          </a:solidFill>
          <a:latin typeface="+mn-lt"/>
          <a:ea typeface="+mn-ea"/>
          <a:cs typeface="+mn-cs"/>
        </a:defRPr>
      </a:lvl8pPr>
      <a:lvl9pPr marL="3657588" algn="l" defTabSz="91439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 Khung Powerpoint đẹp nhất"/>
          <p:cNvPicPr>
            <a:picLocks noChangeAspect="1" noChangeArrowheads="1"/>
          </p:cNvPicPr>
          <p:nvPr/>
        </p:nvPicPr>
        <p:blipFill>
          <a:blip r:embed="rId2"/>
          <a:srcRect/>
          <a:stretch>
            <a:fillRect/>
          </a:stretch>
        </p:blipFill>
        <p:spPr bwMode="auto">
          <a:xfrm>
            <a:off x="0" y="0"/>
            <a:ext cx="12017829" cy="7101417"/>
          </a:xfrm>
          <a:prstGeom prst="rect">
            <a:avLst/>
          </a:prstGeom>
          <a:noFill/>
          <a:ln w="9525">
            <a:noFill/>
            <a:miter lim="800000"/>
            <a:headEnd/>
            <a:tailEnd/>
          </a:ln>
        </p:spPr>
      </p:pic>
      <p:sp>
        <p:nvSpPr>
          <p:cNvPr id="5" name="Rectangle 4"/>
          <p:cNvSpPr/>
          <p:nvPr/>
        </p:nvSpPr>
        <p:spPr>
          <a:xfrm>
            <a:off x="953589" y="2576710"/>
            <a:ext cx="9757954" cy="1785104"/>
          </a:xfrm>
          <a:prstGeom prst="rect">
            <a:avLst/>
          </a:prstGeom>
        </p:spPr>
        <p:txBody>
          <a:bodyPr wrap="square">
            <a:spAutoFit/>
          </a:bodyPr>
          <a:lstStyle/>
          <a:p>
            <a:pPr algn="ctr" defTabSz="1219170" fontAlgn="base">
              <a:spcBef>
                <a:spcPct val="50000"/>
              </a:spcBef>
              <a:spcAft>
                <a:spcPct val="0"/>
              </a:spcAft>
            </a:pPr>
            <a:r>
              <a:rPr lang="en-US" sz="4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smtClean="0">
                <a:solidFill>
                  <a:srgbClr val="0070C0"/>
                </a:solidFill>
                <a:latin typeface="Times New Roman" pitchFamily="18" charset="0"/>
                <a:cs typeface="Times New Roman" pitchFamily="18" charset="0"/>
              </a:rPr>
              <a:t>CHÀ</a:t>
            </a:r>
            <a:r>
              <a:rPr lang="vi-VN" sz="4400" b="1" dirty="0">
                <a:solidFill>
                  <a:srgbClr val="0070C0"/>
                </a:solidFill>
                <a:latin typeface="Times New Roman" pitchFamily="18" charset="0"/>
                <a:cs typeface="Times New Roman" pitchFamily="18" charset="0"/>
              </a:rPr>
              <a:t>O MỪNG </a:t>
            </a:r>
            <a:r>
              <a:rPr lang="en-US" sz="4400" b="1" dirty="0">
                <a:solidFill>
                  <a:srgbClr val="0070C0"/>
                </a:solidFill>
                <a:latin typeface="Times New Roman" pitchFamily="18" charset="0"/>
                <a:cs typeface="Times New Roman" pitchFamily="18" charset="0"/>
              </a:rPr>
              <a:t>CÁC EM HỌC SINH </a:t>
            </a:r>
          </a:p>
          <a:p>
            <a:pPr algn="ctr" defTabSz="1219170" fontAlgn="base">
              <a:spcBef>
                <a:spcPct val="50000"/>
              </a:spcBef>
              <a:spcAft>
                <a:spcPct val="0"/>
              </a:spcAft>
            </a:pPr>
            <a:r>
              <a:rPr lang="en-US" sz="4400" b="1" dirty="0" smtClean="0">
                <a:solidFill>
                  <a:srgbClr val="0070C0"/>
                </a:solidFill>
                <a:latin typeface="Times New Roman" pitchFamily="18" charset="0"/>
                <a:cs typeface="Times New Roman" pitchFamily="18" charset="0"/>
              </a:rPr>
              <a:t>            </a:t>
            </a: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000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dirty="0">
                <a:solidFill>
                  <a:srgbClr val="FF0000"/>
                </a:solidFill>
                <a:latin typeface="Times New Roman"/>
                <a:ea typeface="Times New Roman"/>
                <a:cs typeface="Times New Roman"/>
              </a:rPr>
              <a:t>	</a:t>
            </a:r>
            <a:r>
              <a:rPr lang="en-US" sz="2800" b="1" dirty="0" smtClean="0">
                <a:solidFill>
                  <a:srgbClr val="FF0000"/>
                </a:solidFill>
              </a:rPr>
              <a:t>2</a:t>
            </a:r>
            <a:r>
              <a:rPr lang="en-US" sz="2800" b="1" dirty="0">
                <a:solidFill>
                  <a:srgbClr val="FF0000"/>
                </a:solidFill>
              </a:rPr>
              <a:t>. </a:t>
            </a:r>
            <a:r>
              <a:rPr lang="en-US" sz="2800" b="1" u="sng" dirty="0" err="1">
                <a:solidFill>
                  <a:srgbClr val="FF0000"/>
                </a:solidFill>
              </a:rPr>
              <a:t>Các</a:t>
            </a:r>
            <a:r>
              <a:rPr lang="en-US" sz="2800" b="1" u="sng" dirty="0">
                <a:solidFill>
                  <a:srgbClr val="FF0000"/>
                </a:solidFill>
              </a:rPr>
              <a:t> </a:t>
            </a:r>
            <a:r>
              <a:rPr lang="en-US" sz="2800" b="1" u="sng" dirty="0" err="1">
                <a:solidFill>
                  <a:srgbClr val="FF0000"/>
                </a:solidFill>
              </a:rPr>
              <a:t>hiện</a:t>
            </a:r>
            <a:r>
              <a:rPr lang="en-US" sz="2800" b="1" u="sng" dirty="0">
                <a:solidFill>
                  <a:srgbClr val="FF0000"/>
                </a:solidFill>
              </a:rPr>
              <a:t> </a:t>
            </a:r>
            <a:r>
              <a:rPr lang="en-US" sz="2800" b="1" u="sng" dirty="0" err="1">
                <a:solidFill>
                  <a:srgbClr val="FF0000"/>
                </a:solidFill>
              </a:rPr>
              <a:t>tượng</a:t>
            </a:r>
            <a:r>
              <a:rPr lang="en-US" sz="2800" b="1" u="sng" dirty="0">
                <a:solidFill>
                  <a:srgbClr val="FF0000"/>
                </a:solidFill>
              </a:rPr>
              <a:t> </a:t>
            </a:r>
            <a:r>
              <a:rPr lang="en-US" sz="2800" b="1" u="sng" dirty="0" err="1">
                <a:solidFill>
                  <a:srgbClr val="FF0000"/>
                </a:solidFill>
              </a:rPr>
              <a:t>trong</a:t>
            </a:r>
            <a:r>
              <a:rPr lang="en-US" sz="2800" b="1" u="sng" dirty="0">
                <a:solidFill>
                  <a:srgbClr val="FF0000"/>
                </a:solidFill>
              </a:rPr>
              <a:t> </a:t>
            </a:r>
            <a:r>
              <a:rPr lang="en-US" sz="2800" b="1" u="sng" dirty="0" err="1">
                <a:solidFill>
                  <a:srgbClr val="FF0000"/>
                </a:solidFill>
              </a:rPr>
              <a:t>thực</a:t>
            </a:r>
            <a:r>
              <a:rPr lang="en-US" sz="2800" b="1" u="sng" dirty="0">
                <a:solidFill>
                  <a:srgbClr val="FF0000"/>
                </a:solidFill>
              </a:rPr>
              <a:t> </a:t>
            </a:r>
            <a:r>
              <a:rPr lang="en-US" sz="2800" b="1" u="sng" dirty="0" err="1">
                <a:solidFill>
                  <a:srgbClr val="FF0000"/>
                </a:solidFill>
              </a:rPr>
              <a:t>tế</a:t>
            </a:r>
            <a:r>
              <a:rPr lang="en-US" sz="2800" b="1" u="sng" dirty="0">
                <a:solidFill>
                  <a:srgbClr val="FF0000"/>
                </a:solidFill>
              </a:rPr>
              <a:t> </a:t>
            </a:r>
            <a:r>
              <a:rPr lang="en-US" sz="2800" b="1" u="sng" dirty="0" err="1">
                <a:solidFill>
                  <a:srgbClr val="FF0000"/>
                </a:solidFill>
              </a:rPr>
              <a:t>mà</a:t>
            </a:r>
            <a:r>
              <a:rPr lang="en-US" sz="2800" b="1" u="sng" dirty="0">
                <a:solidFill>
                  <a:srgbClr val="FF0000"/>
                </a:solidFill>
              </a:rPr>
              <a:t> </a:t>
            </a:r>
            <a:r>
              <a:rPr lang="en-US" sz="2800" b="1" u="sng" dirty="0" err="1">
                <a:solidFill>
                  <a:srgbClr val="FF0000"/>
                </a:solidFill>
              </a:rPr>
              <a:t>Trần</a:t>
            </a:r>
            <a:r>
              <a:rPr lang="en-US" sz="2800" b="1" u="sng" dirty="0">
                <a:solidFill>
                  <a:srgbClr val="FF0000"/>
                </a:solidFill>
              </a:rPr>
              <a:t> </a:t>
            </a:r>
            <a:r>
              <a:rPr lang="en-US" sz="2800" b="1" u="sng" dirty="0" err="1">
                <a:solidFill>
                  <a:srgbClr val="FF0000"/>
                </a:solidFill>
              </a:rPr>
              <a:t>Quốc</a:t>
            </a:r>
            <a:r>
              <a:rPr lang="en-US" sz="2800" b="1" u="sng" dirty="0">
                <a:solidFill>
                  <a:srgbClr val="FF0000"/>
                </a:solidFill>
              </a:rPr>
              <a:t> </a:t>
            </a:r>
            <a:r>
              <a:rPr lang="en-US" sz="2800" b="1" u="sng" dirty="0" err="1" smtClean="0">
                <a:solidFill>
                  <a:srgbClr val="FF0000"/>
                </a:solidFill>
              </a:rPr>
              <a:t>Tuấn</a:t>
            </a:r>
            <a:r>
              <a:rPr lang="en-US" sz="2800" b="1" u="sng" dirty="0" smtClean="0">
                <a:solidFill>
                  <a:srgbClr val="FF0000"/>
                </a:solidFill>
              </a:rPr>
              <a:t> </a:t>
            </a:r>
            <a:r>
              <a:rPr lang="en-US" sz="2800" b="1" u="sng" dirty="0" err="1" smtClean="0">
                <a:solidFill>
                  <a:srgbClr val="FF0000"/>
                </a:solidFill>
              </a:rPr>
              <a:t>nhắc</a:t>
            </a:r>
            <a:r>
              <a:rPr lang="en-US" sz="2800" b="1" u="sng" dirty="0" smtClean="0">
                <a:solidFill>
                  <a:srgbClr val="FF0000"/>
                </a:solidFill>
              </a:rPr>
              <a:t> </a:t>
            </a:r>
            <a:r>
              <a:rPr lang="en-US" sz="2800" b="1" u="sng" dirty="0" err="1">
                <a:solidFill>
                  <a:srgbClr val="FF0000"/>
                </a:solidFill>
              </a:rPr>
              <a:t>đến</a:t>
            </a:r>
            <a:endParaRPr lang="en-US" sz="2800" u="sng" dirty="0">
              <a:solidFill>
                <a:srgbClr val="FF0000"/>
              </a:solidFill>
            </a:endParaRPr>
          </a:p>
          <a:p>
            <a:pPr algn="just" fontAlgn="base">
              <a:spcBef>
                <a:spcPct val="0"/>
              </a:spcBef>
            </a:pPr>
            <a:r>
              <a:rPr lang="pt-BR" sz="3200" b="1" dirty="0">
                <a:solidFill>
                  <a:srgbClr val="FF0000"/>
                </a:solidFill>
                <a:latin typeface="Times New Roman"/>
                <a:ea typeface="Times New Roman"/>
                <a:cs typeface="Times New Roman"/>
              </a:rPr>
              <a:t>	</a:t>
            </a:r>
            <a:endParaRPr lang="pt-BR" sz="3200" b="1" u="sng" dirty="0">
              <a:solidFill>
                <a:srgbClr val="FF0000"/>
              </a:solidFill>
              <a:latin typeface="Times New Roman"/>
              <a:ea typeface="Times New Roman"/>
              <a:cs typeface="Times New Roman"/>
            </a:endParaRPr>
          </a:p>
        </p:txBody>
      </p:sp>
      <p:sp>
        <p:nvSpPr>
          <p:cNvPr id="4" name="TextBox 3">
            <a:extLst>
              <a:ext uri="{FF2B5EF4-FFF2-40B4-BE49-F238E27FC236}">
                <a16:creationId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1301616"/>
              </p:ext>
            </p:extLst>
          </p:nvPr>
        </p:nvGraphicFramePr>
        <p:xfrm>
          <a:off x="1124794" y="817359"/>
          <a:ext cx="10106952" cy="5879651"/>
        </p:xfrm>
        <a:graphic>
          <a:graphicData uri="http://schemas.openxmlformats.org/drawingml/2006/table">
            <a:tbl>
              <a:tblPr firstRow="1" bandRow="1">
                <a:tableStyleId>{5C22544A-7EE6-4342-B048-85BDC9FD1C3A}</a:tableStyleId>
              </a:tblPr>
              <a:tblGrid>
                <a:gridCol w="3368984">
                  <a:extLst>
                    <a:ext uri="{9D8B030D-6E8A-4147-A177-3AD203B41FA5}">
                      <a16:colId xmlns:a16="http://schemas.microsoft.com/office/drawing/2014/main" val="20000"/>
                    </a:ext>
                  </a:extLst>
                </a:gridCol>
                <a:gridCol w="3240784">
                  <a:extLst>
                    <a:ext uri="{9D8B030D-6E8A-4147-A177-3AD203B41FA5}">
                      <a16:colId xmlns:a16="http://schemas.microsoft.com/office/drawing/2014/main" val="20001"/>
                    </a:ext>
                  </a:extLst>
                </a:gridCol>
                <a:gridCol w="3497184">
                  <a:extLst>
                    <a:ext uri="{9D8B030D-6E8A-4147-A177-3AD203B41FA5}">
                      <a16:colId xmlns:a16="http://schemas.microsoft.com/office/drawing/2014/main" val="20002"/>
                    </a:ext>
                  </a:extLst>
                </a:gridCol>
              </a:tblGrid>
              <a:tr h="771436">
                <a:tc gridSpan="2">
                  <a:txBody>
                    <a:bodyPr/>
                    <a:lstStyle/>
                    <a:p>
                      <a:pPr indent="254000" algn="just">
                        <a:lnSpc>
                          <a:spcPct val="129000"/>
                        </a:lnSpc>
                        <a:spcAft>
                          <a:spcPts val="500"/>
                        </a:spcAft>
                        <a:tabLst>
                          <a:tab pos="391160" algn="l"/>
                        </a:tabLst>
                      </a:pPr>
                      <a:r>
                        <a:rPr lang="en-US" sz="1600" b="1" dirty="0" smtClean="0">
                          <a:effectLst/>
                          <a:latin typeface="Times New Roman"/>
                          <a:ea typeface="Times New Roman"/>
                          <a:cs typeface="Times New Roman"/>
                        </a:rPr>
                        <a:t>         </a:t>
                      </a:r>
                      <a:r>
                        <a:rPr lang="en-US" sz="1600" b="1" dirty="0" err="1" smtClean="0">
                          <a:effectLst/>
                          <a:latin typeface="Times New Roman"/>
                          <a:ea typeface="Times New Roman"/>
                          <a:cs typeface="Times New Roman"/>
                        </a:rPr>
                        <a:t>Nhóm</a:t>
                      </a:r>
                      <a:r>
                        <a:rPr lang="en-US" sz="1600" b="1" dirty="0" smtClean="0">
                          <a:effectLst/>
                          <a:latin typeface="Times New Roman"/>
                          <a:ea typeface="Times New Roman"/>
                          <a:cs typeface="Times New Roman"/>
                        </a:rPr>
                        <a:t> </a:t>
                      </a:r>
                      <a:r>
                        <a:rPr lang="en-US" sz="1600" b="1" dirty="0" err="1">
                          <a:effectLst/>
                          <a:latin typeface="Times New Roman"/>
                          <a:ea typeface="Times New Roman"/>
                          <a:cs typeface="Times New Roman"/>
                        </a:rPr>
                        <a:t>các</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hiện</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tượng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trong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thực</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tế</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và</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các</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biểu</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hiện</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cụ</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thể</a:t>
                      </a:r>
                      <a:endParaRPr lang="en-US" sz="1600" dirty="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1600" b="1">
                          <a:effectLst/>
                          <a:latin typeface="Times New Roman"/>
                          <a:ea typeface="Times New Roman"/>
                          <a:cs typeface="Times New Roman"/>
                        </a:rPr>
                        <a:t>Cảm xúc chủ đạo được khơi gợi trong lòng các tì tướng</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450398">
                <a:tc>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Nhóm các hiện tượng</a:t>
                      </a:r>
                      <a:endParaRPr lang="en-US" sz="16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1600" b="1" smtClean="0">
                          <a:effectLst/>
                          <a:latin typeface="Times New Roman"/>
                          <a:ea typeface="Times New Roman"/>
                          <a:cs typeface="Times New Roman"/>
                        </a:rPr>
                        <a:t>Các biểu hiện cụ thể</a:t>
                      </a:r>
                      <a:endParaRPr lang="en-US" sz="1600" smtClean="0">
                        <a:effectLst/>
                        <a:latin typeface="Times New Roman"/>
                        <a:ea typeface="Times New Roman"/>
                        <a:cs typeface="Times New Roman"/>
                      </a:endParaRPr>
                    </a:p>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1665701">
                <a:tc>
                  <a:txBody>
                    <a:bodyPr/>
                    <a:lstStyle/>
                    <a:p>
                      <a:pPr indent="254000" algn="just">
                        <a:lnSpc>
                          <a:spcPct val="129000"/>
                        </a:lnSpc>
                        <a:spcAft>
                          <a:spcPts val="500"/>
                        </a:spcAft>
                        <a:tabLst>
                          <a:tab pos="391160" algn="l"/>
                        </a:tabLst>
                      </a:pPr>
                      <a:r>
                        <a:rPr lang="en-US" sz="1600" b="1" dirty="0" err="1">
                          <a:effectLst/>
                          <a:latin typeface="Times New Roman"/>
                          <a:ea typeface="Times New Roman"/>
                          <a:cs typeface="Times New Roman"/>
                        </a:rPr>
                        <a:t>Những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tội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ác</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của</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giặc</a:t>
                      </a:r>
                      <a:endParaRPr lang="en-US" sz="16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06270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tình cảm, suy nghĩ, hành động của chủ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68714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việc làm của các tì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a:txBody>
                    <a:bodyPr/>
                    <a:lstStyle/>
                    <a:p>
                      <a:pPr indent="254000" algn="just">
                        <a:lnSpc>
                          <a:spcPct val="115000"/>
                        </a:lnSpc>
                        <a:spcAft>
                          <a:spcPts val="0"/>
                        </a:spcAft>
                      </a:pPr>
                      <a:endParaRPr lang="en-US" sz="16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68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dirty="0">
                <a:solidFill>
                  <a:srgbClr val="FF0000"/>
                </a:solidFill>
                <a:latin typeface="Times New Roman"/>
                <a:ea typeface="Times New Roman"/>
                <a:cs typeface="Times New Roman"/>
              </a:rPr>
              <a:t>	</a:t>
            </a:r>
            <a:r>
              <a:rPr lang="en-US" sz="2800" b="1" dirty="0" smtClean="0">
                <a:solidFill>
                  <a:srgbClr val="FF0000"/>
                </a:solidFill>
              </a:rPr>
              <a:t>2</a:t>
            </a:r>
            <a:r>
              <a:rPr lang="en-US" sz="2800" b="1" dirty="0">
                <a:solidFill>
                  <a:srgbClr val="FF0000"/>
                </a:solidFill>
              </a:rPr>
              <a:t>. </a:t>
            </a:r>
            <a:r>
              <a:rPr lang="en-US" sz="2800" b="1" u="sng" dirty="0" err="1">
                <a:solidFill>
                  <a:srgbClr val="FF0000"/>
                </a:solidFill>
              </a:rPr>
              <a:t>Các</a:t>
            </a:r>
            <a:r>
              <a:rPr lang="en-US" sz="2800" b="1" u="sng" dirty="0">
                <a:solidFill>
                  <a:srgbClr val="FF0000"/>
                </a:solidFill>
              </a:rPr>
              <a:t> </a:t>
            </a:r>
            <a:r>
              <a:rPr lang="en-US" sz="2800" b="1" u="sng" dirty="0" err="1">
                <a:solidFill>
                  <a:srgbClr val="FF0000"/>
                </a:solidFill>
              </a:rPr>
              <a:t>hiện</a:t>
            </a:r>
            <a:r>
              <a:rPr lang="en-US" sz="2800" b="1" u="sng" dirty="0">
                <a:solidFill>
                  <a:srgbClr val="FF0000"/>
                </a:solidFill>
              </a:rPr>
              <a:t> </a:t>
            </a:r>
            <a:r>
              <a:rPr lang="en-US" sz="2800" b="1" u="sng" dirty="0" err="1">
                <a:solidFill>
                  <a:srgbClr val="FF0000"/>
                </a:solidFill>
              </a:rPr>
              <a:t>tượng</a:t>
            </a:r>
            <a:r>
              <a:rPr lang="en-US" sz="2800" b="1" u="sng" dirty="0">
                <a:solidFill>
                  <a:srgbClr val="FF0000"/>
                </a:solidFill>
              </a:rPr>
              <a:t> </a:t>
            </a:r>
            <a:r>
              <a:rPr lang="en-US" sz="2800" b="1" u="sng" dirty="0" err="1">
                <a:solidFill>
                  <a:srgbClr val="FF0000"/>
                </a:solidFill>
              </a:rPr>
              <a:t>trong</a:t>
            </a:r>
            <a:r>
              <a:rPr lang="en-US" sz="2800" b="1" u="sng" dirty="0">
                <a:solidFill>
                  <a:srgbClr val="FF0000"/>
                </a:solidFill>
              </a:rPr>
              <a:t> </a:t>
            </a:r>
            <a:r>
              <a:rPr lang="en-US" sz="2800" b="1" u="sng" dirty="0" err="1">
                <a:solidFill>
                  <a:srgbClr val="FF0000"/>
                </a:solidFill>
              </a:rPr>
              <a:t>thực</a:t>
            </a:r>
            <a:r>
              <a:rPr lang="en-US" sz="2800" b="1" u="sng" dirty="0">
                <a:solidFill>
                  <a:srgbClr val="FF0000"/>
                </a:solidFill>
              </a:rPr>
              <a:t> </a:t>
            </a:r>
            <a:r>
              <a:rPr lang="en-US" sz="2800" b="1" u="sng" dirty="0" err="1">
                <a:solidFill>
                  <a:srgbClr val="FF0000"/>
                </a:solidFill>
              </a:rPr>
              <a:t>tế</a:t>
            </a:r>
            <a:r>
              <a:rPr lang="en-US" sz="2800" b="1" u="sng" dirty="0">
                <a:solidFill>
                  <a:srgbClr val="FF0000"/>
                </a:solidFill>
              </a:rPr>
              <a:t> </a:t>
            </a:r>
            <a:r>
              <a:rPr lang="en-US" sz="2800" b="1" u="sng" dirty="0" err="1">
                <a:solidFill>
                  <a:srgbClr val="FF0000"/>
                </a:solidFill>
              </a:rPr>
              <a:t>mà</a:t>
            </a:r>
            <a:r>
              <a:rPr lang="en-US" sz="2800" b="1" u="sng" dirty="0">
                <a:solidFill>
                  <a:srgbClr val="FF0000"/>
                </a:solidFill>
              </a:rPr>
              <a:t> </a:t>
            </a:r>
            <a:r>
              <a:rPr lang="en-US" sz="2800" b="1" u="sng" dirty="0" err="1">
                <a:solidFill>
                  <a:srgbClr val="FF0000"/>
                </a:solidFill>
              </a:rPr>
              <a:t>Trần</a:t>
            </a:r>
            <a:r>
              <a:rPr lang="en-US" sz="2800" b="1" u="sng" dirty="0">
                <a:solidFill>
                  <a:srgbClr val="FF0000"/>
                </a:solidFill>
              </a:rPr>
              <a:t> </a:t>
            </a:r>
            <a:r>
              <a:rPr lang="en-US" sz="2800" b="1" u="sng" dirty="0" err="1">
                <a:solidFill>
                  <a:srgbClr val="FF0000"/>
                </a:solidFill>
              </a:rPr>
              <a:t>Quốc</a:t>
            </a:r>
            <a:r>
              <a:rPr lang="en-US" sz="2800" b="1" u="sng" dirty="0">
                <a:solidFill>
                  <a:srgbClr val="FF0000"/>
                </a:solidFill>
              </a:rPr>
              <a:t> </a:t>
            </a:r>
            <a:r>
              <a:rPr lang="en-US" sz="2800" b="1" u="sng" dirty="0" err="1" smtClean="0">
                <a:solidFill>
                  <a:srgbClr val="FF0000"/>
                </a:solidFill>
              </a:rPr>
              <a:t>Tuấn</a:t>
            </a:r>
            <a:r>
              <a:rPr lang="en-US" sz="2800" b="1" u="sng" dirty="0" smtClean="0">
                <a:solidFill>
                  <a:srgbClr val="FF0000"/>
                </a:solidFill>
              </a:rPr>
              <a:t> </a:t>
            </a:r>
            <a:r>
              <a:rPr lang="en-US" sz="2800" b="1" u="sng" dirty="0" err="1" smtClean="0">
                <a:solidFill>
                  <a:srgbClr val="FF0000"/>
                </a:solidFill>
              </a:rPr>
              <a:t>nhắc</a:t>
            </a:r>
            <a:r>
              <a:rPr lang="en-US" sz="2800" b="1" u="sng" dirty="0" smtClean="0">
                <a:solidFill>
                  <a:srgbClr val="FF0000"/>
                </a:solidFill>
              </a:rPr>
              <a:t> </a:t>
            </a:r>
            <a:r>
              <a:rPr lang="en-US" sz="2800" b="1" u="sng" dirty="0" err="1">
                <a:solidFill>
                  <a:srgbClr val="FF0000"/>
                </a:solidFill>
              </a:rPr>
              <a:t>đến</a:t>
            </a:r>
            <a:endParaRPr lang="en-US" sz="2800" u="sng" dirty="0">
              <a:solidFill>
                <a:srgbClr val="FF0000"/>
              </a:solidFill>
            </a:endParaRPr>
          </a:p>
          <a:p>
            <a:pPr algn="just" fontAlgn="base">
              <a:spcBef>
                <a:spcPct val="0"/>
              </a:spcBef>
            </a:pPr>
            <a:r>
              <a:rPr lang="pt-BR" sz="3200" b="1" dirty="0">
                <a:solidFill>
                  <a:srgbClr val="FF0000"/>
                </a:solidFill>
                <a:latin typeface="Times New Roman"/>
                <a:ea typeface="Times New Roman"/>
                <a:cs typeface="Times New Roman"/>
              </a:rPr>
              <a:t>	</a:t>
            </a:r>
            <a:endParaRPr lang="pt-BR" sz="3200" b="1" u="sng" dirty="0">
              <a:solidFill>
                <a:srgbClr val="FF0000"/>
              </a:solidFill>
              <a:latin typeface="Times New Roman"/>
              <a:ea typeface="Times New Roman"/>
              <a:cs typeface="Times New Roman"/>
            </a:endParaRPr>
          </a:p>
        </p:txBody>
      </p:sp>
      <p:sp>
        <p:nvSpPr>
          <p:cNvPr id="4" name="TextBox 3">
            <a:extLst>
              <a:ext uri="{FF2B5EF4-FFF2-40B4-BE49-F238E27FC236}">
                <a16:creationId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6683786"/>
              </p:ext>
            </p:extLst>
          </p:nvPr>
        </p:nvGraphicFramePr>
        <p:xfrm>
          <a:off x="1124794" y="817359"/>
          <a:ext cx="10106952" cy="5887680"/>
        </p:xfrm>
        <a:graphic>
          <a:graphicData uri="http://schemas.openxmlformats.org/drawingml/2006/table">
            <a:tbl>
              <a:tblPr firstRow="1" bandRow="1">
                <a:tableStyleId>{5C22544A-7EE6-4342-B048-85BDC9FD1C3A}</a:tableStyleId>
              </a:tblPr>
              <a:tblGrid>
                <a:gridCol w="3368984">
                  <a:extLst>
                    <a:ext uri="{9D8B030D-6E8A-4147-A177-3AD203B41FA5}">
                      <a16:colId xmlns:a16="http://schemas.microsoft.com/office/drawing/2014/main" val="20000"/>
                    </a:ext>
                  </a:extLst>
                </a:gridCol>
                <a:gridCol w="3240784">
                  <a:extLst>
                    <a:ext uri="{9D8B030D-6E8A-4147-A177-3AD203B41FA5}">
                      <a16:colId xmlns:a16="http://schemas.microsoft.com/office/drawing/2014/main" val="20001"/>
                    </a:ext>
                  </a:extLst>
                </a:gridCol>
                <a:gridCol w="3497184">
                  <a:extLst>
                    <a:ext uri="{9D8B030D-6E8A-4147-A177-3AD203B41FA5}">
                      <a16:colId xmlns:a16="http://schemas.microsoft.com/office/drawing/2014/main" val="20002"/>
                    </a:ext>
                  </a:extLst>
                </a:gridCol>
              </a:tblGrid>
              <a:tr h="771436">
                <a:tc gridSpan="2">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         Nhóm </a:t>
                      </a:r>
                      <a:r>
                        <a:rPr lang="en-US" sz="1600" b="1">
                          <a:effectLst/>
                          <a:latin typeface="Times New Roman"/>
                          <a:ea typeface="Times New Roman"/>
                          <a:cs typeface="Times New Roman"/>
                        </a:rPr>
                        <a:t>các hiện tượng trong thực tế và các biểu hiện cụ thể</a:t>
                      </a:r>
                      <a:endParaRPr lang="en-US" sz="160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1600" b="1">
                          <a:effectLst/>
                          <a:latin typeface="Times New Roman"/>
                          <a:ea typeface="Times New Roman"/>
                          <a:cs typeface="Times New Roman"/>
                        </a:rPr>
                        <a:t>Cảm xúc chủ đạo được khơi gợi trong lòng các tì tướng</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450398">
                <a:tc>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Nhóm các hiện tượng</a:t>
                      </a:r>
                      <a:endParaRPr lang="en-US" sz="16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1600" b="1" smtClean="0">
                          <a:effectLst/>
                          <a:latin typeface="Times New Roman"/>
                          <a:ea typeface="Times New Roman"/>
                          <a:cs typeface="Times New Roman"/>
                        </a:rPr>
                        <a:t>Các biểu hiện cụ thể</a:t>
                      </a:r>
                      <a:endParaRPr lang="en-US" sz="1600" smtClean="0">
                        <a:effectLst/>
                        <a:latin typeface="Times New Roman"/>
                        <a:ea typeface="Times New Roman"/>
                        <a:cs typeface="Times New Roman"/>
                      </a:endParaRPr>
                    </a:p>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1665701">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tội ác của giặc</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Sứ giặc đi lại nghênh ngang ngoài đường </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chửi mắng triều đình, quan lại </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p>
                  </a:txBody>
                  <a:tcPr marL="68580" marR="68580" marT="0" marB="0"/>
                </a:tc>
                <a:tc>
                  <a:txBody>
                    <a:bodyPr/>
                    <a:lstStyle/>
                    <a:p>
                      <a:pPr indent="254000" algn="just">
                        <a:lnSpc>
                          <a:spcPct val="129000"/>
                        </a:lnSpc>
                        <a:spcAft>
                          <a:spcPts val="500"/>
                        </a:spcAft>
                        <a:tabLst>
                          <a:tab pos="391160" algn="l"/>
                        </a:tabLst>
                      </a:pPr>
                      <a:r>
                        <a:rPr lang="vi-VN" sz="1600">
                          <a:solidFill>
                            <a:srgbClr val="000000"/>
                          </a:solidFill>
                          <a:effectLst/>
                          <a:latin typeface="Times New Roman"/>
                          <a:ea typeface="Times New Roman"/>
                          <a:cs typeface="Times New Roman"/>
                        </a:rPr>
                        <a:t>Căm thù giặc</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06270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tình cảm, suy nghĩ, </a:t>
                      </a:r>
                      <a:endParaRPr lang="en-US" sz="1600" b="1" smtClean="0">
                        <a:effectLst/>
                        <a:latin typeface="Times New Roman"/>
                        <a:ea typeface="Times New Roman"/>
                        <a:cs typeface="Times New Roman"/>
                      </a:endParaRPr>
                    </a:p>
                    <a:p>
                      <a:pPr indent="254000" algn="just">
                        <a:lnSpc>
                          <a:spcPct val="129000"/>
                        </a:lnSpc>
                        <a:spcAft>
                          <a:spcPts val="500"/>
                        </a:spcAft>
                        <a:tabLst>
                          <a:tab pos="391160" algn="l"/>
                        </a:tabLst>
                      </a:pPr>
                      <a:r>
                        <a:rPr lang="en-US" sz="1600" b="1" smtClean="0">
                          <a:effectLst/>
                          <a:latin typeface="Times New Roman"/>
                          <a:ea typeface="Times New Roman"/>
                          <a:cs typeface="Times New Roman"/>
                        </a:rPr>
                        <a:t>hành </a:t>
                      </a:r>
                      <a:r>
                        <a:rPr lang="en-US" sz="1600" b="1">
                          <a:effectLst/>
                          <a:latin typeface="Times New Roman"/>
                          <a:ea typeface="Times New Roman"/>
                          <a:cs typeface="Times New Roman"/>
                        </a:rPr>
                        <a:t>động của </a:t>
                      </a:r>
                      <a:endParaRPr lang="en-US" sz="1600" b="1" smtClean="0">
                        <a:effectLst/>
                        <a:latin typeface="Times New Roman"/>
                        <a:ea typeface="Times New Roman"/>
                        <a:cs typeface="Times New Roman"/>
                      </a:endParaRPr>
                    </a:p>
                    <a:p>
                      <a:pPr indent="254000" algn="just">
                        <a:lnSpc>
                          <a:spcPct val="129000"/>
                        </a:lnSpc>
                        <a:spcAft>
                          <a:spcPts val="500"/>
                        </a:spcAft>
                        <a:tabLst>
                          <a:tab pos="391160" algn="l"/>
                        </a:tabLst>
                      </a:pPr>
                      <a:r>
                        <a:rPr lang="en-US" sz="1600" b="1" smtClean="0">
                          <a:effectLst/>
                          <a:latin typeface="Times New Roman"/>
                          <a:ea typeface="Times New Roman"/>
                          <a:cs typeface="Times New Roman"/>
                        </a:rPr>
                        <a:t>chủ </a:t>
                      </a:r>
                      <a:r>
                        <a:rPr lang="en-US" sz="1600" b="1">
                          <a:effectLst/>
                          <a:latin typeface="Times New Roman"/>
                          <a:ea typeface="Times New Roman"/>
                          <a:cs typeface="Times New Roman"/>
                        </a:rPr>
                        <a:t>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không ăn, không ngủ</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p>
                    <a:p>
                      <a:pPr indent="254000" algn="just">
                        <a:lnSpc>
                          <a:spcPct val="129000"/>
                        </a:lnSpc>
                        <a:spcAft>
                          <a:spcPts val="500"/>
                        </a:spcAft>
                        <a:tabLst>
                          <a:tab pos="391160" algn="l"/>
                        </a:tabLst>
                      </a:pPr>
                      <a:r>
                        <a:rPr lang="en-US" sz="1600">
                          <a:effectLst/>
                          <a:latin typeface="Times New Roman"/>
                          <a:ea typeface="Times New Roman"/>
                          <a:cs typeface="Times New Roman"/>
                        </a:rPr>
                        <a:t>-</a:t>
                      </a:r>
                    </a:p>
                  </a:txBody>
                  <a:tcPr marL="68580" marR="68580" marT="0" marB="0"/>
                </a:tc>
                <a:tc>
                  <a:txBody>
                    <a:bodyPr/>
                    <a:lstStyle/>
                    <a:p>
                      <a:pPr indent="254000" algn="just">
                        <a:lnSpc>
                          <a:spcPct val="129000"/>
                        </a:lnSpc>
                        <a:spcAft>
                          <a:spcPts val="500"/>
                        </a:spcAft>
                        <a:tabLst>
                          <a:tab pos="391160" algn="l"/>
                        </a:tabLst>
                      </a:pPr>
                      <a:r>
                        <a:rPr lang="vi-VN" sz="1600">
                          <a:solidFill>
                            <a:srgbClr val="000000"/>
                          </a:solidFill>
                          <a:effectLst/>
                          <a:latin typeface="Times New Roman"/>
                          <a:ea typeface="Times New Roman"/>
                          <a:cs typeface="Times New Roman"/>
                        </a:rPr>
                        <a:t>Muốn báo đáp công ơn của chủ tướng khi chủ tướng cần đến mình</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68714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việc làm của các tì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1600">
                          <a:effectLst/>
                          <a:latin typeface="Times New Roman"/>
                          <a:ea typeface="Times New Roman"/>
                          <a:cs typeface="Times New Roman"/>
                        </a:rPr>
                        <a:t>-</a:t>
                      </a:r>
                      <a:r>
                        <a:rPr lang="vi-VN" sz="1600">
                          <a:solidFill>
                            <a:srgbClr val="000000"/>
                          </a:solidFill>
                          <a:effectLst/>
                          <a:latin typeface="Times New Roman"/>
                          <a:ea typeface="Times New Roman"/>
                          <a:cs typeface="Times New Roman"/>
                        </a:rPr>
                        <a:t>nhìn chủ nhục mà không biết lo, thấy nước nhục mà không biết thẹn</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r>
                        <a:rPr lang="en-US" sz="1600">
                          <a:effectLst/>
                          <a:latin typeface="Times New Roman"/>
                          <a:ea typeface="Times New Roman"/>
                          <a:cs typeface="Times New Roman"/>
                        </a:rPr>
                        <a:t>-</a:t>
                      </a:r>
                    </a:p>
                    <a:p>
                      <a:pPr indent="254000" algn="just">
                        <a:lnSpc>
                          <a:spcPct val="129000"/>
                        </a:lnSpc>
                        <a:spcAft>
                          <a:spcPts val="500"/>
                        </a:spcAft>
                        <a:tabLst>
                          <a:tab pos="391160" algn="l"/>
                        </a:tabLst>
                      </a:pPr>
                      <a:r>
                        <a:rPr lang="en-US" sz="1600">
                          <a:effectLst/>
                          <a:latin typeface="Times New Roman"/>
                          <a:ea typeface="Times New Roman"/>
                          <a:cs typeface="Times New Roman"/>
                        </a:rPr>
                        <a:t>-</a:t>
                      </a:r>
                    </a:p>
                  </a:txBody>
                  <a:tcPr marL="68580" marR="68580" marT="0" marB="0"/>
                </a:tc>
                <a:tc>
                  <a:txBody>
                    <a:bodyPr/>
                    <a:lstStyle/>
                    <a:p>
                      <a:pPr indent="254000" algn="just">
                        <a:lnSpc>
                          <a:spcPct val="115000"/>
                        </a:lnSpc>
                        <a:spcAft>
                          <a:spcPts val="0"/>
                        </a:spcAft>
                      </a:pPr>
                      <a:r>
                        <a:rPr lang="vi-VN" sz="1600">
                          <a:solidFill>
                            <a:srgbClr val="000000"/>
                          </a:solidFill>
                          <a:effectLst/>
                          <a:latin typeface="Times New Roman"/>
                          <a:ea typeface="Times New Roman"/>
                          <a:cs typeface="Times New Roman"/>
                        </a:rPr>
                        <a:t>Hổ thẹn, muốn sửa chữa những điểu bản thân chưa làm đúng</a:t>
                      </a:r>
                      <a:endParaRPr lang="en-US" sz="16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698" y="2702740"/>
            <a:ext cx="2324644" cy="110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704" y="4215950"/>
            <a:ext cx="1307276" cy="68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33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F0ABAF-8297-450F-9B22-CA9512248F4C}"/>
              </a:ext>
            </a:extLst>
          </p:cNvPr>
          <p:cNvSpPr/>
          <p:nvPr/>
        </p:nvSpPr>
        <p:spPr>
          <a:xfrm>
            <a:off x="1107440" y="1143155"/>
            <a:ext cx="10703562" cy="1384995"/>
          </a:xfrm>
          <a:prstGeom prst="rect">
            <a:avLst/>
          </a:prstGeom>
          <a:solidFill>
            <a:schemeClr val="accent1">
              <a:lumMod val="20000"/>
              <a:lumOff val="80000"/>
            </a:schemeClr>
          </a:solidFill>
        </p:spPr>
        <p:txBody>
          <a:bodyPr wrap="square">
            <a:spAutoFit/>
          </a:bodyPr>
          <a:lstStyle/>
          <a:p>
            <a:pPr lvl="0"/>
            <a:r>
              <a:rPr lang="en-US" sz="2800" b="1" dirty="0" smtClean="0"/>
              <a:t>- </a:t>
            </a:r>
            <a:r>
              <a:rPr lang="en-US" sz="2800" b="1" dirty="0" err="1" smtClean="0"/>
              <a:t>Chủ</a:t>
            </a:r>
            <a:r>
              <a:rPr lang="en-US" sz="2800" b="1" dirty="0" smtClean="0"/>
              <a:t> </a:t>
            </a:r>
            <a:r>
              <a:rPr lang="en-US" sz="2800" b="1" dirty="0" err="1" smtClean="0"/>
              <a:t>tướng</a:t>
            </a:r>
            <a:r>
              <a:rPr lang="en-US" sz="2800" b="1" dirty="0" smtClean="0"/>
              <a:t> </a:t>
            </a:r>
            <a:r>
              <a:rPr lang="en-US" sz="2800" b="1" dirty="0" err="1" smtClean="0"/>
              <a:t>Trần</a:t>
            </a:r>
            <a:r>
              <a:rPr lang="en-US" sz="2800" b="1" dirty="0" smtClean="0"/>
              <a:t> </a:t>
            </a:r>
            <a:r>
              <a:rPr lang="en-US" sz="2800" b="1" dirty="0" err="1"/>
              <a:t>Quốc</a:t>
            </a:r>
            <a:r>
              <a:rPr lang="en-US" sz="2800" b="1" dirty="0"/>
              <a:t> </a:t>
            </a:r>
            <a:r>
              <a:rPr lang="en-US" sz="2800" b="1" dirty="0" err="1"/>
              <a:t>Tuấn</a:t>
            </a:r>
            <a:r>
              <a:rPr lang="en-US" sz="2800" b="1" dirty="0"/>
              <a:t> </a:t>
            </a:r>
            <a:r>
              <a:rPr lang="en-US" sz="2800" b="1" dirty="0" err="1"/>
              <a:t>đã</a:t>
            </a:r>
            <a:r>
              <a:rPr lang="en-US" sz="2800" b="1" dirty="0"/>
              <a:t> </a:t>
            </a:r>
            <a:r>
              <a:rPr lang="en-US" sz="2800" b="1" dirty="0" err="1" smtClean="0"/>
              <a:t>kêu</a:t>
            </a:r>
            <a:r>
              <a:rPr lang="en-US" sz="2800" b="1" dirty="0" smtClean="0"/>
              <a:t> </a:t>
            </a:r>
            <a:r>
              <a:rPr lang="en-US" sz="2800" b="1" dirty="0" err="1"/>
              <a:t>gọi</a:t>
            </a:r>
            <a:r>
              <a:rPr lang="en-US" sz="2800" b="1" dirty="0"/>
              <a:t> </a:t>
            </a:r>
            <a:r>
              <a:rPr lang="en-US" sz="2800" b="1" dirty="0" err="1"/>
              <a:t>các</a:t>
            </a:r>
            <a:r>
              <a:rPr lang="en-US" sz="2800" b="1" dirty="0"/>
              <a:t> </a:t>
            </a:r>
            <a:r>
              <a:rPr lang="en-US" sz="2800" b="1" dirty="0" err="1"/>
              <a:t>tì</a:t>
            </a:r>
            <a:r>
              <a:rPr lang="en-US" sz="2800" b="1" dirty="0"/>
              <a:t> </a:t>
            </a:r>
            <a:r>
              <a:rPr lang="en-US" sz="2800" b="1" dirty="0" err="1"/>
              <a:t>tướng</a:t>
            </a:r>
            <a:r>
              <a:rPr lang="en-US" sz="2800" b="1" dirty="0"/>
              <a:t> </a:t>
            </a:r>
            <a:r>
              <a:rPr lang="en-US" sz="2800" b="1" dirty="0" err="1"/>
              <a:t>phải</a:t>
            </a:r>
            <a:r>
              <a:rPr lang="en-US" sz="2800" b="1" dirty="0"/>
              <a:t> </a:t>
            </a:r>
            <a:r>
              <a:rPr lang="en-US" sz="2800" b="1" dirty="0" err="1"/>
              <a:t>luyện</a:t>
            </a:r>
            <a:r>
              <a:rPr lang="en-US" sz="2800" b="1" dirty="0"/>
              <a:t> </a:t>
            </a:r>
            <a:r>
              <a:rPr lang="en-US" sz="2800" b="1" dirty="0" err="1"/>
              <a:t>tập</a:t>
            </a:r>
            <a:r>
              <a:rPr lang="en-US" sz="2800" b="1" dirty="0"/>
              <a:t> </a:t>
            </a:r>
            <a:r>
              <a:rPr lang="en-US" sz="2800" b="1" dirty="0" err="1"/>
              <a:t>võ</a:t>
            </a:r>
            <a:r>
              <a:rPr lang="en-US" sz="2800" b="1" dirty="0"/>
              <a:t> </a:t>
            </a:r>
            <a:r>
              <a:rPr lang="en-US" sz="2800" b="1" dirty="0" err="1"/>
              <a:t>nghệ</a:t>
            </a:r>
            <a:r>
              <a:rPr lang="en-US" sz="2800" b="1" dirty="0"/>
              <a:t>, </a:t>
            </a:r>
            <a:r>
              <a:rPr lang="en-US" sz="2800" b="1" dirty="0" err="1"/>
              <a:t>học</a:t>
            </a:r>
            <a:r>
              <a:rPr lang="en-US" sz="2800" b="1" dirty="0"/>
              <a:t> </a:t>
            </a:r>
            <a:r>
              <a:rPr lang="en-US" sz="2800" b="1" dirty="0" err="1"/>
              <a:t>tập</a:t>
            </a:r>
            <a:r>
              <a:rPr lang="en-US" sz="2800" b="1" dirty="0"/>
              <a:t> </a:t>
            </a:r>
            <a:r>
              <a:rPr lang="en-US" sz="2800" b="1" dirty="0" err="1"/>
              <a:t>cuốn</a:t>
            </a:r>
            <a:r>
              <a:rPr lang="en-US" sz="2800" b="1" dirty="0"/>
              <a:t> </a:t>
            </a:r>
            <a:r>
              <a:rPr lang="en-US" sz="2800" b="1" i="1" dirty="0" err="1"/>
              <a:t>Binh</a:t>
            </a:r>
            <a:r>
              <a:rPr lang="en-US" sz="2800" b="1" i="1" dirty="0"/>
              <a:t> </a:t>
            </a:r>
            <a:r>
              <a:rPr lang="en-US" sz="2800" b="1" i="1" dirty="0" err="1"/>
              <a:t>thư</a:t>
            </a:r>
            <a:r>
              <a:rPr lang="en-US" sz="2800" b="1" i="1" dirty="0"/>
              <a:t> </a:t>
            </a:r>
            <a:r>
              <a:rPr lang="en-US" sz="2800" b="1" i="1" dirty="0" err="1"/>
              <a:t>yếu</a:t>
            </a:r>
            <a:r>
              <a:rPr lang="en-US" sz="2800" b="1" i="1" dirty="0"/>
              <a:t> </a:t>
            </a:r>
            <a:r>
              <a:rPr lang="en-US" sz="2800" b="1" i="1" dirty="0" err="1"/>
              <a:t>lược</a:t>
            </a:r>
            <a:r>
              <a:rPr lang="en-US" sz="2800" b="1" i="1" dirty="0"/>
              <a:t>,</a:t>
            </a:r>
            <a:r>
              <a:rPr lang="en-US" sz="2800" b="1" dirty="0"/>
              <a:t> </a:t>
            </a:r>
            <a:r>
              <a:rPr lang="en-US" sz="2800" b="1" dirty="0" err="1"/>
              <a:t>chuẩn</a:t>
            </a:r>
            <a:r>
              <a:rPr lang="en-US" sz="2800" b="1" dirty="0"/>
              <a:t> </a:t>
            </a:r>
            <a:r>
              <a:rPr lang="en-US" sz="2800" b="1" dirty="0" err="1"/>
              <a:t>bị</a:t>
            </a:r>
            <a:r>
              <a:rPr lang="en-US" sz="2800" b="1" dirty="0"/>
              <a:t> </a:t>
            </a:r>
            <a:r>
              <a:rPr lang="en-US" sz="2800" b="1" dirty="0" err="1"/>
              <a:t>cho</a:t>
            </a:r>
            <a:r>
              <a:rPr lang="en-US" sz="2800" b="1" dirty="0"/>
              <a:t> </a:t>
            </a:r>
            <a:r>
              <a:rPr lang="en-US" sz="2800" b="1" dirty="0" err="1"/>
              <a:t>việc</a:t>
            </a:r>
            <a:r>
              <a:rPr lang="en-US" sz="2800" b="1" dirty="0"/>
              <a:t> </a:t>
            </a:r>
            <a:r>
              <a:rPr lang="en-US" sz="2800" b="1" dirty="0" err="1"/>
              <a:t>đánh</a:t>
            </a:r>
            <a:r>
              <a:rPr lang="en-US" sz="2800" b="1" dirty="0"/>
              <a:t> </a:t>
            </a:r>
            <a:r>
              <a:rPr lang="en-US" sz="2800" b="1" dirty="0" err="1"/>
              <a:t>giặc</a:t>
            </a:r>
            <a:r>
              <a:rPr lang="en-US" sz="2800" b="1" dirty="0"/>
              <a:t>, </a:t>
            </a:r>
            <a:r>
              <a:rPr lang="en-US" sz="2800" b="1" dirty="0" err="1"/>
              <a:t>giữ</a:t>
            </a:r>
            <a:r>
              <a:rPr lang="en-US" sz="2800" b="1" dirty="0"/>
              <a:t> </a:t>
            </a:r>
            <a:r>
              <a:rPr lang="en-US" sz="2800" b="1" dirty="0" err="1"/>
              <a:t>nước</a:t>
            </a:r>
            <a:endParaRPr lang="en-US" sz="2800" b="1" dirty="0"/>
          </a:p>
        </p:txBody>
      </p:sp>
      <p:sp>
        <p:nvSpPr>
          <p:cNvPr id="9" name="Rectangle 8">
            <a:extLst>
              <a:ext uri="{FF2B5EF4-FFF2-40B4-BE49-F238E27FC236}">
                <a16:creationId xmlns:a16="http://schemas.microsoft.com/office/drawing/2014/main" id="{BE2356EC-7E64-4CBE-948B-80D528D99EA2}"/>
              </a:ext>
            </a:extLst>
          </p:cNvPr>
          <p:cNvSpPr/>
          <p:nvPr/>
        </p:nvSpPr>
        <p:spPr>
          <a:xfrm>
            <a:off x="924784" y="2635743"/>
            <a:ext cx="10906716" cy="3416320"/>
          </a:xfrm>
          <a:prstGeom prst="rect">
            <a:avLst/>
          </a:prstGeom>
          <a:solidFill>
            <a:schemeClr val="accent4">
              <a:lumMod val="60000"/>
              <a:lumOff val="40000"/>
            </a:schemeClr>
          </a:solidFill>
          <a:ln w="9525" cap="flat" cmpd="sng" algn="ctr">
            <a:noFill/>
            <a:prstDash val="solid"/>
          </a:ln>
          <a:effectLst>
            <a:outerShdw blurRad="40000" dist="20000" dir="5400000" rotWithShape="0">
              <a:srgbClr val="000000">
                <a:alpha val="38000"/>
              </a:srgbClr>
            </a:outerShdw>
          </a:effectLst>
        </p:spPr>
        <p:txBody>
          <a:bodyPr wrap="square">
            <a:spAutoFit/>
          </a:bodyPr>
          <a:lstStyle/>
          <a:p>
            <a:r>
              <a:rPr lang="en-US" sz="2400" dirty="0"/>
              <a:t>+ </a:t>
            </a:r>
            <a:r>
              <a:rPr lang="en-US" sz="2400" dirty="0" err="1"/>
              <a:t>Các</a:t>
            </a:r>
            <a:r>
              <a:rPr lang="vi-VN" sz="2400" dirty="0"/>
              <a:t> lí lẽ chính:</a:t>
            </a:r>
            <a:endParaRPr lang="en-US" sz="2400" dirty="0"/>
          </a:p>
          <a:p>
            <a:pPr lvl="0"/>
            <a:r>
              <a:rPr lang="en-US" sz="2400" dirty="0" smtClean="0"/>
              <a:t>-</a:t>
            </a:r>
            <a:r>
              <a:rPr lang="vi-VN" sz="2400" dirty="0" smtClean="0"/>
              <a:t>Các </a:t>
            </a:r>
            <a:r>
              <a:rPr lang="vi-VN" sz="2400" dirty="0"/>
              <a:t>tì tướng luôn phải cẩn trọng, không để ‘'mất bò mới lo làm chuồng” .</a:t>
            </a:r>
            <a:endParaRPr lang="en-US" sz="2400" dirty="0"/>
          </a:p>
          <a:p>
            <a:pPr lvl="0"/>
            <a:r>
              <a:rPr lang="en-US" sz="2400" dirty="0" smtClean="0"/>
              <a:t>-</a:t>
            </a:r>
            <a:r>
              <a:rPr lang="vi-VN" sz="2400" dirty="0" smtClean="0"/>
              <a:t>Các </a:t>
            </a:r>
            <a:r>
              <a:rPr lang="vi-VN" sz="2400" dirty="0"/>
              <a:t>tì tướng nếu chăm rèn tập vỗ nghệ, học tập binh thư thì có thể trở thành người tài giỏi, đánh bại kẻ thù, đem lại cuộc sống tốt đẹp cho mọi người, trong đó có chính bẳn thần các tì tướn</a:t>
            </a:r>
            <a:r>
              <a:rPr lang="en-US" sz="2400" dirty="0"/>
              <a:t>g</a:t>
            </a:r>
          </a:p>
          <a:p>
            <a:r>
              <a:rPr lang="en-US" sz="2400" dirty="0" smtClean="0"/>
              <a:t>-</a:t>
            </a:r>
            <a:r>
              <a:rPr lang="vi-VN" sz="2400" dirty="0" smtClean="0"/>
              <a:t>Các </a:t>
            </a:r>
            <a:r>
              <a:rPr lang="vi-VN" sz="2400" dirty="0"/>
              <a:t>tì tướng chỉ có một lựa chọn là chăm rèn tập võ nghệ, học tập binh thư, nếu không sẽ là kẻ thù của chủ tướng</a:t>
            </a:r>
            <a:r>
              <a:rPr lang="vi-VN" sz="2400" dirty="0" smtClean="0"/>
              <a:t>.</a:t>
            </a:r>
            <a:endParaRPr lang="en-US" sz="2400" dirty="0" smtClean="0"/>
          </a:p>
          <a:p>
            <a:r>
              <a:rPr lang="en-US" sz="2400" dirty="0" smtClean="0">
                <a:solidFill>
                  <a:srgbClr val="FF0000"/>
                </a:solidFill>
              </a:rPr>
              <a:t> </a:t>
            </a:r>
            <a:r>
              <a:rPr lang="en-US" sz="2400" b="1" dirty="0">
                <a:solidFill>
                  <a:srgbClr val="FF0000"/>
                </a:solidFill>
              </a:rPr>
              <a:t>=&gt;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lí</a:t>
            </a:r>
            <a:r>
              <a:rPr lang="en-US" sz="2400" b="1" dirty="0">
                <a:solidFill>
                  <a:srgbClr val="FF0000"/>
                </a:solidFill>
              </a:rPr>
              <a:t> </a:t>
            </a:r>
            <a:r>
              <a:rPr lang="en-US" sz="2400" b="1" dirty="0" err="1">
                <a:solidFill>
                  <a:srgbClr val="FF0000"/>
                </a:solidFill>
              </a:rPr>
              <a:t>lẽ</a:t>
            </a:r>
            <a:r>
              <a:rPr lang="en-US" sz="2400" b="1" dirty="0">
                <a:solidFill>
                  <a:srgbClr val="FF0000"/>
                </a:solidFill>
              </a:rPr>
              <a:t> </a:t>
            </a:r>
            <a:r>
              <a:rPr lang="en-US" sz="2400" b="1" dirty="0" err="1">
                <a:solidFill>
                  <a:srgbClr val="FF0000"/>
                </a:solidFill>
              </a:rPr>
              <a:t>đưa</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tính</a:t>
            </a:r>
            <a:r>
              <a:rPr lang="en-US" sz="2400" b="1" dirty="0">
                <a:solidFill>
                  <a:srgbClr val="FF0000"/>
                </a:solidFill>
              </a:rPr>
              <a:t> </a:t>
            </a:r>
            <a:r>
              <a:rPr lang="en-US" sz="2400" b="1" dirty="0" err="1">
                <a:solidFill>
                  <a:srgbClr val="FF0000"/>
                </a:solidFill>
              </a:rPr>
              <a:t>thuyết</a:t>
            </a:r>
            <a:r>
              <a:rPr lang="en-US" sz="2400" b="1" dirty="0">
                <a:solidFill>
                  <a:srgbClr val="FF0000"/>
                </a:solidFill>
              </a:rPr>
              <a:t> </a:t>
            </a:r>
            <a:r>
              <a:rPr lang="en-US" sz="2400" b="1" dirty="0" err="1">
                <a:solidFill>
                  <a:srgbClr val="FF0000"/>
                </a:solidFill>
              </a:rPr>
              <a:t>phục</a:t>
            </a:r>
            <a:r>
              <a:rPr lang="en-US" sz="2400" b="1" dirty="0">
                <a:solidFill>
                  <a:srgbClr val="FF0000"/>
                </a:solidFill>
              </a:rPr>
              <a:t> </a:t>
            </a:r>
            <a:r>
              <a:rPr lang="en-US" sz="2400" b="1" dirty="0" err="1">
                <a:solidFill>
                  <a:srgbClr val="FF0000"/>
                </a:solidFill>
              </a:rPr>
              <a:t>cao</a:t>
            </a:r>
            <a:r>
              <a:rPr lang="en-US" sz="2400" b="1" smtClean="0">
                <a:solidFill>
                  <a:srgbClr val="FF0000"/>
                </a:solidFill>
              </a:rPr>
              <a:t>, </a:t>
            </a:r>
            <a:r>
              <a:rPr lang="en-US" sz="2400" b="1" dirty="0" err="1">
                <a:solidFill>
                  <a:srgbClr val="FF0000"/>
                </a:solidFill>
              </a:rPr>
              <a:t>gợi</a:t>
            </a:r>
            <a:r>
              <a:rPr lang="en-US" sz="2400" b="1" dirty="0">
                <a:solidFill>
                  <a:srgbClr val="FF0000"/>
                </a:solidFill>
              </a:rPr>
              <a:t> </a:t>
            </a:r>
            <a:r>
              <a:rPr lang="en-US" sz="2400" b="1" dirty="0" err="1">
                <a:solidFill>
                  <a:srgbClr val="FF0000"/>
                </a:solidFill>
              </a:rPr>
              <a:t>được</a:t>
            </a:r>
            <a:r>
              <a:rPr lang="en-US" sz="2400" b="1" dirty="0">
                <a:solidFill>
                  <a:srgbClr val="FF0000"/>
                </a:solidFill>
              </a:rPr>
              <a:t> </a:t>
            </a:r>
            <a:r>
              <a:rPr lang="en-US" sz="2400" b="1" dirty="0" err="1">
                <a:solidFill>
                  <a:srgbClr val="FF0000"/>
                </a:solidFill>
              </a:rPr>
              <a:t>quyết</a:t>
            </a:r>
            <a:r>
              <a:rPr lang="en-US" sz="2400" b="1" dirty="0">
                <a:solidFill>
                  <a:srgbClr val="FF0000"/>
                </a:solidFill>
              </a:rPr>
              <a:t> </a:t>
            </a:r>
            <a:r>
              <a:rPr lang="en-US" sz="2400" b="1" dirty="0" err="1">
                <a:solidFill>
                  <a:srgbClr val="FF0000"/>
                </a:solidFill>
              </a:rPr>
              <a:t>tâm</a:t>
            </a:r>
            <a:r>
              <a:rPr lang="en-US" sz="2400" b="1" dirty="0">
                <a:solidFill>
                  <a:srgbClr val="FF0000"/>
                </a:solidFill>
              </a:rPr>
              <a:t> </a:t>
            </a:r>
            <a:r>
              <a:rPr lang="en-US" sz="2400" b="1" dirty="0" err="1">
                <a:solidFill>
                  <a:srgbClr val="FF0000"/>
                </a:solidFill>
              </a:rPr>
              <a:t>tập</a:t>
            </a:r>
            <a:r>
              <a:rPr lang="en-US" sz="2400" b="1" dirty="0">
                <a:solidFill>
                  <a:srgbClr val="FF0000"/>
                </a:solidFill>
              </a:rPr>
              <a:t> </a:t>
            </a:r>
            <a:r>
              <a:rPr lang="en-US" sz="2400" b="1" dirty="0" err="1">
                <a:solidFill>
                  <a:srgbClr val="FF0000"/>
                </a:solidFill>
              </a:rPr>
              <a:t>luyện</a:t>
            </a:r>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nghệ</a:t>
            </a:r>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tập</a:t>
            </a:r>
            <a:r>
              <a:rPr lang="en-US" sz="2400" b="1" dirty="0">
                <a:solidFill>
                  <a:srgbClr val="FF0000"/>
                </a:solidFill>
              </a:rPr>
              <a:t> </a:t>
            </a:r>
            <a:r>
              <a:rPr lang="en-US" sz="2400" b="1" dirty="0" err="1">
                <a:solidFill>
                  <a:srgbClr val="FF0000"/>
                </a:solidFill>
              </a:rPr>
              <a:t>Binh</a:t>
            </a:r>
            <a:r>
              <a:rPr lang="en-US" sz="2400" b="1" dirty="0">
                <a:solidFill>
                  <a:srgbClr val="FF0000"/>
                </a:solidFill>
              </a:rPr>
              <a:t> </a:t>
            </a:r>
            <a:r>
              <a:rPr lang="en-US" sz="2400" b="1" dirty="0" err="1" smtClean="0">
                <a:solidFill>
                  <a:srgbClr val="FF0000"/>
                </a:solidFill>
              </a:rPr>
              <a:t>thư</a:t>
            </a:r>
            <a:r>
              <a:rPr lang="en-US" sz="2400" b="1" dirty="0" smtClean="0">
                <a:solidFill>
                  <a:srgbClr val="FF0000"/>
                </a:solidFill>
              </a:rPr>
              <a:t> </a:t>
            </a:r>
            <a:r>
              <a:rPr lang="en-US" sz="2400" b="1" dirty="0" err="1">
                <a:solidFill>
                  <a:srgbClr val="FF0000"/>
                </a:solidFill>
              </a:rPr>
              <a:t>yếu</a:t>
            </a:r>
            <a:r>
              <a:rPr lang="en-US" sz="2400" b="1" dirty="0">
                <a:solidFill>
                  <a:srgbClr val="FF0000"/>
                </a:solidFill>
              </a:rPr>
              <a:t> </a:t>
            </a:r>
            <a:r>
              <a:rPr lang="en-US" sz="2400" b="1" dirty="0" err="1">
                <a:solidFill>
                  <a:srgbClr val="FF0000"/>
                </a:solidFill>
              </a:rPr>
              <a:t>lược</a:t>
            </a:r>
            <a:r>
              <a:rPr lang="en-US" sz="2400" b="1" dirty="0">
                <a:solidFill>
                  <a:srgbClr val="FF0000"/>
                </a:solidFill>
              </a:rPr>
              <a:t> </a:t>
            </a:r>
            <a:r>
              <a:rPr lang="en-US" sz="2400" b="1" dirty="0" err="1">
                <a:solidFill>
                  <a:srgbClr val="FF0000"/>
                </a:solidFill>
              </a:rPr>
              <a:t>chuẩn</a:t>
            </a:r>
            <a:r>
              <a:rPr lang="en-US" sz="2400" b="1" dirty="0">
                <a:solidFill>
                  <a:srgbClr val="FF0000"/>
                </a:solidFill>
              </a:rPr>
              <a:t> </a:t>
            </a:r>
            <a:r>
              <a:rPr lang="en-US" sz="2400" b="1" dirty="0" err="1">
                <a:solidFill>
                  <a:srgbClr val="FF0000"/>
                </a:solidFill>
              </a:rPr>
              <a:t>bị</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việc</a:t>
            </a:r>
            <a:r>
              <a:rPr lang="en-US" sz="2400" b="1" dirty="0">
                <a:solidFill>
                  <a:srgbClr val="FF0000"/>
                </a:solidFill>
              </a:rPr>
              <a:t> </a:t>
            </a:r>
            <a:r>
              <a:rPr lang="en-US" sz="2400" b="1" dirty="0" err="1">
                <a:solidFill>
                  <a:srgbClr val="FF0000"/>
                </a:solidFill>
              </a:rPr>
              <a:t>đánh</a:t>
            </a:r>
            <a:r>
              <a:rPr lang="en-US" sz="2400" b="1" dirty="0">
                <a:solidFill>
                  <a:srgbClr val="FF0000"/>
                </a:solidFill>
              </a:rPr>
              <a:t> </a:t>
            </a:r>
            <a:r>
              <a:rPr lang="en-US" sz="2400" b="1" dirty="0" err="1">
                <a:solidFill>
                  <a:srgbClr val="FF0000"/>
                </a:solidFill>
              </a:rPr>
              <a:t>giặc</a:t>
            </a:r>
            <a:r>
              <a:rPr lang="en-US" sz="2400" b="1" dirty="0">
                <a:solidFill>
                  <a:srgbClr val="FF0000"/>
                </a:solidFill>
              </a:rPr>
              <a:t> </a:t>
            </a:r>
            <a:r>
              <a:rPr lang="en-US" sz="2400" b="1" dirty="0" err="1">
                <a:solidFill>
                  <a:srgbClr val="FF0000"/>
                </a:solidFill>
              </a:rPr>
              <a:t>giữ</a:t>
            </a:r>
            <a:r>
              <a:rPr lang="en-US" sz="2400" b="1" dirty="0">
                <a:solidFill>
                  <a:srgbClr val="FF0000"/>
                </a:solidFill>
              </a:rPr>
              <a:t> </a:t>
            </a:r>
            <a:r>
              <a:rPr lang="en-US" sz="2400" b="1" dirty="0" err="1">
                <a:solidFill>
                  <a:srgbClr val="FF0000"/>
                </a:solidFill>
              </a:rPr>
              <a:t>nước</a:t>
            </a:r>
            <a:r>
              <a:rPr lang="en-US" sz="2400" b="1" dirty="0">
                <a:solidFill>
                  <a:srgbClr val="FF0000"/>
                </a:solidFill>
              </a:rPr>
              <a:t>.</a:t>
            </a:r>
          </a:p>
        </p:txBody>
      </p:sp>
      <p:pic>
        <p:nvPicPr>
          <p:cNvPr id="5" name="Picture 17"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11057698" y="-47994"/>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6257" y="170631"/>
            <a:ext cx="9131122" cy="523220"/>
          </a:xfrm>
          <a:prstGeom prst="rect">
            <a:avLst/>
          </a:prstGeom>
        </p:spPr>
        <p:txBody>
          <a:bodyPr wrap="square">
            <a:spAutoFit/>
          </a:bodyPr>
          <a:lstStyle/>
          <a:p>
            <a:r>
              <a:rPr lang="en-US" sz="2800" b="1"/>
              <a:t>3, Nhiệm vụ cụ thể, cấp bách</a:t>
            </a:r>
            <a:endParaRPr lang="en-US" sz="2800"/>
          </a:p>
        </p:txBody>
      </p:sp>
    </p:spTree>
    <p:extLst>
      <p:ext uri="{BB962C8B-B14F-4D97-AF65-F5344CB8AC3E}">
        <p14:creationId xmlns:p14="http://schemas.microsoft.com/office/powerpoint/2010/main" val="983987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0">
            <a:extLst>
              <a:ext uri="{FF2B5EF4-FFF2-40B4-BE49-F238E27FC236}">
                <a16:creationId xmlns:a16="http://schemas.microsoft.com/office/drawing/2014/main" id="{7EF144B2-7756-45CC-AD2D-91329FD9B0D1}"/>
              </a:ext>
            </a:extLst>
          </p:cNvPr>
          <p:cNvSpPr>
            <a:spLocks noChangeArrowheads="1"/>
          </p:cNvSpPr>
          <p:nvPr/>
        </p:nvSpPr>
        <p:spPr bwMode="auto">
          <a:xfrm>
            <a:off x="1395969" y="1590491"/>
            <a:ext cx="6636478" cy="7008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algn="l" defTabSz="815975" rtl="0" eaLnBrk="1" fontAlgn="auto" latinLnBrk="0" hangingPunct="1">
              <a:lnSpc>
                <a:spcPct val="120000"/>
              </a:lnSpc>
              <a:spcBef>
                <a:spcPts val="0"/>
              </a:spcBef>
              <a:spcAft>
                <a:spcPts val="0"/>
              </a:spcAft>
              <a:buClrTx/>
              <a:buSzTx/>
              <a:buFontTx/>
              <a:buNone/>
              <a:tabLst/>
              <a:defRPr/>
            </a:pPr>
            <a:r>
              <a:rPr kumimoji="0" lang="en-US" altLang="zh-CN" sz="3200"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Là</a:t>
            </a:r>
            <a:r>
              <a:rPr kumimoji="0" lang="en-US" altLang="zh-CN" sz="3200"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aseline="0" dirty="0" err="1" smtClean="0">
                <a:latin typeface="Times New Roman" panose="02020603050405020304" pitchFamily="18" charset="0"/>
                <a:cs typeface="Times New Roman" panose="02020603050405020304" pitchFamily="18" charset="0"/>
              </a:rPr>
              <a:t>một</a:t>
            </a:r>
            <a:r>
              <a:rPr kumimoji="0" lang="en-US" altLang="zh-CN" sz="3200"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áng</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mẫu</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mực</a:t>
            </a:r>
            <a:endParaRPr kumimoji="0" lang="zh-CN" alt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TextBox 29">
            <a:extLst>
              <a:ext uri="{FF2B5EF4-FFF2-40B4-BE49-F238E27FC236}">
                <a16:creationId xmlns:a16="http://schemas.microsoft.com/office/drawing/2014/main" id="{875D2886-2F02-4C56-A082-B8D03BE12FF3}"/>
              </a:ext>
            </a:extLst>
          </p:cNvPr>
          <p:cNvSpPr txBox="1"/>
          <p:nvPr/>
        </p:nvSpPr>
        <p:spPr>
          <a:xfrm>
            <a:off x="898124" y="894880"/>
            <a:ext cx="3714516" cy="707886"/>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SG"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2" name="文本框 13">
            <a:extLst>
              <a:ext uri="{FF2B5EF4-FFF2-40B4-BE49-F238E27FC236}">
                <a16:creationId xmlns:a16="http://schemas.microsoft.com/office/drawing/2014/main" id="{E5C6D229-B94B-452D-920D-0377CF37C166}"/>
              </a:ext>
            </a:extLst>
          </p:cNvPr>
          <p:cNvSpPr txBox="1"/>
          <p:nvPr/>
        </p:nvSpPr>
        <p:spPr>
          <a:xfrm>
            <a:off x="1400045" y="2131424"/>
            <a:ext cx="6294666"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Lập</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luận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sắc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bén</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3" name="文本框 13">
            <a:extLst>
              <a:ext uri="{FF2B5EF4-FFF2-40B4-BE49-F238E27FC236}">
                <a16:creationId xmlns:a16="http://schemas.microsoft.com/office/drawing/2014/main" id="{A04CD496-EB69-4E3C-ADA3-DBA42AF59357}"/>
              </a:ext>
            </a:extLst>
          </p:cNvPr>
          <p:cNvSpPr txBox="1"/>
          <p:nvPr/>
        </p:nvSpPr>
        <p:spPr>
          <a:xfrm>
            <a:off x="1388316" y="2798137"/>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Lí</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lẽ</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dẫn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chứng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xác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thực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thuyết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phục</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4" name="文本框 13">
            <a:extLst>
              <a:ext uri="{FF2B5EF4-FFF2-40B4-BE49-F238E27FC236}">
                <a16:creationId xmlns:a16="http://schemas.microsoft.com/office/drawing/2014/main" id="{77771BD2-1A29-4CC5-BFD6-476982E0C8FA}"/>
              </a:ext>
            </a:extLst>
          </p:cNvPr>
          <p:cNvSpPr txBox="1"/>
          <p:nvPr/>
        </p:nvSpPr>
        <p:spPr>
          <a:xfrm>
            <a:off x="1400045" y="3540648"/>
            <a:ext cx="7124157" cy="742511"/>
          </a:xfrm>
          <a:prstGeom prst="rect">
            <a:avLst/>
          </a:prstGeom>
          <a:noFill/>
        </p:spPr>
        <p:txBody>
          <a:bodyPr wrap="square" rtlCol="0">
            <a:spAutoFit/>
          </a:bodyPr>
          <a:lstStyle/>
          <a:p>
            <a:pPr marR="0" lvl="0" algn="l" defTabSz="914396" rtl="0" eaLnBrk="1" fontAlgn="auto" latinLnBrk="0" hangingPunct="1">
              <a:lnSpc>
                <a:spcPct val="150000"/>
              </a:lnSpc>
              <a:spcBef>
                <a:spcPts val="0"/>
              </a:spcBef>
              <a:spcAft>
                <a:spcPts val="0"/>
              </a:spcAft>
              <a:buClrTx/>
              <a:buSzTx/>
              <a:tabLst/>
              <a:defRPr/>
            </a:pPr>
            <a:r>
              <a:rPr kumimoji="0" lang="en-US" altLang="zh-C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Giọng</a:t>
            </a:r>
            <a:r>
              <a:rPr kumimoji="0" lang="en-US" altLang="zh-C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hùng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tráng</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5" name="文本框 13">
            <a:extLst>
              <a:ext uri="{FF2B5EF4-FFF2-40B4-BE49-F238E27FC236}">
                <a16:creationId xmlns:a16="http://schemas.microsoft.com/office/drawing/2014/main" id="{2E51A049-EBE0-44D4-B33D-68D33D6D22ED}"/>
              </a:ext>
            </a:extLst>
          </p:cNvPr>
          <p:cNvSpPr txBox="1"/>
          <p:nvPr/>
        </p:nvSpPr>
        <p:spPr>
          <a:xfrm>
            <a:off x="1400045" y="4200832"/>
            <a:ext cx="7124157" cy="742511"/>
          </a:xfrm>
          <a:prstGeom prst="rect">
            <a:avLst/>
          </a:prstGeom>
          <a:noFill/>
        </p:spPr>
        <p:txBody>
          <a:bodyPr wrap="square" rtlCol="0">
            <a:spAutoFit/>
          </a:bodyPr>
          <a:lstStyle/>
          <a:p>
            <a:pPr marR="0" lvl="0" algn="l" defTabSz="914396" rtl="0" eaLnBrk="1" fontAlgn="auto" latinLnBrk="0" hangingPunct="1">
              <a:lnSpc>
                <a:spcPct val="150000"/>
              </a:lnSpc>
              <a:spcBef>
                <a:spcPts val="0"/>
              </a:spcBef>
              <a:spcAft>
                <a:spcPts val="0"/>
              </a:spcAft>
              <a:buClrTx/>
              <a:buSzTx/>
              <a:tabLst/>
              <a:defRPr/>
            </a:pPr>
            <a:r>
              <a:rPr kumimoji="0" lang="en-US" altLang="zh-C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Câu</a:t>
            </a:r>
            <a:r>
              <a:rPr kumimoji="0" lang="en-US" altLang="zh-C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biền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ngẫu</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7" name="Rectangle 20">
            <a:extLst>
              <a:ext uri="{FF2B5EF4-FFF2-40B4-BE49-F238E27FC236}">
                <a16:creationId xmlns:a16="http://schemas.microsoft.com/office/drawing/2014/main" id="{444E39C0-2BB2-407A-BDCD-26F41ECF3454}"/>
              </a:ext>
            </a:extLst>
          </p:cNvPr>
          <p:cNvSpPr>
            <a:spLocks noChangeArrowheads="1"/>
          </p:cNvSpPr>
          <p:nvPr/>
        </p:nvSpPr>
        <p:spPr bwMode="auto">
          <a:xfrm>
            <a:off x="1166364" y="4943343"/>
            <a:ext cx="9450836" cy="84854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algn="ctr" defTabSz="815975" rtl="0" eaLnBrk="1" fontAlgn="auto" latinLnBrk="0" hangingPunct="1">
              <a:lnSpc>
                <a:spcPct val="150000"/>
              </a:lnSpc>
              <a:spcBef>
                <a:spcPts val="0"/>
              </a:spcBef>
              <a:spcAft>
                <a:spcPts val="0"/>
              </a:spcAft>
              <a:buClrTx/>
              <a:buSzTx/>
              <a:buFontTx/>
              <a:buNone/>
              <a:tabLst/>
              <a:defRPr/>
            </a:pPr>
            <a:r>
              <a:rPr kumimoji="0" lang="en-US" altLang="zh-CN" sz="3200"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Kết</a:t>
            </a:r>
            <a:r>
              <a:rPr kumimoji="0" lang="en-US" altLang="zh-CN" sz="3200"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hợp</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hài</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hòa</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giữa</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yếu</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tố</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chương</a:t>
            </a:r>
            <a:endParaRPr kumimoji="0" lang="zh-CN" alt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TextBox 1"/>
          <p:cNvSpPr txBox="1"/>
          <p:nvPr/>
        </p:nvSpPr>
        <p:spPr>
          <a:xfrm>
            <a:off x="898124" y="386045"/>
            <a:ext cx="4064000" cy="646331"/>
          </a:xfrm>
          <a:prstGeom prst="rect">
            <a:avLst/>
          </a:prstGeom>
          <a:noFill/>
        </p:spPr>
        <p:txBody>
          <a:bodyPr wrap="square" rtlCol="0">
            <a:spAutoFit/>
          </a:bodyPr>
          <a:lstStyle/>
          <a:p>
            <a:r>
              <a:rPr lang="en-US" sz="3600" b="1" dirty="0" smtClean="0">
                <a:solidFill>
                  <a:schemeClr val="accent1">
                    <a:lumMod val="50000"/>
                  </a:schemeClr>
                </a:solidFill>
                <a:latin typeface="Times New Roman" pitchFamily="18" charset="0"/>
                <a:cs typeface="Times New Roman" pitchFamily="18" charset="0"/>
              </a:rPr>
              <a:t>III. </a:t>
            </a:r>
            <a:r>
              <a:rPr lang="en-US" sz="3600" b="1" u="sng" dirty="0" smtClean="0">
                <a:solidFill>
                  <a:schemeClr val="accent1">
                    <a:lumMod val="50000"/>
                  </a:schemeClr>
                </a:solidFill>
                <a:latin typeface="Times New Roman" pitchFamily="18" charset="0"/>
                <a:cs typeface="Times New Roman" pitchFamily="18" charset="0"/>
              </a:rPr>
              <a:t>TỔNG KẾT</a:t>
            </a:r>
            <a:endParaRPr lang="en-US" sz="3600" b="1" u="sng"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544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circle(in)">
                                      <p:cBhvr>
                                        <p:cTn id="20" dur="2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ircle(in)">
                                      <p:cBhvr>
                                        <p:cTn id="30" dur="20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circle(in)">
                                      <p:cBhvr>
                                        <p:cTn id="35" dur="2000"/>
                                        <p:tgtEl>
                                          <p:spTgt spid="35"/>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2" grpId="0"/>
      <p:bldP spid="33" grpId="0"/>
      <p:bldP spid="34" grpId="0"/>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EB78F6-4BAA-4D3A-974D-0CB516FE5877}"/>
              </a:ext>
            </a:extLst>
          </p:cNvPr>
          <p:cNvSpPr txBox="1"/>
          <p:nvPr/>
        </p:nvSpPr>
        <p:spPr>
          <a:xfrm>
            <a:off x="670560" y="439678"/>
            <a:ext cx="4206239" cy="1015663"/>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6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dung</a:t>
            </a:r>
            <a:endParaRPr kumimoji="0" lang="en-SG"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71FAA53-99C7-4671-AABD-9D58F04D9354}"/>
              </a:ext>
            </a:extLst>
          </p:cNvPr>
          <p:cNvSpPr/>
          <p:nvPr/>
        </p:nvSpPr>
        <p:spPr>
          <a:xfrm>
            <a:off x="883920" y="1455341"/>
            <a:ext cx="9814560" cy="3017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giặc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Tuấn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tộc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03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1417" y="436397"/>
            <a:ext cx="5696792" cy="584775"/>
          </a:xfrm>
          <a:prstGeom prst="rect">
            <a:avLst/>
          </a:prstGeom>
        </p:spPr>
        <p:txBody>
          <a:bodyPr wrap="square">
            <a:spAutoFit/>
          </a:bodyPr>
          <a:lstStyle/>
          <a:p>
            <a:r>
              <a:rPr lang="en-US" sz="3200" b="1" dirty="0">
                <a:solidFill>
                  <a:srgbClr val="FF0000"/>
                </a:solidFill>
              </a:rPr>
              <a:t>VIẾT KẾT NỐI VỚI ĐỌC</a:t>
            </a:r>
            <a:endParaRPr lang="en-US" sz="3200" dirty="0">
              <a:solidFill>
                <a:srgbClr val="FF0000"/>
              </a:solidFill>
            </a:endParaRPr>
          </a:p>
        </p:txBody>
      </p:sp>
      <p:sp>
        <p:nvSpPr>
          <p:cNvPr id="5" name="Rectangle 4"/>
          <p:cNvSpPr/>
          <p:nvPr/>
        </p:nvSpPr>
        <p:spPr>
          <a:xfrm>
            <a:off x="1479944" y="1178268"/>
            <a:ext cx="8909330" cy="4524315"/>
          </a:xfrm>
          <a:prstGeom prst="rect">
            <a:avLst/>
          </a:prstGeom>
        </p:spPr>
        <p:txBody>
          <a:bodyPr wrap="square">
            <a:spAutoFit/>
          </a:bodyPr>
          <a:lstStyle/>
          <a:p>
            <a:r>
              <a:rPr lang="en-US" sz="3600" dirty="0" smtClean="0"/>
              <a:t>    </a:t>
            </a:r>
            <a:r>
              <a:rPr lang="en-US" sz="3600" dirty="0" err="1" smtClean="0"/>
              <a:t>Viết</a:t>
            </a:r>
            <a:r>
              <a:rPr lang="en-US" sz="3600" dirty="0" smtClean="0"/>
              <a:t> </a:t>
            </a:r>
            <a:r>
              <a:rPr lang="en-US" sz="3600" dirty="0" err="1"/>
              <a:t>đoạn</a:t>
            </a:r>
            <a:r>
              <a:rPr lang="en-US" sz="3600" dirty="0"/>
              <a:t> </a:t>
            </a:r>
            <a:r>
              <a:rPr lang="en-US" sz="3600" dirty="0" err="1"/>
              <a:t>văn</a:t>
            </a:r>
            <a:r>
              <a:rPr lang="en-US" sz="3600" dirty="0"/>
              <a:t> (</a:t>
            </a:r>
            <a:r>
              <a:rPr lang="en-US" sz="3600" dirty="0" err="1"/>
              <a:t>khoảng</a:t>
            </a:r>
            <a:r>
              <a:rPr lang="en-US" sz="3600" dirty="0"/>
              <a:t> 7-9 </a:t>
            </a:r>
            <a:r>
              <a:rPr lang="en-US" sz="3600" dirty="0" err="1"/>
              <a:t>câu</a:t>
            </a:r>
            <a:r>
              <a:rPr lang="en-US" sz="3600" dirty="0"/>
              <a:t>) </a:t>
            </a:r>
            <a:r>
              <a:rPr lang="en-US" sz="3600" dirty="0" err="1"/>
              <a:t>về</a:t>
            </a:r>
            <a:r>
              <a:rPr lang="en-US" sz="3600" dirty="0"/>
              <a:t> </a:t>
            </a:r>
            <a:r>
              <a:rPr lang="en-US" sz="3600" dirty="0" err="1"/>
              <a:t>một</a:t>
            </a:r>
            <a:r>
              <a:rPr lang="en-US" sz="3600" dirty="0"/>
              <a:t> </a:t>
            </a:r>
            <a:r>
              <a:rPr lang="en-US" sz="3600" dirty="0" err="1"/>
              <a:t>truyền</a:t>
            </a:r>
            <a:r>
              <a:rPr lang="en-US" sz="3600" dirty="0"/>
              <a:t> </a:t>
            </a:r>
            <a:r>
              <a:rPr lang="en-US" sz="3600" dirty="0" err="1"/>
              <a:t>thống</a:t>
            </a:r>
            <a:r>
              <a:rPr lang="en-US" sz="3600" dirty="0"/>
              <a:t> </a:t>
            </a:r>
            <a:r>
              <a:rPr lang="en-US" sz="3600" dirty="0" err="1"/>
              <a:t>đáng</a:t>
            </a:r>
            <a:r>
              <a:rPr lang="en-US" sz="3600" dirty="0"/>
              <a:t> </a:t>
            </a:r>
            <a:r>
              <a:rPr lang="en-US" sz="3600" dirty="0" err="1"/>
              <a:t>tự</a:t>
            </a:r>
            <a:r>
              <a:rPr lang="en-US" sz="3600" dirty="0"/>
              <a:t> </a:t>
            </a:r>
            <a:r>
              <a:rPr lang="en-US" sz="3600" dirty="0" err="1"/>
              <a:t>hào</a:t>
            </a:r>
            <a:r>
              <a:rPr lang="en-US" sz="3600" dirty="0"/>
              <a:t> </a:t>
            </a:r>
            <a:r>
              <a:rPr lang="en-US" sz="3600" dirty="0" err="1"/>
              <a:t>của</a:t>
            </a:r>
            <a:r>
              <a:rPr lang="en-US" sz="3600" dirty="0"/>
              <a:t> </a:t>
            </a:r>
            <a:r>
              <a:rPr lang="en-US" sz="3600" dirty="0" err="1"/>
              <a:t>dân</a:t>
            </a:r>
            <a:r>
              <a:rPr lang="en-US" sz="3600" dirty="0"/>
              <a:t> </a:t>
            </a:r>
            <a:r>
              <a:rPr lang="en-US" sz="3600" dirty="0" err="1"/>
              <a:t>tộc</a:t>
            </a:r>
            <a:r>
              <a:rPr lang="en-US" sz="3600" dirty="0"/>
              <a:t> </a:t>
            </a:r>
            <a:r>
              <a:rPr lang="en-US" sz="3600" dirty="0" err="1"/>
              <a:t>Việt</a:t>
            </a:r>
            <a:r>
              <a:rPr lang="en-US" sz="3600" dirty="0"/>
              <a:t> Nam</a:t>
            </a:r>
            <a:r>
              <a:rPr lang="en-US" sz="3600" dirty="0" smtClean="0"/>
              <a:t>.</a:t>
            </a:r>
          </a:p>
          <a:p>
            <a:endParaRPr lang="en-US" sz="3600" dirty="0" smtClean="0"/>
          </a:p>
          <a:p>
            <a:r>
              <a:rPr lang="en-US" sz="3600" dirty="0" err="1" smtClean="0">
                <a:solidFill>
                  <a:srgbClr val="FF0000"/>
                </a:solidFill>
              </a:rPr>
              <a:t>Gợi</a:t>
            </a:r>
            <a:r>
              <a:rPr lang="en-US" sz="3600" dirty="0" smtClean="0">
                <a:solidFill>
                  <a:srgbClr val="FF0000"/>
                </a:solidFill>
              </a:rPr>
              <a:t> ý</a:t>
            </a:r>
            <a:r>
              <a:rPr lang="en-US" sz="3600" dirty="0" smtClean="0"/>
              <a:t>: </a:t>
            </a:r>
            <a:r>
              <a:rPr lang="en-US" sz="3600" dirty="0" err="1" smtClean="0"/>
              <a:t>Có</a:t>
            </a:r>
            <a:r>
              <a:rPr lang="en-US" sz="3600" dirty="0" smtClean="0"/>
              <a:t> </a:t>
            </a:r>
            <a:r>
              <a:rPr lang="en-US" sz="3600" dirty="0" err="1" smtClean="0"/>
              <a:t>thể</a:t>
            </a:r>
            <a:r>
              <a:rPr lang="en-US" sz="3600" dirty="0" smtClean="0"/>
              <a:t> </a:t>
            </a:r>
            <a:r>
              <a:rPr lang="en-US" sz="3600" dirty="0" err="1" smtClean="0"/>
              <a:t>viết</a:t>
            </a:r>
            <a:r>
              <a:rPr lang="en-US" sz="3600" dirty="0" smtClean="0"/>
              <a:t> </a:t>
            </a:r>
            <a:r>
              <a:rPr lang="en-US" sz="3600" dirty="0" err="1" smtClean="0"/>
              <a:t>về</a:t>
            </a:r>
            <a:r>
              <a:rPr lang="en-US" sz="3600" dirty="0" smtClean="0"/>
              <a:t> </a:t>
            </a:r>
            <a:r>
              <a:rPr lang="en-US" sz="3600" dirty="0" err="1" smtClean="0"/>
              <a:t>các</a:t>
            </a:r>
            <a:r>
              <a:rPr lang="en-US" sz="3600" dirty="0" smtClean="0"/>
              <a:t> </a:t>
            </a:r>
            <a:r>
              <a:rPr lang="en-US" sz="3600" dirty="0" err="1" smtClean="0"/>
              <a:t>truyền</a:t>
            </a:r>
            <a:r>
              <a:rPr lang="en-US" sz="3600" dirty="0" smtClean="0"/>
              <a:t> </a:t>
            </a:r>
            <a:r>
              <a:rPr lang="en-US" sz="3600" dirty="0" err="1" smtClean="0"/>
              <a:t>thống</a:t>
            </a:r>
            <a:r>
              <a:rPr lang="en-US" sz="3600" dirty="0" smtClean="0"/>
              <a:t> :</a:t>
            </a:r>
          </a:p>
          <a:p>
            <a:r>
              <a:rPr lang="en-US" sz="3600" dirty="0" smtClean="0"/>
              <a:t> </a:t>
            </a:r>
            <a:r>
              <a:rPr lang="en-US" sz="3600" dirty="0" err="1"/>
              <a:t>truyền</a:t>
            </a:r>
            <a:r>
              <a:rPr lang="en-US" sz="3600" dirty="0"/>
              <a:t> </a:t>
            </a:r>
            <a:r>
              <a:rPr lang="en-US" sz="3600" dirty="0" err="1"/>
              <a:t>thống</a:t>
            </a:r>
            <a:r>
              <a:rPr lang="en-US" sz="3600" dirty="0"/>
              <a:t> </a:t>
            </a:r>
            <a:r>
              <a:rPr lang="en-US" sz="3600" dirty="0" err="1"/>
              <a:t>yêu</a:t>
            </a:r>
            <a:r>
              <a:rPr lang="en-US" sz="3600" dirty="0"/>
              <a:t> </a:t>
            </a:r>
            <a:r>
              <a:rPr lang="en-US" sz="3600" dirty="0" err="1"/>
              <a:t>nước</a:t>
            </a:r>
            <a:r>
              <a:rPr lang="en-US" sz="3600" dirty="0"/>
              <a:t>, TT </a:t>
            </a:r>
            <a:r>
              <a:rPr lang="en-US" sz="3600" dirty="0" err="1"/>
              <a:t>tự</a:t>
            </a:r>
            <a:r>
              <a:rPr lang="en-US" sz="3600" dirty="0"/>
              <a:t> </a:t>
            </a:r>
            <a:r>
              <a:rPr lang="en-US" sz="3600" dirty="0" err="1"/>
              <a:t>hào</a:t>
            </a:r>
            <a:r>
              <a:rPr lang="en-US" sz="3600" dirty="0"/>
              <a:t> </a:t>
            </a:r>
            <a:r>
              <a:rPr lang="en-US" sz="3600" dirty="0" err="1"/>
              <a:t>dân</a:t>
            </a:r>
            <a:r>
              <a:rPr lang="en-US" sz="3600" dirty="0"/>
              <a:t> </a:t>
            </a:r>
            <a:r>
              <a:rPr lang="en-US" sz="3600" dirty="0" err="1"/>
              <a:t>tộc</a:t>
            </a:r>
            <a:r>
              <a:rPr lang="en-US" sz="3600" dirty="0"/>
              <a:t>, TT </a:t>
            </a:r>
            <a:r>
              <a:rPr lang="en-US" sz="3600" dirty="0" err="1"/>
              <a:t>đoàn</a:t>
            </a:r>
            <a:r>
              <a:rPr lang="en-US" sz="3600" dirty="0"/>
              <a:t> </a:t>
            </a:r>
            <a:r>
              <a:rPr lang="en-US" sz="3600" dirty="0" err="1"/>
              <a:t>kết</a:t>
            </a:r>
            <a:r>
              <a:rPr lang="en-US" sz="3600" dirty="0" smtClean="0"/>
              <a:t>…</a:t>
            </a:r>
            <a:endParaRPr lang="en-US" sz="3600" dirty="0"/>
          </a:p>
          <a:p>
            <a:endParaRPr lang="en-US" sz="3600" dirty="0"/>
          </a:p>
        </p:txBody>
      </p:sp>
    </p:spTree>
    <p:extLst>
      <p:ext uri="{BB962C8B-B14F-4D97-AF65-F5344CB8AC3E}">
        <p14:creationId xmlns:p14="http://schemas.microsoft.com/office/powerpoint/2010/main" val="988138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9640" y="271145"/>
            <a:ext cx="10515600" cy="3125198"/>
          </a:xfrm>
        </p:spPr>
        <p:txBody>
          <a:bodyPr/>
          <a:lstStyle/>
          <a:p>
            <a:pPr indent="0">
              <a:buNone/>
            </a:pP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KHỞI ĐỘNG</a:t>
            </a:r>
          </a:p>
          <a:p>
            <a:pPr marL="457200"/>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những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danh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tướng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Trần</a:t>
            </a:r>
            <a:r>
              <a:rPr lang="en-US" sz="4000" dirty="0" smtClean="0">
                <a:latin typeface="Times New Roman" panose="02020603050405020304" pitchFamily="18" charset="0"/>
                <a:cs typeface="Times New Roman" panose="02020603050405020304" pitchFamily="18" charset="0"/>
              </a:rPr>
              <a:t>? Ai </a:t>
            </a:r>
            <a:r>
              <a:rPr lang="en-US" sz="4000" dirty="0" err="1" smtClean="0">
                <a:latin typeface="Times New Roman" panose="02020603050405020304" pitchFamily="18" charset="0"/>
                <a:cs typeface="Times New Roman" panose="02020603050405020304" pitchFamily="18" charset="0"/>
              </a:rPr>
              <a:t>là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danh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tướng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kiệt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xuất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lớn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chiến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Mông</a:t>
            </a:r>
            <a:r>
              <a:rPr lang="en-US" sz="4000" dirty="0" smtClean="0">
                <a:latin typeface="Times New Roman" panose="02020603050405020304" pitchFamily="18" charset="0"/>
                <a:cs typeface="Times New Roman" panose="02020603050405020304" pitchFamily="18" charset="0"/>
              </a:rPr>
              <a:t> – </a:t>
            </a:r>
            <a:r>
              <a:rPr lang="en-US" sz="4000" dirty="0" err="1" smtClean="0">
                <a:latin typeface="Times New Roman" panose="02020603050405020304" pitchFamily="18" charset="0"/>
                <a:cs typeface="Times New Roman" panose="02020603050405020304" pitchFamily="18" charset="0"/>
              </a:rPr>
              <a:t>Nguyên</a:t>
            </a:r>
            <a:r>
              <a:rPr lang="en-US" sz="4000" dirty="0" smtClean="0">
                <a:latin typeface="Times New Roman" panose="02020603050405020304" pitchFamily="18" charset="0"/>
                <a:cs typeface="Times New Roman" panose="02020603050405020304" pitchFamily="18" charset="0"/>
              </a:rPr>
              <a:t> ( 1285, 1287)?</a:t>
            </a:r>
          </a:p>
          <a:p>
            <a:endParaRPr lang="en-US" dirty="0"/>
          </a:p>
        </p:txBody>
      </p:sp>
      <p:sp>
        <p:nvSpPr>
          <p:cNvPr id="4" name="Rectangle 3"/>
          <p:cNvSpPr/>
          <p:nvPr/>
        </p:nvSpPr>
        <p:spPr>
          <a:xfrm>
            <a:off x="1467394" y="3628350"/>
            <a:ext cx="9231085" cy="3170099"/>
          </a:xfrm>
          <a:prstGeom prst="rect">
            <a:avLst/>
          </a:prstGeom>
        </p:spPr>
        <p:txBody>
          <a:bodyPr wrap="square">
            <a:spAutoFit/>
          </a:bodyPr>
          <a:lstStyle/>
          <a:p>
            <a:r>
              <a:rPr lang="vi-VN" sz="4000" dirty="0">
                <a:solidFill>
                  <a:srgbClr val="FF0000"/>
                </a:solidFill>
                <a:latin typeface="Times New Roman" panose="02020603050405020304" pitchFamily="18" charset="0"/>
                <a:cs typeface="Times New Roman" panose="02020603050405020304" pitchFamily="18" charset="0"/>
              </a:rPr>
              <a:t>Trần Quốc </a:t>
            </a:r>
            <a:r>
              <a:rPr lang="vi-VN" sz="4000" dirty="0" smtClean="0">
                <a:solidFill>
                  <a:srgbClr val="FF0000"/>
                </a:solidFill>
                <a:latin typeface="Times New Roman" panose="02020603050405020304" pitchFamily="18" charset="0"/>
                <a:cs typeface="Times New Roman" panose="02020603050405020304" pitchFamily="18" charset="0"/>
              </a:rPr>
              <a:t>Tuấn</a:t>
            </a:r>
            <a:r>
              <a:rPr lang="en-US" sz="4000" dirty="0" smtClean="0">
                <a:solidFill>
                  <a:srgbClr val="FF0000"/>
                </a:solidFill>
                <a:latin typeface="Times New Roman" panose="02020603050405020304" pitchFamily="18" charset="0"/>
                <a:cs typeface="Times New Roman" panose="02020603050405020304" pitchFamily="18" charset="0"/>
              </a:rPr>
              <a:t>(1231-1300)</a:t>
            </a:r>
          </a:p>
          <a:p>
            <a:r>
              <a:rPr lang="vi-VN" sz="4000" dirty="0" smtClean="0">
                <a:solidFill>
                  <a:srgbClr val="040C28"/>
                </a:solidFill>
                <a:latin typeface="Times New Roman" panose="02020603050405020304" pitchFamily="18" charset="0"/>
                <a:cs typeface="Times New Roman" panose="02020603050405020304" pitchFamily="18" charset="0"/>
              </a:rPr>
              <a:t>Trần </a:t>
            </a:r>
            <a:r>
              <a:rPr lang="vi-VN" sz="4000" dirty="0">
                <a:solidFill>
                  <a:srgbClr val="040C28"/>
                </a:solidFill>
                <a:latin typeface="Times New Roman" panose="02020603050405020304" pitchFamily="18" charset="0"/>
                <a:cs typeface="Times New Roman" panose="02020603050405020304" pitchFamily="18" charset="0"/>
              </a:rPr>
              <a:t>Quang </a:t>
            </a:r>
            <a:r>
              <a:rPr lang="vi-VN" sz="4000" dirty="0" smtClean="0">
                <a:solidFill>
                  <a:srgbClr val="040C28"/>
                </a:solidFill>
                <a:latin typeface="Times New Roman" panose="02020603050405020304" pitchFamily="18" charset="0"/>
                <a:cs typeface="Times New Roman" panose="02020603050405020304" pitchFamily="18" charset="0"/>
              </a:rPr>
              <a:t>Khải</a:t>
            </a:r>
            <a:r>
              <a:rPr lang="en-US" sz="4000" dirty="0" smtClean="0"/>
              <a:t> </a:t>
            </a:r>
            <a:r>
              <a:rPr lang="en-US" sz="4000" dirty="0"/>
              <a:t>(1241-1294)</a:t>
            </a:r>
            <a:r>
              <a:rPr lang="vi-VN" sz="4000" dirty="0" smtClean="0">
                <a:solidFill>
                  <a:srgbClr val="040C28"/>
                </a:solidFill>
                <a:latin typeface="Times New Roman" panose="02020603050405020304" pitchFamily="18" charset="0"/>
                <a:cs typeface="Times New Roman" panose="02020603050405020304" pitchFamily="18" charset="0"/>
              </a:rPr>
              <a:t> </a:t>
            </a:r>
            <a:endParaRPr lang="en-US" sz="4000" dirty="0" smtClean="0">
              <a:solidFill>
                <a:srgbClr val="040C28"/>
              </a:solidFill>
              <a:latin typeface="Times New Roman" panose="02020603050405020304" pitchFamily="18" charset="0"/>
              <a:cs typeface="Times New Roman" panose="02020603050405020304" pitchFamily="18" charset="0"/>
            </a:endParaRPr>
          </a:p>
          <a:p>
            <a:r>
              <a:rPr lang="vi-VN" sz="4000" dirty="0" smtClean="0">
                <a:solidFill>
                  <a:srgbClr val="040C28"/>
                </a:solidFill>
                <a:latin typeface="Times New Roman" panose="02020603050405020304" pitchFamily="18" charset="0"/>
                <a:cs typeface="Times New Roman" panose="02020603050405020304" pitchFamily="18" charset="0"/>
              </a:rPr>
              <a:t>Trần </a:t>
            </a:r>
            <a:r>
              <a:rPr lang="vi-VN" sz="4000" dirty="0">
                <a:solidFill>
                  <a:srgbClr val="040C28"/>
                </a:solidFill>
                <a:latin typeface="Times New Roman" panose="02020603050405020304" pitchFamily="18" charset="0"/>
                <a:cs typeface="Times New Roman" panose="02020603050405020304" pitchFamily="18" charset="0"/>
              </a:rPr>
              <a:t>Nhật </a:t>
            </a:r>
            <a:r>
              <a:rPr lang="vi-VN" sz="4000" dirty="0" smtClean="0">
                <a:solidFill>
                  <a:srgbClr val="040C28"/>
                </a:solidFill>
                <a:latin typeface="Times New Roman" panose="02020603050405020304" pitchFamily="18" charset="0"/>
                <a:cs typeface="Times New Roman" panose="02020603050405020304" pitchFamily="18" charset="0"/>
              </a:rPr>
              <a:t>Duật</a:t>
            </a:r>
            <a:r>
              <a:rPr lang="en-US" sz="4000" dirty="0" smtClean="0"/>
              <a:t> </a:t>
            </a:r>
            <a:r>
              <a:rPr lang="en-US" sz="4000" dirty="0"/>
              <a:t>(1255 - 1330)</a:t>
            </a:r>
            <a:r>
              <a:rPr lang="vi-VN" sz="4000" dirty="0" smtClean="0">
                <a:solidFill>
                  <a:srgbClr val="040C28"/>
                </a:solidFill>
                <a:latin typeface="Times New Roman" panose="02020603050405020304" pitchFamily="18" charset="0"/>
                <a:cs typeface="Times New Roman" panose="02020603050405020304" pitchFamily="18" charset="0"/>
              </a:rPr>
              <a:t> </a:t>
            </a:r>
            <a:endParaRPr lang="en-US" sz="4000" dirty="0" smtClean="0">
              <a:solidFill>
                <a:srgbClr val="040C28"/>
              </a:solidFill>
              <a:latin typeface="Times New Roman" panose="02020603050405020304" pitchFamily="18" charset="0"/>
              <a:cs typeface="Times New Roman" panose="02020603050405020304" pitchFamily="18" charset="0"/>
            </a:endParaRPr>
          </a:p>
          <a:p>
            <a:r>
              <a:rPr lang="vi-VN" sz="4000" dirty="0" smtClean="0">
                <a:solidFill>
                  <a:srgbClr val="040C28"/>
                </a:solidFill>
                <a:latin typeface="Times New Roman" panose="02020603050405020304" pitchFamily="18" charset="0"/>
                <a:cs typeface="Times New Roman" panose="02020603050405020304" pitchFamily="18" charset="0"/>
              </a:rPr>
              <a:t>Phạm </a:t>
            </a:r>
            <a:r>
              <a:rPr lang="vi-VN" sz="4000" dirty="0">
                <a:solidFill>
                  <a:srgbClr val="040C28"/>
                </a:solidFill>
                <a:latin typeface="Times New Roman" panose="02020603050405020304" pitchFamily="18" charset="0"/>
                <a:cs typeface="Times New Roman" panose="02020603050405020304" pitchFamily="18" charset="0"/>
              </a:rPr>
              <a:t>Ngũ </a:t>
            </a:r>
            <a:r>
              <a:rPr lang="vi-VN" sz="4000" dirty="0" smtClean="0">
                <a:solidFill>
                  <a:srgbClr val="040C28"/>
                </a:solidFill>
                <a:latin typeface="Times New Roman" panose="02020603050405020304" pitchFamily="18" charset="0"/>
                <a:cs typeface="Times New Roman" panose="02020603050405020304" pitchFamily="18" charset="0"/>
              </a:rPr>
              <a:t>Lão</a:t>
            </a:r>
            <a:r>
              <a:rPr lang="en-US" sz="4000" dirty="0"/>
              <a:t> (1255-1320)</a:t>
            </a:r>
            <a:endParaRPr lang="en-US" sz="4000" dirty="0" smtClean="0">
              <a:solidFill>
                <a:srgbClr val="040C28"/>
              </a:solidFill>
              <a:latin typeface="Times New Roman" panose="02020603050405020304" pitchFamily="18" charset="0"/>
              <a:cs typeface="Times New Roman" panose="02020603050405020304" pitchFamily="18" charset="0"/>
            </a:endParaRPr>
          </a:p>
          <a:p>
            <a:r>
              <a:rPr lang="vi-VN" sz="4000" dirty="0" smtClean="0">
                <a:solidFill>
                  <a:srgbClr val="040C28"/>
                </a:solidFill>
                <a:latin typeface="Times New Roman" panose="02020603050405020304" pitchFamily="18" charset="0"/>
                <a:cs typeface="Times New Roman" panose="02020603050405020304" pitchFamily="18" charset="0"/>
              </a:rPr>
              <a:t>Trần </a:t>
            </a:r>
            <a:r>
              <a:rPr lang="vi-VN" sz="4000" dirty="0">
                <a:solidFill>
                  <a:srgbClr val="040C28"/>
                </a:solidFill>
                <a:latin typeface="Times New Roman" panose="02020603050405020304" pitchFamily="18" charset="0"/>
                <a:cs typeface="Times New Roman" panose="02020603050405020304" pitchFamily="18" charset="0"/>
              </a:rPr>
              <a:t>Khánh </a:t>
            </a:r>
            <a:r>
              <a:rPr lang="vi-VN" sz="4000" dirty="0" smtClean="0">
                <a:solidFill>
                  <a:srgbClr val="040C28"/>
                </a:solidFill>
                <a:latin typeface="Times New Roman" panose="02020603050405020304" pitchFamily="18" charset="0"/>
                <a:cs typeface="Times New Roman" panose="02020603050405020304" pitchFamily="18" charset="0"/>
              </a:rPr>
              <a:t>Dư</a:t>
            </a:r>
            <a:r>
              <a:rPr lang="en-US" sz="4000" dirty="0" smtClean="0"/>
              <a:t> </a:t>
            </a:r>
            <a:r>
              <a:rPr lang="en-US" sz="4000" dirty="0"/>
              <a:t>(1240-1340)</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26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a:extLst>
              <a:ext uri="{FF2B5EF4-FFF2-40B4-BE49-F238E27FC236}">
                <a16:creationId xmlns:a16="http://schemas.microsoft.com/office/drawing/2014/main" id="{0C60A4F5-9CEC-46A8-911A-C80C916FEFB3}"/>
              </a:ext>
            </a:extLst>
          </p:cNvPr>
          <p:cNvSpPr/>
          <p:nvPr/>
        </p:nvSpPr>
        <p:spPr>
          <a:xfrm>
            <a:off x="4297680" y="34845"/>
            <a:ext cx="1055121" cy="10247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cision 41">
            <a:extLst>
              <a:ext uri="{FF2B5EF4-FFF2-40B4-BE49-F238E27FC236}">
                <a16:creationId xmlns:a16="http://schemas.microsoft.com/office/drawing/2014/main" id="{A5FA164B-E3FF-4839-81B9-F29E9438D6C8}"/>
              </a:ext>
            </a:extLst>
          </p:cNvPr>
          <p:cNvSpPr/>
          <p:nvPr/>
        </p:nvSpPr>
        <p:spPr>
          <a:xfrm>
            <a:off x="1624707" y="-313511"/>
            <a:ext cx="968306" cy="9254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cision 33">
            <a:extLst>
              <a:ext uri="{FF2B5EF4-FFF2-40B4-BE49-F238E27FC236}">
                <a16:creationId xmlns:a16="http://schemas.microsoft.com/office/drawing/2014/main" id="{20FE7637-95F7-46F0-B49B-E3DCB22E10D6}"/>
              </a:ext>
            </a:extLst>
          </p:cNvPr>
          <p:cNvSpPr/>
          <p:nvPr/>
        </p:nvSpPr>
        <p:spPr>
          <a:xfrm>
            <a:off x="10198202" y="1509134"/>
            <a:ext cx="1533486" cy="1422700"/>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Ôn tập văn bản &amp;quot;Hịch tướng sĩ&amp;quot; (Trần Quốc Tuấn) - Ngữ văn 8 ~ Tư liệu Ngữ  văn THCS">
            <a:extLst>
              <a:ext uri="{FF2B5EF4-FFF2-40B4-BE49-F238E27FC236}">
                <a16:creationId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4" y="945017"/>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Decision 8">
            <a:extLst>
              <a:ext uri="{FF2B5EF4-FFF2-40B4-BE49-F238E27FC236}">
                <a16:creationId xmlns:a16="http://schemas.microsoft.com/office/drawing/2014/main" id="{59932D29-40F1-4341-8E34-ED904A9FFCA9}"/>
              </a:ext>
            </a:extLst>
          </p:cNvPr>
          <p:cNvSpPr/>
          <p:nvPr/>
        </p:nvSpPr>
        <p:spPr>
          <a:xfrm>
            <a:off x="7321854" y="3838404"/>
            <a:ext cx="2659709" cy="263902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a16="http://schemas.microsoft.com/office/drawing/2014/main" id="{3006215D-C466-4FC4-95F7-3A31AABD07F7}"/>
              </a:ext>
            </a:extLst>
          </p:cNvPr>
          <p:cNvSpPr/>
          <p:nvPr/>
        </p:nvSpPr>
        <p:spPr>
          <a:xfrm>
            <a:off x="9183076" y="2812332"/>
            <a:ext cx="1015126" cy="9544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a16="http://schemas.microsoft.com/office/drawing/2014/main" id="{D5F36A7C-D421-4F06-B0C9-56C89CDA3104}"/>
              </a:ext>
            </a:extLst>
          </p:cNvPr>
          <p:cNvSpPr/>
          <p:nvPr/>
        </p:nvSpPr>
        <p:spPr>
          <a:xfrm>
            <a:off x="7057468" y="481486"/>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a:extLst>
              <a:ext uri="{FF2B5EF4-FFF2-40B4-BE49-F238E27FC236}">
                <a16:creationId xmlns:a16="http://schemas.microsoft.com/office/drawing/2014/main" id="{8C1D1E3B-3F7B-4319-B6E5-552DAFF2DAB5}"/>
              </a:ext>
            </a:extLst>
          </p:cNvPr>
          <p:cNvSpPr/>
          <p:nvPr/>
        </p:nvSpPr>
        <p:spPr>
          <a:xfrm>
            <a:off x="4228463" y="1799081"/>
            <a:ext cx="1875099" cy="1830976"/>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1D81D187-DC60-47E0-8715-EA72622A75BE}"/>
              </a:ext>
            </a:extLst>
          </p:cNvPr>
          <p:cNvSpPr/>
          <p:nvPr/>
        </p:nvSpPr>
        <p:spPr>
          <a:xfrm>
            <a:off x="6454576" y="2806242"/>
            <a:ext cx="1423567" cy="132938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96E94FED-CC4D-4E6F-8AC0-83B55D8830D4}"/>
              </a:ext>
            </a:extLst>
          </p:cNvPr>
          <p:cNvSpPr/>
          <p:nvPr/>
        </p:nvSpPr>
        <p:spPr>
          <a:xfrm>
            <a:off x="4671757" y="3529878"/>
            <a:ext cx="2253839" cy="216395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cision 23">
            <a:extLst>
              <a:ext uri="{FF2B5EF4-FFF2-40B4-BE49-F238E27FC236}">
                <a16:creationId xmlns:a16="http://schemas.microsoft.com/office/drawing/2014/main" id="{DC3EA88E-4FBD-4BFE-9DA3-D0FDDB1E64B5}"/>
              </a:ext>
            </a:extLst>
          </p:cNvPr>
          <p:cNvSpPr/>
          <p:nvPr/>
        </p:nvSpPr>
        <p:spPr>
          <a:xfrm>
            <a:off x="6384530" y="5922130"/>
            <a:ext cx="1636089" cy="1587464"/>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a16="http://schemas.microsoft.com/office/drawing/2014/main" id="{4E2B060D-9DB6-44AD-951C-A5F28902BAB5}"/>
              </a:ext>
            </a:extLst>
          </p:cNvPr>
          <p:cNvSpPr/>
          <p:nvPr/>
        </p:nvSpPr>
        <p:spPr>
          <a:xfrm>
            <a:off x="704073" y="1509134"/>
            <a:ext cx="1121086" cy="108367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a:extLst>
              <a:ext uri="{FF2B5EF4-FFF2-40B4-BE49-F238E27FC236}">
                <a16:creationId xmlns:a16="http://schemas.microsoft.com/office/drawing/2014/main" id="{32E78484-891D-4A6D-8345-9D44F86B2072}"/>
              </a:ext>
            </a:extLst>
          </p:cNvPr>
          <p:cNvSpPr/>
          <p:nvPr/>
        </p:nvSpPr>
        <p:spPr>
          <a:xfrm>
            <a:off x="9367582" y="5447149"/>
            <a:ext cx="1875099" cy="18309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a:extLst>
              <a:ext uri="{FF2B5EF4-FFF2-40B4-BE49-F238E27FC236}">
                <a16:creationId xmlns:a16="http://schemas.microsoft.com/office/drawing/2014/main" id="{129ED57D-F3A6-4587-BE5C-0761A978FE76}"/>
              </a:ext>
            </a:extLst>
          </p:cNvPr>
          <p:cNvSpPr/>
          <p:nvPr/>
        </p:nvSpPr>
        <p:spPr>
          <a:xfrm>
            <a:off x="10027395" y="3129388"/>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a16="http://schemas.microsoft.com/office/drawing/2014/main" id="{405BA255-1ACA-4C10-8FA4-F078D7D560B2}"/>
              </a:ext>
            </a:extLst>
          </p:cNvPr>
          <p:cNvSpPr/>
          <p:nvPr/>
        </p:nvSpPr>
        <p:spPr>
          <a:xfrm>
            <a:off x="11090130" y="4813691"/>
            <a:ext cx="1596974" cy="138766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CB6633-1280-4CA3-A097-1E5E88CE7EB0}"/>
              </a:ext>
            </a:extLst>
          </p:cNvPr>
          <p:cNvPicPr>
            <a:picLocks noChangeAspect="1"/>
          </p:cNvPicPr>
          <p:nvPr/>
        </p:nvPicPr>
        <p:blipFill>
          <a:blip r:embed="rId3"/>
          <a:stretch>
            <a:fillRect/>
          </a:stretch>
        </p:blipFill>
        <p:spPr>
          <a:xfrm>
            <a:off x="2759448" y="488429"/>
            <a:ext cx="8330682" cy="1830976"/>
          </a:xfrm>
          <a:prstGeom prst="rect">
            <a:avLst/>
          </a:prstGeom>
          <a:noFill/>
        </p:spPr>
      </p:pic>
      <p:sp>
        <p:nvSpPr>
          <p:cNvPr id="8" name="TextBox 7">
            <a:extLst>
              <a:ext uri="{FF2B5EF4-FFF2-40B4-BE49-F238E27FC236}">
                <a16:creationId xmlns:a16="http://schemas.microsoft.com/office/drawing/2014/main" id="{8736B929-AA2A-4DEC-B70D-FE92B7670DA1}"/>
              </a:ext>
            </a:extLst>
          </p:cNvPr>
          <p:cNvSpPr txBox="1"/>
          <p:nvPr/>
        </p:nvSpPr>
        <p:spPr>
          <a:xfrm>
            <a:off x="887272" y="175576"/>
            <a:ext cx="2991525" cy="769441"/>
          </a:xfrm>
          <a:prstGeom prst="rect">
            <a:avLst/>
          </a:prstGeom>
          <a:noFill/>
        </p:spPr>
        <p:txBody>
          <a:bodyPr wrap="non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bản</a:t>
            </a:r>
            <a:r>
              <a:rPr lang="en-US" sz="4400" b="1" dirty="0" smtClean="0">
                <a:solidFill>
                  <a:srgbClr val="002060"/>
                </a:solidFill>
                <a:latin typeface="Times New Roman" panose="02020603050405020304" pitchFamily="18" charset="0"/>
                <a:cs typeface="Times New Roman" panose="02020603050405020304" pitchFamily="18" charset="0"/>
              </a:rPr>
              <a:t> 1: </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AB96DB3-CE9A-4F9B-B195-8810AAEE1420}"/>
              </a:ext>
            </a:extLst>
          </p:cNvPr>
          <p:cNvSpPr txBox="1"/>
          <p:nvPr/>
        </p:nvSpPr>
        <p:spPr>
          <a:xfrm>
            <a:off x="6924789" y="1961584"/>
            <a:ext cx="3645870"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Tuấn</a:t>
            </a:r>
            <a:r>
              <a:rPr lang="en-US" sz="3200" b="1" i="1" dirty="0">
                <a:solidFill>
                  <a:srgbClr val="002060"/>
                </a:solidFill>
                <a:latin typeface="Times New Roman" panose="02020603050405020304" pitchFamily="18" charset="0"/>
                <a:cs typeface="Times New Roman" panose="02020603050405020304" pitchFamily="18" charset="0"/>
              </a:rPr>
              <a:t> - </a:t>
            </a:r>
          </a:p>
        </p:txBody>
      </p:sp>
      <p:sp>
        <p:nvSpPr>
          <p:cNvPr id="33" name="Flowchart: Decision 32">
            <a:extLst>
              <a:ext uri="{FF2B5EF4-FFF2-40B4-BE49-F238E27FC236}">
                <a16:creationId xmlns:a16="http://schemas.microsoft.com/office/drawing/2014/main" id="{53CAA2E5-C286-45D0-863C-254FEDB70967}"/>
              </a:ext>
            </a:extLst>
          </p:cNvPr>
          <p:cNvSpPr/>
          <p:nvPr/>
        </p:nvSpPr>
        <p:spPr>
          <a:xfrm>
            <a:off x="-348378" y="2639643"/>
            <a:ext cx="1781856" cy="164473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cision 34">
            <a:extLst>
              <a:ext uri="{FF2B5EF4-FFF2-40B4-BE49-F238E27FC236}">
                <a16:creationId xmlns:a16="http://schemas.microsoft.com/office/drawing/2014/main" id="{E3C33D7B-C7D8-44AE-8D60-4E85FA706CD1}"/>
              </a:ext>
            </a:extLst>
          </p:cNvPr>
          <p:cNvSpPr/>
          <p:nvPr/>
        </p:nvSpPr>
        <p:spPr>
          <a:xfrm>
            <a:off x="6480371" y="1796638"/>
            <a:ext cx="877543" cy="861418"/>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cision 35">
            <a:extLst>
              <a:ext uri="{FF2B5EF4-FFF2-40B4-BE49-F238E27FC236}">
                <a16:creationId xmlns:a16="http://schemas.microsoft.com/office/drawing/2014/main" id="{0326F843-CEA9-44AA-8FE3-677ABF437639}"/>
              </a:ext>
            </a:extLst>
          </p:cNvPr>
          <p:cNvSpPr/>
          <p:nvPr/>
        </p:nvSpPr>
        <p:spPr>
          <a:xfrm>
            <a:off x="8265476" y="2571557"/>
            <a:ext cx="638795" cy="584775"/>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cision 37">
            <a:extLst>
              <a:ext uri="{FF2B5EF4-FFF2-40B4-BE49-F238E27FC236}">
                <a16:creationId xmlns:a16="http://schemas.microsoft.com/office/drawing/2014/main" id="{214FC995-3D67-433F-A2A3-53C0139C0B92}"/>
              </a:ext>
            </a:extLst>
          </p:cNvPr>
          <p:cNvSpPr/>
          <p:nvPr/>
        </p:nvSpPr>
        <p:spPr>
          <a:xfrm>
            <a:off x="5803588" y="-1279773"/>
            <a:ext cx="2438701" cy="2217071"/>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a16="http://schemas.microsoft.com/office/drawing/2014/main" id="{5C4D527D-4318-447B-BC39-1132EF7C8881}"/>
              </a:ext>
            </a:extLst>
          </p:cNvPr>
          <p:cNvSpPr/>
          <p:nvPr/>
        </p:nvSpPr>
        <p:spPr>
          <a:xfrm>
            <a:off x="9211313" y="-345727"/>
            <a:ext cx="816082" cy="90602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a16="http://schemas.microsoft.com/office/drawing/2014/main" id="{D8F5A1E5-E43A-421C-A9D1-D0106CD98936}"/>
              </a:ext>
            </a:extLst>
          </p:cNvPr>
          <p:cNvSpPr/>
          <p:nvPr/>
        </p:nvSpPr>
        <p:spPr>
          <a:xfrm>
            <a:off x="10637234" y="-60609"/>
            <a:ext cx="1596974" cy="138766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cision 40">
            <a:extLst>
              <a:ext uri="{FF2B5EF4-FFF2-40B4-BE49-F238E27FC236}">
                <a16:creationId xmlns:a16="http://schemas.microsoft.com/office/drawing/2014/main" id="{535535E2-4480-4F2E-8B79-B96034446A57}"/>
              </a:ext>
            </a:extLst>
          </p:cNvPr>
          <p:cNvSpPr/>
          <p:nvPr/>
        </p:nvSpPr>
        <p:spPr>
          <a:xfrm>
            <a:off x="79830" y="560296"/>
            <a:ext cx="842217" cy="9254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940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a:extLst>
              <a:ext uri="{FF2B5EF4-FFF2-40B4-BE49-F238E27FC236}">
                <a16:creationId xmlns:a16="http://schemas.microsoft.com/office/drawing/2014/main" id="{0C60A4F5-9CEC-46A8-911A-C80C916FEFB3}"/>
              </a:ext>
            </a:extLst>
          </p:cNvPr>
          <p:cNvSpPr/>
          <p:nvPr/>
        </p:nvSpPr>
        <p:spPr>
          <a:xfrm>
            <a:off x="4297680" y="34845"/>
            <a:ext cx="1055121" cy="10247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cision 41">
            <a:extLst>
              <a:ext uri="{FF2B5EF4-FFF2-40B4-BE49-F238E27FC236}">
                <a16:creationId xmlns:a16="http://schemas.microsoft.com/office/drawing/2014/main" id="{A5FA164B-E3FF-4839-81B9-F29E9438D6C8}"/>
              </a:ext>
            </a:extLst>
          </p:cNvPr>
          <p:cNvSpPr/>
          <p:nvPr/>
        </p:nvSpPr>
        <p:spPr>
          <a:xfrm>
            <a:off x="1624707" y="-313511"/>
            <a:ext cx="968306" cy="9254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cision 33">
            <a:extLst>
              <a:ext uri="{FF2B5EF4-FFF2-40B4-BE49-F238E27FC236}">
                <a16:creationId xmlns:a16="http://schemas.microsoft.com/office/drawing/2014/main" id="{20FE7637-95F7-46F0-B49B-E3DCB22E10D6}"/>
              </a:ext>
            </a:extLst>
          </p:cNvPr>
          <p:cNvSpPr/>
          <p:nvPr/>
        </p:nvSpPr>
        <p:spPr>
          <a:xfrm>
            <a:off x="10198202" y="1509134"/>
            <a:ext cx="1533486" cy="1422700"/>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Ôn tập văn bản &amp;quot;Hịch tướng sĩ&amp;quot; (Trần Quốc Tuấn) - Ngữ văn 8 ~ Tư liệu Ngữ  văn THCS">
            <a:extLst>
              <a:ext uri="{FF2B5EF4-FFF2-40B4-BE49-F238E27FC236}">
                <a16:creationId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4" y="945017"/>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Decision 8">
            <a:extLst>
              <a:ext uri="{FF2B5EF4-FFF2-40B4-BE49-F238E27FC236}">
                <a16:creationId xmlns:a16="http://schemas.microsoft.com/office/drawing/2014/main" id="{59932D29-40F1-4341-8E34-ED904A9FFCA9}"/>
              </a:ext>
            </a:extLst>
          </p:cNvPr>
          <p:cNvSpPr/>
          <p:nvPr/>
        </p:nvSpPr>
        <p:spPr>
          <a:xfrm>
            <a:off x="7321854" y="3838404"/>
            <a:ext cx="2659709" cy="263902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a16="http://schemas.microsoft.com/office/drawing/2014/main" id="{3006215D-C466-4FC4-95F7-3A31AABD07F7}"/>
              </a:ext>
            </a:extLst>
          </p:cNvPr>
          <p:cNvSpPr/>
          <p:nvPr/>
        </p:nvSpPr>
        <p:spPr>
          <a:xfrm>
            <a:off x="9183076" y="2812332"/>
            <a:ext cx="1015126" cy="9544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a16="http://schemas.microsoft.com/office/drawing/2014/main" id="{D5F36A7C-D421-4F06-B0C9-56C89CDA3104}"/>
              </a:ext>
            </a:extLst>
          </p:cNvPr>
          <p:cNvSpPr/>
          <p:nvPr/>
        </p:nvSpPr>
        <p:spPr>
          <a:xfrm>
            <a:off x="7057468" y="481486"/>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a:extLst>
              <a:ext uri="{FF2B5EF4-FFF2-40B4-BE49-F238E27FC236}">
                <a16:creationId xmlns:a16="http://schemas.microsoft.com/office/drawing/2014/main" id="{8C1D1E3B-3F7B-4319-B6E5-552DAFF2DAB5}"/>
              </a:ext>
            </a:extLst>
          </p:cNvPr>
          <p:cNvSpPr/>
          <p:nvPr/>
        </p:nvSpPr>
        <p:spPr>
          <a:xfrm>
            <a:off x="4228463" y="1799081"/>
            <a:ext cx="1875099" cy="1830976"/>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1D81D187-DC60-47E0-8715-EA72622A75BE}"/>
              </a:ext>
            </a:extLst>
          </p:cNvPr>
          <p:cNvSpPr/>
          <p:nvPr/>
        </p:nvSpPr>
        <p:spPr>
          <a:xfrm>
            <a:off x="6454576" y="2812332"/>
            <a:ext cx="1423567" cy="13232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96E94FED-CC4D-4E6F-8AC0-83B55D8830D4}"/>
              </a:ext>
            </a:extLst>
          </p:cNvPr>
          <p:cNvSpPr/>
          <p:nvPr/>
        </p:nvSpPr>
        <p:spPr>
          <a:xfrm>
            <a:off x="4769099" y="3470932"/>
            <a:ext cx="2253839" cy="216395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II</a:t>
            </a:r>
            <a:endParaRPr lang="en-US"/>
          </a:p>
        </p:txBody>
      </p:sp>
      <p:sp>
        <p:nvSpPr>
          <p:cNvPr id="24" name="Flowchart: Decision 23">
            <a:extLst>
              <a:ext uri="{FF2B5EF4-FFF2-40B4-BE49-F238E27FC236}">
                <a16:creationId xmlns:a16="http://schemas.microsoft.com/office/drawing/2014/main" id="{DC3EA88E-4FBD-4BFE-9DA3-D0FDDB1E64B5}"/>
              </a:ext>
            </a:extLst>
          </p:cNvPr>
          <p:cNvSpPr/>
          <p:nvPr/>
        </p:nvSpPr>
        <p:spPr>
          <a:xfrm>
            <a:off x="6384530" y="5922130"/>
            <a:ext cx="1636089" cy="1587464"/>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a16="http://schemas.microsoft.com/office/drawing/2014/main" id="{4E2B060D-9DB6-44AD-951C-A5F28902BAB5}"/>
              </a:ext>
            </a:extLst>
          </p:cNvPr>
          <p:cNvSpPr/>
          <p:nvPr/>
        </p:nvSpPr>
        <p:spPr>
          <a:xfrm>
            <a:off x="704073" y="1509134"/>
            <a:ext cx="1121086" cy="108367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a:extLst>
              <a:ext uri="{FF2B5EF4-FFF2-40B4-BE49-F238E27FC236}">
                <a16:creationId xmlns:a16="http://schemas.microsoft.com/office/drawing/2014/main" id="{32E78484-891D-4A6D-8345-9D44F86B2072}"/>
              </a:ext>
            </a:extLst>
          </p:cNvPr>
          <p:cNvSpPr/>
          <p:nvPr/>
        </p:nvSpPr>
        <p:spPr>
          <a:xfrm>
            <a:off x="9367582" y="5447149"/>
            <a:ext cx="1875099" cy="1830976"/>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a:extLst>
              <a:ext uri="{FF2B5EF4-FFF2-40B4-BE49-F238E27FC236}">
                <a16:creationId xmlns:a16="http://schemas.microsoft.com/office/drawing/2014/main" id="{129ED57D-F3A6-4587-BE5C-0761A978FE76}"/>
              </a:ext>
            </a:extLst>
          </p:cNvPr>
          <p:cNvSpPr/>
          <p:nvPr/>
        </p:nvSpPr>
        <p:spPr>
          <a:xfrm>
            <a:off x="10027395" y="3129388"/>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a16="http://schemas.microsoft.com/office/drawing/2014/main" id="{405BA255-1ACA-4C10-8FA4-F078D7D560B2}"/>
              </a:ext>
            </a:extLst>
          </p:cNvPr>
          <p:cNvSpPr/>
          <p:nvPr/>
        </p:nvSpPr>
        <p:spPr>
          <a:xfrm>
            <a:off x="11090130" y="4813691"/>
            <a:ext cx="1596974" cy="138766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CB6633-1280-4CA3-A097-1E5E88CE7EB0}"/>
              </a:ext>
            </a:extLst>
          </p:cNvPr>
          <p:cNvPicPr>
            <a:picLocks noChangeAspect="1"/>
          </p:cNvPicPr>
          <p:nvPr/>
        </p:nvPicPr>
        <p:blipFill>
          <a:blip r:embed="rId3"/>
          <a:stretch>
            <a:fillRect/>
          </a:stretch>
        </p:blipFill>
        <p:spPr>
          <a:xfrm>
            <a:off x="2759448" y="488429"/>
            <a:ext cx="8330682" cy="1830976"/>
          </a:xfrm>
          <a:prstGeom prst="rect">
            <a:avLst/>
          </a:prstGeom>
          <a:noFill/>
        </p:spPr>
      </p:pic>
      <p:sp>
        <p:nvSpPr>
          <p:cNvPr id="8" name="TextBox 7">
            <a:extLst>
              <a:ext uri="{FF2B5EF4-FFF2-40B4-BE49-F238E27FC236}">
                <a16:creationId xmlns:a16="http://schemas.microsoft.com/office/drawing/2014/main" id="{8736B929-AA2A-4DEC-B70D-FE92B7670DA1}"/>
              </a:ext>
            </a:extLst>
          </p:cNvPr>
          <p:cNvSpPr txBox="1"/>
          <p:nvPr/>
        </p:nvSpPr>
        <p:spPr>
          <a:xfrm>
            <a:off x="887272" y="175576"/>
            <a:ext cx="2568332" cy="769441"/>
          </a:xfrm>
          <a:prstGeom prst="rect">
            <a:avLst/>
          </a:prstGeom>
          <a:noFill/>
        </p:spPr>
        <p:txBody>
          <a:bodyPr wrap="non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bản</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2AB96DB3-CE9A-4F9B-B195-8810AAEE1420}"/>
              </a:ext>
            </a:extLst>
          </p:cNvPr>
          <p:cNvSpPr txBox="1"/>
          <p:nvPr/>
        </p:nvSpPr>
        <p:spPr>
          <a:xfrm>
            <a:off x="7197457" y="1924471"/>
            <a:ext cx="3645870"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Tuấn</a:t>
            </a:r>
            <a:r>
              <a:rPr lang="en-US" sz="3200" b="1" i="1" dirty="0">
                <a:solidFill>
                  <a:srgbClr val="002060"/>
                </a:solidFill>
                <a:latin typeface="Times New Roman" panose="02020603050405020304" pitchFamily="18" charset="0"/>
                <a:cs typeface="Times New Roman" panose="02020603050405020304" pitchFamily="18" charset="0"/>
              </a:rPr>
              <a:t> - </a:t>
            </a:r>
          </a:p>
        </p:txBody>
      </p:sp>
      <p:sp>
        <p:nvSpPr>
          <p:cNvPr id="33" name="Flowchart: Decision 32">
            <a:extLst>
              <a:ext uri="{FF2B5EF4-FFF2-40B4-BE49-F238E27FC236}">
                <a16:creationId xmlns:a16="http://schemas.microsoft.com/office/drawing/2014/main" id="{53CAA2E5-C286-45D0-863C-254FEDB70967}"/>
              </a:ext>
            </a:extLst>
          </p:cNvPr>
          <p:cNvSpPr/>
          <p:nvPr/>
        </p:nvSpPr>
        <p:spPr>
          <a:xfrm>
            <a:off x="-348378" y="2639643"/>
            <a:ext cx="1781856" cy="164473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cision 34">
            <a:extLst>
              <a:ext uri="{FF2B5EF4-FFF2-40B4-BE49-F238E27FC236}">
                <a16:creationId xmlns:a16="http://schemas.microsoft.com/office/drawing/2014/main" id="{E3C33D7B-C7D8-44AE-8D60-4E85FA706CD1}"/>
              </a:ext>
            </a:extLst>
          </p:cNvPr>
          <p:cNvSpPr/>
          <p:nvPr/>
        </p:nvSpPr>
        <p:spPr>
          <a:xfrm>
            <a:off x="6480371" y="1796638"/>
            <a:ext cx="877543" cy="861418"/>
          </a:xfrm>
          <a:prstGeom prst="flowChartDecision">
            <a:avLst/>
          </a:prstGeom>
          <a:solidFill>
            <a:srgbClr val="B0B0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cision 35">
            <a:extLst>
              <a:ext uri="{FF2B5EF4-FFF2-40B4-BE49-F238E27FC236}">
                <a16:creationId xmlns:a16="http://schemas.microsoft.com/office/drawing/2014/main" id="{0326F843-CEA9-44AA-8FE3-677ABF437639}"/>
              </a:ext>
            </a:extLst>
          </p:cNvPr>
          <p:cNvSpPr/>
          <p:nvPr/>
        </p:nvSpPr>
        <p:spPr>
          <a:xfrm>
            <a:off x="8265476" y="2571557"/>
            <a:ext cx="638795" cy="584775"/>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cision 37">
            <a:extLst>
              <a:ext uri="{FF2B5EF4-FFF2-40B4-BE49-F238E27FC236}">
                <a16:creationId xmlns:a16="http://schemas.microsoft.com/office/drawing/2014/main" id="{214FC995-3D67-433F-A2A3-53C0139C0B92}"/>
              </a:ext>
            </a:extLst>
          </p:cNvPr>
          <p:cNvSpPr/>
          <p:nvPr/>
        </p:nvSpPr>
        <p:spPr>
          <a:xfrm>
            <a:off x="5803588" y="-1279773"/>
            <a:ext cx="2438701" cy="2217071"/>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a16="http://schemas.microsoft.com/office/drawing/2014/main" id="{5C4D527D-4318-447B-BC39-1132EF7C8881}"/>
              </a:ext>
            </a:extLst>
          </p:cNvPr>
          <p:cNvSpPr/>
          <p:nvPr/>
        </p:nvSpPr>
        <p:spPr>
          <a:xfrm>
            <a:off x="9211313" y="-345727"/>
            <a:ext cx="816082" cy="90602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a16="http://schemas.microsoft.com/office/drawing/2014/main" id="{D8F5A1E5-E43A-421C-A9D1-D0106CD98936}"/>
              </a:ext>
            </a:extLst>
          </p:cNvPr>
          <p:cNvSpPr/>
          <p:nvPr/>
        </p:nvSpPr>
        <p:spPr>
          <a:xfrm>
            <a:off x="10637234" y="-60609"/>
            <a:ext cx="1596974" cy="138766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cision 40">
            <a:extLst>
              <a:ext uri="{FF2B5EF4-FFF2-40B4-BE49-F238E27FC236}">
                <a16:creationId xmlns:a16="http://schemas.microsoft.com/office/drawing/2014/main" id="{535535E2-4480-4F2E-8B79-B96034446A57}"/>
              </a:ext>
            </a:extLst>
          </p:cNvPr>
          <p:cNvSpPr/>
          <p:nvPr/>
        </p:nvSpPr>
        <p:spPr>
          <a:xfrm>
            <a:off x="79830" y="560296"/>
            <a:ext cx="842217" cy="9254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D10C6C2-F922-4BC6-82CE-ACD59100F534}"/>
              </a:ext>
            </a:extLst>
          </p:cNvPr>
          <p:cNvSpPr txBox="1"/>
          <p:nvPr/>
        </p:nvSpPr>
        <p:spPr>
          <a:xfrm>
            <a:off x="4531361" y="3212020"/>
            <a:ext cx="6311966"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I. </a:t>
            </a:r>
            <a:r>
              <a:rPr lang="en-US" sz="3600" b="1" u="sng" dirty="0" err="1" smtClean="0">
                <a:solidFill>
                  <a:srgbClr val="FF0000"/>
                </a:solidFill>
                <a:latin typeface="Times New Roman" panose="02020603050405020304" pitchFamily="18" charset="0"/>
                <a:cs typeface="Times New Roman" panose="02020603050405020304" pitchFamily="18" charset="0"/>
              </a:rPr>
              <a:t>Trải</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nghiệm</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cùng</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văn</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bản</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68CDE-019B-495D-8F9A-EC00F9E7376B}"/>
              </a:ext>
            </a:extLst>
          </p:cNvPr>
          <p:cNvPicPr>
            <a:picLocks noChangeAspect="1"/>
          </p:cNvPicPr>
          <p:nvPr/>
        </p:nvPicPr>
        <p:blipFill>
          <a:blip r:embed="rId2"/>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C2A9ABED-1AEC-433B-8721-86D461159C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45" b="99818" l="125" r="90000">
                        <a14:foregroundMark x1="53875" y1="23905" x2="59125" y2="20438"/>
                        <a14:foregroundMark x1="59125" y1="20438" x2="61250" y2="8577"/>
                        <a14:foregroundMark x1="61250" y1="8577" x2="54375" y2="2555"/>
                        <a14:foregroundMark x1="54375" y1="2555" x2="2625" y2="1642"/>
                        <a14:foregroundMark x1="2625" y1="1642" x2="1000" y2="17701"/>
                        <a14:foregroundMark x1="1000" y1="17701" x2="2875" y2="32482"/>
                        <a14:foregroundMark x1="2875" y1="32482" x2="5875" y2="39051"/>
                        <a14:foregroundMark x1="5875" y1="39051" x2="7875" y2="51277"/>
                        <a14:foregroundMark x1="7875" y1="51277" x2="4750" y2="74088"/>
                        <a14:foregroundMark x1="4750" y1="74088" x2="7875" y2="81387"/>
                        <a14:foregroundMark x1="7875" y1="81387" x2="25125" y2="92701"/>
                        <a14:foregroundMark x1="25125" y1="92701" x2="45125" y2="88504"/>
                        <a14:foregroundMark x1="45125" y1="88504" x2="45125" y2="88504"/>
                        <a14:foregroundMark x1="47500" y1="4927" x2="53375" y2="21168"/>
                        <a14:foregroundMark x1="8125" y1="6204" x2="5125" y2="46168"/>
                        <a14:foregroundMark x1="5125" y1="46168" x2="4625" y2="47445"/>
                        <a14:foregroundMark x1="1125" y1="10949" x2="125" y2="95255"/>
                        <a14:foregroundMark x1="3000" y1="85401" x2="8125" y2="93613"/>
                        <a14:foregroundMark x1="8125" y1="93613" x2="12625" y2="97810"/>
                        <a14:foregroundMark x1="15375" y1="99270" x2="22000" y2="99818"/>
                        <a14:foregroundMark x1="22000" y1="99818" x2="42500" y2="96168"/>
                        <a14:foregroundMark x1="42500" y1="96168" x2="43250" y2="95620"/>
                        <a14:foregroundMark x1="60125" y1="60949" x2="73750" y2="66241"/>
                        <a14:foregroundMark x1="73750" y1="66241" x2="74000" y2="66241"/>
                        <a14:foregroundMark x1="73875" y1="66606" x2="69500" y2="76277"/>
                        <a14:foregroundMark x1="69500" y1="76277" x2="56000" y2="94343"/>
                        <a14:foregroundMark x1="74125" y1="66423" x2="71875" y2="75912"/>
                        <a14:foregroundMark x1="71875" y1="75912" x2="71500" y2="76277"/>
                        <a14:foregroundMark x1="70250" y1="84307" x2="68125" y2="94891"/>
                        <a14:foregroundMark x1="68125" y1="94891" x2="66500" y2="98540"/>
                      </a14:backgroundRemoval>
                    </a14:imgEffect>
                  </a14:imgLayer>
                </a14:imgProps>
              </a:ext>
            </a:extLst>
          </a:blip>
          <a:stretch>
            <a:fillRect/>
          </a:stretch>
        </p:blipFill>
        <p:spPr>
          <a:xfrm>
            <a:off x="0" y="-274320"/>
            <a:ext cx="8832737" cy="6858000"/>
          </a:xfrm>
          <a:prstGeom prst="rect">
            <a:avLst/>
          </a:prstGeom>
          <a:ln>
            <a:noFill/>
          </a:ln>
          <a:effectLst>
            <a:softEdge rad="112500"/>
          </a:effectLst>
        </p:spPr>
      </p:pic>
      <p:sp>
        <p:nvSpPr>
          <p:cNvPr id="7" name="Text Box 8">
            <a:extLst>
              <a:ext uri="{FF2B5EF4-FFF2-40B4-BE49-F238E27FC236}">
                <a16:creationId xmlns:a16="http://schemas.microsoft.com/office/drawing/2014/main" id="{15EE5AFA-E016-4787-86D6-621941FCDA3F}"/>
              </a:ext>
            </a:extLst>
          </p:cNvPr>
          <p:cNvSpPr txBox="1">
            <a:spLocks noChangeArrowheads="1"/>
          </p:cNvSpPr>
          <p:nvPr/>
        </p:nvSpPr>
        <p:spPr bwMode="auto">
          <a:xfrm>
            <a:off x="5110635" y="1122956"/>
            <a:ext cx="625163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Quốc</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Tuấn</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(1231 ? -1300)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tước</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Hưng</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Đạo</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Vương</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danh</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tướng</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kiệt</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xuất</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thời</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p>
        </p:txBody>
      </p:sp>
      <p:sp>
        <p:nvSpPr>
          <p:cNvPr id="8" name="TextBox 7">
            <a:extLst>
              <a:ext uri="{FF2B5EF4-FFF2-40B4-BE49-F238E27FC236}">
                <a16:creationId xmlns:a16="http://schemas.microsoft.com/office/drawing/2014/main" id="{EC4964D0-3A37-4EE8-A74A-B2C4576BBB90}"/>
              </a:ext>
            </a:extLst>
          </p:cNvPr>
          <p:cNvSpPr txBox="1">
            <a:spLocks noChangeArrowheads="1"/>
          </p:cNvSpPr>
          <p:nvPr/>
        </p:nvSpPr>
        <p:spPr bwMode="auto">
          <a:xfrm>
            <a:off x="5213928" y="2600284"/>
            <a:ext cx="6358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người</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phẩm</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chất</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cao</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đẹp</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văn</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võ</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song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toàn</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và</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công</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lao</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lớn</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trong</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2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cuộc</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kháng</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chiến</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chống</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quân</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Mông-Nguyên</a:t>
            </a:r>
            <a:r>
              <a:rPr kumimoji="0" lang="en-US" altLang="en-US" sz="300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p>
        </p:txBody>
      </p:sp>
      <p:sp>
        <p:nvSpPr>
          <p:cNvPr id="9" name="TextBox 8">
            <a:extLst>
              <a:ext uri="{FF2B5EF4-FFF2-40B4-BE49-F238E27FC236}">
                <a16:creationId xmlns:a16="http://schemas.microsoft.com/office/drawing/2014/main" id="{16CC44A8-E1C7-4CD1-9DE3-924CE2D7DC8C}"/>
              </a:ext>
            </a:extLst>
          </p:cNvPr>
          <p:cNvSpPr txBox="1">
            <a:spLocks noChangeArrowheads="1"/>
          </p:cNvSpPr>
          <p:nvPr/>
        </p:nvSpPr>
        <p:spPr bwMode="auto">
          <a:xfrm>
            <a:off x="5003954" y="4650844"/>
            <a:ext cx="63583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Ông</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được</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nhân</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dân</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tôn</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là</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Đức</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thánh</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Trần</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và</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lập</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đền</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thờ</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ở </a:t>
            </a:r>
            <a:r>
              <a:rPr kumimoji="0" lang="en-US" altLang="en-US" sz="300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nhiều</a:t>
            </a:r>
            <a:r>
              <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i="0" u="none" strike="noStrike" kern="0" cap="none" spc="0" normalizeH="0" baseline="0" noProof="0" dirty="0" err="1" smtClean="0">
                <a:ln>
                  <a:noFill/>
                </a:ln>
                <a:effectLst/>
                <a:uLnTx/>
                <a:uFillTx/>
                <a:latin typeface="Times New Roman" panose="02020603050405020304" pitchFamily="18" charset="0"/>
                <a:cs typeface="Arial" panose="020B0604020202020204" pitchFamily="34" charset="0"/>
              </a:rPr>
              <a:t>nơi</a:t>
            </a:r>
            <a:r>
              <a:rPr kumimoji="0" lang="en-US" altLang="en-US" sz="3000" i="0" u="none" strike="noStrike" kern="0" cap="none" spc="0" normalizeH="0" baseline="0" noProof="0" dirty="0" smtClean="0">
                <a:ln>
                  <a:noFill/>
                </a:ln>
                <a:effectLst/>
                <a:uLnTx/>
                <a:uFillTx/>
                <a:latin typeface="Times New Roman" panose="02020603050405020304" pitchFamily="18" charset="0"/>
                <a:cs typeface="Arial" panose="020B0604020202020204" pitchFamily="34" charset="0"/>
              </a:rPr>
              <a:t> .</a:t>
            </a:r>
            <a:endParaRPr kumimoji="0" lang="en-US" altLang="en-US" sz="3000" i="0" u="none" strike="noStrike" kern="0" cap="none" spc="0" normalizeH="0" baseline="0" noProof="0" dirty="0">
              <a:ln>
                <a:noFill/>
              </a:ln>
              <a:effectLst/>
              <a:uLnTx/>
              <a:uFillTx/>
              <a:latin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ED10C6C2-F922-4BC6-82CE-ACD59100F534}"/>
              </a:ext>
            </a:extLst>
          </p:cNvPr>
          <p:cNvSpPr txBox="1"/>
          <p:nvPr/>
        </p:nvSpPr>
        <p:spPr>
          <a:xfrm>
            <a:off x="6096000" y="367512"/>
            <a:ext cx="2087110"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9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68CDE-019B-495D-8F9A-EC00F9E7376B}"/>
              </a:ext>
            </a:extLst>
          </p:cNvPr>
          <p:cNvPicPr>
            <a:picLocks noChangeAspect="1"/>
          </p:cNvPicPr>
          <p:nvPr/>
        </p:nvPicPr>
        <p:blipFill>
          <a:blip r:embed="rId2"/>
          <a:stretch>
            <a:fillRect/>
          </a:stretch>
        </p:blipFill>
        <p:spPr>
          <a:xfrm>
            <a:off x="-276223" y="1"/>
            <a:ext cx="12192000" cy="6857999"/>
          </a:xfrm>
          <a:prstGeom prst="rect">
            <a:avLst/>
          </a:prstGeom>
        </p:spPr>
      </p:pic>
      <p:sp>
        <p:nvSpPr>
          <p:cNvPr id="7" name="Text Box 8">
            <a:extLst>
              <a:ext uri="{FF2B5EF4-FFF2-40B4-BE49-F238E27FC236}">
                <a16:creationId xmlns:a16="http://schemas.microsoft.com/office/drawing/2014/main" id="{15EE5AFA-E016-4787-86D6-621941FCDA3F}"/>
              </a:ext>
            </a:extLst>
          </p:cNvPr>
          <p:cNvSpPr txBox="1">
            <a:spLocks noChangeArrowheads="1"/>
          </p:cNvSpPr>
          <p:nvPr/>
        </p:nvSpPr>
        <p:spPr bwMode="auto">
          <a:xfrm>
            <a:off x="5615311" y="1273821"/>
            <a:ext cx="6251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sz="3200" dirty="0"/>
              <a:t>-</a:t>
            </a:r>
            <a:r>
              <a:rPr lang="en-US" sz="3200" dirty="0" err="1" smtClean="0"/>
              <a:t>Thể</a:t>
            </a:r>
            <a:r>
              <a:rPr lang="en-US" sz="3200" dirty="0" smtClean="0"/>
              <a:t> </a:t>
            </a:r>
            <a:r>
              <a:rPr lang="en-US" sz="3200" dirty="0" err="1"/>
              <a:t>loại</a:t>
            </a:r>
            <a:r>
              <a:rPr lang="en-US" sz="3200" dirty="0"/>
              <a:t>: </a:t>
            </a:r>
            <a:r>
              <a:rPr lang="en-US" sz="3200" b="0" dirty="0" err="1"/>
              <a:t>Hịch</a:t>
            </a:r>
            <a:endParaRPr lang="en-US" sz="3200" b="0" dirty="0"/>
          </a:p>
        </p:txBody>
      </p:sp>
      <p:sp>
        <p:nvSpPr>
          <p:cNvPr id="8" name="TextBox 7">
            <a:extLst>
              <a:ext uri="{FF2B5EF4-FFF2-40B4-BE49-F238E27FC236}">
                <a16:creationId xmlns:a16="http://schemas.microsoft.com/office/drawing/2014/main" id="{EC4964D0-3A37-4EE8-A74A-B2C4576BBB90}"/>
              </a:ext>
            </a:extLst>
          </p:cNvPr>
          <p:cNvSpPr txBox="1">
            <a:spLocks noChangeArrowheads="1"/>
          </p:cNvSpPr>
          <p:nvPr/>
        </p:nvSpPr>
        <p:spPr bwMode="auto">
          <a:xfrm>
            <a:off x="5090209" y="1905506"/>
            <a:ext cx="635831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457200" indent="-457200">
              <a:buFontTx/>
              <a:buChar char="-"/>
            </a:pPr>
            <a:r>
              <a:rPr lang="en-US" sz="3200" dirty="0" err="1" smtClean="0"/>
              <a:t>Mục</a:t>
            </a:r>
            <a:r>
              <a:rPr lang="en-US" sz="3200" dirty="0" smtClean="0"/>
              <a:t> </a:t>
            </a:r>
            <a:r>
              <a:rPr lang="en-US" sz="3200" dirty="0" err="1"/>
              <a:t>đích</a:t>
            </a:r>
            <a:r>
              <a:rPr lang="en-US" sz="3200" dirty="0"/>
              <a:t> </a:t>
            </a:r>
            <a:r>
              <a:rPr lang="en-US" sz="3200" dirty="0" err="1"/>
              <a:t>viết</a:t>
            </a:r>
            <a:r>
              <a:rPr lang="en-US" sz="3200" dirty="0"/>
              <a:t> </a:t>
            </a:r>
            <a:r>
              <a:rPr lang="en-US" sz="3200" dirty="0" err="1"/>
              <a:t>bài</a:t>
            </a:r>
            <a:r>
              <a:rPr lang="en-US" sz="3200" dirty="0"/>
              <a:t> </a:t>
            </a:r>
            <a:r>
              <a:rPr lang="en-US" sz="3200" dirty="0" err="1"/>
              <a:t>hịch</a:t>
            </a:r>
            <a:r>
              <a:rPr lang="en-US" sz="3200" dirty="0"/>
              <a:t> </a:t>
            </a:r>
            <a:r>
              <a:rPr lang="en-US" sz="3200" dirty="0" err="1"/>
              <a:t>của</a:t>
            </a:r>
            <a:r>
              <a:rPr lang="en-US" sz="3200" dirty="0"/>
              <a:t> </a:t>
            </a:r>
            <a:r>
              <a:rPr lang="en-US" sz="3200" dirty="0" err="1"/>
              <a:t>Trần</a:t>
            </a:r>
            <a:r>
              <a:rPr lang="en-US" sz="3200" dirty="0"/>
              <a:t> </a:t>
            </a:r>
            <a:r>
              <a:rPr lang="en-US" sz="3200" dirty="0" err="1"/>
              <a:t>Quốc</a:t>
            </a:r>
            <a:r>
              <a:rPr lang="en-US" sz="3200" dirty="0"/>
              <a:t> </a:t>
            </a:r>
            <a:r>
              <a:rPr lang="en-US" sz="3200" dirty="0" err="1" smtClean="0"/>
              <a:t>Tuấn</a:t>
            </a:r>
            <a:r>
              <a:rPr lang="en-US" sz="3200" dirty="0"/>
              <a:t> </a:t>
            </a:r>
            <a:r>
              <a:rPr lang="vi-VN" sz="3200" dirty="0" smtClean="0"/>
              <a:t>là</a:t>
            </a:r>
            <a:r>
              <a:rPr lang="vi-VN" sz="3200" dirty="0"/>
              <a:t>: </a:t>
            </a:r>
            <a:r>
              <a:rPr lang="vi-VN" sz="3200" b="0" dirty="0"/>
              <a:t>khuyên nhủ các tì tướng phải chăm lo rèn tập võ nghệ, tích cực học tập </a:t>
            </a:r>
            <a:r>
              <a:rPr lang="vi-VN" sz="3200" b="0" i="1" dirty="0"/>
              <a:t>Binh thư yếu lược</a:t>
            </a:r>
            <a:r>
              <a:rPr lang="vi-VN" sz="3200" b="0" dirty="0"/>
              <a:t> do chính Trần Quốc Tuấn soạn</a:t>
            </a:r>
            <a:r>
              <a:rPr lang="vi-VN" sz="3200" b="0" dirty="0" smtClean="0"/>
              <a:t>.</a:t>
            </a:r>
            <a:endParaRPr lang="en-US" sz="3200" b="0" dirty="0" smtClean="0"/>
          </a:p>
          <a:p>
            <a:pPr marL="457200" indent="-457200">
              <a:buFontTx/>
              <a:buChar char="-"/>
            </a:pPr>
            <a:r>
              <a:rPr lang="en-US" sz="3200" dirty="0" err="1" smtClean="0"/>
              <a:t>Bố</a:t>
            </a:r>
            <a:r>
              <a:rPr lang="en-US" sz="3200" dirty="0" smtClean="0"/>
              <a:t> </a:t>
            </a:r>
            <a:r>
              <a:rPr lang="en-US" sz="3200" dirty="0" err="1" smtClean="0"/>
              <a:t>cục</a:t>
            </a:r>
            <a:r>
              <a:rPr lang="en-US" sz="3200" dirty="0" smtClean="0"/>
              <a:t>:</a:t>
            </a:r>
            <a:endParaRPr lang="en-US" sz="3200" dirty="0"/>
          </a:p>
        </p:txBody>
      </p:sp>
      <p:sp>
        <p:nvSpPr>
          <p:cNvPr id="6" name="TextBox 5">
            <a:extLst>
              <a:ext uri="{FF2B5EF4-FFF2-40B4-BE49-F238E27FC236}">
                <a16:creationId xmlns:a16="http://schemas.microsoft.com/office/drawing/2014/main" id="{ED10C6C2-F922-4BC6-82CE-ACD59100F534}"/>
              </a:ext>
            </a:extLst>
          </p:cNvPr>
          <p:cNvSpPr txBox="1"/>
          <p:nvPr/>
        </p:nvSpPr>
        <p:spPr>
          <a:xfrm>
            <a:off x="5999246" y="615556"/>
            <a:ext cx="2625719"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phẩm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16" y="442835"/>
            <a:ext cx="5203179" cy="622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07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
            <a:extLst>
              <a:ext uri="{FF2B5EF4-FFF2-40B4-BE49-F238E27FC236}">
                <a16:creationId xmlns:a16="http://schemas.microsoft.com/office/drawing/2014/main" id="{D0CC8173-C7F2-43FC-ABB0-0B2C2F457336}"/>
              </a:ext>
            </a:extLst>
          </p:cNvPr>
          <p:cNvSpPr/>
          <p:nvPr/>
        </p:nvSpPr>
        <p:spPr>
          <a:xfrm rot="19055120">
            <a:off x="984491" y="2451987"/>
            <a:ext cx="2380013" cy="2221834"/>
          </a:xfrm>
          <a:prstGeom prst="roundRect">
            <a:avLst/>
          </a:prstGeom>
          <a:solidFill>
            <a:schemeClr val="bg1">
              <a:lumMod val="65000"/>
            </a:schemeClr>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7" name="圆角矩形 2">
            <a:extLst>
              <a:ext uri="{FF2B5EF4-FFF2-40B4-BE49-F238E27FC236}">
                <a16:creationId xmlns:a16="http://schemas.microsoft.com/office/drawing/2014/main" id="{BBD7E52D-CA1C-4395-9C79-3DA240DC0EAC}"/>
              </a:ext>
            </a:extLst>
          </p:cNvPr>
          <p:cNvSpPr/>
          <p:nvPr/>
        </p:nvSpPr>
        <p:spPr>
          <a:xfrm rot="19055120">
            <a:off x="611128" y="2428056"/>
            <a:ext cx="2380013" cy="2221834"/>
          </a:xfrm>
          <a:prstGeom prst="roundRect">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8" name="TextBox 17">
            <a:extLst>
              <a:ext uri="{FF2B5EF4-FFF2-40B4-BE49-F238E27FC236}">
                <a16:creationId xmlns:a16="http://schemas.microsoft.com/office/drawing/2014/main" id="{E65DF522-AF5F-4E3D-8720-BD2F39966D4F}"/>
              </a:ext>
            </a:extLst>
          </p:cNvPr>
          <p:cNvSpPr txBox="1"/>
          <p:nvPr/>
        </p:nvSpPr>
        <p:spPr>
          <a:xfrm>
            <a:off x="1158277" y="2602606"/>
            <a:ext cx="1327254" cy="1938992"/>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cục</a:t>
            </a:r>
            <a:endParaRPr kumimoji="0" lang="en-SG"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EF7FFD59-0353-4AB8-ACFC-6619F79E9E1A}"/>
              </a:ext>
            </a:extLst>
          </p:cNvPr>
          <p:cNvSpPr/>
          <p:nvPr/>
        </p:nvSpPr>
        <p:spPr>
          <a:xfrm>
            <a:off x="3900275" y="506902"/>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Từ đầu </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còn lưu tiếng tốt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endParaRPr kumimoji="0" lang="en-US" sz="2800" b="1" i="0" u="none" strike="noStrike" kern="1200" cap="none" spc="0" normalizeH="0" baseline="0" noProof="0" dirty="0">
              <a:ln>
                <a:noFill/>
              </a:ln>
              <a:solidFill>
                <a:srgbClr val="44546A"/>
              </a:solidFill>
              <a:effectLst/>
              <a:uLnTx/>
              <a:uFillTx/>
              <a:latin typeface="Calibri Light"/>
              <a:ea typeface="+mn-ea"/>
              <a:cs typeface="+mn-cs"/>
            </a:endParaRPr>
          </a:p>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gương trung thần nghĩa sĩ)</a:t>
            </a:r>
          </a:p>
        </p:txBody>
      </p:sp>
      <p:pic>
        <p:nvPicPr>
          <p:cNvPr id="21" name="图片 4">
            <a:extLst>
              <a:ext uri="{FF2B5EF4-FFF2-40B4-BE49-F238E27FC236}">
                <a16:creationId xmlns:a16="http://schemas.microsoft.com/office/drawing/2014/main" id="{63D2E5E1-7F27-4AAB-8609-17514DA48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347676"/>
            <a:ext cx="1213981" cy="1213981"/>
          </a:xfrm>
          <a:prstGeom prst="rect">
            <a:avLst/>
          </a:prstGeom>
        </p:spPr>
      </p:pic>
      <p:sp>
        <p:nvSpPr>
          <p:cNvPr id="22" name="文本框 14">
            <a:extLst>
              <a:ext uri="{FF2B5EF4-FFF2-40B4-BE49-F238E27FC236}">
                <a16:creationId xmlns:a16="http://schemas.microsoft.com/office/drawing/2014/main" id="{5C136A9F-C43A-48F4-8660-F4F7FC9C144C}"/>
              </a:ext>
            </a:extLst>
          </p:cNvPr>
          <p:cNvSpPr txBox="1"/>
          <p:nvPr/>
        </p:nvSpPr>
        <p:spPr>
          <a:xfrm>
            <a:off x="3648585" y="657713"/>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P1</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9A1EE1F-3A98-43EA-8E1B-D69E6B606FD4}"/>
              </a:ext>
            </a:extLst>
          </p:cNvPr>
          <p:cNvSpPr/>
          <p:nvPr/>
        </p:nvSpPr>
        <p:spPr>
          <a:xfrm>
            <a:off x="3900275" y="1613892"/>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smtClean="0">
                <a:ln>
                  <a:noFill/>
                </a:ln>
                <a:solidFill>
                  <a:srgbClr val="44546A"/>
                </a:solidFill>
                <a:effectLst/>
                <a:uLnTx/>
                <a:uFillTx/>
                <a:latin typeface="Times New Roman" panose="02020603050405020304" pitchFamily="18" charset="0"/>
                <a:ea typeface="+mn-ea"/>
                <a:cs typeface="+mn-cs"/>
              </a:rPr>
              <a:t>“</a:t>
            </a:r>
            <a:r>
              <a:rPr kumimoji="0" lang="en-US" sz="2800" b="1" i="1" u="none" strike="noStrike" kern="1200" cap="none" spc="0" normalizeH="0" baseline="0" noProof="0" dirty="0" smtClean="0">
                <a:ln>
                  <a:noFill/>
                </a:ln>
                <a:solidFill>
                  <a:srgbClr val="44546A"/>
                </a:solidFill>
                <a:effectLst/>
                <a:uLnTx/>
                <a:uFillTx/>
                <a:latin typeface="Times New Roman" panose="02020603050405020304" pitchFamily="18" charset="0"/>
                <a:ea typeface="+mn-ea"/>
                <a:cs typeface="+mn-cs"/>
              </a:rPr>
              <a:t>ta </a:t>
            </a:r>
            <a:r>
              <a:rPr kumimoji="0" lang="en-US" sz="2800" b="1" i="1" u="none" strike="noStrike" kern="1200" cap="none" spc="0" normalizeH="0" baseline="0" noProof="0" dirty="0" err="1" smtClean="0">
                <a:ln>
                  <a:noFill/>
                </a:ln>
                <a:solidFill>
                  <a:srgbClr val="44546A"/>
                </a:solidFill>
                <a:effectLst/>
                <a:uLnTx/>
                <a:uFillTx/>
                <a:latin typeface="Times New Roman" panose="02020603050405020304" pitchFamily="18" charset="0"/>
                <a:ea typeface="+mn-ea"/>
                <a:cs typeface="+mn-cs"/>
              </a:rPr>
              <a:t>cũng</a:t>
            </a:r>
            <a:r>
              <a:rPr kumimoji="0" lang="en-US" sz="2800" b="1" i="1" u="none" strike="noStrike" kern="1200" cap="none" spc="0" normalizeH="0" noProof="0" dirty="0" smtClean="0">
                <a:ln>
                  <a:noFill/>
                </a:ln>
                <a:solidFill>
                  <a:srgbClr val="44546A"/>
                </a:solidFill>
                <a:effectLst/>
                <a:uLnTx/>
                <a:uFillTx/>
                <a:latin typeface="Times New Roman" panose="02020603050405020304" pitchFamily="18" charset="0"/>
                <a:ea typeface="+mn-ea"/>
                <a:cs typeface="+mn-cs"/>
              </a:rPr>
              <a:t> cam </a:t>
            </a:r>
            <a:r>
              <a:rPr kumimoji="0" lang="en-US" sz="2800" b="1" i="1" u="none" strike="noStrike" kern="1200" cap="none" spc="0" normalizeH="0" noProof="0" dirty="0" err="1" smtClean="0">
                <a:ln>
                  <a:noFill/>
                </a:ln>
                <a:solidFill>
                  <a:srgbClr val="44546A"/>
                </a:solidFill>
                <a:effectLst/>
                <a:uLnTx/>
                <a:uFillTx/>
                <a:latin typeface="Times New Roman" panose="02020603050405020304" pitchFamily="18" charset="0"/>
                <a:ea typeface="+mn-ea"/>
                <a:cs typeface="+mn-cs"/>
              </a:rPr>
              <a:t>lòng</a:t>
            </a:r>
            <a:r>
              <a:rPr kumimoji="0" lang="vi-VN" sz="2800" b="1" i="0" u="none" strike="noStrike" kern="1200" cap="none" spc="0" normalizeH="0" baseline="0" noProof="0" dirty="0" smtClean="0">
                <a:ln>
                  <a:noFill/>
                </a:ln>
                <a:solidFill>
                  <a:srgbClr val="44546A"/>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Tội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giặc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và nỗi lòng của chủ tướng)</a:t>
            </a:r>
          </a:p>
        </p:txBody>
      </p:sp>
      <p:pic>
        <p:nvPicPr>
          <p:cNvPr id="24" name="图片 4">
            <a:extLst>
              <a:ext uri="{FF2B5EF4-FFF2-40B4-BE49-F238E27FC236}">
                <a16:creationId xmlns:a16="http://schemas.microsoft.com/office/drawing/2014/main" id="{FD49D686-000C-49CB-8BAC-1ACD25FCFE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293284" y="1532003"/>
            <a:ext cx="1213981" cy="1213981"/>
          </a:xfrm>
          <a:prstGeom prst="rect">
            <a:avLst/>
          </a:prstGeom>
        </p:spPr>
      </p:pic>
      <p:sp>
        <p:nvSpPr>
          <p:cNvPr id="25" name="文本框 14">
            <a:extLst>
              <a:ext uri="{FF2B5EF4-FFF2-40B4-BE49-F238E27FC236}">
                <a16:creationId xmlns:a16="http://schemas.microsoft.com/office/drawing/2014/main" id="{678D9AD7-5290-4CC7-9A76-72CBC32F8F84}"/>
              </a:ext>
            </a:extLst>
          </p:cNvPr>
          <p:cNvSpPr txBox="1"/>
          <p:nvPr/>
        </p:nvSpPr>
        <p:spPr>
          <a:xfrm>
            <a:off x="3648585" y="1826655"/>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P2</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FD52AA2C-EDB9-4ECD-8BFB-842BD368C129}"/>
              </a:ext>
            </a:extLst>
          </p:cNvPr>
          <p:cNvSpPr/>
          <p:nvPr/>
        </p:nvSpPr>
        <p:spPr>
          <a:xfrm>
            <a:off x="3900275" y="2950016"/>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44546A"/>
                </a:solidFill>
                <a:effectLst/>
                <a:uLnTx/>
                <a:uFillTx/>
                <a:latin typeface="Calibri Light"/>
                <a:ea typeface="+mn-ea"/>
                <a:cs typeface="Times New Roman" panose="02020603050405020304" pitchFamily="18" charset="0"/>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không muốn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được không ?”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hân tích phải trái, làm rõ đúng sai)</a:t>
            </a:r>
          </a:p>
        </p:txBody>
      </p:sp>
      <p:pic>
        <p:nvPicPr>
          <p:cNvPr id="27" name="图片 4">
            <a:extLst>
              <a:ext uri="{FF2B5EF4-FFF2-40B4-BE49-F238E27FC236}">
                <a16:creationId xmlns:a16="http://schemas.microsoft.com/office/drawing/2014/main" id="{AC4B1661-B839-452F-95C7-E20655576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32" y="2778990"/>
            <a:ext cx="1213981" cy="1213981"/>
          </a:xfrm>
          <a:prstGeom prst="rect">
            <a:avLst/>
          </a:prstGeom>
        </p:spPr>
      </p:pic>
      <p:sp>
        <p:nvSpPr>
          <p:cNvPr id="28" name="文本框 14">
            <a:extLst>
              <a:ext uri="{FF2B5EF4-FFF2-40B4-BE49-F238E27FC236}">
                <a16:creationId xmlns:a16="http://schemas.microsoft.com/office/drawing/2014/main" id="{F32A610F-0892-4A74-A745-343DCE758CEE}"/>
              </a:ext>
            </a:extLst>
          </p:cNvPr>
          <p:cNvSpPr txBox="1"/>
          <p:nvPr/>
        </p:nvSpPr>
        <p:spPr>
          <a:xfrm>
            <a:off x="3677899" y="3093592"/>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P3</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016F83C3-40B8-482D-997C-9FCEB59A1DCA}"/>
              </a:ext>
            </a:extLst>
          </p:cNvPr>
          <p:cNvSpPr/>
          <p:nvPr/>
        </p:nvSpPr>
        <p:spPr>
          <a:xfrm>
            <a:off x="3933020" y="4036447"/>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892175"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44546A"/>
                </a:solidFill>
                <a:effectLst/>
                <a:uLnTx/>
                <a:uFillTx/>
                <a:latin typeface="Times New Roman" panose="02020603050405020304" pitchFamily="18" charset="0"/>
                <a:ea typeface="+mn-ea"/>
                <a:cs typeface="Times New Roman" panose="02020603050405020304" pitchFamily="18" charset="0"/>
              </a:rPr>
              <a:t>C</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òn lại</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nhiệm vụ cấp bách, khích lệ tinh thần chiến đấu)</a:t>
            </a:r>
          </a:p>
        </p:txBody>
      </p:sp>
      <p:pic>
        <p:nvPicPr>
          <p:cNvPr id="30" name="图片 4">
            <a:extLst>
              <a:ext uri="{FF2B5EF4-FFF2-40B4-BE49-F238E27FC236}">
                <a16:creationId xmlns:a16="http://schemas.microsoft.com/office/drawing/2014/main" id="{22F30497-F7D5-481E-AF79-C45069B3B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293286" y="3932065"/>
            <a:ext cx="1213981" cy="1213981"/>
          </a:xfrm>
          <a:prstGeom prst="rect">
            <a:avLst/>
          </a:prstGeom>
        </p:spPr>
      </p:pic>
      <p:sp>
        <p:nvSpPr>
          <p:cNvPr id="31" name="文本框 14">
            <a:extLst>
              <a:ext uri="{FF2B5EF4-FFF2-40B4-BE49-F238E27FC236}">
                <a16:creationId xmlns:a16="http://schemas.microsoft.com/office/drawing/2014/main" id="{5ECD8EEF-0A7C-46DD-8537-8F9C1B5FBCA8}"/>
              </a:ext>
            </a:extLst>
          </p:cNvPr>
          <p:cNvSpPr txBox="1"/>
          <p:nvPr/>
        </p:nvSpPr>
        <p:spPr>
          <a:xfrm>
            <a:off x="3527920" y="4246667"/>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P4</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3" name="Right Triangle 2">
            <a:extLst>
              <a:ext uri="{FF2B5EF4-FFF2-40B4-BE49-F238E27FC236}">
                <a16:creationId xmlns:a16="http://schemas.microsoft.com/office/drawing/2014/main" id="{CD8C7906-FF6D-438C-990F-DC40F147363C}"/>
              </a:ext>
            </a:extLst>
          </p:cNvPr>
          <p:cNvSpPr/>
          <p:nvPr/>
        </p:nvSpPr>
        <p:spPr>
          <a:xfrm rot="5400000">
            <a:off x="34770" y="-35085"/>
            <a:ext cx="1295958" cy="1366127"/>
          </a:xfrm>
          <a:prstGeom prst="rtTriangle">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C04C4A60-CAB4-412D-B451-935D017C6EB2}"/>
              </a:ext>
            </a:extLst>
          </p:cNvPr>
          <p:cNvSpPr/>
          <p:nvPr/>
        </p:nvSpPr>
        <p:spPr>
          <a:xfrm rot="16200000">
            <a:off x="10842630" y="5475455"/>
            <a:ext cx="1295958" cy="1366127"/>
          </a:xfrm>
          <a:prstGeom prst="rtTriangle">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4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18" grpId="0"/>
      <p:bldP spid="20" grpId="0" animBg="1"/>
      <p:bldP spid="22" grpId="0"/>
      <p:bldP spid="23" grpId="0" animBg="1"/>
      <p:bldP spid="25" grpId="0"/>
      <p:bldP spid="26" grpId="0" animBg="1"/>
      <p:bldP spid="28" grpId="0"/>
      <p:bldP spid="29"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cision 36">
            <a:extLst>
              <a:ext uri="{FF2B5EF4-FFF2-40B4-BE49-F238E27FC236}">
                <a16:creationId xmlns:a16="http://schemas.microsoft.com/office/drawing/2014/main" id="{0C60A4F5-9CEC-46A8-911A-C80C916FEFB3}"/>
              </a:ext>
            </a:extLst>
          </p:cNvPr>
          <p:cNvSpPr/>
          <p:nvPr/>
        </p:nvSpPr>
        <p:spPr>
          <a:xfrm>
            <a:off x="4297680" y="34845"/>
            <a:ext cx="1055121" cy="102479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cision 41">
            <a:extLst>
              <a:ext uri="{FF2B5EF4-FFF2-40B4-BE49-F238E27FC236}">
                <a16:creationId xmlns:a16="http://schemas.microsoft.com/office/drawing/2014/main" id="{A5FA164B-E3FF-4839-81B9-F29E9438D6C8}"/>
              </a:ext>
            </a:extLst>
          </p:cNvPr>
          <p:cNvSpPr/>
          <p:nvPr/>
        </p:nvSpPr>
        <p:spPr>
          <a:xfrm>
            <a:off x="1624707" y="-313511"/>
            <a:ext cx="968306" cy="9254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Ôn tập văn bản &amp;quot;Hịch tướng sĩ&amp;quot; (Trần Quốc Tuấn) - Ngữ văn 8 ~ Tư liệu Ngữ  văn THCS">
            <a:extLst>
              <a:ext uri="{FF2B5EF4-FFF2-40B4-BE49-F238E27FC236}">
                <a16:creationId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14" y="945017"/>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19" name="Flowchart: Decision 18">
            <a:extLst>
              <a:ext uri="{FF2B5EF4-FFF2-40B4-BE49-F238E27FC236}">
                <a16:creationId xmlns:a16="http://schemas.microsoft.com/office/drawing/2014/main" id="{D5F36A7C-D421-4F06-B0C9-56C89CDA3104}"/>
              </a:ext>
            </a:extLst>
          </p:cNvPr>
          <p:cNvSpPr/>
          <p:nvPr/>
        </p:nvSpPr>
        <p:spPr>
          <a:xfrm>
            <a:off x="7057468" y="481486"/>
            <a:ext cx="1875099" cy="1830976"/>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cision 23">
            <a:extLst>
              <a:ext uri="{FF2B5EF4-FFF2-40B4-BE49-F238E27FC236}">
                <a16:creationId xmlns:a16="http://schemas.microsoft.com/office/drawing/2014/main" id="{DC3EA88E-4FBD-4BFE-9DA3-D0FDDB1E64B5}"/>
              </a:ext>
            </a:extLst>
          </p:cNvPr>
          <p:cNvSpPr/>
          <p:nvPr/>
        </p:nvSpPr>
        <p:spPr>
          <a:xfrm>
            <a:off x="6384530" y="5922130"/>
            <a:ext cx="1636089" cy="1587464"/>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a16="http://schemas.microsoft.com/office/drawing/2014/main" id="{405BA255-1ACA-4C10-8FA4-F078D7D560B2}"/>
              </a:ext>
            </a:extLst>
          </p:cNvPr>
          <p:cNvSpPr/>
          <p:nvPr/>
        </p:nvSpPr>
        <p:spPr>
          <a:xfrm>
            <a:off x="11090130" y="4813691"/>
            <a:ext cx="1596974" cy="1387660"/>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CB6633-1280-4CA3-A097-1E5E88CE7EB0}"/>
              </a:ext>
            </a:extLst>
          </p:cNvPr>
          <p:cNvPicPr>
            <a:picLocks noChangeAspect="1"/>
          </p:cNvPicPr>
          <p:nvPr/>
        </p:nvPicPr>
        <p:blipFill>
          <a:blip r:embed="rId3"/>
          <a:stretch>
            <a:fillRect/>
          </a:stretch>
        </p:blipFill>
        <p:spPr>
          <a:xfrm>
            <a:off x="2759448" y="488429"/>
            <a:ext cx="8330682" cy="1830976"/>
          </a:xfrm>
          <a:prstGeom prst="rect">
            <a:avLst/>
          </a:prstGeom>
          <a:noFill/>
        </p:spPr>
      </p:pic>
      <p:sp>
        <p:nvSpPr>
          <p:cNvPr id="8" name="TextBox 7">
            <a:extLst>
              <a:ext uri="{FF2B5EF4-FFF2-40B4-BE49-F238E27FC236}">
                <a16:creationId xmlns:a16="http://schemas.microsoft.com/office/drawing/2014/main" id="{8736B929-AA2A-4DEC-B70D-FE92B7670DA1}"/>
              </a:ext>
            </a:extLst>
          </p:cNvPr>
          <p:cNvSpPr txBox="1"/>
          <p:nvPr/>
        </p:nvSpPr>
        <p:spPr>
          <a:xfrm>
            <a:off x="887272" y="175576"/>
            <a:ext cx="2568332" cy="769441"/>
          </a:xfrm>
          <a:prstGeom prst="rect">
            <a:avLst/>
          </a:prstGeom>
          <a:noFill/>
        </p:spPr>
        <p:txBody>
          <a:bodyPr wrap="non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Văn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bản</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2AB96DB3-CE9A-4F9B-B195-8810AAEE1420}"/>
              </a:ext>
            </a:extLst>
          </p:cNvPr>
          <p:cNvSpPr txBox="1"/>
          <p:nvPr/>
        </p:nvSpPr>
        <p:spPr>
          <a:xfrm>
            <a:off x="6552332" y="1961734"/>
            <a:ext cx="3645870"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Quốc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Tuấn</a:t>
            </a:r>
            <a:r>
              <a:rPr lang="en-US" sz="3200" b="1" i="1" dirty="0">
                <a:solidFill>
                  <a:srgbClr val="002060"/>
                </a:solidFill>
                <a:latin typeface="Times New Roman" panose="02020603050405020304" pitchFamily="18" charset="0"/>
                <a:cs typeface="Times New Roman" panose="02020603050405020304" pitchFamily="18" charset="0"/>
              </a:rPr>
              <a:t> - </a:t>
            </a:r>
          </a:p>
        </p:txBody>
      </p:sp>
      <p:sp>
        <p:nvSpPr>
          <p:cNvPr id="36" name="Flowchart: Decision 35">
            <a:extLst>
              <a:ext uri="{FF2B5EF4-FFF2-40B4-BE49-F238E27FC236}">
                <a16:creationId xmlns:a16="http://schemas.microsoft.com/office/drawing/2014/main" id="{0326F843-CEA9-44AA-8FE3-677ABF437639}"/>
              </a:ext>
            </a:extLst>
          </p:cNvPr>
          <p:cNvSpPr/>
          <p:nvPr/>
        </p:nvSpPr>
        <p:spPr>
          <a:xfrm>
            <a:off x="8265476" y="2571557"/>
            <a:ext cx="638795" cy="584775"/>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cision 37">
            <a:extLst>
              <a:ext uri="{FF2B5EF4-FFF2-40B4-BE49-F238E27FC236}">
                <a16:creationId xmlns:a16="http://schemas.microsoft.com/office/drawing/2014/main" id="{214FC995-3D67-433F-A2A3-53C0139C0B92}"/>
              </a:ext>
            </a:extLst>
          </p:cNvPr>
          <p:cNvSpPr/>
          <p:nvPr/>
        </p:nvSpPr>
        <p:spPr>
          <a:xfrm>
            <a:off x="5803588" y="-1279773"/>
            <a:ext cx="2438701" cy="2217071"/>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a16="http://schemas.microsoft.com/office/drawing/2014/main" id="{5C4D527D-4318-447B-BC39-1132EF7C8881}"/>
              </a:ext>
            </a:extLst>
          </p:cNvPr>
          <p:cNvSpPr/>
          <p:nvPr/>
        </p:nvSpPr>
        <p:spPr>
          <a:xfrm>
            <a:off x="9211313" y="-345727"/>
            <a:ext cx="816082" cy="906023"/>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a16="http://schemas.microsoft.com/office/drawing/2014/main" id="{D8F5A1E5-E43A-421C-A9D1-D0106CD98936}"/>
              </a:ext>
            </a:extLst>
          </p:cNvPr>
          <p:cNvSpPr/>
          <p:nvPr/>
        </p:nvSpPr>
        <p:spPr>
          <a:xfrm>
            <a:off x="10637234" y="-60609"/>
            <a:ext cx="1596974" cy="1387660"/>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D10C6C2-F922-4BC6-82CE-ACD59100F534}"/>
              </a:ext>
            </a:extLst>
          </p:cNvPr>
          <p:cNvSpPr txBox="1"/>
          <p:nvPr/>
        </p:nvSpPr>
        <p:spPr>
          <a:xfrm>
            <a:off x="5166013" y="3212020"/>
            <a:ext cx="5677314"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II. </a:t>
            </a:r>
            <a:r>
              <a:rPr lang="en-US" sz="3600" b="1" u="sng" dirty="0" err="1" smtClean="0">
                <a:solidFill>
                  <a:srgbClr val="FF0000"/>
                </a:solidFill>
                <a:latin typeface="Times New Roman" panose="02020603050405020304" pitchFamily="18" charset="0"/>
                <a:cs typeface="Times New Roman" panose="02020603050405020304" pitchFamily="18" charset="0"/>
              </a:rPr>
              <a:t>Khám</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phá</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văn</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bản</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05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B7A0401-9B31-4DF1-9B01-EC11FCE25C95}"/>
              </a:ext>
            </a:extLst>
          </p:cNvPr>
          <p:cNvSpPr txBox="1"/>
          <p:nvPr/>
        </p:nvSpPr>
        <p:spPr>
          <a:xfrm>
            <a:off x="3066164" y="169282"/>
            <a:ext cx="6059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lang="en-US" sz="3200" b="1" u="sng" dirty="0" err="1">
                <a:solidFill>
                  <a:srgbClr val="FF0000"/>
                </a:solidFill>
                <a:latin typeface="Times New Roman" panose="02020603050405020304" pitchFamily="18" charset="0"/>
                <a:cs typeface="Times New Roman" panose="02020603050405020304" pitchFamily="18" charset="0"/>
              </a:rPr>
              <a:t>Nêu</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gương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trung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thần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nghĩa</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sĩ</a:t>
            </a:r>
            <a:endParaRPr kumimoji="0" lang="en-US" sz="32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074" name="Picture 2" descr="Người bắt ma">
            <a:extLst>
              <a:ext uri="{FF2B5EF4-FFF2-40B4-BE49-F238E27FC236}">
                <a16:creationId xmlns:a16="http://schemas.microsoft.com/office/drawing/2014/main" id="{E14F41EE-C242-4AA4-AE1F-1E5C7583C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211" y="3079971"/>
            <a:ext cx="1968672" cy="191257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Thái úy Phúc Quốc công Lê Lai - Đệ nhất Khai quốc công thần triều Lê.">
            <a:extLst>
              <a:ext uri="{FF2B5EF4-FFF2-40B4-BE49-F238E27FC236}">
                <a16:creationId xmlns:a16="http://schemas.microsoft.com/office/drawing/2014/main" id="{0D024FF8-4B75-4EE7-A680-11FD6E013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1933" y="2065832"/>
            <a:ext cx="1403567" cy="147163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12 đại tướng tài ba nhất lịch sử Trung Hoa, Lã Bố không có tên, Quan Vân  Trường chỉ xếp thứ 10 - DKN.News">
            <a:extLst>
              <a:ext uri="{FF2B5EF4-FFF2-40B4-BE49-F238E27FC236}">
                <a16:creationId xmlns:a16="http://schemas.microsoft.com/office/drawing/2014/main" id="{6CDBAA89-45E0-4049-B846-2F7E1BD131C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200"/>
          <a:stretch/>
        </p:blipFill>
        <p:spPr bwMode="auto">
          <a:xfrm>
            <a:off x="6790398" y="2656112"/>
            <a:ext cx="1373774" cy="130364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10 võ tướng mạnh nhất Trung Hoa: Quan Vũ &amp;quot;đội sổ&amp;quot;, Lữ Bố, Nhạc Phi vẫn thua  nhân vật này">
            <a:extLst>
              <a:ext uri="{FF2B5EF4-FFF2-40B4-BE49-F238E27FC236}">
                <a16:creationId xmlns:a16="http://schemas.microsoft.com/office/drawing/2014/main" id="{8D47CD1A-8E5C-4AC4-8758-DA26524DE5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5983" y="3685372"/>
            <a:ext cx="1211900" cy="119745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Freeform: Shape 30">
            <a:extLst>
              <a:ext uri="{FF2B5EF4-FFF2-40B4-BE49-F238E27FC236}">
                <a16:creationId xmlns:a16="http://schemas.microsoft.com/office/drawing/2014/main" id="{7589171D-F955-459C-B9C6-CEC47A8FE771}"/>
              </a:ext>
            </a:extLst>
          </p:cNvPr>
          <p:cNvSpPr/>
          <p:nvPr/>
        </p:nvSpPr>
        <p:spPr>
          <a:xfrm>
            <a:off x="251929" y="1252674"/>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err="1">
                <a:solidFill>
                  <a:srgbClr val="FF0000"/>
                </a:solidFill>
                <a:latin typeface="Times New Roman" panose="02020603050405020304" pitchFamily="18" charset="0"/>
                <a:cs typeface="Times New Roman" panose="02020603050405020304" pitchFamily="18" charset="0"/>
              </a:rPr>
              <a:t>Tướng</a:t>
            </a:r>
            <a:r>
              <a:rPr lang="en-US" sz="3200" b="1" kern="1200" dirty="0">
                <a:solidFill>
                  <a:srgbClr val="FF0000"/>
                </a:solidFill>
                <a:latin typeface="Times New Roman" panose="02020603050405020304" pitchFamily="18" charset="0"/>
                <a:cs typeface="Times New Roman" panose="02020603050405020304" pitchFamily="18" charset="0"/>
              </a:rPr>
              <a:t> </a:t>
            </a:r>
          </a:p>
        </p:txBody>
      </p:sp>
      <p:sp>
        <p:nvSpPr>
          <p:cNvPr id="3072" name="Freeform: Shape 3071">
            <a:extLst>
              <a:ext uri="{FF2B5EF4-FFF2-40B4-BE49-F238E27FC236}">
                <a16:creationId xmlns:a16="http://schemas.microsoft.com/office/drawing/2014/main" id="{37C0E152-AD05-4BBA-90FE-77829DDE6299}"/>
              </a:ext>
            </a:extLst>
          </p:cNvPr>
          <p:cNvSpPr/>
          <p:nvPr/>
        </p:nvSpPr>
        <p:spPr>
          <a:xfrm>
            <a:off x="2306247" y="1218323"/>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Tín</a:t>
            </a:r>
            <a:endParaRPr lang="en-US" sz="2800" kern="1200" dirty="0">
              <a:latin typeface="Times New Roman" panose="02020603050405020304" pitchFamily="18" charset="0"/>
              <a:cs typeface="Times New Roman" panose="02020603050405020304" pitchFamily="18" charset="0"/>
            </a:endParaRPr>
          </a:p>
        </p:txBody>
      </p:sp>
      <p:sp>
        <p:nvSpPr>
          <p:cNvPr id="3073" name="Freeform: Shape 3072">
            <a:extLst>
              <a:ext uri="{FF2B5EF4-FFF2-40B4-BE49-F238E27FC236}">
                <a16:creationId xmlns:a16="http://schemas.microsoft.com/office/drawing/2014/main" id="{27414A64-4F3A-43AD-990C-0DBBF7DD7659}"/>
              </a:ext>
            </a:extLst>
          </p:cNvPr>
          <p:cNvSpPr/>
          <p:nvPr/>
        </p:nvSpPr>
        <p:spPr>
          <a:xfrm>
            <a:off x="3950265" y="1262317"/>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1">
              <a:lumMod val="20000"/>
              <a:lumOff val="8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Do Vu</a:t>
            </a:r>
          </a:p>
        </p:txBody>
      </p:sp>
      <p:sp>
        <p:nvSpPr>
          <p:cNvPr id="3077" name="Freeform: Shape 3076">
            <a:extLst>
              <a:ext uri="{FF2B5EF4-FFF2-40B4-BE49-F238E27FC236}">
                <a16:creationId xmlns:a16="http://schemas.microsoft.com/office/drawing/2014/main" id="{09CC03EC-869C-4104-B040-79CBAE327BED}"/>
              </a:ext>
            </a:extLst>
          </p:cNvPr>
          <p:cNvSpPr/>
          <p:nvPr/>
        </p:nvSpPr>
        <p:spPr>
          <a:xfrm>
            <a:off x="2230435" y="229614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4344770"/>
              <a:satOff val="-20498"/>
              <a:lumOff val="-740"/>
              <a:alphaOff val="0"/>
            </a:schemeClr>
          </a:lnRef>
          <a:fillRef idx="1">
            <a:schemeClr val="accent4">
              <a:tint val="40000"/>
              <a:alpha val="90000"/>
              <a:hueOff val="4344770"/>
              <a:satOff val="-20498"/>
              <a:lumOff val="-740"/>
              <a:alphaOff val="0"/>
            </a:schemeClr>
          </a:fillRef>
          <a:effectRef idx="0">
            <a:schemeClr val="accent4">
              <a:tint val="40000"/>
              <a:alpha val="90000"/>
              <a:hueOff val="4344770"/>
              <a:satOff val="-20498"/>
              <a:lumOff val="-74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Dư</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Nhượng</a:t>
            </a:r>
            <a:endParaRPr lang="en-US" sz="2800" kern="1200" dirty="0">
              <a:latin typeface="Times New Roman" panose="02020603050405020304" pitchFamily="18" charset="0"/>
              <a:cs typeface="Times New Roman" panose="02020603050405020304" pitchFamily="18" charset="0"/>
            </a:endParaRPr>
          </a:p>
        </p:txBody>
      </p:sp>
      <p:sp>
        <p:nvSpPr>
          <p:cNvPr id="3079" name="Freeform: Shape 3078">
            <a:extLst>
              <a:ext uri="{FF2B5EF4-FFF2-40B4-BE49-F238E27FC236}">
                <a16:creationId xmlns:a16="http://schemas.microsoft.com/office/drawing/2014/main" id="{5679D2D7-2DAE-4621-A99D-98FD2DA700BC}"/>
              </a:ext>
            </a:extLst>
          </p:cNvPr>
          <p:cNvSpPr/>
          <p:nvPr/>
        </p:nvSpPr>
        <p:spPr>
          <a:xfrm>
            <a:off x="4302961" y="2275811"/>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2">
              <a:lumMod val="40000"/>
              <a:lumOff val="60000"/>
              <a:alpha val="90000"/>
            </a:schemeClr>
          </a:solidFill>
        </p:spPr>
        <p:style>
          <a:lnRef idx="2">
            <a:schemeClr val="accent4">
              <a:tint val="40000"/>
              <a:alpha val="90000"/>
              <a:hueOff val="6517155"/>
              <a:satOff val="-30747"/>
              <a:lumOff val="-1111"/>
              <a:alphaOff val="0"/>
            </a:schemeClr>
          </a:lnRef>
          <a:fillRef idx="1">
            <a:schemeClr val="accent4">
              <a:tint val="40000"/>
              <a:alpha val="90000"/>
              <a:hueOff val="6517155"/>
              <a:satOff val="-30747"/>
              <a:lumOff val="-1111"/>
              <a:alphaOff val="0"/>
            </a:schemeClr>
          </a:fillRef>
          <a:effectRef idx="0">
            <a:schemeClr val="accent4">
              <a:tint val="40000"/>
              <a:alpha val="90000"/>
              <a:hueOff val="6517155"/>
              <a:satOff val="-30747"/>
              <a:lumOff val="-111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Đức</a:t>
            </a:r>
            <a:endParaRPr lang="en-US" sz="2800" kern="1200" dirty="0">
              <a:latin typeface="Times New Roman" panose="02020603050405020304" pitchFamily="18" charset="0"/>
              <a:cs typeface="Times New Roman" panose="02020603050405020304" pitchFamily="18" charset="0"/>
            </a:endParaRPr>
          </a:p>
        </p:txBody>
      </p:sp>
      <p:sp>
        <p:nvSpPr>
          <p:cNvPr id="3082" name="Freeform: Shape 3081">
            <a:extLst>
              <a:ext uri="{FF2B5EF4-FFF2-40B4-BE49-F238E27FC236}">
                <a16:creationId xmlns:a16="http://schemas.microsoft.com/office/drawing/2014/main" id="{8FBE66F6-7325-4BB5-AC31-D1EE7863E872}"/>
              </a:ext>
            </a:extLst>
          </p:cNvPr>
          <p:cNvSpPr/>
          <p:nvPr/>
        </p:nvSpPr>
        <p:spPr>
          <a:xfrm>
            <a:off x="2895956" y="353600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4">
              <a:lumMod val="40000"/>
              <a:lumOff val="60000"/>
              <a:alpha val="90000"/>
            </a:schemeClr>
          </a:solidFill>
        </p:spPr>
        <p:style>
          <a:lnRef idx="2">
            <a:schemeClr val="accent4">
              <a:tint val="40000"/>
              <a:alpha val="90000"/>
              <a:hueOff val="8689540"/>
              <a:satOff val="-40996"/>
              <a:lumOff val="-1481"/>
              <a:alphaOff val="0"/>
            </a:schemeClr>
          </a:lnRef>
          <a:fillRef idx="1">
            <a:schemeClr val="accent4">
              <a:tint val="40000"/>
              <a:alpha val="90000"/>
              <a:hueOff val="8689540"/>
              <a:satOff val="-40996"/>
              <a:lumOff val="-1481"/>
              <a:alphaOff val="0"/>
            </a:schemeClr>
          </a:fillRef>
          <a:effectRef idx="0">
            <a:schemeClr val="accent4">
              <a:tint val="40000"/>
              <a:alpha val="90000"/>
              <a:hueOff val="8689540"/>
              <a:satOff val="-40996"/>
              <a:lumOff val="-148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khoái</a:t>
            </a:r>
            <a:endParaRPr lang="en-US" sz="2800" kern="1200" dirty="0">
              <a:latin typeface="Times New Roman" panose="02020603050405020304" pitchFamily="18" charset="0"/>
              <a:cs typeface="Times New Roman" panose="02020603050405020304" pitchFamily="18" charset="0"/>
            </a:endParaRPr>
          </a:p>
        </p:txBody>
      </p:sp>
      <p:sp>
        <p:nvSpPr>
          <p:cNvPr id="44" name="Freeform: Shape 43">
            <a:extLst>
              <a:ext uri="{FF2B5EF4-FFF2-40B4-BE49-F238E27FC236}">
                <a16:creationId xmlns:a16="http://schemas.microsoft.com/office/drawing/2014/main" id="{F20943D8-1E2C-416D-A651-5F7B6A9D4252}"/>
              </a:ext>
            </a:extLst>
          </p:cNvPr>
          <p:cNvSpPr/>
          <p:nvPr/>
        </p:nvSpPr>
        <p:spPr>
          <a:xfrm>
            <a:off x="5741839" y="1265068"/>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6">
              <a:lumMod val="40000"/>
              <a:lumOff val="6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Ngột</a:t>
            </a:r>
            <a:r>
              <a:rPr lang="en-US" sz="2800" dirty="0">
                <a:latin typeface="Times New Roman" panose="02020603050405020304" pitchFamily="18" charset="0"/>
                <a:cs typeface="Times New Roman" panose="02020603050405020304" pitchFamily="18" charset="0"/>
              </a:rPr>
              <a:t> Lang</a:t>
            </a:r>
            <a:endParaRPr lang="en-US" sz="2800" kern="1200" dirty="0">
              <a:latin typeface="Times New Roman" panose="02020603050405020304" pitchFamily="18" charset="0"/>
              <a:cs typeface="Times New Roman" panose="02020603050405020304" pitchFamily="18" charset="0"/>
            </a:endParaRPr>
          </a:p>
        </p:txBody>
      </p:sp>
      <p:sp>
        <p:nvSpPr>
          <p:cNvPr id="45" name="Freeform: Shape 44">
            <a:extLst>
              <a:ext uri="{FF2B5EF4-FFF2-40B4-BE49-F238E27FC236}">
                <a16:creationId xmlns:a16="http://schemas.microsoft.com/office/drawing/2014/main" id="{455A59D0-3A76-4981-B6F5-1EFA870A07AF}"/>
              </a:ext>
            </a:extLst>
          </p:cNvPr>
          <p:cNvSpPr/>
          <p:nvPr/>
        </p:nvSpPr>
        <p:spPr>
          <a:xfrm>
            <a:off x="7710758" y="1183974"/>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bg1">
              <a:lumMod val="75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endParaRPr lang="en-US" sz="2800" kern="1200" dirty="0">
              <a:latin typeface="Times New Roman" panose="02020603050405020304" pitchFamily="18" charset="0"/>
              <a:cs typeface="Times New Roman" panose="02020603050405020304" pitchFamily="18" charset="0"/>
            </a:endParaRPr>
          </a:p>
        </p:txBody>
      </p:sp>
      <p:sp>
        <p:nvSpPr>
          <p:cNvPr id="46" name="Freeform: Shape 45">
            <a:extLst>
              <a:ext uri="{FF2B5EF4-FFF2-40B4-BE49-F238E27FC236}">
                <a16:creationId xmlns:a16="http://schemas.microsoft.com/office/drawing/2014/main" id="{F90FD4DF-8EB7-4729-8531-079CD18F4D68}"/>
              </a:ext>
            </a:extLst>
          </p:cNvPr>
          <p:cNvSpPr/>
          <p:nvPr/>
        </p:nvSpPr>
        <p:spPr>
          <a:xfrm>
            <a:off x="9363716" y="1162280"/>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Xích</a:t>
            </a:r>
            <a:r>
              <a:rPr lang="en-US" sz="2800" kern="1200" dirty="0">
                <a:latin typeface="Times New Roman" panose="02020603050405020304" pitchFamily="18" charset="0"/>
                <a:cs typeface="Times New Roman" panose="02020603050405020304" pitchFamily="18" charset="0"/>
              </a:rPr>
              <a:t> Tu </a:t>
            </a:r>
            <a:r>
              <a:rPr lang="en-US" sz="2800" kern="1200" dirty="0" err="1">
                <a:latin typeface="Times New Roman" panose="02020603050405020304" pitchFamily="18" charset="0"/>
                <a:cs typeface="Times New Roman" panose="02020603050405020304" pitchFamily="18" charset="0"/>
              </a:rPr>
              <a:t>Tư</a:t>
            </a:r>
            <a:endParaRPr lang="en-US" sz="2800" kern="1200" dirty="0">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F0A0CC54-7C08-4190-A3D1-EEF02909DD31}"/>
              </a:ext>
            </a:extLst>
          </p:cNvPr>
          <p:cNvSpPr/>
          <p:nvPr/>
        </p:nvSpPr>
        <p:spPr>
          <a:xfrm>
            <a:off x="245007" y="2310160"/>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rgbClr val="FF0000"/>
                </a:solidFill>
                <a:latin typeface="Times New Roman" panose="02020603050405020304" pitchFamily="18" charset="0"/>
                <a:cs typeface="Times New Roman" panose="02020603050405020304" pitchFamily="18" charset="0"/>
              </a:rPr>
              <a:t>Gia </a:t>
            </a:r>
            <a:r>
              <a:rPr lang="en-US" sz="3200" b="1" kern="1200" dirty="0" err="1">
                <a:solidFill>
                  <a:srgbClr val="FF0000"/>
                </a:solidFill>
                <a:latin typeface="Times New Roman" panose="02020603050405020304" pitchFamily="18" charset="0"/>
                <a:cs typeface="Times New Roman" panose="02020603050405020304" pitchFamily="18" charset="0"/>
              </a:rPr>
              <a:t>thần</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
        <p:nvSpPr>
          <p:cNvPr id="48" name="Freeform: Shape 47">
            <a:extLst>
              <a:ext uri="{FF2B5EF4-FFF2-40B4-BE49-F238E27FC236}">
                <a16:creationId xmlns:a16="http://schemas.microsoft.com/office/drawing/2014/main" id="{D871BF24-9F9D-4D49-A6B4-5A709A9E459E}"/>
              </a:ext>
            </a:extLst>
          </p:cNvPr>
          <p:cNvSpPr/>
          <p:nvPr/>
        </p:nvSpPr>
        <p:spPr>
          <a:xfrm>
            <a:off x="517911" y="3594871"/>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rgbClr val="FF0000"/>
                </a:solidFill>
                <a:latin typeface="Times New Roman" panose="02020603050405020304" pitchFamily="18" charset="0"/>
                <a:cs typeface="Times New Roman" panose="02020603050405020304" pitchFamily="18" charset="0"/>
              </a:rPr>
              <a:t>Quan </a:t>
            </a:r>
            <a:r>
              <a:rPr lang="en-US" sz="3200" b="1" kern="1200" dirty="0" err="1">
                <a:solidFill>
                  <a:srgbClr val="FF0000"/>
                </a:solidFill>
                <a:latin typeface="Times New Roman" panose="02020603050405020304" pitchFamily="18" charset="0"/>
                <a:cs typeface="Times New Roman" panose="02020603050405020304" pitchFamily="18" charset="0"/>
              </a:rPr>
              <a:t>nhỏ</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
        <p:nvSpPr>
          <p:cNvPr id="49" name="PA_任意多边形 5">
            <a:extLst>
              <a:ext uri="{FF2B5EF4-FFF2-40B4-BE49-F238E27FC236}">
                <a16:creationId xmlns:a16="http://schemas.microsoft.com/office/drawing/2014/main" id="{06020988-BA40-48A8-AD04-4E8C08CB57CE}"/>
              </a:ext>
            </a:extLst>
          </p:cNvPr>
          <p:cNvSpPr>
            <a:spLocks noEditPoints="1" noChangeArrowheads="1"/>
          </p:cNvSpPr>
          <p:nvPr>
            <p:custDataLst>
              <p:tags r:id="rId1"/>
            </p:custDataLst>
          </p:nvPr>
        </p:nvSpPr>
        <p:spPr bwMode="auto">
          <a:xfrm>
            <a:off x="90453" y="5595464"/>
            <a:ext cx="2056990"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8DFD2"/>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0" name="PA_任意多边形 5">
            <a:extLst>
              <a:ext uri="{FF2B5EF4-FFF2-40B4-BE49-F238E27FC236}">
                <a16:creationId xmlns:a16="http://schemas.microsoft.com/office/drawing/2014/main" id="{F1AFB80E-9EE4-48D5-B621-081ED3E413BD}"/>
              </a:ext>
            </a:extLst>
          </p:cNvPr>
          <p:cNvSpPr>
            <a:spLocks noEditPoints="1" noChangeArrowheads="1"/>
          </p:cNvSpPr>
          <p:nvPr>
            <p:custDataLst>
              <p:tags r:id="rId2"/>
            </p:custDataLst>
          </p:nvPr>
        </p:nvSpPr>
        <p:spPr bwMode="auto">
          <a:xfrm>
            <a:off x="15160" y="4645169"/>
            <a:ext cx="2406089"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C3E0D3"/>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1" name="矩形 37">
            <a:extLst>
              <a:ext uri="{FF2B5EF4-FFF2-40B4-BE49-F238E27FC236}">
                <a16:creationId xmlns:a16="http://schemas.microsoft.com/office/drawing/2014/main" id="{83354783-FD7B-4554-940B-D74D04A4C994}"/>
              </a:ext>
            </a:extLst>
          </p:cNvPr>
          <p:cNvSpPr/>
          <p:nvPr/>
        </p:nvSpPr>
        <p:spPr>
          <a:xfrm>
            <a:off x="583659" y="4820472"/>
            <a:ext cx="2213262" cy="52322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Nghệ</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a:t>
            </a: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thuật</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2" name="矩形 41">
            <a:extLst>
              <a:ext uri="{FF2B5EF4-FFF2-40B4-BE49-F238E27FC236}">
                <a16:creationId xmlns:a16="http://schemas.microsoft.com/office/drawing/2014/main" id="{06C9F893-3A91-44CF-82B0-68BFA3EB05C6}"/>
              </a:ext>
            </a:extLst>
          </p:cNvPr>
          <p:cNvSpPr/>
          <p:nvPr/>
        </p:nvSpPr>
        <p:spPr>
          <a:xfrm>
            <a:off x="856832" y="5599748"/>
            <a:ext cx="1850127" cy="52322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Nội</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dung</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3" name="Rectangle 52">
            <a:extLst>
              <a:ext uri="{FF2B5EF4-FFF2-40B4-BE49-F238E27FC236}">
                <a16:creationId xmlns:a16="http://schemas.microsoft.com/office/drawing/2014/main" id="{2C3AC49A-3077-4757-884C-1A052D62AD25}"/>
              </a:ext>
            </a:extLst>
          </p:cNvPr>
          <p:cNvSpPr/>
          <p:nvPr/>
        </p:nvSpPr>
        <p:spPr>
          <a:xfrm>
            <a:off x="2656845" y="4889982"/>
            <a:ext cx="7644251" cy="523220"/>
          </a:xfrm>
          <a:prstGeom prst="rect">
            <a:avLst/>
          </a:prstGeom>
        </p:spPr>
        <p:txBody>
          <a:bodyPr wrap="square">
            <a:spAutoFit/>
          </a:bodyPr>
          <a:lstStyle/>
          <a:p>
            <a:pPr algn="just"/>
            <a:r>
              <a:rPr lang="en-US" sz="2800" i="1" dirty="0" err="1">
                <a:solidFill>
                  <a:srgbClr val="002060"/>
                </a:solidFill>
                <a:latin typeface="Times New Roman" panose="02020603050405020304" pitchFamily="18" charset="0"/>
                <a:cs typeface="Times New Roman" panose="02020603050405020304" pitchFamily="18" charset="0"/>
              </a:rPr>
              <a:t>Liệt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kê</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dẫn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chứng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tiêu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biểu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toàn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diện</a:t>
            </a:r>
            <a:endParaRPr lang="en-SG" sz="2800" i="1" dirty="0">
              <a:solidFill>
                <a:srgbClr val="002060"/>
              </a:solidFill>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DF490065-5037-459E-889A-9CE650BAD93F}"/>
              </a:ext>
            </a:extLst>
          </p:cNvPr>
          <p:cNvSpPr/>
          <p:nvPr/>
        </p:nvSpPr>
        <p:spPr>
          <a:xfrm>
            <a:off x="2354306" y="5602444"/>
            <a:ext cx="6058174" cy="954107"/>
          </a:xfrm>
          <a:prstGeom prst="rect">
            <a:avLst/>
          </a:prstGeom>
        </p:spPr>
        <p:txBody>
          <a:bodyPr wrap="square">
            <a:spAutoFit/>
          </a:bodyPr>
          <a:lstStyle/>
          <a:p>
            <a:pPr algn="just"/>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tấm</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gương</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sẵn</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sàng</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chết</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vua</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n</a:t>
            </a:r>
            <a:r>
              <a:rPr lang="vi-VN"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ư</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ớc</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hoàn</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xuất</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sắc</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nhiệm</a:t>
            </a:r>
            <a:r>
              <a:rPr lang="en-US" sz="2800"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vụ</a:t>
            </a:r>
            <a:endParaRPr lang="en-SG" sz="2800" i="1" dirty="0">
              <a:solidFill>
                <a:srgbClr val="002060"/>
              </a:solidFill>
              <a:latin typeface="Times New Roman" panose="02020603050405020304" pitchFamily="18" charset="0"/>
              <a:cs typeface="Times New Roman" panose="02020603050405020304" pitchFamily="18" charset="0"/>
            </a:endParaRPr>
          </a:p>
        </p:txBody>
      </p:sp>
      <p:sp>
        <p:nvSpPr>
          <p:cNvPr id="55" name="Rectangle: Rounded Corners 54">
            <a:extLst>
              <a:ext uri="{FF2B5EF4-FFF2-40B4-BE49-F238E27FC236}">
                <a16:creationId xmlns:a16="http://schemas.microsoft.com/office/drawing/2014/main" id="{61192521-1338-4C04-BD1F-693DA4956691}"/>
              </a:ext>
            </a:extLst>
          </p:cNvPr>
          <p:cNvSpPr/>
          <p:nvPr/>
        </p:nvSpPr>
        <p:spPr>
          <a:xfrm>
            <a:off x="8446885" y="5166227"/>
            <a:ext cx="3645299" cy="116259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i="1" dirty="0" err="1">
                <a:solidFill>
                  <a:schemeClr val="tx1"/>
                </a:solidFill>
                <a:latin typeface="Times New Roman" panose="02020603050405020304" pitchFamily="18" charset="0"/>
                <a:cs typeface="Times New Roman" panose="02020603050405020304" pitchFamily="18" charset="0"/>
              </a:rPr>
              <a:t>Mục</a:t>
            </a:r>
            <a:r>
              <a:rPr lang="en-US" altLang="en-US" sz="2800" b="1" i="1" dirty="0">
                <a:solidFill>
                  <a:schemeClr val="tx1"/>
                </a:solidFill>
                <a:latin typeface="Times New Roman" panose="02020603050405020304" pitchFamily="18" charset="0"/>
                <a:cs typeface="Times New Roman" panose="02020603050405020304" pitchFamily="18" charset="0"/>
              </a:rPr>
              <a:t> </a:t>
            </a:r>
            <a:r>
              <a:rPr lang="en-US" altLang="en-US" sz="2800" b="1" i="1" dirty="0" err="1">
                <a:solidFill>
                  <a:schemeClr val="tx1"/>
                </a:solidFill>
                <a:latin typeface="Times New Roman" panose="02020603050405020304" pitchFamily="18" charset="0"/>
                <a:cs typeface="Times New Roman" panose="02020603050405020304" pitchFamily="18" charset="0"/>
              </a:rPr>
              <a:t>đích</a:t>
            </a:r>
            <a:r>
              <a:rPr lang="en-US" altLang="en-US" sz="2800" b="1" i="1" dirty="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Làm</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cơ</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sở</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căn</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cứ</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cho</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lập</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luận</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của</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văn</a:t>
            </a:r>
            <a:r>
              <a:rPr lang="en-US" altLang="en-US" sz="2800" b="1" i="1" dirty="0" smtClean="0">
                <a:solidFill>
                  <a:schemeClr val="tx1"/>
                </a:solidFill>
                <a:latin typeface="Times New Roman" panose="02020603050405020304" pitchFamily="18" charset="0"/>
                <a:cs typeface="Times New Roman" panose="02020603050405020304" pitchFamily="18" charset="0"/>
              </a:rPr>
              <a:t> </a:t>
            </a:r>
            <a:r>
              <a:rPr lang="en-US" altLang="en-US" sz="2800" b="1" i="1" dirty="0" err="1" smtClean="0">
                <a:solidFill>
                  <a:schemeClr val="tx1"/>
                </a:solidFill>
                <a:latin typeface="Times New Roman" panose="02020603050405020304" pitchFamily="18" charset="0"/>
                <a:cs typeface="Times New Roman" panose="02020603050405020304" pitchFamily="18" charset="0"/>
              </a:rPr>
              <a:t>bản</a:t>
            </a:r>
            <a:endParaRPr lang="en-SG" sz="2800" i="1" dirty="0">
              <a:solidFill>
                <a:schemeClr val="tx1"/>
              </a:solidFill>
              <a:latin typeface="Times New Roman" panose="02020603050405020304" pitchFamily="18" charset="0"/>
              <a:cs typeface="Times New Roman" panose="02020603050405020304" pitchFamily="18" charset="0"/>
            </a:endParaRPr>
          </a:p>
        </p:txBody>
      </p:sp>
      <p:pic>
        <p:nvPicPr>
          <p:cNvPr id="26" name="Picture 17"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8171396">
            <a:off x="9645789" y="160170"/>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par>
                                <p:cTn id="13" presetID="22" presetClass="entr" presetSubtype="4"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500"/>
                                        <p:tgtEl>
                                          <p:spTgt spid="3076"/>
                                        </p:tgtEl>
                                      </p:cBhvr>
                                    </p:animEffect>
                                  </p:childTnLst>
                                </p:cTn>
                              </p:par>
                              <p:par>
                                <p:cTn id="16" presetID="22" presetClass="entr" presetSubtype="4"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wipe(down)">
                                      <p:cBhvr>
                                        <p:cTn id="18" dur="500"/>
                                        <p:tgtEl>
                                          <p:spTgt spid="3080"/>
                                        </p:tgtEl>
                                      </p:cBhvr>
                                    </p:animEffect>
                                  </p:childTnLst>
                                </p:cTn>
                              </p:par>
                              <p:par>
                                <p:cTn id="19" presetID="2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down)">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72"/>
                                        </p:tgtEl>
                                        <p:attrNameLst>
                                          <p:attrName>style.visibility</p:attrName>
                                        </p:attrNameLst>
                                      </p:cBhvr>
                                      <p:to>
                                        <p:strVal val="visible"/>
                                      </p:to>
                                    </p:set>
                                    <p:animEffect transition="in" filter="wipe(down)">
                                      <p:cBhvr>
                                        <p:cTn id="31" dur="500"/>
                                        <p:tgtEl>
                                          <p:spTgt spid="307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73"/>
                                        </p:tgtEl>
                                        <p:attrNameLst>
                                          <p:attrName>style.visibility</p:attrName>
                                        </p:attrNameLst>
                                      </p:cBhvr>
                                      <p:to>
                                        <p:strVal val="visible"/>
                                      </p:to>
                                    </p:set>
                                    <p:animEffect transition="in" filter="wipe(down)">
                                      <p:cBhvr>
                                        <p:cTn id="34" dur="500"/>
                                        <p:tgtEl>
                                          <p:spTgt spid="307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79"/>
                                        </p:tgtEl>
                                        <p:attrNameLst>
                                          <p:attrName>style.visibility</p:attrName>
                                        </p:attrNameLst>
                                      </p:cBhvr>
                                      <p:to>
                                        <p:strVal val="visible"/>
                                      </p:to>
                                    </p:set>
                                    <p:animEffect transition="in" filter="barn(inVertical)">
                                      <p:cBhvr>
                                        <p:cTn id="53" dur="500"/>
                                        <p:tgtEl>
                                          <p:spTgt spid="307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077"/>
                                        </p:tgtEl>
                                        <p:attrNameLst>
                                          <p:attrName>style.visibility</p:attrName>
                                        </p:attrNameLst>
                                      </p:cBhvr>
                                      <p:to>
                                        <p:strVal val="visible"/>
                                      </p:to>
                                    </p:set>
                                    <p:animEffect transition="in" filter="barn(inVertical)">
                                      <p:cBhvr>
                                        <p:cTn id="56" dur="500"/>
                                        <p:tgtEl>
                                          <p:spTgt spid="307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082"/>
                                        </p:tgtEl>
                                        <p:attrNameLst>
                                          <p:attrName>style.visibility</p:attrName>
                                        </p:attrNameLst>
                                      </p:cBhvr>
                                      <p:to>
                                        <p:strVal val="visible"/>
                                      </p:to>
                                    </p:set>
                                    <p:animEffect transition="in" filter="wipe(down)">
                                      <p:cBhvr>
                                        <p:cTn id="66" dur="500"/>
                                        <p:tgtEl>
                                          <p:spTgt spid="308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barn(inVertical)">
                                      <p:cBhvr>
                                        <p:cTn id="71" dur="500"/>
                                        <p:tgtEl>
                                          <p:spTgt spid="5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arn(inVertical)">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circle(in)">
                                      <p:cBhvr>
                                        <p:cTn id="79" dur="20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barn(inVertical)">
                                      <p:cBhvr>
                                        <p:cTn id="84" dur="500"/>
                                        <p:tgtEl>
                                          <p:spTgt spid="49"/>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arn(inVertic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circle(in)">
                                      <p:cBhvr>
                                        <p:cTn id="92" dur="20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barn(inVertical)">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072" grpId="0" animBg="1"/>
      <p:bldP spid="3073" grpId="0" animBg="1"/>
      <p:bldP spid="3077" grpId="0" animBg="1"/>
      <p:bldP spid="3079" grpId="0" animBg="1"/>
      <p:bldP spid="3082" grpId="0" animBg="1"/>
      <p:bldP spid="44" grpId="0" animBg="1"/>
      <p:bldP spid="45" grpId="0" animBg="1"/>
      <p:bldP spid="46" grpId="0" animBg="1"/>
      <p:bldP spid="47" grpId="0"/>
      <p:bldP spid="48" grpId="0"/>
      <p:bldP spid="49" grpId="0" animBg="1"/>
      <p:bldP spid="50" grpId="0" animBg="1"/>
      <p:bldP spid="51" grpId="0"/>
      <p:bldP spid="52" grpId="0"/>
      <p:bldP spid="53" grpId="0"/>
      <p:bldP spid="54" grpId="0"/>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5533</TotalTime>
  <Words>928</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微软雅黑</vt:lpstr>
      <vt:lpstr>宋体</vt:lpstr>
      <vt:lpstr>.VnTime</vt:lpstr>
      <vt:lpstr>★儿童字体——迷你简卡通</vt:lpstr>
      <vt:lpstr>851tegakizatsu</vt:lpstr>
      <vt:lpstr>Arial</vt:lpstr>
      <vt:lpstr>Calibri</vt:lpstr>
      <vt:lpstr>Calibri Light</vt:lpstr>
      <vt:lpstr>等线</vt:lpstr>
      <vt:lpstr>Times New Roman</vt:lpstr>
      <vt:lpstr>Wingdings</vt:lpstr>
      <vt:lpstr>汉仪家书简</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122</cp:revision>
  <dcterms:created xsi:type="dcterms:W3CDTF">2021-06-15T03:17:50Z</dcterms:created>
  <dcterms:modified xsi:type="dcterms:W3CDTF">2024-10-20T12:38:41Z</dcterms:modified>
</cp:coreProperties>
</file>