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4" r:id="rId2"/>
    <p:sldId id="258" r:id="rId3"/>
    <p:sldId id="260" r:id="rId4"/>
    <p:sldId id="275" r:id="rId5"/>
    <p:sldId id="276" r:id="rId6"/>
    <p:sldId id="277" r:id="rId7"/>
    <p:sldId id="263" r:id="rId8"/>
    <p:sldId id="278" r:id="rId9"/>
    <p:sldId id="279" r:id="rId10"/>
    <p:sldId id="273" r:id="rId11"/>
    <p:sldId id="264"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3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BA0347-91B2-4786-965D-9E8AF0DF53DA}" type="datetimeFigureOut">
              <a:rPr lang="en-US" smtClean="0"/>
              <a:t>11/11/2024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C5F0C2-BADA-4014-B2D3-EF4BC710A7D6}" type="slidenum">
              <a:rPr lang="en-US" smtClean="0"/>
              <a:t>‹#›</a:t>
            </a:fld>
            <a:endParaRPr lang="en-US"/>
          </a:p>
        </p:txBody>
      </p:sp>
    </p:spTree>
    <p:extLst>
      <p:ext uri="{BB962C8B-B14F-4D97-AF65-F5344CB8AC3E}">
        <p14:creationId xmlns:p14="http://schemas.microsoft.com/office/powerpoint/2010/main" val="4247637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vi-VN" sz="1400" kern="1200" smtClean="0">
                <a:solidFill>
                  <a:schemeClr val="tx1"/>
                </a:solidFill>
                <a:effectLst/>
                <a:latin typeface="+mj-lt"/>
                <a:ea typeface="+mn-ea"/>
                <a:cs typeface="+mn-cs"/>
              </a:rPr>
              <a:t>Từng thành viên trong lớp cần nêu vấn đề</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theo góc nhìn của mình, tập thể lớp trao đổi,</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thống nhất chọn một vấn đề trong đời sống phù</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hợp với lứa tuổi, được nhiều người quan tâm</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làm đề tài cho cuộc thảo luận.</a:t>
            </a:r>
            <a:endParaRPr lang="en-US" sz="1400">
              <a:latin typeface="+mj-lt"/>
            </a:endParaRPr>
          </a:p>
        </p:txBody>
      </p:sp>
      <p:sp>
        <p:nvSpPr>
          <p:cNvPr id="4" name="Slide Number Placeholder 3"/>
          <p:cNvSpPr>
            <a:spLocks noGrp="1"/>
          </p:cNvSpPr>
          <p:nvPr>
            <p:ph type="sldNum" sz="quarter" idx="10"/>
          </p:nvPr>
        </p:nvSpPr>
        <p:spPr/>
        <p:txBody>
          <a:bodyPr/>
          <a:lstStyle/>
          <a:p>
            <a:fld id="{84C5F0C2-BADA-4014-B2D3-EF4BC710A7D6}" type="slidenum">
              <a:rPr lang="en-US" smtClean="0"/>
              <a:t>2</a:t>
            </a:fld>
            <a:endParaRPr lang="en-US"/>
          </a:p>
        </p:txBody>
      </p:sp>
    </p:spTree>
    <p:extLst>
      <p:ext uri="{BB962C8B-B14F-4D97-AF65-F5344CB8AC3E}">
        <p14:creationId xmlns:p14="http://schemas.microsoft.com/office/powerpoint/2010/main" val="1187254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vi-VN" sz="1400" kern="1200" smtClean="0">
                <a:solidFill>
                  <a:schemeClr val="tx1"/>
                </a:solidFill>
                <a:effectLst/>
                <a:latin typeface="+mj-lt"/>
                <a:ea typeface="+mn-ea"/>
                <a:cs typeface="+mn-cs"/>
              </a:rPr>
              <a:t>Từng thành viên trong lớp cần nêu vấn đề</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theo góc nhìn của mình, tập thể lớp trao đổi,</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thống nhất chọn một vấn đề trong đời sống phù</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hợp với lứa tuổi, được nhiều người quan tâm</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làm đề tài cho cuộc thảo luận.</a:t>
            </a:r>
            <a:endParaRPr lang="en-US" sz="1400">
              <a:latin typeface="+mj-lt"/>
            </a:endParaRPr>
          </a:p>
        </p:txBody>
      </p:sp>
      <p:sp>
        <p:nvSpPr>
          <p:cNvPr id="4" name="Slide Number Placeholder 3"/>
          <p:cNvSpPr>
            <a:spLocks noGrp="1"/>
          </p:cNvSpPr>
          <p:nvPr>
            <p:ph type="sldNum" sz="quarter" idx="10"/>
          </p:nvPr>
        </p:nvSpPr>
        <p:spPr/>
        <p:txBody>
          <a:bodyPr/>
          <a:lstStyle/>
          <a:p>
            <a:fld id="{84C5F0C2-BADA-4014-B2D3-EF4BC710A7D6}" type="slidenum">
              <a:rPr lang="en-US" smtClean="0"/>
              <a:t>4</a:t>
            </a:fld>
            <a:endParaRPr lang="en-US"/>
          </a:p>
        </p:txBody>
      </p:sp>
    </p:spTree>
    <p:extLst>
      <p:ext uri="{BB962C8B-B14F-4D97-AF65-F5344CB8AC3E}">
        <p14:creationId xmlns:p14="http://schemas.microsoft.com/office/powerpoint/2010/main" val="1187254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vi-VN" sz="1400" kern="1200" smtClean="0">
                <a:solidFill>
                  <a:schemeClr val="tx1"/>
                </a:solidFill>
                <a:effectLst/>
                <a:latin typeface="+mj-lt"/>
                <a:ea typeface="+mn-ea"/>
                <a:cs typeface="+mn-cs"/>
              </a:rPr>
              <a:t>Từng thành viên trong lớp cần nêu vấn đề</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theo góc nhìn của mình, tập thể lớp trao đổi,</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thống nhất chọn một vấn đề trong đời sống phù</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hợp với lứa tuổi, được nhiều người quan tâm</a:t>
            </a:r>
            <a:r>
              <a:rPr lang="en-US" sz="1400" kern="1200" baseline="0" smtClean="0">
                <a:solidFill>
                  <a:schemeClr val="tx1"/>
                </a:solidFill>
                <a:effectLst/>
                <a:latin typeface="+mj-lt"/>
                <a:ea typeface="+mn-ea"/>
                <a:cs typeface="+mn-cs"/>
              </a:rPr>
              <a:t> </a:t>
            </a:r>
            <a:r>
              <a:rPr lang="vi-VN" sz="1400" kern="1200" smtClean="0">
                <a:solidFill>
                  <a:schemeClr val="tx1"/>
                </a:solidFill>
                <a:effectLst/>
                <a:latin typeface="+mj-lt"/>
                <a:ea typeface="+mn-ea"/>
                <a:cs typeface="+mn-cs"/>
              </a:rPr>
              <a:t>làm đề tài cho cuộc thảo luận.</a:t>
            </a:r>
            <a:endParaRPr lang="en-US" sz="1400">
              <a:latin typeface="+mj-lt"/>
            </a:endParaRPr>
          </a:p>
        </p:txBody>
      </p:sp>
      <p:sp>
        <p:nvSpPr>
          <p:cNvPr id="4" name="Slide Number Placeholder 3"/>
          <p:cNvSpPr>
            <a:spLocks noGrp="1"/>
          </p:cNvSpPr>
          <p:nvPr>
            <p:ph type="sldNum" sz="quarter" idx="10"/>
          </p:nvPr>
        </p:nvSpPr>
        <p:spPr/>
        <p:txBody>
          <a:bodyPr/>
          <a:lstStyle/>
          <a:p>
            <a:fld id="{84C5F0C2-BADA-4014-B2D3-EF4BC710A7D6}" type="slidenum">
              <a:rPr lang="en-US" smtClean="0"/>
              <a:t>6</a:t>
            </a:fld>
            <a:endParaRPr lang="en-US"/>
          </a:p>
        </p:txBody>
      </p:sp>
    </p:spTree>
    <p:extLst>
      <p:ext uri="{BB962C8B-B14F-4D97-AF65-F5344CB8AC3E}">
        <p14:creationId xmlns:p14="http://schemas.microsoft.com/office/powerpoint/2010/main" val="118725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E7164B-9430-431A-BD7B-0B4E3DA78205}"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17358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E7164B-9430-431A-BD7B-0B4E3DA78205}"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867380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E7164B-9430-431A-BD7B-0B4E3DA78205}"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2804547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E7164B-9430-431A-BD7B-0B4E3DA78205}"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829821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E7164B-9430-431A-BD7B-0B4E3DA78205}"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115615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E7164B-9430-431A-BD7B-0B4E3DA78205}"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2639694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E7164B-9430-431A-BD7B-0B4E3DA78205}"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3571995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E7164B-9430-431A-BD7B-0B4E3DA78205}"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1377261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E7164B-9430-431A-BD7B-0B4E3DA78205}"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2157955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E7164B-9430-431A-BD7B-0B4E3DA78205}"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407620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E7164B-9430-431A-BD7B-0B4E3DA78205}"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9B710-1FD8-4013-9CBF-DDDE87B9670E}" type="slidenum">
              <a:rPr lang="en-US" smtClean="0"/>
              <a:t>‹#›</a:t>
            </a:fld>
            <a:endParaRPr lang="en-US"/>
          </a:p>
        </p:txBody>
      </p:sp>
    </p:spTree>
    <p:extLst>
      <p:ext uri="{BB962C8B-B14F-4D97-AF65-F5344CB8AC3E}">
        <p14:creationId xmlns:p14="http://schemas.microsoft.com/office/powerpoint/2010/main" val="903319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7164B-9430-431A-BD7B-0B4E3DA78205}" type="datetimeFigureOut">
              <a:rPr lang="en-US" smtClean="0"/>
              <a:t>11/11/2024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9B710-1FD8-4013-9CBF-DDDE87B9670E}" type="slidenum">
              <a:rPr lang="en-US" smtClean="0"/>
              <a:t>‹#›</a:t>
            </a:fld>
            <a:endParaRPr lang="en-US"/>
          </a:p>
        </p:txBody>
      </p:sp>
    </p:spTree>
    <p:extLst>
      <p:ext uri="{BB962C8B-B14F-4D97-AF65-F5344CB8AC3E}">
        <p14:creationId xmlns:p14="http://schemas.microsoft.com/office/powerpoint/2010/main" val="2470854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1631504" y="1844824"/>
            <a:ext cx="8928992" cy="2088232"/>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2400" b="1" dirty="0" err="1">
                <a:solidFill>
                  <a:srgbClr val="00B0F0"/>
                </a:solidFill>
                <a:latin typeface="Times New Roman" panose="02020603050405020304" pitchFamily="18" charset="0"/>
                <a:cs typeface="Times New Roman" panose="02020603050405020304" pitchFamily="18" charset="0"/>
              </a:rPr>
              <a:t>NÓI</a:t>
            </a:r>
            <a:r>
              <a:rPr lang="en-US" sz="2400" b="1" dirty="0">
                <a:solidFill>
                  <a:srgbClr val="00B0F0"/>
                </a:solidFill>
                <a:latin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cs typeface="Times New Roman" panose="02020603050405020304" pitchFamily="18" charset="0"/>
              </a:rPr>
              <a:t>VÀ</a:t>
            </a:r>
            <a:r>
              <a:rPr lang="en-US" sz="2400" b="1" dirty="0">
                <a:solidFill>
                  <a:srgbClr val="00B0F0"/>
                </a:solidFill>
                <a:latin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cs typeface="Times New Roman" panose="02020603050405020304" pitchFamily="18" charset="0"/>
              </a:rPr>
              <a:t>NGHE</a:t>
            </a:r>
            <a:endParaRPr lang="en-US" sz="2400" dirty="0">
              <a:solidFill>
                <a:srgbClr val="00B0F0"/>
              </a:solidFill>
              <a:latin typeface="Times New Roman" panose="02020603050405020304" pitchFamily="18" charset="0"/>
              <a:cs typeface="Times New Roman" panose="02020603050405020304" pitchFamily="18" charset="0"/>
            </a:endParaRPr>
          </a:p>
          <a:p>
            <a:pPr algn="ct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THẢO LUẬN VỀ MỘT VẤN ĐỀ TRONG ĐỜI SỐNG </a:t>
            </a:r>
          </a:p>
          <a:p>
            <a:pPr algn="ct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PHÙ HỢP VỚI LỨA TUỔI</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a:p>
            <a:pPr algn="ct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(Ý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thức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trách</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nhiệm</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của</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học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sinh</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với</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cộng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đồng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24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26661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loud Callout 8"/>
          <p:cNvSpPr/>
          <p:nvPr/>
        </p:nvSpPr>
        <p:spPr>
          <a:xfrm>
            <a:off x="1991544" y="1520788"/>
            <a:ext cx="3168352" cy="3096344"/>
          </a:xfrm>
          <a:prstGeom prst="cloud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i="1" err="1">
                <a:solidFill>
                  <a:srgbClr val="00B050"/>
                </a:solidFill>
                <a:latin typeface="Times New Roman" panose="02020603050405020304" pitchFamily="18" charset="0"/>
                <a:cs typeface="Times New Roman" panose="02020603050405020304" pitchFamily="18" charset="0"/>
              </a:rPr>
              <a:t>Khi</a:t>
            </a:r>
            <a:r>
              <a:rPr lang="en-US" sz="2400" i="1">
                <a:solidFill>
                  <a:srgbClr val="00B050"/>
                </a:solidFill>
                <a:latin typeface="Times New Roman" panose="02020603050405020304" pitchFamily="18" charset="0"/>
                <a:cs typeface="Times New Roman" panose="02020603050405020304" pitchFamily="18" charset="0"/>
              </a:rPr>
              <a:t> tham gia thảo luận </a:t>
            </a:r>
            <a:r>
              <a:rPr lang="en-US" sz="2400" i="1" dirty="0" err="1">
                <a:solidFill>
                  <a:srgbClr val="00B050"/>
                </a:solidFill>
                <a:latin typeface="Times New Roman" panose="02020603050405020304" pitchFamily="18" charset="0"/>
                <a:cs typeface="Times New Roman" panose="02020603050405020304" pitchFamily="18" charset="0"/>
              </a:rPr>
              <a:t>em</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cần</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đảm</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bảo</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những</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yêu</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cầu</a:t>
            </a:r>
            <a:r>
              <a:rPr lang="en-US" sz="2400" i="1" dirty="0">
                <a:solidFill>
                  <a:srgbClr val="00B050"/>
                </a:solidFill>
                <a:latin typeface="Times New Roman" panose="02020603050405020304" pitchFamily="18" charset="0"/>
                <a:cs typeface="Times New Roman" panose="02020603050405020304" pitchFamily="18" charset="0"/>
              </a:rPr>
              <a:t> </a:t>
            </a:r>
            <a:r>
              <a:rPr lang="en-US" sz="2400" i="1" dirty="0" err="1">
                <a:solidFill>
                  <a:srgbClr val="00B050"/>
                </a:solidFill>
                <a:latin typeface="Times New Roman" panose="02020603050405020304" pitchFamily="18" charset="0"/>
                <a:cs typeface="Times New Roman" panose="02020603050405020304" pitchFamily="18" charset="0"/>
              </a:rPr>
              <a:t>nào</a:t>
            </a:r>
            <a:r>
              <a:rPr lang="en-US" sz="2400" i="1" dirty="0">
                <a:solidFill>
                  <a:srgbClr val="00B050"/>
                </a:solidFill>
                <a:latin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5222014" y="1412776"/>
            <a:ext cx="5266474" cy="2952328"/>
          </a:xfrm>
          <a:prstGeom prst="horizont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Người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nghe</a:t>
            </a:r>
            <a:r>
              <a:rPr lang="en-US" sz="2400" b="1" dirty="0">
                <a:solidFill>
                  <a:srgbClr val="FF000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Trao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đổi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về</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bài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nói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trên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tinh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thần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xây</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dựng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và</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tôn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trọng</a:t>
            </a:r>
            <a:r>
              <a:rPr lang="en-US" sz="2400" dirty="0">
                <a:solidFill>
                  <a:srgbClr val="FF0000"/>
                </a:solidFill>
                <a:latin typeface="Times New Roman" panose="02020603050405020304" pitchFamily="18" charset="0"/>
                <a:cs typeface="Times New Roman" panose="02020603050405020304" pitchFamily="18" charset="0"/>
              </a:rPr>
              <a:t>;</a:t>
            </a:r>
          </a:p>
          <a:p>
            <a:pPr algn="just"/>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Người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nói</a:t>
            </a:r>
            <a:r>
              <a:rPr lang="en-US" sz="2400" b="1" dirty="0">
                <a:solidFill>
                  <a:srgbClr val="FF0000"/>
                </a:solidFill>
                <a:latin typeface="Times New Roman" panose="02020603050405020304" pitchFamily="18" charset="0"/>
                <a:cs typeface="Times New Roman" panose="02020603050405020304" pitchFamily="18" charset="0"/>
              </a:rPr>
              <a: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lắng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nghe</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phản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hồi</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những</a:t>
            </a:r>
            <a:r>
              <a:rPr lang="en-US" sz="2400" dirty="0">
                <a:solidFill>
                  <a:srgbClr val="FF0000"/>
                </a:solidFill>
                <a:latin typeface="Times New Roman" panose="02020603050405020304" pitchFamily="18" charset="0"/>
                <a:cs typeface="Times New Roman" panose="02020603050405020304" pitchFamily="18" charset="0"/>
              </a:rPr>
              <a:t> ý </a:t>
            </a:r>
            <a:r>
              <a:rPr lang="en-US" sz="2400" dirty="0" err="1">
                <a:solidFill>
                  <a:srgbClr val="FF0000"/>
                </a:solidFill>
                <a:latin typeface="Times New Roman" panose="02020603050405020304" pitchFamily="18" charset="0"/>
                <a:cs typeface="Times New Roman" panose="02020603050405020304" pitchFamily="18" charset="0"/>
              </a:rPr>
              <a:t>kiến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trên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tinh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thần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cầu</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thị</a:t>
            </a:r>
            <a:r>
              <a:rPr lang="en-US" sz="24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9519668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1" nodeType="clickEffect">
                                  <p:stCondLst>
                                    <p:cond delay="0"/>
                                  </p:stCondLst>
                                  <p:childTnLst>
                                    <p:animEffect transition="out" filter="barn(inVertical)">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ntagon 4"/>
          <p:cNvSpPr/>
          <p:nvPr/>
        </p:nvSpPr>
        <p:spPr>
          <a:xfrm>
            <a:off x="1891065" y="1368344"/>
            <a:ext cx="8352928" cy="1124552"/>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400" dirty="0">
                <a:solidFill>
                  <a:srgbClr val="C00000"/>
                </a:solidFill>
                <a:latin typeface="+mj-lt"/>
              </a:rPr>
              <a:t>HS tự đánh </a:t>
            </a:r>
            <a:r>
              <a:rPr lang="vi-VN" sz="2400">
                <a:solidFill>
                  <a:srgbClr val="C00000"/>
                </a:solidFill>
                <a:latin typeface="+mj-lt"/>
              </a:rPr>
              <a:t>giá b</a:t>
            </a:r>
            <a:r>
              <a:rPr lang="en-US" sz="2400">
                <a:solidFill>
                  <a:srgbClr val="C00000"/>
                </a:solidFill>
                <a:latin typeface="Times New Roman" pitchFamily="18" charset="0"/>
                <a:cs typeface="Times New Roman" pitchFamily="18" charset="0"/>
              </a:rPr>
              <a:t>uổi</a:t>
            </a:r>
            <a:r>
              <a:rPr lang="vi-VN" sz="2400">
                <a:solidFill>
                  <a:srgbClr val="C00000"/>
                </a:solidFill>
                <a:latin typeface="Times New Roman" pitchFamily="18" charset="0"/>
                <a:cs typeface="Times New Roman" pitchFamily="18" charset="0"/>
              </a:rPr>
              <a:t> </a:t>
            </a:r>
            <a:r>
              <a:rPr lang="en-US" sz="2400">
                <a:solidFill>
                  <a:srgbClr val="C00000"/>
                </a:solidFill>
                <a:latin typeface="Times New Roman" pitchFamily="18" charset="0"/>
                <a:cs typeface="Times New Roman" pitchFamily="18" charset="0"/>
              </a:rPr>
              <a:t>thảo luận</a:t>
            </a:r>
            <a:r>
              <a:rPr lang="vi-VN" sz="2400">
                <a:solidFill>
                  <a:srgbClr val="C00000"/>
                </a:solidFill>
                <a:latin typeface="Times New Roman" pitchFamily="18" charset="0"/>
                <a:cs typeface="Times New Roman" pitchFamily="18" charset="0"/>
              </a:rPr>
              <a:t> </a:t>
            </a:r>
            <a:r>
              <a:rPr lang="en-US" sz="2400">
                <a:solidFill>
                  <a:srgbClr val="C00000"/>
                </a:solidFill>
                <a:latin typeface="Times New Roman" pitchFamily="18" charset="0"/>
                <a:cs typeface="Times New Roman" pitchFamily="18" charset="0"/>
              </a:rPr>
              <a:t>về</a:t>
            </a:r>
            <a:r>
              <a:rPr lang="en-US" sz="2400" b="1" i="1">
                <a:solidFill>
                  <a:srgbClr val="C00000"/>
                </a:solidFill>
                <a:latin typeface="Times New Roman" pitchFamily="18" charset="0"/>
                <a:cs typeface="Times New Roman" pitchFamily="18" charset="0"/>
              </a:rPr>
              <a:t> </a:t>
            </a:r>
            <a:r>
              <a:rPr lang="vi-VN" sz="2400" dirty="0">
                <a:solidFill>
                  <a:srgbClr val="C00000"/>
                </a:solidFill>
                <a:latin typeface="Times New Roman" pitchFamily="18" charset="0"/>
                <a:cs typeface="Times New Roman" pitchFamily="18" charset="0"/>
              </a:rPr>
              <a:t>nội dung và hình thức trình bày với hai tư cách</a:t>
            </a:r>
            <a:r>
              <a:rPr lang="vi-VN" sz="2400">
                <a:solidFill>
                  <a:srgbClr val="C00000"/>
                </a:solidFill>
                <a:latin typeface="Times New Roman" pitchFamily="18" charset="0"/>
                <a:cs typeface="Times New Roman" pitchFamily="18" charset="0"/>
              </a:rPr>
              <a:t>: </a:t>
            </a:r>
            <a:r>
              <a:rPr lang="en-US" sz="2400">
                <a:solidFill>
                  <a:srgbClr val="C00000"/>
                </a:solidFill>
                <a:latin typeface="Times New Roman" pitchFamily="18" charset="0"/>
                <a:cs typeface="Times New Roman" pitchFamily="18" charset="0"/>
              </a:rPr>
              <a:t>vấn đề thảo luận và nội dung thảo luận</a:t>
            </a:r>
            <a:r>
              <a:rPr lang="vi-VN" sz="2400">
                <a:solidFill>
                  <a:srgbClr val="C00000"/>
                </a:solidFill>
                <a:latin typeface="Times New Roman" pitchFamily="18" charset="0"/>
                <a:cs typeface="Times New Roman" pitchFamily="18" charset="0"/>
              </a:rPr>
              <a:t>.</a:t>
            </a:r>
            <a:endParaRPr lang="en-US" sz="2400" dirty="0">
              <a:solidFill>
                <a:srgbClr val="C00000"/>
              </a:solidFill>
              <a:latin typeface="Times New Roman" pitchFamily="18" charset="0"/>
              <a:cs typeface="Times New Roman" pitchFamily="18" charset="0"/>
            </a:endParaRPr>
          </a:p>
        </p:txBody>
      </p:sp>
      <p:sp>
        <p:nvSpPr>
          <p:cNvPr id="6" name="Rounded Rectangular Callout 5"/>
          <p:cNvSpPr/>
          <p:nvPr/>
        </p:nvSpPr>
        <p:spPr>
          <a:xfrm>
            <a:off x="1882631" y="2708920"/>
            <a:ext cx="3744416" cy="1656184"/>
          </a:xfrm>
          <a:prstGeom prst="wedgeRoundRect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34000"/>
              </a:lnSpc>
              <a:spcAft>
                <a:spcPts val="600"/>
              </a:spcAft>
              <a:buClr>
                <a:srgbClr val="000000"/>
              </a:buClr>
              <a:buSzPts val="1000"/>
              <a:tabLst>
                <a:tab pos="550545" algn="l"/>
              </a:tabLst>
            </a:pPr>
            <a:r>
              <a:rPr lang="vi-VN" sz="2000">
                <a:solidFill>
                  <a:schemeClr val="tx1"/>
                </a:solidFill>
                <a:latin typeface="+mj-lt"/>
              </a:rPr>
              <a:t>Vấn đề đời sống được thảo luận thực sự có ý nghĩa không, có tác động gì đến nhận thức của bản thân?</a:t>
            </a:r>
            <a:endParaRPr lang="en-US" sz="2000">
              <a:solidFill>
                <a:schemeClr val="tx1"/>
              </a:solidFill>
              <a:latin typeface="+mj-lt"/>
              <a:ea typeface="Arial"/>
              <a:cs typeface="Arial"/>
            </a:endParaRPr>
          </a:p>
        </p:txBody>
      </p:sp>
      <p:sp>
        <p:nvSpPr>
          <p:cNvPr id="7" name="Rounded Rectangular Callout 6"/>
          <p:cNvSpPr/>
          <p:nvPr/>
        </p:nvSpPr>
        <p:spPr>
          <a:xfrm>
            <a:off x="6493817" y="4888412"/>
            <a:ext cx="3744416" cy="1800200"/>
          </a:xfrm>
          <a:prstGeom prst="wedgeRoundRect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35000"/>
              </a:lnSpc>
              <a:buClr>
                <a:srgbClr val="000000"/>
              </a:buClr>
              <a:buSzPts val="1000"/>
              <a:tabLst>
                <a:tab pos="556260" algn="l"/>
              </a:tabLst>
            </a:pPr>
            <a:r>
              <a:rPr lang="vi-VN" sz="2000">
                <a:solidFill>
                  <a:schemeClr val="tx1"/>
                </a:solidFill>
                <a:latin typeface="+mj-lt"/>
              </a:rPr>
              <a:t>Người điều hành và thư kí đã thể hiện đúng vai trò của mình chưa?</a:t>
            </a:r>
            <a:endParaRPr lang="en-US" sz="2000">
              <a:solidFill>
                <a:schemeClr val="tx1"/>
              </a:solidFill>
              <a:latin typeface="+mj-lt"/>
              <a:ea typeface="Arial"/>
              <a:cs typeface="Arial"/>
            </a:endParaRPr>
          </a:p>
        </p:txBody>
      </p:sp>
      <p:sp>
        <p:nvSpPr>
          <p:cNvPr id="8" name="Rounded Rectangular Callout 7"/>
          <p:cNvSpPr/>
          <p:nvPr/>
        </p:nvSpPr>
        <p:spPr>
          <a:xfrm>
            <a:off x="1919536" y="4725144"/>
            <a:ext cx="3744416" cy="1800200"/>
          </a:xfrm>
          <a:prstGeom prst="wedgeRoundRect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37000"/>
              </a:lnSpc>
              <a:spcAft>
                <a:spcPts val="600"/>
              </a:spcAft>
              <a:buClr>
                <a:srgbClr val="000000"/>
              </a:buClr>
              <a:buSzPts val="1000"/>
              <a:tabLst>
                <a:tab pos="550545" algn="l"/>
              </a:tabLst>
            </a:pPr>
            <a:r>
              <a:rPr lang="vi-VN" sz="2000">
                <a:solidFill>
                  <a:schemeClr val="tx1"/>
                </a:solidFill>
                <a:latin typeface="+mj-lt"/>
              </a:rPr>
              <a:t>Các ý kiến phát biểu đã tập trung vào trọng tâm của vấn đề chưa, có tác dụng làm sáng tỏ vấn đề như thế nào?</a:t>
            </a:r>
            <a:endParaRPr lang="en-US" sz="2000">
              <a:solidFill>
                <a:schemeClr val="tx1"/>
              </a:solidFill>
              <a:latin typeface="+mj-lt"/>
              <a:ea typeface="Arial"/>
              <a:cs typeface="Arial"/>
            </a:endParaRPr>
          </a:p>
        </p:txBody>
      </p:sp>
      <p:sp>
        <p:nvSpPr>
          <p:cNvPr id="9" name="Rounded Rectangular Callout 8"/>
          <p:cNvSpPr/>
          <p:nvPr/>
        </p:nvSpPr>
        <p:spPr>
          <a:xfrm>
            <a:off x="6307711" y="2700657"/>
            <a:ext cx="3744416" cy="1656184"/>
          </a:xfrm>
          <a:prstGeom prst="wedgeRoundRect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35000"/>
              </a:lnSpc>
              <a:spcAft>
                <a:spcPts val="600"/>
              </a:spcAft>
              <a:buClr>
                <a:srgbClr val="000000"/>
              </a:buClr>
              <a:buSzPts val="1000"/>
              <a:tabLst>
                <a:tab pos="550545" algn="l"/>
              </a:tabLst>
            </a:pPr>
            <a:r>
              <a:rPr lang="vi-VN" sz="2000">
                <a:solidFill>
                  <a:schemeClr val="tx1"/>
                </a:solidFill>
                <a:latin typeface="+mj-lt"/>
              </a:rPr>
              <a:t>Các thành viên tương tác với nhau ở mức độ nào, có thể hiện thái độ tôn trọng, học hỏi nhau trong thảo luận không?</a:t>
            </a:r>
            <a:endParaRPr lang="en-US" sz="2000">
              <a:solidFill>
                <a:schemeClr val="tx1"/>
              </a:solidFill>
              <a:latin typeface="+mj-lt"/>
              <a:ea typeface="Arial"/>
              <a:cs typeface="Arial"/>
            </a:endParaRPr>
          </a:p>
        </p:txBody>
      </p:sp>
      <p:sp>
        <p:nvSpPr>
          <p:cNvPr id="10" name="Notched Right Arrow 9"/>
          <p:cNvSpPr/>
          <p:nvPr/>
        </p:nvSpPr>
        <p:spPr>
          <a:xfrm>
            <a:off x="1631504" y="0"/>
            <a:ext cx="8352928" cy="1556792"/>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HOẠT ĐỘNG </a:t>
            </a:r>
            <a:r>
              <a:rPr lang="vi-VN" sz="2400" b="1" dirty="0">
                <a:solidFill>
                  <a:srgbClr val="FF0000"/>
                </a:solidFill>
                <a:latin typeface="Times New Roman" panose="02020603050405020304" pitchFamily="18" charset="0"/>
                <a:cs typeface="Times New Roman" panose="02020603050405020304" pitchFamily="18" charset="0"/>
              </a:rPr>
              <a:t>3</a:t>
            </a:r>
            <a:r>
              <a:rPr lang="en-US" sz="2400" b="1" dirty="0">
                <a:solidFill>
                  <a:srgbClr val="FF0000"/>
                </a:solidFill>
                <a:latin typeface="Times New Roman" panose="02020603050405020304" pitchFamily="18" charset="0"/>
                <a:cs typeface="Times New Roman" panose="02020603050405020304" pitchFamily="18" charset="0"/>
              </a:rPr>
              <a:t>: ĐÁNH GIÁ BUỔI THẢO 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11" name="Rectangle 1"/>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14" name="Rectangle 2"/>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17" name="Rectangle 3"/>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20" name="Rectangle 4"/>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Tree>
    <p:extLst>
      <p:ext uri="{BB962C8B-B14F-4D97-AF65-F5344CB8AC3E}">
        <p14:creationId xmlns:p14="http://schemas.microsoft.com/office/powerpoint/2010/main" val="373817267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xit" presetSubtype="4" fill="hold" grpId="1" nodeType="clickEffect">
                                  <p:stCondLst>
                                    <p:cond delay="0"/>
                                  </p:stCondLst>
                                  <p:childTnLst>
                                    <p:animEffect transition="out" filter="wipe(down)">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xit" presetSubtype="32" fill="hold" grpId="1" nodeType="clickEffect">
                                  <p:stCondLst>
                                    <p:cond delay="0"/>
                                  </p:stCondLst>
                                  <p:childTnLst>
                                    <p:animEffect transition="out" filter="circle(out)">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anim calcmode="lin" valueType="num">
                                      <p:cBhvr>
                                        <p:cTn id="33" dur="1000" fill="hold"/>
                                        <p:tgtEl>
                                          <p:spTgt spid="8"/>
                                        </p:tgtEl>
                                        <p:attrNameLst>
                                          <p:attrName>ppt_x</p:attrName>
                                        </p:attrNameLst>
                                      </p:cBhvr>
                                      <p:tavLst>
                                        <p:tav tm="0">
                                          <p:val>
                                            <p:strVal val="#ppt_x"/>
                                          </p:val>
                                        </p:tav>
                                        <p:tav tm="100000">
                                          <p:val>
                                            <p:strVal val="#ppt_x"/>
                                          </p:val>
                                        </p:tav>
                                      </p:tavLst>
                                    </p:anim>
                                    <p:anim calcmode="lin" valueType="num">
                                      <p:cBhvr>
                                        <p:cTn id="3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1" presetClass="exit" presetSubtype="1" fill="hold" grpId="1" nodeType="clickEffect">
                                  <p:stCondLst>
                                    <p:cond delay="0"/>
                                  </p:stCondLst>
                                  <p:childTnLst>
                                    <p:animEffect transition="out" filter="wheel(1)">
                                      <p:cBhvr>
                                        <p:cTn id="38" dur="2000"/>
                                        <p:tgtEl>
                                          <p:spTgt spid="8"/>
                                        </p:tgtEl>
                                      </p:cBhvr>
                                    </p:animEffect>
                                    <p:set>
                                      <p:cBhvr>
                                        <p:cTn id="39" dur="1" fill="hold">
                                          <p:stCondLst>
                                            <p:cond delay="1999"/>
                                          </p:stCondLst>
                                        </p:cTn>
                                        <p:tgtEl>
                                          <p:spTgt spid="8"/>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down)">
                                      <p:cBhvr>
                                        <p:cTn id="44" dur="5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xit" presetSubtype="0" fill="hold" grpId="1" nodeType="clickEffect">
                                  <p:stCondLst>
                                    <p:cond delay="0"/>
                                  </p:stCondLst>
                                  <p:childTnLst>
                                    <p:anim calcmode="lin" valueType="num">
                                      <p:cBhvr>
                                        <p:cTn id="48" dur="1000"/>
                                        <p:tgtEl>
                                          <p:spTgt spid="7"/>
                                        </p:tgtEl>
                                        <p:attrNameLst>
                                          <p:attrName>ppt_w</p:attrName>
                                        </p:attrNameLst>
                                      </p:cBhvr>
                                      <p:tavLst>
                                        <p:tav tm="0">
                                          <p:val>
                                            <p:strVal val="ppt_w"/>
                                          </p:val>
                                        </p:tav>
                                        <p:tav tm="100000">
                                          <p:val>
                                            <p:fltVal val="0"/>
                                          </p:val>
                                        </p:tav>
                                      </p:tavLst>
                                    </p:anim>
                                    <p:anim calcmode="lin" valueType="num">
                                      <p:cBhvr>
                                        <p:cTn id="49" dur="1000"/>
                                        <p:tgtEl>
                                          <p:spTgt spid="7"/>
                                        </p:tgtEl>
                                        <p:attrNameLst>
                                          <p:attrName>ppt_h</p:attrName>
                                        </p:attrNameLst>
                                      </p:cBhvr>
                                      <p:tavLst>
                                        <p:tav tm="0">
                                          <p:val>
                                            <p:strVal val="ppt_h"/>
                                          </p:val>
                                        </p:tav>
                                        <p:tav tm="100000">
                                          <p:val>
                                            <p:fltVal val="0"/>
                                          </p:val>
                                        </p:tav>
                                      </p:tavLst>
                                    </p:anim>
                                    <p:anim calcmode="lin" valueType="num">
                                      <p:cBhvr>
                                        <p:cTn id="50" dur="1000"/>
                                        <p:tgtEl>
                                          <p:spTgt spid="7"/>
                                        </p:tgtEl>
                                        <p:attrNameLst>
                                          <p:attrName>style.rotation</p:attrName>
                                        </p:attrNameLst>
                                      </p:cBhvr>
                                      <p:tavLst>
                                        <p:tav tm="0">
                                          <p:val>
                                            <p:fltVal val="0"/>
                                          </p:val>
                                        </p:tav>
                                        <p:tav tm="100000">
                                          <p:val>
                                            <p:fltVal val="90"/>
                                          </p:val>
                                        </p:tav>
                                      </p:tavLst>
                                    </p:anim>
                                    <p:animEffect transition="out" filter="fade">
                                      <p:cBhvr>
                                        <p:cTn id="51" dur="1000"/>
                                        <p:tgtEl>
                                          <p:spTgt spid="7"/>
                                        </p:tgtEl>
                                      </p:cBhvr>
                                    </p:animEffect>
                                    <p:set>
                                      <p:cBhvr>
                                        <p:cTn id="52"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6" grpId="1" animBg="1"/>
      <p:bldP spid="7" grpId="0" animBg="1"/>
      <p:bldP spid="7" grpId="1" animBg="1"/>
      <p:bldP spid="8" grpId="0" animBg="1"/>
      <p:bldP spid="8" grpId="1" animBg="1"/>
      <p:bldP spid="9" grpId="0" animBg="1"/>
      <p:bldP spid="9"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1631504" y="0"/>
            <a:ext cx="6408712" cy="1268760"/>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HOẠT ĐỘNG </a:t>
            </a:r>
            <a:r>
              <a:rPr lang="vi-VN" sz="2400" b="1" dirty="0">
                <a:solidFill>
                  <a:srgbClr val="FF0000"/>
                </a:solidFill>
                <a:latin typeface="Times New Roman" panose="02020603050405020304" pitchFamily="18" charset="0"/>
                <a:cs typeface="Times New Roman" panose="02020603050405020304" pitchFamily="18" charset="0"/>
              </a:rPr>
              <a:t>4</a:t>
            </a:r>
            <a:r>
              <a:rPr lang="en-US" sz="2400" b="1" dirty="0">
                <a:solidFill>
                  <a:srgbClr val="FF0000"/>
                </a:solidFill>
                <a:latin typeface="Times New Roman" panose="02020603050405020304" pitchFamily="18" charset="0"/>
                <a:cs typeface="Times New Roman" panose="02020603050405020304" pitchFamily="18" charset="0"/>
              </a:rPr>
              <a:t>: CỦNG CỐ, MỞ RỘNG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2207568" y="2145923"/>
            <a:ext cx="7560840" cy="175432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285750" indent="-285750" algn="just">
              <a:lnSpc>
                <a:spcPct val="150000"/>
              </a:lnSpc>
              <a:buFont typeface="Wingdings" pitchFamily="2" charset="2"/>
              <a:buChar char="ü"/>
            </a:pPr>
            <a:r>
              <a:rPr lang="en-US">
                <a:solidFill>
                  <a:srgbClr val="002060"/>
                </a:solidFill>
                <a:latin typeface="Times New Roman" panose="02020603050405020304" pitchFamily="18" charset="0"/>
                <a:cs typeface="Times New Roman" panose="02020603050405020304" pitchFamily="18" charset="0"/>
              </a:rPr>
              <a:t>Tự hoàn chỉnh, rút kinh nghiệm bài nói nghe theo các tiêu chí, bảng đánh giá và góp ý của thầy cô bạn bè.</a:t>
            </a:r>
          </a:p>
          <a:p>
            <a:pPr marL="285750" indent="-285750" algn="just">
              <a:lnSpc>
                <a:spcPct val="150000"/>
              </a:lnSpc>
              <a:buFont typeface="Wingdings" pitchFamily="2" charset="2"/>
              <a:buChar char="ü"/>
            </a:pPr>
            <a:r>
              <a:rPr lang="en-US">
                <a:solidFill>
                  <a:srgbClr val="002060"/>
                </a:solidFill>
                <a:latin typeface="Times New Roman" panose="02020603050405020304" pitchFamily="18" charset="0"/>
                <a:cs typeface="Times New Roman" panose="02020603050405020304" pitchFamily="18" charset="0"/>
              </a:rPr>
              <a:t>Viết bài báo cáo cho nội dung buổi thảo luận.</a:t>
            </a:r>
          </a:p>
          <a:p>
            <a:pPr marL="285750" indent="-285750" algn="just">
              <a:lnSpc>
                <a:spcPct val="150000"/>
              </a:lnSpc>
              <a:buFont typeface="Wingdings" pitchFamily="2" charset="2"/>
              <a:buChar char="ü"/>
            </a:pPr>
            <a:r>
              <a:rPr lang="en-US">
                <a:solidFill>
                  <a:srgbClr val="002060"/>
                </a:solidFill>
                <a:latin typeface="Times New Roman" panose="02020603050405020304" pitchFamily="18" charset="0"/>
                <a:cs typeface="Times New Roman" panose="02020603050405020304" pitchFamily="18" charset="0"/>
              </a:rPr>
              <a:t>Chuẩn bị trước ở nhà nội dung bài tiếp theo.</a:t>
            </a:r>
            <a:endParaRPr lang="en-US"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406156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1631504" y="0"/>
            <a:ext cx="7344816" cy="1556792"/>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HOẠT ĐỘNG </a:t>
            </a:r>
            <a:r>
              <a:rPr lang="vi-VN" sz="2400" b="1" dirty="0">
                <a:solidFill>
                  <a:srgbClr val="FF0000"/>
                </a:solidFill>
                <a:latin typeface="Times New Roman" panose="02020603050405020304" pitchFamily="18" charset="0"/>
                <a:cs typeface="Times New Roman" panose="02020603050405020304" pitchFamily="18" charset="0"/>
              </a:rPr>
              <a:t>1</a:t>
            </a:r>
            <a:r>
              <a:rPr lang="en-US" sz="2400" b="1" dirty="0">
                <a:solidFill>
                  <a:srgbClr val="FF0000"/>
                </a:solidFill>
                <a:latin typeface="Times New Roman" panose="02020603050405020304" pitchFamily="18" charset="0"/>
                <a:cs typeface="Times New Roman" panose="02020603050405020304" pitchFamily="18" charset="0"/>
              </a:rPr>
              <a:t>: TRƯỚC KHI THẢO 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1770980" y="1397675"/>
            <a:ext cx="8717508"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b="1">
                <a:solidFill>
                  <a:srgbClr val="0070C0"/>
                </a:solidFill>
                <a:latin typeface="Times New Roman" panose="02020603050405020304" pitchFamily="18" charset="0"/>
                <a:cs typeface="Times New Roman" panose="02020603050405020304" pitchFamily="18" charset="0"/>
              </a:rPr>
              <a:t>1) Xác định mục đích thảo luận và người nghe</a:t>
            </a:r>
            <a:endParaRPr lang="en-US">
              <a:solidFill>
                <a:srgbClr val="0070C0"/>
              </a:solidFill>
              <a:latin typeface="Times New Roman" panose="02020603050405020304" pitchFamily="18" charset="0"/>
              <a:cs typeface="Times New Roman" panose="02020603050405020304" pitchFamily="18" charset="0"/>
            </a:endParaRPr>
          </a:p>
          <a:p>
            <a:pPr algn="just"/>
            <a:r>
              <a:rPr lang="en-US" i="1">
                <a:solidFill>
                  <a:schemeClr val="tx1"/>
                </a:solidFill>
                <a:latin typeface="Times New Roman" panose="02020603050405020304" pitchFamily="18" charset="0"/>
                <a:cs typeface="Times New Roman" panose="02020603050405020304" pitchFamily="18" charset="0"/>
              </a:rPr>
              <a:t>- Bài thảo luận nhằm mục đích gì?</a:t>
            </a:r>
            <a:endParaRPr lang="en-US">
              <a:solidFill>
                <a:schemeClr val="tx1"/>
              </a:solidFill>
              <a:latin typeface="Times New Roman" panose="02020603050405020304" pitchFamily="18" charset="0"/>
              <a:cs typeface="Times New Roman" panose="02020603050405020304" pitchFamily="18" charset="0"/>
            </a:endParaRPr>
          </a:p>
          <a:p>
            <a:pPr algn="just"/>
            <a:r>
              <a:rPr lang="en-US" i="1">
                <a:solidFill>
                  <a:schemeClr val="tx1"/>
                </a:solidFill>
                <a:latin typeface="Times New Roman" panose="02020603050405020304" pitchFamily="18" charset="0"/>
                <a:cs typeface="Times New Roman" panose="02020603050405020304" pitchFamily="18" charset="0"/>
              </a:rPr>
              <a:t>- Người nghe là ai?</a:t>
            </a:r>
            <a:endParaRPr lang="en-US">
              <a:solidFill>
                <a:schemeClr val="tx1"/>
              </a:solidFill>
              <a:latin typeface="Times New Roman" panose="02020603050405020304" pitchFamily="18" charset="0"/>
              <a:cs typeface="Times New Roman" panose="02020603050405020304" pitchFamily="18" charset="0"/>
            </a:endParaRPr>
          </a:p>
        </p:txBody>
      </p:sp>
      <p:sp>
        <p:nvSpPr>
          <p:cNvPr id="13" name="Rectangle 1"/>
          <p:cNvSpPr>
            <a:spLocks noChangeArrowheads="1"/>
          </p:cNvSpPr>
          <p:nvPr/>
        </p:nvSpPr>
        <p:spPr bwMode="auto">
          <a:xfrm>
            <a:off x="3248026" y="2593074"/>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16" name="Rectangle 2"/>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19" name="Rectangle 3"/>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22" name="Rectangle 4"/>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Tree>
    <p:extLst>
      <p:ext uri="{BB962C8B-B14F-4D97-AF65-F5344CB8AC3E}">
        <p14:creationId xmlns:p14="http://schemas.microsoft.com/office/powerpoint/2010/main" val="353567190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847528" y="0"/>
            <a:ext cx="8640960" cy="6858000"/>
          </a:xfrm>
          <a:prstGeom prst="horizont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a:solidFill>
                <a:schemeClr val="tx1"/>
              </a:solidFill>
              <a:latin typeface="Times New Roman" pitchFamily="18" charset="0"/>
              <a:ea typeface="Arial"/>
              <a:cs typeface="Times New Roman" pitchFamily="18" charset="0"/>
            </a:endParaRPr>
          </a:p>
        </p:txBody>
      </p:sp>
      <p:sp>
        <p:nvSpPr>
          <p:cNvPr id="5" name="Rectangle 1"/>
          <p:cNvSpPr>
            <a:spLocks noChangeArrowheads="1"/>
          </p:cNvSpPr>
          <p:nvPr/>
        </p:nvSpPr>
        <p:spPr bwMode="auto">
          <a:xfrm>
            <a:off x="5062539" y="2537511"/>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6" name="Rectangle 5"/>
          <p:cNvSpPr/>
          <p:nvPr/>
        </p:nvSpPr>
        <p:spPr>
          <a:xfrm>
            <a:off x="2927648" y="908721"/>
            <a:ext cx="7416824" cy="1818447"/>
          </a:xfrm>
          <a:prstGeom prst="rect">
            <a:avLst/>
          </a:prstGeom>
        </p:spPr>
        <p:txBody>
          <a:bodyPr wrap="square">
            <a:spAutoFit/>
          </a:bodyPr>
          <a:lstStyle/>
          <a:p>
            <a:pPr algn="just"/>
            <a:r>
              <a:rPr lang="en-US" b="1">
                <a:latin typeface="Times New Roman" panose="02020603050405020304" pitchFamily="18" charset="0"/>
                <a:cs typeface="Times New Roman" panose="02020603050405020304" pitchFamily="18" charset="0"/>
              </a:rPr>
              <a:t>1. Xác định mục đích thảo luận và người nghe</a:t>
            </a:r>
          </a:p>
          <a:p>
            <a:pPr marR="6350" indent="12700" algn="just">
              <a:spcAft>
                <a:spcPts val="500"/>
              </a:spcAft>
            </a:pPr>
            <a:r>
              <a:rPr lang="en-US" b="1">
                <a:latin typeface="Times New Roman" panose="02020603050405020304" pitchFamily="18" charset="0"/>
                <a:cs typeface="Times New Roman" panose="02020603050405020304" pitchFamily="18" charset="0"/>
              </a:rPr>
              <a:t>- </a:t>
            </a:r>
            <a:r>
              <a:rPr lang="vi-VN" b="1">
                <a:latin typeface="Times New Roman" pitchFamily="18" charset="0"/>
                <a:cs typeface="Times New Roman" pitchFamily="18" charset="0"/>
              </a:rPr>
              <a:t>Mục đích thào luận</a:t>
            </a:r>
            <a:r>
              <a:rPr lang="en-US" b="1">
                <a:latin typeface="Times New Roman" pitchFamily="18" charset="0"/>
                <a:cs typeface="Times New Roman" pitchFamily="18" charset="0"/>
              </a:rPr>
              <a:t>: </a:t>
            </a:r>
            <a:r>
              <a:rPr lang="vi-VN">
                <a:latin typeface="Times New Roman" pitchFamily="18" charset="0"/>
                <a:cs typeface="Times New Roman" pitchFamily="18" charset="0"/>
              </a:rPr>
              <a:t>Để những người tham gia thảo luận</a:t>
            </a:r>
            <a:r>
              <a:rPr lang="en-US">
                <a:latin typeface="Times New Roman" pitchFamily="18" charset="0"/>
                <a:cs typeface="Times New Roman" pitchFamily="18" charset="0"/>
              </a:rPr>
              <a:t> </a:t>
            </a:r>
            <a:r>
              <a:rPr lang="vi-VN">
                <a:latin typeface="Times New Roman" pitchFamily="18" charset="0"/>
                <a:cs typeface="Times New Roman" pitchFamily="18" charset="0"/>
              </a:rPr>
              <a:t>cùng hiểu đúng bản chất của vấn</a:t>
            </a:r>
            <a:r>
              <a:rPr lang="en-US">
                <a:latin typeface="Times New Roman" pitchFamily="18" charset="0"/>
                <a:cs typeface="Times New Roman" pitchFamily="18" charset="0"/>
              </a:rPr>
              <a:t> </a:t>
            </a:r>
            <a:r>
              <a:rPr lang="vi-VN">
                <a:latin typeface="Times New Roman" pitchFamily="18" charset="0"/>
                <a:cs typeface="Times New Roman" pitchFamily="18" charset="0"/>
              </a:rPr>
              <a:t>đề, tạo được sự đồng thuận, từ đó</a:t>
            </a:r>
            <a:r>
              <a:rPr lang="en-US">
                <a:latin typeface="Times New Roman" pitchFamily="18" charset="0"/>
                <a:cs typeface="Times New Roman" pitchFamily="18" charset="0"/>
              </a:rPr>
              <a:t> </a:t>
            </a:r>
            <a:r>
              <a:rPr lang="vi-VN">
                <a:latin typeface="Times New Roman" pitchFamily="18" charset="0"/>
                <a:cs typeface="Times New Roman" pitchFamily="18" charset="0"/>
              </a:rPr>
              <a:t>có thái độ và hành động phù hợp.</a:t>
            </a:r>
            <a:endParaRPr lang="en-US">
              <a:latin typeface="Times New Roman" pitchFamily="18" charset="0"/>
              <a:cs typeface="Times New Roman" pitchFamily="18" charset="0"/>
            </a:endParaRPr>
          </a:p>
          <a:p>
            <a:pPr marR="6350" indent="12700" algn="just">
              <a:spcAft>
                <a:spcPts val="500"/>
              </a:spcAft>
            </a:pPr>
            <a:r>
              <a:rPr lang="en-US" b="1">
                <a:latin typeface="Times New Roman" pitchFamily="18" charset="0"/>
                <a:cs typeface="Times New Roman" pitchFamily="18" charset="0"/>
              </a:rPr>
              <a:t>- </a:t>
            </a:r>
            <a:r>
              <a:rPr lang="vi-VN" b="1">
                <a:latin typeface="Times New Roman" pitchFamily="18" charset="0"/>
                <a:cs typeface="Times New Roman" pitchFamily="18" charset="0"/>
              </a:rPr>
              <a:t>Người nghe</a:t>
            </a:r>
            <a:r>
              <a:rPr lang="en-US" b="1">
                <a:latin typeface="Times New Roman" pitchFamily="18" charset="0"/>
                <a:cs typeface="Times New Roman" pitchFamily="18" charset="0"/>
              </a:rPr>
              <a:t>: </a:t>
            </a:r>
            <a:r>
              <a:rPr lang="vi-VN">
                <a:latin typeface="Times New Roman" pitchFamily="18" charset="0"/>
                <a:cs typeface="Times New Roman" pitchFamily="18" charset="0"/>
              </a:rPr>
              <a:t>Các thành viên tham gia cuộc</a:t>
            </a:r>
            <a:r>
              <a:rPr lang="en-US">
                <a:latin typeface="Times New Roman" pitchFamily="18" charset="0"/>
                <a:cs typeface="Times New Roman" pitchFamily="18" charset="0"/>
              </a:rPr>
              <a:t> </a:t>
            </a:r>
            <a:r>
              <a:rPr lang="vi-VN">
                <a:latin typeface="Times New Roman" pitchFamily="18" charset="0"/>
                <a:cs typeface="Times New Roman" pitchFamily="18" charset="0"/>
              </a:rPr>
              <a:t>thảo luận và những</a:t>
            </a:r>
            <a:r>
              <a:rPr lang="en-US">
                <a:latin typeface="Times New Roman" pitchFamily="18" charset="0"/>
                <a:cs typeface="Times New Roman" pitchFamily="18" charset="0"/>
              </a:rPr>
              <a:t> </a:t>
            </a:r>
            <a:r>
              <a:rPr lang="vi-VN">
                <a:latin typeface="Times New Roman" pitchFamily="18" charset="0"/>
                <a:cs typeface="Times New Roman" pitchFamily="18" charset="0"/>
              </a:rPr>
              <a:t>người tham dự</a:t>
            </a:r>
            <a:r>
              <a:rPr lang="en-US">
                <a:latin typeface="Times New Roman" pitchFamily="18" charset="0"/>
                <a:cs typeface="Times New Roman" pitchFamily="18" charset="0"/>
              </a:rPr>
              <a:t> </a:t>
            </a:r>
            <a:r>
              <a:rPr lang="vi-VN">
                <a:latin typeface="Times New Roman" pitchFamily="18" charset="0"/>
                <a:cs typeface="Times New Roman" pitchFamily="18" charset="0"/>
              </a:rPr>
              <a:t>buổi thảo luận do muốn hiểu thêm</a:t>
            </a:r>
            <a:r>
              <a:rPr lang="en-US">
                <a:latin typeface="Times New Roman" pitchFamily="18" charset="0"/>
                <a:cs typeface="Times New Roman" pitchFamily="18" charset="0"/>
              </a:rPr>
              <a:t> </a:t>
            </a:r>
            <a:r>
              <a:rPr lang="vi-VN">
                <a:latin typeface="Times New Roman" pitchFamily="18" charset="0"/>
                <a:cs typeface="Times New Roman" pitchFamily="18" charset="0"/>
              </a:rPr>
              <a:t>về vấn đề.</a:t>
            </a:r>
            <a:endParaRPr lang="en-US">
              <a:latin typeface="Times New Roman" pitchFamily="18" charset="0"/>
              <a:ea typeface="Arial"/>
              <a:cs typeface="Times New Roman" pitchFamily="18" charset="0"/>
            </a:endParaRPr>
          </a:p>
        </p:txBody>
      </p:sp>
      <p:sp>
        <p:nvSpPr>
          <p:cNvPr id="7" name="Rectangle 6"/>
          <p:cNvSpPr/>
          <p:nvPr/>
        </p:nvSpPr>
        <p:spPr>
          <a:xfrm>
            <a:off x="2927648" y="3068960"/>
            <a:ext cx="7344816" cy="2308324"/>
          </a:xfrm>
          <a:prstGeom prst="rect">
            <a:avLst/>
          </a:prstGeom>
        </p:spPr>
        <p:txBody>
          <a:bodyPr wrap="square">
            <a:spAutoFit/>
          </a:bodyPr>
          <a:lstStyle/>
          <a:p>
            <a:pPr algn="just"/>
            <a:r>
              <a:rPr lang="en-US" b="1">
                <a:latin typeface="Times New Roman" panose="02020603050405020304" pitchFamily="18" charset="0"/>
                <a:cs typeface="Times New Roman" panose="02020603050405020304" pitchFamily="18" charset="0"/>
              </a:rPr>
              <a:t>2. Chuẩn bị nội dung thảo luận</a:t>
            </a:r>
            <a:endParaRPr lang="en-US">
              <a:latin typeface="Times New Roman" panose="02020603050405020304" pitchFamily="18" charset="0"/>
              <a:cs typeface="Times New Roman" panose="02020603050405020304" pitchFamily="18" charset="0"/>
            </a:endParaRPr>
          </a:p>
          <a:p>
            <a:pPr algn="just"/>
            <a:r>
              <a:rPr lang="en-US" b="1">
                <a:latin typeface="Times New Roman" panose="02020603050405020304" pitchFamily="18" charset="0"/>
                <a:cs typeface="Times New Roman" panose="02020603050405020304" pitchFamily="18" charset="0"/>
              </a:rPr>
              <a:t>- Lựa chọn đề tài: </a:t>
            </a:r>
            <a:r>
              <a:rPr lang="vi-VN">
                <a:latin typeface="Times New Roman" pitchFamily="18" charset="0"/>
                <a:cs typeface="Times New Roman" pitchFamily="18" charset="0"/>
              </a:rPr>
              <a:t>+ Học sinh cần làm gì để góp phần giữ gìn tiếng nói của dân tộc?</a:t>
            </a:r>
            <a:endParaRPr lang="en-US">
              <a:latin typeface="Times New Roman" pitchFamily="18" charset="0"/>
              <a:ea typeface="Arial"/>
              <a:cs typeface="Times New Roman" pitchFamily="18" charset="0"/>
            </a:endParaRPr>
          </a:p>
          <a:p>
            <a:pPr algn="just"/>
            <a:r>
              <a:rPr lang="en-US" b="1" i="1">
                <a:latin typeface="Times New Roman" panose="02020603050405020304" pitchFamily="18" charset="0"/>
                <a:cs typeface="Times New Roman" panose="02020603050405020304" pitchFamily="18" charset="0"/>
              </a:rPr>
              <a:t>- </a:t>
            </a:r>
            <a:r>
              <a:rPr lang="en-US" b="1">
                <a:latin typeface="Times New Roman" panose="02020603050405020304" pitchFamily="18" charset="0"/>
                <a:cs typeface="Times New Roman" panose="02020603050405020304" pitchFamily="18" charset="0"/>
              </a:rPr>
              <a:t>Xác lập ý kiến:</a:t>
            </a:r>
          </a:p>
          <a:p>
            <a:pPr algn="just"/>
            <a:r>
              <a:rPr lang="en-US">
                <a:latin typeface="Times New Roman" panose="02020603050405020304" pitchFamily="18" charset="0"/>
                <a:cs typeface="Times New Roman" panose="02020603050405020304" pitchFamily="18" charset="0"/>
              </a:rPr>
              <a:t>+ Ý kiến 1:</a:t>
            </a:r>
          </a:p>
          <a:p>
            <a:pPr algn="just"/>
            <a:r>
              <a:rPr lang="en-US">
                <a:latin typeface="Times New Roman" panose="02020603050405020304" pitchFamily="18" charset="0"/>
                <a:cs typeface="Times New Roman" panose="02020603050405020304" pitchFamily="18" charset="0"/>
              </a:rPr>
              <a:t>+ Ý kiến 2:</a:t>
            </a:r>
          </a:p>
          <a:p>
            <a:pPr algn="just"/>
            <a:r>
              <a:rPr lang="en-US">
                <a:latin typeface="Times New Roman" panose="02020603050405020304" pitchFamily="18" charset="0"/>
                <a:cs typeface="Times New Roman" panose="02020603050405020304" pitchFamily="18" charset="0"/>
              </a:rPr>
              <a:t>+ Ý kiến 3:</a:t>
            </a:r>
          </a:p>
          <a:p>
            <a:pPr algn="just"/>
            <a:r>
              <a:rPr lang="en-US">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580779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1631504" y="0"/>
            <a:ext cx="7344816" cy="1556792"/>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2</a:t>
            </a:r>
            <a:r>
              <a:rPr lang="en-US" sz="2400" b="1">
                <a:solidFill>
                  <a:srgbClr val="FF0000"/>
                </a:solidFill>
                <a:latin typeface="Times New Roman" panose="02020603050405020304" pitchFamily="18" charset="0"/>
                <a:cs typeface="Times New Roman" panose="02020603050405020304" pitchFamily="18" charset="0"/>
              </a:rPr>
              <a:t>: TRƯỚC KHI THẢO 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1770980" y="1397675"/>
            <a:ext cx="8717508"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b="1">
                <a:solidFill>
                  <a:srgbClr val="0070C0"/>
                </a:solidFill>
                <a:latin typeface="Times New Roman" panose="02020603050405020304" pitchFamily="18" charset="0"/>
                <a:cs typeface="Times New Roman" panose="02020603050405020304" pitchFamily="18" charset="0"/>
              </a:rPr>
              <a:t>1) Xác định mục đích thảo luận và người nghe</a:t>
            </a:r>
            <a:endParaRPr lang="en-US">
              <a:solidFill>
                <a:srgbClr val="0070C0"/>
              </a:solidFill>
              <a:latin typeface="Times New Roman" panose="02020603050405020304" pitchFamily="18" charset="0"/>
              <a:cs typeface="Times New Roman" panose="02020603050405020304" pitchFamily="18" charset="0"/>
            </a:endParaRPr>
          </a:p>
          <a:p>
            <a:pPr algn="just"/>
            <a:r>
              <a:rPr lang="en-US" i="1">
                <a:solidFill>
                  <a:schemeClr val="tx1"/>
                </a:solidFill>
                <a:latin typeface="Times New Roman" panose="02020603050405020304" pitchFamily="18" charset="0"/>
                <a:cs typeface="Times New Roman" panose="02020603050405020304" pitchFamily="18" charset="0"/>
              </a:rPr>
              <a:t>- Bài thảo luận nhằm mục đích gì?</a:t>
            </a:r>
            <a:endParaRPr lang="en-US">
              <a:solidFill>
                <a:schemeClr val="tx1"/>
              </a:solidFill>
              <a:latin typeface="Times New Roman" panose="02020603050405020304" pitchFamily="18" charset="0"/>
              <a:cs typeface="Times New Roman" panose="02020603050405020304" pitchFamily="18" charset="0"/>
            </a:endParaRPr>
          </a:p>
          <a:p>
            <a:pPr algn="just"/>
            <a:r>
              <a:rPr lang="en-US" i="1">
                <a:solidFill>
                  <a:schemeClr val="tx1"/>
                </a:solidFill>
                <a:latin typeface="Times New Roman" panose="02020603050405020304" pitchFamily="18" charset="0"/>
                <a:cs typeface="Times New Roman" panose="02020603050405020304" pitchFamily="18" charset="0"/>
              </a:rPr>
              <a:t>- Người nghe là ai?</a:t>
            </a:r>
            <a:endParaRPr lang="en-US">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1781098" y="2492897"/>
            <a:ext cx="8779399" cy="246221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b="1">
                <a:solidFill>
                  <a:srgbClr val="7030A0"/>
                </a:solidFill>
                <a:latin typeface="Times New Roman" panose="02020603050405020304" pitchFamily="18" charset="0"/>
                <a:cs typeface="Times New Roman" panose="02020603050405020304" pitchFamily="18" charset="0"/>
              </a:rPr>
              <a:t>2) Chuẩn bị nội dung</a:t>
            </a:r>
          </a:p>
          <a:p>
            <a:pPr algn="just"/>
            <a:r>
              <a:rPr lang="en-US" b="1">
                <a:solidFill>
                  <a:schemeClr val="tx1"/>
                </a:solidFill>
                <a:latin typeface="Times New Roman" panose="02020603050405020304" pitchFamily="18" charset="0"/>
                <a:cs typeface="Times New Roman" panose="02020603050405020304" pitchFamily="18" charset="0"/>
              </a:rPr>
              <a:t>- Lựa chọn đề tài:</a:t>
            </a:r>
            <a:r>
              <a:rPr lang="en-US">
                <a:solidFill>
                  <a:schemeClr val="tx1"/>
                </a:solidFill>
                <a:latin typeface="Times New Roman" panose="02020603050405020304" pitchFamily="18" charset="0"/>
                <a:cs typeface="Times New Roman" panose="02020603050405020304" pitchFamily="18" charset="0"/>
              </a:rPr>
              <a:t> Mỗi bạn viết ra giấy 01 chủ đề mà em thích, quan tâm hay có mong muốn tìm hiểu về trách nhiệm của HS với cộng đồng.</a:t>
            </a:r>
          </a:p>
          <a:p>
            <a:pPr algn="just"/>
            <a:r>
              <a:rPr lang="en-US" b="1">
                <a:solidFill>
                  <a:schemeClr val="tx1"/>
                </a:solidFill>
                <a:latin typeface="Times New Roman" panose="02020603050405020304" pitchFamily="18" charset="0"/>
                <a:cs typeface="Times New Roman" panose="02020603050405020304" pitchFamily="18" charset="0"/>
              </a:rPr>
              <a:t>* Gợi ý</a:t>
            </a:r>
            <a:r>
              <a:rPr lang="en-US">
                <a:solidFill>
                  <a:schemeClr val="tx1"/>
                </a:solidFill>
                <a:latin typeface="Times New Roman" panose="02020603050405020304" pitchFamily="18" charset="0"/>
                <a:cs typeface="Times New Roman" panose="02020603050405020304" pitchFamily="18" charset="0"/>
              </a:rPr>
              <a:t>: </a:t>
            </a:r>
            <a:r>
              <a:rPr lang="vi-VN">
                <a:latin typeface="Times New Roman" pitchFamily="18" charset="0"/>
                <a:cs typeface="Times New Roman" pitchFamily="18" charset="0"/>
              </a:rPr>
              <a:t>+ Học sinh có cần quan tâm đến những vấn</a:t>
            </a:r>
            <a:r>
              <a:rPr lang="en-US">
                <a:latin typeface="Times New Roman" pitchFamily="18" charset="0"/>
                <a:cs typeface="Times New Roman" pitchFamily="18" charset="0"/>
              </a:rPr>
              <a:t> </a:t>
            </a:r>
            <a:r>
              <a:rPr lang="vi-VN">
                <a:latin typeface="Times New Roman" pitchFamily="18" charset="0"/>
                <a:cs typeface="Times New Roman" pitchFamily="18" charset="0"/>
              </a:rPr>
              <a:t>đề lớn lao của đất nước?</a:t>
            </a:r>
            <a:endParaRPr lang="en-US">
              <a:latin typeface="Times New Roman" pitchFamily="18" charset="0"/>
              <a:cs typeface="Times New Roman" pitchFamily="18" charset="0"/>
            </a:endParaRPr>
          </a:p>
          <a:p>
            <a:pPr indent="368300" algn="just">
              <a:spcAft>
                <a:spcPts val="600"/>
              </a:spcAft>
            </a:pPr>
            <a:r>
              <a:rPr lang="en-US">
                <a:latin typeface="Times New Roman" pitchFamily="18" charset="0"/>
                <a:cs typeface="Times New Roman" pitchFamily="18" charset="0"/>
              </a:rPr>
              <a:t>        + </a:t>
            </a:r>
            <a:r>
              <a:rPr lang="vi-VN">
                <a:latin typeface="Times New Roman" pitchFamily="18" charset="0"/>
                <a:cs typeface="Times New Roman" pitchFamily="18" charset="0"/>
              </a:rPr>
              <a:t>Học sinh có trách nhiệm như thế nào với vấn đề trật tự an toàn giao thông?</a:t>
            </a:r>
            <a:endParaRPr lang="en-US">
              <a:latin typeface="Times New Roman" pitchFamily="18" charset="0"/>
              <a:cs typeface="Times New Roman" pitchFamily="18" charset="0"/>
            </a:endParaRPr>
          </a:p>
          <a:p>
            <a:pPr indent="368300" algn="just">
              <a:spcAft>
                <a:spcPts val="600"/>
              </a:spcAft>
            </a:pPr>
            <a:r>
              <a:rPr lang="en-US">
                <a:latin typeface="Times New Roman" pitchFamily="18" charset="0"/>
                <a:cs typeface="Times New Roman" pitchFamily="18" charset="0"/>
              </a:rPr>
              <a:t>        </a:t>
            </a:r>
            <a:r>
              <a:rPr lang="vi-VN">
                <a:latin typeface="Times New Roman" pitchFamily="18" charset="0"/>
                <a:cs typeface="Times New Roman" pitchFamily="18" charset="0"/>
              </a:rPr>
              <a:t>+ Học sinh cần làm gì để góp phần giữ gìn tiếng nói của dân tộc?</a:t>
            </a:r>
            <a:endParaRPr lang="en-US">
              <a:solidFill>
                <a:srgbClr val="7030A0"/>
              </a:solidFill>
              <a:latin typeface="Times New Roman" pitchFamily="18" charset="0"/>
              <a:cs typeface="Times New Roman" pitchFamily="18" charset="0"/>
            </a:endParaRPr>
          </a:p>
          <a:p>
            <a:pPr lvl="0" algn="just"/>
            <a:r>
              <a:rPr lang="en-US" b="1">
                <a:solidFill>
                  <a:schemeClr val="tx1"/>
                </a:solidFill>
                <a:latin typeface="Times New Roman" panose="02020603050405020304" pitchFamily="18" charset="0"/>
                <a:cs typeface="Times New Roman" panose="02020603050405020304" pitchFamily="18" charset="0"/>
              </a:rPr>
              <a:t>- Xác lập ý kiến: (</a:t>
            </a:r>
            <a:r>
              <a:rPr lang="vi-VN">
                <a:latin typeface="+mj-lt"/>
              </a:rPr>
              <a:t>mỗi cá nhân tự tìm hiểu, tham khảo thêm những tài liệu có liên quan, ghi chép nhanh các ý nảy sinh trong quá trình suy nghĩ để chuẩn bị phát biểu ý kiến thảo luận.</a:t>
            </a:r>
            <a:r>
              <a:rPr lang="en-US">
                <a:latin typeface="+mj-lt"/>
              </a:rPr>
              <a:t>)</a:t>
            </a:r>
            <a:endParaRPr lang="en-US">
              <a:latin typeface="+mj-lt"/>
              <a:ea typeface="Arial"/>
              <a:cs typeface="Arial"/>
            </a:endParaRPr>
          </a:p>
        </p:txBody>
      </p:sp>
      <p:sp>
        <p:nvSpPr>
          <p:cNvPr id="13" name="Rectangle 1"/>
          <p:cNvSpPr>
            <a:spLocks noChangeArrowheads="1"/>
          </p:cNvSpPr>
          <p:nvPr/>
        </p:nvSpPr>
        <p:spPr bwMode="auto">
          <a:xfrm>
            <a:off x="3248026" y="2593074"/>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16" name="Rectangle 2"/>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19" name="Rectangle 3"/>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22" name="Rectangle 4"/>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Tree>
    <p:extLst>
      <p:ext uri="{BB962C8B-B14F-4D97-AF65-F5344CB8AC3E}">
        <p14:creationId xmlns:p14="http://schemas.microsoft.com/office/powerpoint/2010/main" val="19964890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847528" y="0"/>
            <a:ext cx="8640960" cy="6858000"/>
          </a:xfrm>
          <a:prstGeom prst="horizont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000">
              <a:solidFill>
                <a:schemeClr val="tx1"/>
              </a:solidFill>
              <a:latin typeface="Times New Roman" pitchFamily="18" charset="0"/>
              <a:ea typeface="Arial"/>
              <a:cs typeface="Times New Roman" pitchFamily="18" charset="0"/>
            </a:endParaRPr>
          </a:p>
        </p:txBody>
      </p:sp>
      <p:sp>
        <p:nvSpPr>
          <p:cNvPr id="5" name="Rectangle 1"/>
          <p:cNvSpPr>
            <a:spLocks noChangeArrowheads="1"/>
          </p:cNvSpPr>
          <p:nvPr/>
        </p:nvSpPr>
        <p:spPr bwMode="auto">
          <a:xfrm>
            <a:off x="5062539" y="2537511"/>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6" name="Rectangle 5"/>
          <p:cNvSpPr/>
          <p:nvPr/>
        </p:nvSpPr>
        <p:spPr>
          <a:xfrm>
            <a:off x="2927648" y="908721"/>
            <a:ext cx="7416824" cy="1818447"/>
          </a:xfrm>
          <a:prstGeom prst="rect">
            <a:avLst/>
          </a:prstGeom>
        </p:spPr>
        <p:txBody>
          <a:bodyPr wrap="square">
            <a:spAutoFit/>
          </a:bodyPr>
          <a:lstStyle/>
          <a:p>
            <a:pPr algn="just"/>
            <a:r>
              <a:rPr lang="en-US" b="1">
                <a:latin typeface="Times New Roman" panose="02020603050405020304" pitchFamily="18" charset="0"/>
                <a:cs typeface="Times New Roman" panose="02020603050405020304" pitchFamily="18" charset="0"/>
              </a:rPr>
              <a:t>1. Xác định mục đích thảo luận và người nghe</a:t>
            </a:r>
          </a:p>
          <a:p>
            <a:pPr marR="6350" indent="12700" algn="just">
              <a:spcAft>
                <a:spcPts val="500"/>
              </a:spcAft>
            </a:pPr>
            <a:r>
              <a:rPr lang="en-US" b="1">
                <a:latin typeface="Times New Roman" panose="02020603050405020304" pitchFamily="18" charset="0"/>
                <a:cs typeface="Times New Roman" panose="02020603050405020304" pitchFamily="18" charset="0"/>
              </a:rPr>
              <a:t>- </a:t>
            </a:r>
            <a:r>
              <a:rPr lang="vi-VN" b="1">
                <a:latin typeface="Times New Roman" pitchFamily="18" charset="0"/>
                <a:cs typeface="Times New Roman" pitchFamily="18" charset="0"/>
              </a:rPr>
              <a:t>Mục đích thào luận</a:t>
            </a:r>
            <a:r>
              <a:rPr lang="en-US" b="1">
                <a:latin typeface="Times New Roman" pitchFamily="18" charset="0"/>
                <a:cs typeface="Times New Roman" pitchFamily="18" charset="0"/>
              </a:rPr>
              <a:t>: </a:t>
            </a:r>
            <a:r>
              <a:rPr lang="vi-VN">
                <a:latin typeface="Times New Roman" pitchFamily="18" charset="0"/>
                <a:cs typeface="Times New Roman" pitchFamily="18" charset="0"/>
              </a:rPr>
              <a:t>Để những người tham gia thảo luận</a:t>
            </a:r>
            <a:r>
              <a:rPr lang="en-US">
                <a:latin typeface="Times New Roman" pitchFamily="18" charset="0"/>
                <a:cs typeface="Times New Roman" pitchFamily="18" charset="0"/>
              </a:rPr>
              <a:t> </a:t>
            </a:r>
            <a:r>
              <a:rPr lang="vi-VN">
                <a:latin typeface="Times New Roman" pitchFamily="18" charset="0"/>
                <a:cs typeface="Times New Roman" pitchFamily="18" charset="0"/>
              </a:rPr>
              <a:t>cùng hiểu đúng bản chất của vấn</a:t>
            </a:r>
            <a:r>
              <a:rPr lang="en-US">
                <a:latin typeface="Times New Roman" pitchFamily="18" charset="0"/>
                <a:cs typeface="Times New Roman" pitchFamily="18" charset="0"/>
              </a:rPr>
              <a:t> </a:t>
            </a:r>
            <a:r>
              <a:rPr lang="vi-VN">
                <a:latin typeface="Times New Roman" pitchFamily="18" charset="0"/>
                <a:cs typeface="Times New Roman" pitchFamily="18" charset="0"/>
              </a:rPr>
              <a:t>đề, tạo được sự đồng thuận, từ đó</a:t>
            </a:r>
            <a:r>
              <a:rPr lang="en-US">
                <a:latin typeface="Times New Roman" pitchFamily="18" charset="0"/>
                <a:cs typeface="Times New Roman" pitchFamily="18" charset="0"/>
              </a:rPr>
              <a:t> </a:t>
            </a:r>
            <a:r>
              <a:rPr lang="vi-VN">
                <a:latin typeface="Times New Roman" pitchFamily="18" charset="0"/>
                <a:cs typeface="Times New Roman" pitchFamily="18" charset="0"/>
              </a:rPr>
              <a:t>có thái độ và hành động phù hợp.</a:t>
            </a:r>
            <a:endParaRPr lang="en-US">
              <a:latin typeface="Times New Roman" pitchFamily="18" charset="0"/>
              <a:cs typeface="Times New Roman" pitchFamily="18" charset="0"/>
            </a:endParaRPr>
          </a:p>
          <a:p>
            <a:pPr marR="6350" indent="12700" algn="just">
              <a:spcAft>
                <a:spcPts val="500"/>
              </a:spcAft>
            </a:pPr>
            <a:r>
              <a:rPr lang="en-US" b="1">
                <a:latin typeface="Times New Roman" pitchFamily="18" charset="0"/>
                <a:cs typeface="Times New Roman" pitchFamily="18" charset="0"/>
              </a:rPr>
              <a:t>- </a:t>
            </a:r>
            <a:r>
              <a:rPr lang="vi-VN" b="1">
                <a:latin typeface="Times New Roman" pitchFamily="18" charset="0"/>
                <a:cs typeface="Times New Roman" pitchFamily="18" charset="0"/>
              </a:rPr>
              <a:t>Người nghe</a:t>
            </a:r>
            <a:r>
              <a:rPr lang="en-US" b="1">
                <a:latin typeface="Times New Roman" pitchFamily="18" charset="0"/>
                <a:cs typeface="Times New Roman" pitchFamily="18" charset="0"/>
              </a:rPr>
              <a:t>: </a:t>
            </a:r>
            <a:r>
              <a:rPr lang="vi-VN">
                <a:latin typeface="Times New Roman" pitchFamily="18" charset="0"/>
                <a:cs typeface="Times New Roman" pitchFamily="18" charset="0"/>
              </a:rPr>
              <a:t>Các thành viên tham gia cuộc</a:t>
            </a:r>
            <a:r>
              <a:rPr lang="en-US">
                <a:latin typeface="Times New Roman" pitchFamily="18" charset="0"/>
                <a:cs typeface="Times New Roman" pitchFamily="18" charset="0"/>
              </a:rPr>
              <a:t> </a:t>
            </a:r>
            <a:r>
              <a:rPr lang="vi-VN">
                <a:latin typeface="Times New Roman" pitchFamily="18" charset="0"/>
                <a:cs typeface="Times New Roman" pitchFamily="18" charset="0"/>
              </a:rPr>
              <a:t>thảo luận và những</a:t>
            </a:r>
            <a:r>
              <a:rPr lang="en-US">
                <a:latin typeface="Times New Roman" pitchFamily="18" charset="0"/>
                <a:cs typeface="Times New Roman" pitchFamily="18" charset="0"/>
              </a:rPr>
              <a:t> </a:t>
            </a:r>
            <a:r>
              <a:rPr lang="vi-VN">
                <a:latin typeface="Times New Roman" pitchFamily="18" charset="0"/>
                <a:cs typeface="Times New Roman" pitchFamily="18" charset="0"/>
              </a:rPr>
              <a:t>người tham dự</a:t>
            </a:r>
            <a:r>
              <a:rPr lang="en-US">
                <a:latin typeface="Times New Roman" pitchFamily="18" charset="0"/>
                <a:cs typeface="Times New Roman" pitchFamily="18" charset="0"/>
              </a:rPr>
              <a:t> </a:t>
            </a:r>
            <a:r>
              <a:rPr lang="vi-VN">
                <a:latin typeface="Times New Roman" pitchFamily="18" charset="0"/>
                <a:cs typeface="Times New Roman" pitchFamily="18" charset="0"/>
              </a:rPr>
              <a:t>buổi thảo luận do muốn hiểu thêm</a:t>
            </a:r>
            <a:r>
              <a:rPr lang="en-US">
                <a:latin typeface="Times New Roman" pitchFamily="18" charset="0"/>
                <a:cs typeface="Times New Roman" pitchFamily="18" charset="0"/>
              </a:rPr>
              <a:t> </a:t>
            </a:r>
            <a:r>
              <a:rPr lang="vi-VN">
                <a:latin typeface="Times New Roman" pitchFamily="18" charset="0"/>
                <a:cs typeface="Times New Roman" pitchFamily="18" charset="0"/>
              </a:rPr>
              <a:t>về vấn đề.</a:t>
            </a:r>
            <a:endParaRPr lang="en-US">
              <a:latin typeface="Times New Roman" pitchFamily="18" charset="0"/>
              <a:ea typeface="Arial"/>
              <a:cs typeface="Times New Roman" pitchFamily="18" charset="0"/>
            </a:endParaRPr>
          </a:p>
        </p:txBody>
      </p:sp>
      <p:sp>
        <p:nvSpPr>
          <p:cNvPr id="7" name="Rectangle 6"/>
          <p:cNvSpPr/>
          <p:nvPr/>
        </p:nvSpPr>
        <p:spPr>
          <a:xfrm>
            <a:off x="2927648" y="3068960"/>
            <a:ext cx="7344816" cy="2308324"/>
          </a:xfrm>
          <a:prstGeom prst="rect">
            <a:avLst/>
          </a:prstGeom>
        </p:spPr>
        <p:txBody>
          <a:bodyPr wrap="square">
            <a:spAutoFit/>
          </a:bodyPr>
          <a:lstStyle/>
          <a:p>
            <a:pPr algn="just"/>
            <a:r>
              <a:rPr lang="en-US" b="1">
                <a:latin typeface="Times New Roman" panose="02020603050405020304" pitchFamily="18" charset="0"/>
                <a:cs typeface="Times New Roman" panose="02020603050405020304" pitchFamily="18" charset="0"/>
              </a:rPr>
              <a:t>2. Chuẩn bị nội dung thảo luận</a:t>
            </a:r>
            <a:endParaRPr lang="en-US">
              <a:latin typeface="Times New Roman" panose="02020603050405020304" pitchFamily="18" charset="0"/>
              <a:cs typeface="Times New Roman" panose="02020603050405020304" pitchFamily="18" charset="0"/>
            </a:endParaRPr>
          </a:p>
          <a:p>
            <a:pPr algn="just"/>
            <a:r>
              <a:rPr lang="en-US" b="1">
                <a:latin typeface="Times New Roman" panose="02020603050405020304" pitchFamily="18" charset="0"/>
                <a:cs typeface="Times New Roman" panose="02020603050405020304" pitchFamily="18" charset="0"/>
              </a:rPr>
              <a:t>- Lựa chọn đề tài: </a:t>
            </a:r>
            <a:r>
              <a:rPr lang="vi-VN">
                <a:latin typeface="Times New Roman" pitchFamily="18" charset="0"/>
                <a:cs typeface="Times New Roman" pitchFamily="18" charset="0"/>
              </a:rPr>
              <a:t>+ Học sinh cần làm gì để góp phần giữ gìn tiếng nói của dân tộc?</a:t>
            </a:r>
            <a:endParaRPr lang="en-US">
              <a:latin typeface="Times New Roman" pitchFamily="18" charset="0"/>
              <a:ea typeface="Arial"/>
              <a:cs typeface="Times New Roman" pitchFamily="18" charset="0"/>
            </a:endParaRPr>
          </a:p>
          <a:p>
            <a:pPr algn="just"/>
            <a:r>
              <a:rPr lang="en-US" b="1" i="1">
                <a:latin typeface="Times New Roman" panose="02020603050405020304" pitchFamily="18" charset="0"/>
                <a:cs typeface="Times New Roman" panose="02020603050405020304" pitchFamily="18" charset="0"/>
              </a:rPr>
              <a:t>- </a:t>
            </a:r>
            <a:r>
              <a:rPr lang="en-US" b="1">
                <a:latin typeface="Times New Roman" panose="02020603050405020304" pitchFamily="18" charset="0"/>
                <a:cs typeface="Times New Roman" panose="02020603050405020304" pitchFamily="18" charset="0"/>
              </a:rPr>
              <a:t>Xác lập ý kiến:</a:t>
            </a:r>
          </a:p>
          <a:p>
            <a:pPr algn="just"/>
            <a:r>
              <a:rPr lang="en-US">
                <a:latin typeface="Times New Roman" panose="02020603050405020304" pitchFamily="18" charset="0"/>
                <a:cs typeface="Times New Roman" panose="02020603050405020304" pitchFamily="18" charset="0"/>
              </a:rPr>
              <a:t>+ Ý kiến 1:</a:t>
            </a:r>
          </a:p>
          <a:p>
            <a:pPr algn="just"/>
            <a:r>
              <a:rPr lang="en-US">
                <a:latin typeface="Times New Roman" panose="02020603050405020304" pitchFamily="18" charset="0"/>
                <a:cs typeface="Times New Roman" panose="02020603050405020304" pitchFamily="18" charset="0"/>
              </a:rPr>
              <a:t>+ Ý kiến 2:</a:t>
            </a:r>
          </a:p>
          <a:p>
            <a:pPr algn="just"/>
            <a:r>
              <a:rPr lang="en-US">
                <a:latin typeface="Times New Roman" panose="02020603050405020304" pitchFamily="18" charset="0"/>
                <a:cs typeface="Times New Roman" panose="02020603050405020304" pitchFamily="18" charset="0"/>
              </a:rPr>
              <a:t>+ Ý kiến 3:</a:t>
            </a:r>
          </a:p>
          <a:p>
            <a:pPr algn="just"/>
            <a:r>
              <a:rPr lang="en-US">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443459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otched Right Arrow 3"/>
          <p:cNvSpPr/>
          <p:nvPr/>
        </p:nvSpPr>
        <p:spPr>
          <a:xfrm>
            <a:off x="1631504" y="0"/>
            <a:ext cx="7344816" cy="1556792"/>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rgbClr val="FF0000"/>
                </a:solidFill>
                <a:latin typeface="Times New Roman" panose="02020603050405020304" pitchFamily="18" charset="0"/>
                <a:cs typeface="Times New Roman" panose="02020603050405020304" pitchFamily="18" charset="0"/>
              </a:rPr>
              <a:t>HOẠT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ĐỘNG</a:t>
            </a:r>
            <a:r>
              <a:rPr lang="en-US" sz="2400" b="1" dirty="0">
                <a:solidFill>
                  <a:srgbClr val="FF0000"/>
                </a:solidFill>
                <a:latin typeface="Times New Roman" panose="02020603050405020304" pitchFamily="18" charset="0"/>
                <a:cs typeface="Times New Roman" panose="02020603050405020304" pitchFamily="18" charset="0"/>
              </a:rPr>
              <a:t> 2</a:t>
            </a:r>
            <a:r>
              <a:rPr lang="en-US" sz="2400" b="1">
                <a:solidFill>
                  <a:srgbClr val="FF0000"/>
                </a:solidFill>
                <a:latin typeface="Times New Roman" panose="02020603050405020304" pitchFamily="18" charset="0"/>
                <a:cs typeface="Times New Roman" panose="02020603050405020304" pitchFamily="18" charset="0"/>
              </a:rPr>
              <a:t>: TRƯỚC KHI THẢO 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1770980" y="1397675"/>
            <a:ext cx="8717508"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b="1">
                <a:solidFill>
                  <a:srgbClr val="0070C0"/>
                </a:solidFill>
                <a:latin typeface="Times New Roman" panose="02020603050405020304" pitchFamily="18" charset="0"/>
                <a:cs typeface="Times New Roman" panose="02020603050405020304" pitchFamily="18" charset="0"/>
              </a:rPr>
              <a:t>1) Xác định mục đích thảo luận và người nghe</a:t>
            </a:r>
            <a:endParaRPr lang="en-US">
              <a:solidFill>
                <a:srgbClr val="0070C0"/>
              </a:solidFill>
              <a:latin typeface="Times New Roman" panose="02020603050405020304" pitchFamily="18" charset="0"/>
              <a:cs typeface="Times New Roman" panose="02020603050405020304" pitchFamily="18" charset="0"/>
            </a:endParaRPr>
          </a:p>
          <a:p>
            <a:pPr algn="just"/>
            <a:r>
              <a:rPr lang="en-US" i="1">
                <a:solidFill>
                  <a:schemeClr val="tx1"/>
                </a:solidFill>
                <a:latin typeface="Times New Roman" panose="02020603050405020304" pitchFamily="18" charset="0"/>
                <a:cs typeface="Times New Roman" panose="02020603050405020304" pitchFamily="18" charset="0"/>
              </a:rPr>
              <a:t>- Bài thảo luận nhằm mục đích gì?</a:t>
            </a:r>
            <a:endParaRPr lang="en-US">
              <a:solidFill>
                <a:schemeClr val="tx1"/>
              </a:solidFill>
              <a:latin typeface="Times New Roman" panose="02020603050405020304" pitchFamily="18" charset="0"/>
              <a:cs typeface="Times New Roman" panose="02020603050405020304" pitchFamily="18" charset="0"/>
            </a:endParaRPr>
          </a:p>
          <a:p>
            <a:pPr algn="just"/>
            <a:r>
              <a:rPr lang="en-US" i="1">
                <a:solidFill>
                  <a:schemeClr val="tx1"/>
                </a:solidFill>
                <a:latin typeface="Times New Roman" panose="02020603050405020304" pitchFamily="18" charset="0"/>
                <a:cs typeface="Times New Roman" panose="02020603050405020304" pitchFamily="18" charset="0"/>
              </a:rPr>
              <a:t>- Người nghe là ai?</a:t>
            </a:r>
            <a:endParaRPr lang="en-US">
              <a:solidFill>
                <a:schemeClr val="tx1"/>
              </a:solidFill>
              <a:latin typeface="Times New Roman" panose="02020603050405020304" pitchFamily="18" charset="0"/>
              <a:cs typeface="Times New Roman" panose="02020603050405020304" pitchFamily="18" charset="0"/>
            </a:endParaRPr>
          </a:p>
        </p:txBody>
      </p:sp>
      <p:sp>
        <p:nvSpPr>
          <p:cNvPr id="3" name="Rectangle 2"/>
          <p:cNvSpPr/>
          <p:nvPr/>
        </p:nvSpPr>
        <p:spPr>
          <a:xfrm>
            <a:off x="1781098" y="2492897"/>
            <a:ext cx="8779399" cy="246221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b="1">
                <a:solidFill>
                  <a:srgbClr val="7030A0"/>
                </a:solidFill>
                <a:latin typeface="Times New Roman" panose="02020603050405020304" pitchFamily="18" charset="0"/>
                <a:cs typeface="Times New Roman" panose="02020603050405020304" pitchFamily="18" charset="0"/>
              </a:rPr>
              <a:t>2) Chuẩn bị nội dung</a:t>
            </a:r>
          </a:p>
          <a:p>
            <a:pPr algn="just"/>
            <a:r>
              <a:rPr lang="en-US" b="1">
                <a:solidFill>
                  <a:schemeClr val="tx1"/>
                </a:solidFill>
                <a:latin typeface="Times New Roman" panose="02020603050405020304" pitchFamily="18" charset="0"/>
                <a:cs typeface="Times New Roman" panose="02020603050405020304" pitchFamily="18" charset="0"/>
              </a:rPr>
              <a:t>- Lựa chọn đề tài:</a:t>
            </a:r>
            <a:r>
              <a:rPr lang="en-US">
                <a:solidFill>
                  <a:schemeClr val="tx1"/>
                </a:solidFill>
                <a:latin typeface="Times New Roman" panose="02020603050405020304" pitchFamily="18" charset="0"/>
                <a:cs typeface="Times New Roman" panose="02020603050405020304" pitchFamily="18" charset="0"/>
              </a:rPr>
              <a:t> Mỗi bạn viết ra giấy 01 chủ đề mà em thích, quan tâm hay có mong muốn tìm hiểu về trách nhiệm của HS với cộng đồng.</a:t>
            </a:r>
          </a:p>
          <a:p>
            <a:pPr algn="just"/>
            <a:r>
              <a:rPr lang="en-US" b="1">
                <a:solidFill>
                  <a:schemeClr val="tx1"/>
                </a:solidFill>
                <a:latin typeface="Times New Roman" panose="02020603050405020304" pitchFamily="18" charset="0"/>
                <a:cs typeface="Times New Roman" panose="02020603050405020304" pitchFamily="18" charset="0"/>
              </a:rPr>
              <a:t>* Gợi ý</a:t>
            </a:r>
            <a:r>
              <a:rPr lang="en-US">
                <a:solidFill>
                  <a:schemeClr val="tx1"/>
                </a:solidFill>
                <a:latin typeface="Times New Roman" panose="02020603050405020304" pitchFamily="18" charset="0"/>
                <a:cs typeface="Times New Roman" panose="02020603050405020304" pitchFamily="18" charset="0"/>
              </a:rPr>
              <a:t>: </a:t>
            </a:r>
            <a:r>
              <a:rPr lang="vi-VN">
                <a:latin typeface="Times New Roman" pitchFamily="18" charset="0"/>
                <a:cs typeface="Times New Roman" pitchFamily="18" charset="0"/>
              </a:rPr>
              <a:t>+ Học sinh có cần quan tâm đến những vấn</a:t>
            </a:r>
            <a:r>
              <a:rPr lang="en-US">
                <a:latin typeface="Times New Roman" pitchFamily="18" charset="0"/>
                <a:cs typeface="Times New Roman" pitchFamily="18" charset="0"/>
              </a:rPr>
              <a:t> </a:t>
            </a:r>
            <a:r>
              <a:rPr lang="vi-VN">
                <a:latin typeface="Times New Roman" pitchFamily="18" charset="0"/>
                <a:cs typeface="Times New Roman" pitchFamily="18" charset="0"/>
              </a:rPr>
              <a:t>đề lớn lao của đất nước?</a:t>
            </a:r>
            <a:endParaRPr lang="en-US">
              <a:latin typeface="Times New Roman" pitchFamily="18" charset="0"/>
              <a:cs typeface="Times New Roman" pitchFamily="18" charset="0"/>
            </a:endParaRPr>
          </a:p>
          <a:p>
            <a:pPr indent="368300" algn="just">
              <a:spcAft>
                <a:spcPts val="600"/>
              </a:spcAft>
            </a:pPr>
            <a:r>
              <a:rPr lang="en-US">
                <a:latin typeface="Times New Roman" pitchFamily="18" charset="0"/>
                <a:cs typeface="Times New Roman" pitchFamily="18" charset="0"/>
              </a:rPr>
              <a:t>        + </a:t>
            </a:r>
            <a:r>
              <a:rPr lang="vi-VN">
                <a:latin typeface="Times New Roman" pitchFamily="18" charset="0"/>
                <a:cs typeface="Times New Roman" pitchFamily="18" charset="0"/>
              </a:rPr>
              <a:t>Học sinh có trách nhiệm như thế nào với vấn đề trật tự an toàn giao thông?</a:t>
            </a:r>
            <a:endParaRPr lang="en-US">
              <a:latin typeface="Times New Roman" pitchFamily="18" charset="0"/>
              <a:cs typeface="Times New Roman" pitchFamily="18" charset="0"/>
            </a:endParaRPr>
          </a:p>
          <a:p>
            <a:pPr indent="368300" algn="just">
              <a:spcAft>
                <a:spcPts val="600"/>
              </a:spcAft>
            </a:pPr>
            <a:r>
              <a:rPr lang="en-US">
                <a:latin typeface="Times New Roman" pitchFamily="18" charset="0"/>
                <a:cs typeface="Times New Roman" pitchFamily="18" charset="0"/>
              </a:rPr>
              <a:t>        </a:t>
            </a:r>
            <a:r>
              <a:rPr lang="vi-VN">
                <a:latin typeface="Times New Roman" pitchFamily="18" charset="0"/>
                <a:cs typeface="Times New Roman" pitchFamily="18" charset="0"/>
              </a:rPr>
              <a:t>+ Học sinh cần làm gì để góp phần giữ gìn tiếng nói của dân tộc?</a:t>
            </a:r>
            <a:endParaRPr lang="en-US">
              <a:solidFill>
                <a:srgbClr val="7030A0"/>
              </a:solidFill>
              <a:latin typeface="Times New Roman" pitchFamily="18" charset="0"/>
              <a:cs typeface="Times New Roman" pitchFamily="18" charset="0"/>
            </a:endParaRPr>
          </a:p>
          <a:p>
            <a:pPr lvl="0" algn="just"/>
            <a:r>
              <a:rPr lang="en-US" b="1">
                <a:solidFill>
                  <a:schemeClr val="tx1"/>
                </a:solidFill>
                <a:latin typeface="Times New Roman" panose="02020603050405020304" pitchFamily="18" charset="0"/>
                <a:cs typeface="Times New Roman" panose="02020603050405020304" pitchFamily="18" charset="0"/>
              </a:rPr>
              <a:t>- Xác lập ý kiến: (</a:t>
            </a:r>
            <a:r>
              <a:rPr lang="vi-VN">
                <a:latin typeface="+mj-lt"/>
              </a:rPr>
              <a:t>mỗi cá nhân tự tìm hiểu, tham khảo thêm những tài liệu có liên quan, ghi chép nhanh các ý nảy sinh trong quá trình suy nghĩ để chuẩn bị phát biểu ý kiến thảo luận.</a:t>
            </a:r>
            <a:r>
              <a:rPr lang="en-US">
                <a:latin typeface="+mj-lt"/>
              </a:rPr>
              <a:t>)</a:t>
            </a:r>
            <a:endParaRPr lang="en-US">
              <a:latin typeface="+mj-lt"/>
              <a:ea typeface="Arial"/>
              <a:cs typeface="Arial"/>
            </a:endParaRPr>
          </a:p>
        </p:txBody>
      </p:sp>
      <p:sp>
        <p:nvSpPr>
          <p:cNvPr id="10" name="Rectangle 9"/>
          <p:cNvSpPr/>
          <p:nvPr/>
        </p:nvSpPr>
        <p:spPr>
          <a:xfrm>
            <a:off x="1770980" y="5157192"/>
            <a:ext cx="8789516" cy="155427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US" b="1">
                <a:solidFill>
                  <a:srgbClr val="002060"/>
                </a:solidFill>
                <a:latin typeface="Times New Roman" panose="02020603050405020304" pitchFamily="18" charset="0"/>
                <a:cs typeface="Times New Roman" panose="02020603050405020304" pitchFamily="18" charset="0"/>
              </a:rPr>
              <a:t>3)</a:t>
            </a:r>
            <a:r>
              <a:rPr lang="en-US">
                <a:solidFill>
                  <a:srgbClr val="002060"/>
                </a:solidFill>
                <a:latin typeface="Times New Roman" panose="02020603050405020304" pitchFamily="18" charset="0"/>
                <a:cs typeface="Times New Roman" panose="02020603050405020304" pitchFamily="18" charset="0"/>
              </a:rPr>
              <a:t> </a:t>
            </a:r>
            <a:r>
              <a:rPr lang="en-US" b="1">
                <a:solidFill>
                  <a:srgbClr val="002060"/>
                </a:solidFill>
                <a:latin typeface="Times New Roman" panose="02020603050405020304" pitchFamily="18" charset="0"/>
                <a:cs typeface="Times New Roman" panose="02020603050405020304" pitchFamily="18" charset="0"/>
              </a:rPr>
              <a:t>Phân công nhiệm vụ</a:t>
            </a:r>
            <a:endParaRPr lang="en-US">
              <a:solidFill>
                <a:srgbClr val="002060"/>
              </a:solidFill>
              <a:latin typeface="Times New Roman" panose="02020603050405020304" pitchFamily="18" charset="0"/>
              <a:cs typeface="Times New Roman" panose="02020603050405020304" pitchFamily="18" charset="0"/>
            </a:endParaRPr>
          </a:p>
          <a:p>
            <a:pPr algn="just">
              <a:spcAft>
                <a:spcPts val="600"/>
              </a:spcAft>
              <a:buClr>
                <a:srgbClr val="000000"/>
              </a:buClr>
              <a:buSzPts val="1000"/>
              <a:tabLst>
                <a:tab pos="556895" algn="l"/>
              </a:tabLst>
            </a:pPr>
            <a:r>
              <a:rPr lang="en-US">
                <a:latin typeface="Times New Roman" pitchFamily="18" charset="0"/>
                <a:cs typeface="Times New Roman" pitchFamily="18" charset="0"/>
              </a:rPr>
              <a:t>- </a:t>
            </a:r>
            <a:r>
              <a:rPr lang="vi-VN">
                <a:latin typeface="Times New Roman" pitchFamily="18" charset="0"/>
                <a:cs typeface="Times New Roman" pitchFamily="18" charset="0"/>
              </a:rPr>
              <a:t>Lớp cử một người điều hành thảo luận đảm nhận việc sắp xếp, giới thiệu tuần tự các ý kiến, định hướng vào trọng tâm đề tài, kiểm soát thời gian phát biểu ý kiến của từng người; tổ chức đánh giá, tổng kết cuộc thảo luận.</a:t>
            </a:r>
            <a:endParaRPr lang="en-US">
              <a:latin typeface="Times New Roman" pitchFamily="18" charset="0"/>
              <a:cs typeface="Times New Roman" pitchFamily="18" charset="0"/>
            </a:endParaRPr>
          </a:p>
          <a:p>
            <a:pPr algn="just">
              <a:spcAft>
                <a:spcPts val="800"/>
              </a:spcAft>
              <a:buClr>
                <a:srgbClr val="000000"/>
              </a:buClr>
              <a:buSzPts val="1000"/>
              <a:tabLst>
                <a:tab pos="556260" algn="l"/>
              </a:tabLst>
            </a:pPr>
            <a:r>
              <a:rPr lang="en-US">
                <a:latin typeface="Times New Roman" pitchFamily="18" charset="0"/>
                <a:cs typeface="Times New Roman" pitchFamily="18" charset="0"/>
              </a:rPr>
              <a:t>- </a:t>
            </a:r>
            <a:r>
              <a:rPr lang="vi-VN">
                <a:latin typeface="Times New Roman" pitchFamily="18" charset="0"/>
                <a:cs typeface="Times New Roman" pitchFamily="18" charset="0"/>
              </a:rPr>
              <a:t>Cử một thư kí ghi ghép các ý kiến trong cuộc thảo luận.</a:t>
            </a:r>
            <a:endParaRPr lang="en-US">
              <a:latin typeface="Times New Roman" pitchFamily="18" charset="0"/>
              <a:ea typeface="Arial"/>
              <a:cs typeface="Times New Roman" pitchFamily="18" charset="0"/>
            </a:endParaRPr>
          </a:p>
        </p:txBody>
      </p:sp>
      <p:sp>
        <p:nvSpPr>
          <p:cNvPr id="13" name="Rectangle 1"/>
          <p:cNvSpPr>
            <a:spLocks noChangeArrowheads="1"/>
          </p:cNvSpPr>
          <p:nvPr/>
        </p:nvSpPr>
        <p:spPr bwMode="auto">
          <a:xfrm>
            <a:off x="3248026" y="2593074"/>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16" name="Rectangle 2"/>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19" name="Rectangle 3"/>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22" name="Rectangle 4"/>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Tree>
    <p:extLst>
      <p:ext uri="{BB962C8B-B14F-4D97-AF65-F5344CB8AC3E}">
        <p14:creationId xmlns:p14="http://schemas.microsoft.com/office/powerpoint/2010/main" val="247693130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4459289" y="127703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atin typeface="Arial" pitchFamily="34" charset="0"/>
                <a:cs typeface="Arial" pitchFamily="34" charset="0"/>
              </a:rPr>
              <a:t/>
            </a:r>
            <a:br>
              <a:rPr lang="en-US">
                <a:latin typeface="Arial" pitchFamily="34" charset="0"/>
                <a:cs typeface="Arial" pitchFamily="34" charset="0"/>
              </a:rPr>
            </a:br>
            <a:endParaRPr lang="en-US">
              <a:latin typeface="Arial" pitchFamily="34" charset="0"/>
              <a:cs typeface="Arial" pitchFamily="34" charset="0"/>
            </a:endParaRPr>
          </a:p>
        </p:txBody>
      </p:sp>
      <p:sp>
        <p:nvSpPr>
          <p:cNvPr id="6" name="Notched Right Arrow 5"/>
          <p:cNvSpPr/>
          <p:nvPr/>
        </p:nvSpPr>
        <p:spPr>
          <a:xfrm>
            <a:off x="1686472" y="-119412"/>
            <a:ext cx="7344816" cy="1124744"/>
          </a:xfrm>
          <a:prstGeom prst="notched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rgbClr val="FF0000"/>
                </a:solidFill>
                <a:latin typeface="Times New Roman" panose="02020603050405020304" pitchFamily="18" charset="0"/>
                <a:cs typeface="Times New Roman" panose="02020603050405020304" pitchFamily="18" charset="0"/>
              </a:rPr>
              <a:t>HOẠT ĐỘNG </a:t>
            </a:r>
            <a:r>
              <a:rPr lang="vi-VN" sz="2400" b="1" dirty="0">
                <a:solidFill>
                  <a:srgbClr val="FF0000"/>
                </a:solidFill>
                <a:latin typeface="Times New Roman" panose="02020603050405020304" pitchFamily="18" charset="0"/>
                <a:cs typeface="Times New Roman" panose="02020603050405020304" pitchFamily="18" charset="0"/>
              </a:rPr>
              <a:t>2</a:t>
            </a:r>
            <a:r>
              <a:rPr lang="en-US" sz="2400" b="1" dirty="0">
                <a:solidFill>
                  <a:srgbClr val="FF0000"/>
                </a:solidFill>
                <a:latin typeface="Times New Roman" panose="02020603050405020304" pitchFamily="18" charset="0"/>
                <a:cs typeface="Times New Roman" panose="02020603050405020304" pitchFamily="18" charset="0"/>
              </a:rPr>
              <a:t>: TIẾN HÀNH THẢO LUẬN</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7" name="Flowchart: Alternate Process 6"/>
          <p:cNvSpPr/>
          <p:nvPr/>
        </p:nvSpPr>
        <p:spPr>
          <a:xfrm>
            <a:off x="1524000" y="836712"/>
            <a:ext cx="9027348" cy="5904656"/>
          </a:xfrm>
          <a:prstGeom prst="flowChartAlternateProcess">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a:solidFill>
                  <a:schemeClr val="tx1"/>
                </a:solidFill>
                <a:latin typeface="Times New Roman" panose="02020603050405020304" pitchFamily="18" charset="0"/>
                <a:cs typeface="Times New Roman" panose="02020603050405020304" pitchFamily="18" charset="0"/>
              </a:rPr>
              <a:t>* Yêu </a:t>
            </a:r>
            <a:r>
              <a:rPr lang="en-US" b="1" dirty="0" err="1">
                <a:solidFill>
                  <a:schemeClr val="tx1"/>
                </a:solidFill>
                <a:latin typeface="Times New Roman" panose="02020603050405020304" pitchFamily="18" charset="0"/>
                <a:cs typeface="Times New Roman" panose="02020603050405020304" pitchFamily="18" charset="0"/>
              </a:rPr>
              <a:t>cầu</a:t>
            </a:r>
            <a:r>
              <a:rPr lang="en-US" b="1" dirty="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pPr algn="just">
              <a:lnSpc>
                <a:spcPct val="135000"/>
              </a:lnSpc>
              <a:spcAft>
                <a:spcPts val="600"/>
              </a:spcAft>
              <a:buClr>
                <a:srgbClr val="000000"/>
              </a:buClr>
              <a:buSzPts val="1000"/>
              <a:tabLst>
                <a:tab pos="556260" algn="l"/>
              </a:tabLst>
            </a:pPr>
            <a:r>
              <a:rPr lang="en-US">
                <a:solidFill>
                  <a:schemeClr val="tx1"/>
                </a:solidFill>
                <a:latin typeface="Times New Roman" pitchFamily="18" charset="0"/>
                <a:cs typeface="Times New Roman" pitchFamily="18" charset="0"/>
              </a:rPr>
              <a:t>- </a:t>
            </a:r>
            <a:r>
              <a:rPr lang="vi-VN">
                <a:solidFill>
                  <a:schemeClr val="tx1"/>
                </a:solidFill>
                <a:latin typeface="Times New Roman" pitchFamily="18" charset="0"/>
                <a:cs typeface="Times New Roman" pitchFamily="18" charset="0"/>
              </a:rPr>
              <a:t>Người điều hành nhắc lại đề tài, nêu định hướng và mục đích thảo luận.</a:t>
            </a:r>
            <a:endParaRPr lang="en-US">
              <a:solidFill>
                <a:schemeClr val="tx1"/>
              </a:solidFill>
              <a:latin typeface="Times New Roman" pitchFamily="18" charset="0"/>
              <a:cs typeface="Times New Roman" pitchFamily="18" charset="0"/>
            </a:endParaRPr>
          </a:p>
          <a:p>
            <a:pPr algn="just">
              <a:lnSpc>
                <a:spcPct val="135000"/>
              </a:lnSpc>
              <a:spcAft>
                <a:spcPts val="600"/>
              </a:spcAft>
              <a:buClr>
                <a:srgbClr val="000000"/>
              </a:buClr>
              <a:buSzPts val="1000"/>
              <a:tabLst>
                <a:tab pos="556895" algn="l"/>
              </a:tabLst>
            </a:pPr>
            <a:r>
              <a:rPr lang="en-US">
                <a:solidFill>
                  <a:schemeClr val="tx1"/>
                </a:solidFill>
                <a:latin typeface="Times New Roman" pitchFamily="18" charset="0"/>
                <a:cs typeface="Times New Roman" pitchFamily="18" charset="0"/>
              </a:rPr>
              <a:t>- </a:t>
            </a:r>
            <a:r>
              <a:rPr lang="vi-VN">
                <a:solidFill>
                  <a:schemeClr val="tx1"/>
                </a:solidFill>
                <a:latin typeface="Times New Roman" pitchFamily="18" charset="0"/>
                <a:cs typeface="Times New Roman" pitchFamily="18" charset="0"/>
              </a:rPr>
              <a:t>Theo định hướng của người điều hành, các thành viên trong lớp lần lượt phát biểu ý kiến. Ý kiến cần tập trung vào trọng tâm vấn đề. phân tích từng khía cạnh, có lí lẽ và bằng chứng để thuyết phục người nghe.</a:t>
            </a:r>
            <a:endParaRPr lang="en-US">
              <a:solidFill>
                <a:schemeClr val="tx1"/>
              </a:solidFill>
              <a:latin typeface="Times New Roman" pitchFamily="18" charset="0"/>
              <a:cs typeface="Times New Roman" pitchFamily="18" charset="0"/>
            </a:endParaRPr>
          </a:p>
          <a:p>
            <a:pPr algn="just">
              <a:lnSpc>
                <a:spcPct val="137000"/>
              </a:lnSpc>
              <a:spcAft>
                <a:spcPts val="600"/>
              </a:spcAft>
              <a:buClr>
                <a:srgbClr val="000000"/>
              </a:buClr>
              <a:buSzPts val="1000"/>
              <a:tabLst>
                <a:tab pos="550545" algn="l"/>
              </a:tabLst>
            </a:pPr>
            <a:r>
              <a:rPr lang="en-US">
                <a:solidFill>
                  <a:schemeClr val="tx1"/>
                </a:solidFill>
                <a:latin typeface="Times New Roman" pitchFamily="18" charset="0"/>
                <a:cs typeface="Times New Roman" pitchFamily="18" charset="0"/>
              </a:rPr>
              <a:t>- </a:t>
            </a:r>
            <a:r>
              <a:rPr lang="vi-VN">
                <a:solidFill>
                  <a:schemeClr val="tx1"/>
                </a:solidFill>
                <a:latin typeface="Times New Roman" pitchFamily="18" charset="0"/>
                <a:cs typeface="Times New Roman" pitchFamily="18" charset="0"/>
              </a:rPr>
              <a:t>Người phát biểu sau có thể bàn luận về vấn đề theo góc nhìn riêng, tán thành hay phản đối ý kiến của người phát biểu trước, trên cơ sở đó, khẳng định quan điểm của mình.</a:t>
            </a:r>
            <a:endParaRPr lang="en-US">
              <a:solidFill>
                <a:schemeClr val="tx1"/>
              </a:solidFill>
              <a:latin typeface="Times New Roman" pitchFamily="18" charset="0"/>
              <a:cs typeface="Times New Roman" pitchFamily="18" charset="0"/>
            </a:endParaRPr>
          </a:p>
          <a:p>
            <a:pPr algn="just">
              <a:lnSpc>
                <a:spcPct val="134000"/>
              </a:lnSpc>
              <a:spcAft>
                <a:spcPts val="600"/>
              </a:spcAft>
              <a:buClr>
                <a:srgbClr val="000000"/>
              </a:buClr>
              <a:buSzPts val="1000"/>
              <a:tabLst>
                <a:tab pos="556895" algn="l"/>
              </a:tabLst>
            </a:pPr>
            <a:r>
              <a:rPr lang="en-US">
                <a:solidFill>
                  <a:schemeClr val="tx1"/>
                </a:solidFill>
                <a:latin typeface="Times New Roman" pitchFamily="18" charset="0"/>
                <a:cs typeface="Times New Roman" pitchFamily="18" charset="0"/>
              </a:rPr>
              <a:t>- </a:t>
            </a:r>
            <a:r>
              <a:rPr lang="vi-VN">
                <a:solidFill>
                  <a:schemeClr val="tx1"/>
                </a:solidFill>
                <a:latin typeface="Times New Roman" pitchFamily="18" charset="0"/>
                <a:cs typeface="Times New Roman" pitchFamily="18" charset="0"/>
              </a:rPr>
              <a:t>Các thành viên tham gia thảo luận c</a:t>
            </a:r>
            <a:r>
              <a:rPr lang="en-US">
                <a:solidFill>
                  <a:schemeClr val="tx1"/>
                </a:solidFill>
                <a:latin typeface="Times New Roman" pitchFamily="18" charset="0"/>
                <a:cs typeface="Times New Roman" pitchFamily="18" charset="0"/>
              </a:rPr>
              <a:t>ầ</a:t>
            </a:r>
            <a:r>
              <a:rPr lang="vi-VN">
                <a:solidFill>
                  <a:schemeClr val="tx1"/>
                </a:solidFill>
                <a:latin typeface="Times New Roman" pitchFamily="18" charset="0"/>
                <a:cs typeface="Times New Roman" pitchFamily="18" charset="0"/>
              </a:rPr>
              <a:t>n nắm được nội dung chính mà nhóm đã trao đổi và trình bày </a:t>
            </a:r>
            <a:r>
              <a:rPr lang="en-US">
                <a:solidFill>
                  <a:schemeClr val="tx1"/>
                </a:solidFill>
                <a:latin typeface="Times New Roman" pitchFamily="18" charset="0"/>
                <a:cs typeface="Times New Roman" pitchFamily="18" charset="0"/>
              </a:rPr>
              <a:t>l</a:t>
            </a:r>
            <a:r>
              <a:rPr lang="vi-VN">
                <a:solidFill>
                  <a:schemeClr val="tx1"/>
                </a:solidFill>
                <a:latin typeface="Times New Roman" pitchFamily="18" charset="0"/>
                <a:cs typeface="Times New Roman" pitchFamily="18" charset="0"/>
              </a:rPr>
              <a:t>ại được nội dung các ý kiến đó.</a:t>
            </a:r>
            <a:endParaRPr lang="en-US">
              <a:solidFill>
                <a:schemeClr val="tx1"/>
              </a:solidFill>
              <a:latin typeface="Times New Roman" pitchFamily="18" charset="0"/>
              <a:cs typeface="Times New Roman" pitchFamily="18" charset="0"/>
            </a:endParaRPr>
          </a:p>
          <a:p>
            <a:pPr algn="just">
              <a:lnSpc>
                <a:spcPct val="135000"/>
              </a:lnSpc>
              <a:spcAft>
                <a:spcPts val="800"/>
              </a:spcAft>
              <a:buClr>
                <a:srgbClr val="000000"/>
              </a:buClr>
              <a:buSzPts val="1000"/>
              <a:tabLst>
                <a:tab pos="556895" algn="l"/>
              </a:tabLst>
            </a:pPr>
            <a:r>
              <a:rPr lang="en-US">
                <a:solidFill>
                  <a:schemeClr val="tx1"/>
                </a:solidFill>
                <a:latin typeface="Times New Roman" pitchFamily="18" charset="0"/>
                <a:cs typeface="Times New Roman" pitchFamily="18" charset="0"/>
              </a:rPr>
              <a:t>- </a:t>
            </a:r>
            <a:r>
              <a:rPr lang="vi-VN">
                <a:solidFill>
                  <a:schemeClr val="tx1"/>
                </a:solidFill>
                <a:latin typeface="Times New Roman" pitchFamily="18" charset="0"/>
                <a:cs typeface="Times New Roman" pitchFamily="18" charset="0"/>
              </a:rPr>
              <a:t>Thư kí ghi chép các ý kiến, người điều hành dựa vào đó tổng hợp, kết luận về vấn đề. Tuỳ thực tế cuộc thảo luận, người điều hãnh có thể khẳng định sự đồng thuận của các ý kiến hoặc khá</a:t>
            </a:r>
            <a:r>
              <a:rPr lang="en-US">
                <a:solidFill>
                  <a:schemeClr val="tx1"/>
                </a:solidFill>
                <a:latin typeface="Times New Roman" pitchFamily="18" charset="0"/>
                <a:cs typeface="Times New Roman" pitchFamily="18" charset="0"/>
              </a:rPr>
              <a:t>i</a:t>
            </a:r>
            <a:r>
              <a:rPr lang="vi-VN">
                <a:solidFill>
                  <a:schemeClr val="tx1"/>
                </a:solidFill>
                <a:latin typeface="Times New Roman" pitchFamily="18" charset="0"/>
                <a:cs typeface="Times New Roman" pitchFamily="18" charset="0"/>
              </a:rPr>
              <a:t> quát các nhóm ý kiến khác nhau. Mục đích cuối cùng là để mọi người hiểu sâu sắc hơn về bản chất của vấn đề và có thái độ, hành động phù hợp.</a:t>
            </a:r>
            <a:endParaRPr lang="en-US">
              <a:solidFill>
                <a:schemeClr val="tx1"/>
              </a:solidFill>
              <a:latin typeface="Times New Roman" pitchFamily="18" charset="0"/>
              <a:ea typeface="Arial"/>
              <a:cs typeface="Times New Roman" pitchFamily="18" charset="0"/>
            </a:endParaRPr>
          </a:p>
        </p:txBody>
      </p:sp>
    </p:spTree>
    <p:extLst>
      <p:ext uri="{BB962C8B-B14F-4D97-AF65-F5344CB8AC3E}">
        <p14:creationId xmlns:p14="http://schemas.microsoft.com/office/powerpoint/2010/main" val="47715032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384" y="188640"/>
            <a:ext cx="11449272" cy="4525963"/>
          </a:xfrm>
        </p:spPr>
        <p:txBody>
          <a:bodyPr>
            <a:noAutofit/>
          </a:bodyPr>
          <a:lstStyle/>
          <a:p>
            <a:pPr marL="0" indent="0">
              <a:buNone/>
            </a:pPr>
            <a:r>
              <a:rPr lang="vi-VN" sz="3600" dirty="0" smtClean="0">
                <a:solidFill>
                  <a:srgbClr val="FF0000"/>
                </a:solidFill>
                <a:latin typeface="+mj-lt"/>
              </a:rPr>
              <a:t>Đề :Ý </a:t>
            </a:r>
            <a:r>
              <a:rPr lang="vi-VN" sz="3600" dirty="0">
                <a:solidFill>
                  <a:srgbClr val="FF0000"/>
                </a:solidFill>
                <a:latin typeface="+mj-lt"/>
              </a:rPr>
              <a:t>thức trách nhiệm của học sinh </a:t>
            </a:r>
            <a:r>
              <a:rPr lang="vi-VN" sz="3600" dirty="0" smtClean="0">
                <a:solidFill>
                  <a:srgbClr val="FF0000"/>
                </a:solidFill>
                <a:latin typeface="+mj-lt"/>
              </a:rPr>
              <a:t>với </a:t>
            </a:r>
            <a:r>
              <a:rPr lang="vi-VN" sz="3600" dirty="0">
                <a:solidFill>
                  <a:srgbClr val="FF0000"/>
                </a:solidFill>
                <a:latin typeface="+mj-lt"/>
              </a:rPr>
              <a:t>cộng </a:t>
            </a:r>
            <a:r>
              <a:rPr lang="vi-VN" sz="3600" dirty="0" smtClean="0">
                <a:solidFill>
                  <a:srgbClr val="FF0000"/>
                </a:solidFill>
                <a:latin typeface="+mj-lt"/>
              </a:rPr>
              <a:t>đồng</a:t>
            </a:r>
            <a:r>
              <a:rPr lang="vi-VN" sz="3600" dirty="0"/>
              <a:t> </a:t>
            </a:r>
            <a:endParaRPr lang="en-US" sz="3600" dirty="0" smtClean="0">
              <a:latin typeface="Times New Roman" panose="02020603050405020304" pitchFamily="18" charset="0"/>
              <a:cs typeface="Times New Roman" panose="02020603050405020304" pitchFamily="18" charset="0"/>
            </a:endParaRPr>
          </a:p>
          <a:p>
            <a:pPr marL="0" indent="0">
              <a:buNone/>
            </a:pPr>
            <a:r>
              <a:rPr lang="en-US" sz="3600" dirty="0" err="1" smtClean="0">
                <a:latin typeface="Times New Roman" panose="02020603050405020304" pitchFamily="18" charset="0"/>
                <a:cs typeface="Times New Roman" panose="02020603050405020304" pitchFamily="18" charset="0"/>
              </a:rPr>
              <a:t>Va</a:t>
            </a:r>
            <a:r>
              <a:rPr lang="vi-VN" sz="3600" dirty="0" smtClean="0">
                <a:latin typeface="+mj-lt"/>
              </a:rPr>
              <a:t>i </a:t>
            </a:r>
            <a:r>
              <a:rPr lang="vi-VN" sz="3600" dirty="0">
                <a:latin typeface="+mj-lt"/>
              </a:rPr>
              <a:t>trò của thiên nhiên trong cuộc sống của con người</a:t>
            </a:r>
            <a:endParaRPr lang="vi-VN" sz="3600" dirty="0">
              <a:solidFill>
                <a:srgbClr val="FF0000"/>
              </a:solidFill>
              <a:latin typeface="+mj-lt"/>
            </a:endParaRPr>
          </a:p>
          <a:p>
            <a:r>
              <a:rPr lang="vi-VN" sz="2400" dirty="0" smtClean="0">
                <a:latin typeface="+mj-lt"/>
              </a:rPr>
              <a:t>Kính chào thầy cô và các bạn học sinh, tôi tên là…, học sinh lớp… trường… Sau đây, tôi sẽ trình bày ý kiến về vấn đề vai trò của thiên nhiên trong cuộc sống của con người.</a:t>
            </a:r>
          </a:p>
          <a:p>
            <a:r>
              <a:rPr lang="vi-VN" sz="2400" dirty="0" smtClean="0">
                <a:latin typeface="+mj-lt"/>
              </a:rPr>
              <a:t>Giải thích ý thức cộng đồng là gì?</a:t>
            </a:r>
          </a:p>
          <a:p>
            <a:r>
              <a:rPr lang="vi-VN" sz="2400" dirty="0" smtClean="0">
                <a:latin typeface="+mj-lt"/>
              </a:rPr>
              <a:t>Ý thức </a:t>
            </a:r>
            <a:r>
              <a:rPr lang="vi-VN" sz="2400" dirty="0">
                <a:latin typeface="+mj-lt"/>
              </a:rPr>
              <a:t>là sự nhận thức trực tiếp, tức thời về hoạt động tâm lý của bản thân; sự nhận thức rõ ràng về việc mình đang làm, đang nghĩ. </a:t>
            </a:r>
            <a:endParaRPr lang="vi-VN" sz="2400" dirty="0" smtClean="0">
              <a:latin typeface="+mj-lt"/>
            </a:endParaRPr>
          </a:p>
          <a:p>
            <a:r>
              <a:rPr lang="vi-VN" sz="2400" dirty="0" smtClean="0">
                <a:latin typeface="+mj-lt"/>
              </a:rPr>
              <a:t>Có </a:t>
            </a:r>
            <a:r>
              <a:rPr lang="vi-VN" sz="2400" dirty="0">
                <a:latin typeface="+mj-lt"/>
              </a:rPr>
              <a:t>hai loại ý thức </a:t>
            </a:r>
            <a:r>
              <a:rPr lang="vi-VN" sz="2400" dirty="0" smtClean="0">
                <a:latin typeface="+mj-lt"/>
              </a:rPr>
              <a:t>là:</a:t>
            </a:r>
          </a:p>
          <a:p>
            <a:pPr marL="0" indent="0">
              <a:buNone/>
            </a:pPr>
            <a:r>
              <a:rPr lang="vi-VN" sz="2400" dirty="0" smtClean="0">
                <a:solidFill>
                  <a:srgbClr val="00B0F0"/>
                </a:solidFill>
                <a:latin typeface="+mj-lt"/>
              </a:rPr>
              <a:t>+ Ý </a:t>
            </a:r>
            <a:r>
              <a:rPr lang="vi-VN" sz="2400" dirty="0">
                <a:solidFill>
                  <a:srgbClr val="00B0F0"/>
                </a:solidFill>
                <a:latin typeface="+mj-lt"/>
              </a:rPr>
              <a:t>thức cá nhân </a:t>
            </a:r>
            <a:r>
              <a:rPr lang="vi-VN" sz="2400" dirty="0" smtClean="0">
                <a:latin typeface="+mj-lt"/>
              </a:rPr>
              <a:t>:thiên </a:t>
            </a:r>
            <a:r>
              <a:rPr lang="vi-VN" sz="2400" dirty="0">
                <a:latin typeface="+mj-lt"/>
              </a:rPr>
              <a:t>về những suy nghĩ của riêng từng người, phân biệt giữa người này với người </a:t>
            </a:r>
            <a:r>
              <a:rPr lang="vi-VN" sz="2400" dirty="0" smtClean="0">
                <a:latin typeface="+mj-lt"/>
              </a:rPr>
              <a:t>khác</a:t>
            </a:r>
          </a:p>
          <a:p>
            <a:pPr marL="0" indent="0">
              <a:buNone/>
            </a:pPr>
            <a:r>
              <a:rPr lang="vi-VN" sz="2400" dirty="0" smtClean="0">
                <a:latin typeface="+mj-lt"/>
              </a:rPr>
              <a:t>+ </a:t>
            </a:r>
            <a:r>
              <a:rPr lang="vi-VN" sz="2400" dirty="0" smtClean="0">
                <a:solidFill>
                  <a:srgbClr val="00B0F0"/>
                </a:solidFill>
                <a:latin typeface="+mj-lt"/>
              </a:rPr>
              <a:t>Ý </a:t>
            </a:r>
            <a:r>
              <a:rPr lang="vi-VN" sz="2400" dirty="0">
                <a:solidFill>
                  <a:srgbClr val="00B0F0"/>
                </a:solidFill>
                <a:latin typeface="+mj-lt"/>
              </a:rPr>
              <a:t>thức cộng đồng </a:t>
            </a:r>
            <a:r>
              <a:rPr lang="vi-VN" sz="2400" dirty="0">
                <a:latin typeface="+mj-lt"/>
              </a:rPr>
              <a:t>là phần nhận thức về các giá trị chung, theo chuẩn mực đạo đức, mà mọi người có trách nhiệm tuân thủ, hướng đến một xã hội văn minh tốt đẹp. </a:t>
            </a:r>
            <a:endParaRPr lang="vi-VN" sz="2400" dirty="0" smtClean="0">
              <a:latin typeface="+mj-lt"/>
            </a:endParaRPr>
          </a:p>
          <a:p>
            <a:r>
              <a:rPr lang="vi-VN" sz="2400" dirty="0" smtClean="0">
                <a:latin typeface="+mj-lt"/>
              </a:rPr>
              <a:t>Ý </a:t>
            </a:r>
            <a:r>
              <a:rPr lang="vi-VN" sz="2400" dirty="0">
                <a:latin typeface="+mj-lt"/>
              </a:rPr>
              <a:t>thức cộng đồng chính là thước đo đánh giá đạo đức, phẩm chất của một con người. </a:t>
            </a:r>
            <a:endParaRPr lang="vi-VN" sz="2400" dirty="0" smtClean="0">
              <a:latin typeface="+mj-lt"/>
            </a:endParaRPr>
          </a:p>
          <a:p>
            <a:pPr marL="0" indent="0">
              <a:buNone/>
            </a:pPr>
            <a:r>
              <a:rPr lang="vi-VN" sz="2400" dirty="0" smtClean="0">
                <a:latin typeface="+mj-lt"/>
              </a:rPr>
              <a:t>Người </a:t>
            </a:r>
            <a:r>
              <a:rPr lang="vi-VN" sz="2400" dirty="0">
                <a:latin typeface="+mj-lt"/>
              </a:rPr>
              <a:t>có ý thức cộng đồng cao sẽ gây được thiện cảm cho những người xung quanh thông qua những hành động đẹp, từ đó có được lòng tin và niềm yêu thương của mọi người</a:t>
            </a:r>
            <a:r>
              <a:rPr lang="vi-VN" sz="2400" dirty="0" smtClean="0">
                <a:latin typeface="+mj-lt"/>
              </a:rPr>
              <a:t>.</a:t>
            </a:r>
            <a:endParaRPr lang="vi-VN" sz="2400" dirty="0">
              <a:latin typeface="+mj-lt"/>
            </a:endParaRPr>
          </a:p>
        </p:txBody>
      </p:sp>
    </p:spTree>
    <p:extLst>
      <p:ext uri="{BB962C8B-B14F-4D97-AF65-F5344CB8AC3E}">
        <p14:creationId xmlns:p14="http://schemas.microsoft.com/office/powerpoint/2010/main" val="2010111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392" y="620688"/>
            <a:ext cx="10972800" cy="4525963"/>
          </a:xfrm>
        </p:spPr>
        <p:txBody>
          <a:bodyPr>
            <a:noAutofit/>
          </a:bodyPr>
          <a:lstStyle/>
          <a:p>
            <a:r>
              <a:rPr lang="vi-VN" sz="2400" dirty="0">
                <a:latin typeface="+mj-lt"/>
              </a:rPr>
              <a:t>Giải thích </a:t>
            </a:r>
            <a:r>
              <a:rPr lang="vi-VN" sz="2400" dirty="0" smtClean="0">
                <a:latin typeface="+mj-lt"/>
              </a:rPr>
              <a:t>ý thức </a:t>
            </a:r>
            <a:r>
              <a:rPr lang="vi-VN" sz="2400" dirty="0">
                <a:latin typeface="+mj-lt"/>
              </a:rPr>
              <a:t>cộng đồng của học sinh?</a:t>
            </a:r>
          </a:p>
          <a:p>
            <a:pPr marL="0" indent="0">
              <a:buNone/>
            </a:pPr>
            <a:r>
              <a:rPr lang="vi-VN" sz="2400" dirty="0" smtClean="0">
                <a:latin typeface="+mj-lt"/>
              </a:rPr>
              <a:t>+   Học </a:t>
            </a:r>
            <a:r>
              <a:rPr lang="vi-VN" sz="2400" dirty="0">
                <a:latin typeface="+mj-lt"/>
              </a:rPr>
              <a:t>sinh cần hạ thấp cái tôi để hòa nhập với tập thể (trường, lớp), cùng nhau xây dựng để phát triển</a:t>
            </a:r>
            <a:r>
              <a:rPr lang="vi-VN" sz="2400" dirty="0" smtClean="0">
                <a:latin typeface="+mj-lt"/>
              </a:rPr>
              <a:t>.</a:t>
            </a:r>
          </a:p>
          <a:p>
            <a:pPr marL="0" indent="0">
              <a:buNone/>
            </a:pPr>
            <a:r>
              <a:rPr lang="vi-VN" sz="2400" dirty="0">
                <a:latin typeface="+mj-lt"/>
              </a:rPr>
              <a:t>+</a:t>
            </a:r>
            <a:r>
              <a:rPr lang="vi-VN" sz="2400" dirty="0" smtClean="0">
                <a:latin typeface="+mj-lt"/>
              </a:rPr>
              <a:t>   Chẳng hạn như </a:t>
            </a:r>
            <a:r>
              <a:rPr lang="vi-VN" sz="2400" dirty="0">
                <a:latin typeface="+mj-lt"/>
              </a:rPr>
              <a:t>việc giữ gìn môi trường xanh sạch đẹp, ý thức giữ gìn của công</a:t>
            </a:r>
            <a:r>
              <a:rPr lang="vi-VN" sz="2400" dirty="0" smtClean="0">
                <a:latin typeface="+mj-lt"/>
              </a:rPr>
              <a:t>,…</a:t>
            </a:r>
            <a:endParaRPr lang="vi-VN" sz="2400" dirty="0">
              <a:latin typeface="+mj-lt"/>
            </a:endParaRPr>
          </a:p>
          <a:p>
            <a:r>
              <a:rPr lang="vi-VN" sz="2400" dirty="0" smtClean="0">
                <a:latin typeface="+mj-lt"/>
              </a:rPr>
              <a:t>Ý </a:t>
            </a:r>
            <a:r>
              <a:rPr lang="vi-VN" sz="2400" dirty="0">
                <a:latin typeface="+mj-lt"/>
              </a:rPr>
              <a:t>thức cộng đồng còn thể hiện ở sự đoàn kết, yêu thương đùm bọc mọi người xung quanh (bạn bè). Tích cực tham gia các hoạt động tri ân, tưởng niệm của các cá nhân tổ chức, đoàn thể dành cho người có công với cách mạng, các vị anh hùng liệt sĩ đã hy sinh vì độc lập của dân tộc cũng được gọi là ý thức cộng đồng. </a:t>
            </a:r>
            <a:endParaRPr lang="vi-VN" sz="2400" dirty="0" smtClean="0">
              <a:latin typeface="+mj-lt"/>
            </a:endParaRPr>
          </a:p>
          <a:p>
            <a:r>
              <a:rPr lang="vi-VN" sz="2400" dirty="0" smtClean="0">
                <a:latin typeface="+mj-lt"/>
              </a:rPr>
              <a:t>Mỗi </a:t>
            </a:r>
            <a:r>
              <a:rPr lang="vi-VN" sz="2400" dirty="0">
                <a:latin typeface="+mj-lt"/>
              </a:rPr>
              <a:t>học sinh cũng cần có lòng yêu quê hương đất nước, lòng tự tôn dân tộc, lòng yêu chuộng hòa bình, tinh thần hội nhập cũng có thể xem là một phần của ý thức cộng đồng….</a:t>
            </a:r>
          </a:p>
          <a:p>
            <a:r>
              <a:rPr lang="vi-VN" sz="2400" dirty="0">
                <a:latin typeface="+mj-lt"/>
              </a:rPr>
              <a:t>Trên đây là phần trình bày của tôi, cảm ơn thầy cô và các bạn đã lắng nghe. Rất mong nhận được những ý kiến đóng góp.</a:t>
            </a:r>
          </a:p>
          <a:p>
            <a:endParaRPr lang="en-US" sz="2400" dirty="0">
              <a:latin typeface="+mj-lt"/>
            </a:endParaRPr>
          </a:p>
        </p:txBody>
      </p:sp>
    </p:spTree>
    <p:extLst>
      <p:ext uri="{BB962C8B-B14F-4D97-AF65-F5344CB8AC3E}">
        <p14:creationId xmlns:p14="http://schemas.microsoft.com/office/powerpoint/2010/main" val="1573346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1910</TotalTime>
  <Words>1844</Words>
  <Application>Microsoft Office PowerPoint</Application>
  <PresentationFormat>Widescreen</PresentationFormat>
  <Paragraphs>112</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Admin</cp:lastModifiedBy>
  <cp:revision>90</cp:revision>
  <dcterms:created xsi:type="dcterms:W3CDTF">2022-06-22T14:22:23Z</dcterms:created>
  <dcterms:modified xsi:type="dcterms:W3CDTF">2024-11-11T02:16:04Z</dcterms:modified>
</cp:coreProperties>
</file>