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66" r:id="rId3"/>
    <p:sldId id="267" r:id="rId4"/>
    <p:sldId id="257" r:id="rId5"/>
    <p:sldId id="260" r:id="rId6"/>
    <p:sldId id="258" r:id="rId7"/>
    <p:sldId id="269" r:id="rId8"/>
    <p:sldId id="285" r:id="rId9"/>
    <p:sldId id="284" r:id="rId10"/>
    <p:sldId id="288" r:id="rId11"/>
    <p:sldId id="290" r:id="rId12"/>
    <p:sldId id="291" r:id="rId13"/>
    <p:sldId id="292" r:id="rId14"/>
    <p:sldId id="289" r:id="rId15"/>
    <p:sldId id="293"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63" autoAdjust="0"/>
    <p:restoredTop sz="94660"/>
  </p:normalViewPr>
  <p:slideViewPr>
    <p:cSldViewPr snapToGrid="0">
      <p:cViewPr varScale="1">
        <p:scale>
          <a:sx n="56" d="100"/>
          <a:sy n="56" d="100"/>
        </p:scale>
        <p:origin x="824" y="6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13</a:t>
            </a:fld>
            <a:endParaRPr lang="zh-CN" altLang="en-US"/>
          </a:p>
        </p:txBody>
      </p:sp>
    </p:spTree>
    <p:extLst>
      <p:ext uri="{BB962C8B-B14F-4D97-AF65-F5344CB8AC3E}">
        <p14:creationId xmlns:p14="http://schemas.microsoft.com/office/powerpoint/2010/main" val="41564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11/28/2024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11/28/2024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11/28/2024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11/28/2024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11/28/2024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11/28/2024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11/28/2024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11/28/2024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11/28/2024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11/28/2024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11/28/2024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11/28/2024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11/28/2024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11/28/2024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8126-957E-456B-A713-55B9F85CADAC}"/>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E5E64C3A-88B6-4634-9119-6BBD60F48D15}"/>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2508CF0F-7A28-4E89-8649-EA96E636801D}"/>
              </a:ext>
            </a:extLst>
          </p:cNvPr>
          <p:cNvSpPr>
            <a:spLocks noGrp="1"/>
          </p:cNvSpPr>
          <p:nvPr>
            <p:ph type="dt" sz="half" idx="10"/>
          </p:nvPr>
        </p:nvSpPr>
        <p:spPr/>
        <p:txBody>
          <a:bodyPr/>
          <a:lstStyle/>
          <a:p>
            <a:fld id="{BB60B4DD-3B52-430D-B02C-39CE17E89983}" type="datetimeFigureOut">
              <a:rPr lang="en-US" smtClean="0"/>
              <a:t>11/28/2024</a:t>
            </a:fld>
            <a:endParaRPr lang="en-US"/>
          </a:p>
        </p:txBody>
      </p:sp>
      <p:sp>
        <p:nvSpPr>
          <p:cNvPr id="5" name="Footer Placeholder 4">
            <a:extLst>
              <a:ext uri="{FF2B5EF4-FFF2-40B4-BE49-F238E27FC236}">
                <a16:creationId xmlns:a16="http://schemas.microsoft.com/office/drawing/2014/main" id="{493E956D-9212-4285-9E8A-53BA5DA75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E3237-1755-403F-92F4-5247854DD5C5}"/>
              </a:ext>
            </a:extLst>
          </p:cNvPr>
          <p:cNvSpPr>
            <a:spLocks noGrp="1"/>
          </p:cNvSpPr>
          <p:nvPr>
            <p:ph type="sldNum" sz="quarter" idx="12"/>
          </p:nvPr>
        </p:nvSpPr>
        <p:spPr/>
        <p:txBody>
          <a:bodyPr/>
          <a:lstStyle/>
          <a:p>
            <a:fld id="{D4C8A4A5-A92A-4117-8570-6D55F6F444B2}" type="slidenum">
              <a:rPr lang="en-US" smtClean="0"/>
              <a:t>‹#›</a:t>
            </a:fld>
            <a:endParaRPr lang="en-US"/>
          </a:p>
        </p:txBody>
      </p:sp>
    </p:spTree>
    <p:extLst>
      <p:ext uri="{BB962C8B-B14F-4D97-AF65-F5344CB8AC3E}">
        <p14:creationId xmlns:p14="http://schemas.microsoft.com/office/powerpoint/2010/main" val="20357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509AE-84AC-4742-979C-3BC308C5F8F2}"/>
              </a:ext>
            </a:extLst>
          </p:cNvPr>
          <p:cNvSpPr>
            <a:spLocks noGrp="1"/>
          </p:cNvSpPr>
          <p:nvPr>
            <p:ph type="dt" sz="half" idx="10"/>
          </p:nvPr>
        </p:nvSpPr>
        <p:spPr/>
        <p:txBody>
          <a:bodyPr/>
          <a:lstStyle/>
          <a:p>
            <a:fld id="{BB60B4DD-3B52-430D-B02C-39CE17E89983}" type="datetimeFigureOut">
              <a:rPr lang="en-US" smtClean="0"/>
              <a:t>11/28/2024</a:t>
            </a:fld>
            <a:endParaRPr lang="en-US"/>
          </a:p>
        </p:txBody>
      </p:sp>
      <p:sp>
        <p:nvSpPr>
          <p:cNvPr id="3" name="Footer Placeholder 2">
            <a:extLst>
              <a:ext uri="{FF2B5EF4-FFF2-40B4-BE49-F238E27FC236}">
                <a16:creationId xmlns:a16="http://schemas.microsoft.com/office/drawing/2014/main" id="{564114DD-870D-4830-8FC9-344D9639F6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3DDB3-1532-45CD-B361-DFE97386C1D7}"/>
              </a:ext>
            </a:extLst>
          </p:cNvPr>
          <p:cNvSpPr>
            <a:spLocks noGrp="1"/>
          </p:cNvSpPr>
          <p:nvPr>
            <p:ph type="sldNum" sz="quarter" idx="12"/>
          </p:nvPr>
        </p:nvSpPr>
        <p:spPr/>
        <p:txBody>
          <a:bodyPr/>
          <a:lstStyle/>
          <a:p>
            <a:fld id="{D4C8A4A5-A92A-4117-8570-6D55F6F444B2}" type="slidenum">
              <a:rPr lang="en-US" smtClean="0"/>
              <a:t>‹#›</a:t>
            </a:fld>
            <a:endParaRPr lang="en-US"/>
          </a:p>
        </p:txBody>
      </p:sp>
    </p:spTree>
    <p:extLst>
      <p:ext uri="{BB962C8B-B14F-4D97-AF65-F5344CB8AC3E}">
        <p14:creationId xmlns:p14="http://schemas.microsoft.com/office/powerpoint/2010/main" val="309656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11/28/2024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11/28/2024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11/28/2024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11/28/2024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jpe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 Id="rId22" Type="http://schemas.openxmlformats.org/officeDocument/2006/relationships/image" Target="../media/image35.png"/><Relationship Id="rId27"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ại sao nền nhà đổ mồ hôi? Biện pháp khắc phục nền nhà đổ mồ hôi hiệu quả |  Siêu thị nhà mẫu"/>
          <p:cNvPicPr/>
          <p:nvPr/>
        </p:nvPicPr>
        <p:blipFill>
          <a:blip r:embed="rId2">
            <a:extLst>
              <a:ext uri="{28A0092B-C50C-407E-A947-70E740481C1C}">
                <a14:useLocalDpi xmlns:a14="http://schemas.microsoft.com/office/drawing/2010/main" val="0"/>
              </a:ext>
            </a:extLst>
          </a:blip>
          <a:srcRect/>
          <a:stretch>
            <a:fillRect/>
          </a:stretch>
        </p:blipFill>
        <p:spPr bwMode="auto">
          <a:xfrm>
            <a:off x="887920" y="1097280"/>
            <a:ext cx="4035893" cy="3023024"/>
          </a:xfrm>
          <a:prstGeom prst="rect">
            <a:avLst/>
          </a:prstGeom>
          <a:noFill/>
          <a:ln>
            <a:noFill/>
          </a:ln>
        </p:spPr>
      </p:pic>
      <p:pic>
        <p:nvPicPr>
          <p:cNvPr id="3" name="Picture 2" descr="CẬP NHẬT] Bảng giá gạch lát nền mới nhất, Đủ kích thướ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112" y="1097280"/>
            <a:ext cx="5388187" cy="3023024"/>
          </a:xfrm>
          <a:prstGeom prst="rect">
            <a:avLst/>
          </a:prstGeom>
          <a:noFill/>
          <a:ln>
            <a:noFill/>
          </a:ln>
        </p:spPr>
      </p:pic>
      <p:pic>
        <p:nvPicPr>
          <p:cNvPr id="1026" name="Picture 95" descr="Description: Gạch Lục Giác Và Ứng Dụng Trong Trang Trí Tạo Điểm Nhấn - Gạch Né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20" y="4627816"/>
            <a:ext cx="4161988" cy="305760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9" descr="Description: 20 mẫu Gạch Ốp Tường Bếp đẹp 2021, giá tốt cho tường nhà &amp; Cách phố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436" y="4627816"/>
            <a:ext cx="4370448" cy="31638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95072"/>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77952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descr="Nhận đặt in tranh gạch 3D giá rẻ nhất Hà Nội"/>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2440" y="4627816"/>
            <a:ext cx="3150680" cy="3150680"/>
          </a:xfrm>
          <a:prstGeom prst="rect">
            <a:avLst/>
          </a:prstGeom>
          <a:noFill/>
          <a:ln>
            <a:noFill/>
          </a:ln>
        </p:spPr>
      </p:pic>
      <p:sp>
        <p:nvSpPr>
          <p:cNvPr id="9" name="TextBox 8"/>
          <p:cNvSpPr txBox="1"/>
          <p:nvPr/>
        </p:nvSpPr>
        <p:spPr>
          <a:xfrm>
            <a:off x="11696700" y="1097280"/>
            <a:ext cx="2387600" cy="2160591"/>
          </a:xfrm>
          <a:prstGeom prst="rect">
            <a:avLst/>
          </a:prstGeom>
          <a:noFill/>
        </p:spPr>
        <p:txBody>
          <a:bodyPr wrap="square" rtlCol="0">
            <a:spAutoFit/>
          </a:bodyPr>
          <a:lstStyle/>
          <a:p>
            <a:pPr algn="l">
              <a:lnSpc>
                <a:spcPct val="120000"/>
              </a:lnSpc>
            </a:pPr>
            <a:r>
              <a:rPr lang="en-US" sz="2800" smtClean="0">
                <a:solidFill>
                  <a:srgbClr val="0070C0"/>
                </a:solidFill>
                <a:latin typeface="Times New Roman" pitchFamily="18" charset="0"/>
                <a:cs typeface="Times New Roman" pitchFamily="18" charset="0"/>
              </a:rPr>
              <a:t>Kể tên các hình em đã học trong các hình ảnh bên?</a:t>
            </a:r>
          </a:p>
        </p:txBody>
      </p:sp>
    </p:spTree>
    <p:extLst>
      <p:ext uri="{BB962C8B-B14F-4D97-AF65-F5344CB8AC3E}">
        <p14:creationId xmlns:p14="http://schemas.microsoft.com/office/powerpoint/2010/main" val="34365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barn(inVertical)">
                                      <p:cBhvr>
                                        <p:cTn id="22" dur="500"/>
                                        <p:tgtEl>
                                          <p:spTgt spid="10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3">
            <a:extLst>
              <a:ext uri="{FF2B5EF4-FFF2-40B4-BE49-F238E27FC236}">
                <a16:creationId xmlns:a16="http://schemas.microsoft.com/office/drawing/2014/main" id="{BF5DE890-FF1E-4664-A839-378A55B00C17}"/>
              </a:ext>
            </a:extLst>
          </p:cNvPr>
          <p:cNvSpPr txBox="1"/>
          <p:nvPr/>
        </p:nvSpPr>
        <p:spPr>
          <a:xfrm>
            <a:off x="0" y="526509"/>
            <a:ext cx="14562082" cy="895630"/>
          </a:xfrm>
          <a:prstGeom prst="rect">
            <a:avLst/>
          </a:prstGeom>
          <a:noFill/>
        </p:spPr>
        <p:txBody>
          <a:bodyPr wrap="square" lIns="82296" tIns="41148" rIns="82296" bIns="41148"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a:r>
              <a:rPr lang="en-US" sz="5300" err="1">
                <a:solidFill>
                  <a:srgbClr val="FF71AA"/>
                </a:solidFill>
                <a:latin typeface="SVN-Veneer" panose="02000806000000000000" pitchFamily="2" charset="0"/>
                <a:cs typeface="Arial" panose="020B0604020202020204" pitchFamily="34" charset="0"/>
              </a:rPr>
              <a:t>Thử</a:t>
            </a:r>
            <a:r>
              <a:rPr lang="en-US" sz="5300">
                <a:solidFill>
                  <a:srgbClr val="FF71AA"/>
                </a:solidFill>
                <a:latin typeface="SVN-Veneer" panose="02000806000000000000" pitchFamily="2" charset="0"/>
                <a:cs typeface="Arial" panose="020B0604020202020204" pitchFamily="34" charset="0"/>
              </a:rPr>
              <a:t> </a:t>
            </a:r>
            <a:r>
              <a:rPr lang="en-US" sz="5300" err="1">
                <a:solidFill>
                  <a:srgbClr val="FF71AA"/>
                </a:solidFill>
                <a:latin typeface="SVN-Veneer" panose="02000806000000000000" pitchFamily="2" charset="0"/>
                <a:cs typeface="Arial" panose="020B0604020202020204" pitchFamily="34" charset="0"/>
              </a:rPr>
              <a:t>thách</a:t>
            </a:r>
            <a:r>
              <a:rPr lang="en-US" sz="5300">
                <a:solidFill>
                  <a:srgbClr val="FF71AA"/>
                </a:solidFill>
                <a:latin typeface="SVN-Veneer" panose="02000806000000000000" pitchFamily="2" charset="0"/>
                <a:cs typeface="Arial" panose="020B0604020202020204" pitchFamily="34" charset="0"/>
              </a:rPr>
              <a:t> về nhà</a:t>
            </a:r>
          </a:p>
        </p:txBody>
      </p:sp>
      <p:sp>
        <p:nvSpPr>
          <p:cNvPr id="5" name="TextBox 4">
            <a:extLst>
              <a:ext uri="{FF2B5EF4-FFF2-40B4-BE49-F238E27FC236}">
                <a16:creationId xmlns:a16="http://schemas.microsoft.com/office/drawing/2014/main" id="{405F00C9-7E8C-4F1B-85C3-F351F55EF59A}"/>
              </a:ext>
            </a:extLst>
          </p:cNvPr>
          <p:cNvSpPr txBox="1"/>
          <p:nvPr/>
        </p:nvSpPr>
        <p:spPr>
          <a:xfrm>
            <a:off x="799947" y="1666813"/>
            <a:ext cx="11826241" cy="553998"/>
          </a:xfrm>
          <a:prstGeom prst="rect">
            <a:avLst/>
          </a:prstGeom>
          <a:noFill/>
        </p:spPr>
        <p:txBody>
          <a:bodyPr wrap="square" lIns="109728" tIns="54864" rIns="109728" bIns="54864" rtlCol="0">
            <a:spAutoFit/>
          </a:bodyPr>
          <a:lstStyle/>
          <a:p>
            <a:pPr algn="ctr"/>
            <a:r>
              <a:rPr lang="en-US" sz="2900" b="1" dirty="0">
                <a:solidFill>
                  <a:srgbClr val="8F7A70"/>
                </a:solidFill>
                <a:latin typeface="SVN-Bariol" panose="02000506040000020003" pitchFamily="2" charset="0"/>
              </a:rPr>
              <a:t>Thử thách 1: </a:t>
            </a:r>
            <a:r>
              <a:rPr lang="en-US" sz="2900" dirty="0">
                <a:solidFill>
                  <a:srgbClr val="8F7A70"/>
                </a:solidFill>
                <a:latin typeface="SVN-Bariol" panose="02000506040000020003" pitchFamily="2" charset="0"/>
              </a:rPr>
              <a:t>Vẽ tam giác đều ABC có cạnh BC = 4,5cm</a:t>
            </a:r>
          </a:p>
        </p:txBody>
      </p:sp>
    </p:spTree>
    <p:extLst>
      <p:ext uri="{BB962C8B-B14F-4D97-AF65-F5344CB8AC3E}">
        <p14:creationId xmlns:p14="http://schemas.microsoft.com/office/powerpoint/2010/main" val="80181042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3">
            <a:extLst>
              <a:ext uri="{FF2B5EF4-FFF2-40B4-BE49-F238E27FC236}">
                <a16:creationId xmlns:a16="http://schemas.microsoft.com/office/drawing/2014/main" id="{BF5DE890-FF1E-4664-A839-378A55B00C17}"/>
              </a:ext>
            </a:extLst>
          </p:cNvPr>
          <p:cNvSpPr txBox="1"/>
          <p:nvPr/>
        </p:nvSpPr>
        <p:spPr>
          <a:xfrm>
            <a:off x="0" y="526509"/>
            <a:ext cx="14562082" cy="895630"/>
          </a:xfrm>
          <a:prstGeom prst="rect">
            <a:avLst/>
          </a:prstGeom>
          <a:noFill/>
        </p:spPr>
        <p:txBody>
          <a:bodyPr wrap="square" lIns="82296" tIns="41148" rIns="82296" bIns="41148"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a:r>
              <a:rPr lang="en-US" sz="5300" err="1">
                <a:solidFill>
                  <a:srgbClr val="FF71AA"/>
                </a:solidFill>
                <a:latin typeface="SVN-Veneer" panose="02000806000000000000" pitchFamily="2" charset="0"/>
                <a:cs typeface="Arial" panose="020B0604020202020204" pitchFamily="34" charset="0"/>
              </a:rPr>
              <a:t>Thử</a:t>
            </a:r>
            <a:r>
              <a:rPr lang="en-US" sz="5300">
                <a:solidFill>
                  <a:srgbClr val="FF71AA"/>
                </a:solidFill>
                <a:latin typeface="SVN-Veneer" panose="02000806000000000000" pitchFamily="2" charset="0"/>
                <a:cs typeface="Arial" panose="020B0604020202020204" pitchFamily="34" charset="0"/>
              </a:rPr>
              <a:t> </a:t>
            </a:r>
            <a:r>
              <a:rPr lang="en-US" sz="5300" err="1">
                <a:solidFill>
                  <a:srgbClr val="FF71AA"/>
                </a:solidFill>
                <a:latin typeface="SVN-Veneer" panose="02000806000000000000" pitchFamily="2" charset="0"/>
                <a:cs typeface="Arial" panose="020B0604020202020204" pitchFamily="34" charset="0"/>
              </a:rPr>
              <a:t>thách</a:t>
            </a:r>
            <a:r>
              <a:rPr lang="en-US" sz="5300">
                <a:solidFill>
                  <a:srgbClr val="FF71AA"/>
                </a:solidFill>
                <a:latin typeface="SVN-Veneer" panose="02000806000000000000" pitchFamily="2" charset="0"/>
                <a:cs typeface="Arial" panose="020B0604020202020204" pitchFamily="34" charset="0"/>
              </a:rPr>
              <a:t> về nhà</a:t>
            </a:r>
          </a:p>
        </p:txBody>
      </p:sp>
      <p:sp>
        <p:nvSpPr>
          <p:cNvPr id="5" name="TextBox 4">
            <a:extLst>
              <a:ext uri="{FF2B5EF4-FFF2-40B4-BE49-F238E27FC236}">
                <a16:creationId xmlns:a16="http://schemas.microsoft.com/office/drawing/2014/main" id="{405F00C9-7E8C-4F1B-85C3-F351F55EF59A}"/>
              </a:ext>
            </a:extLst>
          </p:cNvPr>
          <p:cNvSpPr txBox="1"/>
          <p:nvPr/>
        </p:nvSpPr>
        <p:spPr>
          <a:xfrm>
            <a:off x="799946" y="1666813"/>
            <a:ext cx="13300102" cy="553998"/>
          </a:xfrm>
          <a:prstGeom prst="rect">
            <a:avLst/>
          </a:prstGeom>
          <a:noFill/>
        </p:spPr>
        <p:txBody>
          <a:bodyPr wrap="square" lIns="109728" tIns="54864" rIns="109728" bIns="54864" rtlCol="0">
            <a:spAutoFit/>
          </a:bodyPr>
          <a:lstStyle/>
          <a:p>
            <a:pPr algn="just"/>
            <a:r>
              <a:rPr lang="en-US" sz="2900" b="1" dirty="0">
                <a:solidFill>
                  <a:srgbClr val="8F7A70"/>
                </a:solidFill>
                <a:latin typeface="Times New Roman" pitchFamily="18" charset="0"/>
                <a:cs typeface="Times New Roman" pitchFamily="18" charset="0"/>
              </a:rPr>
              <a:t>Thử thách 2: </a:t>
            </a:r>
            <a:r>
              <a:rPr lang="en-US" sz="2900" dirty="0">
                <a:solidFill>
                  <a:srgbClr val="8F7A70"/>
                </a:solidFill>
                <a:latin typeface="Times New Roman" pitchFamily="18" charset="0"/>
                <a:cs typeface="Times New Roman" pitchFamily="18" charset="0"/>
              </a:rPr>
              <a:t>Quan sát hình sau và cho biết: Hình nào là hình tam giác đều?</a:t>
            </a:r>
          </a:p>
        </p:txBody>
      </p:sp>
      <p:pic>
        <p:nvPicPr>
          <p:cNvPr id="3" name="Picture 2"/>
          <p:cNvPicPr>
            <a:picLocks noChangeAspect="1"/>
          </p:cNvPicPr>
          <p:nvPr/>
        </p:nvPicPr>
        <p:blipFill>
          <a:blip r:embed="rId2"/>
          <a:stretch>
            <a:fillRect/>
          </a:stretch>
        </p:blipFill>
        <p:spPr>
          <a:xfrm>
            <a:off x="2740772" y="2954678"/>
            <a:ext cx="8197738" cy="4500840"/>
          </a:xfrm>
          <a:prstGeom prst="rect">
            <a:avLst/>
          </a:prstGeom>
        </p:spPr>
      </p:pic>
      <p:sp>
        <p:nvSpPr>
          <p:cNvPr id="15" name="TextBox 14"/>
          <p:cNvSpPr txBox="1"/>
          <p:nvPr/>
        </p:nvSpPr>
        <p:spPr>
          <a:xfrm>
            <a:off x="3578569" y="4817300"/>
            <a:ext cx="1045031" cy="775597"/>
          </a:xfrm>
          <a:prstGeom prst="rect">
            <a:avLst/>
          </a:prstGeom>
          <a:noFill/>
        </p:spPr>
        <p:txBody>
          <a:bodyPr wrap="square" lIns="109728" tIns="54864" rIns="109728" bIns="54864" rtlCol="0">
            <a:spAutoFit/>
          </a:bodyPr>
          <a:lstStyle/>
          <a:p>
            <a:r>
              <a:rPr lang="en-US" sz="4300" dirty="0"/>
              <a:t>a)</a:t>
            </a:r>
          </a:p>
        </p:txBody>
      </p:sp>
      <p:sp>
        <p:nvSpPr>
          <p:cNvPr id="16" name="TextBox 15"/>
          <p:cNvSpPr txBox="1"/>
          <p:nvPr/>
        </p:nvSpPr>
        <p:spPr>
          <a:xfrm>
            <a:off x="6839642" y="4703000"/>
            <a:ext cx="1045031" cy="775597"/>
          </a:xfrm>
          <a:prstGeom prst="rect">
            <a:avLst/>
          </a:prstGeom>
          <a:noFill/>
        </p:spPr>
        <p:txBody>
          <a:bodyPr wrap="square" lIns="109728" tIns="54864" rIns="109728" bIns="54864" rtlCol="0">
            <a:spAutoFit/>
          </a:bodyPr>
          <a:lstStyle/>
          <a:p>
            <a:r>
              <a:rPr lang="en-US" sz="4300" dirty="0"/>
              <a:t>b)</a:t>
            </a:r>
          </a:p>
        </p:txBody>
      </p:sp>
      <p:sp>
        <p:nvSpPr>
          <p:cNvPr id="17" name="TextBox 16"/>
          <p:cNvSpPr txBox="1"/>
          <p:nvPr/>
        </p:nvSpPr>
        <p:spPr>
          <a:xfrm>
            <a:off x="9697142" y="4626616"/>
            <a:ext cx="1045031" cy="775597"/>
          </a:xfrm>
          <a:prstGeom prst="rect">
            <a:avLst/>
          </a:prstGeom>
          <a:noFill/>
        </p:spPr>
        <p:txBody>
          <a:bodyPr wrap="square" lIns="109728" tIns="54864" rIns="109728" bIns="54864" rtlCol="0">
            <a:spAutoFit/>
          </a:bodyPr>
          <a:lstStyle/>
          <a:p>
            <a:r>
              <a:rPr lang="en-US" sz="4300" dirty="0"/>
              <a:t>c)</a:t>
            </a:r>
          </a:p>
        </p:txBody>
      </p:sp>
      <p:sp>
        <p:nvSpPr>
          <p:cNvPr id="23" name="TextBox 22"/>
          <p:cNvSpPr txBox="1"/>
          <p:nvPr/>
        </p:nvSpPr>
        <p:spPr>
          <a:xfrm>
            <a:off x="3578569" y="7454762"/>
            <a:ext cx="1045031" cy="775597"/>
          </a:xfrm>
          <a:prstGeom prst="rect">
            <a:avLst/>
          </a:prstGeom>
          <a:noFill/>
        </p:spPr>
        <p:txBody>
          <a:bodyPr wrap="square" lIns="109728" tIns="54864" rIns="109728" bIns="54864" rtlCol="0">
            <a:spAutoFit/>
          </a:bodyPr>
          <a:lstStyle/>
          <a:p>
            <a:r>
              <a:rPr lang="en-US" sz="4300" dirty="0"/>
              <a:t>d)</a:t>
            </a:r>
          </a:p>
        </p:txBody>
      </p:sp>
      <p:sp>
        <p:nvSpPr>
          <p:cNvPr id="24" name="TextBox 23"/>
          <p:cNvSpPr txBox="1"/>
          <p:nvPr/>
        </p:nvSpPr>
        <p:spPr>
          <a:xfrm>
            <a:off x="6875168" y="7435803"/>
            <a:ext cx="1045031" cy="775597"/>
          </a:xfrm>
          <a:prstGeom prst="rect">
            <a:avLst/>
          </a:prstGeom>
          <a:noFill/>
        </p:spPr>
        <p:txBody>
          <a:bodyPr wrap="square" lIns="109728" tIns="54864" rIns="109728" bIns="54864" rtlCol="0">
            <a:spAutoFit/>
          </a:bodyPr>
          <a:lstStyle/>
          <a:p>
            <a:r>
              <a:rPr lang="en-US" sz="4300" dirty="0"/>
              <a:t>e)</a:t>
            </a:r>
          </a:p>
        </p:txBody>
      </p:sp>
      <p:sp>
        <p:nvSpPr>
          <p:cNvPr id="25" name="TextBox 24"/>
          <p:cNvSpPr txBox="1"/>
          <p:nvPr/>
        </p:nvSpPr>
        <p:spPr>
          <a:xfrm>
            <a:off x="9789818" y="7435803"/>
            <a:ext cx="1045031" cy="775597"/>
          </a:xfrm>
          <a:prstGeom prst="rect">
            <a:avLst/>
          </a:prstGeom>
          <a:noFill/>
        </p:spPr>
        <p:txBody>
          <a:bodyPr wrap="square" lIns="109728" tIns="54864" rIns="109728" bIns="54864" rtlCol="0">
            <a:spAutoFit/>
          </a:bodyPr>
          <a:lstStyle/>
          <a:p>
            <a:r>
              <a:rPr lang="en-US" sz="4300" dirty="0"/>
              <a:t>f)</a:t>
            </a:r>
          </a:p>
        </p:txBody>
      </p:sp>
    </p:spTree>
    <p:extLst>
      <p:ext uri="{BB962C8B-B14F-4D97-AF65-F5344CB8AC3E}">
        <p14:creationId xmlns:p14="http://schemas.microsoft.com/office/powerpoint/2010/main" val="365847187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3">
            <a:extLst>
              <a:ext uri="{FF2B5EF4-FFF2-40B4-BE49-F238E27FC236}">
                <a16:creationId xmlns:a16="http://schemas.microsoft.com/office/drawing/2014/main" id="{BF5DE890-FF1E-4664-A839-378A55B00C17}"/>
              </a:ext>
            </a:extLst>
          </p:cNvPr>
          <p:cNvSpPr txBox="1"/>
          <p:nvPr/>
        </p:nvSpPr>
        <p:spPr>
          <a:xfrm>
            <a:off x="0" y="526509"/>
            <a:ext cx="14562082" cy="895630"/>
          </a:xfrm>
          <a:prstGeom prst="rect">
            <a:avLst/>
          </a:prstGeom>
          <a:noFill/>
        </p:spPr>
        <p:txBody>
          <a:bodyPr wrap="square" lIns="82296" tIns="41148" rIns="82296" bIns="41148"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a:r>
              <a:rPr lang="en-US" sz="5300" err="1">
                <a:solidFill>
                  <a:srgbClr val="FF71AA"/>
                </a:solidFill>
                <a:latin typeface="SVN-Veneer" panose="02000806000000000000" pitchFamily="2" charset="0"/>
                <a:cs typeface="Arial" panose="020B0604020202020204" pitchFamily="34" charset="0"/>
              </a:rPr>
              <a:t>Thử</a:t>
            </a:r>
            <a:r>
              <a:rPr lang="en-US" sz="5300">
                <a:solidFill>
                  <a:srgbClr val="FF71AA"/>
                </a:solidFill>
                <a:latin typeface="SVN-Veneer" panose="02000806000000000000" pitchFamily="2" charset="0"/>
                <a:cs typeface="Arial" panose="020B0604020202020204" pitchFamily="34" charset="0"/>
              </a:rPr>
              <a:t> </a:t>
            </a:r>
            <a:r>
              <a:rPr lang="en-US" sz="5300" err="1">
                <a:solidFill>
                  <a:srgbClr val="FF71AA"/>
                </a:solidFill>
                <a:latin typeface="SVN-Veneer" panose="02000806000000000000" pitchFamily="2" charset="0"/>
                <a:cs typeface="Arial" panose="020B0604020202020204" pitchFamily="34" charset="0"/>
              </a:rPr>
              <a:t>thách</a:t>
            </a:r>
            <a:r>
              <a:rPr lang="en-US" sz="5300">
                <a:solidFill>
                  <a:srgbClr val="FF71AA"/>
                </a:solidFill>
                <a:latin typeface="SVN-Veneer" panose="02000806000000000000" pitchFamily="2" charset="0"/>
                <a:cs typeface="Arial" panose="020B0604020202020204" pitchFamily="34" charset="0"/>
              </a:rPr>
              <a:t> về nhà</a:t>
            </a:r>
          </a:p>
        </p:txBody>
      </p:sp>
      <p:sp>
        <p:nvSpPr>
          <p:cNvPr id="5" name="TextBox 4">
            <a:extLst>
              <a:ext uri="{FF2B5EF4-FFF2-40B4-BE49-F238E27FC236}">
                <a16:creationId xmlns:a16="http://schemas.microsoft.com/office/drawing/2014/main" id="{405F00C9-7E8C-4F1B-85C3-F351F55EF59A}"/>
              </a:ext>
            </a:extLst>
          </p:cNvPr>
          <p:cNvSpPr txBox="1"/>
          <p:nvPr/>
        </p:nvSpPr>
        <p:spPr>
          <a:xfrm>
            <a:off x="799946" y="1400113"/>
            <a:ext cx="13300102" cy="997196"/>
          </a:xfrm>
          <a:prstGeom prst="rect">
            <a:avLst/>
          </a:prstGeom>
          <a:noFill/>
        </p:spPr>
        <p:txBody>
          <a:bodyPr wrap="square" lIns="109728" tIns="54864" rIns="109728" bIns="54864" rtlCol="0">
            <a:spAutoFit/>
          </a:bodyPr>
          <a:lstStyle/>
          <a:p>
            <a:pPr algn="just"/>
            <a:r>
              <a:rPr lang="en-US" sz="2900" b="1" dirty="0">
                <a:solidFill>
                  <a:srgbClr val="8F7A70"/>
                </a:solidFill>
                <a:latin typeface="Times New Roman" pitchFamily="18" charset="0"/>
                <a:cs typeface="Times New Roman" pitchFamily="18" charset="0"/>
              </a:rPr>
              <a:t>Thử thách 3: </a:t>
            </a:r>
            <a:r>
              <a:rPr lang="en-US" sz="2900" dirty="0">
                <a:solidFill>
                  <a:srgbClr val="8F7A70"/>
                </a:solidFill>
                <a:latin typeface="Times New Roman" pitchFamily="18" charset="0"/>
                <a:cs typeface="Times New Roman" pitchFamily="18" charset="0"/>
              </a:rPr>
              <a:t>Quan sát, dùng </a:t>
            </a:r>
            <a:r>
              <a:rPr lang="en-US" sz="2900" dirty="0" err="1">
                <a:solidFill>
                  <a:srgbClr val="8F7A70"/>
                </a:solidFill>
                <a:latin typeface="Times New Roman" pitchFamily="18" charset="0"/>
                <a:cs typeface="Times New Roman" pitchFamily="18" charset="0"/>
              </a:rPr>
              <a:t>compa</a:t>
            </a:r>
            <a:r>
              <a:rPr lang="en-US" sz="2900" dirty="0">
                <a:solidFill>
                  <a:srgbClr val="8F7A70"/>
                </a:solidFill>
                <a:latin typeface="Times New Roman" pitchFamily="18" charset="0"/>
                <a:cs typeface="Times New Roman" pitchFamily="18" charset="0"/>
              </a:rPr>
              <a:t> kiểm tra trong hình dưới có hình tam giác đều nào không? Hãy chỉ tên tam giác </a:t>
            </a:r>
            <a:r>
              <a:rPr lang="en-US" sz="2900">
                <a:solidFill>
                  <a:srgbClr val="8F7A70"/>
                </a:solidFill>
                <a:latin typeface="Times New Roman" pitchFamily="18" charset="0"/>
                <a:cs typeface="Times New Roman" pitchFamily="18" charset="0"/>
              </a:rPr>
              <a:t>đó </a:t>
            </a:r>
            <a:r>
              <a:rPr lang="en-US" sz="2900" smtClean="0">
                <a:solidFill>
                  <a:srgbClr val="8F7A70"/>
                </a:solidFill>
                <a:latin typeface="Times New Roman" pitchFamily="18" charset="0"/>
                <a:cs typeface="Times New Roman" pitchFamily="18" charset="0"/>
              </a:rPr>
              <a:t>(nếu </a:t>
            </a:r>
            <a:r>
              <a:rPr lang="en-US" sz="2900" dirty="0">
                <a:solidFill>
                  <a:srgbClr val="8F7A70"/>
                </a:solidFill>
                <a:latin typeface="Times New Roman" pitchFamily="18" charset="0"/>
                <a:cs typeface="Times New Roman" pitchFamily="18" charset="0"/>
              </a:rPr>
              <a:t>có)</a:t>
            </a:r>
          </a:p>
        </p:txBody>
      </p:sp>
      <p:pic>
        <p:nvPicPr>
          <p:cNvPr id="7" name="Picture 6"/>
          <p:cNvPicPr>
            <a:picLocks noChangeAspect="1"/>
          </p:cNvPicPr>
          <p:nvPr/>
        </p:nvPicPr>
        <p:blipFill>
          <a:blip r:embed="rId2"/>
          <a:stretch>
            <a:fillRect/>
          </a:stretch>
        </p:blipFill>
        <p:spPr>
          <a:xfrm>
            <a:off x="5213666" y="2350500"/>
            <a:ext cx="4472663" cy="5550532"/>
          </a:xfrm>
          <a:prstGeom prst="rect">
            <a:avLst/>
          </a:prstGeom>
        </p:spPr>
      </p:pic>
    </p:spTree>
    <p:extLst>
      <p:ext uri="{BB962C8B-B14F-4D97-AF65-F5344CB8AC3E}">
        <p14:creationId xmlns:p14="http://schemas.microsoft.com/office/powerpoint/2010/main" val="375778621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1"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562" y="4387341"/>
            <a:ext cx="3207840" cy="212051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0"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2655">
            <a:off x="2138232" y="2245361"/>
            <a:ext cx="3199220" cy="150086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296" y="4747417"/>
            <a:ext cx="2905039" cy="170172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5"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7611" y="1795333"/>
            <a:ext cx="3517273" cy="13674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13813C5-94D1-4892-A9CE-FB9397CF7808}"/>
              </a:ext>
            </a:extLst>
          </p:cNvPr>
          <p:cNvSpPr/>
          <p:nvPr/>
        </p:nvSpPr>
        <p:spPr>
          <a:xfrm>
            <a:off x="3532915" y="670953"/>
            <a:ext cx="6980808" cy="480007"/>
          </a:xfrm>
          <a:prstGeom prst="rect">
            <a:avLst/>
          </a:prstGeom>
        </p:spPr>
        <p:txBody>
          <a:bodyPr wrap="square" lIns="109728" tIns="54864" rIns="109728" bIns="54864">
            <a:spAutoFit/>
          </a:bodyPr>
          <a:lstStyle/>
          <a:p>
            <a:pPr algn="ctr"/>
            <a:r>
              <a:rPr lang="en-US" sz="2400" b="1" dirty="0">
                <a:solidFill>
                  <a:srgbClr val="FF0000"/>
                </a:solidFill>
                <a:latin typeface="Arial" panose="020B0604020202020204" pitchFamily="34" charset="0"/>
                <a:cs typeface="Arial" panose="020B0604020202020204" pitchFamily="34" charset="0"/>
              </a:rPr>
              <a:t>HÌNH TAM GIÁC ĐỀU</a:t>
            </a:r>
            <a:endParaRPr lang="en-US" sz="2400" dirty="0">
              <a:solidFill>
                <a:srgbClr val="FF0000"/>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CCCFACDD-1AB8-484F-898B-8A3B353845A3}"/>
              </a:ext>
            </a:extLst>
          </p:cNvPr>
          <p:cNvSpPr/>
          <p:nvPr/>
        </p:nvSpPr>
        <p:spPr>
          <a:xfrm>
            <a:off x="3815050" y="1583309"/>
            <a:ext cx="5555730" cy="39462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104" name="Rectangle 103">
            <a:extLst>
              <a:ext uri="{FF2B5EF4-FFF2-40B4-BE49-F238E27FC236}">
                <a16:creationId xmlns:a16="http://schemas.microsoft.com/office/drawing/2014/main" id="{11239ABA-0C48-486F-81C5-2ED137B7D715}"/>
              </a:ext>
            </a:extLst>
          </p:cNvPr>
          <p:cNvSpPr/>
          <p:nvPr/>
        </p:nvSpPr>
        <p:spPr>
          <a:xfrm>
            <a:off x="9690024" y="1371185"/>
            <a:ext cx="1052983" cy="354448"/>
          </a:xfrm>
          <a:prstGeom prst="rect">
            <a:avLst/>
          </a:prstGeom>
          <a:solidFill>
            <a:srgbClr val="00B0F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400">
                <a:solidFill>
                  <a:schemeClr val="bg1"/>
                </a:solidFill>
                <a:latin typeface="Arial" panose="020B0604020202020204" pitchFamily="34" charset="0"/>
                <a:cs typeface="Arial" panose="020B0604020202020204" pitchFamily="34" charset="0"/>
              </a:rPr>
              <a:t>WHY</a:t>
            </a:r>
          </a:p>
        </p:txBody>
      </p:sp>
      <p:sp>
        <p:nvSpPr>
          <p:cNvPr id="107" name="Rectangle 106">
            <a:extLst>
              <a:ext uri="{FF2B5EF4-FFF2-40B4-BE49-F238E27FC236}">
                <a16:creationId xmlns:a16="http://schemas.microsoft.com/office/drawing/2014/main" id="{308929C6-B0B8-4E14-AE44-EBF6A355493F}"/>
              </a:ext>
            </a:extLst>
          </p:cNvPr>
          <p:cNvSpPr/>
          <p:nvPr/>
        </p:nvSpPr>
        <p:spPr>
          <a:xfrm>
            <a:off x="3469139" y="5352386"/>
            <a:ext cx="1052983" cy="354448"/>
          </a:xfrm>
          <a:prstGeom prst="rect">
            <a:avLst/>
          </a:prstGeom>
          <a:solidFill>
            <a:srgbClr val="FCB13E"/>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400">
                <a:solidFill>
                  <a:schemeClr val="bg1"/>
                </a:solidFill>
                <a:latin typeface="Arial" panose="020B0604020202020204" pitchFamily="34" charset="0"/>
                <a:cs typeface="Arial" panose="020B0604020202020204" pitchFamily="34" charset="0"/>
              </a:rPr>
              <a:t>HOW</a:t>
            </a:r>
          </a:p>
        </p:txBody>
      </p:sp>
      <p:sp>
        <p:nvSpPr>
          <p:cNvPr id="109" name="Rectangle 108">
            <a:extLst>
              <a:ext uri="{FF2B5EF4-FFF2-40B4-BE49-F238E27FC236}">
                <a16:creationId xmlns:a16="http://schemas.microsoft.com/office/drawing/2014/main" id="{49484E98-0778-4EC3-81A7-3D78C14BF022}"/>
              </a:ext>
            </a:extLst>
          </p:cNvPr>
          <p:cNvSpPr/>
          <p:nvPr/>
        </p:nvSpPr>
        <p:spPr>
          <a:xfrm>
            <a:off x="2843809" y="944594"/>
            <a:ext cx="1052983" cy="354448"/>
          </a:xfrm>
          <a:prstGeom prst="rect">
            <a:avLst/>
          </a:prstGeom>
          <a:solidFill>
            <a:srgbClr val="E654A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400">
                <a:solidFill>
                  <a:schemeClr val="bg1"/>
                </a:solidFill>
                <a:latin typeface="Arial" panose="020B0604020202020204" pitchFamily="34" charset="0"/>
                <a:cs typeface="Arial" panose="020B0604020202020204" pitchFamily="34" charset="0"/>
              </a:rPr>
              <a:t>ACTION</a:t>
            </a:r>
          </a:p>
        </p:txBody>
      </p:sp>
      <p:sp>
        <p:nvSpPr>
          <p:cNvPr id="112" name="Rectangle 111">
            <a:extLst>
              <a:ext uri="{FF2B5EF4-FFF2-40B4-BE49-F238E27FC236}">
                <a16:creationId xmlns:a16="http://schemas.microsoft.com/office/drawing/2014/main" id="{E096B5D8-77C6-47C9-B94D-78D4D06D9335}"/>
              </a:ext>
            </a:extLst>
          </p:cNvPr>
          <p:cNvSpPr/>
          <p:nvPr/>
        </p:nvSpPr>
        <p:spPr>
          <a:xfrm>
            <a:off x="7681119" y="6094571"/>
            <a:ext cx="1052983" cy="354448"/>
          </a:xfrm>
          <a:prstGeom prst="rect">
            <a:avLst/>
          </a:prstGeom>
          <a:solidFill>
            <a:srgbClr val="92D05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400">
                <a:solidFill>
                  <a:schemeClr val="bg1"/>
                </a:solidFill>
                <a:latin typeface="Arial" panose="020B0604020202020204" pitchFamily="34" charset="0"/>
                <a:cs typeface="Arial" panose="020B0604020202020204" pitchFamily="34" charset="0"/>
              </a:rPr>
              <a:t>WHAT</a:t>
            </a:r>
          </a:p>
        </p:txBody>
      </p:sp>
      <p:pic>
        <p:nvPicPr>
          <p:cNvPr id="64" name="Picture 6" descr="Mũi Tên Màu Đỏ Lên Biểu - Miễn Phí vector hình ảnh trên Pixabay">
            <a:extLst>
              <a:ext uri="{FF2B5EF4-FFF2-40B4-BE49-F238E27FC236}">
                <a16:creationId xmlns:a16="http://schemas.microsoft.com/office/drawing/2014/main" id="{B236CC50-035D-436F-8D6B-D51789174B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90449" flipH="1">
            <a:off x="11796073" y="3649097"/>
            <a:ext cx="1034660" cy="998586"/>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B6BF8F23-CE15-4B63-8A11-5249D09ABDD4}"/>
              </a:ext>
            </a:extLst>
          </p:cNvPr>
          <p:cNvSpPr/>
          <p:nvPr/>
        </p:nvSpPr>
        <p:spPr>
          <a:xfrm>
            <a:off x="10299296" y="3450696"/>
            <a:ext cx="1654926" cy="621770"/>
          </a:xfrm>
          <a:prstGeom prst="rect">
            <a:avLst/>
          </a:prstGeom>
          <a:solidFill>
            <a:srgbClr val="FFFF0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300" dirty="0">
                <a:solidFill>
                  <a:schemeClr val="tx1"/>
                </a:solidFill>
                <a:latin typeface="Arial" panose="020B0604020202020204" pitchFamily="34" charset="0"/>
                <a:cs typeface="Arial" panose="020B0604020202020204" pitchFamily="34" charset="0"/>
              </a:rPr>
              <a:t>HÌNH TAM GIÁC</a:t>
            </a:r>
          </a:p>
          <a:p>
            <a:pPr algn="ctr"/>
            <a:r>
              <a:rPr lang="en-US" sz="1300" dirty="0">
                <a:solidFill>
                  <a:schemeClr val="tx1"/>
                </a:solidFill>
                <a:latin typeface="Arial" panose="020B0604020202020204" pitchFamily="34" charset="0"/>
                <a:cs typeface="Arial" panose="020B0604020202020204" pitchFamily="34" charset="0"/>
              </a:rPr>
              <a:t>(Tiểu học)</a:t>
            </a:r>
            <a:endParaRPr lang="en-US" sz="1300" dirty="0">
              <a:solidFill>
                <a:srgbClr val="FFFF00"/>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69094789-726C-4380-AC19-0DA3E567409D}"/>
              </a:ext>
            </a:extLst>
          </p:cNvPr>
          <p:cNvSpPr/>
          <p:nvPr/>
        </p:nvSpPr>
        <p:spPr>
          <a:xfrm>
            <a:off x="12266316" y="3269681"/>
            <a:ext cx="1818308" cy="586733"/>
          </a:xfrm>
          <a:prstGeom prst="rect">
            <a:avLst/>
          </a:prstGeom>
          <a:solidFill>
            <a:srgbClr val="00B0F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300" dirty="0">
                <a:solidFill>
                  <a:schemeClr val="tx1"/>
                </a:solidFill>
                <a:latin typeface="Arial" panose="020B0604020202020204" pitchFamily="34" charset="0"/>
                <a:cs typeface="Arial" panose="020B0604020202020204" pitchFamily="34" charset="0"/>
              </a:rPr>
              <a:t>TAM GIÁC ĐỀU</a:t>
            </a:r>
          </a:p>
          <a:p>
            <a:pPr algn="ctr"/>
            <a:r>
              <a:rPr lang="en-US" sz="1300" dirty="0">
                <a:solidFill>
                  <a:schemeClr val="tx1"/>
                </a:solidFill>
                <a:latin typeface="Arial" panose="020B0604020202020204" pitchFamily="34" charset="0"/>
                <a:cs typeface="Arial" panose="020B0604020202020204" pitchFamily="34" charset="0"/>
              </a:rPr>
              <a:t>(Lớp 6)</a:t>
            </a:r>
            <a:endParaRPr lang="en-US" sz="1300" dirty="0">
              <a:solidFill>
                <a:srgbClr val="FFFF00"/>
              </a:solidFill>
              <a:latin typeface="Arial" panose="020B0604020202020204" pitchFamily="34" charset="0"/>
              <a:cs typeface="Arial" panose="020B0604020202020204" pitchFamily="34" charset="0"/>
            </a:endParaRPr>
          </a:p>
        </p:txBody>
      </p:sp>
      <p:pic>
        <p:nvPicPr>
          <p:cNvPr id="31"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38683">
            <a:off x="11536472" y="1430772"/>
            <a:ext cx="1321009" cy="7768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8493" y="1949503"/>
            <a:ext cx="1325614" cy="10193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73738">
            <a:off x="12737840" y="1714689"/>
            <a:ext cx="1250708" cy="51835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23581" y="1743597"/>
            <a:ext cx="1435214" cy="11125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58276">
            <a:off x="12804588" y="1236563"/>
            <a:ext cx="1005770" cy="8132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13">
            <a:clrChange>
              <a:clrFrom>
                <a:srgbClr val="F3F3F1"/>
              </a:clrFrom>
              <a:clrTo>
                <a:srgbClr val="F3F3F1">
                  <a:alpha val="0"/>
                </a:srgbClr>
              </a:clrTo>
            </a:clrChange>
          </a:blip>
          <a:stretch>
            <a:fillRect/>
          </a:stretch>
        </p:blipFill>
        <p:spPr>
          <a:xfrm>
            <a:off x="13763094" y="1952424"/>
            <a:ext cx="694232" cy="518821"/>
          </a:xfrm>
          <a:prstGeom prst="rect">
            <a:avLst/>
          </a:prstGeom>
        </p:spPr>
      </p:pic>
      <p:pic>
        <p:nvPicPr>
          <p:cNvPr id="47" name="Picture 12" descr="Cô gái gốc Việt và bí mật 1000 năm của Kim tự tháp Kheops - BBC News Tiếng  Việ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54703" y="2585182"/>
            <a:ext cx="729457" cy="58273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dmin\Desktop\1.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3777489" y="1278296"/>
            <a:ext cx="632677" cy="632677"/>
          </a:xfrm>
          <a:prstGeom prst="rect">
            <a:avLst/>
          </a:prstGeom>
          <a:noFill/>
        </p:spPr>
      </p:pic>
      <p:pic>
        <p:nvPicPr>
          <p:cNvPr id="50" name="Picture 49"/>
          <p:cNvPicPr>
            <a:picLocks noChangeAspect="1"/>
          </p:cNvPicPr>
          <p:nvPr/>
        </p:nvPicPr>
        <p:blipFill>
          <a:blip r:embed="rId16"/>
          <a:stretch>
            <a:fillRect/>
          </a:stretch>
        </p:blipFill>
        <p:spPr>
          <a:xfrm>
            <a:off x="4097849" y="2277521"/>
            <a:ext cx="5203506" cy="2766874"/>
          </a:xfrm>
          <a:prstGeom prst="rect">
            <a:avLst/>
          </a:prstGeom>
        </p:spPr>
      </p:pic>
      <p:pic>
        <p:nvPicPr>
          <p:cNvPr id="51" name="Picture 14"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01592" y="6146676"/>
            <a:ext cx="1602106" cy="65722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165398" y="5907576"/>
            <a:ext cx="1638300" cy="44005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778153" y="6008965"/>
            <a:ext cx="1508760" cy="44005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p:cNvPicPr>
          <p:nvPr/>
        </p:nvPicPr>
        <p:blipFill>
          <a:blip r:embed="rId20"/>
          <a:stretch>
            <a:fillRect/>
          </a:stretch>
        </p:blipFill>
        <p:spPr>
          <a:xfrm>
            <a:off x="12803698" y="5438199"/>
            <a:ext cx="1943912" cy="1446551"/>
          </a:xfrm>
          <a:prstGeom prst="rect">
            <a:avLst/>
          </a:prstGeom>
        </p:spPr>
      </p:pic>
      <p:pic>
        <p:nvPicPr>
          <p:cNvPr id="6" name="Picture 5"/>
          <p:cNvPicPr>
            <a:picLocks noChangeAspect="1"/>
          </p:cNvPicPr>
          <p:nvPr/>
        </p:nvPicPr>
        <p:blipFill>
          <a:blip r:embed="rId21"/>
          <a:stretch>
            <a:fillRect/>
          </a:stretch>
        </p:blipFill>
        <p:spPr>
          <a:xfrm>
            <a:off x="10039596" y="6846469"/>
            <a:ext cx="2892156" cy="1112368"/>
          </a:xfrm>
          <a:prstGeom prst="rect">
            <a:avLst/>
          </a:prstGeom>
          <a:effectLst>
            <a:innerShdw blurRad="114300">
              <a:srgbClr val="92D050"/>
            </a:innerShdw>
          </a:effectLst>
        </p:spPr>
      </p:pic>
      <p:pic>
        <p:nvPicPr>
          <p:cNvPr id="88" name="Picture 19"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682" y="6165424"/>
            <a:ext cx="3818040" cy="48855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5141" y="5529628"/>
            <a:ext cx="3504313" cy="86462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4" descr="Cove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9520" y="1716122"/>
            <a:ext cx="1392556" cy="22288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3" descr="Cove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150" y="1396081"/>
            <a:ext cx="1811656" cy="4343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2" descr="Cove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08256" y="1588486"/>
            <a:ext cx="1198244" cy="24193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1" descr="Cove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371070" y="948405"/>
            <a:ext cx="1554480" cy="76390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0" descr="Cove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3387" y="865922"/>
            <a:ext cx="1485978" cy="48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43385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par>
                                <p:cTn id="18" presetID="45"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anim calcmode="lin" valueType="num">
                                      <p:cBhvr>
                                        <p:cTn id="21" dur="2000" fill="hold"/>
                                        <p:tgtEl>
                                          <p:spTgt spid="48"/>
                                        </p:tgtEl>
                                        <p:attrNameLst>
                                          <p:attrName>ppt_w</p:attrName>
                                        </p:attrNameLst>
                                      </p:cBhvr>
                                      <p:tavLst>
                                        <p:tav tm="0" fmla="#ppt_w*sin(2.5*pi*$)">
                                          <p:val>
                                            <p:fltVal val="0"/>
                                          </p:val>
                                        </p:tav>
                                        <p:tav tm="100000">
                                          <p:val>
                                            <p:fltVal val="1"/>
                                          </p:val>
                                        </p:tav>
                                      </p:tavLst>
                                    </p:anim>
                                    <p:anim calcmode="lin" valueType="num">
                                      <p:cBhvr>
                                        <p:cTn id="22"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4"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31"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500" fill="hold"/>
                                        <p:tgtEl>
                                          <p:spTgt spid="65"/>
                                        </p:tgtEl>
                                        <p:attrNameLst>
                                          <p:attrName>ppt_x</p:attrName>
                                        </p:attrNameLst>
                                      </p:cBhvr>
                                      <p:tavLst>
                                        <p:tav tm="0">
                                          <p:val>
                                            <p:strVal val="#ppt_x"/>
                                          </p:val>
                                        </p:tav>
                                        <p:tav tm="100000">
                                          <p:val>
                                            <p:strVal val="#ppt_x"/>
                                          </p:val>
                                        </p:tav>
                                      </p:tavLst>
                                    </p:anim>
                                    <p:anim calcmode="lin" valueType="num">
                                      <p:cBhvr additive="base">
                                        <p:cTn id="5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ppt_x"/>
                                          </p:val>
                                        </p:tav>
                                        <p:tav tm="100000">
                                          <p:val>
                                            <p:strVal val="#ppt_x"/>
                                          </p:val>
                                        </p:tav>
                                      </p:tavLst>
                                    </p:anim>
                                    <p:anim calcmode="lin" valueType="num">
                                      <p:cBhvr additive="base">
                                        <p:cTn id="6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ppt_x"/>
                                          </p:val>
                                        </p:tav>
                                        <p:tav tm="100000">
                                          <p:val>
                                            <p:strVal val="#ppt_x"/>
                                          </p:val>
                                        </p:tav>
                                      </p:tavLst>
                                    </p:anim>
                                    <p:anim calcmode="lin" valueType="num">
                                      <p:cBhvr additive="base">
                                        <p:cTn id="7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circle(in)">
                                      <p:cBhvr>
                                        <p:cTn id="80" dur="2000"/>
                                        <p:tgtEl>
                                          <p:spTgt spid="8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wipe(left)">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wipe(right)">
                                      <p:cBhvr>
                                        <p:cTn id="100" dur="500"/>
                                        <p:tgtEl>
                                          <p:spTgt spid="9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right)">
                                      <p:cBhvr>
                                        <p:cTn id="105" dur="500"/>
                                        <p:tgtEl>
                                          <p:spTgt spid="8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2" fill="hold" nodeType="clickEffect">
                                  <p:stCondLst>
                                    <p:cond delay="0"/>
                                  </p:stCondLst>
                                  <p:childTnLst>
                                    <p:set>
                                      <p:cBhvr>
                                        <p:cTn id="109" dur="1" fill="hold">
                                          <p:stCondLst>
                                            <p:cond delay="0"/>
                                          </p:stCondLst>
                                        </p:cTn>
                                        <p:tgtEl>
                                          <p:spTgt spid="88"/>
                                        </p:tgtEl>
                                        <p:attrNameLst>
                                          <p:attrName>style.visibility</p:attrName>
                                        </p:attrNameLst>
                                      </p:cBhvr>
                                      <p:to>
                                        <p:strVal val="visible"/>
                                      </p:to>
                                    </p:set>
                                    <p:animEffect transition="in" filter="wipe(right)">
                                      <p:cBhvr>
                                        <p:cTn id="110" dur="500"/>
                                        <p:tgtEl>
                                          <p:spTgt spid="8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nodeType="click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wipe(right)">
                                      <p:cBhvr>
                                        <p:cTn id="115" dur="500"/>
                                        <p:tgtEl>
                                          <p:spTgt spid="9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nodeType="clickEffect">
                                  <p:stCondLst>
                                    <p:cond delay="0"/>
                                  </p:stCondLst>
                                  <p:childTnLst>
                                    <p:set>
                                      <p:cBhvr>
                                        <p:cTn id="119" dur="1" fill="hold">
                                          <p:stCondLst>
                                            <p:cond delay="0"/>
                                          </p:stCondLst>
                                        </p:cTn>
                                        <p:tgtEl>
                                          <p:spTgt spid="95"/>
                                        </p:tgtEl>
                                        <p:attrNameLst>
                                          <p:attrName>style.visibility</p:attrName>
                                        </p:attrNameLst>
                                      </p:cBhvr>
                                      <p:to>
                                        <p:strVal val="visible"/>
                                      </p:to>
                                    </p:set>
                                    <p:animEffect transition="in" filter="wipe(right)">
                                      <p:cBhvr>
                                        <p:cTn id="120" dur="500"/>
                                        <p:tgtEl>
                                          <p:spTgt spid="9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nodeType="clickEffect">
                                  <p:stCondLst>
                                    <p:cond delay="0"/>
                                  </p:stCondLst>
                                  <p:childTnLst>
                                    <p:set>
                                      <p:cBhvr>
                                        <p:cTn id="124" dur="1" fill="hold">
                                          <p:stCondLst>
                                            <p:cond delay="0"/>
                                          </p:stCondLst>
                                        </p:cTn>
                                        <p:tgtEl>
                                          <p:spTgt spid="97"/>
                                        </p:tgtEl>
                                        <p:attrNameLst>
                                          <p:attrName>style.visibility</p:attrName>
                                        </p:attrNameLst>
                                      </p:cBhvr>
                                      <p:to>
                                        <p:strVal val="visible"/>
                                      </p:to>
                                    </p:set>
                                    <p:animEffect transition="in" filter="wipe(right)">
                                      <p:cBhvr>
                                        <p:cTn id="125" dur="500"/>
                                        <p:tgtEl>
                                          <p:spTgt spid="97"/>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2" fill="hold" nodeType="click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wipe(right)">
                                      <p:cBhvr>
                                        <p:cTn id="130" dur="500"/>
                                        <p:tgtEl>
                                          <p:spTgt spid="9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93"/>
                                        </p:tgtEl>
                                        <p:attrNameLst>
                                          <p:attrName>style.visibility</p:attrName>
                                        </p:attrNameLst>
                                      </p:cBhvr>
                                      <p:to>
                                        <p:strVal val="visible"/>
                                      </p:to>
                                    </p:set>
                                    <p:animEffect transition="in" filter="wipe(right)">
                                      <p:cBhvr>
                                        <p:cTn id="135" dur="500"/>
                                        <p:tgtEl>
                                          <p:spTgt spid="9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nodeType="clickEffect">
                                  <p:stCondLst>
                                    <p:cond delay="0"/>
                                  </p:stCondLst>
                                  <p:childTnLst>
                                    <p:set>
                                      <p:cBhvr>
                                        <p:cTn id="139" dur="1" fill="hold">
                                          <p:stCondLst>
                                            <p:cond delay="0"/>
                                          </p:stCondLst>
                                        </p:cTn>
                                        <p:tgtEl>
                                          <p:spTgt spid="92"/>
                                        </p:tgtEl>
                                        <p:attrNameLst>
                                          <p:attrName>style.visibility</p:attrName>
                                        </p:attrNameLst>
                                      </p:cBhvr>
                                      <p:to>
                                        <p:strVal val="visible"/>
                                      </p:to>
                                    </p:set>
                                    <p:animEffect transition="in" filter="wipe(right)">
                                      <p:cBhvr>
                                        <p:cTn id="14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7" name="TextBox 6"/>
          <p:cNvSpPr txBox="1"/>
          <p:nvPr/>
        </p:nvSpPr>
        <p:spPr>
          <a:xfrm>
            <a:off x="2311400" y="6170828"/>
            <a:ext cx="811674"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4FC1E9">
                    <a:lumMod val="50000"/>
                  </a:srgbClr>
                </a:solidFill>
                <a:effectLst/>
                <a:uLnTx/>
                <a:uFillTx/>
                <a:latin typeface="Times New Roman" pitchFamily="18" charset="0"/>
                <a:ea typeface="+mn-ea"/>
                <a:cs typeface="Times New Roman" pitchFamily="18" charset="0"/>
              </a:rPr>
              <a:t>a)</a:t>
            </a:r>
          </a:p>
        </p:txBody>
      </p:sp>
      <p:sp>
        <p:nvSpPr>
          <p:cNvPr id="12" name="TextBox 11"/>
          <p:cNvSpPr txBox="1"/>
          <p:nvPr/>
        </p:nvSpPr>
        <p:spPr>
          <a:xfrm>
            <a:off x="7226863" y="6170825"/>
            <a:ext cx="811674"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FC1E9">
                    <a:lumMod val="50000"/>
                  </a:srgbClr>
                </a:solidFill>
                <a:effectLst/>
                <a:uLnTx/>
                <a:uFillTx/>
                <a:latin typeface="Times New Roman" pitchFamily="18" charset="0"/>
                <a:ea typeface="+mn-ea"/>
                <a:cs typeface="Times New Roman" pitchFamily="18" charset="0"/>
              </a:rPr>
              <a:t>b</a:t>
            </a:r>
            <a:r>
              <a:rPr kumimoji="0" lang="en-US" sz="3600" b="0" i="0" u="none" strike="noStrike" kern="1200" cap="none" spc="0" normalizeH="0" baseline="0" noProof="0" smtClean="0">
                <a:ln>
                  <a:noFill/>
                </a:ln>
                <a:solidFill>
                  <a:srgbClr val="4FC1E9">
                    <a:lumMod val="50000"/>
                  </a:srgbClr>
                </a:solidFill>
                <a:effectLst/>
                <a:uLnTx/>
                <a:uFillTx/>
                <a:latin typeface="Times New Roman" pitchFamily="18" charset="0"/>
                <a:ea typeface="+mn-ea"/>
                <a:cs typeface="Times New Roman" pitchFamily="18" charset="0"/>
              </a:rPr>
              <a:t>)</a:t>
            </a:r>
          </a:p>
        </p:txBody>
      </p:sp>
      <p:sp>
        <p:nvSpPr>
          <p:cNvPr id="13" name="TextBox 12"/>
          <p:cNvSpPr txBox="1"/>
          <p:nvPr/>
        </p:nvSpPr>
        <p:spPr>
          <a:xfrm>
            <a:off x="11733674" y="6170827"/>
            <a:ext cx="811674"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FC1E9">
                    <a:lumMod val="50000"/>
                  </a:srgbClr>
                </a:solidFill>
                <a:effectLst/>
                <a:uLnTx/>
                <a:uFillTx/>
                <a:latin typeface="Times New Roman" pitchFamily="18" charset="0"/>
                <a:ea typeface="+mn-ea"/>
                <a:cs typeface="Times New Roman" pitchFamily="18" charset="0"/>
              </a:rPr>
              <a:t>c</a:t>
            </a:r>
            <a:r>
              <a:rPr kumimoji="0" lang="en-US" sz="3600" b="0" i="0" u="none" strike="noStrike" kern="1200" cap="none" spc="0" normalizeH="0" baseline="0" noProof="0" smtClean="0">
                <a:ln>
                  <a:noFill/>
                </a:ln>
                <a:solidFill>
                  <a:srgbClr val="4FC1E9">
                    <a:lumMod val="50000"/>
                  </a:srgbClr>
                </a:solidFill>
                <a:effectLst/>
                <a:uLnTx/>
                <a:uFillTx/>
                <a:latin typeface="Times New Roman" pitchFamily="18" charset="0"/>
                <a:ea typeface="+mn-ea"/>
                <a:cs typeface="Times New Roman" pitchFamily="18" charset="0"/>
              </a:rPr>
              <a:t>)</a:t>
            </a:r>
          </a:p>
        </p:txBody>
      </p:sp>
      <p:sp>
        <p:nvSpPr>
          <p:cNvPr id="9" name="Rectangle 8"/>
          <p:cNvSpPr/>
          <p:nvPr/>
        </p:nvSpPr>
        <p:spPr>
          <a:xfrm>
            <a:off x="1980637" y="1207869"/>
            <a:ext cx="11040236" cy="584775"/>
          </a:xfrm>
          <a:prstGeom prst="rect">
            <a:avLst/>
          </a:prstGeom>
        </p:spPr>
        <p:txBody>
          <a:bodyPr wrap="square">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FC1E9">
                    <a:lumMod val="50000"/>
                  </a:srgbClr>
                </a:solidFill>
                <a:effectLst/>
                <a:uLnTx/>
                <a:uFillTx/>
                <a:latin typeface="Times New Roman" pitchFamily="18" charset="0"/>
                <a:ea typeface="+mn-ea"/>
                <a:cs typeface="Times New Roman" pitchFamily="18" charset="0"/>
              </a:rPr>
              <a:t>Quan sát </a:t>
            </a:r>
            <a:r>
              <a:rPr kumimoji="0" lang="en-US" sz="3200" b="0" i="0" u="none" strike="noStrike" kern="1200" cap="none" spc="0" normalizeH="0" baseline="0" noProof="0" smtClean="0">
                <a:ln>
                  <a:noFill/>
                </a:ln>
                <a:solidFill>
                  <a:srgbClr val="4FC1E9">
                    <a:lumMod val="50000"/>
                  </a:srgbClr>
                </a:solidFill>
                <a:effectLst/>
                <a:uLnTx/>
                <a:uFillTx/>
                <a:latin typeface="Times New Roman" pitchFamily="18" charset="0"/>
                <a:ea typeface="+mn-ea"/>
                <a:cs typeface="Times New Roman" pitchFamily="18" charset="0"/>
              </a:rPr>
              <a:t>các hình </a:t>
            </a:r>
            <a:r>
              <a:rPr kumimoji="0" lang="en-US" sz="3200" b="0" i="0" u="none" strike="noStrike" kern="1200" cap="none" spc="0" normalizeH="0" baseline="0" noProof="0">
                <a:ln>
                  <a:noFill/>
                </a:ln>
                <a:solidFill>
                  <a:srgbClr val="4FC1E9">
                    <a:lumMod val="50000"/>
                  </a:srgbClr>
                </a:solidFill>
                <a:effectLst/>
                <a:uLnTx/>
                <a:uFillTx/>
                <a:latin typeface="Times New Roman" pitchFamily="18" charset="0"/>
                <a:ea typeface="+mn-ea"/>
                <a:cs typeface="Times New Roman" pitchFamily="18" charset="0"/>
              </a:rPr>
              <a:t>sau và cho biết: Hình nào là hình tam giác đều?</a:t>
            </a:r>
            <a:endParaRPr kumimoji="0" lang="en-US" sz="3200" b="0" i="0" u="none" strike="noStrike" kern="1200" cap="none" spc="0" normalizeH="0" baseline="0" noProof="0">
              <a:ln>
                <a:noFill/>
              </a:ln>
              <a:solidFill>
                <a:srgbClr val="4FC1E9">
                  <a:lumMod val="50000"/>
                </a:srgbClr>
              </a:solidFill>
              <a:effectLst/>
              <a:uLnTx/>
              <a:uFillTx/>
              <a:latin typeface="A3.OpenSans-San"/>
              <a:ea typeface="+mn-ea"/>
              <a:cs typeface="+mn-cs"/>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Tam giác đều</a:t>
            </a: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19" name="TextBox 18"/>
          <p:cNvSpPr txBox="1"/>
          <p:nvPr/>
        </p:nvSpPr>
        <p:spPr>
          <a:xfrm>
            <a:off x="5798113" y="5661859"/>
            <a:ext cx="285750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Hình vuông</a:t>
            </a: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36791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a) Một </a:t>
            </a:r>
            <a:r>
              <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số yếu tố cơ bản của hình </a:t>
            </a:r>
            <a:r>
              <a:rPr kumimoji="0" lang="en-US" sz="29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vuông</a:t>
            </a:r>
            <a:endPar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HĐ3</a:t>
            </a:r>
            <a:endParaRPr kumimoji="0" lang="en-US" sz="2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Em hãy tìm một số hình ảnh </a:t>
            </a: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của hình vuông </a:t>
            </a: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trong thực tế.</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2</a:t>
            </a:r>
            <a:r>
              <a:rPr kumimoji="0" lang="en-US" sz="29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 HÌNH VUÔNG</a:t>
            </a:r>
            <a:endPar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0510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HĐ4</a:t>
            </a:r>
            <a:endParaRPr kumimoji="0" lang="en-US" sz="2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Quan sát Hình 4.3a.</a:t>
            </a:r>
            <a:endPar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a:t>
            </a:r>
            <a:endPar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endParaRPr>
          </a:p>
        </p:txBody>
      </p:sp>
      <p:sp>
        <p:nvSpPr>
          <p:cNvPr id="36" name="TextBox 35"/>
          <p:cNvSpPr txBox="1"/>
          <p:nvPr/>
        </p:nvSpPr>
        <p:spPr>
          <a:xfrm>
            <a:off x="10137648" y="3956304"/>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endParaRPr>
          </a:p>
        </p:txBody>
      </p:sp>
      <p:sp>
        <p:nvSpPr>
          <p:cNvPr id="37" name="TextBox 36"/>
          <p:cNvSpPr txBox="1"/>
          <p:nvPr/>
        </p:nvSpPr>
        <p:spPr>
          <a:xfrm>
            <a:off x="7510272" y="1775567"/>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endParaRP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Đỉnh</a:t>
            </a:r>
            <a:endPar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Đường chéo</a:t>
            </a:r>
            <a:endPar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Cạnh</a:t>
            </a:r>
            <a:endPar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Góc</a:t>
            </a:r>
            <a:endPar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52" name="TextBox 51"/>
          <p:cNvSpPr txBox="1"/>
          <p:nvPr/>
        </p:nvSpPr>
        <p:spPr>
          <a:xfrm>
            <a:off x="8802624" y="2615184"/>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Hình 4.3a.</a:t>
            </a:r>
            <a:endParaRPr kumimoji="0" lang="en-US" sz="2400" b="0" i="1"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Hình 4.3b</a:t>
            </a:r>
            <a:endParaRPr kumimoji="0" lang="en-US" sz="2400" b="0" i="1"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Nêu tên các </a:t>
            </a: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đỉnh, </a:t>
            </a: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cạnh, đường chéo của hình vuông ABCD (H.4.3b)</a:t>
            </a:r>
            <a:endPar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1</a:t>
            </a: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Dùng thước thẳng đo và so sánh độ dài các cạnh của hình vuông; hai đường chéo của hình vuông.</a:t>
            </a:r>
            <a:endPar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Dùng thước đo góc để đo và so sánh các góc của hình vuông.</a:t>
            </a:r>
            <a:endPar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đỉnh</a:t>
            </a:r>
            <a:endParaRPr kumimoji="0" lang="en-US" sz="2900" b="0" i="0" u="none" strike="noStrike" kern="1200" cap="none" spc="0" normalizeH="0" baseline="0" noProof="0" smtClean="0">
              <a:ln>
                <a:noFill/>
              </a:ln>
              <a:solidFill>
                <a:srgbClr val="FF0000"/>
              </a:solidFill>
              <a:effectLst/>
              <a:uLnTx/>
              <a:uFillTx/>
              <a:latin typeface="A3.OpenSans-San"/>
              <a:ea typeface="+mn-ea"/>
              <a:cs typeface="+mn-cs"/>
            </a:endParaRPr>
          </a:p>
        </p:txBody>
      </p:sp>
      <p:sp>
        <p:nvSpPr>
          <p:cNvPr id="5" name="TextBox 4"/>
          <p:cNvSpPr txBox="1"/>
          <p:nvPr/>
        </p:nvSpPr>
        <p:spPr>
          <a:xfrm>
            <a:off x="4126992" y="5224724"/>
            <a:ext cx="926592"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ED5565">
                    <a:lumMod val="75000"/>
                  </a:srgbClr>
                </a:solidFill>
                <a:effectLst/>
                <a:uLnTx/>
                <a:uFillTx/>
                <a:latin typeface="Times New Roman" pitchFamily="18" charset="0"/>
                <a:ea typeface="+mn-ea"/>
                <a:cs typeface="Times New Roman" pitchFamily="18" charset="0"/>
              </a:rPr>
              <a:t>cạnh</a:t>
            </a:r>
            <a:endParaRPr kumimoji="0" lang="en-US" sz="2900" b="0" i="0" u="none" strike="noStrike" kern="1200" cap="none" spc="0" normalizeH="0" baseline="0" noProof="0" smtClean="0">
              <a:ln>
                <a:noFill/>
              </a:ln>
              <a:solidFill>
                <a:srgbClr val="ED5565">
                  <a:lumMod val="75000"/>
                </a:srgbClr>
              </a:solidFill>
              <a:effectLst/>
              <a:uLnTx/>
              <a:uFillTx/>
              <a:latin typeface="A3.OpenSans-San"/>
              <a:ea typeface="+mn-ea"/>
              <a:cs typeface="+mn-cs"/>
            </a:endParaRPr>
          </a:p>
        </p:txBody>
      </p:sp>
      <p:sp>
        <p:nvSpPr>
          <p:cNvPr id="7" name="TextBox 6"/>
          <p:cNvSpPr txBox="1"/>
          <p:nvPr/>
        </p:nvSpPr>
        <p:spPr>
          <a:xfrm>
            <a:off x="5004816" y="5208151"/>
            <a:ext cx="2097024"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đường chéo</a:t>
            </a:r>
            <a:endParaRPr kumimoji="0" lang="en-US" sz="2900" b="0" i="0" u="none" strike="noStrike" kern="1200" cap="none" spc="0" normalizeH="0" baseline="0" noProof="0" smtClean="0">
              <a:ln>
                <a:noFill/>
              </a:ln>
              <a:solidFill>
                <a:srgbClr val="00B050"/>
              </a:solidFill>
              <a:effectLst/>
              <a:uLnTx/>
              <a:uFillTx/>
              <a:latin typeface="A3.OpenSans-San"/>
              <a:ea typeface="+mn-ea"/>
              <a:cs typeface="+mn-cs"/>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11977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ED5565">
                    <a:lumMod val="75000"/>
                  </a:srgbClr>
                </a:solidFill>
                <a:effectLst/>
                <a:uLnTx/>
                <a:uFillTx/>
                <a:latin typeface="Times New Roman" pitchFamily="18" charset="0"/>
                <a:ea typeface="+mn-ea"/>
                <a:cs typeface="Times New Roman" pitchFamily="18" charset="0"/>
              </a:rPr>
              <a:t>Nhận xét</a:t>
            </a: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Trong </a:t>
            </a:r>
            <a:r>
              <a:rPr kumimoji="0" lang="en-US" sz="3600" b="0"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hình vuông:</a:t>
            </a:r>
            <a:endPar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endParaRP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Bốn </a:t>
            </a: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cạnh bằng nhau.</a:t>
            </a:r>
            <a:endParaRPr kumimoji="0" lang="en-US" sz="3600" b="0" i="0" u="none" strike="noStrike" kern="1200" cap="none" spc="0" normalizeH="0" baseline="0" noProof="0">
              <a:ln>
                <a:noFill/>
              </a:ln>
              <a:solidFill>
                <a:srgbClr val="0070C0"/>
              </a:solidFill>
              <a:effectLst/>
              <a:uLnTx/>
              <a:uFillTx/>
              <a:latin typeface="A3.OpenSans-San"/>
              <a:ea typeface="+mn-ea"/>
              <a:cs typeface="+mn-cs"/>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itchFamily="18" charset="0"/>
              </a:rPr>
              <a:t>Bốn</a:t>
            </a:r>
            <a:r>
              <a:rPr kumimoji="0" lang="en-US" sz="36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góc</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bằng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nhau</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và</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bằng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90</a:t>
            </a:r>
            <a:r>
              <a:rPr kumimoji="0" lang="en-US" sz="3600" b="0" i="0" u="none" strike="noStrike" kern="1200" cap="none" spc="0" normalizeH="0" baseline="30000" noProof="0" dirty="0" smtClean="0">
                <a:ln>
                  <a:noFill/>
                </a:ln>
                <a:solidFill>
                  <a:srgbClr val="0070C0"/>
                </a:solidFill>
                <a:effectLst/>
                <a:uLnTx/>
                <a:uFillTx/>
                <a:latin typeface="Times New Roman" pitchFamily="18" charset="0"/>
                <a:ea typeface="+mn-ea"/>
                <a:cs typeface="Times New Roman" pitchFamily="18" charset="0"/>
              </a:rPr>
              <a:t>0</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t>
            </a:r>
            <a:endParaRPr kumimoji="0" lang="en-US" sz="3600" b="0" i="0" u="none" strike="noStrike" kern="1200" cap="none" spc="0" normalizeH="0" baseline="0" noProof="0" dirty="0">
              <a:ln>
                <a:noFill/>
              </a:ln>
              <a:solidFill>
                <a:srgbClr val="0070C0"/>
              </a:solidFill>
              <a:effectLst/>
              <a:uLnTx/>
              <a:uFillTx/>
              <a:latin typeface="A3.OpenSans-San"/>
              <a:ea typeface="+mn-ea"/>
              <a:cs typeface="+mn-cs"/>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Hai đường chéo </a:t>
            </a: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bằng </a:t>
            </a:r>
            <a:r>
              <a:rPr kumimoji="0" lang="en-US" sz="3600" b="0"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nhau.</a:t>
            </a:r>
            <a:endParaRPr kumimoji="0" lang="en-US" sz="3600" b="0" i="0" u="none" strike="noStrike" kern="1200" cap="none" spc="0" normalizeH="0" baseline="0" noProof="0">
              <a:ln>
                <a:noFill/>
              </a:ln>
              <a:solidFill>
                <a:srgbClr val="0070C0"/>
              </a:solidFill>
              <a:effectLst/>
              <a:uLnTx/>
              <a:uFillTx/>
              <a:latin typeface="A3.OpenSans-San"/>
              <a:ea typeface="+mn-ea"/>
              <a:cs typeface="+mn-cs"/>
            </a:endParaRPr>
          </a:p>
        </p:txBody>
      </p:sp>
    </p:spTree>
    <p:extLst>
      <p:ext uri="{BB962C8B-B14F-4D97-AF65-F5344CB8AC3E}">
        <p14:creationId xmlns:p14="http://schemas.microsoft.com/office/powerpoint/2010/main" val="136151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Thực hành </a:t>
            </a:r>
            <a:r>
              <a:rPr kumimoji="0" lang="en-US" sz="2900" b="1" i="0" u="none" strike="noStrike" kern="1200" cap="none" spc="0" normalizeH="0" baseline="0" noProof="0" smtClean="0">
                <a:ln>
                  <a:noFill/>
                </a:ln>
                <a:solidFill>
                  <a:srgbClr val="00B050"/>
                </a:solidFill>
                <a:effectLst/>
                <a:uLnTx/>
                <a:uFillTx/>
                <a:latin typeface="Times New Roman" pitchFamily="18" charset="0"/>
                <a:ea typeface="+mn-ea"/>
                <a:cs typeface="Times New Roman" pitchFamily="18" charset="0"/>
              </a:rPr>
              <a:t>2</a:t>
            </a:r>
            <a:endParaRPr kumimoji="0" lang="en-US" sz="29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endParaRP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Vẽ </a:t>
            </a: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hình vuông ABCD có cạnh 4 cm </a:t>
            </a: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Bước 1:</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Bước 2:</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Vẽ đoạn thẳng AB = </a:t>
            </a: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4 cm</a:t>
            </a: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t>
            </a:r>
            <a:endParaRPr kumimoji="0" lang="en-US" sz="2900" b="0" i="0" u="none" strike="noStrike" kern="1200" cap="none" spc="0" normalizeH="0" baseline="0" noProof="0">
              <a:ln>
                <a:noFill/>
              </a:ln>
              <a:solidFill>
                <a:srgbClr val="3F3F3F"/>
              </a:solidFill>
              <a:effectLst/>
              <a:uLnTx/>
              <a:uFillTx/>
              <a:latin typeface="A3.OpenSans-San"/>
              <a:ea typeface="+mn-ea"/>
              <a:cs typeface="+mn-cs"/>
            </a:endParaRPr>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Vẽ đường thẳng vuông góc với AB tại A. Xác định điểm D trên đường thẳng đó sao cho AD = 4 cm.</a:t>
            </a:r>
            <a:endParaRPr kumimoji="0" lang="en-US" sz="2900" b="0" i="0" u="none" strike="noStrike" kern="1200" cap="none" spc="0" normalizeH="0" baseline="0" noProof="0">
              <a:ln>
                <a:noFill/>
              </a:ln>
              <a:solidFill>
                <a:srgbClr val="3F3F3F"/>
              </a:solidFill>
              <a:effectLst/>
              <a:uLnTx/>
              <a:uFillTx/>
              <a:latin typeface="A3.OpenSans-San"/>
              <a:ea typeface="+mn-ea"/>
              <a:cs typeface="+mn-cs"/>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Bước 3:</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Vẽ </a:t>
            </a: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đường thẳng vuông góc với AB tại B. Xác định điểm C trên đường thẳng đó sao cho BC = 4 cm.</a:t>
            </a:r>
            <a:endParaRPr kumimoji="0" lang="en-US" sz="2900" b="0" i="0" u="none" strike="noStrike" kern="1200" cap="none" spc="0" normalizeH="0" baseline="0" noProof="0">
              <a:ln>
                <a:noFill/>
              </a:ln>
              <a:solidFill>
                <a:srgbClr val="3F3F3F"/>
              </a:solidFill>
              <a:effectLst/>
              <a:uLnTx/>
              <a:uFillTx/>
              <a:latin typeface="A3.OpenSans-San"/>
              <a:ea typeface="+mn-ea"/>
              <a:cs typeface="+mn-cs"/>
            </a:endParaRPr>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1</a:t>
            </a: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Bước </a:t>
            </a:r>
            <a:r>
              <a:rPr kumimoji="0" lang="en-US" sz="2900" b="0" i="0" u="none" strike="noStrike" kern="1200" cap="none" spc="0" normalizeH="0" baseline="0" noProof="0" smtClean="0">
                <a:ln>
                  <a:noFill/>
                </a:ln>
                <a:solidFill>
                  <a:srgbClr val="00B050"/>
                </a:solidFill>
                <a:effectLst/>
                <a:uLnTx/>
                <a:uFillTx/>
                <a:latin typeface="Times New Roman" pitchFamily="18" charset="0"/>
                <a:ea typeface="+mn-ea"/>
                <a:cs typeface="Times New Roman" pitchFamily="18" charset="0"/>
              </a:rPr>
              <a:t>4:</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Nối C với D ta được hình vuông ABCD.</a:t>
            </a:r>
            <a:endParaRPr kumimoji="0" lang="en-US" sz="2900" b="0" i="0" u="none" strike="noStrike" kern="1200" cap="none" spc="0" normalizeH="0" baseline="0" noProof="0">
              <a:ln>
                <a:noFill/>
              </a:ln>
              <a:solidFill>
                <a:srgbClr val="3F3F3F"/>
              </a:solidFill>
              <a:effectLst/>
              <a:uLnTx/>
              <a:uFillTx/>
              <a:latin typeface="A3.OpenSans-San"/>
              <a:ea typeface="+mn-ea"/>
              <a:cs typeface="+mn-cs"/>
            </a:endParaRPr>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4 cm</a:t>
            </a:r>
            <a:endPar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4 cm</a:t>
            </a:r>
            <a:endPar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4</a:t>
            </a:r>
            <a:r>
              <a:rPr kumimoji="0" lang="en-US" sz="24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cm</a:t>
            </a:r>
          </a:p>
        </p:txBody>
      </p:sp>
      <p:sp>
        <p:nvSpPr>
          <p:cNvPr id="62" name="TextBox 61"/>
          <p:cNvSpPr txBox="1"/>
          <p:nvPr/>
        </p:nvSpPr>
        <p:spPr>
          <a:xfrm>
            <a:off x="7114358" y="4995805"/>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b) Cách vẽ hình vuông</a:t>
            </a:r>
            <a:endPar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536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Thực hành </a:t>
            </a:r>
            <a:r>
              <a:rPr kumimoji="0" lang="en-US" sz="2900" b="1" i="0" u="none" strike="noStrike" kern="1200" cap="none" spc="0" normalizeH="0" baseline="0" noProof="0" smtClean="0">
                <a:ln>
                  <a:noFill/>
                </a:ln>
                <a:solidFill>
                  <a:srgbClr val="00B050"/>
                </a:solidFill>
                <a:effectLst/>
                <a:uLnTx/>
                <a:uFillTx/>
                <a:latin typeface="Times New Roman" pitchFamily="18" charset="0"/>
                <a:ea typeface="+mn-ea"/>
                <a:cs typeface="Times New Roman" pitchFamily="18" charset="0"/>
              </a:rPr>
              <a:t>2</a:t>
            </a:r>
            <a:endParaRPr kumimoji="0" lang="en-US" sz="29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endParaRP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Em hãy kiểm tra lại hình vừa vẽ, xem các cạnh có bằng nhau không? Các góc có bằng nhau không?</a:t>
            </a:r>
            <a:endPar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4 cm</a:t>
            </a:r>
            <a:endPar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4 cm</a:t>
            </a:r>
            <a:endPar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4</a:t>
            </a:r>
            <a:r>
              <a:rPr kumimoji="0" lang="en-US" sz="24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cm</a:t>
            </a:r>
          </a:p>
        </p:txBody>
      </p:sp>
      <p:sp>
        <p:nvSpPr>
          <p:cNvPr id="62" name="TextBox 61"/>
          <p:cNvSpPr txBox="1"/>
          <p:nvPr/>
        </p:nvSpPr>
        <p:spPr>
          <a:xfrm>
            <a:off x="8370134" y="2669673"/>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85665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dirty="0" smtClean="0">
                  <a:solidFill>
                    <a:schemeClr val="accent6">
                      <a:lumMod val="75000"/>
                    </a:schemeClr>
                  </a:solidFill>
                  <a:latin typeface="Times New Roman" pitchFamily="18" charset="0"/>
                  <a:cs typeface="Times New Roman" pitchFamily="18" charset="0"/>
                </a:rPr>
                <a:t>TIẾT 1 – HÌNH TAM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40742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Thực hành </a:t>
            </a:r>
            <a:r>
              <a:rPr kumimoji="0" lang="en-US" sz="2900" b="1" i="0" u="none" strike="noStrike" kern="1200" cap="none" spc="0" normalizeH="0" baseline="0" noProof="0" smtClean="0">
                <a:ln>
                  <a:noFill/>
                </a:ln>
                <a:solidFill>
                  <a:srgbClr val="00B050"/>
                </a:solidFill>
                <a:effectLst/>
                <a:uLnTx/>
                <a:uFillTx/>
                <a:latin typeface="Times New Roman" pitchFamily="18" charset="0"/>
                <a:ea typeface="+mn-ea"/>
                <a:cs typeface="Times New Roman" pitchFamily="18" charset="0"/>
              </a:rPr>
              <a:t>2</a:t>
            </a:r>
            <a:endParaRPr kumimoji="0" lang="en-US" sz="29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endParaRP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a) Hãy gấp và cắt một hình vuông từ tờ giấy hình chữ nhật như hình bên.</a:t>
            </a:r>
            <a:endPar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endParaRP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3</a:t>
            </a: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3F3F3F"/>
              </a:solidFill>
              <a:effectLst/>
              <a:uLnTx/>
              <a:uFillTx/>
              <a:latin typeface="A3.OpenSans-San"/>
              <a:ea typeface="+mn-ea"/>
              <a:cs typeface="+mn-cs"/>
            </a:endParaRPr>
          </a:p>
        </p:txBody>
      </p:sp>
      <p:pic>
        <p:nvPicPr>
          <p:cNvPr id="14" name="Picture 16" descr="j0349647"/>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28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smtClean="0">
                <a:ln>
                  <a:noFill/>
                </a:ln>
                <a:solidFill>
                  <a:prstClr val="white"/>
                </a:solidFill>
                <a:effectLst/>
                <a:uLnTx/>
                <a:uFillTx/>
                <a:latin typeface="A3.OpenSans-San"/>
                <a:ea typeface="+mn-ea"/>
                <a:cs typeface="+mn-cs"/>
              </a:rPr>
              <a:t>1</a:t>
            </a: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10" name="TextBox 9"/>
          <p:cNvSpPr txBox="1"/>
          <p:nvPr/>
        </p:nvSpPr>
        <p:spPr>
          <a:xfrm>
            <a:off x="1422400" y="1645980"/>
            <a:ext cx="72644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B050"/>
                </a:solidFill>
                <a:effectLst/>
                <a:uLnTx/>
                <a:uFillTx/>
                <a:latin typeface="Times New Roman" pitchFamily="18" charset="0"/>
                <a:ea typeface="+mn-ea"/>
                <a:cs typeface="Times New Roman" pitchFamily="18" charset="0"/>
              </a:rPr>
              <a:t>Vẽ hình vuông có cạnh bằng 5 cm</a:t>
            </a:r>
          </a:p>
        </p:txBody>
      </p:sp>
    </p:spTree>
    <p:extLst>
      <p:ext uri="{BB962C8B-B14F-4D97-AF65-F5344CB8AC3E}">
        <p14:creationId xmlns:p14="http://schemas.microsoft.com/office/powerpoint/2010/main" val="29608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4" name="TextBox 3"/>
          <p:cNvSpPr txBox="1"/>
          <p:nvPr/>
        </p:nvSpPr>
        <p:spPr>
          <a:xfrm>
            <a:off x="812800" y="798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2</a:t>
            </a:r>
          </a:p>
        </p:txBody>
      </p:sp>
      <p:sp>
        <p:nvSpPr>
          <p:cNvPr id="10" name="TextBox 9"/>
          <p:cNvSpPr txBox="1"/>
          <p:nvPr/>
        </p:nvSpPr>
        <p:spPr>
          <a:xfrm>
            <a:off x="1422400" y="1645980"/>
            <a:ext cx="111252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B050"/>
                </a:solidFill>
                <a:effectLst/>
                <a:uLnTx/>
                <a:uFillTx/>
                <a:latin typeface="Times New Roman" pitchFamily="18" charset="0"/>
                <a:ea typeface="+mn-ea"/>
                <a:cs typeface="Times New Roman" pitchFamily="18" charset="0"/>
              </a:rPr>
              <a:t>Cắt và ghép để được một cái hộp có nắp theo hình gợi ý dưới đây</a:t>
            </a: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503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5" name="TextBox 4"/>
          <p:cNvSpPr txBox="1"/>
          <p:nvPr/>
        </p:nvSpPr>
        <p:spPr>
          <a:xfrm>
            <a:off x="812800" y="2456529"/>
            <a:ext cx="5694744" cy="1643527"/>
          </a:xfrm>
          <a:prstGeom prst="rect">
            <a:avLst/>
          </a:prstGeom>
          <a:noFill/>
        </p:spPr>
        <p:txBody>
          <a:bodyPr wrap="square" rtlCol="0">
            <a:spAutoFit/>
          </a:bodyP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B0F0"/>
                </a:solidFill>
                <a:effectLst/>
                <a:uLnTx/>
                <a:uFillTx/>
                <a:latin typeface="Times New Roman" pitchFamily="18" charset="0"/>
                <a:ea typeface="+mn-ea"/>
                <a:cs typeface="Times New Roman" pitchFamily="18" charset="0"/>
              </a:rPr>
              <a:t>Hãy chỉ ra các cách để con kiến bò từ A đến B theo đường chéo của các hình vuông nhỏ?</a:t>
            </a:r>
          </a:p>
        </p:txBody>
      </p:sp>
      <p:sp>
        <p:nvSpPr>
          <p:cNvPr id="8" name="TextBox 7"/>
          <p:cNvSpPr txBox="1"/>
          <p:nvPr/>
        </p:nvSpPr>
        <p:spPr>
          <a:xfrm>
            <a:off x="812800" y="4155154"/>
            <a:ext cx="5694744" cy="1643527"/>
          </a:xfrm>
          <a:prstGeom prst="rect">
            <a:avLst/>
          </a:prstGeom>
          <a:noFill/>
        </p:spPr>
        <p:txBody>
          <a:bodyPr wrap="square" rtlCol="0">
            <a:spAutoFit/>
          </a:bodyP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B0F0"/>
                </a:solidFill>
                <a:effectLst/>
                <a:uLnTx/>
                <a:uFillTx/>
                <a:latin typeface="Times New Roman" pitchFamily="18" charset="0"/>
                <a:ea typeface="+mn-ea"/>
                <a:cs typeface="Times New Roman" pitchFamily="18" charset="0"/>
              </a:rPr>
              <a:t>Trong thời gian 1 phút, đội nào tìm được nhiều phương án nhất đội đó chiến thắng.</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7" name="TextBox 6"/>
          <p:cNvSpPr txBox="1"/>
          <p:nvPr/>
        </p:nvSpPr>
        <p:spPr>
          <a:xfrm>
            <a:off x="7526432" y="6172161"/>
            <a:ext cx="55365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B</a:t>
            </a:r>
            <a:endParaRPr kumimoji="0" lang="en-US" sz="2800" b="1"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endParaRP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3</a:t>
            </a:r>
          </a:p>
        </p:txBody>
      </p:sp>
      <p:sp>
        <p:nvSpPr>
          <p:cNvPr id="10" name="TextBox 9"/>
          <p:cNvSpPr txBox="1"/>
          <p:nvPr/>
        </p:nvSpPr>
        <p:spPr>
          <a:xfrm>
            <a:off x="1422400" y="1645980"/>
            <a:ext cx="43053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0B050"/>
                </a:solidFill>
                <a:effectLst/>
                <a:uLnTx/>
                <a:uFillTx/>
                <a:latin typeface="Times New Roman" pitchFamily="18" charset="0"/>
                <a:ea typeface="+mn-ea"/>
                <a:cs typeface="Times New Roman" pitchFamily="18" charset="0"/>
              </a:rPr>
              <a:t>Hoạt động nhóm</a:t>
            </a:r>
          </a:p>
        </p:txBody>
      </p:sp>
    </p:spTree>
    <p:extLst>
      <p:ext uri="{BB962C8B-B14F-4D97-AF65-F5344CB8AC3E}">
        <p14:creationId xmlns:p14="http://schemas.microsoft.com/office/powerpoint/2010/main" val="20256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ircle(in)">
                                      <p:cBhvr>
                                        <p:cTn id="36" dur="2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0.03114 -0.0108 L 0.34278 -0.56868 " pathEditMode="relative" rAng="0" ptsTypes="AA">
                                      <p:cBhvr>
                                        <p:cTn id="57" dur="2000" fill="hold"/>
                                        <p:tgtEl>
                                          <p:spTgt spid="5122"/>
                                        </p:tgtEl>
                                        <p:attrNameLst>
                                          <p:attrName>ppt_x</p:attrName>
                                          <p:attrName>ppt_y</p:attrName>
                                        </p:attrNameLst>
                                      </p:cBhvr>
                                      <p:rCtr x="15582" y="-27894"/>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par>
                                <p:cTn id="69" presetID="16" presetClass="entr" presetSubtype="21"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104 -0.01273 L 0.13542 -0.19792 " pathEditMode="relative" rAng="0" ptsTypes="AA">
                                      <p:cBhvr>
                                        <p:cTn id="78" dur="2000" fill="hold"/>
                                        <p:tgtEl>
                                          <p:spTgt spid="5122"/>
                                        </p:tgtEl>
                                        <p:attrNameLst>
                                          <p:attrName>ppt_x</p:attrName>
                                          <p:attrName>ppt_y</p:attrName>
                                        </p:attrNameLst>
                                      </p:cBhvr>
                                      <p:rCtr x="5219" y="-9259"/>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542 -0.20467 L 0.0357 -0.38561 " pathEditMode="relative" rAng="0" ptsTypes="AA">
                                      <p:cBhvr>
                                        <p:cTn id="82" dur="2000" fill="hold"/>
                                        <p:tgtEl>
                                          <p:spTgt spid="5122"/>
                                        </p:tgtEl>
                                        <p:attrNameLst>
                                          <p:attrName>ppt_x</p:attrName>
                                          <p:attrName>ppt_y</p:attrName>
                                        </p:attrNameLst>
                                      </p:cBhvr>
                                      <p:rCtr x="-4991" y="-9047"/>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03873 -0.37886 L 0.13921 -0.5627 " pathEditMode="relative" rAng="0" ptsTypes="AA">
                                      <p:cBhvr>
                                        <p:cTn id="86" dur="2000" fill="hold"/>
                                        <p:tgtEl>
                                          <p:spTgt spid="5122"/>
                                        </p:tgtEl>
                                        <p:attrNameLst>
                                          <p:attrName>ppt_x</p:attrName>
                                          <p:attrName>ppt_y</p:attrName>
                                        </p:attrNameLst>
                                      </p:cBhvr>
                                      <p:rCtr x="5024" y="-9201"/>
                                    </p:animMotion>
                                  </p:childTnLst>
                                </p:cTn>
                              </p:par>
                            </p:childTnLst>
                          </p:cTn>
                        </p:par>
                      </p:childTnLst>
                    </p:cTn>
                  </p:par>
                  <p:par>
                    <p:cTn id="87" fill="hold">
                      <p:stCondLst>
                        <p:cond delay="indefinite"/>
                      </p:stCondLst>
                      <p:childTnLst>
                        <p:par>
                          <p:cTn id="88" fill="hold">
                            <p:stCondLst>
                              <p:cond delay="0"/>
                            </p:stCondLst>
                            <p:childTnLst>
                              <p:par>
                                <p:cTn id="89" presetID="56" presetClass="path" presetSubtype="0" accel="50000" decel="50000" fill="hold" nodeType="clickEffect">
                                  <p:stCondLst>
                                    <p:cond delay="0"/>
                                  </p:stCondLst>
                                  <p:childTnLst>
                                    <p:animMotion origin="layout" path="M 0.13618 -0.56945 L 0.23818 -0.38638 " pathEditMode="relative" rAng="0" ptsTypes="AA">
                                      <p:cBhvr>
                                        <p:cTn id="90" dur="2000" fill="hold"/>
                                        <p:tgtEl>
                                          <p:spTgt spid="5122"/>
                                        </p:tgtEl>
                                        <p:attrNameLst>
                                          <p:attrName>ppt_x</p:attrName>
                                          <p:attrName>ppt_y</p:attrName>
                                        </p:attrNameLst>
                                      </p:cBhvr>
                                      <p:rCtr x="5100" y="9144"/>
                                    </p:animMotion>
                                  </p:childTnLst>
                                </p:cTn>
                              </p:par>
                            </p:childTnLst>
                          </p:cTn>
                        </p:par>
                      </p:childTnLst>
                    </p:cTn>
                  </p:par>
                  <p:par>
                    <p:cTn id="91" fill="hold">
                      <p:stCondLst>
                        <p:cond delay="indefinite"/>
                      </p:stCondLst>
                      <p:childTnLst>
                        <p:par>
                          <p:cTn id="92" fill="hold">
                            <p:stCondLst>
                              <p:cond delay="0"/>
                            </p:stCondLst>
                            <p:childTnLst>
                              <p:par>
                                <p:cTn id="93" presetID="56" presetClass="path" presetSubtype="0" accel="50000" decel="50000" fill="hold" nodeType="clickEffect">
                                  <p:stCondLst>
                                    <p:cond delay="0"/>
                                  </p:stCondLst>
                                  <p:childTnLst>
                                    <p:animMotion origin="layout" path="M 0.23818 -0.38638 L 0.34017 -0.56617 " pathEditMode="relative" rAng="0" ptsTypes="AA">
                                      <p:cBhvr>
                                        <p:cTn id="94"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6" grpId="0" animBg="1"/>
      <p:bldP spid="9" grpId="0" animBg="1"/>
      <p:bldP spid="7" grpId="0"/>
      <p:bldP spid="11" grpId="0"/>
      <p:bldP spid="2"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4</a:t>
            </a:r>
          </a:p>
        </p:txBody>
      </p:sp>
      <p:sp>
        <p:nvSpPr>
          <p:cNvPr id="10" name="TextBox 9"/>
          <p:cNvSpPr txBox="1"/>
          <p:nvPr/>
        </p:nvSpPr>
        <p:spPr>
          <a:xfrm>
            <a:off x="1422400" y="1645980"/>
            <a:ext cx="119380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B050"/>
                </a:solidFill>
                <a:effectLst/>
                <a:uLnTx/>
                <a:uFillTx/>
                <a:latin typeface="Times New Roman" pitchFamily="18" charset="0"/>
                <a:ea typeface="+mn-ea"/>
                <a:cs typeface="Times New Roman" pitchFamily="18" charset="0"/>
              </a:rPr>
              <a:t>Em hãy vẽ một hình vuông trên tờ giấy A4 và trang trí theo cách của mình.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A0D468">
                    <a:lumMod val="50000"/>
                  </a:srgbClr>
                </a:solidFill>
                <a:effectLst/>
                <a:uLnTx/>
                <a:uFillTx/>
                <a:latin typeface="Times New Roman" pitchFamily="18" charset="0"/>
                <a:ea typeface="+mn-ea"/>
                <a:cs typeface="Times New Roman" pitchFamily="18" charset="0"/>
              </a:rPr>
              <a:t>Trong thực tế có rất nhiều họa tiết được trang trí từ hình vuông.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66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marL="0" marR="0" lvl="0" indent="0" algn="l" defTabSz="1097280" rtl="0" eaLnBrk="1" fontAlgn="base"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Những điều kỳ diệu của </a:t>
            </a: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hlinkClick r:id="rId3"/>
              </a:rPr>
              <a:t>kim tự tháp Kê Ốp</a:t>
            </a: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Sừng sững trên cao nguyên Giza qua bao đời, Đại kim tự tháp Kê Ốp là công trình nhân tạo vĩ đại nhất mọi thời đại.</a:t>
            </a:r>
          </a:p>
          <a:p>
            <a:pPr marL="0" marR="0" lvl="0" indent="0" algn="l" defTabSz="1097280" rtl="0" eaLnBrk="1" fontAlgn="base"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marL="0" marR="0" lvl="0" indent="0" algn="l" defTabSz="1097280" rtl="0" eaLnBrk="1" fontAlgn="base"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marL="0" marR="0" lvl="0" indent="0" algn="l" defTabSz="1097280" rtl="0" eaLnBrk="1" fontAlgn="base"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val="3F3F3F"/>
                </a:solidFill>
                <a:effectLst/>
                <a:uLnTx/>
                <a:uFillTx/>
                <a:latin typeface="Times New Roman" pitchFamily="18" charset="0"/>
                <a:ea typeface="+mn-ea"/>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0070C0"/>
                </a:solidFill>
                <a:effectLst/>
                <a:uLnTx/>
                <a:uFillTx/>
                <a:latin typeface="Times New Roman" pitchFamily="18" charset="0"/>
                <a:ea typeface="+mn-ea"/>
                <a:cs typeface="Times New Roman" pitchFamily="18" charset="0"/>
              </a:rPr>
              <a:t>NHỮNG ĐIỀU KÌ DIỆU CỦA KIM TỰ THÁP KHEOPS</a:t>
            </a:r>
          </a:p>
        </p:txBody>
      </p:sp>
    </p:spTree>
    <p:extLst>
      <p:ext uri="{BB962C8B-B14F-4D97-AF65-F5344CB8AC3E}">
        <p14:creationId xmlns:p14="http://schemas.microsoft.com/office/powerpoint/2010/main" val="204468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HƯỚNG DẪN VỀ NHÀ</a:t>
            </a:r>
            <a:endParaRPr kumimoji="0" lang="en-US" sz="48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3" name="TextBox 2"/>
          <p:cNvSpPr txBox="1"/>
          <p:nvPr/>
        </p:nvSpPr>
        <p:spPr>
          <a:xfrm>
            <a:off x="1638300" y="2888329"/>
            <a:ext cx="11988800" cy="2086725"/>
          </a:xfrm>
          <a:prstGeom prst="rect">
            <a:avLst/>
          </a:prstGeom>
          <a:noFill/>
        </p:spPr>
        <p:txBody>
          <a:bodyPr wrap="square" rtlCol="0">
            <a:spAutoFit/>
          </a:bodyP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B0F0"/>
                </a:solidFill>
                <a:effectLst/>
                <a:uLnTx/>
                <a:uFillTx/>
                <a:latin typeface="Times New Roman" pitchFamily="18" charset="0"/>
                <a:ea typeface="+mn-ea"/>
                <a:cs typeface="Times New Roman" pitchFamily="18" charset="0"/>
              </a:rPr>
              <a:t>- Luyện vẽ tam giác đều, hình vuông.</a:t>
            </a:r>
          </a:p>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B0F0"/>
                </a:solidFill>
                <a:effectLst/>
                <a:uLnTx/>
                <a:uFillTx/>
                <a:latin typeface="Times New Roman" pitchFamily="18" charset="0"/>
                <a:ea typeface="+mn-ea"/>
                <a:cs typeface="Times New Roman" pitchFamily="18" charset="0"/>
              </a:rPr>
              <a:t>- Hoàn thành bài tập 4.5 vào giấy A4 và nộp vào buổi học sau.</a:t>
            </a:r>
          </a:p>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B0F0"/>
                </a:solidFill>
                <a:effectLst/>
                <a:uLnTx/>
                <a:uFillTx/>
                <a:latin typeface="Times New Roman" pitchFamily="18" charset="0"/>
                <a:ea typeface="+mn-ea"/>
                <a:cs typeface="Times New Roman" pitchFamily="18" charset="0"/>
              </a:rPr>
              <a:t>- Cắt 6 tam giác đều bằng nhau để chuẩn bị cho bài học sau.</a:t>
            </a:r>
          </a:p>
        </p:txBody>
      </p:sp>
    </p:spTree>
    <p:extLst>
      <p:ext uri="{BB962C8B-B14F-4D97-AF65-F5344CB8AC3E}">
        <p14:creationId xmlns:p14="http://schemas.microsoft.com/office/powerpoint/2010/main" val="371563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408" y="5575315"/>
            <a:ext cx="25717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7459" y="1008044"/>
            <a:ext cx="7896517"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số yếu tố cơ bản của hình tam giác đều</a:t>
            </a:r>
            <a:endParaRPr lang="en-US" sz="2900" b="1">
              <a:latin typeface="Times New Roman" pitchFamily="18" charset="0"/>
              <a:cs typeface="Times New Roman" pitchFamily="18" charset="0"/>
            </a:endParaRPr>
          </a:p>
        </p:txBody>
      </p:sp>
      <p:sp>
        <p:nvSpPr>
          <p:cNvPr id="4" name="Rounded Rectangle 3"/>
          <p:cNvSpPr/>
          <p:nvPr/>
        </p:nvSpPr>
        <p:spPr>
          <a:xfrm>
            <a:off x="795055" y="18005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HĐ1</a:t>
            </a:r>
          </a:p>
        </p:txBody>
      </p:sp>
      <p:sp>
        <p:nvSpPr>
          <p:cNvPr id="6" name="TextBox 5"/>
          <p:cNvSpPr txBox="1"/>
          <p:nvPr/>
        </p:nvSpPr>
        <p:spPr>
          <a:xfrm>
            <a:off x="1765291" y="1719737"/>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Trong các hình dưới dây (H.4.1), hình nào là tam giác đều</a:t>
            </a:r>
          </a:p>
        </p:txBody>
      </p:sp>
      <p:sp>
        <p:nvSpPr>
          <p:cNvPr id="19" name="Isosceles Triangle 18"/>
          <p:cNvSpPr/>
          <p:nvPr/>
        </p:nvSpPr>
        <p:spPr>
          <a:xfrm>
            <a:off x="6015808" y="2468568"/>
            <a:ext cx="1824950" cy="1524642"/>
          </a:xfrm>
          <a:prstGeom prst="triangle">
            <a:avLst/>
          </a:prstGeom>
          <a:solidFill>
            <a:srgbClr val="16524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endParaRPr lang="en-US"/>
          </a:p>
        </p:txBody>
      </p:sp>
      <p:sp>
        <p:nvSpPr>
          <p:cNvPr id="22" name="Isosceles Triangle 21"/>
          <p:cNvSpPr/>
          <p:nvPr/>
        </p:nvSpPr>
        <p:spPr>
          <a:xfrm rot="11337035">
            <a:off x="2219860" y="2864612"/>
            <a:ext cx="2667544" cy="1152569"/>
          </a:xfrm>
          <a:prstGeom prst="triangle">
            <a:avLst>
              <a:gd name="adj" fmla="val 3208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endParaRPr lang="en-US"/>
          </a:p>
        </p:txBody>
      </p:sp>
      <p:sp>
        <p:nvSpPr>
          <p:cNvPr id="23" name="Isosceles Triangle 22"/>
          <p:cNvSpPr/>
          <p:nvPr/>
        </p:nvSpPr>
        <p:spPr>
          <a:xfrm rot="9299951">
            <a:off x="9034295" y="3006811"/>
            <a:ext cx="3622442" cy="812389"/>
          </a:xfrm>
          <a:prstGeom prst="triangle">
            <a:avLst>
              <a:gd name="adj" fmla="val 5692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endParaRPr lang="en-US"/>
          </a:p>
        </p:txBody>
      </p:sp>
      <p:sp>
        <p:nvSpPr>
          <p:cNvPr id="20" name="TextBox 19"/>
          <p:cNvSpPr txBox="1"/>
          <p:nvPr/>
        </p:nvSpPr>
        <p:spPr>
          <a:xfrm>
            <a:off x="3557481" y="4055976"/>
            <a:ext cx="85472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a)</a:t>
            </a:r>
          </a:p>
        </p:txBody>
      </p:sp>
      <p:sp>
        <p:nvSpPr>
          <p:cNvPr id="25" name="TextBox 24"/>
          <p:cNvSpPr txBox="1"/>
          <p:nvPr/>
        </p:nvSpPr>
        <p:spPr>
          <a:xfrm>
            <a:off x="6627971" y="4055976"/>
            <a:ext cx="85472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b)</a:t>
            </a:r>
          </a:p>
        </p:txBody>
      </p:sp>
      <p:sp>
        <p:nvSpPr>
          <p:cNvPr id="26" name="TextBox 25"/>
          <p:cNvSpPr txBox="1"/>
          <p:nvPr/>
        </p:nvSpPr>
        <p:spPr>
          <a:xfrm>
            <a:off x="10318076" y="4055976"/>
            <a:ext cx="85472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c)</a:t>
            </a:r>
          </a:p>
        </p:txBody>
      </p:sp>
      <p:sp>
        <p:nvSpPr>
          <p:cNvPr id="21" name="TextBox 20"/>
          <p:cNvSpPr txBox="1"/>
          <p:nvPr/>
        </p:nvSpPr>
        <p:spPr>
          <a:xfrm>
            <a:off x="6144753" y="4563774"/>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4.1</a:t>
            </a:r>
          </a:p>
        </p:txBody>
      </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1804" y="5704615"/>
            <a:ext cx="2962211" cy="222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777" y="5797017"/>
            <a:ext cx="2107951" cy="210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763371" y="5182817"/>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tam giác đều trong thực tế.</a:t>
            </a:r>
          </a:p>
        </p:txBody>
      </p:sp>
      <p:sp>
        <p:nvSpPr>
          <p:cNvPr id="18" name="TextBox 17"/>
          <p:cNvSpPr txBox="1"/>
          <p:nvPr/>
        </p:nvSpPr>
        <p:spPr>
          <a:xfrm>
            <a:off x="5787853" y="4588849"/>
            <a:ext cx="2379366" cy="553998"/>
          </a:xfrm>
          <a:prstGeom prst="rect">
            <a:avLst/>
          </a:prstGeom>
          <a:noFill/>
        </p:spPr>
        <p:txBody>
          <a:bodyPr wrap="square" lIns="109728" tIns="54864" rIns="109728" bIns="54864" rtlCol="0">
            <a:spAutoFit/>
          </a:bodyPr>
          <a:lstStyle/>
          <a:p>
            <a:pPr algn="l"/>
            <a:r>
              <a:rPr lang="en-US" sz="2900" smtClean="0">
                <a:solidFill>
                  <a:srgbClr val="FF0000"/>
                </a:solidFill>
                <a:latin typeface="Times New Roman" pitchFamily="18" charset="0"/>
                <a:cs typeface="Times New Roman" pitchFamily="18" charset="0"/>
              </a:rPr>
              <a:t>Tam giác đều</a:t>
            </a:r>
            <a:endParaRPr lang="en-US" sz="2900">
              <a:solidFill>
                <a:srgbClr val="FF0000"/>
              </a:solidFill>
              <a:latin typeface="Times New Roman" pitchFamily="18" charset="0"/>
              <a:cs typeface="Times New Roman" pitchFamily="18" charset="0"/>
            </a:endParaRPr>
          </a:p>
        </p:txBody>
      </p:sp>
      <p:sp>
        <p:nvSpPr>
          <p:cNvPr id="5" name="Rectangle 4"/>
          <p:cNvSpPr/>
          <p:nvPr/>
        </p:nvSpPr>
        <p:spPr>
          <a:xfrm>
            <a:off x="5642408" y="2279392"/>
            <a:ext cx="2668215" cy="28383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17459" y="423844"/>
            <a:ext cx="7896517"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1. HÌNH TAM GIÁC ĐỀU</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29693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21" presetClass="emph" presetSubtype="0" fill="hold" grpId="1" nodeType="withEffect">
                                  <p:stCondLst>
                                    <p:cond delay="0"/>
                                  </p:stCondLst>
                                  <p:childTnLst>
                                    <p:animClr clrSpc="hsl" dir="cw">
                                      <p:cBhvr override="childStyle">
                                        <p:cTn id="52" dur="500" fill="hold"/>
                                        <p:tgtEl>
                                          <p:spTgt spid="18"/>
                                        </p:tgtEl>
                                        <p:attrNameLst>
                                          <p:attrName>style.color</p:attrName>
                                        </p:attrNameLst>
                                      </p:cBhvr>
                                      <p:by>
                                        <p:hsl h="7200000" s="0" l="0"/>
                                      </p:by>
                                    </p:animClr>
                                    <p:animClr clrSpc="hsl" dir="cw">
                                      <p:cBhvr>
                                        <p:cTn id="53" dur="500" fill="hold"/>
                                        <p:tgtEl>
                                          <p:spTgt spid="18"/>
                                        </p:tgtEl>
                                        <p:attrNameLst>
                                          <p:attrName>fillcolor</p:attrName>
                                        </p:attrNameLst>
                                      </p:cBhvr>
                                      <p:by>
                                        <p:hsl h="7200000" s="0" l="0"/>
                                      </p:by>
                                    </p:animClr>
                                    <p:animClr clrSpc="hsl" dir="cw">
                                      <p:cBhvr>
                                        <p:cTn id="54" dur="500" fill="hold"/>
                                        <p:tgtEl>
                                          <p:spTgt spid="18"/>
                                        </p:tgtEl>
                                        <p:attrNameLst>
                                          <p:attrName>stroke.color</p:attrName>
                                        </p:attrNameLst>
                                      </p:cBhvr>
                                      <p:by>
                                        <p:hsl h="7200000" s="0" l="0"/>
                                      </p:by>
                                    </p:animClr>
                                    <p:set>
                                      <p:cBhvr>
                                        <p:cTn id="55" dur="500" fill="hold"/>
                                        <p:tgtEl>
                                          <p:spTgt spid="18"/>
                                        </p:tgtEl>
                                        <p:attrNameLst>
                                          <p:attrName>fill.type</p:attrName>
                                        </p:attrNameLst>
                                      </p:cBhvr>
                                      <p:to>
                                        <p:strVal val="solid"/>
                                      </p:to>
                                    </p:set>
                                  </p:child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9"/>
                                        </p:tgtEl>
                                        <p:attrNameLst>
                                          <p:attrName>fillcolor</p:attrName>
                                        </p:attrNameLst>
                                      </p:cBhvr>
                                      <p:to>
                                        <a:schemeClr val="accent2"/>
                                      </p:to>
                                    </p:animClr>
                                    <p:set>
                                      <p:cBhvr>
                                        <p:cTn id="62" dur="2000" fill="hold"/>
                                        <p:tgtEl>
                                          <p:spTgt spid="19"/>
                                        </p:tgtEl>
                                        <p:attrNameLst>
                                          <p:attrName>fill.type</p:attrName>
                                        </p:attrNameLst>
                                      </p:cBhvr>
                                      <p:to>
                                        <p:strVal val="solid"/>
                                      </p:to>
                                    </p:set>
                                    <p:set>
                                      <p:cBhvr>
                                        <p:cTn id="63" dur="2000" fill="hold"/>
                                        <p:tgtEl>
                                          <p:spTgt spid="19"/>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1" presetClass="emph" presetSubtype="0" fill="hold" grpId="1" nodeType="clickEffect">
                                  <p:stCondLst>
                                    <p:cond delay="0"/>
                                  </p:stCondLst>
                                  <p:childTnLst>
                                    <p:animClr clrSpc="hsl" dir="cw">
                                      <p:cBhvr override="childStyle">
                                        <p:cTn id="72" dur="500" fill="hold"/>
                                        <p:tgtEl>
                                          <p:spTgt spid="19"/>
                                        </p:tgtEl>
                                        <p:attrNameLst>
                                          <p:attrName>style.color</p:attrName>
                                        </p:attrNameLst>
                                      </p:cBhvr>
                                      <p:by>
                                        <p:hsl h="7200000" s="0" l="0"/>
                                      </p:by>
                                    </p:animClr>
                                    <p:animClr clrSpc="hsl" dir="cw">
                                      <p:cBhvr>
                                        <p:cTn id="73" dur="500" fill="hold"/>
                                        <p:tgtEl>
                                          <p:spTgt spid="19"/>
                                        </p:tgtEl>
                                        <p:attrNameLst>
                                          <p:attrName>fillcolor</p:attrName>
                                        </p:attrNameLst>
                                      </p:cBhvr>
                                      <p:by>
                                        <p:hsl h="7200000" s="0" l="0"/>
                                      </p:by>
                                    </p:animClr>
                                    <p:animClr clrSpc="hsl" dir="cw">
                                      <p:cBhvr>
                                        <p:cTn id="74" dur="500" fill="hold"/>
                                        <p:tgtEl>
                                          <p:spTgt spid="19"/>
                                        </p:tgtEl>
                                        <p:attrNameLst>
                                          <p:attrName>stroke.color</p:attrName>
                                        </p:attrNameLst>
                                      </p:cBhvr>
                                      <p:by>
                                        <p:hsl h="7200000" s="0" l="0"/>
                                      </p:by>
                                    </p:animClr>
                                    <p:set>
                                      <p:cBhvr>
                                        <p:cTn id="75" dur="500" fill="hold"/>
                                        <p:tgtEl>
                                          <p:spTgt spid="19"/>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inVertic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circle(in)">
                                      <p:cBhvr>
                                        <p:cTn id="85" dur="2000"/>
                                        <p:tgtEl>
                                          <p:spTgt spid="33"/>
                                        </p:tgtEl>
                                      </p:cBhvr>
                                    </p:animEffect>
                                  </p:childTnLst>
                                </p:cTn>
                              </p:par>
                              <p:par>
                                <p:cTn id="86" presetID="6" presetClass="entr" presetSubtype="16" fill="hold" nodeType="withEffect">
                                  <p:stCondLst>
                                    <p:cond delay="0"/>
                                  </p:stCondLst>
                                  <p:childTnLst>
                                    <p:set>
                                      <p:cBhvr>
                                        <p:cTn id="87" dur="1" fill="hold">
                                          <p:stCondLst>
                                            <p:cond delay="0"/>
                                          </p:stCondLst>
                                        </p:cTn>
                                        <p:tgtEl>
                                          <p:spTgt spid="3076"/>
                                        </p:tgtEl>
                                        <p:attrNameLst>
                                          <p:attrName>style.visibility</p:attrName>
                                        </p:attrNameLst>
                                      </p:cBhvr>
                                      <p:to>
                                        <p:strVal val="visible"/>
                                      </p:to>
                                    </p:set>
                                    <p:animEffect transition="in" filter="circle(in)">
                                      <p:cBhvr>
                                        <p:cTn id="88" dur="2000"/>
                                        <p:tgtEl>
                                          <p:spTgt spid="3076"/>
                                        </p:tgtEl>
                                      </p:cBhvr>
                                    </p:animEffect>
                                  </p:childTnLst>
                                </p:cTn>
                              </p:par>
                              <p:par>
                                <p:cTn id="89" presetID="6" presetClass="entr" presetSubtype="16"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circle(in)">
                                      <p:cBhvr>
                                        <p:cTn id="9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19" grpId="0" animBg="1"/>
      <p:bldP spid="19" grpId="1" animBg="1"/>
      <p:bldP spid="22" grpId="0" animBg="1"/>
      <p:bldP spid="23" grpId="0" animBg="1"/>
      <p:bldP spid="20" grpId="0"/>
      <p:bldP spid="25" grpId="0"/>
      <p:bldP spid="26" grpId="0"/>
      <p:bldP spid="21" grpId="0"/>
      <p:bldP spid="21" grpId="1"/>
      <p:bldP spid="31" grpId="0"/>
      <p:bldP spid="18" grpId="0"/>
      <p:bldP spid="18" grpId="1"/>
      <p:bldP spid="5" grpId="0" animBg="1"/>
      <p:bldP spid="5" grpId="1"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5305" y="14072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HĐ2</a:t>
            </a:r>
          </a:p>
        </p:txBody>
      </p:sp>
      <p:sp>
        <p:nvSpPr>
          <p:cNvPr id="7" name="TextBox 6"/>
          <p:cNvSpPr txBox="1"/>
          <p:nvPr/>
        </p:nvSpPr>
        <p:spPr>
          <a:xfrm>
            <a:off x="1245541" y="1361017"/>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Cho tam giác đều ABC như Hình 4.2</a:t>
            </a:r>
          </a:p>
        </p:txBody>
      </p:sp>
      <p:sp>
        <p:nvSpPr>
          <p:cNvPr id="9" name="TextBox 8"/>
          <p:cNvSpPr txBox="1"/>
          <p:nvPr/>
        </p:nvSpPr>
        <p:spPr>
          <a:xfrm>
            <a:off x="1078060" y="2160435"/>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Gọi tên các đỉnh, cạnh, góc của tam giác đều ABC. </a:t>
            </a:r>
          </a:p>
        </p:txBody>
      </p:sp>
      <p:sp>
        <p:nvSpPr>
          <p:cNvPr id="10" name="TextBox 9"/>
          <p:cNvSpPr txBox="1"/>
          <p:nvPr/>
        </p:nvSpPr>
        <p:spPr>
          <a:xfrm>
            <a:off x="1078060" y="2812508"/>
            <a:ext cx="1170816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Dùng thước thẳng để đo và so sánh các cạnh của tam giác ABC</a:t>
            </a:r>
          </a:p>
        </p:txBody>
      </p:sp>
      <p:sp>
        <p:nvSpPr>
          <p:cNvPr id="12" name="Oval 11"/>
          <p:cNvSpPr/>
          <p:nvPr/>
        </p:nvSpPr>
        <p:spPr>
          <a:xfrm>
            <a:off x="1080001" y="2287041"/>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1</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351" y="1462962"/>
            <a:ext cx="3143250" cy="27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1080001" y="2978121"/>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sp>
        <p:nvSpPr>
          <p:cNvPr id="14" name="Oval 13"/>
          <p:cNvSpPr/>
          <p:nvPr/>
        </p:nvSpPr>
        <p:spPr>
          <a:xfrm>
            <a:off x="1080001" y="3693971"/>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11" name="TextBox 10"/>
          <p:cNvSpPr txBox="1"/>
          <p:nvPr/>
        </p:nvSpPr>
        <p:spPr>
          <a:xfrm>
            <a:off x="1475232" y="3572903"/>
            <a:ext cx="10237919"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Sử </a:t>
            </a:r>
            <a:r>
              <a:rPr lang="en-US" sz="2900">
                <a:latin typeface="Times New Roman" pitchFamily="18" charset="0"/>
                <a:cs typeface="Times New Roman" pitchFamily="18" charset="0"/>
              </a:rPr>
              <a:t>dụng thước đo góc để đo và so sánh các góc của tam giác ABC</a:t>
            </a:r>
          </a:p>
        </p:txBody>
      </p:sp>
      <p:sp>
        <p:nvSpPr>
          <p:cNvPr id="28" name="TextBox 27"/>
          <p:cNvSpPr txBox="1"/>
          <p:nvPr/>
        </p:nvSpPr>
        <p:spPr>
          <a:xfrm>
            <a:off x="12261791" y="4138451"/>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4.2</a:t>
            </a:r>
          </a:p>
        </p:txBody>
      </p:sp>
      <p:sp>
        <p:nvSpPr>
          <p:cNvPr id="17" name="Oval 16"/>
          <p:cNvSpPr/>
          <p:nvPr/>
        </p:nvSpPr>
        <p:spPr>
          <a:xfrm>
            <a:off x="12844745" y="18631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677595" y="38791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017670" y="38926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39792" y="2164625"/>
            <a:ext cx="845103" cy="538609"/>
          </a:xfrm>
          <a:prstGeom prst="rect">
            <a:avLst/>
          </a:prstGeom>
        </p:spPr>
        <p:txBody>
          <a:bodyPr wrap="none">
            <a:spAutoFit/>
          </a:bodyPr>
          <a:lstStyle/>
          <a:p>
            <a:r>
              <a:rPr lang="en-US" sz="2900">
                <a:solidFill>
                  <a:srgbClr val="FF0000"/>
                </a:solidFill>
                <a:latin typeface="Times New Roman" pitchFamily="18" charset="0"/>
                <a:cs typeface="Times New Roman" pitchFamily="18" charset="0"/>
              </a:rPr>
              <a:t>đỉnh</a:t>
            </a:r>
            <a:endParaRPr lang="en-US" sz="2900">
              <a:solidFill>
                <a:srgbClr val="FF0000"/>
              </a:solidFill>
            </a:endParaRPr>
          </a:p>
        </p:txBody>
      </p:sp>
      <p:sp>
        <p:nvSpPr>
          <p:cNvPr id="4" name="Rectangle 3"/>
          <p:cNvSpPr/>
          <p:nvPr/>
        </p:nvSpPr>
        <p:spPr>
          <a:xfrm>
            <a:off x="4073320" y="2173641"/>
            <a:ext cx="886781" cy="538609"/>
          </a:xfrm>
          <a:prstGeom prst="rect">
            <a:avLst/>
          </a:prstGeom>
        </p:spPr>
        <p:txBody>
          <a:bodyPr wrap="none">
            <a:spAutoFit/>
          </a:bodyPr>
          <a:lstStyle/>
          <a:p>
            <a:r>
              <a:rPr lang="en-US" sz="2900">
                <a:solidFill>
                  <a:srgbClr val="00B0F0"/>
                </a:solidFill>
                <a:latin typeface="Times New Roman" pitchFamily="18" charset="0"/>
                <a:cs typeface="Times New Roman" pitchFamily="18" charset="0"/>
              </a:rPr>
              <a:t>cạnh</a:t>
            </a:r>
            <a:endParaRPr lang="en-US" sz="2900">
              <a:solidFill>
                <a:srgbClr val="00B0F0"/>
              </a:solidFill>
            </a:endParaRPr>
          </a:p>
        </p:txBody>
      </p:sp>
      <p:cxnSp>
        <p:nvCxnSpPr>
          <p:cNvPr id="8" name="Straight Connector 7"/>
          <p:cNvCxnSpPr>
            <a:endCxn id="17" idx="0"/>
          </p:cNvCxnSpPr>
          <p:nvPr/>
        </p:nvCxnSpPr>
        <p:spPr>
          <a:xfrm flipV="1">
            <a:off x="11709060" y="1863179"/>
            <a:ext cx="1167150" cy="20275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0"/>
            <a:endCxn id="19" idx="6"/>
          </p:cNvCxnSpPr>
          <p:nvPr/>
        </p:nvCxnSpPr>
        <p:spPr>
          <a:xfrm>
            <a:off x="12876210" y="1863179"/>
            <a:ext cx="1204389" cy="20643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5"/>
          </p:cNvCxnSpPr>
          <p:nvPr/>
        </p:nvCxnSpPr>
        <p:spPr>
          <a:xfrm flipV="1">
            <a:off x="11731308" y="3927535"/>
            <a:ext cx="2349291" cy="111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51978" y="2181299"/>
            <a:ext cx="721672" cy="538609"/>
          </a:xfrm>
          <a:prstGeom prst="rect">
            <a:avLst/>
          </a:prstGeom>
        </p:spPr>
        <p:txBody>
          <a:bodyPr wrap="none">
            <a:spAutoFit/>
          </a:bodyPr>
          <a:lstStyle/>
          <a:p>
            <a:r>
              <a:rPr lang="en-US" sz="2900">
                <a:solidFill>
                  <a:srgbClr val="FFC000"/>
                </a:solidFill>
                <a:latin typeface="Times New Roman" pitchFamily="18" charset="0"/>
                <a:cs typeface="Times New Roman" pitchFamily="18" charset="0"/>
              </a:rPr>
              <a:t>góc</a:t>
            </a:r>
            <a:endParaRPr lang="en-US" sz="2900">
              <a:solidFill>
                <a:srgbClr val="FFC000"/>
              </a:solidFill>
            </a:endParaRPr>
          </a:p>
        </p:txBody>
      </p:sp>
      <p:sp>
        <p:nvSpPr>
          <p:cNvPr id="30" name="Arc 29"/>
          <p:cNvSpPr/>
          <p:nvPr/>
        </p:nvSpPr>
        <p:spPr>
          <a:xfrm>
            <a:off x="11632550" y="3705546"/>
            <a:ext cx="374591" cy="459301"/>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7806215">
            <a:off x="12676003" y="1777741"/>
            <a:ext cx="374591" cy="459301"/>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5464219">
            <a:off x="13756489" y="3640849"/>
            <a:ext cx="374591" cy="459301"/>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8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barn(inVertical)">
                                      <p:cBhvr>
                                        <p:cTn id="15" dur="500"/>
                                        <p:tgtEl>
                                          <p:spTgt spid="307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childTnLst>
                          </p:cTn>
                        </p:par>
                        <p:par>
                          <p:cTn id="40" fill="hold">
                            <p:stCondLst>
                              <p:cond delay="2000"/>
                            </p:stCondLst>
                            <p:childTnLst>
                              <p:par>
                                <p:cTn id="41" presetID="6"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circle(in)">
                                      <p:cBhvr>
                                        <p:cTn id="58" dur="2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circle(in)">
                                      <p:cBhvr>
                                        <p:cTn id="63" dur="20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circle(in)">
                                      <p:cBhvr>
                                        <p:cTn id="68" dur="2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circle(in)">
                                      <p:cBhvr>
                                        <p:cTn id="73" dur="2000"/>
                                        <p:tgtEl>
                                          <p:spTgt spid="3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circle(in)">
                                      <p:cBhvr>
                                        <p:cTn id="76" dur="2000"/>
                                        <p:tgtEl>
                                          <p:spTgt spid="3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circle(in)">
                                      <p:cBhvr>
                                        <p:cTn id="79" dur="20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21" fill="hold" grpId="1" nodeType="clickEffect">
                                  <p:stCondLst>
                                    <p:cond delay="0"/>
                                  </p:stCondLst>
                                  <p:childTnLst>
                                    <p:animEffect transition="out" filter="barn(inVertical)">
                                      <p:cBhvr>
                                        <p:cTn id="83" dur="500"/>
                                        <p:tgtEl>
                                          <p:spTgt spid="33"/>
                                        </p:tgtEl>
                                      </p:cBhvr>
                                    </p:animEffect>
                                    <p:set>
                                      <p:cBhvr>
                                        <p:cTn id="84" dur="1" fill="hold">
                                          <p:stCondLst>
                                            <p:cond delay="499"/>
                                          </p:stCondLst>
                                        </p:cTn>
                                        <p:tgtEl>
                                          <p:spTgt spid="33"/>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cTn>
                              </p:par>
                              <p:par>
                                <p:cTn id="88" presetID="16" presetClass="exit" presetSubtype="21" fill="hold" grpId="1" nodeType="withEffect">
                                  <p:stCondLst>
                                    <p:cond delay="0"/>
                                  </p:stCondLst>
                                  <p:childTnLst>
                                    <p:animEffect transition="out" filter="barn(inVertical)">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8"/>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arn(inVertical)">
                                      <p:cBhvr>
                                        <p:cTn id="103" dur="500"/>
                                        <p:tgtEl>
                                          <p:spTgt spid="13"/>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barn(inVertical)">
                                      <p:cBhvr>
                                        <p:cTn id="106" dur="5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barn(inVertical)">
                                      <p:cBhvr>
                                        <p:cTn id="111" dur="500"/>
                                        <p:tgtEl>
                                          <p:spTgt spid="11"/>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barn(inVertical)">
                                      <p:cBhvr>
                                        <p:cTn id="1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P spid="12" grpId="0" animBg="1"/>
      <p:bldP spid="13" grpId="0" animBg="1"/>
      <p:bldP spid="14" grpId="0" animBg="1"/>
      <p:bldP spid="11" grpId="0"/>
      <p:bldP spid="28" grpId="0"/>
      <p:bldP spid="17" grpId="0" animBg="1"/>
      <p:bldP spid="18" grpId="0" animBg="1"/>
      <p:bldP spid="19" grpId="0" animBg="1"/>
      <p:bldP spid="3" grpId="0"/>
      <p:bldP spid="4" grpId="0"/>
      <p:bldP spid="25" grpId="0"/>
      <p:bldP spid="30" grpId="0" animBg="1"/>
      <p:bldP spid="30" grpId="1" animBg="1"/>
      <p:bldP spid="32" grpId="0" animBg="1"/>
      <p:bldP spid="32" grpId="1" animBg="1"/>
      <p:bldP spid="33" grpId="0" animBg="1"/>
      <p:bldP spid="3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4921" y="1701495"/>
            <a:ext cx="7708739" cy="406271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a:spLocks/>
          </p:cNvSpPr>
          <p:nvPr/>
        </p:nvSpPr>
        <p:spPr>
          <a:xfrm>
            <a:off x="4868410" y="2914189"/>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Trong tam giác đều:</a:t>
            </a:r>
          </a:p>
        </p:txBody>
      </p:sp>
      <p:sp>
        <p:nvSpPr>
          <p:cNvPr id="4" name="Rectangle 3"/>
          <p:cNvSpPr>
            <a:spLocks/>
          </p:cNvSpPr>
          <p:nvPr/>
        </p:nvSpPr>
        <p:spPr>
          <a:xfrm>
            <a:off x="4868410" y="3702957"/>
            <a:ext cx="4132926"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Ba cạnh bằng nhau.</a:t>
            </a:r>
            <a:endParaRPr lang="en-US" sz="3600">
              <a:solidFill>
                <a:srgbClr val="0070C0"/>
              </a:solidFill>
            </a:endParaRPr>
          </a:p>
        </p:txBody>
      </p:sp>
      <p:sp>
        <p:nvSpPr>
          <p:cNvPr id="8" name="Rectangle 7"/>
          <p:cNvSpPr>
            <a:spLocks/>
          </p:cNvSpPr>
          <p:nvPr/>
        </p:nvSpPr>
        <p:spPr>
          <a:xfrm>
            <a:off x="4868410" y="4465269"/>
            <a:ext cx="6223242"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Ba góc bằng nhau và bằng 60</a:t>
            </a:r>
            <a:r>
              <a:rPr lang="en-US" sz="3600" baseline="3000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2" name="TextBox 1"/>
          <p:cNvSpPr txBox="1"/>
          <p:nvPr/>
        </p:nvSpPr>
        <p:spPr>
          <a:xfrm>
            <a:off x="4672054" y="2071652"/>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Tree>
    <p:extLst>
      <p:ext uri="{BB962C8B-B14F-4D97-AF65-F5344CB8AC3E}">
        <p14:creationId xmlns:p14="http://schemas.microsoft.com/office/powerpoint/2010/main" val="21165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86953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1</a:t>
            </a:r>
          </a:p>
        </p:txBody>
      </p:sp>
      <p:sp>
        <p:nvSpPr>
          <p:cNvPr id="3" name="TextBox 2"/>
          <p:cNvSpPr txBox="1">
            <a:spLocks/>
          </p:cNvSpPr>
          <p:nvPr/>
        </p:nvSpPr>
        <p:spPr>
          <a:xfrm>
            <a:off x="681496" y="144705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tam giác đều ABC cạnh 3cm theo hướng dẫn sau:</a:t>
            </a:r>
          </a:p>
        </p:txBody>
      </p:sp>
      <p:sp>
        <p:nvSpPr>
          <p:cNvPr id="4" name="Rectangle 3"/>
          <p:cNvSpPr>
            <a:spLocks/>
          </p:cNvSpPr>
          <p:nvPr/>
        </p:nvSpPr>
        <p:spPr>
          <a:xfrm>
            <a:off x="681496" y="1967601"/>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473881"/>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978381"/>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3cm.</a:t>
            </a:r>
            <a:endParaRPr lang="en-US" sz="2900"/>
          </a:p>
        </p:txBody>
      </p:sp>
      <p:sp>
        <p:nvSpPr>
          <p:cNvPr id="7" name="Rectangle 6"/>
          <p:cNvSpPr>
            <a:spLocks/>
          </p:cNvSpPr>
          <p:nvPr/>
        </p:nvSpPr>
        <p:spPr>
          <a:xfrm>
            <a:off x="1996275" y="2484661"/>
            <a:ext cx="858384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Dùng ê ke có góc 60</a:t>
            </a:r>
            <a:r>
              <a:rPr lang="en-US" sz="2900" baseline="30000">
                <a:latin typeface="Times New Roman" pitchFamily="18" charset="0"/>
                <a:cs typeface="Times New Roman" pitchFamily="18" charset="0"/>
              </a:rPr>
              <a:t>0</a:t>
            </a:r>
            <a:r>
              <a:rPr lang="en-US" sz="2900">
                <a:latin typeface="Times New Roman" pitchFamily="18" charset="0"/>
                <a:cs typeface="Times New Roman" pitchFamily="18" charset="0"/>
              </a:rPr>
              <a:t> vẽ góc BAx bằng 60</a:t>
            </a:r>
            <a:r>
              <a:rPr lang="en-US" sz="2900" baseline="30000">
                <a:latin typeface="Times New Roman" pitchFamily="18" charset="0"/>
                <a:cs typeface="Times New Roman" pitchFamily="18" charset="0"/>
              </a:rPr>
              <a:t>0</a:t>
            </a:r>
            <a:r>
              <a:rPr lang="en-US" sz="2900">
                <a:latin typeface="Times New Roman" pitchFamily="18" charset="0"/>
                <a:cs typeface="Times New Roman" pitchFamily="18" charset="0"/>
              </a:rPr>
              <a:t>.</a:t>
            </a:r>
            <a:endParaRPr lang="en-US" sz="29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46646">
            <a:off x="5884547" y="4772426"/>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716652" y="594933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204682" y="594741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228025" flipH="1" flipV="1">
            <a:off x="5084660" y="4233372"/>
            <a:ext cx="2602540" cy="178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280682" y="594741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3 cm</a:t>
            </a:r>
          </a:p>
        </p:txBody>
      </p:sp>
      <p:cxnSp>
        <p:nvCxnSpPr>
          <p:cNvPr id="27" name="Straight Connector 26"/>
          <p:cNvCxnSpPr/>
          <p:nvPr/>
        </p:nvCxnSpPr>
        <p:spPr>
          <a:xfrm flipV="1">
            <a:off x="5969937" y="4029140"/>
            <a:ext cx="1165616" cy="19589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82304" y="5981393"/>
            <a:ext cx="135138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155565" y="3961759"/>
            <a:ext cx="1186336" cy="201931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003423" y="3983870"/>
            <a:ext cx="702786"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x</a:t>
            </a:r>
          </a:p>
        </p:txBody>
      </p:sp>
      <p:sp>
        <p:nvSpPr>
          <p:cNvPr id="37" name="TextBox 36"/>
          <p:cNvSpPr txBox="1"/>
          <p:nvPr/>
        </p:nvSpPr>
        <p:spPr>
          <a:xfrm>
            <a:off x="6204553" y="3808700"/>
            <a:ext cx="702786"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y</a:t>
            </a:r>
          </a:p>
        </p:txBody>
      </p:sp>
      <p:sp>
        <p:nvSpPr>
          <p:cNvPr id="38" name="TextBox 37"/>
          <p:cNvSpPr txBox="1"/>
          <p:nvPr/>
        </p:nvSpPr>
        <p:spPr>
          <a:xfrm>
            <a:off x="6650440" y="4530409"/>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072561"/>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4" y="3070641"/>
            <a:ext cx="12792621" cy="557076"/>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góc </a:t>
            </a:r>
            <a:r>
              <a:rPr lang="en-US" sz="2900" smtClean="0">
                <a:latin typeface="Times New Roman" pitchFamily="18" charset="0"/>
                <a:cs typeface="Times New Roman" pitchFamily="18" charset="0"/>
              </a:rPr>
              <a:t>ABy </a:t>
            </a:r>
            <a:r>
              <a:rPr lang="en-US" sz="2900">
                <a:latin typeface="Times New Roman" pitchFamily="18" charset="0"/>
                <a:cs typeface="Times New Roman" pitchFamily="18" charset="0"/>
              </a:rPr>
              <a:t>bằng 60</a:t>
            </a:r>
            <a:r>
              <a:rPr lang="en-US" sz="2900" baseline="30000">
                <a:latin typeface="Times New Roman" pitchFamily="18" charset="0"/>
                <a:cs typeface="Times New Roman" pitchFamily="18" charset="0"/>
              </a:rPr>
              <a:t>0</a:t>
            </a:r>
            <a:r>
              <a:rPr lang="en-US" sz="2900">
                <a:latin typeface="Times New Roman" pitchFamily="18" charset="0"/>
                <a:cs typeface="Times New Roman" pitchFamily="18" charset="0"/>
              </a:rPr>
              <a:t>. Ta thấy Ax và By cắt nhau tại C, ta được tam giác đều ABC.</a:t>
            </a:r>
            <a:endParaRPr lang="en-US" sz="2900"/>
          </a:p>
        </p:txBody>
      </p:sp>
      <p:sp>
        <p:nvSpPr>
          <p:cNvPr id="41" name="Rectangle 40"/>
          <p:cNvSpPr>
            <a:spLocks/>
          </p:cNvSpPr>
          <p:nvPr/>
        </p:nvSpPr>
        <p:spPr>
          <a:xfrm>
            <a:off x="681496" y="6577314"/>
            <a:ext cx="13435546" cy="997196"/>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Em hãy kiểm tra lại hình vừa vẽ, xem các cạnh của tam giác ABC có bằng nhau không? Các góc có bằng nhau không?</a:t>
            </a:r>
            <a:endParaRPr lang="en-US" sz="2900"/>
          </a:p>
        </p:txBody>
      </p:sp>
      <p:sp>
        <p:nvSpPr>
          <p:cNvPr id="33" name="Oval 32"/>
          <p:cNvSpPr/>
          <p:nvPr/>
        </p:nvSpPr>
        <p:spPr>
          <a:xfrm>
            <a:off x="401080" y="152898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43" name="Oval 42"/>
          <p:cNvSpPr/>
          <p:nvPr/>
        </p:nvSpPr>
        <p:spPr>
          <a:xfrm>
            <a:off x="401080" y="6658260"/>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cxnSp>
        <p:nvCxnSpPr>
          <p:cNvPr id="10" name="Straight Connector 9"/>
          <p:cNvCxnSpPr/>
          <p:nvPr/>
        </p:nvCxnSpPr>
        <p:spPr>
          <a:xfrm flipV="1">
            <a:off x="5971400" y="4794859"/>
            <a:ext cx="691232" cy="1178860"/>
          </a:xfrm>
          <a:prstGeom prst="line">
            <a:avLst/>
          </a:prstGeom>
          <a:ln w="38100">
            <a:solidFill>
              <a:srgbClr val="66130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638249" y="4794860"/>
            <a:ext cx="725468" cy="1186854"/>
          </a:xfrm>
          <a:prstGeom prst="line">
            <a:avLst/>
          </a:prstGeom>
          <a:ln w="38100">
            <a:solidFill>
              <a:srgbClr val="66130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340" y="361534"/>
            <a:ext cx="4744960" cy="557076"/>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b) Cách vẽ tam giác đều</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6831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100"/>
                                        </p:tgtEl>
                                        <p:attrNameLst>
                                          <p:attrName>style.visibility</p:attrName>
                                        </p:attrNameLst>
                                      </p:cBhvr>
                                      <p:to>
                                        <p:strVal val="visible"/>
                                      </p:to>
                                    </p:set>
                                    <p:animEffect transition="in" filter="fade">
                                      <p:cBhvr>
                                        <p:cTn id="56" dur="1000"/>
                                        <p:tgtEl>
                                          <p:spTgt spid="4100"/>
                                        </p:tgtEl>
                                      </p:cBhvr>
                                    </p:animEffect>
                                    <p:anim calcmode="lin" valueType="num">
                                      <p:cBhvr>
                                        <p:cTn id="57" dur="1000" fill="hold"/>
                                        <p:tgtEl>
                                          <p:spTgt spid="4100"/>
                                        </p:tgtEl>
                                        <p:attrNameLst>
                                          <p:attrName>ppt_x</p:attrName>
                                        </p:attrNameLst>
                                      </p:cBhvr>
                                      <p:tavLst>
                                        <p:tav tm="0">
                                          <p:val>
                                            <p:strVal val="#ppt_x"/>
                                          </p:val>
                                        </p:tav>
                                        <p:tav tm="100000">
                                          <p:val>
                                            <p:strVal val="#ppt_x"/>
                                          </p:val>
                                        </p:tav>
                                      </p:tavLst>
                                    </p:anim>
                                    <p:anim calcmode="lin" valueType="num">
                                      <p:cBhvr>
                                        <p:cTn id="58"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arn(inVertic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xit" presetSubtype="0" fill="hold" nodeType="clickEffect">
                                  <p:stCondLst>
                                    <p:cond delay="0"/>
                                  </p:stCondLst>
                                  <p:childTnLst>
                                    <p:animEffect transition="out" filter="fade">
                                      <p:cBhvr>
                                        <p:cTn id="72" dur="2000"/>
                                        <p:tgtEl>
                                          <p:spTgt spid="4100"/>
                                        </p:tgtEl>
                                      </p:cBhvr>
                                    </p:animEffect>
                                    <p:anim calcmode="lin" valueType="num">
                                      <p:cBhvr>
                                        <p:cTn id="73" dur="2000"/>
                                        <p:tgtEl>
                                          <p:spTgt spid="410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4" dur="2000"/>
                                        <p:tgtEl>
                                          <p:spTgt spid="4100"/>
                                        </p:tgtEl>
                                        <p:attrNameLst>
                                          <p:attrName>ppt_h</p:attrName>
                                        </p:attrNameLst>
                                      </p:cBhvr>
                                      <p:tavLst>
                                        <p:tav tm="0">
                                          <p:val>
                                            <p:strVal val="ppt_h"/>
                                          </p:val>
                                        </p:tav>
                                        <p:tav tm="100000">
                                          <p:val>
                                            <p:strVal val="ppt_h"/>
                                          </p:val>
                                        </p:tav>
                                      </p:tavLst>
                                    </p:anim>
                                    <p:set>
                                      <p:cBhvr>
                                        <p:cTn id="75" dur="1" fill="hold">
                                          <p:stCondLst>
                                            <p:cond delay="1999"/>
                                          </p:stCondLst>
                                        </p:cTn>
                                        <p:tgtEl>
                                          <p:spTgt spid="410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circle(in)">
                                      <p:cBhvr>
                                        <p:cTn id="85" dur="20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arn(inVertical)">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barn(inVertical)">
                                      <p:cBhvr>
                                        <p:cTn id="100" dur="50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barn(inVertical)">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barn(inVertical)">
                                      <p:cBhvr>
                                        <p:cTn id="110" dur="500"/>
                                        <p:tgtEl>
                                          <p:spTgt spid="10"/>
                                        </p:tgtEl>
                                      </p:cBhvr>
                                    </p:animEffect>
                                  </p:childTnLst>
                                </p:cTn>
                              </p:par>
                              <p:par>
                                <p:cTn id="111" presetID="16" presetClass="entr" presetSubtype="21"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barn(inVertical)">
                                      <p:cBhvr>
                                        <p:cTn id="113" dur="500"/>
                                        <p:tgtEl>
                                          <p:spTgt spid="15"/>
                                        </p:tgtEl>
                                      </p:cBhvr>
                                    </p:animEffect>
                                  </p:childTnLst>
                                </p:cTn>
                              </p:par>
                              <p:par>
                                <p:cTn id="114" presetID="21" presetClass="emph" presetSubtype="0" fill="hold" nodeType="withEffect">
                                  <p:stCondLst>
                                    <p:cond delay="0"/>
                                  </p:stCondLst>
                                  <p:childTnLst>
                                    <p:animClr clrSpc="hsl" dir="cw">
                                      <p:cBhvr override="childStyle">
                                        <p:cTn id="115" dur="500" fill="hold"/>
                                        <p:tgtEl>
                                          <p:spTgt spid="26"/>
                                        </p:tgtEl>
                                        <p:attrNameLst>
                                          <p:attrName>style.color</p:attrName>
                                        </p:attrNameLst>
                                      </p:cBhvr>
                                      <p:by>
                                        <p:hsl h="7200000" s="0" l="0"/>
                                      </p:by>
                                    </p:animClr>
                                    <p:animClr clrSpc="hsl" dir="cw">
                                      <p:cBhvr>
                                        <p:cTn id="116" dur="500" fill="hold"/>
                                        <p:tgtEl>
                                          <p:spTgt spid="26"/>
                                        </p:tgtEl>
                                        <p:attrNameLst>
                                          <p:attrName>fillcolor</p:attrName>
                                        </p:attrNameLst>
                                      </p:cBhvr>
                                      <p:by>
                                        <p:hsl h="7200000" s="0" l="0"/>
                                      </p:by>
                                    </p:animClr>
                                    <p:animClr clrSpc="hsl" dir="cw">
                                      <p:cBhvr>
                                        <p:cTn id="117" dur="500" fill="hold"/>
                                        <p:tgtEl>
                                          <p:spTgt spid="26"/>
                                        </p:tgtEl>
                                        <p:attrNameLst>
                                          <p:attrName>stroke.color</p:attrName>
                                        </p:attrNameLst>
                                      </p:cBhvr>
                                      <p:by>
                                        <p:hsl h="7200000" s="0" l="0"/>
                                      </p:by>
                                    </p:animClr>
                                    <p:set>
                                      <p:cBhvr>
                                        <p:cTn id="118" dur="500" fill="hold"/>
                                        <p:tgtEl>
                                          <p:spTgt spid="26"/>
                                        </p:tgtEl>
                                        <p:attrNameLst>
                                          <p:attrName>fill.type</p:attrName>
                                        </p:attrNameLst>
                                      </p:cBhvr>
                                      <p:to>
                                        <p:strVal val="solid"/>
                                      </p:to>
                                    </p:set>
                                  </p:childTnLst>
                                </p:cTn>
                              </p:par>
                              <p:par>
                                <p:cTn id="119" presetID="16" presetClass="exit" presetSubtype="21" fill="hold" nodeType="withEffect">
                                  <p:stCondLst>
                                    <p:cond delay="0"/>
                                  </p:stCondLst>
                                  <p:childTnLst>
                                    <p:animEffect transition="out" filter="barn(inVertical)">
                                      <p:cBhvr>
                                        <p:cTn id="120" dur="500"/>
                                        <p:tgtEl>
                                          <p:spTgt spid="4100"/>
                                        </p:tgtEl>
                                      </p:cBhvr>
                                    </p:animEffect>
                                    <p:set>
                                      <p:cBhvr>
                                        <p:cTn id="121" dur="1" fill="hold">
                                          <p:stCondLst>
                                            <p:cond delay="499"/>
                                          </p:stCondLst>
                                        </p:cTn>
                                        <p:tgtEl>
                                          <p:spTgt spid="4100"/>
                                        </p:tgtEl>
                                        <p:attrNameLst>
                                          <p:attrName>style.visibility</p:attrName>
                                        </p:attrNameLst>
                                      </p:cBhvr>
                                      <p:to>
                                        <p:strVal val="hidden"/>
                                      </p:to>
                                    </p:set>
                                  </p:childTnLst>
                                </p:cTn>
                              </p:par>
                              <p:par>
                                <p:cTn id="122" presetID="16" presetClass="exit" presetSubtype="21" fill="hold" nodeType="withEffect">
                                  <p:stCondLst>
                                    <p:cond delay="0"/>
                                  </p:stCondLst>
                                  <p:childTnLst>
                                    <p:animEffect transition="out" filter="barn(inVertical)">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par>
                                <p:cTn id="125" presetID="16" presetClass="exit" presetSubtype="21" fill="hold" nodeType="withEffect">
                                  <p:stCondLst>
                                    <p:cond delay="0"/>
                                  </p:stCondLst>
                                  <p:childTnLst>
                                    <p:animEffect transition="out" filter="barn(inVertical)">
                                      <p:cBhvr>
                                        <p:cTn id="126" dur="500"/>
                                        <p:tgtEl>
                                          <p:spTgt spid="31"/>
                                        </p:tgtEl>
                                      </p:cBhvr>
                                    </p:animEffect>
                                    <p:set>
                                      <p:cBhvr>
                                        <p:cTn id="127" dur="1" fill="hold">
                                          <p:stCondLst>
                                            <p:cond delay="499"/>
                                          </p:stCondLst>
                                        </p:cTn>
                                        <p:tgtEl>
                                          <p:spTgt spid="31"/>
                                        </p:tgtEl>
                                        <p:attrNameLst>
                                          <p:attrName>style.visibility</p:attrName>
                                        </p:attrNameLst>
                                      </p:cBhvr>
                                      <p:to>
                                        <p:strVal val="hidden"/>
                                      </p:to>
                                    </p:set>
                                  </p:childTnLst>
                                </p:cTn>
                              </p:par>
                              <p:par>
                                <p:cTn id="128" presetID="16" presetClass="exit" presetSubtype="21" fill="hold" nodeType="withEffect">
                                  <p:stCondLst>
                                    <p:cond delay="0"/>
                                  </p:stCondLst>
                                  <p:childTnLst>
                                    <p:animEffect transition="out" filter="barn(inVertical)">
                                      <p:cBhvr>
                                        <p:cTn id="129" dur="500"/>
                                        <p:tgtEl>
                                          <p:spTgt spid="32"/>
                                        </p:tgtEl>
                                      </p:cBhvr>
                                    </p:animEffect>
                                    <p:set>
                                      <p:cBhvr>
                                        <p:cTn id="130" dur="1" fill="hold">
                                          <p:stCondLst>
                                            <p:cond delay="499"/>
                                          </p:stCondLst>
                                        </p:cTn>
                                        <p:tgtEl>
                                          <p:spTgt spid="32"/>
                                        </p:tgtEl>
                                        <p:attrNameLst>
                                          <p:attrName>style.visibility</p:attrName>
                                        </p:attrNameLst>
                                      </p:cBhvr>
                                      <p:to>
                                        <p:strVal val="hidden"/>
                                      </p:to>
                                    </p:set>
                                  </p:childTnLst>
                                </p:cTn>
                              </p:par>
                              <p:par>
                                <p:cTn id="131" presetID="42" presetClass="exit" presetSubtype="0" fill="hold" grpId="1" nodeType="withEffect">
                                  <p:stCondLst>
                                    <p:cond delay="0"/>
                                  </p:stCondLst>
                                  <p:childTnLst>
                                    <p:animEffect transition="out" filter="fade">
                                      <p:cBhvr>
                                        <p:cTn id="132" dur="1000"/>
                                        <p:tgtEl>
                                          <p:spTgt spid="36"/>
                                        </p:tgtEl>
                                      </p:cBhvr>
                                    </p:animEffect>
                                    <p:anim calcmode="lin" valueType="num">
                                      <p:cBhvr>
                                        <p:cTn id="133" dur="1000"/>
                                        <p:tgtEl>
                                          <p:spTgt spid="36"/>
                                        </p:tgtEl>
                                        <p:attrNameLst>
                                          <p:attrName>ppt_x</p:attrName>
                                        </p:attrNameLst>
                                      </p:cBhvr>
                                      <p:tavLst>
                                        <p:tav tm="0">
                                          <p:val>
                                            <p:strVal val="ppt_x"/>
                                          </p:val>
                                        </p:tav>
                                        <p:tav tm="100000">
                                          <p:val>
                                            <p:strVal val="ppt_x"/>
                                          </p:val>
                                        </p:tav>
                                      </p:tavLst>
                                    </p:anim>
                                    <p:anim calcmode="lin" valueType="num">
                                      <p:cBhvr>
                                        <p:cTn id="134" dur="1000"/>
                                        <p:tgtEl>
                                          <p:spTgt spid="36"/>
                                        </p:tgtEl>
                                        <p:attrNameLst>
                                          <p:attrName>ppt_y</p:attrName>
                                        </p:attrNameLst>
                                      </p:cBhvr>
                                      <p:tavLst>
                                        <p:tav tm="0">
                                          <p:val>
                                            <p:strVal val="ppt_y"/>
                                          </p:val>
                                        </p:tav>
                                        <p:tav tm="100000">
                                          <p:val>
                                            <p:strVal val="ppt_y+.1"/>
                                          </p:val>
                                        </p:tav>
                                      </p:tavLst>
                                    </p:anim>
                                    <p:set>
                                      <p:cBhvr>
                                        <p:cTn id="135" dur="1" fill="hold">
                                          <p:stCondLst>
                                            <p:cond delay="999"/>
                                          </p:stCondLst>
                                        </p:cTn>
                                        <p:tgtEl>
                                          <p:spTgt spid="36"/>
                                        </p:tgtEl>
                                        <p:attrNameLst>
                                          <p:attrName>style.visibility</p:attrName>
                                        </p:attrNameLst>
                                      </p:cBhvr>
                                      <p:to>
                                        <p:strVal val="hidden"/>
                                      </p:to>
                                    </p:set>
                                  </p:childTnLst>
                                </p:cTn>
                              </p:par>
                              <p:par>
                                <p:cTn id="136" presetID="42" presetClass="exit" presetSubtype="0" fill="hold" grpId="1" nodeType="withEffect">
                                  <p:stCondLst>
                                    <p:cond delay="0"/>
                                  </p:stCondLst>
                                  <p:childTnLst>
                                    <p:animEffect transition="out" filter="fade">
                                      <p:cBhvr>
                                        <p:cTn id="137" dur="1000"/>
                                        <p:tgtEl>
                                          <p:spTgt spid="37"/>
                                        </p:tgtEl>
                                      </p:cBhvr>
                                    </p:animEffect>
                                    <p:anim calcmode="lin" valueType="num">
                                      <p:cBhvr>
                                        <p:cTn id="138" dur="1000"/>
                                        <p:tgtEl>
                                          <p:spTgt spid="37"/>
                                        </p:tgtEl>
                                        <p:attrNameLst>
                                          <p:attrName>ppt_x</p:attrName>
                                        </p:attrNameLst>
                                      </p:cBhvr>
                                      <p:tavLst>
                                        <p:tav tm="0">
                                          <p:val>
                                            <p:strVal val="ppt_x"/>
                                          </p:val>
                                        </p:tav>
                                        <p:tav tm="100000">
                                          <p:val>
                                            <p:strVal val="ppt_x"/>
                                          </p:val>
                                        </p:tav>
                                      </p:tavLst>
                                    </p:anim>
                                    <p:anim calcmode="lin" valueType="num">
                                      <p:cBhvr>
                                        <p:cTn id="139" dur="1000"/>
                                        <p:tgtEl>
                                          <p:spTgt spid="37"/>
                                        </p:tgtEl>
                                        <p:attrNameLst>
                                          <p:attrName>ppt_y</p:attrName>
                                        </p:attrNameLst>
                                      </p:cBhvr>
                                      <p:tavLst>
                                        <p:tav tm="0">
                                          <p:val>
                                            <p:strVal val="ppt_y"/>
                                          </p:val>
                                        </p:tav>
                                        <p:tav tm="100000">
                                          <p:val>
                                            <p:strVal val="ppt_y+.1"/>
                                          </p:val>
                                        </p:tav>
                                      </p:tavLst>
                                    </p:anim>
                                    <p:set>
                                      <p:cBhvr>
                                        <p:cTn id="140" dur="1" fill="hold">
                                          <p:stCondLst>
                                            <p:cond delay="999"/>
                                          </p:stCondLst>
                                        </p:cTn>
                                        <p:tgtEl>
                                          <p:spTgt spid="37"/>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43"/>
                                        </p:tgtEl>
                                        <p:attrNameLst>
                                          <p:attrName>style.visibility</p:attrName>
                                        </p:attrNameLst>
                                      </p:cBhvr>
                                      <p:to>
                                        <p:strVal val="visible"/>
                                      </p:to>
                                    </p:set>
                                    <p:animEffect transition="in" filter="wipe(down)">
                                      <p:cBhvr>
                                        <p:cTn id="145" dur="500"/>
                                        <p:tgtEl>
                                          <p:spTgt spid="43"/>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wipe(down)">
                                      <p:cBhvr>
                                        <p:cTn id="148" dur="5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grpId="0" nodeType="click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circle(in)">
                                      <p:cBhvr>
                                        <p:cTn id="15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0" grpId="0"/>
      <p:bldP spid="36" grpId="0"/>
      <p:bldP spid="36" grpId="1"/>
      <p:bldP spid="37" grpId="0"/>
      <p:bldP spid="37" grpId="1"/>
      <p:bldP spid="38" grpId="0"/>
      <p:bldP spid="39" grpId="0"/>
      <p:bldP spid="40" grpId="0"/>
      <p:bldP spid="41" grpId="0"/>
      <p:bldP spid="33" grpId="0" animBg="1"/>
      <p:bldP spid="4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9872511">
            <a:off x="3555124" y="3557736"/>
            <a:ext cx="4937760" cy="4663440"/>
            <a:chOff x="576" y="960"/>
            <a:chExt cx="1872" cy="1872"/>
          </a:xfrm>
        </p:grpSpPr>
        <p:sp>
          <p:nvSpPr>
            <p:cNvPr id="1846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846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13609068">
            <a:off x="5724920" y="3557735"/>
            <a:ext cx="4937760" cy="4663440"/>
            <a:chOff x="576" y="960"/>
            <a:chExt cx="1872" cy="1872"/>
          </a:xfrm>
        </p:grpSpPr>
        <p:sp>
          <p:nvSpPr>
            <p:cNvPr id="18466"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846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24"/>
          <p:cNvSpPr txBox="1">
            <a:spLocks noChangeArrowheads="1"/>
          </p:cNvSpPr>
          <p:nvPr/>
        </p:nvSpPr>
        <p:spPr bwMode="auto">
          <a:xfrm>
            <a:off x="1476988" y="1226303"/>
            <a:ext cx="8622131" cy="7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err="1">
                <a:solidFill>
                  <a:srgbClr val="00B050"/>
                </a:solidFill>
                <a:latin typeface="Times New Roman" pitchFamily="18" charset="0"/>
                <a:cs typeface="Times New Roman" pitchFamily="18" charset="0"/>
              </a:rPr>
              <a:t>Cách</a:t>
            </a:r>
            <a:r>
              <a:rPr lang="en-US" altLang="en-US" sz="4000" b="1">
                <a:solidFill>
                  <a:srgbClr val="00B050"/>
                </a:solidFill>
                <a:latin typeface="Times New Roman" pitchFamily="18" charset="0"/>
                <a:cs typeface="Times New Roman" pitchFamily="18" charset="0"/>
              </a:rPr>
              <a:t> </a:t>
            </a:r>
            <a:r>
              <a:rPr lang="en-US" altLang="en-US" sz="4000" b="1" smtClean="0">
                <a:solidFill>
                  <a:srgbClr val="00B050"/>
                </a:solidFill>
                <a:latin typeface="Times New Roman" pitchFamily="18" charset="0"/>
                <a:cs typeface="Times New Roman" pitchFamily="18" charset="0"/>
              </a:rPr>
              <a:t>2:</a:t>
            </a:r>
            <a:r>
              <a:rPr lang="en-US" altLang="en-US" sz="4000" smtClean="0">
                <a:solidFill>
                  <a:srgbClr val="00B050"/>
                </a:solidFill>
                <a:latin typeface="Times New Roman" pitchFamily="18" charset="0"/>
                <a:cs typeface="Times New Roman" pitchFamily="18" charset="0"/>
              </a:rPr>
              <a:t> Vẽ </a:t>
            </a:r>
            <a:r>
              <a:rPr lang="en-US" altLang="en-US" sz="4000" dirty="0">
                <a:solidFill>
                  <a:srgbClr val="00B050"/>
                </a:solidFill>
                <a:latin typeface="Times New Roman" pitchFamily="18" charset="0"/>
                <a:cs typeface="Times New Roman" pitchFamily="18" charset="0"/>
              </a:rPr>
              <a:t>tam </a:t>
            </a:r>
            <a:r>
              <a:rPr lang="en-US" altLang="en-US" sz="4000" dirty="0" err="1">
                <a:solidFill>
                  <a:srgbClr val="00B050"/>
                </a:solidFill>
                <a:latin typeface="Times New Roman" pitchFamily="18" charset="0"/>
                <a:cs typeface="Times New Roman" pitchFamily="18" charset="0"/>
              </a:rPr>
              <a:t>giác</a:t>
            </a:r>
            <a:r>
              <a:rPr lang="en-US" altLang="en-US" sz="4000" dirty="0">
                <a:solidFill>
                  <a:srgbClr val="00B050"/>
                </a:solidFill>
                <a:latin typeface="Times New Roman" pitchFamily="18" charset="0"/>
                <a:cs typeface="Times New Roman" pitchFamily="18" charset="0"/>
              </a:rPr>
              <a:t> </a:t>
            </a:r>
            <a:r>
              <a:rPr lang="en-US" altLang="en-US" sz="4000" err="1">
                <a:solidFill>
                  <a:srgbClr val="00B050"/>
                </a:solidFill>
                <a:latin typeface="Times New Roman" pitchFamily="18" charset="0"/>
                <a:cs typeface="Times New Roman" pitchFamily="18" charset="0"/>
              </a:rPr>
              <a:t>đều</a:t>
            </a:r>
            <a:r>
              <a:rPr lang="en-US" altLang="en-US" sz="4000">
                <a:solidFill>
                  <a:srgbClr val="00B050"/>
                </a:solidFill>
                <a:latin typeface="Times New Roman" pitchFamily="18" charset="0"/>
                <a:cs typeface="Times New Roman" pitchFamily="18" charset="0"/>
              </a:rPr>
              <a:t> </a:t>
            </a:r>
            <a:r>
              <a:rPr lang="en-US" altLang="en-US" sz="4000" smtClean="0">
                <a:solidFill>
                  <a:srgbClr val="00B050"/>
                </a:solidFill>
                <a:latin typeface="Times New Roman" pitchFamily="18" charset="0"/>
                <a:cs typeface="Times New Roman" pitchFamily="18" charset="0"/>
              </a:rPr>
              <a:t>ABC.</a:t>
            </a:r>
          </a:p>
        </p:txBody>
      </p:sp>
      <p:sp>
        <p:nvSpPr>
          <p:cNvPr id="9223" name="Arc 7"/>
          <p:cNvSpPr>
            <a:spLocks/>
          </p:cNvSpPr>
          <p:nvPr/>
        </p:nvSpPr>
        <p:spPr bwMode="auto">
          <a:xfrm>
            <a:off x="6679326" y="3790148"/>
            <a:ext cx="1480184" cy="2059304"/>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lIns="109728" tIns="54864" rIns="109728" bIns="5486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4" name="Arc 8"/>
          <p:cNvSpPr>
            <a:spLocks/>
          </p:cNvSpPr>
          <p:nvPr/>
        </p:nvSpPr>
        <p:spPr bwMode="auto">
          <a:xfrm>
            <a:off x="6004954" y="3799670"/>
            <a:ext cx="1531620" cy="2066926"/>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lIns="109728" tIns="54864" rIns="109728" bIns="5486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6" name="Line 10"/>
          <p:cNvSpPr>
            <a:spLocks noChangeShapeType="1"/>
          </p:cNvSpPr>
          <p:nvPr/>
        </p:nvSpPr>
        <p:spPr bwMode="auto">
          <a:xfrm flipH="1">
            <a:off x="6010670" y="3997790"/>
            <a:ext cx="1085850" cy="18745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sp>
        <p:nvSpPr>
          <p:cNvPr id="9227" name="Line 11"/>
          <p:cNvSpPr>
            <a:spLocks noChangeShapeType="1"/>
          </p:cNvSpPr>
          <p:nvPr/>
        </p:nvSpPr>
        <p:spPr bwMode="auto">
          <a:xfrm>
            <a:off x="7100328" y="3997790"/>
            <a:ext cx="1074420" cy="18745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sp>
        <p:nvSpPr>
          <p:cNvPr id="9228" name="Line 12"/>
          <p:cNvSpPr>
            <a:spLocks noChangeShapeType="1"/>
          </p:cNvSpPr>
          <p:nvPr/>
        </p:nvSpPr>
        <p:spPr bwMode="auto">
          <a:xfrm>
            <a:off x="6467870" y="4923622"/>
            <a:ext cx="125730" cy="8001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sp>
        <p:nvSpPr>
          <p:cNvPr id="9229" name="Line 13"/>
          <p:cNvSpPr>
            <a:spLocks noChangeShapeType="1"/>
          </p:cNvSpPr>
          <p:nvPr/>
        </p:nvSpPr>
        <p:spPr bwMode="auto">
          <a:xfrm flipH="1">
            <a:off x="7576578" y="4900762"/>
            <a:ext cx="114300" cy="8001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grpSp>
        <p:nvGrpSpPr>
          <p:cNvPr id="4" name="Group 51"/>
          <p:cNvGrpSpPr>
            <a:grpSpLocks/>
          </p:cNvGrpSpPr>
          <p:nvPr/>
        </p:nvGrpSpPr>
        <p:grpSpPr bwMode="auto">
          <a:xfrm>
            <a:off x="5987810" y="5803730"/>
            <a:ext cx="2205990" cy="137160"/>
            <a:chOff x="2228850" y="5029200"/>
            <a:chExt cx="1838325" cy="114300"/>
          </a:xfrm>
        </p:grpSpPr>
        <p:grpSp>
          <p:nvGrpSpPr>
            <p:cNvPr id="18461" name="Group 50"/>
            <p:cNvGrpSpPr>
              <a:grpSpLocks/>
            </p:cNvGrpSpPr>
            <p:nvPr/>
          </p:nvGrpSpPr>
          <p:grpSpPr bwMode="auto">
            <a:xfrm>
              <a:off x="2228850" y="5067300"/>
              <a:ext cx="1838325" cy="3810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8462"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31" name="Rectangle 15"/>
          <p:cNvSpPr>
            <a:spLocks noChangeArrowheads="1"/>
          </p:cNvSpPr>
          <p:nvPr/>
        </p:nvSpPr>
        <p:spPr bwMode="auto">
          <a:xfrm>
            <a:off x="8262378" y="5712292"/>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C</a:t>
            </a:r>
            <a:endParaRPr lang="en-US" altLang="en-US"/>
          </a:p>
        </p:txBody>
      </p:sp>
      <p:sp>
        <p:nvSpPr>
          <p:cNvPr id="9232" name="Rectangle 16"/>
          <p:cNvSpPr>
            <a:spLocks noChangeArrowheads="1"/>
          </p:cNvSpPr>
          <p:nvPr/>
        </p:nvSpPr>
        <p:spPr bwMode="auto">
          <a:xfrm>
            <a:off x="5759208" y="5723722"/>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B</a:t>
            </a:r>
            <a:endParaRPr lang="en-US" altLang="en-US"/>
          </a:p>
        </p:txBody>
      </p:sp>
      <p:sp>
        <p:nvSpPr>
          <p:cNvPr id="9233" name="Rectangle 17"/>
          <p:cNvSpPr>
            <a:spLocks noChangeArrowheads="1"/>
          </p:cNvSpPr>
          <p:nvPr/>
        </p:nvSpPr>
        <p:spPr bwMode="auto">
          <a:xfrm>
            <a:off x="7016509" y="3654892"/>
            <a:ext cx="2035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latin typeface="Times New Roman" panose="02020603050405020304" pitchFamily="18" charset="0"/>
              </a:rPr>
              <a:t>A</a:t>
            </a:r>
            <a:endParaRPr lang="en-US" altLang="en-US" dirty="0"/>
          </a:p>
        </p:txBody>
      </p:sp>
      <p:sp>
        <p:nvSpPr>
          <p:cNvPr id="50" name="Oval 18"/>
          <p:cNvSpPr>
            <a:spLocks noChangeArrowheads="1"/>
          </p:cNvSpPr>
          <p:nvPr/>
        </p:nvSpPr>
        <p:spPr bwMode="auto">
          <a:xfrm>
            <a:off x="7062228" y="3974930"/>
            <a:ext cx="45720" cy="45720"/>
          </a:xfrm>
          <a:prstGeom prst="ellipse">
            <a:avLst/>
          </a:prstGeom>
          <a:solidFill>
            <a:srgbClr val="FF0000"/>
          </a:solidFill>
          <a:ln w="0">
            <a:solidFill>
              <a:srgbClr val="000000"/>
            </a:solidFill>
            <a:round/>
            <a:headEnd/>
            <a:tailEnd/>
          </a:ln>
        </p:spPr>
        <p:txBody>
          <a:bodyPr lIns="109728" tIns="54864" rIns="109728" bIns="5486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 name="Group 4"/>
          <p:cNvGrpSpPr>
            <a:grpSpLocks/>
          </p:cNvGrpSpPr>
          <p:nvPr/>
        </p:nvGrpSpPr>
        <p:grpSpPr bwMode="auto">
          <a:xfrm rot="2798637">
            <a:off x="3523693" y="3528209"/>
            <a:ext cx="4973954" cy="4735830"/>
            <a:chOff x="576" y="960"/>
            <a:chExt cx="1872" cy="1872"/>
          </a:xfrm>
        </p:grpSpPr>
        <p:sp>
          <p:nvSpPr>
            <p:cNvPr id="18459"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846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28812">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51030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232"/>
                                        </p:tgtEl>
                                        <p:attrNameLst>
                                          <p:attrName>style.visibility</p:attrName>
                                        </p:attrNameLst>
                                      </p:cBhvr>
                                      <p:to>
                                        <p:strVal val="visible"/>
                                      </p:to>
                                    </p:set>
                                    <p:animEffect transition="in" filter="fade">
                                      <p:cBhvr>
                                        <p:cTn id="16" dur="2000"/>
                                        <p:tgtEl>
                                          <p:spTgt spid="92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31"/>
                                        </p:tgtEl>
                                        <p:attrNameLst>
                                          <p:attrName>style.visibility</p:attrName>
                                        </p:attrNameLst>
                                      </p:cBhvr>
                                      <p:to>
                                        <p:strVal val="visible"/>
                                      </p:to>
                                    </p:set>
                                    <p:animEffect transition="in" filter="fade">
                                      <p:cBhvr>
                                        <p:cTn id="19" dur="2000"/>
                                        <p:tgtEl>
                                          <p:spTgt spid="92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mph" presetSubtype="0" fill="hold" nodeType="clickEffect">
                                  <p:stCondLst>
                                    <p:cond delay="0"/>
                                  </p:stCondLst>
                                  <p:childTnLst>
                                    <p:animRot by="-4200000">
                                      <p:cBhvr>
                                        <p:cTn id="29" dur="500" fill="hold"/>
                                        <p:tgtEl>
                                          <p:spTgt spid="6"/>
                                        </p:tgtEl>
                                        <p:attrNameLst>
                                          <p:attrName>r</p:attrName>
                                        </p:attrNameLst>
                                      </p:cBhvr>
                                    </p:animRot>
                                  </p:childTnLst>
                                </p:cTn>
                              </p:par>
                            </p:childTnLst>
                          </p:cTn>
                        </p:par>
                        <p:par>
                          <p:cTn id="30" fill="hold" nodeType="afterGroup">
                            <p:stCondLst>
                              <p:cond delay="500"/>
                            </p:stCondLst>
                            <p:childTnLst>
                              <p:par>
                                <p:cTn id="31" presetID="10" presetClass="exit" presetSubtype="0" fill="hold" nodeType="after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mph" presetSubtype="0" fill="hold" nodeType="clickEffect">
                                  <p:stCondLst>
                                    <p:cond delay="0"/>
                                  </p:stCondLst>
                                  <p:childTnLst>
                                    <p:animRot by="1800000">
                                      <p:cBhvr>
                                        <p:cTn id="40" dur="1000" fill="hold"/>
                                        <p:tgtEl>
                                          <p:spTgt spid="2"/>
                                        </p:tgtEl>
                                        <p:attrNameLst>
                                          <p:attrName>r</p:attrName>
                                        </p:attrNameLst>
                                      </p:cBhvr>
                                    </p:animRot>
                                  </p:childTnLst>
                                </p:cTn>
                              </p:par>
                              <p:par>
                                <p:cTn id="41" presetID="22" presetClass="entr" presetSubtype="8" fill="hold" grpId="0" nodeType="withEffect">
                                  <p:stCondLst>
                                    <p:cond delay="0"/>
                                  </p:stCondLst>
                                  <p:childTnLst>
                                    <p:set>
                                      <p:cBhvr>
                                        <p:cTn id="42" dur="1" fill="hold">
                                          <p:stCondLst>
                                            <p:cond delay="0"/>
                                          </p:stCondLst>
                                        </p:cTn>
                                        <p:tgtEl>
                                          <p:spTgt spid="9224"/>
                                        </p:tgtEl>
                                        <p:attrNameLst>
                                          <p:attrName>style.visibility</p:attrName>
                                        </p:attrNameLst>
                                      </p:cBhvr>
                                      <p:to>
                                        <p:strVal val="visible"/>
                                      </p:to>
                                    </p:set>
                                    <p:animEffect transition="in" filter="wipe(left)">
                                      <p:cBhvr>
                                        <p:cTn id="43" dur="1000"/>
                                        <p:tgtEl>
                                          <p:spTgt spid="9224"/>
                                        </p:tgtEl>
                                      </p:cBhvr>
                                    </p:animEffect>
                                  </p:childTnLst>
                                </p:cTn>
                              </p:par>
                            </p:childTnLst>
                          </p:cTn>
                        </p:par>
                        <p:par>
                          <p:cTn id="44" fill="hold" nodeType="afterGroup">
                            <p:stCondLst>
                              <p:cond delay="1000"/>
                            </p:stCondLst>
                            <p:childTnLst>
                              <p:par>
                                <p:cTn id="45" presetID="10" presetClass="exit" presetSubtype="0" fill="hold" nodeType="afterEffect">
                                  <p:stCondLst>
                                    <p:cond delay="0"/>
                                  </p:stCondLst>
                                  <p:childTnLst>
                                    <p:animEffect transition="out" filter="fade">
                                      <p:cBhvr>
                                        <p:cTn id="46" dur="2000"/>
                                        <p:tgtEl>
                                          <p:spTgt spid="2"/>
                                        </p:tgtEl>
                                      </p:cBhvr>
                                    </p:animEffect>
                                    <p:set>
                                      <p:cBhvr>
                                        <p:cTn id="47" dur="1" fill="hold">
                                          <p:stCondLst>
                                            <p:cond delay="1999"/>
                                          </p:stCondLst>
                                        </p:cTn>
                                        <p:tgtEl>
                                          <p:spTgt spid="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mph" presetSubtype="0" fill="hold" nodeType="clickEffect">
                                  <p:stCondLst>
                                    <p:cond delay="0"/>
                                  </p:stCondLst>
                                  <p:childTnLst>
                                    <p:animRot by="4500000">
                                      <p:cBhvr>
                                        <p:cTn id="57" dur="1000" fill="hold"/>
                                        <p:tgtEl>
                                          <p:spTgt spid="3"/>
                                        </p:tgtEl>
                                        <p:attrNameLst>
                                          <p:attrName>r</p:attrName>
                                        </p:attrNameLst>
                                      </p:cBhvr>
                                    </p:animRot>
                                  </p:childTnLst>
                                </p:cTn>
                              </p:par>
                              <p:par>
                                <p:cTn id="58" presetID="22" presetClass="entr" presetSubtype="8" fill="hold" grpId="0" nodeType="withEffect">
                                  <p:stCondLst>
                                    <p:cond delay="500"/>
                                  </p:stCondLst>
                                  <p:childTnLst>
                                    <p:set>
                                      <p:cBhvr>
                                        <p:cTn id="59" dur="1" fill="hold">
                                          <p:stCondLst>
                                            <p:cond delay="0"/>
                                          </p:stCondLst>
                                        </p:cTn>
                                        <p:tgtEl>
                                          <p:spTgt spid="9223"/>
                                        </p:tgtEl>
                                        <p:attrNameLst>
                                          <p:attrName>style.visibility</p:attrName>
                                        </p:attrNameLst>
                                      </p:cBhvr>
                                      <p:to>
                                        <p:strVal val="visible"/>
                                      </p:to>
                                    </p:set>
                                    <p:animEffect transition="in" filter="wipe(left)">
                                      <p:cBhvr>
                                        <p:cTn id="60" dur="600"/>
                                        <p:tgtEl>
                                          <p:spTgt spid="9223"/>
                                        </p:tgtEl>
                                      </p:cBhvr>
                                    </p:animEffect>
                                  </p:childTnLst>
                                </p:cTn>
                              </p:par>
                            </p:childTnLst>
                          </p:cTn>
                        </p:par>
                        <p:par>
                          <p:cTn id="61" fill="hold" nodeType="afterGroup">
                            <p:stCondLst>
                              <p:cond delay="1100"/>
                            </p:stCondLst>
                            <p:childTnLst>
                              <p:par>
                                <p:cTn id="62" presetID="10" presetClass="exit" presetSubtype="0" fill="hold" nodeType="afterEffect">
                                  <p:stCondLst>
                                    <p:cond delay="0"/>
                                  </p:stCondLst>
                                  <p:childTnLst>
                                    <p:animEffect transition="out" filter="fade">
                                      <p:cBhvr>
                                        <p:cTn id="63" dur="2000"/>
                                        <p:tgtEl>
                                          <p:spTgt spid="3"/>
                                        </p:tgtEl>
                                      </p:cBhvr>
                                    </p:animEffect>
                                    <p:set>
                                      <p:cBhvr>
                                        <p:cTn id="64" dur="1" fill="hold">
                                          <p:stCondLst>
                                            <p:cond delay="1999"/>
                                          </p:stCondLst>
                                        </p:cTn>
                                        <p:tgtEl>
                                          <p:spTgt spid="3"/>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233"/>
                                        </p:tgtEl>
                                        <p:attrNameLst>
                                          <p:attrName>style.visibility</p:attrName>
                                        </p:attrNameLst>
                                      </p:cBhvr>
                                      <p:to>
                                        <p:strVal val="visible"/>
                                      </p:to>
                                    </p:set>
                                    <p:animEffect transition="in" filter="fade">
                                      <p:cBhvr>
                                        <p:cTn id="72" dur="500"/>
                                        <p:tgtEl>
                                          <p:spTgt spid="92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9226"/>
                                        </p:tgtEl>
                                        <p:attrNameLst>
                                          <p:attrName>style.visibility</p:attrName>
                                        </p:attrNameLst>
                                      </p:cBhvr>
                                      <p:to>
                                        <p:strVal val="visible"/>
                                      </p:to>
                                    </p:set>
                                    <p:animEffect transition="in" filter="wipe(up)">
                                      <p:cBhvr>
                                        <p:cTn id="77" dur="500"/>
                                        <p:tgtEl>
                                          <p:spTgt spid="9226"/>
                                        </p:tgtEl>
                                      </p:cBhvr>
                                    </p:animEffect>
                                  </p:childTnLst>
                                </p:cTn>
                              </p:par>
                              <p:par>
                                <p:cTn id="78" presetID="22" presetClass="entr" presetSubtype="1" fill="hold" nodeType="withEffect">
                                  <p:stCondLst>
                                    <p:cond delay="0"/>
                                  </p:stCondLst>
                                  <p:childTnLst>
                                    <p:set>
                                      <p:cBhvr>
                                        <p:cTn id="79" dur="1" fill="hold">
                                          <p:stCondLst>
                                            <p:cond delay="0"/>
                                          </p:stCondLst>
                                        </p:cTn>
                                        <p:tgtEl>
                                          <p:spTgt spid="9228"/>
                                        </p:tgtEl>
                                        <p:attrNameLst>
                                          <p:attrName>style.visibility</p:attrName>
                                        </p:attrNameLst>
                                      </p:cBhvr>
                                      <p:to>
                                        <p:strVal val="visible"/>
                                      </p:to>
                                    </p:set>
                                    <p:animEffect transition="in" filter="wipe(up)">
                                      <p:cBhvr>
                                        <p:cTn id="80" dur="500"/>
                                        <p:tgtEl>
                                          <p:spTgt spid="9228"/>
                                        </p:tgtEl>
                                      </p:cBhvr>
                                    </p:animEffect>
                                  </p:childTnLst>
                                </p:cTn>
                              </p:par>
                              <p:par>
                                <p:cTn id="81" presetID="22" presetClass="entr" presetSubtype="1" fill="hold" nodeType="withEffect">
                                  <p:stCondLst>
                                    <p:cond delay="0"/>
                                  </p:stCondLst>
                                  <p:childTnLst>
                                    <p:set>
                                      <p:cBhvr>
                                        <p:cTn id="82" dur="1" fill="hold">
                                          <p:stCondLst>
                                            <p:cond delay="0"/>
                                          </p:stCondLst>
                                        </p:cTn>
                                        <p:tgtEl>
                                          <p:spTgt spid="9227"/>
                                        </p:tgtEl>
                                        <p:attrNameLst>
                                          <p:attrName>style.visibility</p:attrName>
                                        </p:attrNameLst>
                                      </p:cBhvr>
                                      <p:to>
                                        <p:strVal val="visible"/>
                                      </p:to>
                                    </p:set>
                                    <p:animEffect transition="in" filter="wipe(up)">
                                      <p:cBhvr>
                                        <p:cTn id="83" dur="500"/>
                                        <p:tgtEl>
                                          <p:spTgt spid="9227"/>
                                        </p:tgtEl>
                                      </p:cBhvr>
                                    </p:animEffect>
                                  </p:childTnLst>
                                </p:cTn>
                              </p:par>
                              <p:par>
                                <p:cTn id="84" presetID="22" presetClass="entr" presetSubtype="1" fill="hold" nodeType="withEffect">
                                  <p:stCondLst>
                                    <p:cond delay="0"/>
                                  </p:stCondLst>
                                  <p:childTnLst>
                                    <p:set>
                                      <p:cBhvr>
                                        <p:cTn id="85" dur="1" fill="hold">
                                          <p:stCondLst>
                                            <p:cond delay="0"/>
                                          </p:stCondLst>
                                        </p:cTn>
                                        <p:tgtEl>
                                          <p:spTgt spid="9229"/>
                                        </p:tgtEl>
                                        <p:attrNameLst>
                                          <p:attrName>style.visibility</p:attrName>
                                        </p:attrNameLst>
                                      </p:cBhvr>
                                      <p:to>
                                        <p:strVal val="visible"/>
                                      </p:to>
                                    </p:set>
                                    <p:animEffect transition="in" filter="wipe(up)">
                                      <p:cBhvr>
                                        <p:cTn id="86"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223" grpId="0" animBg="1"/>
      <p:bldP spid="9224" grpId="0" animBg="1"/>
      <p:bldP spid="9231" grpId="0"/>
      <p:bldP spid="9232" grpId="0"/>
      <p:bldP spid="9233" grpId="0"/>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692" y="802640"/>
            <a:ext cx="5232908" cy="646331"/>
          </a:xfrm>
          <a:prstGeom prst="rect">
            <a:avLst/>
          </a:prstGeom>
          <a:noFill/>
        </p:spPr>
        <p:txBody>
          <a:bodyPr wrap="square" rtlCol="0">
            <a:spAutoFit/>
          </a:bodyPr>
          <a:lstStyle/>
          <a:p>
            <a:r>
              <a:rPr lang="en-US" sz="3600" b="1" smtClean="0">
                <a:latin typeface="Times New Roman" pitchFamily="18" charset="0"/>
                <a:cs typeface="Times New Roman" pitchFamily="18" charset="0"/>
              </a:rPr>
              <a:t>c) Vận dụng kiến thức</a:t>
            </a:r>
          </a:p>
        </p:txBody>
      </p:sp>
      <p:sp>
        <p:nvSpPr>
          <p:cNvPr id="6" name="TextBox 5"/>
          <p:cNvSpPr txBox="1"/>
          <p:nvPr/>
        </p:nvSpPr>
        <p:spPr>
          <a:xfrm>
            <a:off x="1194122" y="1770729"/>
            <a:ext cx="10756578" cy="757130"/>
          </a:xfrm>
          <a:prstGeom prst="rect">
            <a:avLst/>
          </a:prstGeom>
          <a:noFill/>
        </p:spPr>
        <p:txBody>
          <a:bodyPr wrap="square" rtlCol="0">
            <a:spAutoFit/>
          </a:bodyPr>
          <a:lstStyle/>
          <a:p>
            <a:pPr algn="l">
              <a:lnSpc>
                <a:spcPct val="120000"/>
              </a:lnSpc>
            </a:pPr>
            <a:r>
              <a:rPr lang="en-US" sz="3600" smtClean="0">
                <a:solidFill>
                  <a:srgbClr val="00B050"/>
                </a:solidFill>
                <a:latin typeface="Times New Roman" pitchFamily="18" charset="0"/>
                <a:cs typeface="Times New Roman" pitchFamily="18" charset="0"/>
              </a:rPr>
              <a:t>Vẽ hình tam giác đều có cạnh bằng 2 cm.</a:t>
            </a:r>
          </a:p>
        </p:txBody>
      </p:sp>
      <p:sp>
        <p:nvSpPr>
          <p:cNvPr id="2" name="Oval 1"/>
          <p:cNvSpPr/>
          <p:nvPr/>
        </p:nvSpPr>
        <p:spPr>
          <a:xfrm>
            <a:off x="736922" y="1959912"/>
            <a:ext cx="457200" cy="5431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08462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36922" y="1401112"/>
            <a:ext cx="457200" cy="5431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itchFamily="18" charset="0"/>
                <a:cs typeface="Times New Roman" pitchFamily="18" charset="0"/>
              </a:rPr>
              <a:t>2</a:t>
            </a:r>
          </a:p>
        </p:txBody>
      </p:sp>
      <p:sp>
        <p:nvSpPr>
          <p:cNvPr id="5" name="Hộp Văn bản 2">
            <a:extLst>
              <a:ext uri="{FF2B5EF4-FFF2-40B4-BE49-F238E27FC236}">
                <a16:creationId xmlns:a16="http://schemas.microsoft.com/office/drawing/2014/main" id="{B7B9E173-BB32-4846-84C8-9C0C522E6089}"/>
              </a:ext>
            </a:extLst>
          </p:cNvPr>
          <p:cNvSpPr txBox="1"/>
          <p:nvPr/>
        </p:nvSpPr>
        <p:spPr>
          <a:xfrm>
            <a:off x="1255018" y="1353212"/>
            <a:ext cx="9938255" cy="603319"/>
          </a:xfrm>
          <a:prstGeom prst="rect">
            <a:avLst/>
          </a:prstGeom>
          <a:noFill/>
        </p:spPr>
        <p:txBody>
          <a:bodyPr wrap="square" lIns="109728" tIns="54864" rIns="109728" bIns="54864" rtlCol="0">
            <a:spAutoFit/>
          </a:bodyPr>
          <a:lstStyle/>
          <a:p>
            <a:r>
              <a:rPr lang="en-US" sz="3200" dirty="0">
                <a:solidFill>
                  <a:srgbClr val="00B050"/>
                </a:solidFill>
                <a:latin typeface="Times New Roman" pitchFamily="18" charset="0"/>
                <a:cs typeface="Times New Roman" pitchFamily="18" charset="0"/>
              </a:rPr>
              <a:t>Hãy kể tên các hình tam giác đều có trong hình sau:</a:t>
            </a:r>
            <a:endParaRPr lang="vi-VN" sz="3200" dirty="0">
              <a:solidFill>
                <a:srgbClr val="00B05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11" y="2059842"/>
            <a:ext cx="3749040" cy="356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3" y="2178618"/>
            <a:ext cx="4846320" cy="321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98800" y="5511800"/>
            <a:ext cx="1421892" cy="523220"/>
          </a:xfrm>
          <a:prstGeom prst="rect">
            <a:avLst/>
          </a:prstGeom>
          <a:noFill/>
        </p:spPr>
        <p:txBody>
          <a:bodyPr wrap="square" rtlCol="0">
            <a:spAutoFit/>
          </a:bodyPr>
          <a:lstStyle/>
          <a:p>
            <a:pPr algn="l"/>
            <a:r>
              <a:rPr lang="en-US" sz="2800" smtClean="0">
                <a:solidFill>
                  <a:schemeClr val="accent6">
                    <a:lumMod val="60000"/>
                    <a:lumOff val="40000"/>
                  </a:schemeClr>
                </a:solidFill>
                <a:latin typeface="Times New Roman" pitchFamily="18" charset="0"/>
                <a:cs typeface="Times New Roman" pitchFamily="18" charset="0"/>
              </a:rPr>
              <a:t>Hình 1</a:t>
            </a:r>
          </a:p>
        </p:txBody>
      </p:sp>
      <p:sp>
        <p:nvSpPr>
          <p:cNvPr id="12" name="TextBox 11"/>
          <p:cNvSpPr txBox="1"/>
          <p:nvPr/>
        </p:nvSpPr>
        <p:spPr>
          <a:xfrm>
            <a:off x="9836085" y="5587210"/>
            <a:ext cx="1421892" cy="523220"/>
          </a:xfrm>
          <a:prstGeom prst="rect">
            <a:avLst/>
          </a:prstGeom>
          <a:noFill/>
        </p:spPr>
        <p:txBody>
          <a:bodyPr wrap="square" rtlCol="0">
            <a:spAutoFit/>
          </a:bodyPr>
          <a:lstStyle/>
          <a:p>
            <a:pPr algn="l"/>
            <a:r>
              <a:rPr lang="en-US" sz="2800" smtClean="0">
                <a:solidFill>
                  <a:schemeClr val="accent6">
                    <a:lumMod val="60000"/>
                    <a:lumOff val="40000"/>
                  </a:schemeClr>
                </a:solidFill>
                <a:latin typeface="Times New Roman" pitchFamily="18" charset="0"/>
                <a:cs typeface="Times New Roman" pitchFamily="18" charset="0"/>
              </a:rPr>
              <a:t>Hình 2</a:t>
            </a:r>
          </a:p>
        </p:txBody>
      </p:sp>
      <p:sp>
        <p:nvSpPr>
          <p:cNvPr id="13" name="Hộp Văn bản 2">
            <a:extLst>
              <a:ext uri="{FF2B5EF4-FFF2-40B4-BE49-F238E27FC236}">
                <a16:creationId xmlns:a16="http://schemas.microsoft.com/office/drawing/2014/main" id="{B7B9E173-BB32-4846-84C8-9C0C522E6089}"/>
              </a:ext>
            </a:extLst>
          </p:cNvPr>
          <p:cNvSpPr txBox="1"/>
          <p:nvPr/>
        </p:nvSpPr>
        <p:spPr>
          <a:xfrm>
            <a:off x="1407418" y="6128412"/>
            <a:ext cx="9938255" cy="603319"/>
          </a:xfrm>
          <a:prstGeom prst="rect">
            <a:avLst/>
          </a:prstGeom>
          <a:noFill/>
        </p:spPr>
        <p:txBody>
          <a:bodyPr wrap="square" lIns="109728" tIns="54864" rIns="109728" bIns="54864" rtlCol="0">
            <a:spAutoFit/>
          </a:bodyPr>
          <a:lstStyle/>
          <a:p>
            <a:r>
              <a:rPr lang="en-US" sz="3200" b="1" smtClean="0">
                <a:solidFill>
                  <a:schemeClr val="accent6">
                    <a:lumMod val="60000"/>
                    <a:lumOff val="40000"/>
                  </a:schemeClr>
                </a:solidFill>
                <a:latin typeface="Times New Roman" pitchFamily="18" charset="0"/>
                <a:cs typeface="Times New Roman" pitchFamily="18" charset="0"/>
              </a:rPr>
              <a:t>Hình 1:</a:t>
            </a:r>
            <a:r>
              <a:rPr lang="en-US" sz="3200" smtClean="0">
                <a:solidFill>
                  <a:srgbClr val="00B050"/>
                </a:solidFill>
                <a:latin typeface="Times New Roman" pitchFamily="18" charset="0"/>
                <a:cs typeface="Times New Roman" pitchFamily="18" charset="0"/>
              </a:rPr>
              <a:t> Các tam giác AEF, ABC, ADC là các tam giác đều</a:t>
            </a:r>
            <a:endParaRPr lang="vi-VN" sz="3200" dirty="0">
              <a:solidFill>
                <a:srgbClr val="00B050"/>
              </a:solidFill>
              <a:latin typeface="Times New Roman" pitchFamily="18" charset="0"/>
              <a:cs typeface="Times New Roman" pitchFamily="18" charset="0"/>
            </a:endParaRPr>
          </a:p>
        </p:txBody>
      </p:sp>
      <p:sp>
        <p:nvSpPr>
          <p:cNvPr id="14" name="Hộp Văn bản 2">
            <a:extLst>
              <a:ext uri="{FF2B5EF4-FFF2-40B4-BE49-F238E27FC236}">
                <a16:creationId xmlns:a16="http://schemas.microsoft.com/office/drawing/2014/main" id="{B7B9E173-BB32-4846-84C8-9C0C522E6089}"/>
              </a:ext>
            </a:extLst>
          </p:cNvPr>
          <p:cNvSpPr txBox="1"/>
          <p:nvPr/>
        </p:nvSpPr>
        <p:spPr>
          <a:xfrm>
            <a:off x="1382018" y="6890412"/>
            <a:ext cx="9938255" cy="603319"/>
          </a:xfrm>
          <a:prstGeom prst="rect">
            <a:avLst/>
          </a:prstGeom>
          <a:noFill/>
        </p:spPr>
        <p:txBody>
          <a:bodyPr wrap="square" lIns="109728" tIns="54864" rIns="109728" bIns="54864" rtlCol="0">
            <a:spAutoFit/>
          </a:bodyPr>
          <a:lstStyle/>
          <a:p>
            <a:r>
              <a:rPr lang="en-US" sz="3200" b="1" smtClean="0">
                <a:solidFill>
                  <a:schemeClr val="accent6">
                    <a:lumMod val="60000"/>
                    <a:lumOff val="40000"/>
                  </a:schemeClr>
                </a:solidFill>
                <a:latin typeface="Times New Roman" pitchFamily="18" charset="0"/>
                <a:cs typeface="Times New Roman" pitchFamily="18" charset="0"/>
              </a:rPr>
              <a:t>Hình 2:</a:t>
            </a:r>
            <a:r>
              <a:rPr lang="en-US" sz="3200" smtClean="0">
                <a:solidFill>
                  <a:srgbClr val="00B050"/>
                </a:solidFill>
                <a:latin typeface="Times New Roman" pitchFamily="18" charset="0"/>
                <a:cs typeface="Times New Roman" pitchFamily="18" charset="0"/>
              </a:rPr>
              <a:t> Tam giác MND là tam giác đều</a:t>
            </a:r>
            <a:endParaRPr lang="vi-VN" sz="3200" dirty="0">
              <a:solidFill>
                <a:srgbClr val="00B050"/>
              </a:solidFill>
              <a:latin typeface="Times New Roman" pitchFamily="18" charset="0"/>
              <a:cs typeface="Times New Roman" pitchFamily="18" charset="0"/>
            </a:endParaRPr>
          </a:p>
        </p:txBody>
      </p:sp>
      <p:grpSp>
        <p:nvGrpSpPr>
          <p:cNvPr id="19" name="Group 18"/>
          <p:cNvGrpSpPr/>
          <p:nvPr/>
        </p:nvGrpSpPr>
        <p:grpSpPr>
          <a:xfrm>
            <a:off x="9836085" y="2476500"/>
            <a:ext cx="1484188" cy="1485900"/>
            <a:chOff x="9836085" y="2476500"/>
            <a:chExt cx="1484188" cy="1485900"/>
          </a:xfrm>
        </p:grpSpPr>
        <p:cxnSp>
          <p:nvCxnSpPr>
            <p:cNvPr id="8" name="Straight Connector 7"/>
            <p:cNvCxnSpPr/>
            <p:nvPr/>
          </p:nvCxnSpPr>
          <p:spPr>
            <a:xfrm>
              <a:off x="9836085" y="2476500"/>
              <a:ext cx="0" cy="14859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836085" y="2476500"/>
              <a:ext cx="142189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836085" y="3962400"/>
              <a:ext cx="148418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294873" y="2476500"/>
              <a:ext cx="0" cy="14859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7086600" y="3456785"/>
            <a:ext cx="2349500" cy="338554"/>
          </a:xfrm>
          <a:prstGeom prst="rect">
            <a:avLst/>
          </a:prstGeom>
          <a:noFill/>
        </p:spPr>
        <p:txBody>
          <a:bodyPr wrap="square" rtlCol="0">
            <a:spAutoFit/>
          </a:bodyPr>
          <a:lstStyle/>
          <a:p>
            <a:pPr algn="l"/>
            <a:r>
              <a:rPr lang="en-US" sz="1600" b="1" smtClean="0">
                <a:solidFill>
                  <a:schemeClr val="accent6">
                    <a:lumMod val="75000"/>
                  </a:schemeClr>
                </a:solidFill>
                <a:latin typeface="Times New Roman" pitchFamily="18" charset="0"/>
                <a:cs typeface="Times New Roman" pitchFamily="18" charset="0"/>
              </a:rPr>
              <a:t>HÌNH VUÔNG</a:t>
            </a:r>
          </a:p>
        </p:txBody>
      </p:sp>
    </p:spTree>
    <p:extLst>
      <p:ext uri="{BB962C8B-B14F-4D97-AF65-F5344CB8AC3E}">
        <p14:creationId xmlns:p14="http://schemas.microsoft.com/office/powerpoint/2010/main" val="11536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ppt_x</p:attrName>
                                        </p:attrNameLst>
                                      </p:cBhvr>
                                      <p:tavLst>
                                        <p:tav tm="0">
                                          <p:val>
                                            <p:strVal val="#ppt_x-#ppt_w*1.125000"/>
                                          </p:val>
                                        </p:tav>
                                        <p:tav tm="100000">
                                          <p:val>
                                            <p:strVal val="#ppt_x"/>
                                          </p:val>
                                        </p:tav>
                                      </p:tavLst>
                                    </p:anim>
                                    <p:animEffect transition="in" filter="wipe(right)">
                                      <p:cBhvr>
                                        <p:cTn id="11" dur="500"/>
                                        <p:tgtEl>
                                          <p:spTgt spid="5"/>
                                        </p:tgtEl>
                                      </p:cBhvr>
                                    </p:animEffect>
                                  </p:childTnLst>
                                </p:cTn>
                              </p:par>
                              <p:par>
                                <p:cTn id="12" presetID="6" presetClass="entr" presetSubtype="16" fill="hold" nodeType="with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circle(in)">
                                      <p:cBhvr>
                                        <p:cTn id="14" dur="2000"/>
                                        <p:tgtEl>
                                          <p:spTgt spid="1030"/>
                                        </p:tgtEl>
                                      </p:cBhvr>
                                    </p:animEffect>
                                  </p:childTnLst>
                                </p:cTn>
                              </p:par>
                              <p:par>
                                <p:cTn id="15" presetID="6"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heel(1)">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77083E-6 -0.05864 L -0.18316 0.05865 " pathEditMode="relative" rAng="0" ptsTypes="AA">
                                      <p:cBhvr>
                                        <p:cTn id="42" dur="2000" fill="hold"/>
                                        <p:tgtEl>
                                          <p:spTgt spid="19"/>
                                        </p:tgtEl>
                                        <p:attrNameLst>
                                          <p:attrName>ppt_x</p:attrName>
                                          <p:attrName>ppt_y</p:attrName>
                                        </p:attrNameLst>
                                      </p:cBhvr>
                                      <p:rCtr x="-9158" y="5864"/>
                                    </p:animMotion>
                                  </p:childTnLst>
                                </p:cTn>
                              </p:par>
                              <p:par>
                                <p:cTn id="43" presetID="6"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p:bldP spid="12" grpId="0"/>
      <p:bldP spid="13" grpId="0"/>
      <p:bldP spid="14" grpId="0"/>
      <p:bldP spid="2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2760</TotalTime>
  <Words>1053</Words>
  <Application>Microsoft Office PowerPoint</Application>
  <PresentationFormat>Custom</PresentationFormat>
  <Paragraphs>186</Paragraphs>
  <Slides>26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A3.OpenSansBold-San</vt:lpstr>
      <vt:lpstr>A3.OpenSans-San</vt:lpstr>
      <vt:lpstr>Arial</vt:lpstr>
      <vt:lpstr>Calibri</vt:lpstr>
      <vt:lpstr>Calibri Light</vt:lpstr>
      <vt:lpstr>等线</vt:lpstr>
      <vt:lpstr>SVN-Bariol</vt:lpstr>
      <vt:lpstr>SVN-Veneer</vt:lpstr>
      <vt:lpstr>Times New Roman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195</cp:revision>
  <dcterms:created xsi:type="dcterms:W3CDTF">2021-08-08T07:52:26Z</dcterms:created>
  <dcterms:modified xsi:type="dcterms:W3CDTF">2024-11-28T07:21:56Z</dcterms:modified>
</cp:coreProperties>
</file>