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3" r:id="rId3"/>
    <p:sldMasterId id="2147483685" r:id="rId4"/>
  </p:sldMasterIdLst>
  <p:notesMasterIdLst>
    <p:notesMasterId r:id="rId31"/>
  </p:notesMasterIdLst>
  <p:sldIdLst>
    <p:sldId id="256" r:id="rId5"/>
    <p:sldId id="310" r:id="rId6"/>
    <p:sldId id="266" r:id="rId7"/>
    <p:sldId id="341" r:id="rId8"/>
    <p:sldId id="342" r:id="rId9"/>
    <p:sldId id="343" r:id="rId10"/>
    <p:sldId id="344" r:id="rId11"/>
    <p:sldId id="309" r:id="rId12"/>
    <p:sldId id="345" r:id="rId13"/>
    <p:sldId id="346" r:id="rId14"/>
    <p:sldId id="348" r:id="rId15"/>
    <p:sldId id="349" r:id="rId16"/>
    <p:sldId id="350" r:id="rId17"/>
    <p:sldId id="351" r:id="rId18"/>
    <p:sldId id="352" r:id="rId19"/>
    <p:sldId id="258" r:id="rId20"/>
    <p:sldId id="354" r:id="rId21"/>
    <p:sldId id="260" r:id="rId22"/>
    <p:sldId id="356" r:id="rId23"/>
    <p:sldId id="357" r:id="rId24"/>
    <p:sldId id="263" r:id="rId25"/>
    <p:sldId id="358" r:id="rId26"/>
    <p:sldId id="265" r:id="rId27"/>
    <p:sldId id="294" r:id="rId28"/>
    <p:sldId id="264" r:id="rId29"/>
    <p:sldId id="261" r:id="rId30"/>
  </p:sldIdLst>
  <p:sldSz cx="18288000" cy="10287000"/>
  <p:notesSz cx="6858000" cy="9144000"/>
  <p:embeddedFontLs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
      <p:font typeface="Dotum" panose="020B0604020202020204" charset="-127"/>
      <p:regular r:id="rId37"/>
    </p:embeddedFont>
    <p:embeddedFont>
      <p:font typeface="Anton" panose="020B0604020202020204" charset="0"/>
      <p:regular r:id="rId38"/>
    </p:embeddedFont>
    <p:embeddedFont>
      <p:font typeface="Calibri Light" panose="020F0302020204030204" pitchFamily="34" charset="0"/>
      <p:regular r:id="rId39"/>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D"/>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2952" autoAdjust="0"/>
  </p:normalViewPr>
  <p:slideViewPr>
    <p:cSldViewPr>
      <p:cViewPr varScale="1">
        <p:scale>
          <a:sx n="42" d="100"/>
          <a:sy n="42" d="100"/>
        </p:scale>
        <p:origin x="820"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9EDF2-19B2-49A8-8CFA-940DE9BCA7D0}" type="datetimeFigureOut">
              <a:rPr lang="en-US" smtClean="0"/>
              <a:t>11/28/2024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A7274-2722-4ED5-82D1-3F365BFF4E5B}" type="slidenum">
              <a:rPr lang="en-US" smtClean="0"/>
              <a:t>‹#›</a:t>
            </a:fld>
            <a:endParaRPr lang="en-US"/>
          </a:p>
        </p:txBody>
      </p:sp>
    </p:spTree>
    <p:extLst>
      <p:ext uri="{BB962C8B-B14F-4D97-AF65-F5344CB8AC3E}">
        <p14:creationId xmlns:p14="http://schemas.microsoft.com/office/powerpoint/2010/main" val="176054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2450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B614-7E39-4817-9BAC-FA65A8D874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1143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4869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517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7567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7031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B614-7E39-4817-9BAC-FA65A8D874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853205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B614-7E39-4817-9BAC-FA65A8D874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171094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B614-7E39-4817-9BAC-FA65A8D874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889384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B614-7E39-4817-9BAC-FA65A8D874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248214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1337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1261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6995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431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9149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0068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1940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831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1053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0007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1939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6"/>
        <p:cNvGrpSpPr/>
        <p:nvPr/>
      </p:nvGrpSpPr>
      <p:grpSpPr>
        <a:xfrm>
          <a:off x="0" y="0"/>
          <a:ext cx="0" cy="0"/>
          <a:chOff x="0" y="0"/>
          <a:chExt cx="0" cy="0"/>
        </a:xfrm>
      </p:grpSpPr>
      <p:sp>
        <p:nvSpPr>
          <p:cNvPr id="57" name="Google Shape;57;p4"/>
          <p:cNvSpPr txBox="1">
            <a:spLocks noGrp="1"/>
          </p:cNvSpPr>
          <p:nvPr>
            <p:ph type="title"/>
          </p:nvPr>
        </p:nvSpPr>
        <p:spPr>
          <a:xfrm>
            <a:off x="1426450" y="1079000"/>
            <a:ext cx="15435000" cy="14148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8" name="Google Shape;58;p4"/>
          <p:cNvSpPr txBox="1">
            <a:spLocks noGrp="1"/>
          </p:cNvSpPr>
          <p:nvPr>
            <p:ph type="body" idx="1"/>
          </p:nvPr>
        </p:nvSpPr>
        <p:spPr>
          <a:xfrm>
            <a:off x="1426450" y="2493900"/>
            <a:ext cx="15435000" cy="6714000"/>
          </a:xfrm>
          <a:prstGeom prst="rect">
            <a:avLst/>
          </a:prstGeom>
        </p:spPr>
        <p:txBody>
          <a:bodyPr spcFirstLastPara="1" wrap="square" lIns="91425" tIns="91425" rIns="91425" bIns="91425" anchor="t" anchorCtr="0">
            <a:noAutofit/>
          </a:bodyPr>
          <a:lstStyle>
            <a:lvl1pPr marL="914400" lvl="0" indent="-660400">
              <a:spcBef>
                <a:spcPts val="0"/>
              </a:spcBef>
              <a:spcAft>
                <a:spcPts val="0"/>
              </a:spcAft>
              <a:buSzPts val="1600"/>
              <a:buChar char="●"/>
              <a:defRPr/>
            </a:lvl1pPr>
            <a:lvl2pPr marL="1828800" lvl="1" indent="-660400">
              <a:spcBef>
                <a:spcPts val="0"/>
              </a:spcBef>
              <a:spcAft>
                <a:spcPts val="0"/>
              </a:spcAft>
              <a:buSzPts val="1600"/>
              <a:buChar char="○"/>
              <a:defRPr/>
            </a:lvl2pPr>
            <a:lvl3pPr marL="2743200" lvl="2" indent="-660400">
              <a:spcBef>
                <a:spcPts val="0"/>
              </a:spcBef>
              <a:spcAft>
                <a:spcPts val="0"/>
              </a:spcAft>
              <a:buSzPts val="1600"/>
              <a:buChar char="■"/>
              <a:defRPr/>
            </a:lvl3pPr>
            <a:lvl4pPr marL="3657600" lvl="3" indent="-660400">
              <a:spcBef>
                <a:spcPts val="0"/>
              </a:spcBef>
              <a:spcAft>
                <a:spcPts val="0"/>
              </a:spcAft>
              <a:buSzPts val="1600"/>
              <a:buChar char="●"/>
              <a:defRPr/>
            </a:lvl4pPr>
            <a:lvl5pPr marL="4572000" lvl="4" indent="-660400">
              <a:spcBef>
                <a:spcPts val="0"/>
              </a:spcBef>
              <a:spcAft>
                <a:spcPts val="0"/>
              </a:spcAft>
              <a:buSzPts val="1600"/>
              <a:buChar char="○"/>
              <a:defRPr/>
            </a:lvl5pPr>
            <a:lvl6pPr marL="5486400" lvl="5" indent="-660400">
              <a:spcBef>
                <a:spcPts val="0"/>
              </a:spcBef>
              <a:spcAft>
                <a:spcPts val="0"/>
              </a:spcAft>
              <a:buSzPts val="1600"/>
              <a:buChar char="■"/>
              <a:defRPr/>
            </a:lvl6pPr>
            <a:lvl7pPr marL="6400800" lvl="6" indent="-660400">
              <a:spcBef>
                <a:spcPts val="0"/>
              </a:spcBef>
              <a:spcAft>
                <a:spcPts val="0"/>
              </a:spcAft>
              <a:buSzPts val="1600"/>
              <a:buChar char="●"/>
              <a:defRPr/>
            </a:lvl7pPr>
            <a:lvl8pPr marL="7315200" lvl="7" indent="-660400">
              <a:spcBef>
                <a:spcPts val="0"/>
              </a:spcBef>
              <a:spcAft>
                <a:spcPts val="0"/>
              </a:spcAft>
              <a:buSzPts val="1600"/>
              <a:buChar char="○"/>
              <a:defRPr/>
            </a:lvl8pPr>
            <a:lvl9pPr marL="8229600" lvl="8" indent="-660400">
              <a:spcBef>
                <a:spcPts val="0"/>
              </a:spcBef>
              <a:spcAft>
                <a:spcPts val="0"/>
              </a:spcAft>
              <a:buSzPts val="1600"/>
              <a:buChar char="■"/>
              <a:defRPr/>
            </a:lvl9pPr>
          </a:lstStyle>
          <a:p>
            <a:endParaRPr/>
          </a:p>
        </p:txBody>
      </p:sp>
      <p:pic>
        <p:nvPicPr>
          <p:cNvPr id="59" name="Google Shape;59;p4"/>
          <p:cNvPicPr preferRelativeResize="0"/>
          <p:nvPr/>
        </p:nvPicPr>
        <p:blipFill rotWithShape="1">
          <a:blip r:embed="rId2">
            <a:alphaModFix/>
          </a:blip>
          <a:srcRect/>
          <a:stretch/>
        </p:blipFill>
        <p:spPr>
          <a:xfrm rot="10800000" flipH="1">
            <a:off x="0" y="-12588"/>
            <a:ext cx="18288000" cy="10312176"/>
          </a:xfrm>
          <a:prstGeom prst="rect">
            <a:avLst/>
          </a:prstGeom>
          <a:noFill/>
          <a:ln>
            <a:noFill/>
          </a:ln>
        </p:spPr>
      </p:pic>
      <p:grpSp>
        <p:nvGrpSpPr>
          <p:cNvPr id="60" name="Google Shape;60;p4"/>
          <p:cNvGrpSpPr/>
          <p:nvPr/>
        </p:nvGrpSpPr>
        <p:grpSpPr>
          <a:xfrm rot="10800000" flipH="1">
            <a:off x="648487" y="292187"/>
            <a:ext cx="16991050" cy="4495934"/>
            <a:chOff x="245800" y="1896900"/>
            <a:chExt cx="7086100" cy="1875025"/>
          </a:xfrm>
        </p:grpSpPr>
        <p:sp>
          <p:nvSpPr>
            <p:cNvPr id="61" name="Google Shape;61;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2" name="Google Shape;62;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3" name="Google Shape;63;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4" name="Google Shape;64;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5" name="Google Shape;65;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6" name="Google Shape;66;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7" name="Google Shape;67;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8" name="Google Shape;68;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9" name="Google Shape;69;p4"/>
          <p:cNvGrpSpPr/>
          <p:nvPr/>
        </p:nvGrpSpPr>
        <p:grpSpPr>
          <a:xfrm flipH="1">
            <a:off x="648487" y="5486287"/>
            <a:ext cx="16991050" cy="4495934"/>
            <a:chOff x="245800" y="1896900"/>
            <a:chExt cx="7086100" cy="1875025"/>
          </a:xfrm>
        </p:grpSpPr>
        <p:sp>
          <p:nvSpPr>
            <p:cNvPr id="70" name="Google Shape;70;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1" name="Google Shape;71;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2" name="Google Shape;72;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3" name="Google Shape;73;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4" name="Google Shape;74;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5" name="Google Shape;75;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6" name="Google Shape;76;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7" name="Google Shape;77;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8" name="Google Shape;78;p4"/>
          <p:cNvPicPr preferRelativeResize="0"/>
          <p:nvPr/>
        </p:nvPicPr>
        <p:blipFill>
          <a:blip r:embed="rId3">
            <a:alphaModFix/>
          </a:blip>
          <a:stretch>
            <a:fillRect/>
          </a:stretch>
        </p:blipFill>
        <p:spPr>
          <a:xfrm>
            <a:off x="16716650" y="760853"/>
            <a:ext cx="2013300" cy="4147398"/>
          </a:xfrm>
          <a:prstGeom prst="rect">
            <a:avLst/>
          </a:prstGeom>
          <a:noFill/>
          <a:ln>
            <a:noFill/>
          </a:ln>
        </p:spPr>
      </p:pic>
      <p:pic>
        <p:nvPicPr>
          <p:cNvPr id="79" name="Google Shape;79;p4"/>
          <p:cNvPicPr preferRelativeResize="0"/>
          <p:nvPr/>
        </p:nvPicPr>
        <p:blipFill>
          <a:blip r:embed="rId4">
            <a:alphaModFix/>
          </a:blip>
          <a:stretch>
            <a:fillRect/>
          </a:stretch>
        </p:blipFill>
        <p:spPr>
          <a:xfrm rot="-3411980">
            <a:off x="16044601" y="1082574"/>
            <a:ext cx="816950" cy="1407668"/>
          </a:xfrm>
          <a:prstGeom prst="rect">
            <a:avLst/>
          </a:prstGeom>
          <a:noFill/>
          <a:ln>
            <a:noFill/>
          </a:ln>
        </p:spPr>
      </p:pic>
      <p:pic>
        <p:nvPicPr>
          <p:cNvPr id="80" name="Google Shape;80;p4"/>
          <p:cNvPicPr preferRelativeResize="0"/>
          <p:nvPr/>
        </p:nvPicPr>
        <p:blipFill>
          <a:blip r:embed="rId5">
            <a:alphaModFix/>
          </a:blip>
          <a:stretch>
            <a:fillRect/>
          </a:stretch>
        </p:blipFill>
        <p:spPr>
          <a:xfrm>
            <a:off x="213750" y="3956201"/>
            <a:ext cx="2148200" cy="4016498"/>
          </a:xfrm>
          <a:prstGeom prst="rect">
            <a:avLst/>
          </a:prstGeom>
          <a:noFill/>
          <a:ln>
            <a:noFill/>
          </a:ln>
        </p:spPr>
      </p:pic>
    </p:spTree>
    <p:extLst>
      <p:ext uri="{BB962C8B-B14F-4D97-AF65-F5344CB8AC3E}">
        <p14:creationId xmlns:p14="http://schemas.microsoft.com/office/powerpoint/2010/main" val="548475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FD6E-7B7E-3A02-20CE-F0B5F1450123}"/>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6400E792-B9A6-E743-AD06-10C451027D1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E7C505B6-3D0C-985F-269F-DDEEE1DFCB56}"/>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11/28/2024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454119-5F02-4D13-A9A7-02B4A66B5B9A}"/>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D8D1927-2C93-871F-25F6-45A64F2FCE2C}"/>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654372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82DB-CF5E-5F22-1E59-C033B0826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C2B1F-5627-0101-AACE-8A8FBAE055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12CF6-3631-0B3B-1BE4-11A99F39DB62}"/>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11/28/2024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C997C37-AC45-F81D-B945-36B27CFE292C}"/>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F969892-EE81-695C-5149-EE01F9203B9A}"/>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850978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8CCE2-D60E-BE5C-D2E5-80BABD258745}"/>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477E9EBD-987F-FFD1-2924-96FDBE7E4F53}"/>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D025E0-2D14-4F6C-DFEE-7BA501184373}"/>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11/28/2024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BF72CE5-0C83-7BAA-6C44-FAC441937D2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1DF96F5-09E5-EF97-F031-B06D1CB13424}"/>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520993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BC219-A7A8-0570-5EA2-F8964231D4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050037-A812-B974-98AF-F01A3C958C1E}"/>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EB7793-3D3B-E804-D7AF-94E7AE2028AC}"/>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A156FE-68DB-39A9-83E9-DA3565EEB5D0}"/>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11/28/2024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0C372F7-B39B-8696-47B1-9F4F74FD971A}"/>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35BB8FA-2F29-F7B3-B8DC-38D3CC5E0DB2}"/>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817464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141A-0652-6467-CD34-211D12FACBC8}"/>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C5E045-4DA6-788D-8F7D-6D6CF9FF1546}"/>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5046A689-5664-455E-BF33-02D5C14556A6}"/>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5DB1C1-6C56-1F62-5A71-71CD283B6535}"/>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9F8ABB93-A5DA-3611-9091-F25BD315DDFF}"/>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8203AB-1F80-2043-2C53-F5F367AFEF69}"/>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11/28/2024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E6294692-61D7-2E62-DCFE-A2A782C34AC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03B3D51-FA71-6F22-1E31-4695B78E7200}"/>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887887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7CEDE-C796-BD5D-4253-C3C5D24D7C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98FAD0-25D8-1C11-04DF-B91ECF3A3CF9}"/>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11/28/2024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4B5CEE7-16C0-BF48-2449-905A6E2CB98D}"/>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1C4C943-9D0A-D161-834F-2872E01B4390}"/>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84502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AC73DD-540B-03F6-8336-C781E1EA55DE}"/>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11/28/2024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FC362019-D103-DEA5-07C1-A0B21DDE6753}"/>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70AB120B-5EFE-4339-F076-DC2AFB2E3417}"/>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157563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CB87-FCEB-E931-C07B-6354D1DFBBF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AA3895AA-563B-2855-6C3F-BACA2ED08537}"/>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6F295B-B33B-817E-97A6-0509A3FFAC5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562E03E-8265-60D1-688E-123A1316403A}"/>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11/28/2024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F93EF68-0A37-5DB3-52F1-47CAEBCA4307}"/>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B733D50-C688-CBD8-D410-A0651BC7839D}"/>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245681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1321-43B7-51F5-7D72-5B33445FC9DD}"/>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71CE07B9-2883-CFC7-6BC3-C51D785578BB}"/>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6ED3B529-8F8E-457E-20BD-8F6E32BBE8C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12F2238-C963-0248-2223-B8422E1DF952}"/>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11/28/2024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0BEA0F7-047F-C77D-212E-FA4D7E8EE33E}"/>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7F55ABD-32B3-3650-8E51-0F5C529E5DFA}"/>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262855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E4D5F-F88F-4EFD-A2B4-8E900DDD67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FD6E48-0F40-1928-7F22-5B25827D2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443EA-FF3C-6500-E962-1CF74E75B1FD}"/>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11/28/2024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7DA2650-7F61-BC74-C173-EB1E645163A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6DEA09B-DB82-5ED7-F6CD-C508F2FFFF8F}"/>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5836734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52C557-27BC-A705-2C75-AA24EFFD2A96}"/>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FD87DC-4EDB-74A9-117A-9809D48B1E3B}"/>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CB962E-9920-00C5-5051-8A24FC8D3FAD}"/>
              </a:ext>
            </a:extLst>
          </p:cNvPr>
          <p:cNvSpPr>
            <a:spLocks noGrp="1"/>
          </p:cNvSpPr>
          <p:nvPr>
            <p:ph type="dt" sz="half" idx="10"/>
          </p:nvPr>
        </p:nvSpPr>
        <p:spPr/>
        <p:txBody>
          <a:bodyPr/>
          <a:lstStyle/>
          <a:p>
            <a:pPr defTabSz="1371600"/>
            <a:fld id="{16FA65C8-7E18-4226-B0C6-302A7D2968EF}" type="datetimeFigureOut">
              <a:rPr lang="en-US" smtClean="0">
                <a:solidFill>
                  <a:prstClr val="black">
                    <a:tint val="75000"/>
                  </a:prstClr>
                </a:solidFill>
              </a:rPr>
              <a:pPr defTabSz="1371600"/>
              <a:t>11/28/2024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87F3DF1-3736-711A-1B44-4FE245686D95}"/>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E5DE0A-B592-F86F-2BD3-65F926061119}"/>
              </a:ext>
            </a:extLst>
          </p:cNvPr>
          <p:cNvSpPr>
            <a:spLocks noGrp="1"/>
          </p:cNvSpPr>
          <p:nvPr>
            <p:ph type="sldNum" sz="quarter" idx="12"/>
          </p:nvPr>
        </p:nvSpPr>
        <p:spPr/>
        <p:txBody>
          <a:body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737434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93BC-AF92-CC9F-F0F6-A63CC50654C9}"/>
              </a:ext>
            </a:extLst>
          </p:cNvPr>
          <p:cNvSpPr>
            <a:spLocks noGrp="1"/>
          </p:cNvSpPr>
          <p:nvPr>
            <p:ph type="ctrTitle"/>
          </p:nvPr>
        </p:nvSpPr>
        <p:spPr>
          <a:xfrm>
            <a:off x="2286000" y="1683546"/>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D3A3BDB1-0840-E4E1-4729-CCBE8E5A41E1}"/>
              </a:ext>
            </a:extLst>
          </p:cNvPr>
          <p:cNvSpPr>
            <a:spLocks noGrp="1"/>
          </p:cNvSpPr>
          <p:nvPr>
            <p:ph type="subTitle" idx="1"/>
          </p:nvPr>
        </p:nvSpPr>
        <p:spPr>
          <a:xfrm>
            <a:off x="2286000" y="5403058"/>
            <a:ext cx="13716000" cy="2483644"/>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35EEF13C-A5E4-7202-0DEA-560A31D02BE3}"/>
              </a:ext>
            </a:extLst>
          </p:cNvPr>
          <p:cNvSpPr>
            <a:spLocks noGrp="1"/>
          </p:cNvSpPr>
          <p:nvPr>
            <p:ph type="dt" sz="half" idx="10"/>
          </p:nvPr>
        </p:nvSpPr>
        <p:spPr/>
        <p:txBody>
          <a:bodyPr/>
          <a:lstStyle/>
          <a:p>
            <a:pPr defTabSz="1828800">
              <a:buClr>
                <a:srgbClr val="000000"/>
              </a:buClr>
            </a:pPr>
            <a:fld id="{3E7A662F-ADB8-46B8-818A-62BC133FFAB9}" type="datetimeFigureOut">
              <a:rPr lang="en-US" kern="0" smtClean="0">
                <a:solidFill>
                  <a:prstClr val="black">
                    <a:tint val="75000"/>
                  </a:prstClr>
                </a:solidFill>
                <a:latin typeface="Arial"/>
                <a:cs typeface="Arial"/>
                <a:sym typeface="Arial"/>
              </a:rPr>
              <a:pPr defTabSz="1828800">
                <a:buClr>
                  <a:srgbClr val="000000"/>
                </a:buClr>
              </a:pPr>
              <a:t>11/28/2024</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81803000-B2D4-7179-C3C1-38F2D19CE418}"/>
              </a:ext>
            </a:extLst>
          </p:cNvPr>
          <p:cNvSpPr>
            <a:spLocks noGrp="1"/>
          </p:cNvSpPr>
          <p:nvPr>
            <p:ph type="ftr" sz="quarter" idx="11"/>
          </p:nvPr>
        </p:nvSpPr>
        <p:spPr/>
        <p:txBody>
          <a:bodyPr/>
          <a:lstStyle/>
          <a:p>
            <a:pPr defTabSz="1828800">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7C4A112A-77C9-58D8-B37A-53F8E66B2708}"/>
              </a:ext>
            </a:extLst>
          </p:cNvPr>
          <p:cNvSpPr>
            <a:spLocks noGrp="1"/>
          </p:cNvSpPr>
          <p:nvPr>
            <p:ph type="sldNum" sz="quarter" idx="12"/>
          </p:nvPr>
        </p:nvSpPr>
        <p:spPr/>
        <p:txBody>
          <a:bodyPr/>
          <a:lstStyle/>
          <a:p>
            <a:pPr defTabSz="1828800">
              <a:buClr>
                <a:srgbClr val="000000"/>
              </a:buClr>
            </a:pPr>
            <a:fld id="{9D488BAC-C627-4D4D-894C-97E6872A1480}" type="slidenum">
              <a:rPr lang="en-US" kern="0" smtClean="0">
                <a:solidFill>
                  <a:prstClr val="black">
                    <a:tint val="75000"/>
                  </a:prstClr>
                </a:solidFill>
                <a:latin typeface="Arial"/>
                <a:cs typeface="Arial"/>
                <a:sym typeface="Arial"/>
              </a:rPr>
              <a:pPr defTabSz="182880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9859800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35324-8267-132B-A11B-7AE46AF1B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58A2A9-9856-EA24-BEED-701C46A56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FEF54-67A4-A36E-2C37-CC9C6FF82C01}"/>
              </a:ext>
            </a:extLst>
          </p:cNvPr>
          <p:cNvSpPr>
            <a:spLocks noGrp="1"/>
          </p:cNvSpPr>
          <p:nvPr>
            <p:ph type="dt" sz="half" idx="10"/>
          </p:nvPr>
        </p:nvSpPr>
        <p:spPr/>
        <p:txBody>
          <a:bodyPr/>
          <a:lstStyle/>
          <a:p>
            <a:pPr defTabSz="1828800">
              <a:buClr>
                <a:srgbClr val="000000"/>
              </a:buClr>
            </a:pPr>
            <a:fld id="{3E7A662F-ADB8-46B8-818A-62BC133FFAB9}" type="datetimeFigureOut">
              <a:rPr lang="en-US" kern="0" smtClean="0">
                <a:solidFill>
                  <a:prstClr val="black">
                    <a:tint val="75000"/>
                  </a:prstClr>
                </a:solidFill>
                <a:latin typeface="Arial"/>
                <a:cs typeface="Arial"/>
                <a:sym typeface="Arial"/>
              </a:rPr>
              <a:pPr defTabSz="1828800">
                <a:buClr>
                  <a:srgbClr val="000000"/>
                </a:buClr>
              </a:pPr>
              <a:t>11/28/2024</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4F1338B9-C07F-FEFB-49D0-23A92A3154FB}"/>
              </a:ext>
            </a:extLst>
          </p:cNvPr>
          <p:cNvSpPr>
            <a:spLocks noGrp="1"/>
          </p:cNvSpPr>
          <p:nvPr>
            <p:ph type="ftr" sz="quarter" idx="11"/>
          </p:nvPr>
        </p:nvSpPr>
        <p:spPr/>
        <p:txBody>
          <a:bodyPr/>
          <a:lstStyle/>
          <a:p>
            <a:pPr defTabSz="1828800">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986B5C84-5290-50AB-44C7-5A2CF4DF84E0}"/>
              </a:ext>
            </a:extLst>
          </p:cNvPr>
          <p:cNvSpPr>
            <a:spLocks noGrp="1"/>
          </p:cNvSpPr>
          <p:nvPr>
            <p:ph type="sldNum" sz="quarter" idx="12"/>
          </p:nvPr>
        </p:nvSpPr>
        <p:spPr/>
        <p:txBody>
          <a:bodyPr/>
          <a:lstStyle/>
          <a:p>
            <a:pPr defTabSz="1828800">
              <a:buClr>
                <a:srgbClr val="000000"/>
              </a:buClr>
            </a:pPr>
            <a:fld id="{9D488BAC-C627-4D4D-894C-97E6872A1480}" type="slidenum">
              <a:rPr lang="en-US" kern="0" smtClean="0">
                <a:solidFill>
                  <a:prstClr val="black">
                    <a:tint val="75000"/>
                  </a:prstClr>
                </a:solidFill>
                <a:latin typeface="Arial"/>
                <a:cs typeface="Arial"/>
                <a:sym typeface="Arial"/>
              </a:rPr>
              <a:pPr defTabSz="182880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6549838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71E5-DF2E-0B05-9BB6-D9805214ABC0}"/>
              </a:ext>
            </a:extLst>
          </p:cNvPr>
          <p:cNvSpPr>
            <a:spLocks noGrp="1"/>
          </p:cNvSpPr>
          <p:nvPr>
            <p:ph type="title"/>
          </p:nvPr>
        </p:nvSpPr>
        <p:spPr>
          <a:xfrm>
            <a:off x="1247776" y="2564609"/>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7CDD26D5-F523-2AD4-BE79-989A632471EA}"/>
              </a:ext>
            </a:extLst>
          </p:cNvPr>
          <p:cNvSpPr>
            <a:spLocks noGrp="1"/>
          </p:cNvSpPr>
          <p:nvPr>
            <p:ph type="body" idx="1"/>
          </p:nvPr>
        </p:nvSpPr>
        <p:spPr>
          <a:xfrm>
            <a:off x="1247776" y="6884197"/>
            <a:ext cx="15773400" cy="2250282"/>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7F8548-A112-EEB6-C991-C2DFEE306884}"/>
              </a:ext>
            </a:extLst>
          </p:cNvPr>
          <p:cNvSpPr>
            <a:spLocks noGrp="1"/>
          </p:cNvSpPr>
          <p:nvPr>
            <p:ph type="dt" sz="half" idx="10"/>
          </p:nvPr>
        </p:nvSpPr>
        <p:spPr/>
        <p:txBody>
          <a:bodyPr/>
          <a:lstStyle/>
          <a:p>
            <a:pPr defTabSz="1828800">
              <a:buClr>
                <a:srgbClr val="000000"/>
              </a:buClr>
            </a:pPr>
            <a:fld id="{3E7A662F-ADB8-46B8-818A-62BC133FFAB9}" type="datetimeFigureOut">
              <a:rPr lang="en-US" kern="0" smtClean="0">
                <a:solidFill>
                  <a:prstClr val="black">
                    <a:tint val="75000"/>
                  </a:prstClr>
                </a:solidFill>
                <a:latin typeface="Arial"/>
                <a:cs typeface="Arial"/>
                <a:sym typeface="Arial"/>
              </a:rPr>
              <a:pPr defTabSz="1828800">
                <a:buClr>
                  <a:srgbClr val="000000"/>
                </a:buClr>
              </a:pPr>
              <a:t>11/28/2024</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15AEBFA2-728A-88B8-57B7-F6120955887D}"/>
              </a:ext>
            </a:extLst>
          </p:cNvPr>
          <p:cNvSpPr>
            <a:spLocks noGrp="1"/>
          </p:cNvSpPr>
          <p:nvPr>
            <p:ph type="ftr" sz="quarter" idx="11"/>
          </p:nvPr>
        </p:nvSpPr>
        <p:spPr/>
        <p:txBody>
          <a:bodyPr/>
          <a:lstStyle/>
          <a:p>
            <a:pPr defTabSz="1828800">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AFFE61AE-AA2B-0E2E-87CB-EBE643C8AD18}"/>
              </a:ext>
            </a:extLst>
          </p:cNvPr>
          <p:cNvSpPr>
            <a:spLocks noGrp="1"/>
          </p:cNvSpPr>
          <p:nvPr>
            <p:ph type="sldNum" sz="quarter" idx="12"/>
          </p:nvPr>
        </p:nvSpPr>
        <p:spPr/>
        <p:txBody>
          <a:bodyPr/>
          <a:lstStyle/>
          <a:p>
            <a:pPr defTabSz="1828800">
              <a:buClr>
                <a:srgbClr val="000000"/>
              </a:buClr>
            </a:pPr>
            <a:fld id="{9D488BAC-C627-4D4D-894C-97E6872A1480}" type="slidenum">
              <a:rPr lang="en-US" kern="0" smtClean="0">
                <a:solidFill>
                  <a:prstClr val="black">
                    <a:tint val="75000"/>
                  </a:prstClr>
                </a:solidFill>
                <a:latin typeface="Arial"/>
                <a:cs typeface="Arial"/>
                <a:sym typeface="Arial"/>
              </a:rPr>
              <a:pPr defTabSz="182880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39373106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9D69-7EE2-A2A9-3DFD-82A23F8D59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09708F-40F8-02D9-9E08-3081FA9A478C}"/>
              </a:ext>
            </a:extLst>
          </p:cNvPr>
          <p:cNvSpPr>
            <a:spLocks noGrp="1"/>
          </p:cNvSpPr>
          <p:nvPr>
            <p:ph sz="half" idx="1"/>
          </p:nvPr>
        </p:nvSpPr>
        <p:spPr>
          <a:xfrm>
            <a:off x="1257300" y="2738438"/>
            <a:ext cx="7772400" cy="652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EDAC71-91D4-0CCA-B5C6-B860CE3A3218}"/>
              </a:ext>
            </a:extLst>
          </p:cNvPr>
          <p:cNvSpPr>
            <a:spLocks noGrp="1"/>
          </p:cNvSpPr>
          <p:nvPr>
            <p:ph sz="half" idx="2"/>
          </p:nvPr>
        </p:nvSpPr>
        <p:spPr>
          <a:xfrm>
            <a:off x="9258300" y="2738438"/>
            <a:ext cx="7772400" cy="6527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446B6C-E8EB-5F24-2EC4-5AE59D34863F}"/>
              </a:ext>
            </a:extLst>
          </p:cNvPr>
          <p:cNvSpPr>
            <a:spLocks noGrp="1"/>
          </p:cNvSpPr>
          <p:nvPr>
            <p:ph type="dt" sz="half" idx="10"/>
          </p:nvPr>
        </p:nvSpPr>
        <p:spPr/>
        <p:txBody>
          <a:bodyPr/>
          <a:lstStyle/>
          <a:p>
            <a:pPr defTabSz="1828800">
              <a:buClr>
                <a:srgbClr val="000000"/>
              </a:buClr>
            </a:pPr>
            <a:fld id="{3E7A662F-ADB8-46B8-818A-62BC133FFAB9}" type="datetimeFigureOut">
              <a:rPr lang="en-US" kern="0" smtClean="0">
                <a:solidFill>
                  <a:prstClr val="black">
                    <a:tint val="75000"/>
                  </a:prstClr>
                </a:solidFill>
                <a:latin typeface="Arial"/>
                <a:cs typeface="Arial"/>
                <a:sym typeface="Arial"/>
              </a:rPr>
              <a:pPr defTabSz="1828800">
                <a:buClr>
                  <a:srgbClr val="000000"/>
                </a:buClr>
              </a:pPr>
              <a:t>11/28/2024</a:t>
            </a:fld>
            <a:endParaRPr lang="en-US" kern="0">
              <a:solidFill>
                <a:prstClr val="black">
                  <a:tint val="75000"/>
                </a:prstClr>
              </a:solidFill>
              <a:latin typeface="Arial"/>
              <a:cs typeface="Arial"/>
              <a:sym typeface="Arial"/>
            </a:endParaRPr>
          </a:p>
        </p:txBody>
      </p:sp>
      <p:sp>
        <p:nvSpPr>
          <p:cNvPr id="6" name="Footer Placeholder 5">
            <a:extLst>
              <a:ext uri="{FF2B5EF4-FFF2-40B4-BE49-F238E27FC236}">
                <a16:creationId xmlns:a16="http://schemas.microsoft.com/office/drawing/2014/main" id="{B66288BF-083A-86BA-71B5-6534DC4E31DB}"/>
              </a:ext>
            </a:extLst>
          </p:cNvPr>
          <p:cNvSpPr>
            <a:spLocks noGrp="1"/>
          </p:cNvSpPr>
          <p:nvPr>
            <p:ph type="ftr" sz="quarter" idx="11"/>
          </p:nvPr>
        </p:nvSpPr>
        <p:spPr/>
        <p:txBody>
          <a:bodyPr/>
          <a:lstStyle/>
          <a:p>
            <a:pPr defTabSz="1828800">
              <a:buClr>
                <a:srgbClr val="000000"/>
              </a:buClr>
            </a:pPr>
            <a:endParaRPr lang="en-US" kern="0">
              <a:solidFill>
                <a:prstClr val="black">
                  <a:tint val="75000"/>
                </a:prstClr>
              </a:solidFill>
              <a:latin typeface="Arial"/>
              <a:cs typeface="Arial"/>
              <a:sym typeface="Arial"/>
            </a:endParaRPr>
          </a:p>
        </p:txBody>
      </p:sp>
      <p:sp>
        <p:nvSpPr>
          <p:cNvPr id="7" name="Slide Number Placeholder 6">
            <a:extLst>
              <a:ext uri="{FF2B5EF4-FFF2-40B4-BE49-F238E27FC236}">
                <a16:creationId xmlns:a16="http://schemas.microsoft.com/office/drawing/2014/main" id="{72D57735-B5D3-05FF-B5FE-375ABA1DDB4F}"/>
              </a:ext>
            </a:extLst>
          </p:cNvPr>
          <p:cNvSpPr>
            <a:spLocks noGrp="1"/>
          </p:cNvSpPr>
          <p:nvPr>
            <p:ph type="sldNum" sz="quarter" idx="12"/>
          </p:nvPr>
        </p:nvSpPr>
        <p:spPr/>
        <p:txBody>
          <a:bodyPr/>
          <a:lstStyle/>
          <a:p>
            <a:pPr defTabSz="1828800">
              <a:buClr>
                <a:srgbClr val="000000"/>
              </a:buClr>
            </a:pPr>
            <a:fld id="{9D488BAC-C627-4D4D-894C-97E6872A1480}" type="slidenum">
              <a:rPr lang="en-US" kern="0" smtClean="0">
                <a:solidFill>
                  <a:prstClr val="black">
                    <a:tint val="75000"/>
                  </a:prstClr>
                </a:solidFill>
                <a:latin typeface="Arial"/>
                <a:cs typeface="Arial"/>
                <a:sym typeface="Arial"/>
              </a:rPr>
              <a:pPr defTabSz="182880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3153331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AADF-8A58-BB8E-E058-A8A6F7CB7684}"/>
              </a:ext>
            </a:extLst>
          </p:cNvPr>
          <p:cNvSpPr>
            <a:spLocks noGrp="1"/>
          </p:cNvSpPr>
          <p:nvPr>
            <p:ph type="title"/>
          </p:nvPr>
        </p:nvSpPr>
        <p:spPr>
          <a:xfrm>
            <a:off x="1259682" y="547689"/>
            <a:ext cx="15773400" cy="1988346"/>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5ACF5C-C4EA-C5ED-B796-3AF0194E3F2C}"/>
              </a:ext>
            </a:extLst>
          </p:cNvPr>
          <p:cNvSpPr>
            <a:spLocks noGrp="1"/>
          </p:cNvSpPr>
          <p:nvPr>
            <p:ph type="body" idx="1"/>
          </p:nvPr>
        </p:nvSpPr>
        <p:spPr>
          <a:xfrm>
            <a:off x="1259685" y="2521746"/>
            <a:ext cx="77366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228866CA-9EAA-B2E7-0CA4-23C2B9BE1CC1}"/>
              </a:ext>
            </a:extLst>
          </p:cNvPr>
          <p:cNvSpPr>
            <a:spLocks noGrp="1"/>
          </p:cNvSpPr>
          <p:nvPr>
            <p:ph sz="half" idx="2"/>
          </p:nvPr>
        </p:nvSpPr>
        <p:spPr>
          <a:xfrm>
            <a:off x="1259685" y="3757615"/>
            <a:ext cx="77366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E5AA61-3D09-2AEC-00EE-88C753CD3342}"/>
              </a:ext>
            </a:extLst>
          </p:cNvPr>
          <p:cNvSpPr>
            <a:spLocks noGrp="1"/>
          </p:cNvSpPr>
          <p:nvPr>
            <p:ph type="body" sz="quarter" idx="3"/>
          </p:nvPr>
        </p:nvSpPr>
        <p:spPr>
          <a:xfrm>
            <a:off x="9258301" y="2521746"/>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2E2378F0-596B-A615-EAA1-80966A4772A2}"/>
              </a:ext>
            </a:extLst>
          </p:cNvPr>
          <p:cNvSpPr>
            <a:spLocks noGrp="1"/>
          </p:cNvSpPr>
          <p:nvPr>
            <p:ph sz="quarter" idx="4"/>
          </p:nvPr>
        </p:nvSpPr>
        <p:spPr>
          <a:xfrm>
            <a:off x="9258301" y="3757615"/>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359671-8629-FC9D-902D-D54820F694CA}"/>
              </a:ext>
            </a:extLst>
          </p:cNvPr>
          <p:cNvSpPr>
            <a:spLocks noGrp="1"/>
          </p:cNvSpPr>
          <p:nvPr>
            <p:ph type="dt" sz="half" idx="10"/>
          </p:nvPr>
        </p:nvSpPr>
        <p:spPr/>
        <p:txBody>
          <a:bodyPr/>
          <a:lstStyle/>
          <a:p>
            <a:pPr defTabSz="1828800">
              <a:buClr>
                <a:srgbClr val="000000"/>
              </a:buClr>
            </a:pPr>
            <a:fld id="{3E7A662F-ADB8-46B8-818A-62BC133FFAB9}" type="datetimeFigureOut">
              <a:rPr lang="en-US" kern="0" smtClean="0">
                <a:solidFill>
                  <a:prstClr val="black">
                    <a:tint val="75000"/>
                  </a:prstClr>
                </a:solidFill>
                <a:latin typeface="Arial"/>
                <a:cs typeface="Arial"/>
                <a:sym typeface="Arial"/>
              </a:rPr>
              <a:pPr defTabSz="1828800">
                <a:buClr>
                  <a:srgbClr val="000000"/>
                </a:buClr>
              </a:pPr>
              <a:t>11/28/2024</a:t>
            </a:fld>
            <a:endParaRPr lang="en-US" kern="0">
              <a:solidFill>
                <a:prstClr val="black">
                  <a:tint val="75000"/>
                </a:prstClr>
              </a:solidFill>
              <a:latin typeface="Arial"/>
              <a:cs typeface="Arial"/>
              <a:sym typeface="Arial"/>
            </a:endParaRPr>
          </a:p>
        </p:txBody>
      </p:sp>
      <p:sp>
        <p:nvSpPr>
          <p:cNvPr id="8" name="Footer Placeholder 7">
            <a:extLst>
              <a:ext uri="{FF2B5EF4-FFF2-40B4-BE49-F238E27FC236}">
                <a16:creationId xmlns:a16="http://schemas.microsoft.com/office/drawing/2014/main" id="{B8001AA0-D4A0-81A9-EB96-DA620DD28C35}"/>
              </a:ext>
            </a:extLst>
          </p:cNvPr>
          <p:cNvSpPr>
            <a:spLocks noGrp="1"/>
          </p:cNvSpPr>
          <p:nvPr>
            <p:ph type="ftr" sz="quarter" idx="11"/>
          </p:nvPr>
        </p:nvSpPr>
        <p:spPr/>
        <p:txBody>
          <a:bodyPr/>
          <a:lstStyle/>
          <a:p>
            <a:pPr defTabSz="1828800">
              <a:buClr>
                <a:srgbClr val="000000"/>
              </a:buClr>
            </a:pPr>
            <a:endParaRPr lang="en-US" kern="0">
              <a:solidFill>
                <a:prstClr val="black">
                  <a:tint val="75000"/>
                </a:prstClr>
              </a:solidFill>
              <a:latin typeface="Arial"/>
              <a:cs typeface="Arial"/>
              <a:sym typeface="Arial"/>
            </a:endParaRPr>
          </a:p>
        </p:txBody>
      </p:sp>
      <p:sp>
        <p:nvSpPr>
          <p:cNvPr id="9" name="Slide Number Placeholder 8">
            <a:extLst>
              <a:ext uri="{FF2B5EF4-FFF2-40B4-BE49-F238E27FC236}">
                <a16:creationId xmlns:a16="http://schemas.microsoft.com/office/drawing/2014/main" id="{D1210D1A-F1F3-F0E0-8BD5-2E879590AE51}"/>
              </a:ext>
            </a:extLst>
          </p:cNvPr>
          <p:cNvSpPr>
            <a:spLocks noGrp="1"/>
          </p:cNvSpPr>
          <p:nvPr>
            <p:ph type="sldNum" sz="quarter" idx="12"/>
          </p:nvPr>
        </p:nvSpPr>
        <p:spPr/>
        <p:txBody>
          <a:bodyPr/>
          <a:lstStyle/>
          <a:p>
            <a:pPr defTabSz="1828800">
              <a:buClr>
                <a:srgbClr val="000000"/>
              </a:buClr>
            </a:pPr>
            <a:fld id="{9D488BAC-C627-4D4D-894C-97E6872A1480}" type="slidenum">
              <a:rPr lang="en-US" kern="0" smtClean="0">
                <a:solidFill>
                  <a:prstClr val="black">
                    <a:tint val="75000"/>
                  </a:prstClr>
                </a:solidFill>
                <a:latin typeface="Arial"/>
                <a:cs typeface="Arial"/>
                <a:sym typeface="Arial"/>
              </a:rPr>
              <a:pPr defTabSz="182880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852334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3E61-4878-6491-ACCA-B61AF82B4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A9DE5D-57A7-A9DA-861A-E0F5251E2ED2}"/>
              </a:ext>
            </a:extLst>
          </p:cNvPr>
          <p:cNvSpPr>
            <a:spLocks noGrp="1"/>
          </p:cNvSpPr>
          <p:nvPr>
            <p:ph type="dt" sz="half" idx="10"/>
          </p:nvPr>
        </p:nvSpPr>
        <p:spPr/>
        <p:txBody>
          <a:bodyPr/>
          <a:lstStyle/>
          <a:p>
            <a:pPr defTabSz="1828800">
              <a:buClr>
                <a:srgbClr val="000000"/>
              </a:buClr>
            </a:pPr>
            <a:fld id="{3E7A662F-ADB8-46B8-818A-62BC133FFAB9}" type="datetimeFigureOut">
              <a:rPr lang="en-US" kern="0" smtClean="0">
                <a:solidFill>
                  <a:prstClr val="black">
                    <a:tint val="75000"/>
                  </a:prstClr>
                </a:solidFill>
                <a:latin typeface="Arial"/>
                <a:cs typeface="Arial"/>
                <a:sym typeface="Arial"/>
              </a:rPr>
              <a:pPr defTabSz="1828800">
                <a:buClr>
                  <a:srgbClr val="000000"/>
                </a:buClr>
              </a:pPr>
              <a:t>11/28/2024</a:t>
            </a:fld>
            <a:endParaRPr lang="en-US" kern="0">
              <a:solidFill>
                <a:prstClr val="black">
                  <a:tint val="75000"/>
                </a:prstClr>
              </a:solidFill>
              <a:latin typeface="Arial"/>
              <a:cs typeface="Arial"/>
              <a:sym typeface="Arial"/>
            </a:endParaRPr>
          </a:p>
        </p:txBody>
      </p:sp>
      <p:sp>
        <p:nvSpPr>
          <p:cNvPr id="4" name="Footer Placeholder 3">
            <a:extLst>
              <a:ext uri="{FF2B5EF4-FFF2-40B4-BE49-F238E27FC236}">
                <a16:creationId xmlns:a16="http://schemas.microsoft.com/office/drawing/2014/main" id="{8C099F61-5088-0C8A-6CBE-8917919D2FC7}"/>
              </a:ext>
            </a:extLst>
          </p:cNvPr>
          <p:cNvSpPr>
            <a:spLocks noGrp="1"/>
          </p:cNvSpPr>
          <p:nvPr>
            <p:ph type="ftr" sz="quarter" idx="11"/>
          </p:nvPr>
        </p:nvSpPr>
        <p:spPr/>
        <p:txBody>
          <a:bodyPr/>
          <a:lstStyle/>
          <a:p>
            <a:pPr defTabSz="1828800">
              <a:buClr>
                <a:srgbClr val="000000"/>
              </a:buClr>
            </a:pPr>
            <a:endParaRPr lang="en-US" kern="0">
              <a:solidFill>
                <a:prstClr val="black">
                  <a:tint val="75000"/>
                </a:prstClr>
              </a:solidFill>
              <a:latin typeface="Arial"/>
              <a:cs typeface="Arial"/>
              <a:sym typeface="Arial"/>
            </a:endParaRPr>
          </a:p>
        </p:txBody>
      </p:sp>
      <p:sp>
        <p:nvSpPr>
          <p:cNvPr id="5" name="Slide Number Placeholder 4">
            <a:extLst>
              <a:ext uri="{FF2B5EF4-FFF2-40B4-BE49-F238E27FC236}">
                <a16:creationId xmlns:a16="http://schemas.microsoft.com/office/drawing/2014/main" id="{1085E899-16C9-B5D2-82F3-E5FB94DAB191}"/>
              </a:ext>
            </a:extLst>
          </p:cNvPr>
          <p:cNvSpPr>
            <a:spLocks noGrp="1"/>
          </p:cNvSpPr>
          <p:nvPr>
            <p:ph type="sldNum" sz="quarter" idx="12"/>
          </p:nvPr>
        </p:nvSpPr>
        <p:spPr/>
        <p:txBody>
          <a:bodyPr/>
          <a:lstStyle/>
          <a:p>
            <a:pPr defTabSz="1828800">
              <a:buClr>
                <a:srgbClr val="000000"/>
              </a:buClr>
            </a:pPr>
            <a:fld id="{9D488BAC-C627-4D4D-894C-97E6872A1480}" type="slidenum">
              <a:rPr lang="en-US" kern="0" smtClean="0">
                <a:solidFill>
                  <a:prstClr val="black">
                    <a:tint val="75000"/>
                  </a:prstClr>
                </a:solidFill>
                <a:latin typeface="Arial"/>
                <a:cs typeface="Arial"/>
                <a:sym typeface="Arial"/>
              </a:rPr>
              <a:pPr defTabSz="182880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7962178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CFDB1B-419D-895B-711E-9F0B85A0687C}"/>
              </a:ext>
            </a:extLst>
          </p:cNvPr>
          <p:cNvSpPr>
            <a:spLocks noGrp="1"/>
          </p:cNvSpPr>
          <p:nvPr>
            <p:ph type="dt" sz="half" idx="10"/>
          </p:nvPr>
        </p:nvSpPr>
        <p:spPr/>
        <p:txBody>
          <a:bodyPr/>
          <a:lstStyle/>
          <a:p>
            <a:pPr defTabSz="1828800">
              <a:buClr>
                <a:srgbClr val="000000"/>
              </a:buClr>
            </a:pPr>
            <a:fld id="{3E7A662F-ADB8-46B8-818A-62BC133FFAB9}" type="datetimeFigureOut">
              <a:rPr lang="en-US" kern="0" smtClean="0">
                <a:solidFill>
                  <a:prstClr val="black">
                    <a:tint val="75000"/>
                  </a:prstClr>
                </a:solidFill>
                <a:latin typeface="Arial"/>
                <a:cs typeface="Arial"/>
                <a:sym typeface="Arial"/>
              </a:rPr>
              <a:pPr defTabSz="1828800">
                <a:buClr>
                  <a:srgbClr val="000000"/>
                </a:buClr>
              </a:pPr>
              <a:t>11/28/2024</a:t>
            </a:fld>
            <a:endParaRPr lang="en-US" kern="0">
              <a:solidFill>
                <a:prstClr val="black">
                  <a:tint val="75000"/>
                </a:prstClr>
              </a:solidFill>
              <a:latin typeface="Arial"/>
              <a:cs typeface="Arial"/>
              <a:sym typeface="Arial"/>
            </a:endParaRPr>
          </a:p>
        </p:txBody>
      </p:sp>
      <p:sp>
        <p:nvSpPr>
          <p:cNvPr id="3" name="Footer Placeholder 2">
            <a:extLst>
              <a:ext uri="{FF2B5EF4-FFF2-40B4-BE49-F238E27FC236}">
                <a16:creationId xmlns:a16="http://schemas.microsoft.com/office/drawing/2014/main" id="{8E767070-4869-57D1-F0BF-139307D8C752}"/>
              </a:ext>
            </a:extLst>
          </p:cNvPr>
          <p:cNvSpPr>
            <a:spLocks noGrp="1"/>
          </p:cNvSpPr>
          <p:nvPr>
            <p:ph type="ftr" sz="quarter" idx="11"/>
          </p:nvPr>
        </p:nvSpPr>
        <p:spPr/>
        <p:txBody>
          <a:bodyPr/>
          <a:lstStyle/>
          <a:p>
            <a:pPr defTabSz="1828800">
              <a:buClr>
                <a:srgbClr val="000000"/>
              </a:buClr>
            </a:pPr>
            <a:endParaRPr lang="en-US" kern="0">
              <a:solidFill>
                <a:prstClr val="black">
                  <a:tint val="75000"/>
                </a:prstClr>
              </a:solidFill>
              <a:latin typeface="Arial"/>
              <a:cs typeface="Arial"/>
              <a:sym typeface="Arial"/>
            </a:endParaRPr>
          </a:p>
        </p:txBody>
      </p:sp>
      <p:sp>
        <p:nvSpPr>
          <p:cNvPr id="4" name="Slide Number Placeholder 3">
            <a:extLst>
              <a:ext uri="{FF2B5EF4-FFF2-40B4-BE49-F238E27FC236}">
                <a16:creationId xmlns:a16="http://schemas.microsoft.com/office/drawing/2014/main" id="{4205A51C-B304-8479-EE0A-457E9FC8E89C}"/>
              </a:ext>
            </a:extLst>
          </p:cNvPr>
          <p:cNvSpPr>
            <a:spLocks noGrp="1"/>
          </p:cNvSpPr>
          <p:nvPr>
            <p:ph type="sldNum" sz="quarter" idx="12"/>
          </p:nvPr>
        </p:nvSpPr>
        <p:spPr/>
        <p:txBody>
          <a:bodyPr/>
          <a:lstStyle/>
          <a:p>
            <a:pPr defTabSz="1828800">
              <a:buClr>
                <a:srgbClr val="000000"/>
              </a:buClr>
            </a:pPr>
            <a:fld id="{9D488BAC-C627-4D4D-894C-97E6872A1480}" type="slidenum">
              <a:rPr lang="en-US" kern="0" smtClean="0">
                <a:solidFill>
                  <a:prstClr val="black">
                    <a:tint val="75000"/>
                  </a:prstClr>
                </a:solidFill>
                <a:latin typeface="Arial"/>
                <a:cs typeface="Arial"/>
                <a:sym typeface="Arial"/>
              </a:rPr>
              <a:pPr defTabSz="182880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11950565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0625-3FDF-3F0A-D514-E1092C1DA34F}"/>
              </a:ext>
            </a:extLst>
          </p:cNvPr>
          <p:cNvSpPr>
            <a:spLocks noGrp="1"/>
          </p:cNvSpPr>
          <p:nvPr>
            <p:ph type="title"/>
          </p:nvPr>
        </p:nvSpPr>
        <p:spPr>
          <a:xfrm>
            <a:off x="1259684"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739B1D21-3F22-CD13-CA06-34557532E0D7}"/>
              </a:ext>
            </a:extLst>
          </p:cNvPr>
          <p:cNvSpPr>
            <a:spLocks noGrp="1"/>
          </p:cNvSpPr>
          <p:nvPr>
            <p:ph idx="1"/>
          </p:nvPr>
        </p:nvSpPr>
        <p:spPr>
          <a:xfrm>
            <a:off x="7774782" y="1481139"/>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8C4C45-995B-8A6E-3410-3FE2ABC92C5D}"/>
              </a:ext>
            </a:extLst>
          </p:cNvPr>
          <p:cNvSpPr>
            <a:spLocks noGrp="1"/>
          </p:cNvSpPr>
          <p:nvPr>
            <p:ph type="body" sz="half" idx="2"/>
          </p:nvPr>
        </p:nvSpPr>
        <p:spPr>
          <a:xfrm>
            <a:off x="1259684"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E3E32418-ADF5-4315-18B3-486F702989C9}"/>
              </a:ext>
            </a:extLst>
          </p:cNvPr>
          <p:cNvSpPr>
            <a:spLocks noGrp="1"/>
          </p:cNvSpPr>
          <p:nvPr>
            <p:ph type="dt" sz="half" idx="10"/>
          </p:nvPr>
        </p:nvSpPr>
        <p:spPr/>
        <p:txBody>
          <a:bodyPr/>
          <a:lstStyle/>
          <a:p>
            <a:pPr defTabSz="1828800">
              <a:buClr>
                <a:srgbClr val="000000"/>
              </a:buClr>
            </a:pPr>
            <a:fld id="{3E7A662F-ADB8-46B8-818A-62BC133FFAB9}" type="datetimeFigureOut">
              <a:rPr lang="en-US" kern="0" smtClean="0">
                <a:solidFill>
                  <a:prstClr val="black">
                    <a:tint val="75000"/>
                  </a:prstClr>
                </a:solidFill>
                <a:latin typeface="Arial"/>
                <a:cs typeface="Arial"/>
                <a:sym typeface="Arial"/>
              </a:rPr>
              <a:pPr defTabSz="1828800">
                <a:buClr>
                  <a:srgbClr val="000000"/>
                </a:buClr>
              </a:pPr>
              <a:t>11/28/2024</a:t>
            </a:fld>
            <a:endParaRPr lang="en-US" kern="0">
              <a:solidFill>
                <a:prstClr val="black">
                  <a:tint val="75000"/>
                </a:prstClr>
              </a:solidFill>
              <a:latin typeface="Arial"/>
              <a:cs typeface="Arial"/>
              <a:sym typeface="Arial"/>
            </a:endParaRPr>
          </a:p>
        </p:txBody>
      </p:sp>
      <p:sp>
        <p:nvSpPr>
          <p:cNvPr id="6" name="Footer Placeholder 5">
            <a:extLst>
              <a:ext uri="{FF2B5EF4-FFF2-40B4-BE49-F238E27FC236}">
                <a16:creationId xmlns:a16="http://schemas.microsoft.com/office/drawing/2014/main" id="{FF6C6413-116F-06EC-F381-FE5310BB4A99}"/>
              </a:ext>
            </a:extLst>
          </p:cNvPr>
          <p:cNvSpPr>
            <a:spLocks noGrp="1"/>
          </p:cNvSpPr>
          <p:nvPr>
            <p:ph type="ftr" sz="quarter" idx="11"/>
          </p:nvPr>
        </p:nvSpPr>
        <p:spPr/>
        <p:txBody>
          <a:bodyPr/>
          <a:lstStyle/>
          <a:p>
            <a:pPr defTabSz="1828800">
              <a:buClr>
                <a:srgbClr val="000000"/>
              </a:buClr>
            </a:pPr>
            <a:endParaRPr lang="en-US" kern="0">
              <a:solidFill>
                <a:prstClr val="black">
                  <a:tint val="75000"/>
                </a:prstClr>
              </a:solidFill>
              <a:latin typeface="Arial"/>
              <a:cs typeface="Arial"/>
              <a:sym typeface="Arial"/>
            </a:endParaRPr>
          </a:p>
        </p:txBody>
      </p:sp>
      <p:sp>
        <p:nvSpPr>
          <p:cNvPr id="7" name="Slide Number Placeholder 6">
            <a:extLst>
              <a:ext uri="{FF2B5EF4-FFF2-40B4-BE49-F238E27FC236}">
                <a16:creationId xmlns:a16="http://schemas.microsoft.com/office/drawing/2014/main" id="{9114981A-09F2-A49D-C83C-0854A3A8E95E}"/>
              </a:ext>
            </a:extLst>
          </p:cNvPr>
          <p:cNvSpPr>
            <a:spLocks noGrp="1"/>
          </p:cNvSpPr>
          <p:nvPr>
            <p:ph type="sldNum" sz="quarter" idx="12"/>
          </p:nvPr>
        </p:nvSpPr>
        <p:spPr/>
        <p:txBody>
          <a:bodyPr/>
          <a:lstStyle/>
          <a:p>
            <a:pPr defTabSz="1828800">
              <a:buClr>
                <a:srgbClr val="000000"/>
              </a:buClr>
            </a:pPr>
            <a:fld id="{9D488BAC-C627-4D4D-894C-97E6872A1480}" type="slidenum">
              <a:rPr lang="en-US" kern="0" smtClean="0">
                <a:solidFill>
                  <a:prstClr val="black">
                    <a:tint val="75000"/>
                  </a:prstClr>
                </a:solidFill>
                <a:latin typeface="Arial"/>
                <a:cs typeface="Arial"/>
                <a:sym typeface="Arial"/>
              </a:rPr>
              <a:pPr defTabSz="182880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11791708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979C2-6668-E0F2-9323-011DFBF724C2}"/>
              </a:ext>
            </a:extLst>
          </p:cNvPr>
          <p:cNvSpPr>
            <a:spLocks noGrp="1"/>
          </p:cNvSpPr>
          <p:nvPr>
            <p:ph type="title"/>
          </p:nvPr>
        </p:nvSpPr>
        <p:spPr>
          <a:xfrm>
            <a:off x="1259684"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DA80B6CD-8876-D6A7-8784-6DFFAC8F72AD}"/>
              </a:ext>
            </a:extLst>
          </p:cNvPr>
          <p:cNvSpPr>
            <a:spLocks noGrp="1"/>
          </p:cNvSpPr>
          <p:nvPr>
            <p:ph type="pic" idx="1"/>
          </p:nvPr>
        </p:nvSpPr>
        <p:spPr>
          <a:xfrm>
            <a:off x="7774782" y="1481139"/>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085A2E31-90F8-108C-AD05-C79AEF11FFA7}"/>
              </a:ext>
            </a:extLst>
          </p:cNvPr>
          <p:cNvSpPr>
            <a:spLocks noGrp="1"/>
          </p:cNvSpPr>
          <p:nvPr>
            <p:ph type="body" sz="half" idx="2"/>
          </p:nvPr>
        </p:nvSpPr>
        <p:spPr>
          <a:xfrm>
            <a:off x="1259684"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073759EC-2DEE-0FE0-8650-D5105FDA4E08}"/>
              </a:ext>
            </a:extLst>
          </p:cNvPr>
          <p:cNvSpPr>
            <a:spLocks noGrp="1"/>
          </p:cNvSpPr>
          <p:nvPr>
            <p:ph type="dt" sz="half" idx="10"/>
          </p:nvPr>
        </p:nvSpPr>
        <p:spPr/>
        <p:txBody>
          <a:bodyPr/>
          <a:lstStyle/>
          <a:p>
            <a:pPr defTabSz="1828800">
              <a:buClr>
                <a:srgbClr val="000000"/>
              </a:buClr>
            </a:pPr>
            <a:fld id="{3E7A662F-ADB8-46B8-818A-62BC133FFAB9}" type="datetimeFigureOut">
              <a:rPr lang="en-US" kern="0" smtClean="0">
                <a:solidFill>
                  <a:prstClr val="black">
                    <a:tint val="75000"/>
                  </a:prstClr>
                </a:solidFill>
                <a:latin typeface="Arial"/>
                <a:cs typeface="Arial"/>
                <a:sym typeface="Arial"/>
              </a:rPr>
              <a:pPr defTabSz="1828800">
                <a:buClr>
                  <a:srgbClr val="000000"/>
                </a:buClr>
              </a:pPr>
              <a:t>11/28/2024</a:t>
            </a:fld>
            <a:endParaRPr lang="en-US" kern="0">
              <a:solidFill>
                <a:prstClr val="black">
                  <a:tint val="75000"/>
                </a:prstClr>
              </a:solidFill>
              <a:latin typeface="Arial"/>
              <a:cs typeface="Arial"/>
              <a:sym typeface="Arial"/>
            </a:endParaRPr>
          </a:p>
        </p:txBody>
      </p:sp>
      <p:sp>
        <p:nvSpPr>
          <p:cNvPr id="6" name="Footer Placeholder 5">
            <a:extLst>
              <a:ext uri="{FF2B5EF4-FFF2-40B4-BE49-F238E27FC236}">
                <a16:creationId xmlns:a16="http://schemas.microsoft.com/office/drawing/2014/main" id="{3EBD7A55-F48A-0D2B-CA8D-08D73C12D2F7}"/>
              </a:ext>
            </a:extLst>
          </p:cNvPr>
          <p:cNvSpPr>
            <a:spLocks noGrp="1"/>
          </p:cNvSpPr>
          <p:nvPr>
            <p:ph type="ftr" sz="quarter" idx="11"/>
          </p:nvPr>
        </p:nvSpPr>
        <p:spPr/>
        <p:txBody>
          <a:bodyPr/>
          <a:lstStyle/>
          <a:p>
            <a:pPr defTabSz="1828800">
              <a:buClr>
                <a:srgbClr val="000000"/>
              </a:buClr>
            </a:pPr>
            <a:endParaRPr lang="en-US" kern="0">
              <a:solidFill>
                <a:prstClr val="black">
                  <a:tint val="75000"/>
                </a:prstClr>
              </a:solidFill>
              <a:latin typeface="Arial"/>
              <a:cs typeface="Arial"/>
              <a:sym typeface="Arial"/>
            </a:endParaRPr>
          </a:p>
        </p:txBody>
      </p:sp>
      <p:sp>
        <p:nvSpPr>
          <p:cNvPr id="7" name="Slide Number Placeholder 6">
            <a:extLst>
              <a:ext uri="{FF2B5EF4-FFF2-40B4-BE49-F238E27FC236}">
                <a16:creationId xmlns:a16="http://schemas.microsoft.com/office/drawing/2014/main" id="{15C301F2-CC68-04B8-A3F4-B2A86107EE25}"/>
              </a:ext>
            </a:extLst>
          </p:cNvPr>
          <p:cNvSpPr>
            <a:spLocks noGrp="1"/>
          </p:cNvSpPr>
          <p:nvPr>
            <p:ph type="sldNum" sz="quarter" idx="12"/>
          </p:nvPr>
        </p:nvSpPr>
        <p:spPr/>
        <p:txBody>
          <a:bodyPr/>
          <a:lstStyle/>
          <a:p>
            <a:pPr defTabSz="1828800">
              <a:buClr>
                <a:srgbClr val="000000"/>
              </a:buClr>
            </a:pPr>
            <a:fld id="{9D488BAC-C627-4D4D-894C-97E6872A1480}" type="slidenum">
              <a:rPr lang="en-US" kern="0" smtClean="0">
                <a:solidFill>
                  <a:prstClr val="black">
                    <a:tint val="75000"/>
                  </a:prstClr>
                </a:solidFill>
                <a:latin typeface="Arial"/>
                <a:cs typeface="Arial"/>
                <a:sym typeface="Arial"/>
              </a:rPr>
              <a:pPr defTabSz="182880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37848664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742A-C17C-B156-0D47-543BDA88E4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683E31-EB7D-BBCC-4FA8-36A252A884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616F0-2107-7400-E27E-BC284092CDD2}"/>
              </a:ext>
            </a:extLst>
          </p:cNvPr>
          <p:cNvSpPr>
            <a:spLocks noGrp="1"/>
          </p:cNvSpPr>
          <p:nvPr>
            <p:ph type="dt" sz="half" idx="10"/>
          </p:nvPr>
        </p:nvSpPr>
        <p:spPr/>
        <p:txBody>
          <a:bodyPr/>
          <a:lstStyle/>
          <a:p>
            <a:pPr defTabSz="1828800">
              <a:buClr>
                <a:srgbClr val="000000"/>
              </a:buClr>
            </a:pPr>
            <a:fld id="{3E7A662F-ADB8-46B8-818A-62BC133FFAB9}" type="datetimeFigureOut">
              <a:rPr lang="en-US" kern="0" smtClean="0">
                <a:solidFill>
                  <a:prstClr val="black">
                    <a:tint val="75000"/>
                  </a:prstClr>
                </a:solidFill>
                <a:latin typeface="Arial"/>
                <a:cs typeface="Arial"/>
                <a:sym typeface="Arial"/>
              </a:rPr>
              <a:pPr defTabSz="1828800">
                <a:buClr>
                  <a:srgbClr val="000000"/>
                </a:buClr>
              </a:pPr>
              <a:t>11/28/2024</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3E53F94C-02A9-1F77-6E25-51B5C1F50504}"/>
              </a:ext>
            </a:extLst>
          </p:cNvPr>
          <p:cNvSpPr>
            <a:spLocks noGrp="1"/>
          </p:cNvSpPr>
          <p:nvPr>
            <p:ph type="ftr" sz="quarter" idx="11"/>
          </p:nvPr>
        </p:nvSpPr>
        <p:spPr/>
        <p:txBody>
          <a:bodyPr/>
          <a:lstStyle/>
          <a:p>
            <a:pPr defTabSz="1828800">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85F836C7-7C3E-871C-8BB7-85CAEB48DA88}"/>
              </a:ext>
            </a:extLst>
          </p:cNvPr>
          <p:cNvSpPr>
            <a:spLocks noGrp="1"/>
          </p:cNvSpPr>
          <p:nvPr>
            <p:ph type="sldNum" sz="quarter" idx="12"/>
          </p:nvPr>
        </p:nvSpPr>
        <p:spPr/>
        <p:txBody>
          <a:bodyPr/>
          <a:lstStyle/>
          <a:p>
            <a:pPr defTabSz="1828800">
              <a:buClr>
                <a:srgbClr val="000000"/>
              </a:buClr>
            </a:pPr>
            <a:fld id="{9D488BAC-C627-4D4D-894C-97E6872A1480}" type="slidenum">
              <a:rPr lang="en-US" kern="0" smtClean="0">
                <a:solidFill>
                  <a:prstClr val="black">
                    <a:tint val="75000"/>
                  </a:prstClr>
                </a:solidFill>
                <a:latin typeface="Arial"/>
                <a:cs typeface="Arial"/>
                <a:sym typeface="Arial"/>
              </a:rPr>
              <a:pPr defTabSz="182880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26926430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34B22-C4FD-20C9-8E63-1B5492464330}"/>
              </a:ext>
            </a:extLst>
          </p:cNvPr>
          <p:cNvSpPr>
            <a:spLocks noGrp="1"/>
          </p:cNvSpPr>
          <p:nvPr>
            <p:ph type="title" orient="vert"/>
          </p:nvPr>
        </p:nvSpPr>
        <p:spPr>
          <a:xfrm>
            <a:off x="13087351" y="547689"/>
            <a:ext cx="3943350" cy="871775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9EAE1C-3141-B001-93FF-8DE85AA0B9C6}"/>
              </a:ext>
            </a:extLst>
          </p:cNvPr>
          <p:cNvSpPr>
            <a:spLocks noGrp="1"/>
          </p:cNvSpPr>
          <p:nvPr>
            <p:ph type="body" orient="vert" idx="1"/>
          </p:nvPr>
        </p:nvSpPr>
        <p:spPr>
          <a:xfrm>
            <a:off x="1257301" y="547689"/>
            <a:ext cx="11601450" cy="87177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2F049-7F1C-9103-03B8-3BA6D45B3653}"/>
              </a:ext>
            </a:extLst>
          </p:cNvPr>
          <p:cNvSpPr>
            <a:spLocks noGrp="1"/>
          </p:cNvSpPr>
          <p:nvPr>
            <p:ph type="dt" sz="half" idx="10"/>
          </p:nvPr>
        </p:nvSpPr>
        <p:spPr/>
        <p:txBody>
          <a:bodyPr/>
          <a:lstStyle/>
          <a:p>
            <a:pPr defTabSz="1828800">
              <a:buClr>
                <a:srgbClr val="000000"/>
              </a:buClr>
            </a:pPr>
            <a:fld id="{3E7A662F-ADB8-46B8-818A-62BC133FFAB9}" type="datetimeFigureOut">
              <a:rPr lang="en-US" kern="0" smtClean="0">
                <a:solidFill>
                  <a:prstClr val="black">
                    <a:tint val="75000"/>
                  </a:prstClr>
                </a:solidFill>
                <a:latin typeface="Arial"/>
                <a:cs typeface="Arial"/>
                <a:sym typeface="Arial"/>
              </a:rPr>
              <a:pPr defTabSz="1828800">
                <a:buClr>
                  <a:srgbClr val="000000"/>
                </a:buClr>
              </a:pPr>
              <a:t>11/28/2024</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1901EC97-8FA8-BE09-A6C9-F247B292D2A3}"/>
              </a:ext>
            </a:extLst>
          </p:cNvPr>
          <p:cNvSpPr>
            <a:spLocks noGrp="1"/>
          </p:cNvSpPr>
          <p:nvPr>
            <p:ph type="ftr" sz="quarter" idx="11"/>
          </p:nvPr>
        </p:nvSpPr>
        <p:spPr/>
        <p:txBody>
          <a:bodyPr/>
          <a:lstStyle/>
          <a:p>
            <a:pPr defTabSz="1828800">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9F8AD60F-19B6-A3A4-3E93-7F6ABE7F79AC}"/>
              </a:ext>
            </a:extLst>
          </p:cNvPr>
          <p:cNvSpPr>
            <a:spLocks noGrp="1"/>
          </p:cNvSpPr>
          <p:nvPr>
            <p:ph type="sldNum" sz="quarter" idx="12"/>
          </p:nvPr>
        </p:nvSpPr>
        <p:spPr/>
        <p:txBody>
          <a:bodyPr/>
          <a:lstStyle/>
          <a:p>
            <a:pPr defTabSz="1828800">
              <a:buClr>
                <a:srgbClr val="000000"/>
              </a:buClr>
            </a:pPr>
            <a:fld id="{9D488BAC-C627-4D4D-894C-97E6872A1480}" type="slidenum">
              <a:rPr lang="en-US" kern="0" smtClean="0">
                <a:solidFill>
                  <a:prstClr val="black">
                    <a:tint val="75000"/>
                  </a:prstClr>
                </a:solidFill>
                <a:latin typeface="Arial"/>
                <a:cs typeface="Arial"/>
                <a:sym typeface="Arial"/>
              </a:rPr>
              <a:pPr defTabSz="182880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86241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7459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2D24FF-E3A2-C019-2C23-5B215D6BC67E}"/>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B5E83A-87D1-8F4D-2918-83B58BDBF93B}"/>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63A142-D17D-C2A5-A026-02BD82C6F000}"/>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16FA65C8-7E18-4226-B0C6-302A7D2968EF}" type="datetimeFigureOut">
              <a:rPr lang="en-US" smtClean="0">
                <a:solidFill>
                  <a:prstClr val="black">
                    <a:tint val="75000"/>
                  </a:prstClr>
                </a:solidFill>
              </a:rPr>
              <a:pPr defTabSz="1371600"/>
              <a:t>11/28/2024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26E205-1B69-944E-32A0-A2AC914C952F}"/>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F4D77CF-3B33-ACB5-8B2E-210B4CE58CD7}"/>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23ABD7D5-3BAB-4A19-8E22-391F95DCAED0}"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259438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F27F12-8837-2B33-CED8-292B49EB4797}"/>
              </a:ext>
            </a:extLst>
          </p:cNvPr>
          <p:cNvSpPr>
            <a:spLocks noGrp="1"/>
          </p:cNvSpPr>
          <p:nvPr>
            <p:ph type="title"/>
          </p:nvPr>
        </p:nvSpPr>
        <p:spPr>
          <a:xfrm>
            <a:off x="1257300" y="547689"/>
            <a:ext cx="15773400" cy="198834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00B7A-46BB-67FC-329A-5ED05D94FE2B}"/>
              </a:ext>
            </a:extLst>
          </p:cNvPr>
          <p:cNvSpPr>
            <a:spLocks noGrp="1"/>
          </p:cNvSpPr>
          <p:nvPr>
            <p:ph type="body" idx="1"/>
          </p:nvPr>
        </p:nvSpPr>
        <p:spPr>
          <a:xfrm>
            <a:off x="1257300" y="2738438"/>
            <a:ext cx="15773400" cy="65270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963C1A-4EE7-BC6E-5365-7BAEC323EBD5}"/>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828800">
              <a:buClr>
                <a:srgbClr val="000000"/>
              </a:buClr>
            </a:pPr>
            <a:fld id="{3E7A662F-ADB8-46B8-818A-62BC133FFAB9}" type="datetimeFigureOut">
              <a:rPr lang="en-US" kern="0" smtClean="0">
                <a:solidFill>
                  <a:prstClr val="black">
                    <a:tint val="75000"/>
                  </a:prstClr>
                </a:solidFill>
                <a:latin typeface="Arial"/>
                <a:cs typeface="Arial"/>
                <a:sym typeface="Arial"/>
              </a:rPr>
              <a:pPr defTabSz="1828800">
                <a:buClr>
                  <a:srgbClr val="000000"/>
                </a:buClr>
              </a:pPr>
              <a:t>11/28/2024</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7C2F39F5-EBF4-CCB9-4C46-C73F1B5298D3}"/>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828800">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E9373C51-22E2-A174-FD82-15FFD07744E6}"/>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828800">
              <a:buClr>
                <a:srgbClr val="000000"/>
              </a:buClr>
            </a:pPr>
            <a:fld id="{9D488BAC-C627-4D4D-894C-97E6872A1480}" type="slidenum">
              <a:rPr lang="en-US" kern="0" smtClean="0">
                <a:solidFill>
                  <a:prstClr val="black">
                    <a:tint val="75000"/>
                  </a:prstClr>
                </a:solidFill>
                <a:latin typeface="Arial"/>
                <a:cs typeface="Arial"/>
                <a:sym typeface="Arial"/>
              </a:rPr>
              <a:pPr defTabSz="1828800">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52608912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107.svg"/><Relationship Id="rId7" Type="http://schemas.openxmlformats.org/officeDocument/2006/relationships/image" Target="../media/image23.png"/><Relationship Id="rId12" Type="http://schemas.openxmlformats.org/officeDocument/2006/relationships/slide" Target="slide6.xml"/><Relationship Id="rId2" Type="http://schemas.openxmlformats.org/officeDocument/2006/relationships/image" Target="../media/image19.png"/><Relationship Id="rId1" Type="http://schemas.openxmlformats.org/officeDocument/2006/relationships/slideLayout" Target="../slideLayouts/slideLayout35.xml"/><Relationship Id="rId6" Type="http://schemas.openxmlformats.org/officeDocument/2006/relationships/image" Target="../media/image22.png"/><Relationship Id="rId11" Type="http://schemas.openxmlformats.org/officeDocument/2006/relationships/image" Target="../media/image115.sv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microsoft.com/office/2007/relationships/media" Target="../media/media2.mp3"/><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6.xml"/><Relationship Id="rId11" Type="http://schemas.openxmlformats.org/officeDocument/2006/relationships/image" Target="../media/image12.png"/><Relationship Id="rId5" Type="http://schemas.openxmlformats.org/officeDocument/2006/relationships/slideLayout" Target="../slideLayouts/slideLayout35.xml"/><Relationship Id="rId10" Type="http://schemas.openxmlformats.org/officeDocument/2006/relationships/image" Target="../media/image31.png"/><Relationship Id="rId4" Type="http://schemas.openxmlformats.org/officeDocument/2006/relationships/audio" Target="../media/media2.mp3"/><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2.mp3"/><Relationship Id="rId7"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7.xml"/><Relationship Id="rId11" Type="http://schemas.microsoft.com/office/2007/relationships/hdphoto" Target="../media/hdphoto1.wdp"/><Relationship Id="rId5" Type="http://schemas.openxmlformats.org/officeDocument/2006/relationships/slideLayout" Target="../slideLayouts/slideLayout35.xml"/><Relationship Id="rId10" Type="http://schemas.openxmlformats.org/officeDocument/2006/relationships/image" Target="../media/image35.png"/><Relationship Id="rId4" Type="http://schemas.openxmlformats.org/officeDocument/2006/relationships/audio" Target="../media/media2.mp3"/><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3.png"/><Relationship Id="rId3" Type="http://schemas.microsoft.com/office/2007/relationships/media" Target="../media/media2.mp3"/><Relationship Id="rId7" Type="http://schemas.openxmlformats.org/officeDocument/2006/relationships/image" Target="../media/image36.png"/><Relationship Id="rId12" Type="http://schemas.openxmlformats.org/officeDocument/2006/relationships/image" Target="../media/image4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8.xml"/><Relationship Id="rId11" Type="http://schemas.openxmlformats.org/officeDocument/2006/relationships/image" Target="../media/image12.png"/><Relationship Id="rId5" Type="http://schemas.openxmlformats.org/officeDocument/2006/relationships/slideLayout" Target="../slideLayouts/slideLayout35.xml"/><Relationship Id="rId10" Type="http://schemas.openxmlformats.org/officeDocument/2006/relationships/image" Target="../media/image39.png"/><Relationship Id="rId4" Type="http://schemas.openxmlformats.org/officeDocument/2006/relationships/audio" Target="../media/media2.mp3"/><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9.xml"/><Relationship Id="rId5" Type="http://schemas.openxmlformats.org/officeDocument/2006/relationships/slideLayout" Target="../slideLayouts/slideLayout35.xml"/><Relationship Id="rId4" Type="http://schemas.openxmlformats.org/officeDocument/2006/relationships/audio" Target="../media/media2.mp3"/></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6.png"/><Relationship Id="rId3" Type="http://schemas.microsoft.com/office/2007/relationships/media" Target="../media/media2.mp3"/><Relationship Id="rId7" Type="http://schemas.openxmlformats.org/officeDocument/2006/relationships/image" Target="../media/image41.png"/><Relationship Id="rId12"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0.xml"/><Relationship Id="rId11" Type="http://schemas.openxmlformats.org/officeDocument/2006/relationships/image" Target="../media/image45.png"/><Relationship Id="rId5" Type="http://schemas.openxmlformats.org/officeDocument/2006/relationships/slideLayout" Target="../slideLayouts/slideLayout35.xml"/><Relationship Id="rId10" Type="http://schemas.openxmlformats.org/officeDocument/2006/relationships/image" Target="../media/image44.png"/><Relationship Id="rId4" Type="http://schemas.openxmlformats.org/officeDocument/2006/relationships/audio" Target="../media/media2.mp3"/><Relationship Id="rId9" Type="http://schemas.openxmlformats.org/officeDocument/2006/relationships/image" Target="../media/image43.png"/><Relationship Id="rId1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18.svg"/><Relationship Id="rId12" Type="http://schemas.openxmlformats.org/officeDocument/2006/relationships/image" Target="../media/image4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7.png"/><Relationship Id="rId11" Type="http://schemas.microsoft.com/office/2007/relationships/hdphoto" Target="../media/hdphoto2.wdp"/><Relationship Id="rId5" Type="http://schemas.openxmlformats.org/officeDocument/2006/relationships/image" Target="../media/image2.svg"/><Relationship Id="rId10" Type="http://schemas.openxmlformats.org/officeDocument/2006/relationships/image" Target="../media/image48.png"/><Relationship Id="rId9" Type="http://schemas.openxmlformats.org/officeDocument/2006/relationships/image" Target="../media/image12.sv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7.png"/><Relationship Id="rId11" Type="http://schemas.microsoft.com/office/2007/relationships/hdphoto" Target="../media/hdphoto2.wdp"/><Relationship Id="rId5" Type="http://schemas.openxmlformats.org/officeDocument/2006/relationships/image" Target="../media/image2.svg"/><Relationship Id="rId10" Type="http://schemas.openxmlformats.org/officeDocument/2006/relationships/image" Target="../media/image48.png"/><Relationship Id="rId9" Type="http://schemas.openxmlformats.org/officeDocument/2006/relationships/image" Target="../media/image12.svg"/></Relationships>
</file>

<file path=ppt/slides/_rels/slide1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svg"/><Relationship Id="rId7"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53.png"/><Relationship Id="rId10" Type="http://schemas.microsoft.com/office/2007/relationships/hdphoto" Target="../media/hdphoto3.wdp"/><Relationship Id="rId4" Type="http://schemas.openxmlformats.org/officeDocument/2006/relationships/image" Target="../media/image10.png"/><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svg"/><Relationship Id="rId7"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2.svg"/><Relationship Id="rId11" Type="http://schemas.microsoft.com/office/2007/relationships/hdphoto" Target="../media/hdphoto3.wdp"/><Relationship Id="rId10" Type="http://schemas.openxmlformats.org/officeDocument/2006/relationships/image" Target="../media/image52.png"/><Relationship Id="rId4" Type="http://schemas.openxmlformats.org/officeDocument/2006/relationships/image" Target="../media/image10.png"/><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5.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svg"/><Relationship Id="rId7"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2.svg"/><Relationship Id="rId10" Type="http://schemas.microsoft.com/office/2007/relationships/hdphoto" Target="../media/hdphoto3.wdp"/><Relationship Id="rId4" Type="http://schemas.openxmlformats.org/officeDocument/2006/relationships/image" Target="../media/image10.png"/><Relationship Id="rId9"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13" Type="http://schemas.microsoft.com/office/2007/relationships/hdphoto" Target="../media/hdphoto4.wdp"/><Relationship Id="rId7" Type="http://schemas.openxmlformats.org/officeDocument/2006/relationships/image" Target="../media/image2.svg"/><Relationship Id="rId12" Type="http://schemas.openxmlformats.org/officeDocument/2006/relationships/image" Target="../media/image57.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33.svg"/><Relationship Id="rId10" Type="http://schemas.openxmlformats.org/officeDocument/2006/relationships/image" Target="../media/image56.png"/><Relationship Id="rId9" Type="http://schemas.openxmlformats.org/officeDocument/2006/relationships/image" Target="../media/image31.svg"/><Relationship Id="rId14" Type="http://schemas.openxmlformats.org/officeDocument/2006/relationships/image" Target="../media/image58.png"/></Relationships>
</file>

<file path=ppt/slides/_rels/slide22.xml.rels><?xml version="1.0" encoding="UTF-8" standalone="yes"?>
<Relationships xmlns="http://schemas.openxmlformats.org/package/2006/relationships"><Relationship Id="rId8" Type="http://schemas.openxmlformats.org/officeDocument/2006/relationships/image" Target="../media/image55.png"/><Relationship Id="rId13" Type="http://schemas.microsoft.com/office/2007/relationships/hdphoto" Target="../media/hdphoto4.wdp"/><Relationship Id="rId7" Type="http://schemas.openxmlformats.org/officeDocument/2006/relationships/image" Target="../media/image2.svg"/><Relationship Id="rId12" Type="http://schemas.openxmlformats.org/officeDocument/2006/relationships/image" Target="../media/image57.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33.svg"/><Relationship Id="rId10" Type="http://schemas.openxmlformats.org/officeDocument/2006/relationships/image" Target="../media/image56.png"/><Relationship Id="rId9" Type="http://schemas.openxmlformats.org/officeDocument/2006/relationships/image" Target="../media/image31.svg"/><Relationship Id="rId14" Type="http://schemas.openxmlformats.org/officeDocument/2006/relationships/image" Target="../media/image59.png"/></Relationships>
</file>

<file path=ppt/slides/_rels/slide2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svg"/><Relationship Id="rId7"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2.sv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23.svg"/><Relationship Id="rId7" Type="http://schemas.openxmlformats.org/officeDocument/2006/relationships/image" Target="../media/image5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svg"/><Relationship Id="rId10" Type="http://schemas.openxmlformats.org/officeDocument/2006/relationships/image" Target="../media/image63.png"/><Relationship Id="rId9" Type="http://schemas.openxmlformats.org/officeDocument/2006/relationships/image" Target="../media/image62.png"/></Relationships>
</file>

<file path=ppt/slides/_rels/slide25.xml.rels><?xml version="1.0" encoding="UTF-8" standalone="yes"?>
<Relationships xmlns="http://schemas.openxmlformats.org/package/2006/relationships"><Relationship Id="rId8"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28" Type="http://schemas.openxmlformats.org/officeDocument/2006/relationships/image" Target="NULL"/><Relationship Id="rId9" Type="http://schemas.openxmlformats.org/officeDocument/2006/relationships/image" Target="../media/image64.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svg"/><Relationship Id="rId4" Type="http://schemas.openxmlformats.org/officeDocument/2006/relationships/image" Target="../media/image5.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17" Type="http://schemas.openxmlformats.org/officeDocument/2006/relationships/image" Target="../media/image15.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1.xml"/><Relationship Id="rId5" Type="http://schemas.openxmlformats.org/officeDocument/2006/relationships/slideLayout" Target="../slideLayouts/slideLayout23.xml"/><Relationship Id="rId15" Type="http://schemas.openxmlformats.org/officeDocument/2006/relationships/image" Target="../media/image14.png"/><Relationship Id="rId4" Type="http://schemas.openxmlformats.org/officeDocument/2006/relationships/audio" Target="../media/media2.mp3"/><Relationship Id="rId14" Type="http://schemas.openxmlformats.org/officeDocument/2006/relationships/image" Target="../media/image30.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2.xml"/><Relationship Id="rId5" Type="http://schemas.openxmlformats.org/officeDocument/2006/relationships/slideLayout" Target="../slideLayouts/slideLayout23.xml"/><Relationship Id="rId15" Type="http://schemas.openxmlformats.org/officeDocument/2006/relationships/image" Target="../media/image14.png"/><Relationship Id="rId4" Type="http://schemas.openxmlformats.org/officeDocument/2006/relationships/audio" Target="../media/media2.mp3"/><Relationship Id="rId14" Type="http://schemas.openxmlformats.org/officeDocument/2006/relationships/image" Target="../media/image30.sv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3.xml"/><Relationship Id="rId5" Type="http://schemas.openxmlformats.org/officeDocument/2006/relationships/slideLayout" Target="../slideLayouts/slideLayout23.xml"/><Relationship Id="rId15" Type="http://schemas.openxmlformats.org/officeDocument/2006/relationships/image" Target="../media/image14.png"/><Relationship Id="rId4" Type="http://schemas.openxmlformats.org/officeDocument/2006/relationships/audio" Target="../media/media2.mp3"/><Relationship Id="rId14" Type="http://schemas.openxmlformats.org/officeDocument/2006/relationships/image" Target="../media/image30.sv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4.xml"/><Relationship Id="rId5" Type="http://schemas.openxmlformats.org/officeDocument/2006/relationships/slideLayout" Target="../slideLayouts/slideLayout23.xml"/><Relationship Id="rId15" Type="http://schemas.openxmlformats.org/officeDocument/2006/relationships/image" Target="../media/image14.png"/><Relationship Id="rId4" Type="http://schemas.openxmlformats.org/officeDocument/2006/relationships/audio" Target="../media/media2.mp3"/><Relationship Id="rId14" Type="http://schemas.openxmlformats.org/officeDocument/2006/relationships/image" Target="../media/image30.sv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5.xml"/><Relationship Id="rId5" Type="http://schemas.openxmlformats.org/officeDocument/2006/relationships/slideLayout" Target="../slideLayouts/slideLayout23.xml"/><Relationship Id="rId15" Type="http://schemas.openxmlformats.org/officeDocument/2006/relationships/image" Target="../media/image14.png"/><Relationship Id="rId4" Type="http://schemas.openxmlformats.org/officeDocument/2006/relationships/audio" Target="../media/media2.mp3"/><Relationship Id="rId14" Type="http://schemas.openxmlformats.org/officeDocument/2006/relationships/image" Target="../media/image30.svg"/></Relationships>
</file>

<file path=ppt/slides/_rels/slide8.xml.rels><?xml version="1.0" encoding="UTF-8" standalone="yes"?>
<Relationships xmlns="http://schemas.openxmlformats.org/package/2006/relationships"><Relationship Id="rId21" Type="http://schemas.openxmlformats.org/officeDocument/2006/relationships/image" Target="../media/image7.png"/><Relationship Id="rId25" Type="http://schemas.openxmlformats.org/officeDocument/2006/relationships/image" Target="../media/image17.jpg"/><Relationship Id="rId2" Type="http://schemas.openxmlformats.org/officeDocument/2006/relationships/image" Target="../media/image16.png"/><Relationship Id="rId20" Type="http://schemas.openxmlformats.org/officeDocument/2006/relationships/image" Target="../media/image14.svg"/><Relationship Id="rId1" Type="http://schemas.openxmlformats.org/officeDocument/2006/relationships/slideLayout" Target="../slideLayouts/slideLayout25.xml"/><Relationship Id="rId24" Type="http://schemas.openxmlformats.org/officeDocument/2006/relationships/image" Target="../media/image6.svg"/></Relationships>
</file>

<file path=ppt/slides/_rels/slide9.xml.rels><?xml version="1.0" encoding="UTF-8" standalone="yes"?>
<Relationships xmlns="http://schemas.openxmlformats.org/package/2006/relationships"><Relationship Id="rId21" Type="http://schemas.openxmlformats.org/officeDocument/2006/relationships/image" Target="../media/image7.png"/><Relationship Id="rId25" Type="http://schemas.openxmlformats.org/officeDocument/2006/relationships/image" Target="../media/image18.png"/><Relationship Id="rId2" Type="http://schemas.openxmlformats.org/officeDocument/2006/relationships/image" Target="../media/image16.png"/><Relationship Id="rId20" Type="http://schemas.openxmlformats.org/officeDocument/2006/relationships/image" Target="../media/image14.svg"/><Relationship Id="rId1" Type="http://schemas.openxmlformats.org/officeDocument/2006/relationships/slideLayout" Target="../slideLayouts/slideLayout25.xml"/><Relationship Id="rId2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324600" y="2351748"/>
            <a:ext cx="6110056" cy="611005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478396">
            <a:off x="14958560" y="6953277"/>
            <a:ext cx="2636567" cy="15724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054568" y="-2115728"/>
            <a:ext cx="5236901" cy="628885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806400" y="6113872"/>
            <a:ext cx="5236901" cy="628885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22079" y="926724"/>
            <a:ext cx="2211353" cy="292366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508484">
            <a:off x="54008" y="9067800"/>
            <a:ext cx="4455000" cy="4114800"/>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5400000" flipH="1">
            <a:off x="15456051" y="4564240"/>
            <a:ext cx="802895" cy="1193897"/>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089724" flipH="1" flipV="1">
            <a:off x="2545038" y="6630170"/>
            <a:ext cx="802895" cy="1193897"/>
          </a:xfrm>
          <a:prstGeom prst="rect">
            <a:avLst/>
          </a:prstGeom>
        </p:spPr>
      </p:pic>
      <p:sp>
        <p:nvSpPr>
          <p:cNvPr id="12" name="Rectangle 11"/>
          <p:cNvSpPr/>
          <p:nvPr/>
        </p:nvSpPr>
        <p:spPr>
          <a:xfrm>
            <a:off x="3962400" y="2318130"/>
            <a:ext cx="10653878" cy="5286062"/>
          </a:xfrm>
          <a:prstGeom prst="rect">
            <a:avLst/>
          </a:prstGeom>
        </p:spPr>
        <p:txBody>
          <a:bodyPr wrap="none">
            <a:spAutoFit/>
          </a:bodyPr>
          <a:lstStyle/>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CHÀO MỪNG CÁC EM </a:t>
            </a:r>
            <a:endParaRPr lang="en-US" sz="7500" b="1" dirty="0"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dirty="0" smtClean="0">
                <a:solidFill>
                  <a:schemeClr val="tx2">
                    <a:lumMod val="75000"/>
                  </a:schemeClr>
                </a:solidFill>
                <a:latin typeface="Arial" panose="020B0604020202020204" pitchFamily="34" charset="0"/>
                <a:cs typeface="Arial" panose="020B0604020202020204" pitchFamily="34" charset="0"/>
                <a:sym typeface="Anton"/>
              </a:rPr>
              <a:t>ĐẾN </a:t>
            </a:r>
            <a:r>
              <a:rPr lang="en-US" sz="7500" b="1" dirty="0">
                <a:solidFill>
                  <a:schemeClr val="tx2">
                    <a:lumMod val="75000"/>
                  </a:schemeClr>
                </a:solidFill>
                <a:latin typeface="Arial" panose="020B0604020202020204" pitchFamily="34" charset="0"/>
                <a:cs typeface="Arial" panose="020B0604020202020204" pitchFamily="34" charset="0"/>
                <a:sym typeface="Anton"/>
              </a:rPr>
              <a:t>VỚI TIẾT HỌC </a:t>
            </a:r>
            <a:endParaRPr lang="en-US" sz="7500" b="1" dirty="0"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dirty="0" smtClean="0">
                <a:solidFill>
                  <a:schemeClr val="tx2">
                    <a:lumMod val="75000"/>
                  </a:schemeClr>
                </a:solidFill>
                <a:latin typeface="Arial" panose="020B0604020202020204" pitchFamily="34" charset="0"/>
                <a:cs typeface="Arial" panose="020B0604020202020204" pitchFamily="34" charset="0"/>
                <a:sym typeface="Anton"/>
              </a:rPr>
              <a:t>HÔM NAY!</a:t>
            </a:r>
            <a:endParaRPr lang="en-US" sz="75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27" name="Picture 12">
            <a:extLst>
              <a:ext uri="{FF2B5EF4-FFF2-40B4-BE49-F238E27FC236}">
                <a16:creationId xmlns:a16="http://schemas.microsoft.com/office/drawing/2014/main" id="{1D17028F-250F-CEC8-5626-79168408FCC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794733" y="562711"/>
            <a:ext cx="1848714" cy="1974594"/>
          </a:xfrm>
          <a:prstGeom prst="rect">
            <a:avLst/>
          </a:prstGeom>
        </p:spPr>
      </p:pic>
      <p:grpSp>
        <p:nvGrpSpPr>
          <p:cNvPr id="28" name="Group 27">
            <a:extLst>
              <a:ext uri="{FF2B5EF4-FFF2-40B4-BE49-F238E27FC236}">
                <a16:creationId xmlns:a16="http://schemas.microsoft.com/office/drawing/2014/main" id="{21809F9A-66D7-F3CC-ECBF-4230DE762D6E}"/>
              </a:ext>
            </a:extLst>
          </p:cNvPr>
          <p:cNvGrpSpPr/>
          <p:nvPr/>
        </p:nvGrpSpPr>
        <p:grpSpPr>
          <a:xfrm>
            <a:off x="18613412" y="936895"/>
            <a:ext cx="9098500" cy="3905886"/>
            <a:chOff x="12408941" y="624596"/>
            <a:chExt cx="6065666" cy="2603924"/>
          </a:xfrm>
        </p:grpSpPr>
        <p:pic>
          <p:nvPicPr>
            <p:cNvPr id="30" name="Picture 15">
              <a:extLst>
                <a:ext uri="{FF2B5EF4-FFF2-40B4-BE49-F238E27FC236}">
                  <a16:creationId xmlns:a16="http://schemas.microsoft.com/office/drawing/2014/main" id="{F0F72C77-B325-04BD-AD95-17EAE6B63775}"/>
                </a:ext>
              </a:extLst>
            </p:cNvPr>
            <p:cNvPicPr>
              <a:picLocks noChangeAspect="1"/>
            </p:cNvPicPr>
            <p:nvPr/>
          </p:nvPicPr>
          <p:blipFill>
            <a:blip r:embed="rId4"/>
            <a:srcRect/>
            <a:stretch>
              <a:fillRect/>
            </a:stretch>
          </p:blipFill>
          <p:spPr>
            <a:xfrm>
              <a:off x="12408941" y="2319799"/>
              <a:ext cx="1478597" cy="908721"/>
            </a:xfrm>
            <a:prstGeom prst="rect">
              <a:avLst/>
            </a:prstGeom>
          </p:spPr>
        </p:pic>
        <p:pic>
          <p:nvPicPr>
            <p:cNvPr id="31" name="Picture 23">
              <a:extLst>
                <a:ext uri="{FF2B5EF4-FFF2-40B4-BE49-F238E27FC236}">
                  <a16:creationId xmlns:a16="http://schemas.microsoft.com/office/drawing/2014/main" id="{884B2183-EA22-FFEC-47E6-640A68D72515}"/>
                </a:ext>
              </a:extLst>
            </p:cNvPr>
            <p:cNvPicPr>
              <a:picLocks noChangeAspect="1"/>
            </p:cNvPicPr>
            <p:nvPr/>
          </p:nvPicPr>
          <p:blipFill>
            <a:blip r:embed="rId5"/>
            <a:srcRect/>
            <a:stretch>
              <a:fillRect/>
            </a:stretch>
          </p:blipFill>
          <p:spPr>
            <a:xfrm>
              <a:off x="12746373" y="624596"/>
              <a:ext cx="1832014" cy="1354927"/>
            </a:xfrm>
            <a:prstGeom prst="rect">
              <a:avLst/>
            </a:prstGeom>
          </p:spPr>
        </p:pic>
        <p:pic>
          <p:nvPicPr>
            <p:cNvPr id="32" name="Picture 15">
              <a:extLst>
                <a:ext uri="{FF2B5EF4-FFF2-40B4-BE49-F238E27FC236}">
                  <a16:creationId xmlns:a16="http://schemas.microsoft.com/office/drawing/2014/main" id="{9F7DB595-F951-5D0F-33A9-FA7F26FAAFFC}"/>
                </a:ext>
              </a:extLst>
            </p:cNvPr>
            <p:cNvPicPr>
              <a:picLocks noChangeAspect="1"/>
            </p:cNvPicPr>
            <p:nvPr/>
          </p:nvPicPr>
          <p:blipFill>
            <a:blip r:embed="rId4"/>
            <a:srcRect/>
            <a:stretch>
              <a:fillRect/>
            </a:stretch>
          </p:blipFill>
          <p:spPr>
            <a:xfrm>
              <a:off x="15134284" y="1919702"/>
              <a:ext cx="1130523" cy="694801"/>
            </a:xfrm>
            <a:prstGeom prst="rect">
              <a:avLst/>
            </a:prstGeom>
          </p:spPr>
        </p:pic>
        <p:pic>
          <p:nvPicPr>
            <p:cNvPr id="33" name="Picture 15">
              <a:extLst>
                <a:ext uri="{FF2B5EF4-FFF2-40B4-BE49-F238E27FC236}">
                  <a16:creationId xmlns:a16="http://schemas.microsoft.com/office/drawing/2014/main" id="{5981C00C-AB23-8969-294F-E2BD4697BD6F}"/>
                </a:ext>
              </a:extLst>
            </p:cNvPr>
            <p:cNvPicPr>
              <a:picLocks noChangeAspect="1"/>
            </p:cNvPicPr>
            <p:nvPr/>
          </p:nvPicPr>
          <p:blipFill>
            <a:blip r:embed="rId4"/>
            <a:srcRect/>
            <a:stretch>
              <a:fillRect/>
            </a:stretch>
          </p:blipFill>
          <p:spPr>
            <a:xfrm>
              <a:off x="17344084" y="1284722"/>
              <a:ext cx="1130523" cy="694801"/>
            </a:xfrm>
            <a:prstGeom prst="rect">
              <a:avLst/>
            </a:prstGeom>
          </p:spPr>
        </p:pic>
      </p:grpSp>
      <p:grpSp>
        <p:nvGrpSpPr>
          <p:cNvPr id="34" name="Group 33">
            <a:extLst>
              <a:ext uri="{FF2B5EF4-FFF2-40B4-BE49-F238E27FC236}">
                <a16:creationId xmlns:a16="http://schemas.microsoft.com/office/drawing/2014/main" id="{A8B99DEA-EC49-6E66-A24C-90D71612A669}"/>
              </a:ext>
            </a:extLst>
          </p:cNvPr>
          <p:cNvGrpSpPr/>
          <p:nvPr/>
        </p:nvGrpSpPr>
        <p:grpSpPr>
          <a:xfrm>
            <a:off x="-7638500" y="264369"/>
            <a:ext cx="7521472" cy="3896874"/>
            <a:chOff x="-5092332" y="176244"/>
            <a:chExt cx="5014314" cy="2597915"/>
          </a:xfrm>
        </p:grpSpPr>
        <p:pic>
          <p:nvPicPr>
            <p:cNvPr id="35" name="Picture 15">
              <a:extLst>
                <a:ext uri="{FF2B5EF4-FFF2-40B4-BE49-F238E27FC236}">
                  <a16:creationId xmlns:a16="http://schemas.microsoft.com/office/drawing/2014/main" id="{BA9CFB46-78E9-B136-24B8-D119939E8A8A}"/>
                </a:ext>
              </a:extLst>
            </p:cNvPr>
            <p:cNvPicPr>
              <a:picLocks noChangeAspect="1"/>
            </p:cNvPicPr>
            <p:nvPr/>
          </p:nvPicPr>
          <p:blipFill>
            <a:blip r:embed="rId4"/>
            <a:srcRect/>
            <a:stretch>
              <a:fillRect/>
            </a:stretch>
          </p:blipFill>
          <p:spPr>
            <a:xfrm>
              <a:off x="-3186310" y="1302059"/>
              <a:ext cx="1478597" cy="908721"/>
            </a:xfrm>
            <a:prstGeom prst="rect">
              <a:avLst/>
            </a:prstGeom>
          </p:spPr>
        </p:pic>
        <p:pic>
          <p:nvPicPr>
            <p:cNvPr id="36" name="Picture 15">
              <a:extLst>
                <a:ext uri="{FF2B5EF4-FFF2-40B4-BE49-F238E27FC236}">
                  <a16:creationId xmlns:a16="http://schemas.microsoft.com/office/drawing/2014/main" id="{D1DB4DB8-0487-ECDF-68D9-A9E204CD8B96}"/>
                </a:ext>
              </a:extLst>
            </p:cNvPr>
            <p:cNvPicPr>
              <a:picLocks noChangeAspect="1"/>
            </p:cNvPicPr>
            <p:nvPr/>
          </p:nvPicPr>
          <p:blipFill>
            <a:blip r:embed="rId4"/>
            <a:srcRect/>
            <a:stretch>
              <a:fillRect/>
            </a:stretch>
          </p:blipFill>
          <p:spPr>
            <a:xfrm>
              <a:off x="-1208541" y="176244"/>
              <a:ext cx="1130523" cy="694801"/>
            </a:xfrm>
            <a:prstGeom prst="rect">
              <a:avLst/>
            </a:prstGeom>
          </p:spPr>
        </p:pic>
        <p:pic>
          <p:nvPicPr>
            <p:cNvPr id="37" name="Picture 15">
              <a:extLst>
                <a:ext uri="{FF2B5EF4-FFF2-40B4-BE49-F238E27FC236}">
                  <a16:creationId xmlns:a16="http://schemas.microsoft.com/office/drawing/2014/main" id="{39217B28-CD25-4376-3FDE-3C56CCF2969C}"/>
                </a:ext>
              </a:extLst>
            </p:cNvPr>
            <p:cNvPicPr>
              <a:picLocks noChangeAspect="1"/>
            </p:cNvPicPr>
            <p:nvPr/>
          </p:nvPicPr>
          <p:blipFill>
            <a:blip r:embed="rId4"/>
            <a:srcRect/>
            <a:stretch>
              <a:fillRect/>
            </a:stretch>
          </p:blipFill>
          <p:spPr>
            <a:xfrm>
              <a:off x="-1549475" y="2079358"/>
              <a:ext cx="1130523" cy="694801"/>
            </a:xfrm>
            <a:prstGeom prst="rect">
              <a:avLst/>
            </a:prstGeom>
          </p:spPr>
        </p:pic>
        <p:pic>
          <p:nvPicPr>
            <p:cNvPr id="38" name="Picture 15">
              <a:extLst>
                <a:ext uri="{FF2B5EF4-FFF2-40B4-BE49-F238E27FC236}">
                  <a16:creationId xmlns:a16="http://schemas.microsoft.com/office/drawing/2014/main" id="{C5EB5A8A-5E99-CA2E-268E-A5E2C2B1A6D1}"/>
                </a:ext>
              </a:extLst>
            </p:cNvPr>
            <p:cNvPicPr>
              <a:picLocks noChangeAspect="1"/>
            </p:cNvPicPr>
            <p:nvPr/>
          </p:nvPicPr>
          <p:blipFill>
            <a:blip r:embed="rId4"/>
            <a:srcRect/>
            <a:stretch>
              <a:fillRect/>
            </a:stretch>
          </p:blipFill>
          <p:spPr>
            <a:xfrm>
              <a:off x="-5092332" y="871045"/>
              <a:ext cx="1130523" cy="694801"/>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prstClr val="white"/>
              </a:solidFill>
              <a:latin typeface="Calibri" panose="020F0502020204030204"/>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sym typeface="Arial"/>
            </a:endParaRPr>
          </a:p>
        </p:txBody>
      </p:sp>
      <p:sp>
        <p:nvSpPr>
          <p:cNvPr id="25" name="Title 1">
            <a:extLst>
              <a:ext uri="{FF2B5EF4-FFF2-40B4-BE49-F238E27FC236}">
                <a16:creationId xmlns:a16="http://schemas.microsoft.com/office/drawing/2014/main" id="{C670B2A4-63BA-D300-512B-EA1553842583}"/>
              </a:ext>
            </a:extLst>
          </p:cNvPr>
          <p:cNvSpPr txBox="1">
            <a:spLocks/>
          </p:cNvSpPr>
          <p:nvPr/>
        </p:nvSpPr>
        <p:spPr>
          <a:xfrm>
            <a:off x="485408" y="3723253"/>
            <a:ext cx="8425544" cy="1988346"/>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371600">
              <a:defRPr/>
            </a:pPr>
            <a:r>
              <a:rPr lang="en-US" sz="10800" b="1" dirty="0">
                <a:ln>
                  <a:solidFill>
                    <a:srgbClr val="F8D22D"/>
                  </a:solidFill>
                </a:ln>
                <a:solidFill>
                  <a:srgbClr val="FFFF00"/>
                </a:solidFill>
                <a:latin typeface="Arial" panose="020B0604020202020204" pitchFamily="34" charset="0"/>
                <a:cs typeface="Arial" panose="020B0604020202020204" pitchFamily="34" charset="0"/>
                <a:sym typeface="Arial"/>
              </a:rPr>
              <a:t>TRÒ CHƠI HÁI CHANH</a:t>
            </a:r>
          </a:p>
        </p:txBody>
      </p:sp>
      <p:pic>
        <p:nvPicPr>
          <p:cNvPr id="42" name="Picture 27">
            <a:extLst>
              <a:ext uri="{FF2B5EF4-FFF2-40B4-BE49-F238E27FC236}">
                <a16:creationId xmlns:a16="http://schemas.microsoft.com/office/drawing/2014/main" id="{183D7499-45D1-543E-DD65-86C4E0B47186}"/>
              </a:ext>
            </a:extLst>
          </p:cNvPr>
          <p:cNvPicPr>
            <a:picLocks noChangeAspect="1"/>
          </p:cNvPicPr>
          <p:nvPr/>
        </p:nvPicPr>
        <p:blipFill>
          <a:blip r:embed="rId6"/>
          <a:srcRect/>
          <a:stretch>
            <a:fillRect/>
          </a:stretch>
        </p:blipFill>
        <p:spPr>
          <a:xfrm flipH="1">
            <a:off x="3371208" y="7684382"/>
            <a:ext cx="1717600" cy="1502900"/>
          </a:xfrm>
          <a:prstGeom prst="rect">
            <a:avLst/>
          </a:prstGeom>
        </p:spPr>
      </p:pic>
      <p:pic>
        <p:nvPicPr>
          <p:cNvPr id="68" name="Picture 24">
            <a:extLst>
              <a:ext uri="{FF2B5EF4-FFF2-40B4-BE49-F238E27FC236}">
                <a16:creationId xmlns:a16="http://schemas.microsoft.com/office/drawing/2014/main" id="{D42D87C1-1AE7-4781-60E5-49BAB05BC3A9}"/>
              </a:ext>
            </a:extLst>
          </p:cNvPr>
          <p:cNvPicPr>
            <a:picLocks noChangeAspect="1"/>
          </p:cNvPicPr>
          <p:nvPr/>
        </p:nvPicPr>
        <p:blipFill>
          <a:blip r:embed="rId7"/>
          <a:srcRect/>
          <a:stretch>
            <a:fillRect/>
          </a:stretch>
        </p:blipFill>
        <p:spPr>
          <a:xfrm>
            <a:off x="17008" y="6896360"/>
            <a:ext cx="1368204" cy="2070420"/>
          </a:xfrm>
          <a:prstGeom prst="rect">
            <a:avLst/>
          </a:prstGeom>
        </p:spPr>
      </p:pic>
      <p:pic>
        <p:nvPicPr>
          <p:cNvPr id="39" name="Picture 8">
            <a:extLst>
              <a:ext uri="{FF2B5EF4-FFF2-40B4-BE49-F238E27FC236}">
                <a16:creationId xmlns:a16="http://schemas.microsoft.com/office/drawing/2014/main" id="{532DB114-1A8E-D294-A924-DA7E1137E27B}"/>
              </a:ext>
            </a:extLst>
          </p:cNvPr>
          <p:cNvPicPr>
            <a:picLocks noChangeAspect="1"/>
          </p:cNvPicPr>
          <p:nvPr/>
        </p:nvPicPr>
        <p:blipFill>
          <a:blip r:embed="rId8"/>
          <a:srcRect/>
          <a:stretch>
            <a:fillRect/>
          </a:stretch>
        </p:blipFill>
        <p:spPr>
          <a:xfrm>
            <a:off x="826054" y="6258230"/>
            <a:ext cx="2809520" cy="2852304"/>
          </a:xfrm>
          <a:prstGeom prst="rect">
            <a:avLst/>
          </a:prstGeom>
        </p:spPr>
      </p:pic>
      <p:grpSp>
        <p:nvGrpSpPr>
          <p:cNvPr id="4" name="Group 3">
            <a:extLst>
              <a:ext uri="{FF2B5EF4-FFF2-40B4-BE49-F238E27FC236}">
                <a16:creationId xmlns:a16="http://schemas.microsoft.com/office/drawing/2014/main" id="{A87730D4-4F37-C4E7-9A88-88C771FE78DD}"/>
              </a:ext>
            </a:extLst>
          </p:cNvPr>
          <p:cNvGrpSpPr/>
          <p:nvPr/>
        </p:nvGrpSpPr>
        <p:grpSpPr>
          <a:xfrm>
            <a:off x="36197" y="8413624"/>
            <a:ext cx="18226250" cy="1259704"/>
            <a:chOff x="24130" y="5609082"/>
            <a:chExt cx="12150833" cy="839802"/>
          </a:xfrm>
        </p:grpSpPr>
        <p:grpSp>
          <p:nvGrpSpPr>
            <p:cNvPr id="2" name="Group 1">
              <a:extLst>
                <a:ext uri="{FF2B5EF4-FFF2-40B4-BE49-F238E27FC236}">
                  <a16:creationId xmlns:a16="http://schemas.microsoft.com/office/drawing/2014/main" id="{7062E87E-CD0C-A494-F5BD-5095C490E37E}"/>
                </a:ext>
              </a:extLst>
            </p:cNvPr>
            <p:cNvGrpSpPr/>
            <p:nvPr/>
          </p:nvGrpSpPr>
          <p:grpSpPr>
            <a:xfrm>
              <a:off x="24130" y="5610673"/>
              <a:ext cx="6957577" cy="830446"/>
              <a:chOff x="-21480" y="5423383"/>
              <a:chExt cx="13731179" cy="1156324"/>
            </a:xfrm>
          </p:grpSpPr>
          <p:pic>
            <p:nvPicPr>
              <p:cNvPr id="40" name="Picture 9">
                <a:extLst>
                  <a:ext uri="{FF2B5EF4-FFF2-40B4-BE49-F238E27FC236}">
                    <a16:creationId xmlns:a16="http://schemas.microsoft.com/office/drawing/2014/main" id="{C7846AB0-5432-3A60-55C6-44F38A0D9C8C}"/>
                  </a:ext>
                </a:extLst>
              </p:cNvPr>
              <p:cNvPicPr>
                <a:picLocks noChangeAspect="1"/>
              </p:cNvPicPr>
              <p:nvPr/>
            </p:nvPicPr>
            <p:blipFill>
              <a:blip r:embed="rId9"/>
              <a:srcRect/>
              <a:stretch>
                <a:fillRect/>
              </a:stretch>
            </p:blipFill>
            <p:spPr>
              <a:xfrm>
                <a:off x="-21480" y="5429317"/>
                <a:ext cx="1752974" cy="1150390"/>
              </a:xfrm>
              <a:prstGeom prst="rect">
                <a:avLst/>
              </a:prstGeom>
            </p:spPr>
          </p:pic>
          <p:pic>
            <p:nvPicPr>
              <p:cNvPr id="45" name="Picture 9">
                <a:extLst>
                  <a:ext uri="{FF2B5EF4-FFF2-40B4-BE49-F238E27FC236}">
                    <a16:creationId xmlns:a16="http://schemas.microsoft.com/office/drawing/2014/main" id="{BF521758-F628-2CEA-9E9D-AD484F7244C9}"/>
                  </a:ext>
                </a:extLst>
              </p:cNvPr>
              <p:cNvPicPr>
                <a:picLocks noChangeAspect="1"/>
              </p:cNvPicPr>
              <p:nvPr/>
            </p:nvPicPr>
            <p:blipFill>
              <a:blip r:embed="rId9"/>
              <a:srcRect/>
              <a:stretch>
                <a:fillRect/>
              </a:stretch>
            </p:blipFill>
            <p:spPr>
              <a:xfrm>
                <a:off x="1705349" y="5429317"/>
                <a:ext cx="1752974" cy="1150390"/>
              </a:xfrm>
              <a:prstGeom prst="rect">
                <a:avLst/>
              </a:prstGeom>
            </p:spPr>
          </p:pic>
          <p:pic>
            <p:nvPicPr>
              <p:cNvPr id="46" name="Picture 9">
                <a:extLst>
                  <a:ext uri="{FF2B5EF4-FFF2-40B4-BE49-F238E27FC236}">
                    <a16:creationId xmlns:a16="http://schemas.microsoft.com/office/drawing/2014/main" id="{B09B9C02-5E22-6553-7BAC-22374010FBF6}"/>
                  </a:ext>
                </a:extLst>
              </p:cNvPr>
              <p:cNvPicPr>
                <a:picLocks noChangeAspect="1"/>
              </p:cNvPicPr>
              <p:nvPr/>
            </p:nvPicPr>
            <p:blipFill>
              <a:blip r:embed="rId9"/>
              <a:srcRect/>
              <a:stretch>
                <a:fillRect/>
              </a:stretch>
            </p:blipFill>
            <p:spPr>
              <a:xfrm>
                <a:off x="3396953" y="5427341"/>
                <a:ext cx="1752974" cy="1150390"/>
              </a:xfrm>
              <a:prstGeom prst="rect">
                <a:avLst/>
              </a:prstGeom>
            </p:spPr>
          </p:pic>
          <p:pic>
            <p:nvPicPr>
              <p:cNvPr id="47" name="Picture 9">
                <a:extLst>
                  <a:ext uri="{FF2B5EF4-FFF2-40B4-BE49-F238E27FC236}">
                    <a16:creationId xmlns:a16="http://schemas.microsoft.com/office/drawing/2014/main" id="{657AE32A-3B52-F50D-4729-4988365D710C}"/>
                  </a:ext>
                </a:extLst>
              </p:cNvPr>
              <p:cNvPicPr>
                <a:picLocks noChangeAspect="1"/>
              </p:cNvPicPr>
              <p:nvPr/>
            </p:nvPicPr>
            <p:blipFill>
              <a:blip r:embed="rId9"/>
              <a:srcRect/>
              <a:stretch>
                <a:fillRect/>
              </a:stretch>
            </p:blipFill>
            <p:spPr>
              <a:xfrm>
                <a:off x="5123782" y="5427341"/>
                <a:ext cx="1752974" cy="1150390"/>
              </a:xfrm>
              <a:prstGeom prst="rect">
                <a:avLst/>
              </a:prstGeom>
            </p:spPr>
          </p:pic>
          <p:pic>
            <p:nvPicPr>
              <p:cNvPr id="48" name="Picture 9">
                <a:extLst>
                  <a:ext uri="{FF2B5EF4-FFF2-40B4-BE49-F238E27FC236}">
                    <a16:creationId xmlns:a16="http://schemas.microsoft.com/office/drawing/2014/main" id="{923FC1B5-4A21-B7F0-D8E0-82836F0D0B36}"/>
                  </a:ext>
                </a:extLst>
              </p:cNvPr>
              <p:cNvPicPr>
                <a:picLocks noChangeAspect="1"/>
              </p:cNvPicPr>
              <p:nvPr/>
            </p:nvPicPr>
            <p:blipFill>
              <a:blip r:embed="rId9"/>
              <a:srcRect/>
              <a:stretch>
                <a:fillRect/>
              </a:stretch>
            </p:blipFill>
            <p:spPr>
              <a:xfrm>
                <a:off x="6811463" y="5425359"/>
                <a:ext cx="1752974" cy="1150390"/>
              </a:xfrm>
              <a:prstGeom prst="rect">
                <a:avLst/>
              </a:prstGeom>
            </p:spPr>
          </p:pic>
          <p:pic>
            <p:nvPicPr>
              <p:cNvPr id="49" name="Picture 9">
                <a:extLst>
                  <a:ext uri="{FF2B5EF4-FFF2-40B4-BE49-F238E27FC236}">
                    <a16:creationId xmlns:a16="http://schemas.microsoft.com/office/drawing/2014/main" id="{1AF6DDF5-CE62-C846-E713-0B5D6D84780E}"/>
                  </a:ext>
                </a:extLst>
              </p:cNvPr>
              <p:cNvPicPr>
                <a:picLocks noChangeAspect="1"/>
              </p:cNvPicPr>
              <p:nvPr/>
            </p:nvPicPr>
            <p:blipFill>
              <a:blip r:embed="rId9"/>
              <a:srcRect/>
              <a:stretch>
                <a:fillRect/>
              </a:stretch>
            </p:blipFill>
            <p:spPr>
              <a:xfrm>
                <a:off x="8538292" y="5425359"/>
                <a:ext cx="1752974" cy="1150390"/>
              </a:xfrm>
              <a:prstGeom prst="rect">
                <a:avLst/>
              </a:prstGeom>
            </p:spPr>
          </p:pic>
          <p:pic>
            <p:nvPicPr>
              <p:cNvPr id="50" name="Picture 9">
                <a:extLst>
                  <a:ext uri="{FF2B5EF4-FFF2-40B4-BE49-F238E27FC236}">
                    <a16:creationId xmlns:a16="http://schemas.microsoft.com/office/drawing/2014/main" id="{0E932F04-544B-5CEA-7E54-42AE564FC827}"/>
                  </a:ext>
                </a:extLst>
              </p:cNvPr>
              <p:cNvPicPr>
                <a:picLocks noChangeAspect="1"/>
              </p:cNvPicPr>
              <p:nvPr/>
            </p:nvPicPr>
            <p:blipFill>
              <a:blip r:embed="rId9"/>
              <a:srcRect/>
              <a:stretch>
                <a:fillRect/>
              </a:stretch>
            </p:blipFill>
            <p:spPr>
              <a:xfrm>
                <a:off x="10229896" y="5423383"/>
                <a:ext cx="1752974" cy="1150390"/>
              </a:xfrm>
              <a:prstGeom prst="rect">
                <a:avLst/>
              </a:prstGeom>
            </p:spPr>
          </p:pic>
          <p:pic>
            <p:nvPicPr>
              <p:cNvPr id="51" name="Picture 9">
                <a:extLst>
                  <a:ext uri="{FF2B5EF4-FFF2-40B4-BE49-F238E27FC236}">
                    <a16:creationId xmlns:a16="http://schemas.microsoft.com/office/drawing/2014/main" id="{88D93A45-A4BC-9598-2B05-571D8F38837C}"/>
                  </a:ext>
                </a:extLst>
              </p:cNvPr>
              <p:cNvPicPr>
                <a:picLocks noChangeAspect="1"/>
              </p:cNvPicPr>
              <p:nvPr/>
            </p:nvPicPr>
            <p:blipFill>
              <a:blip r:embed="rId9"/>
              <a:srcRect/>
              <a:stretch>
                <a:fillRect/>
              </a:stretch>
            </p:blipFill>
            <p:spPr>
              <a:xfrm>
                <a:off x="11956725" y="5423383"/>
                <a:ext cx="1752974" cy="1150390"/>
              </a:xfrm>
              <a:prstGeom prst="rect">
                <a:avLst/>
              </a:prstGeom>
            </p:spPr>
          </p:pic>
        </p:grpSp>
        <p:pic>
          <p:nvPicPr>
            <p:cNvPr id="61" name="Picture 9">
              <a:extLst>
                <a:ext uri="{FF2B5EF4-FFF2-40B4-BE49-F238E27FC236}">
                  <a16:creationId xmlns:a16="http://schemas.microsoft.com/office/drawing/2014/main" id="{E41A3229-69CF-D047-039F-79F1FA430332}"/>
                </a:ext>
              </a:extLst>
            </p:cNvPr>
            <p:cNvPicPr>
              <a:picLocks noChangeAspect="1"/>
            </p:cNvPicPr>
            <p:nvPr/>
          </p:nvPicPr>
          <p:blipFill>
            <a:blip r:embed="rId9"/>
            <a:srcRect/>
            <a:stretch>
              <a:fillRect/>
            </a:stretch>
          </p:blipFill>
          <p:spPr>
            <a:xfrm>
              <a:off x="6954104" y="5611925"/>
              <a:ext cx="888230" cy="826184"/>
            </a:xfrm>
            <a:prstGeom prst="rect">
              <a:avLst/>
            </a:prstGeom>
          </p:spPr>
        </p:pic>
        <p:pic>
          <p:nvPicPr>
            <p:cNvPr id="62" name="Picture 9">
              <a:extLst>
                <a:ext uri="{FF2B5EF4-FFF2-40B4-BE49-F238E27FC236}">
                  <a16:creationId xmlns:a16="http://schemas.microsoft.com/office/drawing/2014/main" id="{66DDDB6E-7A02-D976-25BC-AB9994176D36}"/>
                </a:ext>
              </a:extLst>
            </p:cNvPr>
            <p:cNvPicPr>
              <a:picLocks noChangeAspect="1"/>
            </p:cNvPicPr>
            <p:nvPr/>
          </p:nvPicPr>
          <p:blipFill>
            <a:blip r:embed="rId9"/>
            <a:srcRect/>
            <a:stretch>
              <a:fillRect/>
            </a:stretch>
          </p:blipFill>
          <p:spPr>
            <a:xfrm>
              <a:off x="7809251" y="5610501"/>
              <a:ext cx="888230" cy="826184"/>
            </a:xfrm>
            <a:prstGeom prst="rect">
              <a:avLst/>
            </a:prstGeom>
          </p:spPr>
        </p:pic>
        <p:pic>
          <p:nvPicPr>
            <p:cNvPr id="63" name="Picture 9">
              <a:extLst>
                <a:ext uri="{FF2B5EF4-FFF2-40B4-BE49-F238E27FC236}">
                  <a16:creationId xmlns:a16="http://schemas.microsoft.com/office/drawing/2014/main" id="{39A4BC34-D06A-DC0E-7821-A7FB8CE8A83A}"/>
                </a:ext>
              </a:extLst>
            </p:cNvPr>
            <p:cNvPicPr>
              <a:picLocks noChangeAspect="1"/>
            </p:cNvPicPr>
            <p:nvPr/>
          </p:nvPicPr>
          <p:blipFill>
            <a:blip r:embed="rId9"/>
            <a:srcRect/>
            <a:stretch>
              <a:fillRect/>
            </a:stretch>
          </p:blipFill>
          <p:spPr>
            <a:xfrm>
              <a:off x="8684233" y="5610501"/>
              <a:ext cx="888230" cy="826184"/>
            </a:xfrm>
            <a:prstGeom prst="rect">
              <a:avLst/>
            </a:prstGeom>
          </p:spPr>
        </p:pic>
        <p:pic>
          <p:nvPicPr>
            <p:cNvPr id="64" name="Picture 9">
              <a:extLst>
                <a:ext uri="{FF2B5EF4-FFF2-40B4-BE49-F238E27FC236}">
                  <a16:creationId xmlns:a16="http://schemas.microsoft.com/office/drawing/2014/main" id="{990BC493-525B-563F-3858-CB2596C63B75}"/>
                </a:ext>
              </a:extLst>
            </p:cNvPr>
            <p:cNvPicPr>
              <a:picLocks noChangeAspect="1"/>
            </p:cNvPicPr>
            <p:nvPr/>
          </p:nvPicPr>
          <p:blipFill>
            <a:blip r:embed="rId9"/>
            <a:srcRect/>
            <a:stretch>
              <a:fillRect/>
            </a:stretch>
          </p:blipFill>
          <p:spPr>
            <a:xfrm>
              <a:off x="9541368" y="5609082"/>
              <a:ext cx="888230" cy="826184"/>
            </a:xfrm>
            <a:prstGeom prst="rect">
              <a:avLst/>
            </a:prstGeom>
          </p:spPr>
        </p:pic>
        <p:pic>
          <p:nvPicPr>
            <p:cNvPr id="65" name="Picture 9">
              <a:extLst>
                <a:ext uri="{FF2B5EF4-FFF2-40B4-BE49-F238E27FC236}">
                  <a16:creationId xmlns:a16="http://schemas.microsoft.com/office/drawing/2014/main" id="{7F8CB300-4687-14E7-564A-13F5E8C17333}"/>
                </a:ext>
              </a:extLst>
            </p:cNvPr>
            <p:cNvPicPr>
              <a:picLocks noChangeAspect="1"/>
            </p:cNvPicPr>
            <p:nvPr/>
          </p:nvPicPr>
          <p:blipFill>
            <a:blip r:embed="rId9"/>
            <a:srcRect/>
            <a:stretch>
              <a:fillRect/>
            </a:stretch>
          </p:blipFill>
          <p:spPr>
            <a:xfrm>
              <a:off x="10416351" y="5609082"/>
              <a:ext cx="888230" cy="826184"/>
            </a:xfrm>
            <a:prstGeom prst="rect">
              <a:avLst/>
            </a:prstGeom>
          </p:spPr>
        </p:pic>
        <p:pic>
          <p:nvPicPr>
            <p:cNvPr id="66" name="Picture 9">
              <a:extLst>
                <a:ext uri="{FF2B5EF4-FFF2-40B4-BE49-F238E27FC236}">
                  <a16:creationId xmlns:a16="http://schemas.microsoft.com/office/drawing/2014/main" id="{EC5885CD-EA95-7D3A-1EA1-F29BA785A1A0}"/>
                </a:ext>
              </a:extLst>
            </p:cNvPr>
            <p:cNvPicPr>
              <a:picLocks noChangeAspect="1"/>
            </p:cNvPicPr>
            <p:nvPr/>
          </p:nvPicPr>
          <p:blipFill>
            <a:blip r:embed="rId9"/>
            <a:srcRect/>
            <a:stretch>
              <a:fillRect/>
            </a:stretch>
          </p:blipFill>
          <p:spPr>
            <a:xfrm>
              <a:off x="11286733" y="5622700"/>
              <a:ext cx="888230" cy="826184"/>
            </a:xfrm>
            <a:prstGeom prst="rect">
              <a:avLst/>
            </a:prstGeom>
          </p:spPr>
        </p:pic>
      </p:grpSp>
      <p:pic>
        <p:nvPicPr>
          <p:cNvPr id="24" name="Picture 7">
            <a:extLst>
              <a:ext uri="{FF2B5EF4-FFF2-40B4-BE49-F238E27FC236}">
                <a16:creationId xmlns:a16="http://schemas.microsoft.com/office/drawing/2014/main" id="{44FF4A08-CBFB-7629-3AA9-B6FD7E8251B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9787278" y="120437"/>
            <a:ext cx="8425544" cy="9985830"/>
          </a:xfrm>
          <a:prstGeom prst="rect">
            <a:avLst/>
          </a:prstGeom>
        </p:spPr>
      </p:pic>
      <p:pic>
        <p:nvPicPr>
          <p:cNvPr id="6" name="Picture 5">
            <a:hlinkClick r:id="rId12" action="ppaction://hlinksldjump"/>
            <a:extLst>
              <a:ext uri="{FF2B5EF4-FFF2-40B4-BE49-F238E27FC236}">
                <a16:creationId xmlns:a16="http://schemas.microsoft.com/office/drawing/2014/main" id="{5F7C7206-4D32-B583-6853-BA561B842080}"/>
              </a:ext>
            </a:extLst>
          </p:cNvPr>
          <p:cNvPicPr>
            <a:picLocks noChangeAspect="1"/>
          </p:cNvPicPr>
          <p:nvPr/>
        </p:nvPicPr>
        <p:blipFill>
          <a:blip r:embed="rId13"/>
          <a:stretch>
            <a:fillRect/>
          </a:stretch>
        </p:blipFill>
        <p:spPr>
          <a:xfrm>
            <a:off x="-4093575" y="7808884"/>
            <a:ext cx="4483778" cy="2459548"/>
          </a:xfrm>
          <a:prstGeom prst="rect">
            <a:avLst/>
          </a:prstGeom>
        </p:spPr>
      </p:pic>
    </p:spTree>
    <p:extLst>
      <p:ext uri="{BB962C8B-B14F-4D97-AF65-F5344CB8AC3E}">
        <p14:creationId xmlns:p14="http://schemas.microsoft.com/office/powerpoint/2010/main" val="290765546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25"/>
                                        </p:tgtEl>
                                      </p:cBhvr>
                                    </p:animEffect>
                                    <p:animScale>
                                      <p:cBhvr>
                                        <p:cTn id="7" dur="250" autoRev="1" fill="hold"/>
                                        <p:tgtEl>
                                          <p:spTgt spid="25"/>
                                        </p:tgtEl>
                                      </p:cBhvr>
                                      <p:by x="105000" y="105000"/>
                                    </p:animScale>
                                  </p:childTnLst>
                                </p:cTn>
                              </p:par>
                              <p:par>
                                <p:cTn id="8" presetID="8" presetClass="emph" presetSubtype="0" repeatCount="indefinite" fill="hold" nodeType="withEffect">
                                  <p:stCondLst>
                                    <p:cond delay="0"/>
                                  </p:stCondLst>
                                  <p:childTnLst>
                                    <p:animRot by="21600000">
                                      <p:cBhvr>
                                        <p:cTn id="9" dur="6000" fill="hold"/>
                                        <p:tgtEl>
                                          <p:spTgt spid="27"/>
                                        </p:tgtEl>
                                        <p:attrNameLst>
                                          <p:attrName>r</p:attrName>
                                        </p:attrNameLst>
                                      </p:cBhvr>
                                    </p:animRot>
                                  </p:childTnLst>
                                </p:cTn>
                              </p:par>
                              <p:par>
                                <p:cTn id="10" presetID="2" presetClass="entr" presetSubtype="2" repeatCount="indefinite"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10000" fill="hold"/>
                                        <p:tgtEl>
                                          <p:spTgt spid="34"/>
                                        </p:tgtEl>
                                        <p:attrNameLst>
                                          <p:attrName>ppt_x</p:attrName>
                                        </p:attrNameLst>
                                      </p:cBhvr>
                                      <p:tavLst>
                                        <p:tav tm="0">
                                          <p:val>
                                            <p:strVal val="1+#ppt_w/2"/>
                                          </p:val>
                                        </p:tav>
                                        <p:tav tm="100000">
                                          <p:val>
                                            <p:strVal val="#ppt_x"/>
                                          </p:val>
                                        </p:tav>
                                      </p:tavLst>
                                    </p:anim>
                                    <p:anim calcmode="lin" valueType="num">
                                      <p:cBhvr additive="base">
                                        <p:cTn id="13" dur="10000" fill="hold"/>
                                        <p:tgtEl>
                                          <p:spTgt spid="34"/>
                                        </p:tgtEl>
                                        <p:attrNameLst>
                                          <p:attrName>ppt_y</p:attrName>
                                        </p:attrNameLst>
                                      </p:cBhvr>
                                      <p:tavLst>
                                        <p:tav tm="0">
                                          <p:val>
                                            <p:strVal val="#ppt_y"/>
                                          </p:val>
                                        </p:tav>
                                        <p:tav tm="100000">
                                          <p:val>
                                            <p:strVal val="#ppt_y"/>
                                          </p:val>
                                        </p:tav>
                                      </p:tavLst>
                                    </p:anim>
                                  </p:childTnLst>
                                </p:cTn>
                              </p:par>
                              <p:par>
                                <p:cTn id="14" presetID="63" presetClass="path" presetSubtype="0" accel="50000" decel="50000" fill="hold" nodeType="withEffect">
                                  <p:stCondLst>
                                    <p:cond delay="0"/>
                                  </p:stCondLst>
                                  <p:childTnLst>
                                    <p:animMotion origin="layout" path="M 1.875E-6 -2.22222E-6 L 0.55534 -0.00208 " pathEditMode="relative" rAng="0" ptsTypes="AA">
                                      <p:cBhvr>
                                        <p:cTn id="15" dur="4000" fill="hold"/>
                                        <p:tgtEl>
                                          <p:spTgt spid="6"/>
                                        </p:tgtEl>
                                        <p:attrNameLst>
                                          <p:attrName>ppt_x</p:attrName>
                                          <p:attrName>ppt_y</p:attrName>
                                        </p:attrNameLst>
                                      </p:cBhvr>
                                      <p:rCtr x="27760" y="-116"/>
                                    </p:animMotion>
                                  </p:childTnLst>
                                </p:cTn>
                              </p:par>
                              <p:par>
                                <p:cTn id="16" presetID="2" presetClass="entr" presetSubtype="8" repeatCount="indefinite"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8000" fill="hold"/>
                                        <p:tgtEl>
                                          <p:spTgt spid="28"/>
                                        </p:tgtEl>
                                        <p:attrNameLst>
                                          <p:attrName>ppt_x</p:attrName>
                                        </p:attrNameLst>
                                      </p:cBhvr>
                                      <p:tavLst>
                                        <p:tav tm="0">
                                          <p:val>
                                            <p:strVal val="0-#ppt_w/2"/>
                                          </p:val>
                                        </p:tav>
                                        <p:tav tm="100000">
                                          <p:val>
                                            <p:strVal val="#ppt_x"/>
                                          </p:val>
                                        </p:tav>
                                      </p:tavLst>
                                    </p:anim>
                                    <p:anim calcmode="lin" valueType="num">
                                      <p:cBhvr additive="base">
                                        <p:cTn id="19" dur="8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prstClr val="white"/>
              </a:solidFill>
              <a:latin typeface="Calibri" panose="020F0502020204030204"/>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sym typeface="Arial"/>
            </a:endParaRPr>
          </a:p>
        </p:txBody>
      </p:sp>
      <p:sp>
        <p:nvSpPr>
          <p:cNvPr id="17" name="Câu hỏi">
            <a:extLst>
              <a:ext uri="{FF2B5EF4-FFF2-40B4-BE49-F238E27FC236}">
                <a16:creationId xmlns:a16="http://schemas.microsoft.com/office/drawing/2014/main" id="{1AB69979-1D5C-6D4F-6590-E0650E70A5B4}"/>
              </a:ext>
            </a:extLst>
          </p:cNvPr>
          <p:cNvSpPr/>
          <p:nvPr/>
        </p:nvSpPr>
        <p:spPr>
          <a:xfrm>
            <a:off x="1821872" y="748853"/>
            <a:ext cx="14644256" cy="3412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800" b="1" noProof="1" smtClean="0">
                <a:solidFill>
                  <a:prstClr val="black"/>
                </a:solidFill>
                <a:latin typeface="Arial" panose="020B0604020202020204" pitchFamily="34" charset="0"/>
                <a:cs typeface="Arial" panose="020B0604020202020204" pitchFamily="34" charset="0"/>
                <a:sym typeface="Arial"/>
              </a:rPr>
              <a:t>Câu 1: </a:t>
            </a:r>
            <a:r>
              <a:rPr lang="vi-VN" sz="4800" noProof="1" smtClean="0">
                <a:solidFill>
                  <a:prstClr val="black"/>
                </a:solidFill>
                <a:latin typeface="Arial" panose="020B0604020202020204" pitchFamily="34" charset="0"/>
                <a:cs typeface="Arial" panose="020B0604020202020204" pitchFamily="34" charset="0"/>
                <a:sym typeface="Arial"/>
              </a:rPr>
              <a:t>Viết </a:t>
            </a:r>
            <a:r>
              <a:rPr lang="vi-VN" sz="4800" noProof="1">
                <a:solidFill>
                  <a:prstClr val="black"/>
                </a:solidFill>
                <a:latin typeface="Arial" panose="020B0604020202020204" pitchFamily="34" charset="0"/>
                <a:cs typeface="Arial" panose="020B0604020202020204" pitchFamily="34" charset="0"/>
                <a:sym typeface="Arial"/>
              </a:rPr>
              <a:t>tỉ số cặp đoạn thẳng có độ dài như sau: AB = 5 dm, CD = 20 dm</a:t>
            </a:r>
            <a:endParaRPr lang="en-US" sz="4800" dirty="0">
              <a:solidFill>
                <a:prstClr val="white"/>
              </a:solidFill>
              <a:latin typeface="Arial" panose="020B0604020202020204" pitchFamily="34" charset="0"/>
              <a:ea typeface="Arial" panose="020B060402020202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2FB644CA-CB55-3594-B5C2-C9F8A867CDF0}"/>
                  </a:ext>
                </a:extLst>
              </p:cNvPr>
              <p:cNvSpPr/>
              <p:nvPr/>
            </p:nvSpPr>
            <p:spPr>
              <a:xfrm>
                <a:off x="1821872"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ctr">
                  <a:lnSpc>
                    <a:spcPct val="150000"/>
                  </a:lnSpc>
                  <a:spcAft>
                    <a:spcPts val="800"/>
                  </a:spcAft>
                  <a:tabLst>
                    <a:tab pos="1719580" algn="l"/>
                    <a:tab pos="3262630" algn="l"/>
                    <a:tab pos="4806315" algn="l"/>
                  </a:tabLst>
                </a:pPr>
                <a:r>
                  <a:rPr lang="fr-FR" sz="4400" smtClean="0">
                    <a:solidFill>
                      <a:schemeClr val="tx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𝐴𝐵</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𝐶𝐷</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4</m:t>
                        </m:r>
                      </m:den>
                    </m:f>
                  </m:oMath>
                </a14:m>
                <a:endParaRPr lang="en-US" sz="4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8" name="Đáp án đúng">
                <a:extLst>
                  <a:ext uri="{FF2B5EF4-FFF2-40B4-BE49-F238E27FC236}">
                    <a16:creationId xmlns:a16="http://schemas.microsoft.com/office/drawing/2014/main" id="{2FB644CA-CB55-3594-B5C2-C9F8A867CDF0}"/>
                  </a:ext>
                </a:extLst>
              </p:cNvPr>
              <p:cNvSpPr>
                <a:spLocks noRot="1" noChangeAspect="1" noMove="1" noResize="1" noEditPoints="1" noAdjustHandles="1" noChangeArrowheads="1" noChangeShapeType="1" noTextEdit="1"/>
              </p:cNvSpPr>
              <p:nvPr/>
            </p:nvSpPr>
            <p:spPr>
              <a:xfrm>
                <a:off x="1821872" y="4618655"/>
                <a:ext cx="6802584" cy="1995054"/>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30828281-61AD-7A62-0775-C0E24C9C1DEB}"/>
                  </a:ext>
                </a:extLst>
              </p:cNvPr>
              <p:cNvSpPr/>
              <p:nvPr/>
            </p:nvSpPr>
            <p:spPr>
              <a:xfrm>
                <a:off x="1821872"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ctr">
                  <a:lnSpc>
                    <a:spcPct val="150000"/>
                  </a:lnSpc>
                  <a:spcAft>
                    <a:spcPts val="800"/>
                  </a:spcAft>
                  <a:tabLst>
                    <a:tab pos="1719580" algn="l"/>
                    <a:tab pos="3262630" algn="l"/>
                    <a:tab pos="4806315" algn="l"/>
                  </a:tabLst>
                </a:pPr>
                <a:r>
                  <a:rPr lang="fr-FR" sz="4400" smtClean="0">
                    <a:solidFill>
                      <a:schemeClr val="tx1"/>
                    </a:solidFill>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𝐴𝐵</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𝐶𝐷</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5</m:t>
                        </m:r>
                      </m:den>
                    </m:f>
                  </m:oMath>
                </a14:m>
                <a:endParaRPr lang="en-US" sz="4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9" name="Đáp án sai 1">
                <a:extLst>
                  <a:ext uri="{FF2B5EF4-FFF2-40B4-BE49-F238E27FC236}">
                    <a16:creationId xmlns:a16="http://schemas.microsoft.com/office/drawing/2014/main" id="{30828281-61AD-7A62-0775-C0E24C9C1DEB}"/>
                  </a:ext>
                </a:extLst>
              </p:cNvPr>
              <p:cNvSpPr>
                <a:spLocks noRot="1" noChangeAspect="1" noMove="1" noResize="1" noEditPoints="1" noAdjustHandles="1" noChangeArrowheads="1" noChangeShapeType="1" noTextEdit="1"/>
              </p:cNvSpPr>
              <p:nvPr/>
            </p:nvSpPr>
            <p:spPr>
              <a:xfrm>
                <a:off x="1821872" y="7070907"/>
                <a:ext cx="6802584" cy="1995054"/>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E6A889FC-D3A7-FA7C-0DE3-0EA076B22F62}"/>
                  </a:ext>
                </a:extLst>
              </p:cNvPr>
              <p:cNvSpPr/>
              <p:nvPr/>
            </p:nvSpPr>
            <p:spPr>
              <a:xfrm>
                <a:off x="9663546"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fr-FR" sz="4400" smtClean="0">
                    <a:solidFill>
                      <a:schemeClr val="tx1"/>
                    </a:solidFill>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f>
                      <m:fPr>
                        <m:ctrlPr>
                          <a:rPr lang="en-US" sz="4400" i="1">
                            <a:solidFill>
                              <a:schemeClr val="tx1"/>
                            </a:solidFill>
                            <a:effectLst/>
                            <a:latin typeface="Cambria Math" panose="02040503050406030204" pitchFamily="18"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𝐴𝐵</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𝐶𝐷</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schemeClr val="tx1"/>
                            </a:solidFill>
                            <a:effectLst/>
                            <a:latin typeface="Cambria Math" panose="02040503050406030204" pitchFamily="18"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6</m:t>
                        </m:r>
                      </m:den>
                    </m:f>
                  </m:oMath>
                </a14:m>
                <a:endParaRPr lang="vi-VN" sz="4400" noProof="1">
                  <a:solidFill>
                    <a:schemeClr val="tx1"/>
                  </a:solidFill>
                  <a:latin typeface="Arial" panose="020B0604020202020204" pitchFamily="34" charset="0"/>
                  <a:cs typeface="Arial" panose="020B0604020202020204" pitchFamily="34" charset="0"/>
                  <a:sym typeface="Arial"/>
                </a:endParaRPr>
              </a:p>
            </p:txBody>
          </p:sp>
        </mc:Choice>
        <mc:Fallback xmlns="">
          <p:sp>
            <p:nvSpPr>
              <p:cNvPr id="20" name="Đáp án sai 2">
                <a:extLst>
                  <a:ext uri="{FF2B5EF4-FFF2-40B4-BE49-F238E27FC236}">
                    <a16:creationId xmlns:a16="http://schemas.microsoft.com/office/drawing/2014/main" id="{E6A889FC-D3A7-FA7C-0DE3-0EA076B22F62}"/>
                  </a:ext>
                </a:extLst>
              </p:cNvPr>
              <p:cNvSpPr>
                <a:spLocks noRot="1" noChangeAspect="1" noMove="1" noResize="1" noEditPoints="1" noAdjustHandles="1" noChangeArrowheads="1" noChangeShapeType="1" noTextEdit="1"/>
              </p:cNvSpPr>
              <p:nvPr/>
            </p:nvSpPr>
            <p:spPr>
              <a:xfrm>
                <a:off x="9663546" y="4618655"/>
                <a:ext cx="6802584" cy="1995054"/>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39170EEF-8452-D761-9524-3629836006CB}"/>
                  </a:ext>
                </a:extLst>
              </p:cNvPr>
              <p:cNvSpPr/>
              <p:nvPr/>
            </p:nvSpPr>
            <p:spPr>
              <a:xfrm>
                <a:off x="9663544"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ctr">
                  <a:lnSpc>
                    <a:spcPct val="150000"/>
                  </a:lnSpc>
                  <a:spcAft>
                    <a:spcPts val="800"/>
                  </a:spcAft>
                  <a:tabLst>
                    <a:tab pos="1719580" algn="l"/>
                    <a:tab pos="3262630" algn="l"/>
                    <a:tab pos="4806315" algn="l"/>
                  </a:tabLst>
                </a:pPr>
                <a:r>
                  <a:rPr lang="fr-FR" sz="4400" smtClean="0">
                    <a:solidFill>
                      <a:schemeClr val="tx1"/>
                    </a:solidFill>
                    <a:latin typeface="Arial" panose="020B0604020202020204" pitchFamily="34" charset="0"/>
                    <a:ea typeface="Arial" panose="020B0604020202020204" pitchFamily="34" charset="0"/>
                    <a:cs typeface="Arial" panose="020B0604020202020204" pitchFamily="34" charset="0"/>
                  </a:rPr>
                  <a:t>D. </a:t>
                </a:r>
                <a14:m>
                  <m:oMath xmlns:m="http://schemas.openxmlformats.org/officeDocument/2006/math">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𝐴𝐵</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𝐶𝐷</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7</m:t>
                        </m:r>
                      </m:den>
                    </m:f>
                  </m:oMath>
                </a14:m>
                <a:endParaRPr lang="en-US" sz="4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1" name="Đáp án sai 3">
                <a:extLst>
                  <a:ext uri="{FF2B5EF4-FFF2-40B4-BE49-F238E27FC236}">
                    <a16:creationId xmlns:a16="http://schemas.microsoft.com/office/drawing/2014/main" id="{39170EEF-8452-D761-9524-3629836006CB}"/>
                  </a:ext>
                </a:extLst>
              </p:cNvPr>
              <p:cNvSpPr>
                <a:spLocks noRot="1" noChangeAspect="1" noMove="1" noResize="1" noEditPoints="1" noAdjustHandles="1" noChangeArrowheads="1" noChangeShapeType="1" noTextEdit="1"/>
              </p:cNvSpPr>
              <p:nvPr/>
            </p:nvSpPr>
            <p:spPr>
              <a:xfrm>
                <a:off x="9663544" y="7070907"/>
                <a:ext cx="6802584" cy="1995054"/>
              </a:xfrm>
              <a:prstGeom prst="roundRect">
                <a:avLst/>
              </a:prstGeom>
              <a:blipFill>
                <a:blip r:embed="rId10"/>
                <a:stretch>
                  <a:fillRect/>
                </a:stretch>
              </a:blipFill>
              <a:ln>
                <a:noFill/>
              </a:ln>
            </p:spPr>
            <p:txBody>
              <a:bodyPr/>
              <a:lstStyle/>
              <a:p>
                <a:r>
                  <a:rPr lang="en-US">
                    <a:noFill/>
                  </a:rPr>
                  <a:t> </a:t>
                </a:r>
              </a:p>
            </p:txBody>
          </p:sp>
        </mc:Fallback>
      </mc:AlternateContent>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663545" y="-955902"/>
            <a:ext cx="731046" cy="73104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1653839" y="-955902"/>
            <a:ext cx="731046" cy="731046"/>
          </a:xfrm>
          <a:prstGeom prst="rect">
            <a:avLst/>
          </a:prstGeom>
        </p:spPr>
      </p:pic>
      <mc:AlternateContent xmlns:mc="http://schemas.openxmlformats.org/markup-compatibility/2006" xmlns:a14="http://schemas.microsoft.com/office/drawing/2010/main">
        <mc:Choice Requires="a14">
          <p:sp>
            <p:nvSpPr>
              <p:cNvPr id="16" name="Đáp án đúng">
                <a:extLst>
                  <a:ext uri="{FF2B5EF4-FFF2-40B4-BE49-F238E27FC236}">
                    <a16:creationId xmlns:a16="http://schemas.microsoft.com/office/drawing/2014/main" id="{73F5B725-A6FC-F5A2-F2A4-6047B0B0A3CC}"/>
                  </a:ext>
                </a:extLst>
              </p:cNvPr>
              <p:cNvSpPr/>
              <p:nvPr/>
            </p:nvSpPr>
            <p:spPr>
              <a:xfrm>
                <a:off x="1819586" y="4612721"/>
                <a:ext cx="6804870" cy="19950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05" algn="ctr">
                  <a:lnSpc>
                    <a:spcPct val="150000"/>
                  </a:lnSpc>
                  <a:spcAft>
                    <a:spcPts val="800"/>
                  </a:spcAft>
                  <a:tabLst>
                    <a:tab pos="1719580" algn="l"/>
                    <a:tab pos="3262630" algn="l"/>
                    <a:tab pos="480631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f>
                      <m:fPr>
                        <m:ctrlPr>
                          <a:rPr lang="en-US"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fr-FR"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m:t>
                        </m:r>
                      </m:num>
                      <m:den>
                        <m:r>
                          <a:rPr lang="fr-FR"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𝐶𝐷</m:t>
                        </m:r>
                      </m:den>
                    </m:f>
                    <m:r>
                      <a:rPr lang="fr-FR"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fr-FR"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num>
                      <m:den>
                        <m:r>
                          <a:rPr lang="fr-FR"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den>
                    </m:f>
                  </m:oMath>
                </a14:m>
                <a:endParaRPr lang="en-US" sz="44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6" name="Đáp án đúng">
                <a:extLst>
                  <a:ext uri="{FF2B5EF4-FFF2-40B4-BE49-F238E27FC236}">
                    <a16:creationId xmlns:a16="http://schemas.microsoft.com/office/drawing/2014/main" id="{73F5B725-A6FC-F5A2-F2A4-6047B0B0A3CC}"/>
                  </a:ext>
                </a:extLst>
              </p:cNvPr>
              <p:cNvSpPr>
                <a:spLocks noRot="1" noChangeAspect="1" noMove="1" noResize="1" noEditPoints="1" noAdjustHandles="1" noChangeArrowheads="1" noChangeShapeType="1" noTextEdit="1"/>
              </p:cNvSpPr>
              <p:nvPr/>
            </p:nvSpPr>
            <p:spPr>
              <a:xfrm>
                <a:off x="1819586" y="4612721"/>
                <a:ext cx="6804870" cy="1995054"/>
              </a:xfrm>
              <a:prstGeom prst="roundRect">
                <a:avLst/>
              </a:prstGeom>
              <a:blipFill>
                <a:blip r:embed="rId12"/>
                <a:stretch>
                  <a:fillRect/>
                </a:stretch>
              </a:blipFill>
              <a:ln>
                <a:noFill/>
              </a:ln>
            </p:spPr>
            <p:txBody>
              <a:bodyPr/>
              <a:lstStyle/>
              <a:p>
                <a:r>
                  <a:rPr lang="en-US">
                    <a:noFill/>
                  </a:rPr>
                  <a:t> </a:t>
                </a:r>
              </a:p>
            </p:txBody>
          </p:sp>
        </mc:Fallback>
      </mc:AlternateContent>
      <p:pic>
        <p:nvPicPr>
          <p:cNvPr id="2" name="Picture 1"/>
          <p:cNvPicPr>
            <a:picLocks noChangeAspect="1"/>
          </p:cNvPicPr>
          <p:nvPr/>
        </p:nvPicPr>
        <p:blipFill>
          <a:blip r:embed="rId13"/>
          <a:stretch>
            <a:fillRect/>
          </a:stretch>
        </p:blipFill>
        <p:spPr>
          <a:xfrm>
            <a:off x="7762135" y="4367415"/>
            <a:ext cx="1359526" cy="2182557"/>
          </a:xfrm>
          <a:prstGeom prst="rect">
            <a:avLst/>
          </a:prstGeom>
        </p:spPr>
      </p:pic>
    </p:spTree>
    <p:extLst>
      <p:ext uri="{BB962C8B-B14F-4D97-AF65-F5344CB8AC3E}">
        <p14:creationId xmlns:p14="http://schemas.microsoft.com/office/powerpoint/2010/main" val="171472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2"/>
                </p:tgtEl>
              </p:cMediaNode>
            </p:audio>
            <p:audio>
              <p:cMediaNode vol="80000">
                <p:cTn id="33"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7" name="Câu hỏi">
            <a:extLst>
              <a:ext uri="{FF2B5EF4-FFF2-40B4-BE49-F238E27FC236}">
                <a16:creationId xmlns:a16="http://schemas.microsoft.com/office/drawing/2014/main" id="{1AB69979-1D5C-6D4F-6590-E0650E70A5B4}"/>
              </a:ext>
            </a:extLst>
          </p:cNvPr>
          <p:cNvSpPr/>
          <p:nvPr/>
        </p:nvSpPr>
        <p:spPr>
          <a:xfrm>
            <a:off x="1821872" y="748853"/>
            <a:ext cx="14644256" cy="3412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spcAft>
                <a:spcPts val="800"/>
              </a:spcAft>
            </a:pPr>
            <a:r>
              <a:rPr lang="en-US" sz="4500" b="1" noProof="1">
                <a:solidFill>
                  <a:prstClr val="black"/>
                </a:solidFill>
                <a:latin typeface="Arial" panose="020B0604020202020204" pitchFamily="34" charset="0"/>
                <a:cs typeface="Arial" panose="020B0604020202020204" pitchFamily="34" charset="0"/>
                <a:sym typeface="Arial"/>
              </a:rPr>
              <a:t>Câu 2. </a:t>
            </a:r>
            <a:r>
              <a:rPr lang="en-US" sz="4500" noProof="1">
                <a:solidFill>
                  <a:prstClr val="black"/>
                </a:solidFill>
                <a:latin typeface="Arial" panose="020B0604020202020204" pitchFamily="34" charset="0"/>
                <a:cs typeface="Arial" panose="020B0604020202020204" pitchFamily="34" charset="0"/>
                <a:sym typeface="Arial"/>
              </a:rPr>
              <a:t>Cho hình vẽ, trong đó </a:t>
            </a:r>
            <a:endParaRPr lang="en-US" sz="4500" noProof="1" smtClean="0">
              <a:solidFill>
                <a:prstClr val="black"/>
              </a:solidFill>
              <a:latin typeface="Arial" panose="020B0604020202020204" pitchFamily="34" charset="0"/>
              <a:cs typeface="Arial" panose="020B0604020202020204" pitchFamily="34" charset="0"/>
              <a:sym typeface="Arial"/>
            </a:endParaRPr>
          </a:p>
          <a:p>
            <a:pPr lvl="0">
              <a:lnSpc>
                <a:spcPct val="150000"/>
              </a:lnSpc>
              <a:spcAft>
                <a:spcPts val="800"/>
              </a:spcAft>
            </a:pPr>
            <a:r>
              <a:rPr lang="en-US" sz="4500" noProof="1" smtClean="0">
                <a:solidFill>
                  <a:prstClr val="black"/>
                </a:solidFill>
                <a:latin typeface="Arial" panose="020B0604020202020204" pitchFamily="34" charset="0"/>
                <a:cs typeface="Arial" panose="020B0604020202020204" pitchFamily="34" charset="0"/>
                <a:sym typeface="Arial"/>
              </a:rPr>
              <a:t>DE </a:t>
            </a:r>
            <a:r>
              <a:rPr lang="en-US" sz="4500" noProof="1">
                <a:solidFill>
                  <a:prstClr val="black"/>
                </a:solidFill>
                <a:latin typeface="Arial" panose="020B0604020202020204" pitchFamily="34" charset="0"/>
                <a:cs typeface="Arial" panose="020B0604020202020204" pitchFamily="34" charset="0"/>
                <a:sym typeface="Arial"/>
              </a:rPr>
              <a:t>// BC, AD = 12, DB = 18, </a:t>
            </a:r>
            <a:endParaRPr lang="en-US" sz="4500" noProof="1" smtClean="0">
              <a:solidFill>
                <a:prstClr val="black"/>
              </a:solidFill>
              <a:latin typeface="Arial" panose="020B0604020202020204" pitchFamily="34" charset="0"/>
              <a:cs typeface="Arial" panose="020B0604020202020204" pitchFamily="34" charset="0"/>
              <a:sym typeface="Arial"/>
            </a:endParaRPr>
          </a:p>
          <a:p>
            <a:pPr lvl="0">
              <a:lnSpc>
                <a:spcPct val="150000"/>
              </a:lnSpc>
              <a:spcAft>
                <a:spcPts val="800"/>
              </a:spcAft>
            </a:pPr>
            <a:r>
              <a:rPr lang="en-US" sz="4500" noProof="1" smtClean="0">
                <a:solidFill>
                  <a:prstClr val="black"/>
                </a:solidFill>
                <a:latin typeface="Arial" panose="020B0604020202020204" pitchFamily="34" charset="0"/>
                <a:cs typeface="Arial" panose="020B0604020202020204" pitchFamily="34" charset="0"/>
                <a:sym typeface="Arial"/>
              </a:rPr>
              <a:t>CE </a:t>
            </a:r>
            <a:r>
              <a:rPr lang="en-US" sz="4500" noProof="1">
                <a:solidFill>
                  <a:prstClr val="black"/>
                </a:solidFill>
                <a:latin typeface="Arial" panose="020B0604020202020204" pitchFamily="34" charset="0"/>
                <a:cs typeface="Arial" panose="020B0604020202020204" pitchFamily="34" charset="0"/>
                <a:sym typeface="Arial"/>
              </a:rPr>
              <a:t>= 30. Độ dài AC bằng:</a:t>
            </a:r>
            <a:endParaRPr kumimoji="0" lang="en-US" sz="450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1821872"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05" algn="ctr">
              <a:lnSpc>
                <a:spcPct val="150000"/>
              </a:lnSpc>
              <a:spcAft>
                <a:spcPts val="800"/>
              </a:spcAft>
              <a:tabLst>
                <a:tab pos="1719580" algn="l"/>
                <a:tab pos="3262630" algn="l"/>
                <a:tab pos="480631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A. 20</a:t>
            </a: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30828281-61AD-7A62-0775-C0E24C9C1DEB}"/>
                  </a:ext>
                </a:extLst>
              </p:cNvPr>
              <p:cNvSpPr/>
              <p:nvPr/>
            </p:nvSpPr>
            <p:spPr>
              <a:xfrm>
                <a:off x="1821872"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kumimoji="0" lang="fr-FR" sz="44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f>
                      <m:fPr>
                        <m:ctrlPr>
                          <a:rPr lang="en-US" sz="4400" i="1">
                            <a:solidFill>
                              <a:prstClr val="black"/>
                            </a:solidFill>
                            <a:latin typeface="Cambria Math" panose="02040503050406030204" pitchFamily="18" charset="0"/>
                            <a:cs typeface="Times New Roman" panose="02020603050405020304" pitchFamily="18" charset="0"/>
                          </a:rPr>
                        </m:ctrlPr>
                      </m:fPr>
                      <m:num>
                        <m:r>
                          <a:rPr lang="en-US" sz="4400" i="1">
                            <a:solidFill>
                              <a:prstClr val="black"/>
                            </a:solidFill>
                            <a:latin typeface="Cambria Math" panose="02040503050406030204" pitchFamily="18" charset="0"/>
                            <a:cs typeface="Times New Roman" panose="02020603050405020304" pitchFamily="18" charset="0"/>
                          </a:rPr>
                          <m:t>18</m:t>
                        </m:r>
                      </m:num>
                      <m:den>
                        <m:r>
                          <a:rPr lang="en-US"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t>25</m:t>
                        </m:r>
                      </m:den>
                    </m:f>
                  </m:oMath>
                </a14:m>
                <a:endParaRPr lang="vi-VN" sz="4400" noProof="1">
                  <a:solidFill>
                    <a:prstClr val="black"/>
                  </a:solidFill>
                  <a:cs typeface="Arial" panose="020B0604020202020204" pitchFamily="34" charset="0"/>
                  <a:sym typeface="Arial"/>
                </a:endParaRPr>
              </a:p>
            </p:txBody>
          </p:sp>
        </mc:Choice>
        <mc:Fallback xmlns="">
          <p:sp>
            <p:nvSpPr>
              <p:cNvPr id="19" name="Đáp án sai 1">
                <a:extLst>
                  <a:ext uri="{FF2B5EF4-FFF2-40B4-BE49-F238E27FC236}">
                    <a16:creationId xmlns:a16="http://schemas.microsoft.com/office/drawing/2014/main" id="{30828281-61AD-7A62-0775-C0E24C9C1DEB}"/>
                  </a:ext>
                </a:extLst>
              </p:cNvPr>
              <p:cNvSpPr>
                <a:spLocks noRot="1" noChangeAspect="1" noMove="1" noResize="1" noEditPoints="1" noAdjustHandles="1" noChangeArrowheads="1" noChangeShapeType="1" noTextEdit="1"/>
              </p:cNvSpPr>
              <p:nvPr/>
            </p:nvSpPr>
            <p:spPr>
              <a:xfrm>
                <a:off x="1821872" y="7070907"/>
                <a:ext cx="6802584" cy="1995054"/>
              </a:xfrm>
              <a:prstGeom prst="roundRect">
                <a:avLst/>
              </a:prstGeom>
              <a:blipFill>
                <a:blip r:embed="rId7"/>
                <a:stretch>
                  <a:fillRect/>
                </a:stretch>
              </a:blipFill>
              <a:ln>
                <a:noFill/>
              </a:ln>
            </p:spPr>
            <p:txBody>
              <a:bodyPr/>
              <a:lstStyle/>
              <a:p>
                <a:r>
                  <a:rPr lang="en-US">
                    <a:noFill/>
                  </a:rPr>
                  <a:t> </a:t>
                </a:r>
              </a:p>
            </p:txBody>
          </p:sp>
        </mc:Fallback>
      </mc:AlternateContent>
      <p:sp>
        <p:nvSpPr>
          <p:cNvPr id="20" name="Đáp án sai 2">
            <a:extLst>
              <a:ext uri="{FF2B5EF4-FFF2-40B4-BE49-F238E27FC236}">
                <a16:creationId xmlns:a16="http://schemas.microsoft.com/office/drawing/2014/main" id="{E6A889FC-D3A7-FA7C-0DE3-0EA076B22F62}"/>
              </a:ext>
            </a:extLst>
          </p:cNvPr>
          <p:cNvSpPr/>
          <p:nvPr/>
        </p:nvSpPr>
        <p:spPr>
          <a:xfrm>
            <a:off x="9663546"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C. 50</a:t>
            </a:r>
            <a:endParaRPr kumimoji="0" lang="vi-VN" sz="4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1" name="Đáp án sai 3">
            <a:extLst>
              <a:ext uri="{FF2B5EF4-FFF2-40B4-BE49-F238E27FC236}">
                <a16:creationId xmlns:a16="http://schemas.microsoft.com/office/drawing/2014/main" id="{39170EEF-8452-D761-9524-3629836006CB}"/>
              </a:ext>
            </a:extLst>
          </p:cNvPr>
          <p:cNvSpPr/>
          <p:nvPr/>
        </p:nvSpPr>
        <p:spPr>
          <a:xfrm>
            <a:off x="9663544"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05" algn="ctr">
              <a:lnSpc>
                <a:spcPct val="150000"/>
              </a:lnSpc>
              <a:spcAft>
                <a:spcPts val="800"/>
              </a:spcAft>
              <a:tabLst>
                <a:tab pos="1719580" algn="l"/>
                <a:tab pos="3262630" algn="l"/>
                <a:tab pos="480631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D. 45</a:t>
            </a: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663545" y="-955902"/>
            <a:ext cx="731046" cy="73104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653839" y="-955902"/>
            <a:ext cx="731046" cy="731046"/>
          </a:xfrm>
          <a:prstGeom prst="rect">
            <a:avLst/>
          </a:prstGeom>
        </p:spPr>
      </p:pic>
      <p:sp>
        <p:nvSpPr>
          <p:cNvPr id="16" name="Đáp án đúng">
            <a:extLst>
              <a:ext uri="{FF2B5EF4-FFF2-40B4-BE49-F238E27FC236}">
                <a16:creationId xmlns:a16="http://schemas.microsoft.com/office/drawing/2014/main" id="{73F5B725-A6FC-F5A2-F2A4-6047B0B0A3CC}"/>
              </a:ext>
            </a:extLst>
          </p:cNvPr>
          <p:cNvSpPr/>
          <p:nvPr/>
        </p:nvSpPr>
        <p:spPr>
          <a:xfrm>
            <a:off x="9657247" y="4600608"/>
            <a:ext cx="6804870" cy="19950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lang="en-US" sz="4400" noProof="1">
                <a:solidFill>
                  <a:prstClr val="black"/>
                </a:solidFill>
                <a:latin typeface="Arial" panose="020B0604020202020204" pitchFamily="34" charset="0"/>
                <a:cs typeface="Arial" panose="020B0604020202020204" pitchFamily="34" charset="0"/>
                <a:sym typeface="Arial"/>
              </a:rPr>
              <a:t>C. 50</a:t>
            </a:r>
          </a:p>
        </p:txBody>
      </p:sp>
      <p:pic>
        <p:nvPicPr>
          <p:cNvPr id="2" name="Picture 1"/>
          <p:cNvPicPr>
            <a:picLocks noChangeAspect="1"/>
          </p:cNvPicPr>
          <p:nvPr/>
        </p:nvPicPr>
        <p:blipFill>
          <a:blip r:embed="rId9"/>
          <a:stretch>
            <a:fillRect/>
          </a:stretch>
        </p:blipFill>
        <p:spPr>
          <a:xfrm>
            <a:off x="15621000" y="4506856"/>
            <a:ext cx="1359526" cy="2182557"/>
          </a:xfrm>
          <a:prstGeom prst="rect">
            <a:avLst/>
          </a:prstGeom>
        </p:spPr>
      </p:pic>
      <p:pic>
        <p:nvPicPr>
          <p:cNvPr id="3" name="Picture 2"/>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Lst>
          </a:blip>
          <a:stretch>
            <a:fillRect/>
          </a:stretch>
        </p:blipFill>
        <p:spPr>
          <a:xfrm>
            <a:off x="11049000" y="820273"/>
            <a:ext cx="4312009" cy="3339177"/>
          </a:xfrm>
          <a:prstGeom prst="rect">
            <a:avLst/>
          </a:prstGeom>
        </p:spPr>
      </p:pic>
    </p:spTree>
    <p:extLst>
      <p:ext uri="{BB962C8B-B14F-4D97-AF65-F5344CB8AC3E}">
        <p14:creationId xmlns:p14="http://schemas.microsoft.com/office/powerpoint/2010/main" val="102701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22"/>
                </p:tgtEl>
              </p:cMediaNode>
            </p:audio>
            <p:audio>
              <p:cMediaNode vol="80000">
                <p:cTn id="36"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7" name="Câu hỏi">
            <a:extLst>
              <a:ext uri="{FF2B5EF4-FFF2-40B4-BE49-F238E27FC236}">
                <a16:creationId xmlns:a16="http://schemas.microsoft.com/office/drawing/2014/main" id="{1AB69979-1D5C-6D4F-6590-E0650E70A5B4}"/>
              </a:ext>
            </a:extLst>
          </p:cNvPr>
          <p:cNvSpPr/>
          <p:nvPr/>
        </p:nvSpPr>
        <p:spPr>
          <a:xfrm>
            <a:off x="1821872" y="748853"/>
            <a:ext cx="14644256" cy="3412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Aft>
                <a:spcPts val="800"/>
              </a:spcAft>
            </a:pPr>
            <a:r>
              <a:rPr lang="vi-VN" sz="4500" b="1" noProof="1">
                <a:solidFill>
                  <a:prstClr val="black"/>
                </a:solidFill>
                <a:cs typeface="Arial" panose="020B0604020202020204" pitchFamily="34" charset="0"/>
                <a:sym typeface="Arial"/>
              </a:rPr>
              <a:t>Câu 3. </a:t>
            </a:r>
            <a:r>
              <a:rPr lang="vi-VN" sz="4500" noProof="1">
                <a:solidFill>
                  <a:prstClr val="black"/>
                </a:solidFill>
                <a:cs typeface="Arial" panose="020B0604020202020204" pitchFamily="34" charset="0"/>
                <a:sym typeface="Arial"/>
              </a:rPr>
              <a:t>Cho tam giác ABC. Một đường thẳng song song với BC cắt các cạnh AB và AC theo thứ tự ở D và E. Chọn câu đúng.</a:t>
            </a:r>
            <a:endParaRPr kumimoji="0" lang="en-US" sz="450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2FB644CA-CB55-3594-B5C2-C9F8A867CDF0}"/>
                  </a:ext>
                </a:extLst>
              </p:cNvPr>
              <p:cNvSpPr/>
              <p:nvPr/>
            </p:nvSpPr>
            <p:spPr>
              <a:xfrm>
                <a:off x="1821872"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ctr">
                  <a:lnSpc>
                    <a:spcPct val="150000"/>
                  </a:lnSpc>
                  <a:spcAft>
                    <a:spcPts val="800"/>
                  </a:spcAft>
                  <a:tabLst>
                    <a:tab pos="1719580" algn="l"/>
                    <a:tab pos="3262630" algn="l"/>
                    <a:tab pos="4806315" algn="l"/>
                  </a:tabLst>
                </a:pPr>
                <a:r>
                  <a:rPr lang="fr-FR" sz="4400" smtClean="0">
                    <a:solidFill>
                      <a:schemeClr val="tx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𝐴𝐷</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𝐴𝐵</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𝐶𝐴</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𝐶𝐸</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8" name="Đáp án đúng">
                <a:extLst>
                  <a:ext uri="{FF2B5EF4-FFF2-40B4-BE49-F238E27FC236}">
                    <a16:creationId xmlns:a16="http://schemas.microsoft.com/office/drawing/2014/main" id="{2FB644CA-CB55-3594-B5C2-C9F8A867CDF0}"/>
                  </a:ext>
                </a:extLst>
              </p:cNvPr>
              <p:cNvSpPr>
                <a:spLocks noRot="1" noChangeAspect="1" noMove="1" noResize="1" noEditPoints="1" noAdjustHandles="1" noChangeArrowheads="1" noChangeShapeType="1" noTextEdit="1"/>
              </p:cNvSpPr>
              <p:nvPr/>
            </p:nvSpPr>
            <p:spPr>
              <a:xfrm>
                <a:off x="1821872" y="4618655"/>
                <a:ext cx="6802584" cy="1995054"/>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30828281-61AD-7A62-0775-C0E24C9C1DEB}"/>
                  </a:ext>
                </a:extLst>
              </p:cNvPr>
              <p:cNvSpPr/>
              <p:nvPr/>
            </p:nvSpPr>
            <p:spPr>
              <a:xfrm>
                <a:off x="1821872"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ctr">
                  <a:lnSpc>
                    <a:spcPct val="150000"/>
                  </a:lnSpc>
                  <a:spcAft>
                    <a:spcPts val="800"/>
                  </a:spcAft>
                  <a:tabLst>
                    <a:tab pos="1719580" algn="l"/>
                    <a:tab pos="3262630" algn="l"/>
                    <a:tab pos="4806315" algn="l"/>
                  </a:tabLst>
                </a:pPr>
                <a:r>
                  <a:rPr lang="fr-FR" sz="4400" smtClean="0">
                    <a:solidFill>
                      <a:schemeClr val="tx1"/>
                    </a:solidFill>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𝐴𝐷</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𝐴𝐵</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𝐶𝐸</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𝐶𝐴</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9" name="Đáp án sai 1">
                <a:extLst>
                  <a:ext uri="{FF2B5EF4-FFF2-40B4-BE49-F238E27FC236}">
                    <a16:creationId xmlns:a16="http://schemas.microsoft.com/office/drawing/2014/main" id="{30828281-61AD-7A62-0775-C0E24C9C1DEB}"/>
                  </a:ext>
                </a:extLst>
              </p:cNvPr>
              <p:cNvSpPr>
                <a:spLocks noRot="1" noChangeAspect="1" noMove="1" noResize="1" noEditPoints="1" noAdjustHandles="1" noChangeArrowheads="1" noChangeShapeType="1" noTextEdit="1"/>
              </p:cNvSpPr>
              <p:nvPr/>
            </p:nvSpPr>
            <p:spPr>
              <a:xfrm>
                <a:off x="1821872" y="7070907"/>
                <a:ext cx="6802584" cy="1995054"/>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E6A889FC-D3A7-FA7C-0DE3-0EA076B22F62}"/>
                  </a:ext>
                </a:extLst>
              </p:cNvPr>
              <p:cNvSpPr/>
              <p:nvPr/>
            </p:nvSpPr>
            <p:spPr>
              <a:xfrm>
                <a:off x="9663546"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ctr">
                  <a:lnSpc>
                    <a:spcPct val="150000"/>
                  </a:lnSpc>
                  <a:spcAft>
                    <a:spcPts val="800"/>
                  </a:spcAft>
                  <a:tabLst>
                    <a:tab pos="1719580" algn="l"/>
                    <a:tab pos="3262630" algn="l"/>
                    <a:tab pos="4806315" algn="l"/>
                  </a:tabLst>
                </a:pPr>
                <a:r>
                  <a:rPr lang="fr-FR" sz="4400" smtClean="0">
                    <a:solidFill>
                      <a:schemeClr val="tx1"/>
                    </a:solidFill>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𝐴𝐵</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𝐴𝐷</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𝐶𝐸</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𝐶𝐴</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0" name="Đáp án sai 2">
                <a:extLst>
                  <a:ext uri="{FF2B5EF4-FFF2-40B4-BE49-F238E27FC236}">
                    <a16:creationId xmlns:a16="http://schemas.microsoft.com/office/drawing/2014/main" id="{E6A889FC-D3A7-FA7C-0DE3-0EA076B22F62}"/>
                  </a:ext>
                </a:extLst>
              </p:cNvPr>
              <p:cNvSpPr>
                <a:spLocks noRot="1" noChangeAspect="1" noMove="1" noResize="1" noEditPoints="1" noAdjustHandles="1" noChangeArrowheads="1" noChangeShapeType="1" noTextEdit="1"/>
              </p:cNvSpPr>
              <p:nvPr/>
            </p:nvSpPr>
            <p:spPr>
              <a:xfrm>
                <a:off x="9663546" y="4618655"/>
                <a:ext cx="6802584" cy="1995054"/>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39170EEF-8452-D761-9524-3629836006CB}"/>
                  </a:ext>
                </a:extLst>
              </p:cNvPr>
              <p:cNvSpPr/>
              <p:nvPr/>
            </p:nvSpPr>
            <p:spPr>
              <a:xfrm>
                <a:off x="9663544"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ctr">
                  <a:lnSpc>
                    <a:spcPct val="150000"/>
                  </a:lnSpc>
                  <a:spcAft>
                    <a:spcPts val="800"/>
                  </a:spcAft>
                  <a:tabLst>
                    <a:tab pos="1719580" algn="l"/>
                    <a:tab pos="3262630" algn="l"/>
                    <a:tab pos="4806315" algn="l"/>
                  </a:tabLst>
                </a:pPr>
                <a:r>
                  <a:rPr lang="fr-FR" sz="4400" smtClean="0">
                    <a:solidFill>
                      <a:schemeClr val="tx1"/>
                    </a:solidFill>
                    <a:latin typeface="Arial" panose="020B0604020202020204" pitchFamily="34" charset="0"/>
                    <a:ea typeface="Arial" panose="020B0604020202020204" pitchFamily="34" charset="0"/>
                    <a:cs typeface="Arial" panose="020B0604020202020204" pitchFamily="34" charset="0"/>
                  </a:rPr>
                  <a:t>D. </a:t>
                </a:r>
                <a14:m>
                  <m:oMath xmlns:m="http://schemas.openxmlformats.org/officeDocument/2006/math">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𝐶𝐴</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𝐴𝐵</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𝐶𝐸</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𝐶𝐴</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1" name="Đáp án sai 3">
                <a:extLst>
                  <a:ext uri="{FF2B5EF4-FFF2-40B4-BE49-F238E27FC236}">
                    <a16:creationId xmlns:a16="http://schemas.microsoft.com/office/drawing/2014/main" id="{39170EEF-8452-D761-9524-3629836006CB}"/>
                  </a:ext>
                </a:extLst>
              </p:cNvPr>
              <p:cNvSpPr>
                <a:spLocks noRot="1" noChangeAspect="1" noMove="1" noResize="1" noEditPoints="1" noAdjustHandles="1" noChangeArrowheads="1" noChangeShapeType="1" noTextEdit="1"/>
              </p:cNvSpPr>
              <p:nvPr/>
            </p:nvSpPr>
            <p:spPr>
              <a:xfrm>
                <a:off x="9663544" y="7070907"/>
                <a:ext cx="6802584" cy="1995054"/>
              </a:xfrm>
              <a:prstGeom prst="roundRect">
                <a:avLst/>
              </a:prstGeom>
              <a:blipFill>
                <a:blip r:embed="rId10"/>
                <a:stretch>
                  <a:fillRect/>
                </a:stretch>
              </a:blipFill>
              <a:ln>
                <a:noFill/>
              </a:ln>
            </p:spPr>
            <p:txBody>
              <a:bodyPr/>
              <a:lstStyle/>
              <a:p>
                <a:r>
                  <a:rPr lang="en-US">
                    <a:noFill/>
                  </a:rPr>
                  <a:t> </a:t>
                </a:r>
              </a:p>
            </p:txBody>
          </p:sp>
        </mc:Fallback>
      </mc:AlternateContent>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663545" y="-955902"/>
            <a:ext cx="731046" cy="73104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1653839" y="-955902"/>
            <a:ext cx="731046" cy="731046"/>
          </a:xfrm>
          <a:prstGeom prst="rect">
            <a:avLst/>
          </a:prstGeom>
        </p:spPr>
      </p:pic>
      <mc:AlternateContent xmlns:mc="http://schemas.openxmlformats.org/markup-compatibility/2006" xmlns:a14="http://schemas.microsoft.com/office/drawing/2010/main">
        <mc:Choice Requires="a14">
          <p:sp>
            <p:nvSpPr>
              <p:cNvPr id="16" name="Đáp án đúng">
                <a:extLst>
                  <a:ext uri="{FF2B5EF4-FFF2-40B4-BE49-F238E27FC236}">
                    <a16:creationId xmlns:a16="http://schemas.microsoft.com/office/drawing/2014/main" id="{73F5B725-A6FC-F5A2-F2A4-6047B0B0A3CC}"/>
                  </a:ext>
                </a:extLst>
              </p:cNvPr>
              <p:cNvSpPr/>
              <p:nvPr/>
            </p:nvSpPr>
            <p:spPr>
              <a:xfrm>
                <a:off x="1820729" y="7070907"/>
                <a:ext cx="6804870" cy="19950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05" algn="ctr">
                  <a:lnSpc>
                    <a:spcPct val="150000"/>
                  </a:lnSpc>
                  <a:spcAft>
                    <a:spcPts val="800"/>
                  </a:spcAft>
                  <a:tabLst>
                    <a:tab pos="1719580" algn="l"/>
                    <a:tab pos="3262630" algn="l"/>
                    <a:tab pos="480631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f>
                      <m:fPr>
                        <m:ctrlPr>
                          <a:rPr lang="en-US"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fr-FR"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𝐴𝐷</m:t>
                        </m:r>
                      </m:num>
                      <m:den>
                        <m:r>
                          <a:rPr lang="fr-FR"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m:t>
                        </m:r>
                      </m:den>
                    </m:f>
                    <m:r>
                      <a:rPr lang="fr-FR"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fr-FR"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𝐶𝐸</m:t>
                        </m:r>
                      </m:num>
                      <m:den>
                        <m:r>
                          <a:rPr lang="fr-FR"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𝐶𝐴</m:t>
                        </m:r>
                      </m:den>
                    </m:f>
                    <m:r>
                      <a:rPr lang="fr-FR" sz="4400" i="1">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oMath>
                </a14:m>
                <a:endParaRPr lang="en-US" sz="44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6" name="Đáp án đúng">
                <a:extLst>
                  <a:ext uri="{FF2B5EF4-FFF2-40B4-BE49-F238E27FC236}">
                    <a16:creationId xmlns:a16="http://schemas.microsoft.com/office/drawing/2014/main" id="{73F5B725-A6FC-F5A2-F2A4-6047B0B0A3CC}"/>
                  </a:ext>
                </a:extLst>
              </p:cNvPr>
              <p:cNvSpPr>
                <a:spLocks noRot="1" noChangeAspect="1" noMove="1" noResize="1" noEditPoints="1" noAdjustHandles="1" noChangeArrowheads="1" noChangeShapeType="1" noTextEdit="1"/>
              </p:cNvSpPr>
              <p:nvPr/>
            </p:nvSpPr>
            <p:spPr>
              <a:xfrm>
                <a:off x="1820729" y="7070907"/>
                <a:ext cx="6804870" cy="1995054"/>
              </a:xfrm>
              <a:prstGeom prst="roundRect">
                <a:avLst/>
              </a:prstGeom>
              <a:blipFill>
                <a:blip r:embed="rId12"/>
                <a:stretch>
                  <a:fillRect/>
                </a:stretch>
              </a:blipFill>
              <a:ln>
                <a:noFill/>
              </a:ln>
            </p:spPr>
            <p:txBody>
              <a:bodyPr/>
              <a:lstStyle/>
              <a:p>
                <a:r>
                  <a:rPr lang="en-US">
                    <a:noFill/>
                  </a:rPr>
                  <a:t> </a:t>
                </a:r>
              </a:p>
            </p:txBody>
          </p:sp>
        </mc:Fallback>
      </mc:AlternateContent>
      <p:pic>
        <p:nvPicPr>
          <p:cNvPr id="2" name="Picture 1"/>
          <p:cNvPicPr>
            <a:picLocks noChangeAspect="1"/>
          </p:cNvPicPr>
          <p:nvPr/>
        </p:nvPicPr>
        <p:blipFill>
          <a:blip r:embed="rId13"/>
          <a:stretch>
            <a:fillRect/>
          </a:stretch>
        </p:blipFill>
        <p:spPr>
          <a:xfrm>
            <a:off x="7994068" y="6638274"/>
            <a:ext cx="1359526" cy="2182557"/>
          </a:xfrm>
          <a:prstGeom prst="rect">
            <a:avLst/>
          </a:prstGeom>
        </p:spPr>
      </p:pic>
    </p:spTree>
    <p:extLst>
      <p:ext uri="{BB962C8B-B14F-4D97-AF65-F5344CB8AC3E}">
        <p14:creationId xmlns:p14="http://schemas.microsoft.com/office/powerpoint/2010/main" val="226422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2"/>
                </p:tgtEl>
              </p:cMediaNode>
            </p:audio>
            <p:audio>
              <p:cMediaNode vol="80000">
                <p:cTn id="33"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7" name="Câu hỏi">
            <a:extLst>
              <a:ext uri="{FF2B5EF4-FFF2-40B4-BE49-F238E27FC236}">
                <a16:creationId xmlns:a16="http://schemas.microsoft.com/office/drawing/2014/main" id="{1AB69979-1D5C-6D4F-6590-E0650E70A5B4}"/>
              </a:ext>
            </a:extLst>
          </p:cNvPr>
          <p:cNvSpPr/>
          <p:nvPr/>
        </p:nvSpPr>
        <p:spPr>
          <a:xfrm>
            <a:off x="1821872" y="748853"/>
            <a:ext cx="14644256" cy="3412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Aft>
                <a:spcPts val="800"/>
              </a:spcAft>
            </a:pPr>
            <a:r>
              <a:rPr lang="vi-VN" sz="4500" b="1" noProof="1">
                <a:solidFill>
                  <a:prstClr val="black"/>
                </a:solidFill>
                <a:cs typeface="Arial" panose="020B0604020202020204" pitchFamily="34" charset="0"/>
                <a:sym typeface="Arial"/>
              </a:rPr>
              <a:t>Câu 4. </a:t>
            </a:r>
            <a:r>
              <a:rPr lang="vi-VN" sz="4500" noProof="1">
                <a:solidFill>
                  <a:prstClr val="black"/>
                </a:solidFill>
                <a:cs typeface="Arial" panose="020B0604020202020204" pitchFamily="34" charset="0"/>
                <a:sym typeface="Arial"/>
              </a:rPr>
              <a:t>Cho </a:t>
            </a:r>
            <a:r>
              <a:rPr lang="el-GR" sz="4500" noProof="1">
                <a:solidFill>
                  <a:prstClr val="black"/>
                </a:solidFill>
                <a:latin typeface="Arial" panose="020B0604020202020204" pitchFamily="34" charset="0"/>
                <a:cs typeface="Arial" panose="020B0604020202020204" pitchFamily="34" charset="0"/>
                <a:sym typeface="Arial"/>
              </a:rPr>
              <a:t>Δ</a:t>
            </a:r>
            <a:r>
              <a:rPr lang="vi-VN" sz="4500" noProof="1">
                <a:solidFill>
                  <a:prstClr val="black"/>
                </a:solidFill>
                <a:cs typeface="Arial" panose="020B0604020202020204" pitchFamily="34" charset="0"/>
                <a:sym typeface="Arial"/>
              </a:rPr>
              <a:t>ABC, I, K lần lượt là trung điểm của AB và AC. Biết BC = 9 cm, AC = 8cm. Ta có:</a:t>
            </a:r>
            <a:endParaRPr kumimoji="0" lang="en-US" sz="450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1821872"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05" algn="ctr">
              <a:lnSpc>
                <a:spcPct val="150000"/>
              </a:lnSpc>
              <a:spcAft>
                <a:spcPts val="800"/>
              </a:spcAft>
              <a:tabLst>
                <a:tab pos="1719580" algn="l"/>
                <a:tab pos="3262630" algn="l"/>
                <a:tab pos="480631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A. IK = 4 cm</a:t>
            </a: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30828281-61AD-7A62-0775-C0E24C9C1DEB}"/>
              </a:ext>
            </a:extLst>
          </p:cNvPr>
          <p:cNvSpPr/>
          <p:nvPr/>
        </p:nvSpPr>
        <p:spPr>
          <a:xfrm>
            <a:off x="1821872"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05" algn="ctr">
              <a:lnSpc>
                <a:spcPct val="150000"/>
              </a:lnSpc>
              <a:spcAft>
                <a:spcPts val="800"/>
              </a:spcAft>
              <a:tabLst>
                <a:tab pos="1719580" algn="l"/>
                <a:tab pos="3262630" algn="l"/>
                <a:tab pos="480631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B. IK = 4,5 cm</a:t>
            </a: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0" name="Đáp án sai 2">
            <a:extLst>
              <a:ext uri="{FF2B5EF4-FFF2-40B4-BE49-F238E27FC236}">
                <a16:creationId xmlns:a16="http://schemas.microsoft.com/office/drawing/2014/main" id="{E6A889FC-D3A7-FA7C-0DE3-0EA076B22F62}"/>
              </a:ext>
            </a:extLst>
          </p:cNvPr>
          <p:cNvSpPr/>
          <p:nvPr/>
        </p:nvSpPr>
        <p:spPr>
          <a:xfrm>
            <a:off x="9663546"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05" algn="ctr">
              <a:lnSpc>
                <a:spcPct val="150000"/>
              </a:lnSpc>
              <a:spcAft>
                <a:spcPts val="800"/>
              </a:spcAft>
              <a:tabLst>
                <a:tab pos="1719580" algn="l"/>
                <a:tab pos="3262630" algn="l"/>
                <a:tab pos="480631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C. IK = 3,5 cm</a:t>
            </a: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id="{39170EEF-8452-D761-9524-3629836006CB}"/>
              </a:ext>
            </a:extLst>
          </p:cNvPr>
          <p:cNvSpPr/>
          <p:nvPr/>
        </p:nvSpPr>
        <p:spPr>
          <a:xfrm>
            <a:off x="9663544"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05" algn="ctr">
              <a:lnSpc>
                <a:spcPct val="150000"/>
              </a:lnSpc>
              <a:spcAft>
                <a:spcPts val="800"/>
              </a:spcAft>
              <a:tabLst>
                <a:tab pos="1719580" algn="l"/>
                <a:tab pos="3262630" algn="l"/>
                <a:tab pos="480631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D. IK = 14 cm</a:t>
            </a: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663545" y="-955902"/>
            <a:ext cx="731046" cy="73104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653839" y="-955902"/>
            <a:ext cx="731046" cy="731046"/>
          </a:xfrm>
          <a:prstGeom prst="rect">
            <a:avLst/>
          </a:prstGeom>
        </p:spPr>
      </p:pic>
      <p:sp>
        <p:nvSpPr>
          <p:cNvPr id="16" name="Đáp án đúng">
            <a:extLst>
              <a:ext uri="{FF2B5EF4-FFF2-40B4-BE49-F238E27FC236}">
                <a16:creationId xmlns:a16="http://schemas.microsoft.com/office/drawing/2014/main" id="{73F5B725-A6FC-F5A2-F2A4-6047B0B0A3CC}"/>
              </a:ext>
            </a:extLst>
          </p:cNvPr>
          <p:cNvSpPr/>
          <p:nvPr/>
        </p:nvSpPr>
        <p:spPr>
          <a:xfrm>
            <a:off x="1823597" y="7077427"/>
            <a:ext cx="6804870" cy="19950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lang="en-US" sz="4400" noProof="1">
                <a:solidFill>
                  <a:prstClr val="black"/>
                </a:solidFill>
                <a:latin typeface="Arial" panose="020B0604020202020204" pitchFamily="34" charset="0"/>
                <a:cs typeface="Arial" panose="020B0604020202020204" pitchFamily="34" charset="0"/>
                <a:sym typeface="Arial"/>
              </a:rPr>
              <a:t>B. IK = 4,5 cm</a:t>
            </a:r>
          </a:p>
        </p:txBody>
      </p:sp>
      <p:pic>
        <p:nvPicPr>
          <p:cNvPr id="2" name="Picture 1"/>
          <p:cNvPicPr>
            <a:picLocks noChangeAspect="1"/>
          </p:cNvPicPr>
          <p:nvPr/>
        </p:nvPicPr>
        <p:blipFill>
          <a:blip r:embed="rId8"/>
          <a:stretch>
            <a:fillRect/>
          </a:stretch>
        </p:blipFill>
        <p:spPr>
          <a:xfrm>
            <a:off x="7994068" y="6622232"/>
            <a:ext cx="1359526" cy="2182557"/>
          </a:xfrm>
          <a:prstGeom prst="rect">
            <a:avLst/>
          </a:prstGeom>
        </p:spPr>
      </p:pic>
    </p:spTree>
    <p:extLst>
      <p:ext uri="{BB962C8B-B14F-4D97-AF65-F5344CB8AC3E}">
        <p14:creationId xmlns:p14="http://schemas.microsoft.com/office/powerpoint/2010/main" val="314609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randombar(horizont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2"/>
                </p:tgtEl>
              </p:cMediaNode>
            </p:audio>
            <p:audio>
              <p:cMediaNode vol="80000">
                <p:cTn id="33"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1AB69979-1D5C-6D4F-6590-E0650E70A5B4}"/>
                  </a:ext>
                </a:extLst>
              </p:cNvPr>
              <p:cNvSpPr/>
              <p:nvPr/>
            </p:nvSpPr>
            <p:spPr>
              <a:xfrm>
                <a:off x="1821872" y="748853"/>
                <a:ext cx="14644256" cy="3412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fr-FR" sz="4500" b="1" smtClean="0">
                    <a:solidFill>
                      <a:schemeClr val="tx1"/>
                    </a:solidFill>
                    <a:latin typeface="Arial" panose="020B0604020202020204" pitchFamily="34" charset="0"/>
                    <a:ea typeface="Arial" panose="020B0604020202020204" pitchFamily="34" charset="0"/>
                    <a:cs typeface="Arial" panose="020B0604020202020204" pitchFamily="34" charset="0"/>
                  </a:rPr>
                  <a:t>Câu 5. </a:t>
                </a:r>
                <a:r>
                  <a:rPr lang="fr-FR" sz="4500">
                    <a:solidFill>
                      <a:schemeClr val="tx1"/>
                    </a:solidFill>
                    <a:effectLst/>
                    <a:latin typeface="Arial" panose="020B0604020202020204" pitchFamily="34" charset="0"/>
                    <a:ea typeface="Arial" panose="020B0604020202020204" pitchFamily="34" charset="0"/>
                    <a:cs typeface="Arial" panose="020B0604020202020204" pitchFamily="34" charset="0"/>
                  </a:rPr>
                  <a:t>Cho tam giác ABC, AC = 2AB, AD là đường phân giác của tam giác ABC, khi đó </a:t>
                </a:r>
                <a14:m>
                  <m:oMath xmlns:m="http://schemas.openxmlformats.org/officeDocument/2006/math">
                    <m:f>
                      <m:fPr>
                        <m:ctrlPr>
                          <a:rPr lang="en-US" sz="45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5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𝐵𝐷</m:t>
                        </m:r>
                      </m:num>
                      <m:den>
                        <m:r>
                          <a:rPr lang="fr-FR" sz="45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𝐶𝐷</m:t>
                        </m:r>
                      </m:den>
                    </m:f>
                    <m:r>
                      <a:rPr lang="fr-FR" sz="45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en-US" sz="45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7" name="Câu hỏi">
                <a:extLst>
                  <a:ext uri="{FF2B5EF4-FFF2-40B4-BE49-F238E27FC236}">
                    <a16:creationId xmlns:a16="http://schemas.microsoft.com/office/drawing/2014/main" id="{1AB69979-1D5C-6D4F-6590-E0650E70A5B4}"/>
                  </a:ext>
                </a:extLst>
              </p:cNvPr>
              <p:cNvSpPr>
                <a:spLocks noRot="1" noChangeAspect="1" noMove="1" noResize="1" noEditPoints="1" noAdjustHandles="1" noChangeArrowheads="1" noChangeShapeType="1" noTextEdit="1"/>
              </p:cNvSpPr>
              <p:nvPr/>
            </p:nvSpPr>
            <p:spPr>
              <a:xfrm>
                <a:off x="1821872" y="748853"/>
                <a:ext cx="14644256" cy="3412602"/>
              </a:xfrm>
              <a:prstGeom prst="roundRect">
                <a:avLst/>
              </a:prstGeom>
              <a:blipFill>
                <a:blip r:embed="rId7"/>
                <a:stretch>
                  <a:fillRect l="-624" r="-58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2FB644CA-CB55-3594-B5C2-C9F8A867CDF0}"/>
                  </a:ext>
                </a:extLst>
              </p:cNvPr>
              <p:cNvSpPr/>
              <p:nvPr/>
            </p:nvSpPr>
            <p:spPr>
              <a:xfrm>
                <a:off x="1821872"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ctr">
                  <a:lnSpc>
                    <a:spcPct val="150000"/>
                  </a:lnSpc>
                  <a:spcAft>
                    <a:spcPts val="800"/>
                  </a:spcAft>
                  <a:tabLst>
                    <a:tab pos="1719580" algn="l"/>
                    <a:tab pos="3262630" algn="l"/>
                    <a:tab pos="4806315" algn="l"/>
                  </a:tabLst>
                </a:pPr>
                <a:r>
                  <a:rPr lang="fr-FR" sz="4400" smtClean="0">
                    <a:solidFill>
                      <a:schemeClr val="tx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𝐵𝐷</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𝐶𝐷</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8" name="Đáp án đúng">
                <a:extLst>
                  <a:ext uri="{FF2B5EF4-FFF2-40B4-BE49-F238E27FC236}">
                    <a16:creationId xmlns:a16="http://schemas.microsoft.com/office/drawing/2014/main" id="{2FB644CA-CB55-3594-B5C2-C9F8A867CDF0}"/>
                  </a:ext>
                </a:extLst>
              </p:cNvPr>
              <p:cNvSpPr>
                <a:spLocks noRot="1" noChangeAspect="1" noMove="1" noResize="1" noEditPoints="1" noAdjustHandles="1" noChangeArrowheads="1" noChangeShapeType="1" noTextEdit="1"/>
              </p:cNvSpPr>
              <p:nvPr/>
            </p:nvSpPr>
            <p:spPr>
              <a:xfrm>
                <a:off x="1821872" y="4618655"/>
                <a:ext cx="6802584" cy="1995054"/>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30828281-61AD-7A62-0775-C0E24C9C1DEB}"/>
                  </a:ext>
                </a:extLst>
              </p:cNvPr>
              <p:cNvSpPr/>
              <p:nvPr/>
            </p:nvSpPr>
            <p:spPr>
              <a:xfrm>
                <a:off x="1821872"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ctr">
                  <a:lnSpc>
                    <a:spcPct val="150000"/>
                  </a:lnSpc>
                  <a:spcAft>
                    <a:spcPts val="800"/>
                  </a:spcAft>
                  <a:tabLst>
                    <a:tab pos="1719580" algn="l"/>
                    <a:tab pos="3262630" algn="l"/>
                    <a:tab pos="4806315" algn="l"/>
                  </a:tabLst>
                </a:pPr>
                <a:r>
                  <a:rPr lang="fr-FR" sz="4400" smtClean="0">
                    <a:solidFill>
                      <a:schemeClr val="tx1"/>
                    </a:solidFill>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𝐵𝐷</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𝐶𝐷</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3</m:t>
                        </m:r>
                      </m:den>
                    </m:f>
                  </m:oMath>
                </a14:m>
                <a:endParaRPr lang="en-US" sz="4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9" name="Đáp án sai 1">
                <a:extLst>
                  <a:ext uri="{FF2B5EF4-FFF2-40B4-BE49-F238E27FC236}">
                    <a16:creationId xmlns:a16="http://schemas.microsoft.com/office/drawing/2014/main" id="{30828281-61AD-7A62-0775-C0E24C9C1DEB}"/>
                  </a:ext>
                </a:extLst>
              </p:cNvPr>
              <p:cNvSpPr>
                <a:spLocks noRot="1" noChangeAspect="1" noMove="1" noResize="1" noEditPoints="1" noAdjustHandles="1" noChangeArrowheads="1" noChangeShapeType="1" noTextEdit="1"/>
              </p:cNvSpPr>
              <p:nvPr/>
            </p:nvSpPr>
            <p:spPr>
              <a:xfrm>
                <a:off x="1821872" y="7070907"/>
                <a:ext cx="6802584" cy="1995054"/>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E6A889FC-D3A7-FA7C-0DE3-0EA076B22F62}"/>
                  </a:ext>
                </a:extLst>
              </p:cNvPr>
              <p:cNvSpPr/>
              <p:nvPr/>
            </p:nvSpPr>
            <p:spPr>
              <a:xfrm>
                <a:off x="9663546"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05" algn="ctr">
                  <a:lnSpc>
                    <a:spcPct val="150000"/>
                  </a:lnSpc>
                  <a:spcAft>
                    <a:spcPts val="800"/>
                  </a:spcAft>
                  <a:tabLst>
                    <a:tab pos="1719580" algn="l"/>
                    <a:tab pos="3262630" algn="l"/>
                    <a:tab pos="4806315" algn="l"/>
                  </a:tabLst>
                </a:pPr>
                <a:r>
                  <a:rPr lang="fr-FR" sz="4400" smtClean="0">
                    <a:solidFill>
                      <a:schemeClr val="tx1"/>
                    </a:solidFill>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f>
                      <m:fPr>
                        <m:ctrlPr>
                          <a:rPr lang="en-US" sz="4400" i="1">
                            <a:solidFill>
                              <a:schemeClr val="tx1"/>
                            </a:solidFill>
                            <a:effectLst/>
                            <a:latin typeface="Cambria Math" panose="02040503050406030204" pitchFamily="18"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𝐵𝐷</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𝐶𝐷</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schemeClr val="tx1"/>
                            </a:solidFill>
                            <a:effectLst/>
                            <a:latin typeface="Cambria Math" panose="02040503050406030204" pitchFamily="18"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4</m:t>
                        </m:r>
                      </m:den>
                    </m:f>
                  </m:oMath>
                </a14:m>
                <a:endParaRPr kumimoji="0" lang="en-US" sz="4400" i="0" u="none" strike="noStrike" kern="1200" cap="none" spc="0" normalizeH="0" baseline="0" noProof="0">
                  <a:ln>
                    <a:noFill/>
                  </a:ln>
                  <a:solidFill>
                    <a:schemeClr val="tx1"/>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0" name="Đáp án sai 2">
                <a:extLst>
                  <a:ext uri="{FF2B5EF4-FFF2-40B4-BE49-F238E27FC236}">
                    <a16:creationId xmlns:a16="http://schemas.microsoft.com/office/drawing/2014/main" id="{E6A889FC-D3A7-FA7C-0DE3-0EA076B22F62}"/>
                  </a:ext>
                </a:extLst>
              </p:cNvPr>
              <p:cNvSpPr>
                <a:spLocks noRot="1" noChangeAspect="1" noMove="1" noResize="1" noEditPoints="1" noAdjustHandles="1" noChangeArrowheads="1" noChangeShapeType="1" noTextEdit="1"/>
              </p:cNvSpPr>
              <p:nvPr/>
            </p:nvSpPr>
            <p:spPr>
              <a:xfrm>
                <a:off x="9663546" y="4618655"/>
                <a:ext cx="6802584" cy="1995054"/>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39170EEF-8452-D761-9524-3629836006CB}"/>
                  </a:ext>
                </a:extLst>
              </p:cNvPr>
              <p:cNvSpPr/>
              <p:nvPr/>
            </p:nvSpPr>
            <p:spPr>
              <a:xfrm>
                <a:off x="9663544"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ctr">
                  <a:lnSpc>
                    <a:spcPct val="150000"/>
                  </a:lnSpc>
                  <a:spcAft>
                    <a:spcPts val="800"/>
                  </a:spcAft>
                  <a:tabLst>
                    <a:tab pos="1719580" algn="l"/>
                    <a:tab pos="3262630" algn="l"/>
                    <a:tab pos="4806315" algn="l"/>
                  </a:tabLst>
                </a:pPr>
                <a:r>
                  <a:rPr lang="fr-FR" sz="4400" smtClean="0">
                    <a:solidFill>
                      <a:schemeClr val="tx1"/>
                    </a:solidFill>
                    <a:latin typeface="Arial" panose="020B0604020202020204" pitchFamily="34" charset="0"/>
                    <a:ea typeface="Arial" panose="020B0604020202020204" pitchFamily="34" charset="0"/>
                    <a:cs typeface="Arial" panose="020B0604020202020204" pitchFamily="34" charset="0"/>
                  </a:rPr>
                  <a:t>D. </a:t>
                </a:r>
                <a14:m>
                  <m:oMath xmlns:m="http://schemas.openxmlformats.org/officeDocument/2006/math">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𝐵𝐷</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𝐶𝐷</m:t>
                        </m:r>
                      </m:den>
                    </m:f>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fr-FR" sz="4400" b="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den>
                    </m:f>
                  </m:oMath>
                </a14:m>
                <a:endParaRPr lang="en-US" sz="44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1" name="Đáp án sai 3">
                <a:extLst>
                  <a:ext uri="{FF2B5EF4-FFF2-40B4-BE49-F238E27FC236}">
                    <a16:creationId xmlns:a16="http://schemas.microsoft.com/office/drawing/2014/main" id="{39170EEF-8452-D761-9524-3629836006CB}"/>
                  </a:ext>
                </a:extLst>
              </p:cNvPr>
              <p:cNvSpPr>
                <a:spLocks noRot="1" noChangeAspect="1" noMove="1" noResize="1" noEditPoints="1" noAdjustHandles="1" noChangeArrowheads="1" noChangeShapeType="1" noTextEdit="1"/>
              </p:cNvSpPr>
              <p:nvPr/>
            </p:nvSpPr>
            <p:spPr>
              <a:xfrm>
                <a:off x="9663544" y="7070907"/>
                <a:ext cx="6802584" cy="1995054"/>
              </a:xfrm>
              <a:prstGeom prst="roundRect">
                <a:avLst/>
              </a:prstGeom>
              <a:blipFill>
                <a:blip r:embed="rId11"/>
                <a:stretch>
                  <a:fillRect/>
                </a:stretch>
              </a:blipFill>
              <a:ln>
                <a:noFill/>
              </a:ln>
            </p:spPr>
            <p:txBody>
              <a:bodyPr/>
              <a:lstStyle/>
              <a:p>
                <a:r>
                  <a:rPr lang="en-US">
                    <a:noFill/>
                  </a:rPr>
                  <a:t> </a:t>
                </a:r>
              </a:p>
            </p:txBody>
          </p:sp>
        </mc:Fallback>
      </mc:AlternateContent>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663545" y="-955902"/>
            <a:ext cx="731046" cy="73104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1653839" y="-955902"/>
            <a:ext cx="731046" cy="731046"/>
          </a:xfrm>
          <a:prstGeom prst="rect">
            <a:avLst/>
          </a:prstGeom>
        </p:spPr>
      </p:pic>
      <mc:AlternateContent xmlns:mc="http://schemas.openxmlformats.org/markup-compatibility/2006" xmlns:a14="http://schemas.microsoft.com/office/drawing/2010/main">
        <mc:Choice Requires="a14">
          <p:sp>
            <p:nvSpPr>
              <p:cNvPr id="16" name="Đáp án đúng">
                <a:extLst>
                  <a:ext uri="{FF2B5EF4-FFF2-40B4-BE49-F238E27FC236}">
                    <a16:creationId xmlns:a16="http://schemas.microsoft.com/office/drawing/2014/main" id="{73F5B725-A6FC-F5A2-F2A4-6047B0B0A3CC}"/>
                  </a:ext>
                </a:extLst>
              </p:cNvPr>
              <p:cNvSpPr/>
              <p:nvPr/>
            </p:nvSpPr>
            <p:spPr>
              <a:xfrm>
                <a:off x="9662401" y="7064973"/>
                <a:ext cx="6804870" cy="19950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ctr">
                  <a:lnSpc>
                    <a:spcPct val="150000"/>
                  </a:lnSpc>
                  <a:spcAft>
                    <a:spcPts val="800"/>
                  </a:spcAft>
                  <a:tabLst>
                    <a:tab pos="1719580" algn="l"/>
                    <a:tab pos="3262630" algn="l"/>
                    <a:tab pos="4806315" algn="l"/>
                  </a:tabLst>
                </a:pPr>
                <a:r>
                  <a:rPr lang="fr-FR" sz="4400">
                    <a:solidFill>
                      <a:schemeClr val="tx1"/>
                    </a:solidFill>
                    <a:latin typeface="Arial" panose="020B0604020202020204" pitchFamily="34" charset="0"/>
                    <a:ea typeface="Arial" panose="020B0604020202020204" pitchFamily="34" charset="0"/>
                    <a:cs typeface="Arial" panose="020B0604020202020204" pitchFamily="34" charset="0"/>
                  </a:rPr>
                  <a:t>D. </a:t>
                </a:r>
                <a14:m>
                  <m:oMath xmlns:m="http://schemas.openxmlformats.org/officeDocument/2006/math">
                    <m:f>
                      <m:fPr>
                        <m:ctrlPr>
                          <a:rPr lang="en-US" sz="4400" i="1">
                            <a:solidFill>
                              <a:schemeClr val="tx1"/>
                            </a:solidFill>
                            <a:latin typeface="Cambria Math" panose="02040503050406030204" pitchFamily="18" charset="0"/>
                            <a:ea typeface="Arial" panose="020B0604020202020204" pitchFamily="34" charset="0"/>
                            <a:cs typeface="Times New Roman" panose="02020603050405020304" pitchFamily="18" charset="0"/>
                          </a:rPr>
                        </m:ctrlPr>
                      </m:fPr>
                      <m:num>
                        <m:r>
                          <a:rPr lang="fr-FR" sz="4400" i="1">
                            <a:solidFill>
                              <a:schemeClr val="tx1"/>
                            </a:solidFill>
                            <a:latin typeface="Cambria Math" panose="02040503050406030204" pitchFamily="18" charset="0"/>
                            <a:ea typeface="Arial" panose="020B0604020202020204" pitchFamily="34" charset="0"/>
                            <a:cs typeface="Times New Roman" panose="02020603050405020304" pitchFamily="18" charset="0"/>
                          </a:rPr>
                          <m:t>𝐵𝐷</m:t>
                        </m:r>
                      </m:num>
                      <m:den>
                        <m:r>
                          <a:rPr lang="fr-FR" sz="4400" i="1">
                            <a:solidFill>
                              <a:schemeClr val="tx1"/>
                            </a:solidFill>
                            <a:latin typeface="Cambria Math" panose="02040503050406030204" pitchFamily="18" charset="0"/>
                            <a:ea typeface="Arial" panose="020B0604020202020204" pitchFamily="34" charset="0"/>
                            <a:cs typeface="Times New Roman" panose="02020603050405020304" pitchFamily="18" charset="0"/>
                          </a:rPr>
                          <m:t>𝐶𝐷</m:t>
                        </m:r>
                      </m:den>
                    </m:f>
                    <m:r>
                      <a:rPr lang="fr-FR" sz="4400" i="1">
                        <a:solidFill>
                          <a:schemeClr val="tx1"/>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400" i="1">
                            <a:solidFill>
                              <a:schemeClr val="tx1"/>
                            </a:solidFill>
                            <a:latin typeface="Cambria Math" panose="02040503050406030204" pitchFamily="18" charset="0"/>
                            <a:ea typeface="Arial" panose="020B0604020202020204" pitchFamily="34" charset="0"/>
                            <a:cs typeface="Times New Roman" panose="02020603050405020304" pitchFamily="18" charset="0"/>
                          </a:rPr>
                        </m:ctrlPr>
                      </m:fPr>
                      <m:num>
                        <m:r>
                          <a:rPr lang="fr-FR" sz="4400" i="1">
                            <a:solidFill>
                              <a:schemeClr val="tx1"/>
                            </a:solidFill>
                            <a:latin typeface="Cambria Math" panose="02040503050406030204" pitchFamily="18" charset="0"/>
                            <a:ea typeface="Arial" panose="020B0604020202020204" pitchFamily="34" charset="0"/>
                            <a:cs typeface="Times New Roman" panose="02020603050405020304" pitchFamily="18" charset="0"/>
                          </a:rPr>
                          <m:t>1</m:t>
                        </m:r>
                      </m:num>
                      <m:den>
                        <m:r>
                          <a:rPr lang="fr-FR" sz="4400" i="1">
                            <a:solidFill>
                              <a:schemeClr val="tx1"/>
                            </a:solidFill>
                            <a:latin typeface="Cambria Math" panose="02040503050406030204" pitchFamily="18" charset="0"/>
                            <a:ea typeface="Arial" panose="020B0604020202020204" pitchFamily="34" charset="0"/>
                            <a:cs typeface="Times New Roman" panose="02020603050405020304" pitchFamily="18" charset="0"/>
                          </a:rPr>
                          <m:t>2</m:t>
                        </m:r>
                      </m:den>
                    </m:f>
                  </m:oMath>
                </a14:m>
                <a:endParaRPr lang="en-US" sz="4400">
                  <a:solidFill>
                    <a:schemeClr val="tx1"/>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6" name="Đáp án đúng">
                <a:extLst>
                  <a:ext uri="{FF2B5EF4-FFF2-40B4-BE49-F238E27FC236}">
                    <a16:creationId xmlns:a16="http://schemas.microsoft.com/office/drawing/2014/main" id="{73F5B725-A6FC-F5A2-F2A4-6047B0B0A3CC}"/>
                  </a:ext>
                </a:extLst>
              </p:cNvPr>
              <p:cNvSpPr>
                <a:spLocks noRot="1" noChangeAspect="1" noMove="1" noResize="1" noEditPoints="1" noAdjustHandles="1" noChangeArrowheads="1" noChangeShapeType="1" noTextEdit="1"/>
              </p:cNvSpPr>
              <p:nvPr/>
            </p:nvSpPr>
            <p:spPr>
              <a:xfrm>
                <a:off x="9662401" y="7064973"/>
                <a:ext cx="6804870" cy="1995054"/>
              </a:xfrm>
              <a:prstGeom prst="roundRect">
                <a:avLst/>
              </a:prstGeom>
              <a:blipFill>
                <a:blip r:embed="rId13"/>
                <a:stretch>
                  <a:fillRect/>
                </a:stretch>
              </a:blipFill>
              <a:ln>
                <a:noFill/>
              </a:ln>
            </p:spPr>
            <p:txBody>
              <a:bodyPr/>
              <a:lstStyle/>
              <a:p>
                <a:r>
                  <a:rPr lang="en-US">
                    <a:noFill/>
                  </a:rPr>
                  <a:t> </a:t>
                </a:r>
              </a:p>
            </p:txBody>
          </p:sp>
        </mc:Fallback>
      </mc:AlternateContent>
      <p:pic>
        <p:nvPicPr>
          <p:cNvPr id="2" name="Picture 1"/>
          <p:cNvPicPr>
            <a:picLocks noChangeAspect="1"/>
          </p:cNvPicPr>
          <p:nvPr/>
        </p:nvPicPr>
        <p:blipFill>
          <a:blip r:embed="rId14"/>
          <a:stretch>
            <a:fillRect/>
          </a:stretch>
        </p:blipFill>
        <p:spPr>
          <a:xfrm>
            <a:off x="15786365" y="6792629"/>
            <a:ext cx="1359526" cy="2182557"/>
          </a:xfrm>
          <a:prstGeom prst="rect">
            <a:avLst/>
          </a:prstGeom>
        </p:spPr>
      </p:pic>
    </p:spTree>
    <p:extLst>
      <p:ext uri="{BB962C8B-B14F-4D97-AF65-F5344CB8AC3E}">
        <p14:creationId xmlns:p14="http://schemas.microsoft.com/office/powerpoint/2010/main" val="219008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2"/>
                </p:tgtEl>
              </p:cMediaNode>
            </p:audio>
            <p:audio>
              <p:cMediaNode vol="80000">
                <p:cTn id="33"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902154" y="7032529"/>
            <a:ext cx="4240207" cy="424020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478396">
            <a:off x="15994040" y="8363297"/>
            <a:ext cx="2228134" cy="132882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6496852" y="-406717"/>
            <a:ext cx="1082759" cy="1610050"/>
          </a:xfrm>
          <a:prstGeom prst="rect">
            <a:avLst/>
          </a:prstGeom>
        </p:spPr>
      </p:pic>
      <p:sp>
        <p:nvSpPr>
          <p:cNvPr id="16" name="Rectangle 15"/>
          <p:cNvSpPr/>
          <p:nvPr/>
        </p:nvSpPr>
        <p:spPr>
          <a:xfrm>
            <a:off x="685800" y="342900"/>
            <a:ext cx="5974713" cy="677108"/>
          </a:xfrm>
          <a:prstGeom prst="rect">
            <a:avLst/>
          </a:prstGeom>
        </p:spPr>
        <p:txBody>
          <a:bodyPr wrap="none">
            <a:spAutoFit/>
          </a:bodyPr>
          <a:lstStyle/>
          <a:p>
            <a:r>
              <a:rPr lang="fr-FR" sz="3800" b="1" err="1">
                <a:solidFill>
                  <a:srgbClr val="000000"/>
                </a:solidFill>
                <a:latin typeface="Arial" panose="020B0604020202020204" pitchFamily="34" charset="0"/>
                <a:ea typeface="Calibri" panose="020F0502020204030204" pitchFamily="34" charset="0"/>
              </a:rPr>
              <a:t>Bài</a:t>
            </a:r>
            <a:r>
              <a:rPr lang="fr-FR" sz="3800" b="1">
                <a:solidFill>
                  <a:srgbClr val="000000"/>
                </a:solidFill>
                <a:latin typeface="Arial" panose="020B0604020202020204" pitchFamily="34" charset="0"/>
                <a:ea typeface="Calibri" panose="020F0502020204030204" pitchFamily="34" charset="0"/>
              </a:rPr>
              <a:t> </a:t>
            </a:r>
            <a:r>
              <a:rPr lang="fr-FR" sz="3800" b="1" smtClean="0">
                <a:solidFill>
                  <a:srgbClr val="000000"/>
                </a:solidFill>
                <a:latin typeface="Arial" panose="020B0604020202020204" pitchFamily="34" charset="0"/>
                <a:ea typeface="Calibri" panose="020F0502020204030204" pitchFamily="34" charset="0"/>
              </a:rPr>
              <a:t>4.23 </a:t>
            </a:r>
            <a:r>
              <a:rPr lang="fr-FR" sz="3800" b="1" dirty="0">
                <a:solidFill>
                  <a:srgbClr val="000000"/>
                </a:solidFill>
                <a:latin typeface="Arial" panose="020B0604020202020204" pitchFamily="34" charset="0"/>
                <a:ea typeface="Calibri" panose="020F0502020204030204" pitchFamily="34" charset="0"/>
              </a:rPr>
              <a:t>(SGK – </a:t>
            </a:r>
            <a:r>
              <a:rPr lang="fr-FR" sz="3800" b="1" err="1">
                <a:solidFill>
                  <a:srgbClr val="000000"/>
                </a:solidFill>
                <a:latin typeface="Arial" panose="020B0604020202020204" pitchFamily="34" charset="0"/>
                <a:ea typeface="Calibri" panose="020F0502020204030204" pitchFamily="34" charset="0"/>
              </a:rPr>
              <a:t>trang</a:t>
            </a:r>
            <a:r>
              <a:rPr lang="fr-FR" sz="3800" b="1">
                <a:solidFill>
                  <a:srgbClr val="000000"/>
                </a:solidFill>
                <a:latin typeface="Arial" panose="020B0604020202020204" pitchFamily="34" charset="0"/>
                <a:ea typeface="Calibri" panose="020F0502020204030204" pitchFamily="34" charset="0"/>
              </a:rPr>
              <a:t> 8</a:t>
            </a:r>
            <a:r>
              <a:rPr lang="fr-FR" sz="3800" b="1" smtClean="0">
                <a:solidFill>
                  <a:srgbClr val="000000"/>
                </a:solidFill>
                <a:latin typeface="Arial" panose="020B0604020202020204" pitchFamily="34" charset="0"/>
                <a:ea typeface="Calibri" panose="020F0502020204030204" pitchFamily="34" charset="0"/>
              </a:rPr>
              <a:t>9</a:t>
            </a:r>
            <a:r>
              <a:rPr lang="fr-FR" sz="3800" b="1" dirty="0" smtClean="0">
                <a:solidFill>
                  <a:srgbClr val="000000"/>
                </a:solidFill>
                <a:latin typeface="Arial" panose="020B0604020202020204" pitchFamily="34" charset="0"/>
                <a:ea typeface="Calibri" panose="020F0502020204030204" pitchFamily="34" charset="0"/>
              </a:rPr>
              <a:t>)</a:t>
            </a:r>
            <a:endParaRPr lang="en-US" sz="3800" dirty="0"/>
          </a:p>
        </p:txBody>
      </p:sp>
      <p:sp>
        <p:nvSpPr>
          <p:cNvPr id="3" name="Rectangle 2"/>
          <p:cNvSpPr/>
          <p:nvPr/>
        </p:nvSpPr>
        <p:spPr>
          <a:xfrm>
            <a:off x="609600" y="1110377"/>
            <a:ext cx="16970011" cy="2585323"/>
          </a:xfrm>
          <a:prstGeom prst="rect">
            <a:avLst/>
          </a:prstGeom>
        </p:spPr>
        <p:txBody>
          <a:bodyPr wrap="square">
            <a:spAutoFit/>
          </a:bodyPr>
          <a:lstStyle/>
          <a:p>
            <a:pPr algn="just">
              <a:lnSpc>
                <a:spcPct val="150000"/>
              </a:lnSpc>
              <a:spcBef>
                <a:spcPts val="600"/>
              </a:spcBef>
              <a:spcAft>
                <a:spcPts val="800"/>
              </a:spcAft>
            </a:pPr>
            <a:r>
              <a:rPr lang="vi-VN" sz="3600">
                <a:ea typeface="Calibri" panose="020F0502020204030204" pitchFamily="34" charset="0"/>
                <a:cs typeface="Times New Roman" panose="02020603050405020304" pitchFamily="18" charset="0"/>
              </a:rPr>
              <a:t>Cho góc xOy. Trên tia Ox, lấy hai điểm A và B sao cho OA = 2 cm, OB = 5 cm. Trên tia Oy, lấy điểm C sao cho OC = 3 cm. Từ điểm B kẻ đường thẳng song song với AC cắt Oy tại D. Tính độ dài đoạn thẳng CD.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Oval Callout 11"/>
          <p:cNvSpPr/>
          <p:nvPr/>
        </p:nvSpPr>
        <p:spPr>
          <a:xfrm>
            <a:off x="8229600" y="3695700"/>
            <a:ext cx="1683043" cy="762000"/>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4" name="Picture 3"/>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Lst>
          </a:blip>
          <a:stretch>
            <a:fillRect/>
          </a:stretch>
        </p:blipFill>
        <p:spPr>
          <a:xfrm>
            <a:off x="685800" y="5143500"/>
            <a:ext cx="6625684" cy="4075857"/>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7686028" y="4754307"/>
                <a:ext cx="9982200" cy="5265993"/>
              </a:xfrm>
              <a:prstGeom prst="rect">
                <a:avLst/>
              </a:prstGeom>
            </p:spPr>
            <p:txBody>
              <a:bodyPr wrap="square">
                <a:spAutoFit/>
              </a:bodyPr>
              <a:lstStyle/>
              <a:p>
                <a:pPr algn="just">
                  <a:lnSpc>
                    <a:spcPct val="150000"/>
                  </a:lnSpc>
                  <a:spcAft>
                    <a:spcPts val="800"/>
                  </a:spcAft>
                </a:pPr>
                <a:r>
                  <a:rPr lang="en-US" sz="3600" smtClean="0">
                    <a:latin typeface="Arial" panose="020B0604020202020204" pitchFamily="34" charset="0"/>
                    <a:ea typeface="Arial" panose="020B0604020202020204" pitchFamily="34" charset="0"/>
                    <a:cs typeface="Arial" panose="020B0604020202020204" pitchFamily="34" charset="0"/>
                  </a:rPr>
                  <a:t>Từ điểm B kẻ đường thẳng song song với AC cắt Oy tại D hay AC // BD.</a:t>
                </a:r>
              </a:p>
              <a:p>
                <a:pPr algn="just">
                  <a:lnSpc>
                    <a:spcPct val="150000"/>
                  </a:lnSpc>
                  <a:spcAft>
                    <a:spcPts val="800"/>
                  </a:spcAft>
                </a:pPr>
                <a:r>
                  <a:rPr lang="en-US" sz="3600">
                    <a:effectLst/>
                    <a:latin typeface="Arial" panose="020B0604020202020204" pitchFamily="34" charset="0"/>
                    <a:ea typeface="Arial" panose="020B0604020202020204" pitchFamily="34" charset="0"/>
                    <a:cs typeface="Arial" panose="020B0604020202020204" pitchFamily="34" charset="0"/>
                  </a:rPr>
                  <a:t>Áp dụng định lí Thalès vào tam giác OBD, ta có:</a:t>
                </a:r>
              </a:p>
              <a:p>
                <a:pPr algn="just">
                  <a:lnSpc>
                    <a:spcPct val="150000"/>
                  </a:lnSpc>
                  <a:spcAft>
                    <a:spcPts val="800"/>
                  </a:spcAft>
                </a:pPr>
                <a14:m>
                  <m:oMath xmlns:m="http://schemas.openxmlformats.org/officeDocument/2006/math">
                    <m:f>
                      <m:fPr>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600" i="1">
                            <a:effectLst/>
                            <a:latin typeface="Cambria Math" panose="02040503050406030204" pitchFamily="18" charset="0"/>
                            <a:ea typeface="Arial" panose="020B0604020202020204" pitchFamily="34" charset="0"/>
                            <a:cs typeface="Times New Roman" panose="02020603050405020304" pitchFamily="18" charset="0"/>
                          </a:rPr>
                          <m:t>𝑂𝐴</m:t>
                        </m:r>
                      </m:num>
                      <m:den>
                        <m:r>
                          <a:rPr lang="en-US" sz="3600" i="1">
                            <a:effectLst/>
                            <a:latin typeface="Cambria Math" panose="02040503050406030204" pitchFamily="18" charset="0"/>
                            <a:ea typeface="Arial" panose="020B0604020202020204" pitchFamily="34" charset="0"/>
                            <a:cs typeface="Times New Roman" panose="02020603050405020304" pitchFamily="18" charset="0"/>
                          </a:rPr>
                          <m:t>𝑂𝐵</m:t>
                        </m:r>
                      </m:den>
                    </m:f>
                    <m:r>
                      <a:rPr lang="en-US" sz="36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600" i="1">
                            <a:effectLst/>
                            <a:latin typeface="Cambria Math" panose="02040503050406030204" pitchFamily="18" charset="0"/>
                            <a:ea typeface="Arial" panose="020B0604020202020204" pitchFamily="34" charset="0"/>
                            <a:cs typeface="Times New Roman" panose="02020603050405020304" pitchFamily="18" charset="0"/>
                          </a:rPr>
                          <m:t>𝑂𝐶</m:t>
                        </m:r>
                      </m:num>
                      <m:den>
                        <m:r>
                          <a:rPr lang="en-US" sz="3600" i="1">
                            <a:effectLst/>
                            <a:latin typeface="Cambria Math" panose="02040503050406030204" pitchFamily="18" charset="0"/>
                            <a:ea typeface="Arial" panose="020B0604020202020204" pitchFamily="34" charset="0"/>
                            <a:cs typeface="Times New Roman" panose="02020603050405020304" pitchFamily="18" charset="0"/>
                          </a:rPr>
                          <m:t>𝑂𝐷</m:t>
                        </m:r>
                      </m:den>
                    </m:f>
                  </m:oMath>
                </a14:m>
                <a:r>
                  <a:rPr lang="en-US" sz="3600">
                    <a:effectLst/>
                    <a:latin typeface="Arial" panose="020B0604020202020204" pitchFamily="34" charset="0"/>
                    <a:ea typeface="Dotum" panose="020B0600000101010101" pitchFamily="34" charset="-127"/>
                    <a:cs typeface="Arial" panose="020B0604020202020204" pitchFamily="34" charset="0"/>
                  </a:rPr>
                  <a:t> </a:t>
                </a:r>
                <a:r>
                  <a:rPr lang="en-US" sz="3600" smtClean="0">
                    <a:effectLst/>
                    <a:latin typeface="Arial" panose="020B0604020202020204" pitchFamily="34" charset="0"/>
                    <a:ea typeface="Dotum" panose="020B0600000101010101" pitchFamily="34" charset="-127"/>
                    <a:cs typeface="Arial" panose="020B0604020202020204" pitchFamily="34" charset="0"/>
                  </a:rPr>
                  <a:t> hay  </a:t>
                </a:r>
                <a14:m>
                  <m:oMath xmlns:m="http://schemas.openxmlformats.org/officeDocument/2006/math">
                    <m:f>
                      <m:fPr>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600" i="1">
                            <a:effectLst/>
                            <a:latin typeface="Cambria Math" panose="02040503050406030204" pitchFamily="18" charset="0"/>
                            <a:ea typeface="Dotum" panose="020B0600000101010101" pitchFamily="34" charset="-127"/>
                            <a:cs typeface="Times New Roman" panose="02020603050405020304" pitchFamily="18" charset="0"/>
                          </a:rPr>
                          <m:t>2</m:t>
                        </m:r>
                      </m:num>
                      <m:den>
                        <m:r>
                          <a:rPr lang="en-US" sz="3600" i="1">
                            <a:effectLst/>
                            <a:latin typeface="Cambria Math" panose="02040503050406030204" pitchFamily="18" charset="0"/>
                            <a:ea typeface="Dotum" panose="020B0600000101010101" pitchFamily="34" charset="-127"/>
                            <a:cs typeface="Times New Roman" panose="02020603050405020304" pitchFamily="18" charset="0"/>
                          </a:rPr>
                          <m:t>5</m:t>
                        </m:r>
                      </m:den>
                    </m:f>
                    <m:r>
                      <a:rPr lang="en-US" sz="36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600" i="1">
                            <a:effectLst/>
                            <a:latin typeface="Cambria Math" panose="02040503050406030204" pitchFamily="18" charset="0"/>
                            <a:ea typeface="Dotum" panose="020B0600000101010101" pitchFamily="34" charset="-127"/>
                            <a:cs typeface="Times New Roman" panose="02020603050405020304" pitchFamily="18" charset="0"/>
                          </a:rPr>
                          <m:t>3</m:t>
                        </m:r>
                      </m:num>
                      <m:den>
                        <m:r>
                          <a:rPr lang="en-US" sz="3600" i="1">
                            <a:effectLst/>
                            <a:latin typeface="Cambria Math" panose="02040503050406030204" pitchFamily="18" charset="0"/>
                            <a:ea typeface="Dotum" panose="020B0600000101010101" pitchFamily="34" charset="-127"/>
                            <a:cs typeface="Times New Roman" panose="02020603050405020304" pitchFamily="18" charset="0"/>
                          </a:rPr>
                          <m:t>𝑂𝐷</m:t>
                        </m:r>
                      </m:den>
                    </m:f>
                  </m:oMath>
                </a14:m>
                <a:endParaRPr lang="en-US" sz="3600" smtClean="0">
                  <a:effectLst/>
                  <a:latin typeface="Arial" panose="020B0604020202020204" pitchFamily="34" charset="0"/>
                  <a:ea typeface="Dotum" panose="020B0600000101010101" pitchFamily="34" charset="-127"/>
                  <a:cs typeface="Times New Roman" panose="02020603050405020304" pitchFamily="18" charset="0"/>
                </a:endParaRPr>
              </a:p>
              <a:p>
                <a:pPr algn="just">
                  <a:lnSpc>
                    <a:spcPct val="150000"/>
                  </a:lnSpc>
                  <a:spcAft>
                    <a:spcPts val="800"/>
                  </a:spcAft>
                </a:pPr>
                <a:r>
                  <a:rPr lang="en-US" sz="3600" smtClean="0">
                    <a:effectLst/>
                    <a:latin typeface="Arial" panose="020B0604020202020204" pitchFamily="34" charset="0"/>
                    <a:ea typeface="Dotum" panose="020B0600000101010101" pitchFamily="34" charset="-127"/>
                    <a:cs typeface="Arial" panose="020B0604020202020204" pitchFamily="34" charset="0"/>
                  </a:rPr>
                  <a:t>suy </a:t>
                </a:r>
                <a:r>
                  <a:rPr lang="en-US" sz="3600">
                    <a:effectLst/>
                    <a:latin typeface="Arial" panose="020B0604020202020204" pitchFamily="34" charset="0"/>
                    <a:ea typeface="Dotum" panose="020B0600000101010101" pitchFamily="34" charset="-127"/>
                    <a:cs typeface="Arial" panose="020B0604020202020204" pitchFamily="34" charset="0"/>
                  </a:rPr>
                  <a:t>ra </a:t>
                </a:r>
                <a14:m>
                  <m:oMath xmlns:m="http://schemas.openxmlformats.org/officeDocument/2006/math">
                    <m:r>
                      <a:rPr lang="en-US" sz="3600" i="1">
                        <a:effectLst/>
                        <a:latin typeface="Cambria Math" panose="02040503050406030204" pitchFamily="18" charset="0"/>
                        <a:ea typeface="Dotum" panose="020B0600000101010101" pitchFamily="34" charset="-127"/>
                        <a:cs typeface="Times New Roman" panose="02020603050405020304" pitchFamily="18" charset="0"/>
                      </a:rPr>
                      <m:t>𝑂𝐷</m:t>
                    </m:r>
                    <m:r>
                      <a:rPr lang="en-US" sz="36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600" i="1">
                            <a:effectLst/>
                            <a:latin typeface="Cambria Math" panose="02040503050406030204" pitchFamily="18" charset="0"/>
                            <a:ea typeface="Dotum" panose="020B0600000101010101" pitchFamily="34" charset="-127"/>
                            <a:cs typeface="Times New Roman" panose="02020603050405020304" pitchFamily="18" charset="0"/>
                          </a:rPr>
                          <m:t>5.3</m:t>
                        </m:r>
                      </m:num>
                      <m:den>
                        <m:r>
                          <a:rPr lang="en-US" sz="3600" i="1">
                            <a:effectLst/>
                            <a:latin typeface="Cambria Math" panose="02040503050406030204" pitchFamily="18" charset="0"/>
                            <a:ea typeface="Dotum" panose="020B0600000101010101" pitchFamily="34" charset="-127"/>
                            <a:cs typeface="Times New Roman" panose="02020603050405020304" pitchFamily="18" charset="0"/>
                          </a:rPr>
                          <m:t>2</m:t>
                        </m:r>
                      </m:den>
                    </m:f>
                    <m:r>
                      <a:rPr lang="en-US" sz="36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600" i="1">
                            <a:effectLst/>
                            <a:latin typeface="Cambria Math" panose="02040503050406030204" pitchFamily="18" charset="0"/>
                            <a:ea typeface="Dotum" panose="020B0600000101010101" pitchFamily="34" charset="-127"/>
                            <a:cs typeface="Times New Roman" panose="02020603050405020304" pitchFamily="18" charset="0"/>
                          </a:rPr>
                          <m:t>15</m:t>
                        </m:r>
                      </m:num>
                      <m:den>
                        <m:r>
                          <a:rPr lang="en-US" sz="3600" i="1">
                            <a:effectLst/>
                            <a:latin typeface="Cambria Math" panose="02040503050406030204" pitchFamily="18" charset="0"/>
                            <a:ea typeface="Dotum" panose="020B0600000101010101" pitchFamily="34" charset="-127"/>
                            <a:cs typeface="Times New Roman" panose="02020603050405020304" pitchFamily="18" charset="0"/>
                          </a:rPr>
                          <m:t>2</m:t>
                        </m:r>
                      </m:den>
                    </m:f>
                    <m:r>
                      <a:rPr lang="en-US" sz="3600" i="1">
                        <a:effectLst/>
                        <a:latin typeface="Cambria Math" panose="02040503050406030204" pitchFamily="18" charset="0"/>
                        <a:ea typeface="Dotum" panose="020B0600000101010101" pitchFamily="34" charset="-127"/>
                        <a:cs typeface="Times New Roman" panose="02020603050405020304" pitchFamily="18" charset="0"/>
                      </a:rPr>
                      <m:t>=7,5</m:t>
                    </m:r>
                  </m:oMath>
                </a14:m>
                <a:r>
                  <a:rPr lang="en-US" sz="3600">
                    <a:effectLst/>
                    <a:latin typeface="Arial" panose="020B0604020202020204" pitchFamily="34" charset="0"/>
                    <a:ea typeface="Dotum" panose="020B0600000101010101" pitchFamily="34" charset="-127"/>
                    <a:cs typeface="Arial" panose="020B0604020202020204" pitchFamily="34" charset="0"/>
                  </a:rPr>
                  <a:t> (cm</a:t>
                </a:r>
                <a:r>
                  <a:rPr lang="en-US" sz="3600" smtClean="0">
                    <a:effectLst/>
                    <a:latin typeface="Arial" panose="020B0604020202020204" pitchFamily="34" charset="0"/>
                    <a:ea typeface="Dotum" panose="020B0600000101010101" pitchFamily="34" charset="-127"/>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686028" y="4754307"/>
                <a:ext cx="9982200" cy="5265993"/>
              </a:xfrm>
              <a:prstGeom prst="rect">
                <a:avLst/>
              </a:prstGeom>
              <a:blipFill>
                <a:blip r:embed="rId12"/>
                <a:stretch>
                  <a:fillRect l="-1894" r="-183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32" dur="500"/>
                                        <p:tgtEl>
                                          <p:spTgt spid="14">
                                            <p:txEl>
                                              <p:pRg st="1" end="1"/>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35" dur="500"/>
                                        <p:tgtEl>
                                          <p:spTgt spid="1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4">
                                            <p:txEl>
                                              <p:pRg st="3" end="3"/>
                                            </p:txEl>
                                          </p:spTgt>
                                        </p:tgtEl>
                                        <p:attrNameLst>
                                          <p:attrName>style.visibility</p:attrName>
                                        </p:attrNameLst>
                                      </p:cBhvr>
                                      <p:to>
                                        <p:strVal val="visible"/>
                                      </p:to>
                                    </p:set>
                                    <p:animEffect transition="in" filter="wipe(left)">
                                      <p:cBhvr>
                                        <p:cTn id="40"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902154" y="7032529"/>
            <a:ext cx="4240207" cy="424020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478396">
            <a:off x="15994040" y="8363297"/>
            <a:ext cx="2228134" cy="132882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6496852" y="-406717"/>
            <a:ext cx="1082759" cy="1610050"/>
          </a:xfrm>
          <a:prstGeom prst="rect">
            <a:avLst/>
          </a:prstGeom>
        </p:spPr>
      </p:pic>
      <p:sp>
        <p:nvSpPr>
          <p:cNvPr id="16" name="Rectangle 15"/>
          <p:cNvSpPr/>
          <p:nvPr/>
        </p:nvSpPr>
        <p:spPr>
          <a:xfrm>
            <a:off x="685800" y="342900"/>
            <a:ext cx="5974713" cy="6771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800" b="1" i="0" u="none" strike="noStrike" kern="1200" cap="none" spc="0" normalizeH="0" baseline="0" noProof="0" err="1">
                <a:ln>
                  <a:noFill/>
                </a:ln>
                <a:solidFill>
                  <a:srgbClr val="000000"/>
                </a:solidFill>
                <a:effectLst/>
                <a:uLnTx/>
                <a:uFillTx/>
                <a:latin typeface="Arial" panose="020B0604020202020204" pitchFamily="34" charset="0"/>
                <a:ea typeface="Calibri" panose="020F0502020204030204" pitchFamily="34" charset="0"/>
                <a:cs typeface="+mn-cs"/>
              </a:rPr>
              <a:t>Bài</a:t>
            </a:r>
            <a:r>
              <a:rPr kumimoji="0" lang="fr-FR" sz="38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fr-FR" sz="3800" b="1"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mn-cs"/>
              </a:rPr>
              <a:t>4.23 </a:t>
            </a:r>
            <a:r>
              <a:rPr kumimoji="0" lang="fr-FR" sz="3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(SGK – </a:t>
            </a:r>
            <a:r>
              <a:rPr kumimoji="0" lang="fr-FR" sz="3800" b="1" i="0" u="none" strike="noStrike" kern="1200" cap="none" spc="0" normalizeH="0" baseline="0" noProof="0" err="1">
                <a:ln>
                  <a:noFill/>
                </a:ln>
                <a:solidFill>
                  <a:srgbClr val="000000"/>
                </a:solidFill>
                <a:effectLst/>
                <a:uLnTx/>
                <a:uFillTx/>
                <a:latin typeface="Arial" panose="020B0604020202020204" pitchFamily="34" charset="0"/>
                <a:ea typeface="Calibri" panose="020F0502020204030204" pitchFamily="34" charset="0"/>
                <a:cs typeface="+mn-cs"/>
              </a:rPr>
              <a:t>trang</a:t>
            </a:r>
            <a:r>
              <a:rPr kumimoji="0" lang="fr-FR" sz="38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rPr>
              <a:t> 8</a:t>
            </a:r>
            <a:r>
              <a:rPr kumimoji="0" lang="fr-FR" sz="3800" b="1"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mn-cs"/>
              </a:rPr>
              <a:t>9</a:t>
            </a:r>
            <a:r>
              <a:rPr kumimoji="0" lang="fr-FR" sz="38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3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609600" y="1110377"/>
            <a:ext cx="16970011" cy="258532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Cho góc xOy. Trên tia Ox, lấy hai điểm A và B sao cho OA = 2 cm, OB = 5 cm. Trên tia Oy, lấy điểm C sao cho OC = 3 cm. Từ điểm B kẻ đường thẳng song song với AC cắt Oy tại D. Tính độ dài đoạn thẳng CD.</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Oval Callout 11"/>
          <p:cNvSpPr/>
          <p:nvPr/>
        </p:nvSpPr>
        <p:spPr>
          <a:xfrm>
            <a:off x="8229600" y="3695700"/>
            <a:ext cx="1683043" cy="762000"/>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4" name="Picture 3"/>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Lst>
          </a:blip>
          <a:stretch>
            <a:fillRect/>
          </a:stretch>
        </p:blipFill>
        <p:spPr>
          <a:xfrm>
            <a:off x="685800" y="5143500"/>
            <a:ext cx="6625684" cy="4075857"/>
          </a:xfrm>
          <a:prstGeom prst="rect">
            <a:avLst/>
          </a:prstGeom>
        </p:spPr>
      </p:pic>
      <p:sp>
        <p:nvSpPr>
          <p:cNvPr id="14" name="Rectangle 13"/>
          <p:cNvSpPr/>
          <p:nvPr/>
        </p:nvSpPr>
        <p:spPr>
          <a:xfrm>
            <a:off x="7924800" y="4937097"/>
            <a:ext cx="9982200" cy="2687852"/>
          </a:xfrm>
          <a:prstGeom prst="rect">
            <a:avLst/>
          </a:prstGeom>
        </p:spPr>
        <p:txBody>
          <a:bodyPr wrap="square">
            <a:spAutoFit/>
          </a:bodyPr>
          <a:lstStyle/>
          <a:p>
            <a:pPr lvl="0" algn="just">
              <a:lnSpc>
                <a:spcPct val="150000"/>
              </a:lnSpc>
              <a:spcAft>
                <a:spcPts val="800"/>
              </a:spcAft>
            </a:pPr>
            <a:r>
              <a:rPr lang="pl-PL" sz="3600">
                <a:solidFill>
                  <a:prstClr val="black"/>
                </a:solidFill>
                <a:latin typeface="Arial" panose="020B0604020202020204" pitchFamily="34" charset="0"/>
                <a:ea typeface="Arial" panose="020B0604020202020204" pitchFamily="34" charset="0"/>
                <a:cs typeface="Arial" panose="020B0604020202020204" pitchFamily="34" charset="0"/>
              </a:rPr>
              <a:t>Ta có OD = OC + CD </a:t>
            </a:r>
            <a:endParaRPr lang="en-US" sz="3600" smtClean="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Aft>
                <a:spcPts val="800"/>
              </a:spcAft>
            </a:pPr>
            <a:r>
              <a:rPr lang="pl-PL" sz="3600" smtClean="0">
                <a:solidFill>
                  <a:prstClr val="black"/>
                </a:solidFill>
                <a:latin typeface="Arial" panose="020B0604020202020204" pitchFamily="34" charset="0"/>
                <a:ea typeface="Arial" panose="020B0604020202020204" pitchFamily="34" charset="0"/>
                <a:cs typeface="Arial" panose="020B0604020202020204" pitchFamily="34" charset="0"/>
              </a:rPr>
              <a:t>suy </a:t>
            </a:r>
            <a:r>
              <a:rPr lang="pl-PL" sz="3600">
                <a:solidFill>
                  <a:prstClr val="black"/>
                </a:solidFill>
                <a:latin typeface="Arial" panose="020B0604020202020204" pitchFamily="34" charset="0"/>
                <a:ea typeface="Arial" panose="020B0604020202020204" pitchFamily="34" charset="0"/>
                <a:cs typeface="Arial" panose="020B0604020202020204" pitchFamily="34" charset="0"/>
              </a:rPr>
              <a:t>ra CD = OD – OC = 7,5 – 3 = 4,5 (cm).</a:t>
            </a:r>
          </a:p>
          <a:p>
            <a:pPr lvl="0" algn="just">
              <a:lnSpc>
                <a:spcPct val="150000"/>
              </a:lnSpc>
              <a:spcAft>
                <a:spcPts val="800"/>
              </a:spcAft>
            </a:pPr>
            <a:r>
              <a:rPr lang="pl-PL" sz="3600">
                <a:solidFill>
                  <a:prstClr val="black"/>
                </a:solidFill>
                <a:latin typeface="Arial" panose="020B0604020202020204" pitchFamily="34" charset="0"/>
                <a:ea typeface="Arial" panose="020B0604020202020204" pitchFamily="34" charset="0"/>
                <a:cs typeface="Arial" panose="020B0604020202020204" pitchFamily="34" charset="0"/>
              </a:rPr>
              <a:t>Vậy CD = 4,5 cm.</a:t>
            </a:r>
          </a:p>
        </p:txBody>
      </p:sp>
    </p:spTree>
    <p:extLst>
      <p:ext uri="{BB962C8B-B14F-4D97-AF65-F5344CB8AC3E}">
        <p14:creationId xmlns:p14="http://schemas.microsoft.com/office/powerpoint/2010/main" val="29368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arn(inVertical)">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6717418">
            <a:off x="12723583" y="6195683"/>
            <a:ext cx="10773397" cy="987561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520473" y="3370490"/>
            <a:ext cx="1082759" cy="16100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183640" flipH="1">
            <a:off x="16839817" y="-298732"/>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algn="just">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533400" y="1233863"/>
            <a:ext cx="17508808" cy="2495876"/>
          </a:xfrm>
          <a:prstGeom prst="rect">
            <a:avLst/>
          </a:prstGeom>
        </p:spPr>
        <p:txBody>
          <a:bodyPr wrap="square">
            <a:spAutoFit/>
          </a:bodyPr>
          <a:lstStyle/>
          <a:p>
            <a:pPr>
              <a:lnSpc>
                <a:spcPct val="150000"/>
              </a:lnSpc>
            </a:pPr>
            <a:r>
              <a:rPr lang="vi-VN" sz="3600">
                <a:ea typeface="Calibri" panose="020F0502020204030204" pitchFamily="34" charset="0"/>
                <a:cs typeface="Times New Roman" panose="02020603050405020304" pitchFamily="18" charset="0"/>
              </a:rPr>
              <a:t>Cho tam giác ABC vuông tại A. Gọi D, E, F lần lượt là trung điểm của AB, BC, AC</a:t>
            </a:r>
            <a:r>
              <a:rPr lang="vi-VN" sz="3600" smtClean="0">
                <a:ea typeface="Calibri" panose="020F0502020204030204" pitchFamily="34" charset="0"/>
                <a:cs typeface="Times New Roman" panose="02020603050405020304" pitchFamily="18" charset="0"/>
              </a:rPr>
              <a:t>.</a:t>
            </a:r>
            <a:endParaRPr lang="vi-VN" sz="3600">
              <a:ea typeface="Calibri" panose="020F0502020204030204" pitchFamily="34" charset="0"/>
              <a:cs typeface="Times New Roman" panose="02020603050405020304" pitchFamily="18" charset="0"/>
            </a:endParaRPr>
          </a:p>
          <a:p>
            <a:pPr>
              <a:lnSpc>
                <a:spcPct val="150000"/>
              </a:lnSpc>
            </a:pPr>
            <a:r>
              <a:rPr lang="vi-VN" sz="3600">
                <a:ea typeface="Calibri" panose="020F0502020204030204" pitchFamily="34" charset="0"/>
                <a:cs typeface="Times New Roman" panose="02020603050405020304" pitchFamily="18" charset="0"/>
              </a:rPr>
              <a:t>a) Chứng minh rằng AE = DF</a:t>
            </a:r>
            <a:r>
              <a:rPr lang="vi-VN" sz="3600" smtClean="0">
                <a:ea typeface="Calibri" panose="020F0502020204030204" pitchFamily="34" charset="0"/>
                <a:cs typeface="Times New Roman" panose="02020603050405020304" pitchFamily="18" charset="0"/>
              </a:rPr>
              <a:t>.</a:t>
            </a:r>
            <a:endParaRPr lang="vi-VN" sz="3600">
              <a:ea typeface="Calibri" panose="020F0502020204030204" pitchFamily="34" charset="0"/>
              <a:cs typeface="Times New Roman" panose="02020603050405020304" pitchFamily="18" charset="0"/>
            </a:endParaRPr>
          </a:p>
          <a:p>
            <a:pPr>
              <a:lnSpc>
                <a:spcPct val="150000"/>
              </a:lnSpc>
            </a:pPr>
            <a:r>
              <a:rPr lang="vi-VN" sz="3600">
                <a:ea typeface="Calibri" panose="020F0502020204030204" pitchFamily="34" charset="0"/>
                <a:cs typeface="Times New Roman" panose="02020603050405020304" pitchFamily="18" charset="0"/>
              </a:rPr>
              <a:t>b) Gọi I là trung điểm của DE. Chứng minh rằng ba điểm B, I, F thẳng hàng.</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Oval Callout 16"/>
          <p:cNvSpPr/>
          <p:nvPr/>
        </p:nvSpPr>
        <p:spPr>
          <a:xfrm>
            <a:off x="8264378" y="4079907"/>
            <a:ext cx="1683043" cy="85049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13" name="Rectangle 12"/>
          <p:cNvSpPr/>
          <p:nvPr/>
        </p:nvSpPr>
        <p:spPr>
          <a:xfrm>
            <a:off x="533400" y="502370"/>
            <a:ext cx="5974713" cy="6771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800" b="1" i="0" u="none" strike="noStrike" kern="1200" cap="none" spc="0" normalizeH="0" baseline="0" noProof="0" err="1">
                <a:ln>
                  <a:noFill/>
                </a:ln>
                <a:solidFill>
                  <a:srgbClr val="000000"/>
                </a:solidFill>
                <a:effectLst/>
                <a:uLnTx/>
                <a:uFillTx/>
                <a:latin typeface="Arial" panose="020B0604020202020204" pitchFamily="34" charset="0"/>
                <a:ea typeface="Calibri" panose="020F0502020204030204" pitchFamily="34" charset="0"/>
                <a:cs typeface="+mn-cs"/>
              </a:rPr>
              <a:t>Bài</a:t>
            </a:r>
            <a:r>
              <a:rPr kumimoji="0" lang="fr-FR" sz="38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fr-FR" sz="3800" b="1"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mn-cs"/>
              </a:rPr>
              <a:t>4.24 </a:t>
            </a:r>
            <a:r>
              <a:rPr kumimoji="0" lang="fr-FR" sz="3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(SGK – </a:t>
            </a:r>
            <a:r>
              <a:rPr kumimoji="0" lang="fr-FR" sz="3800" b="1" i="0" u="none" strike="noStrike" kern="1200" cap="none" spc="0" normalizeH="0" baseline="0" noProof="0" err="1">
                <a:ln>
                  <a:noFill/>
                </a:ln>
                <a:solidFill>
                  <a:srgbClr val="000000"/>
                </a:solidFill>
                <a:effectLst/>
                <a:uLnTx/>
                <a:uFillTx/>
                <a:latin typeface="Arial" panose="020B0604020202020204" pitchFamily="34" charset="0"/>
                <a:ea typeface="Calibri" panose="020F0502020204030204" pitchFamily="34" charset="0"/>
                <a:cs typeface="+mn-cs"/>
              </a:rPr>
              <a:t>trang</a:t>
            </a:r>
            <a:r>
              <a:rPr kumimoji="0" lang="fr-FR" sz="38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rPr>
              <a:t> 8</a:t>
            </a:r>
            <a:r>
              <a:rPr kumimoji="0" lang="fr-FR" sz="3800" b="1"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mn-cs"/>
              </a:rPr>
              <a:t>9</a:t>
            </a:r>
            <a:r>
              <a:rPr kumimoji="0" lang="fr-FR" sz="38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3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9"/>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contrast="-40000"/>
                    </a14:imgEffect>
                  </a14:imgLayer>
                </a14:imgProps>
              </a:ext>
            </a:extLst>
          </a:blip>
          <a:stretch>
            <a:fillRect/>
          </a:stretch>
        </p:blipFill>
        <p:spPr>
          <a:xfrm>
            <a:off x="385010" y="5709453"/>
            <a:ext cx="5968099" cy="3732074"/>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6716659" y="5269923"/>
                <a:ext cx="11201400" cy="4611134"/>
              </a:xfrm>
              <a:prstGeom prst="rect">
                <a:avLst/>
              </a:prstGeom>
            </p:spPr>
            <p:txBody>
              <a:bodyPr wrap="square">
                <a:spAutoFit/>
              </a:bodyPr>
              <a:lstStyle/>
              <a:p>
                <a:pPr algn="just">
                  <a:lnSpc>
                    <a:spcPct val="150000"/>
                  </a:lnSpc>
                  <a:spcAft>
                    <a:spcPts val="800"/>
                  </a:spcAft>
                </a:pPr>
                <a:r>
                  <a:rPr lang="en-US" sz="3600" smtClean="0">
                    <a:latin typeface="Arial" panose="020B0604020202020204" pitchFamily="34" charset="0"/>
                    <a:ea typeface="Arial" panose="020B0604020202020204" pitchFamily="34" charset="0"/>
                    <a:cs typeface="Arial" panose="020B0604020202020204" pitchFamily="34" charset="0"/>
                  </a:rPr>
                  <a:t>a) Theo </a:t>
                </a:r>
                <a:r>
                  <a:rPr lang="en-US" sz="3600">
                    <a:latin typeface="Arial" panose="020B0604020202020204" pitchFamily="34" charset="0"/>
                    <a:ea typeface="Arial" panose="020B0604020202020204" pitchFamily="34" charset="0"/>
                    <a:cs typeface="Arial" panose="020B0604020202020204" pitchFamily="34" charset="0"/>
                  </a:rPr>
                  <a:t>đề bài, tam giác ABC vuông tại A nên </a:t>
                </a:r>
              </a:p>
              <a:p>
                <a:pPr algn="just">
                  <a:lnSpc>
                    <a:spcPct val="150000"/>
                  </a:lnSpc>
                  <a:spcAft>
                    <a:spcPts val="800"/>
                  </a:spcAft>
                </a:pPr>
                <a14:m>
                  <m:oMath xmlns:m="http://schemas.openxmlformats.org/officeDocument/2006/math">
                    <m:acc>
                      <m:accPr>
                        <m:chr m:val="̂"/>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3600" i="1">
                            <a:effectLst/>
                            <a:latin typeface="Cambria Math" panose="02040503050406030204" pitchFamily="18" charset="0"/>
                            <a:ea typeface="Arial" panose="020B0604020202020204" pitchFamily="34" charset="0"/>
                            <a:cs typeface="Times New Roman" panose="02020603050405020304" pitchFamily="18" charset="0"/>
                          </a:rPr>
                          <m:t>𝐵𝐴𝐶</m:t>
                        </m:r>
                      </m:e>
                    </m:acc>
                    <m:r>
                      <a:rPr lang="en-US" sz="36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600" i="1">
                            <a:effectLst/>
                            <a:latin typeface="Cambria Math" panose="02040503050406030204" pitchFamily="18" charset="0"/>
                            <a:ea typeface="Arial" panose="020B0604020202020204" pitchFamily="34" charset="0"/>
                            <a:cs typeface="Times New Roman" panose="02020603050405020304" pitchFamily="18" charset="0"/>
                          </a:rPr>
                          <m:t>90</m:t>
                        </m:r>
                      </m:e>
                      <m:sup>
                        <m:r>
                          <a:rPr lang="en-US" sz="3600" i="1">
                            <a:effectLst/>
                            <a:latin typeface="Cambria Math" panose="02040503050406030204" pitchFamily="18" charset="0"/>
                            <a:ea typeface="Arial" panose="020B0604020202020204" pitchFamily="34" charset="0"/>
                            <a:cs typeface="Times New Roman" panose="02020603050405020304" pitchFamily="18" charset="0"/>
                          </a:rPr>
                          <m:t>𝑜</m:t>
                        </m:r>
                      </m:sup>
                    </m:sSup>
                  </m:oMath>
                </a14:m>
                <a:r>
                  <a:rPr lang="en-US" sz="3600">
                    <a:effectLst/>
                    <a:latin typeface="Arial" panose="020B0604020202020204" pitchFamily="34" charset="0"/>
                    <a:ea typeface="Arial" panose="020B0604020202020204" pitchFamily="34" charset="0"/>
                    <a:cs typeface="Arial" panose="020B0604020202020204" pitchFamily="34" charset="0"/>
                  </a:rPr>
                  <a:t> hay AB </a:t>
                </a:r>
                <a14:m>
                  <m:oMath xmlns:m="http://schemas.openxmlformats.org/officeDocument/2006/math">
                    <m:r>
                      <a:rPr lang="en-US" sz="36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3600">
                    <a:effectLst/>
                    <a:latin typeface="Arial" panose="020B0604020202020204" pitchFamily="34" charset="0"/>
                    <a:ea typeface="Arial" panose="020B0604020202020204" pitchFamily="34" charset="0"/>
                    <a:cs typeface="Arial" panose="020B0604020202020204" pitchFamily="34" charset="0"/>
                  </a:rPr>
                  <a:t> AC.</a:t>
                </a:r>
              </a:p>
              <a:p>
                <a:pPr algn="just">
                  <a:lnSpc>
                    <a:spcPct val="150000"/>
                  </a:lnSpc>
                  <a:spcAft>
                    <a:spcPts val="800"/>
                  </a:spcAft>
                </a:pPr>
                <a:r>
                  <a:rPr lang="en-US" sz="3600">
                    <a:effectLst/>
                    <a:latin typeface="Arial" panose="020B0604020202020204" pitchFamily="34" charset="0"/>
                    <a:ea typeface="Arial" panose="020B0604020202020204" pitchFamily="34" charset="0"/>
                    <a:cs typeface="Arial" panose="020B0604020202020204" pitchFamily="34" charset="0"/>
                  </a:rPr>
                  <a:t>Vì D, E lần lượt là trung điểm của AB, BC nên DE là đường trung bình của tam giác ABC suy ra DE // AC.</a:t>
                </a:r>
              </a:p>
              <a:p>
                <a:pPr algn="just">
                  <a:lnSpc>
                    <a:spcPct val="150000"/>
                  </a:lnSpc>
                  <a:spcAft>
                    <a:spcPts val="800"/>
                  </a:spcAft>
                </a:pPr>
                <a:r>
                  <a:rPr lang="pt-BR" sz="3600">
                    <a:effectLst/>
                    <a:latin typeface="Arial" panose="020B0604020202020204" pitchFamily="34" charset="0"/>
                    <a:ea typeface="Arial" panose="020B0604020202020204" pitchFamily="34" charset="0"/>
                    <a:cs typeface="Arial" panose="020B0604020202020204" pitchFamily="34" charset="0"/>
                  </a:rPr>
                  <a:t>Mà AB </a:t>
                </a:r>
                <a14:m>
                  <m:oMath xmlns:m="http://schemas.openxmlformats.org/officeDocument/2006/math">
                    <m:r>
                      <a:rPr lang="pt-BR" sz="3600" i="1">
                        <a:effectLst/>
                        <a:latin typeface="Cambria Math" panose="02040503050406030204" pitchFamily="18" charset="0"/>
                        <a:ea typeface="Arial" panose="020B0604020202020204" pitchFamily="34" charset="0"/>
                        <a:cs typeface="Times New Roman" panose="02020603050405020304" pitchFamily="18" charset="0"/>
                      </a:rPr>
                      <m:t>⊥</m:t>
                    </m:r>
                  </m:oMath>
                </a14:m>
                <a:r>
                  <a:rPr lang="pt-BR" sz="3600">
                    <a:effectLst/>
                    <a:latin typeface="Arial" panose="020B0604020202020204" pitchFamily="34" charset="0"/>
                    <a:ea typeface="Arial" panose="020B0604020202020204" pitchFamily="34" charset="0"/>
                    <a:cs typeface="Arial" panose="020B0604020202020204" pitchFamily="34" charset="0"/>
                  </a:rPr>
                  <a:t> AC nên AB </a:t>
                </a:r>
                <a14:m>
                  <m:oMath xmlns:m="http://schemas.openxmlformats.org/officeDocument/2006/math">
                    <m:r>
                      <a:rPr lang="pt-BR" sz="3600" i="1">
                        <a:effectLst/>
                        <a:latin typeface="Cambria Math" panose="02040503050406030204" pitchFamily="18" charset="0"/>
                        <a:ea typeface="Arial" panose="020B0604020202020204" pitchFamily="34" charset="0"/>
                        <a:cs typeface="Times New Roman" panose="02020603050405020304" pitchFamily="18" charset="0"/>
                      </a:rPr>
                      <m:t>⊥</m:t>
                    </m:r>
                  </m:oMath>
                </a14:m>
                <a:r>
                  <a:rPr lang="pt-BR" sz="3600">
                    <a:effectLst/>
                    <a:latin typeface="Arial" panose="020B0604020202020204" pitchFamily="34" charset="0"/>
                    <a:ea typeface="Arial" panose="020B0604020202020204" pitchFamily="34" charset="0"/>
                    <a:cs typeface="Arial" panose="020B0604020202020204" pitchFamily="34" charset="0"/>
                  </a:rPr>
                  <a:t> DE hay </a:t>
                </a:r>
                <a14:m>
                  <m:oMath xmlns:m="http://schemas.openxmlformats.org/officeDocument/2006/math">
                    <m:acc>
                      <m:accPr>
                        <m:chr m:val="̂"/>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accPr>
                      <m:e>
                        <m:r>
                          <a:rPr lang="pt-BR" sz="3600" i="1">
                            <a:effectLst/>
                            <a:latin typeface="Cambria Math" panose="02040503050406030204" pitchFamily="18" charset="0"/>
                            <a:ea typeface="Arial" panose="020B0604020202020204" pitchFamily="34" charset="0"/>
                            <a:cs typeface="Times New Roman" panose="02020603050405020304" pitchFamily="18" charset="0"/>
                          </a:rPr>
                          <m:t>𝐴𝐷𝐸</m:t>
                        </m:r>
                      </m:e>
                    </m:acc>
                    <m:r>
                      <a:rPr lang="pt-BR" sz="36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sSupPr>
                      <m:e>
                        <m:r>
                          <a:rPr lang="pt-BR" sz="3600" i="1">
                            <a:effectLst/>
                            <a:latin typeface="Cambria Math" panose="02040503050406030204" pitchFamily="18" charset="0"/>
                            <a:ea typeface="Arial" panose="020B0604020202020204" pitchFamily="34" charset="0"/>
                            <a:cs typeface="Times New Roman" panose="02020603050405020304" pitchFamily="18" charset="0"/>
                          </a:rPr>
                          <m:t>90</m:t>
                        </m:r>
                      </m:e>
                      <m:sup>
                        <m:r>
                          <a:rPr lang="pt-BR" sz="3600" i="1">
                            <a:effectLst/>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716659" y="5269923"/>
                <a:ext cx="11201400" cy="4611134"/>
              </a:xfrm>
              <a:prstGeom prst="rect">
                <a:avLst/>
              </a:prstGeom>
              <a:blipFill>
                <a:blip r:embed="rId11"/>
                <a:stretch>
                  <a:fillRect l="-1688" r="-1633" b="-158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500"/>
                                        <p:tgtEl>
                                          <p:spTgt spid="11">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fade">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37" dur="500"/>
                                        <p:tgtEl>
                                          <p:spTgt spid="1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xEl>
                                              <p:pRg st="3" end="3"/>
                                            </p:txEl>
                                          </p:spTgt>
                                        </p:tgtEl>
                                        <p:attrNameLst>
                                          <p:attrName>style.visibility</p:attrName>
                                        </p:attrNameLst>
                                      </p:cBhvr>
                                      <p:to>
                                        <p:strVal val="visible"/>
                                      </p:to>
                                    </p:set>
                                    <p:animEffect transition="in" filter="wipe(down)">
                                      <p:cBhvr>
                                        <p:cTn id="4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6717418">
            <a:off x="12723583" y="6195683"/>
            <a:ext cx="10773397" cy="987561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520473" y="3370490"/>
            <a:ext cx="1082759" cy="16100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183640" flipH="1">
            <a:off x="16839817" y="-298732"/>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Oval Callout 16"/>
          <p:cNvSpPr/>
          <p:nvPr/>
        </p:nvSpPr>
        <p:spPr>
          <a:xfrm>
            <a:off x="8264378" y="502823"/>
            <a:ext cx="1683043" cy="85049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1" name="Rectangle 10"/>
              <p:cNvSpPr/>
              <p:nvPr/>
            </p:nvSpPr>
            <p:spPr>
              <a:xfrm>
                <a:off x="7644110" y="1875181"/>
                <a:ext cx="9552977" cy="6580904"/>
              </a:xfrm>
              <a:prstGeom prst="rect">
                <a:avLst/>
              </a:prstGeom>
            </p:spPr>
            <p:txBody>
              <a:bodyPr wrap="square">
                <a:spAutoFit/>
              </a:bodyPr>
              <a:lstStyle/>
              <a:p>
                <a:pPr lvl="0" algn="just">
                  <a:lnSpc>
                    <a:spcPct val="150000"/>
                  </a:lnSpc>
                  <a:spcAft>
                    <a:spcPts val="800"/>
                  </a:spcAft>
                  <a:defRPr/>
                </a:pPr>
                <a:r>
                  <a:rPr lang="pt-BR" sz="3600">
                    <a:solidFill>
                      <a:prstClr val="black"/>
                    </a:solidFill>
                    <a:latin typeface="Arial" panose="020B0604020202020204" pitchFamily="34" charset="0"/>
                    <a:ea typeface="Arial" panose="020B0604020202020204" pitchFamily="34" charset="0"/>
                    <a:cs typeface="Arial" panose="020B0604020202020204" pitchFamily="34" charset="0"/>
                  </a:rPr>
                  <a:t>Tương tự, ta chứng minh được</a:t>
                </a:r>
                <a:r>
                  <a:rPr lang="pt-BR" sz="3600" smtClean="0">
                    <a:solidFill>
                      <a:prstClr val="black"/>
                    </a:solidFill>
                    <a:latin typeface="Arial" panose="020B0604020202020204" pitchFamily="34" charset="0"/>
                    <a:ea typeface="Arial" panose="020B0604020202020204" pitchFamily="34" charset="0"/>
                    <a:cs typeface="Arial" panose="020B0604020202020204" pitchFamily="34" charset="0"/>
                  </a:rPr>
                  <a:t>:</a:t>
                </a:r>
              </a:p>
              <a:p>
                <a:pPr lvl="0" algn="ctr">
                  <a:lnSpc>
                    <a:spcPct val="150000"/>
                  </a:lnSpc>
                  <a:spcAft>
                    <a:spcPts val="800"/>
                  </a:spcAft>
                  <a:defRPr/>
                </a:pPr>
                <a:r>
                  <a:rPr lang="pt-BR" sz="3600" smtClean="0">
                    <a:solidFill>
                      <a:prstClr val="black"/>
                    </a:solidFill>
                    <a:latin typeface="Arial" panose="020B0604020202020204" pitchFamily="34" charset="0"/>
                    <a:ea typeface="Arial" panose="020B0604020202020204" pitchFamily="34" charset="0"/>
                    <a:cs typeface="Arial" panose="020B0604020202020204" pitchFamily="34" charset="0"/>
                  </a:rPr>
                  <a:t>EF</a:t>
                </a:r>
                <a:r>
                  <a:rPr lang="pt-BR" sz="3600">
                    <a:solidFill>
                      <a:prstClr val="black"/>
                    </a:solidFill>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oMath>
                </a14:m>
                <a:r>
                  <a:rPr lang="pt-BR" sz="3600">
                    <a:solidFill>
                      <a:prstClr val="black"/>
                    </a:solidFill>
                    <a:latin typeface="Arial" panose="020B0604020202020204" pitchFamily="34" charset="0"/>
                    <a:ea typeface="Arial" panose="020B0604020202020204" pitchFamily="34" charset="0"/>
                    <a:cs typeface="Arial" panose="020B0604020202020204" pitchFamily="34" charset="0"/>
                  </a:rPr>
                  <a:t> AC hay </a:t>
                </a:r>
                <a14:m>
                  <m:oMath xmlns:m="http://schemas.openxmlformats.org/officeDocument/2006/math">
                    <m:acc>
                      <m:accPr>
                        <m:chr m:val="̂"/>
                        <m:ctrlP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accPr>
                      <m:e>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𝐴𝐹𝐸</m:t>
                        </m:r>
                      </m:e>
                    </m:acc>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90</m:t>
                        </m:r>
                      </m:e>
                      <m:sup>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Aft>
                    <a:spcPts val="800"/>
                  </a:spcAft>
                  <a:defRPr/>
                </a:pPr>
                <a:r>
                  <a:rPr lang="pt-BR" sz="3600">
                    <a:solidFill>
                      <a:prstClr val="black"/>
                    </a:solidFill>
                    <a:latin typeface="Arial" panose="020B0604020202020204" pitchFamily="34" charset="0"/>
                    <a:ea typeface="Arial" panose="020B0604020202020204" pitchFamily="34" charset="0"/>
                    <a:cs typeface="Arial" panose="020B0604020202020204" pitchFamily="34" charset="0"/>
                  </a:rPr>
                  <a:t>Tứ giác ADEF có: </a:t>
                </a:r>
                <a:endParaRPr lang="pt-BR" sz="3600" smtClean="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Aft>
                    <a:spcPts val="800"/>
                  </a:spcAft>
                  <a:defRPr/>
                </a:pPr>
                <a14:m>
                  <m:oMathPara xmlns:m="http://schemas.openxmlformats.org/officeDocument/2006/math">
                    <m:oMathParaPr>
                      <m:jc m:val="centerGroup"/>
                    </m:oMathParaPr>
                    <m:oMath xmlns:m="http://schemas.openxmlformats.org/officeDocument/2006/math">
                      <m:acc>
                        <m:accPr>
                          <m:chr m:val="̂"/>
                          <m:ctrlP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accPr>
                        <m:e>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𝐷𝐴𝐹</m:t>
                          </m:r>
                        </m:e>
                      </m:acc>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90</m:t>
                          </m:r>
                        </m:e>
                        <m:sup>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𝑜</m:t>
                          </m:r>
                        </m:sup>
                      </m:sSup>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accPr>
                        <m:e>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𝐴𝐷𝐸</m:t>
                          </m:r>
                        </m:e>
                      </m:acc>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90</m:t>
                          </m:r>
                        </m:e>
                        <m:sup>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𝑜</m:t>
                          </m:r>
                        </m:sup>
                      </m:sSup>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accPr>
                        <m:e>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𝐴𝐹𝐸</m:t>
                          </m:r>
                        </m:e>
                      </m:acc>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90</m:t>
                          </m:r>
                        </m:e>
                        <m:sup>
                          <m:r>
                            <a:rPr lang="pt-BR"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𝑜</m:t>
                          </m:r>
                        </m:sup>
                      </m:sSup>
                    </m:oMath>
                  </m:oMathPara>
                </a14:m>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Aft>
                    <a:spcPts val="800"/>
                  </a:spcAft>
                  <a:defRPr/>
                </a:pPr>
                <a:r>
                  <a:rPr lang="pt-BR" sz="3600">
                    <a:solidFill>
                      <a:prstClr val="black"/>
                    </a:solidFill>
                    <a:latin typeface="Arial" panose="020B0604020202020204" pitchFamily="34" charset="0"/>
                    <a:ea typeface="Arial" panose="020B0604020202020204" pitchFamily="34" charset="0"/>
                    <a:cs typeface="Arial" panose="020B0604020202020204" pitchFamily="34" charset="0"/>
                  </a:rPr>
                  <a:t>Do đó tứ giác ADEF là hình chữ nhật.</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Aft>
                    <a:spcPts val="800"/>
                  </a:spcAft>
                  <a:defRPr/>
                </a:pPr>
                <a:r>
                  <a:rPr lang="pt-BR" sz="3600">
                    <a:solidFill>
                      <a:prstClr val="black"/>
                    </a:solidFill>
                    <a:latin typeface="Arial" panose="020B0604020202020204" pitchFamily="34" charset="0"/>
                    <a:ea typeface="Arial" panose="020B0604020202020204" pitchFamily="34" charset="0"/>
                    <a:cs typeface="Arial" panose="020B0604020202020204" pitchFamily="34" charset="0"/>
                  </a:rPr>
                  <a:t>Suy ra hai đường chéo AE và DF bằng nhau.</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Aft>
                    <a:spcPts val="800"/>
                  </a:spcAft>
                  <a:defRPr/>
                </a:pPr>
                <a:r>
                  <a:rPr lang="pt-BR" sz="3600">
                    <a:solidFill>
                      <a:prstClr val="black"/>
                    </a:solidFill>
                    <a:latin typeface="Arial" panose="020B0604020202020204" pitchFamily="34" charset="0"/>
                    <a:ea typeface="Arial" panose="020B0604020202020204" pitchFamily="34" charset="0"/>
                    <a:cs typeface="Arial" panose="020B0604020202020204" pitchFamily="34" charset="0"/>
                  </a:rPr>
                  <a:t>Vậy AE = DF (đpcm).</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644110" y="1875181"/>
                <a:ext cx="9552977" cy="6580904"/>
              </a:xfrm>
              <a:prstGeom prst="rect">
                <a:avLst/>
              </a:prstGeom>
              <a:blipFill>
                <a:blip r:embed="rId9"/>
                <a:stretch>
                  <a:fillRect l="-1978" b="-1019"/>
                </a:stretch>
              </a:blipFill>
            </p:spPr>
            <p:txBody>
              <a:bodyPr/>
              <a:lstStyle/>
              <a:p>
                <a:r>
                  <a:rPr lang="en-US">
                    <a:noFill/>
                  </a:rPr>
                  <a:t> </a:t>
                </a:r>
              </a:p>
            </p:txBody>
          </p:sp>
        </mc:Fallback>
      </mc:AlternateContent>
      <p:pic>
        <p:nvPicPr>
          <p:cNvPr id="12" name="Picture 11"/>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Lst>
          </a:blip>
          <a:stretch>
            <a:fillRect/>
          </a:stretch>
        </p:blipFill>
        <p:spPr>
          <a:xfrm>
            <a:off x="1080206" y="2171700"/>
            <a:ext cx="5968099" cy="3732074"/>
          </a:xfrm>
          <a:prstGeom prst="rect">
            <a:avLst/>
          </a:prstGeom>
        </p:spPr>
      </p:pic>
    </p:spTree>
    <p:extLst>
      <p:ext uri="{BB962C8B-B14F-4D97-AF65-F5344CB8AC3E}">
        <p14:creationId xmlns:p14="http://schemas.microsoft.com/office/powerpoint/2010/main" val="288042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5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23" dur="500"/>
                                        <p:tgtEl>
                                          <p:spTgt spid="11">
                                            <p:txEl>
                                              <p:pRg st="2" end="2"/>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26" dur="500"/>
                                        <p:tgtEl>
                                          <p:spTgt spid="1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wipe(left)">
                                      <p:cBhvr>
                                        <p:cTn id="31" dur="500"/>
                                        <p:tgtEl>
                                          <p:spTgt spid="1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1">
                                            <p:txEl>
                                              <p:pRg st="5" end="5"/>
                                            </p:txEl>
                                          </p:spTgt>
                                        </p:tgtEl>
                                        <p:attrNameLst>
                                          <p:attrName>style.visibility</p:attrName>
                                        </p:attrNameLst>
                                      </p:cBhvr>
                                      <p:to>
                                        <p:strVal val="visible"/>
                                      </p:to>
                                    </p:set>
                                    <p:animEffect transition="in" filter="wipe(up)">
                                      <p:cBhvr>
                                        <p:cTn id="36" dur="500"/>
                                        <p:tgtEl>
                                          <p:spTgt spid="11">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1">
                                            <p:txEl>
                                              <p:pRg st="6" end="6"/>
                                            </p:txEl>
                                          </p:spTgt>
                                        </p:tgtEl>
                                        <p:attrNameLst>
                                          <p:attrName>style.visibility</p:attrName>
                                        </p:attrNameLst>
                                      </p:cBhvr>
                                      <p:to>
                                        <p:strVal val="visible"/>
                                      </p:to>
                                    </p:set>
                                    <p:animEffect transition="in" filter="barn(inVertical)">
                                      <p:cBhvr>
                                        <p:cTn id="41"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3089120" y="4284285"/>
            <a:ext cx="12155654" cy="1615827"/>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000" b="1" i="0" u="none" strike="noStrike" kern="1200" cap="none" spc="0" normalizeH="0" baseline="0" noProof="0" dirty="0" smtClean="0">
                <a:ln>
                  <a:noFill/>
                </a:ln>
                <a:solidFill>
                  <a:srgbClr val="C45C67"/>
                </a:solidFill>
                <a:effectLst/>
                <a:uLnTx/>
                <a:uFillTx/>
                <a:latin typeface="Arial" panose="020B0604020202020204" pitchFamily="34" charset="0"/>
                <a:ea typeface="+mn-ea"/>
                <a:cs typeface="Arial" panose="020B0604020202020204" pitchFamily="34" charset="0"/>
              </a:rPr>
              <a:t>BÀI</a:t>
            </a:r>
            <a:r>
              <a:rPr kumimoji="0" lang="en-US" sz="7000" b="1" i="0" u="none" strike="noStrike" kern="1200" cap="none" spc="0" normalizeH="0" noProof="0" dirty="0" smtClean="0">
                <a:ln>
                  <a:noFill/>
                </a:ln>
                <a:solidFill>
                  <a:srgbClr val="C45C67"/>
                </a:solidFill>
                <a:effectLst/>
                <a:uLnTx/>
                <a:uFillTx/>
                <a:latin typeface="Arial" panose="020B0604020202020204" pitchFamily="34" charset="0"/>
                <a:ea typeface="+mn-ea"/>
                <a:cs typeface="Arial" panose="020B0604020202020204" pitchFamily="34" charset="0"/>
              </a:rPr>
              <a:t> TẬP CUỐI </a:t>
            </a:r>
            <a:r>
              <a:rPr kumimoji="0" lang="en-US" sz="7000" b="1" i="0" u="none" strike="noStrike" kern="1200" cap="none" spc="0" normalizeH="0" noProof="0" smtClean="0">
                <a:ln>
                  <a:noFill/>
                </a:ln>
                <a:solidFill>
                  <a:srgbClr val="C45C67"/>
                </a:solidFill>
                <a:effectLst/>
                <a:uLnTx/>
                <a:uFillTx/>
                <a:latin typeface="Arial" panose="020B0604020202020204" pitchFamily="34" charset="0"/>
                <a:ea typeface="+mn-ea"/>
                <a:cs typeface="Arial" panose="020B0604020202020204" pitchFamily="34" charset="0"/>
              </a:rPr>
              <a:t>CHƯƠNG IV</a:t>
            </a:r>
            <a:endParaRPr kumimoji="0" lang="en-US" sz="7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945036">
            <a:off x="1087840" y="8047640"/>
            <a:ext cx="2001824" cy="119385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flipH="1">
            <a:off x="15912896" y="1052199"/>
            <a:ext cx="1082759" cy="1610050"/>
          </a:xfrm>
          <a:prstGeom prst="rect">
            <a:avLst/>
          </a:prstGeom>
        </p:spPr>
      </p:pic>
      <p:sp>
        <p:nvSpPr>
          <p:cNvPr id="9" name="Rectangle 8"/>
          <p:cNvSpPr/>
          <p:nvPr/>
        </p:nvSpPr>
        <p:spPr>
          <a:xfrm>
            <a:off x="2697782" y="2019300"/>
            <a:ext cx="12937516" cy="1708160"/>
          </a:xfrm>
          <a:prstGeom prst="rect">
            <a:avLst/>
          </a:prstGeom>
        </p:spPr>
        <p:txBody>
          <a:bodyPr wrap="none">
            <a:spAutoFit/>
          </a:bodyPr>
          <a:lstStyle/>
          <a:p>
            <a:pPr algn="ctr">
              <a:lnSpc>
                <a:spcPct val="150000"/>
              </a:lnSpc>
              <a:spcAft>
                <a:spcPts val="800"/>
              </a:spcAft>
            </a:pPr>
            <a:r>
              <a:rPr lang="en-US" sz="7000" b="1">
                <a:solidFill>
                  <a:schemeClr val="tx2"/>
                </a:solidFill>
                <a:latin typeface="Arial" panose="020B0604020202020204" pitchFamily="34" charset="0"/>
                <a:ea typeface="Arial" panose="020B0604020202020204" pitchFamily="34" charset="0"/>
                <a:cs typeface="Arial" panose="020B0604020202020204" pitchFamily="34" charset="0"/>
              </a:rPr>
              <a:t>CHƯƠNG IV. </a:t>
            </a:r>
            <a:r>
              <a:rPr lang="en-US" sz="7000" b="1" smtClean="0">
                <a:solidFill>
                  <a:schemeClr val="tx2"/>
                </a:solidFill>
                <a:latin typeface="Arial" panose="020B0604020202020204" pitchFamily="34" charset="0"/>
                <a:ea typeface="Arial" panose="020B0604020202020204" pitchFamily="34" charset="0"/>
                <a:cs typeface="Arial" panose="020B0604020202020204" pitchFamily="34" charset="0"/>
              </a:rPr>
              <a:t>ĐỊNH </a:t>
            </a:r>
            <a:r>
              <a:rPr lang="en-US" sz="7000" b="1">
                <a:solidFill>
                  <a:schemeClr val="tx2"/>
                </a:solidFill>
                <a:latin typeface="Arial" panose="020B0604020202020204" pitchFamily="34" charset="0"/>
                <a:ea typeface="Arial" panose="020B0604020202020204" pitchFamily="34" charset="0"/>
                <a:cs typeface="Arial" panose="020B0604020202020204" pitchFamily="34" charset="0"/>
              </a:rPr>
              <a:t>LÍ THALÈS</a:t>
            </a:r>
            <a:endParaRPr lang="en-US" sz="7000">
              <a:solidFill>
                <a:schemeClr val="tx2"/>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416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6717418">
            <a:off x="12723583" y="6195683"/>
            <a:ext cx="10773397" cy="987561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520473" y="3370490"/>
            <a:ext cx="1082759" cy="16100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183640" flipH="1">
            <a:off x="16839817" y="-298732"/>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Oval Callout 16"/>
          <p:cNvSpPr/>
          <p:nvPr/>
        </p:nvSpPr>
        <p:spPr>
          <a:xfrm>
            <a:off x="8264378" y="502823"/>
            <a:ext cx="1683043" cy="850496"/>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12" name="Picture 11"/>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contrast="-40000"/>
                    </a14:imgEffect>
                  </a14:imgLayer>
                </a14:imgProps>
              </a:ext>
            </a:extLst>
          </a:blip>
          <a:stretch>
            <a:fillRect/>
          </a:stretch>
        </p:blipFill>
        <p:spPr>
          <a:xfrm>
            <a:off x="1080206" y="2171700"/>
            <a:ext cx="5968099" cy="3732074"/>
          </a:xfrm>
          <a:prstGeom prst="rect">
            <a:avLst/>
          </a:prstGeom>
        </p:spPr>
      </p:pic>
      <p:sp>
        <p:nvSpPr>
          <p:cNvPr id="9" name="Rectangle 8"/>
          <p:cNvSpPr/>
          <p:nvPr/>
        </p:nvSpPr>
        <p:spPr>
          <a:xfrm>
            <a:off x="7321948" y="1699046"/>
            <a:ext cx="10356452" cy="5806654"/>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Tx/>
              <a:buSzTx/>
              <a:buFontTx/>
              <a:buNone/>
              <a:tabLst/>
              <a:defRPr/>
            </a:pPr>
            <a:r>
              <a:rPr kumimoji="0" lang="pt-BR" sz="35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a:t>
            </a:r>
            <a:r>
              <a:rPr kumimoji="0" lang="pt-BR" sz="3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Vì D, F lần lượt là trung điểm của AB, AC nên DF là đường trung bình của tam giác ABC.</a:t>
            </a:r>
            <a:endParaRPr kumimoji="0" lang="en-US" sz="3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buClrTx/>
              <a:buSzTx/>
              <a:buFontTx/>
              <a:buNone/>
              <a:tabLst/>
              <a:defRPr/>
            </a:pPr>
            <a:r>
              <a:rPr kumimoji="0" lang="en-US" sz="3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Suy ra DF // BC hay DF // BE.</a:t>
            </a:r>
          </a:p>
          <a:p>
            <a:pPr marL="0" marR="0" lvl="0" indent="0" algn="just" defTabSz="914400" rtl="0" eaLnBrk="1" fontAlgn="auto" latinLnBrk="0" hangingPunct="1">
              <a:lnSpc>
                <a:spcPct val="150000"/>
              </a:lnSpc>
              <a:spcBef>
                <a:spcPts val="0"/>
              </a:spcBef>
              <a:buClrTx/>
              <a:buSzTx/>
              <a:buFontTx/>
              <a:buNone/>
              <a:tabLst/>
              <a:defRPr/>
            </a:pPr>
            <a:r>
              <a:rPr kumimoji="0" lang="en-US" sz="3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Vì tứ giác ADEF là hình chữ nhật nên AD // EF hay BD // EF.</a:t>
            </a:r>
          </a:p>
          <a:p>
            <a:pPr marL="0" marR="0" lvl="0" indent="0" algn="just" defTabSz="914400" rtl="0" eaLnBrk="1" fontAlgn="auto" latinLnBrk="0" hangingPunct="1">
              <a:lnSpc>
                <a:spcPct val="150000"/>
              </a:lnSpc>
              <a:spcBef>
                <a:spcPts val="0"/>
              </a:spcBef>
              <a:buClrTx/>
              <a:buSzTx/>
              <a:buFontTx/>
              <a:buNone/>
              <a:tabLst/>
              <a:defRPr/>
            </a:pPr>
            <a:r>
              <a:rPr kumimoji="0" lang="en-US" sz="3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Tứ giác BDFE có DF // BE và BD // EF nên tứ giác BDFE là hình bình hành</a:t>
            </a:r>
            <a:r>
              <a:rPr kumimoji="0" lang="en-US" sz="35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a:t>
            </a:r>
            <a:endParaRPr kumimoji="0" lang="en-US" sz="3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4" name="Rectangle 3"/>
          <p:cNvSpPr/>
          <p:nvPr/>
        </p:nvSpPr>
        <p:spPr>
          <a:xfrm>
            <a:off x="1080206" y="7429500"/>
            <a:ext cx="12954000" cy="2516073"/>
          </a:xfrm>
          <a:prstGeom prst="rect">
            <a:avLst/>
          </a:prstGeom>
        </p:spPr>
        <p:txBody>
          <a:bodyPr wrap="square">
            <a:spAutoFit/>
          </a:bodyPr>
          <a:lstStyle/>
          <a:p>
            <a:pPr lvl="0" algn="just">
              <a:lnSpc>
                <a:spcPct val="150000"/>
              </a:lnSpc>
              <a:defRPr/>
            </a:pPr>
            <a:r>
              <a:rPr lang="en-US" sz="3500">
                <a:solidFill>
                  <a:prstClr val="black"/>
                </a:solidFill>
                <a:latin typeface="Arial" panose="020B0604020202020204" pitchFamily="34" charset="0"/>
                <a:ea typeface="Arial" panose="020B0604020202020204" pitchFamily="34" charset="0"/>
                <a:cs typeface="Arial" panose="020B0604020202020204" pitchFamily="34" charset="0"/>
              </a:rPr>
              <a:t>Hình bình hành BDFE có hai đường chéo BF và DE.</a:t>
            </a:r>
          </a:p>
          <a:p>
            <a:pPr lvl="0" algn="just">
              <a:lnSpc>
                <a:spcPct val="150000"/>
              </a:lnSpc>
              <a:defRPr/>
            </a:pPr>
            <a:r>
              <a:rPr lang="en-US" sz="3500">
                <a:solidFill>
                  <a:prstClr val="black"/>
                </a:solidFill>
                <a:latin typeface="Arial" panose="020B0604020202020204" pitchFamily="34" charset="0"/>
                <a:ea typeface="Arial" panose="020B0604020202020204" pitchFamily="34" charset="0"/>
                <a:cs typeface="Arial" panose="020B0604020202020204" pitchFamily="34" charset="0"/>
              </a:rPr>
              <a:t>Mà I là trung điểm của DE nên I cũng là trung điểm của BF.</a:t>
            </a:r>
          </a:p>
          <a:p>
            <a:pPr lvl="0" algn="just">
              <a:lnSpc>
                <a:spcPct val="150000"/>
              </a:lnSpc>
              <a:defRPr/>
            </a:pPr>
            <a:r>
              <a:rPr lang="en-US" sz="3500">
                <a:solidFill>
                  <a:prstClr val="black"/>
                </a:solidFill>
                <a:latin typeface="Arial" panose="020B0604020202020204" pitchFamily="34" charset="0"/>
                <a:ea typeface="Arial" panose="020B0604020202020204" pitchFamily="34" charset="0"/>
                <a:cs typeface="Arial" panose="020B0604020202020204" pitchFamily="34" charset="0"/>
              </a:rPr>
              <a:t>Do đó, ba điểm B, I, F thẳng hàng</a:t>
            </a:r>
            <a:endParaRPr lang="en-US" sz="3500"/>
          </a:p>
        </p:txBody>
      </p:sp>
    </p:spTree>
    <p:extLst>
      <p:ext uri="{BB962C8B-B14F-4D97-AF65-F5344CB8AC3E}">
        <p14:creationId xmlns:p14="http://schemas.microsoft.com/office/powerpoint/2010/main" val="425024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barn(inVertical)">
                                      <p:cBhvr>
                                        <p:cTn id="3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019093" y="-2712765"/>
            <a:ext cx="4240207" cy="4240207"/>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83640">
            <a:off x="17243753" y="4433375"/>
            <a:ext cx="901830" cy="1000644"/>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588623" flipH="1">
            <a:off x="20454" y="-561200"/>
            <a:ext cx="1594799" cy="2371450"/>
          </a:xfrm>
          <a:prstGeom prst="rect">
            <a:avLst/>
          </a:prstGeom>
        </p:spPr>
      </p:pic>
      <p:sp>
        <p:nvSpPr>
          <p:cNvPr id="14" name="TextBox 2"/>
          <p:cNvSpPr txBox="1"/>
          <p:nvPr/>
        </p:nvSpPr>
        <p:spPr>
          <a:xfrm>
            <a:off x="6782802" y="585005"/>
            <a:ext cx="4419600" cy="115416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5000" b="1" i="0" u="none" strike="noStrike" kern="1200" cap="none" spc="0" normalizeH="0" baseline="0" noProof="0" smtClean="0">
                <a:ln>
                  <a:noFill/>
                </a:ln>
                <a:solidFill>
                  <a:srgbClr val="C45C67"/>
                </a:solidFill>
                <a:effectLst/>
                <a:uLnTx/>
                <a:uFillTx/>
                <a:latin typeface="Arial" panose="020B0604020202020204" pitchFamily="34" charset="0"/>
                <a:ea typeface="+mn-ea"/>
                <a:cs typeface="Arial" panose="020B0604020202020204" pitchFamily="34" charset="0"/>
              </a:rPr>
              <a:t>VẬN</a:t>
            </a:r>
            <a:r>
              <a:rPr kumimoji="0" lang="en-US" sz="5000" b="1" i="0" u="none" strike="noStrike" kern="1200" cap="none" spc="0" normalizeH="0" noProof="0" smtClean="0">
                <a:ln>
                  <a:noFill/>
                </a:ln>
                <a:solidFill>
                  <a:srgbClr val="C45C67"/>
                </a:solidFill>
                <a:effectLst/>
                <a:uLnTx/>
                <a:uFillTx/>
                <a:latin typeface="Arial" panose="020B0604020202020204" pitchFamily="34" charset="0"/>
                <a:ea typeface="+mn-ea"/>
                <a:cs typeface="Arial" panose="020B0604020202020204" pitchFamily="34" charset="0"/>
              </a:rPr>
              <a:t> DỤNG</a:t>
            </a:r>
            <a:endParaRPr kumimoji="0" lang="en-US" sz="5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sp>
        <p:nvSpPr>
          <p:cNvPr id="17" name="Rectangle 16"/>
          <p:cNvSpPr/>
          <p:nvPr/>
        </p:nvSpPr>
        <p:spPr>
          <a:xfrm>
            <a:off x="713873" y="2157986"/>
            <a:ext cx="5974713" cy="677108"/>
          </a:xfrm>
          <a:prstGeom prst="rect">
            <a:avLst/>
          </a:prstGeom>
        </p:spPr>
        <p:txBody>
          <a:bodyPr wrap="none">
            <a:spAutoFit/>
          </a:bodyPr>
          <a:lstStyle/>
          <a:p>
            <a:r>
              <a:rPr lang="fr-FR" sz="3800" b="1" err="1">
                <a:solidFill>
                  <a:srgbClr val="000000"/>
                </a:solidFill>
                <a:latin typeface="Arial" panose="020B0604020202020204" pitchFamily="34" charset="0"/>
                <a:ea typeface="Calibri" panose="020F0502020204030204" pitchFamily="34" charset="0"/>
              </a:rPr>
              <a:t>Bài</a:t>
            </a:r>
            <a:r>
              <a:rPr lang="fr-FR" sz="3800" b="1">
                <a:solidFill>
                  <a:srgbClr val="000000"/>
                </a:solidFill>
                <a:latin typeface="Arial" panose="020B0604020202020204" pitchFamily="34" charset="0"/>
                <a:ea typeface="Calibri" panose="020F0502020204030204" pitchFamily="34" charset="0"/>
              </a:rPr>
              <a:t> </a:t>
            </a:r>
            <a:r>
              <a:rPr lang="fr-FR" sz="3800" b="1" smtClean="0">
                <a:solidFill>
                  <a:srgbClr val="000000"/>
                </a:solidFill>
                <a:latin typeface="Arial" panose="020B0604020202020204" pitchFamily="34" charset="0"/>
                <a:ea typeface="Calibri" panose="020F0502020204030204" pitchFamily="34" charset="0"/>
              </a:rPr>
              <a:t>4.25 </a:t>
            </a:r>
            <a:r>
              <a:rPr lang="fr-FR" sz="3800" b="1" dirty="0">
                <a:solidFill>
                  <a:srgbClr val="000000"/>
                </a:solidFill>
                <a:latin typeface="Arial" panose="020B0604020202020204" pitchFamily="34" charset="0"/>
                <a:ea typeface="Calibri" panose="020F0502020204030204" pitchFamily="34" charset="0"/>
              </a:rPr>
              <a:t>(SGK – </a:t>
            </a:r>
            <a:r>
              <a:rPr lang="fr-FR" sz="3800" b="1" err="1">
                <a:solidFill>
                  <a:srgbClr val="000000"/>
                </a:solidFill>
                <a:latin typeface="Arial" panose="020B0604020202020204" pitchFamily="34" charset="0"/>
                <a:ea typeface="Calibri" panose="020F0502020204030204" pitchFamily="34" charset="0"/>
              </a:rPr>
              <a:t>trang</a:t>
            </a:r>
            <a:r>
              <a:rPr lang="fr-FR" sz="3800" b="1">
                <a:solidFill>
                  <a:srgbClr val="000000"/>
                </a:solidFill>
                <a:latin typeface="Arial" panose="020B0604020202020204" pitchFamily="34" charset="0"/>
                <a:ea typeface="Calibri" panose="020F0502020204030204" pitchFamily="34" charset="0"/>
              </a:rPr>
              <a:t> 8</a:t>
            </a:r>
            <a:r>
              <a:rPr lang="fr-FR" sz="3800" b="1" smtClean="0">
                <a:solidFill>
                  <a:srgbClr val="000000"/>
                </a:solidFill>
                <a:latin typeface="Arial" panose="020B0604020202020204" pitchFamily="34" charset="0"/>
                <a:ea typeface="Calibri" panose="020F0502020204030204" pitchFamily="34" charset="0"/>
              </a:rPr>
              <a:t>9</a:t>
            </a:r>
            <a:r>
              <a:rPr lang="fr-FR" sz="3800" b="1" dirty="0" smtClean="0">
                <a:solidFill>
                  <a:srgbClr val="000000"/>
                </a:solidFill>
                <a:latin typeface="Arial" panose="020B0604020202020204" pitchFamily="34" charset="0"/>
                <a:ea typeface="Calibri" panose="020F0502020204030204" pitchFamily="34" charset="0"/>
              </a:rPr>
              <a:t>)</a:t>
            </a:r>
            <a:endParaRPr lang="en-US" sz="3800" dirty="0"/>
          </a:p>
        </p:txBody>
      </p:sp>
      <p:sp>
        <p:nvSpPr>
          <p:cNvPr id="18" name="Rectangle 17"/>
          <p:cNvSpPr/>
          <p:nvPr/>
        </p:nvSpPr>
        <p:spPr>
          <a:xfrm>
            <a:off x="717884" y="2876659"/>
            <a:ext cx="16605585" cy="1754326"/>
          </a:xfrm>
          <a:prstGeom prst="rect">
            <a:avLst/>
          </a:prstGeom>
        </p:spPr>
        <p:txBody>
          <a:bodyPr wrap="square">
            <a:spAutoFit/>
          </a:bodyPr>
          <a:lstStyle/>
          <a:p>
            <a:pPr algn="just">
              <a:lnSpc>
                <a:spcPct val="150000"/>
              </a:lnSpc>
              <a:spcBef>
                <a:spcPts val="600"/>
              </a:spcBef>
              <a:spcAft>
                <a:spcPts val="800"/>
              </a:spcAft>
            </a:pPr>
            <a:r>
              <a:rPr lang="vi-VN" sz="3600">
                <a:ea typeface="Calibri" panose="020F0502020204030204" pitchFamily="34" charset="0"/>
                <a:cs typeface="Times New Roman" panose="02020603050405020304" pitchFamily="18" charset="0"/>
              </a:rPr>
              <a:t>Cho tam giác ABC, các đường trung tuyến BD và CE cắt nhau tại G. Gọi I, K lần lượt là trung điểm của GB, GC. Chứng minh tứ giác EDKI là hình bình hành.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8209484" y="4804968"/>
            <a:ext cx="1566235" cy="880575"/>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3" name="Picture 2"/>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brightnessContrast contrast="-40000"/>
                    </a14:imgEffect>
                  </a14:imgLayer>
                </a14:imgProps>
              </a:ext>
            </a:extLst>
          </a:blip>
          <a:stretch>
            <a:fillRect/>
          </a:stretch>
        </p:blipFill>
        <p:spPr>
          <a:xfrm>
            <a:off x="945484" y="5753100"/>
            <a:ext cx="5743101" cy="4191305"/>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7162800" y="5988255"/>
                <a:ext cx="10515600" cy="3758850"/>
              </a:xfrm>
              <a:prstGeom prst="rect">
                <a:avLst/>
              </a:prstGeom>
            </p:spPr>
            <p:txBody>
              <a:bodyPr wrap="square">
                <a:spAutoFit/>
              </a:bodyPr>
              <a:lstStyle/>
              <a:p>
                <a:pPr algn="just">
                  <a:lnSpc>
                    <a:spcPct val="150000"/>
                  </a:lnSpc>
                </a:pPr>
                <a:r>
                  <a:rPr lang="en-US" sz="3600">
                    <a:latin typeface="Arial" panose="020B0604020202020204" pitchFamily="34" charset="0"/>
                    <a:ea typeface="Arial" panose="020B0604020202020204" pitchFamily="34" charset="0"/>
                    <a:cs typeface="Arial" panose="020B0604020202020204" pitchFamily="34" charset="0"/>
                  </a:rPr>
                  <a:t>Vì BD và CE là đường trung tuyến nên E, </a:t>
                </a:r>
                <a:r>
                  <a:rPr lang="en-US" sz="3600" smtClean="0">
                    <a:latin typeface="Arial" panose="020B0604020202020204" pitchFamily="34" charset="0"/>
                    <a:ea typeface="Arial" panose="020B0604020202020204" pitchFamily="34" charset="0"/>
                    <a:cs typeface="Arial" panose="020B0604020202020204" pitchFamily="34" charset="0"/>
                  </a:rPr>
                  <a:t>D        </a:t>
                </a:r>
                <a:r>
                  <a:rPr lang="en-US" sz="3600">
                    <a:latin typeface="Arial" panose="020B0604020202020204" pitchFamily="34" charset="0"/>
                    <a:ea typeface="Arial" panose="020B0604020202020204" pitchFamily="34" charset="0"/>
                    <a:cs typeface="Arial" panose="020B0604020202020204" pitchFamily="34" charset="0"/>
                  </a:rPr>
                  <a:t>lần lượt là trung điểm của AB, AC.</a:t>
                </a:r>
              </a:p>
              <a:p>
                <a:pPr algn="just">
                  <a:lnSpc>
                    <a:spcPct val="150000"/>
                  </a:lnSpc>
                </a:pPr>
                <a:r>
                  <a:rPr lang="en-US" sz="3600">
                    <a:effectLst/>
                    <a:latin typeface="Arial" panose="020B0604020202020204" pitchFamily="34" charset="0"/>
                    <a:ea typeface="Arial" panose="020B0604020202020204" pitchFamily="34" charset="0"/>
                    <a:cs typeface="Arial" panose="020B0604020202020204" pitchFamily="34" charset="0"/>
                  </a:rPr>
                  <a:t>Suy ra DE là đường trung bình của tam giác ABC.</a:t>
                </a:r>
              </a:p>
              <a:p>
                <a:pPr algn="just">
                  <a:lnSpc>
                    <a:spcPct val="150000"/>
                  </a:lnSpc>
                </a:pPr>
                <a:r>
                  <a:rPr lang="nl-NL" sz="3600">
                    <a:effectLst/>
                    <a:latin typeface="Arial" panose="020B0604020202020204" pitchFamily="34" charset="0"/>
                    <a:ea typeface="Arial" panose="020B0604020202020204" pitchFamily="34" charset="0"/>
                    <a:cs typeface="Arial" panose="020B0604020202020204" pitchFamily="34" charset="0"/>
                  </a:rPr>
                  <a:t>Khi đó, DE // BC và DE = </a:t>
                </a:r>
                <a14:m>
                  <m:oMath xmlns:m="http://schemas.openxmlformats.org/officeDocument/2006/math">
                    <m:f>
                      <m:fPr>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3600" i="1">
                            <a:effectLst/>
                            <a:latin typeface="Cambria Math" panose="02040503050406030204" pitchFamily="18" charset="0"/>
                            <a:ea typeface="Arial" panose="020B0604020202020204" pitchFamily="34" charset="0"/>
                            <a:cs typeface="Times New Roman" panose="02020603050405020304" pitchFamily="18" charset="0"/>
                          </a:rPr>
                          <m:t>1</m:t>
                        </m:r>
                      </m:num>
                      <m:den>
                        <m:r>
                          <a:rPr lang="nl-NL" sz="3600" i="1">
                            <a:effectLst/>
                            <a:latin typeface="Cambria Math" panose="02040503050406030204" pitchFamily="18" charset="0"/>
                            <a:ea typeface="Arial" panose="020B0604020202020204" pitchFamily="34" charset="0"/>
                            <a:cs typeface="Times New Roman" panose="02020603050405020304" pitchFamily="18" charset="0"/>
                          </a:rPr>
                          <m:t>2</m:t>
                        </m:r>
                      </m:den>
                    </m:f>
                  </m:oMath>
                </a14:m>
                <a:r>
                  <a:rPr lang="nl-NL" sz="3600">
                    <a:effectLst/>
                    <a:latin typeface="Arial" panose="020B0604020202020204" pitchFamily="34" charset="0"/>
                    <a:ea typeface="Dotum" panose="020B0600000101010101" pitchFamily="34" charset="-127"/>
                    <a:cs typeface="Arial" panose="020B0604020202020204" pitchFamily="34" charset="0"/>
                  </a:rPr>
                  <a:t> BC</a:t>
                </a:r>
                <a:r>
                  <a:rPr lang="nl-NL" sz="3600">
                    <a:effectLst/>
                    <a:latin typeface="Arial" panose="020B0604020202020204" pitchFamily="34" charset="0"/>
                    <a:ea typeface="Arial" panose="020B0604020202020204" pitchFamily="34" charset="0"/>
                    <a:cs typeface="Arial" panose="020B0604020202020204" pitchFamily="34" charset="0"/>
                  </a:rPr>
                  <a:t> (1</a:t>
                </a:r>
                <a:r>
                  <a:rPr lang="nl-NL" sz="3600" smtClean="0">
                    <a:effectLst/>
                    <a:latin typeface="Arial" panose="020B0604020202020204" pitchFamily="34" charset="0"/>
                    <a:ea typeface="Arial" panose="020B0604020202020204" pitchFamily="34" charset="0"/>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162800" y="5988255"/>
                <a:ext cx="10515600" cy="3758850"/>
              </a:xfrm>
              <a:prstGeom prst="rect">
                <a:avLst/>
              </a:prstGeom>
              <a:blipFill>
                <a:blip r:embed="rId14"/>
                <a:stretch>
                  <a:fillRect l="-1739" r="-173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anim calcmode="lin" valueType="num">
                                      <p:cBhvr>
                                        <p:cTn id="15" dur="500" fill="hold"/>
                                        <p:tgtEl>
                                          <p:spTgt spid="17"/>
                                        </p:tgtEl>
                                        <p:attrNameLst>
                                          <p:attrName>ppt_x</p:attrName>
                                        </p:attrNameLst>
                                      </p:cBhvr>
                                      <p:tavLst>
                                        <p:tav tm="0">
                                          <p:val>
                                            <p:strVal val="#ppt_x"/>
                                          </p:val>
                                        </p:tav>
                                        <p:tav tm="100000">
                                          <p:val>
                                            <p:strVal val="#ppt_x"/>
                                          </p:val>
                                        </p:tav>
                                      </p:tavLst>
                                    </p:anim>
                                    <p:anim calcmode="lin" valueType="num">
                                      <p:cBhvr>
                                        <p:cTn id="16" dur="5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500"/>
                                        <p:tgtEl>
                                          <p:spTgt spid="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wipe(left)">
                                      <p:cBhvr>
                                        <p:cTn id="41" dur="500"/>
                                        <p:tgtEl>
                                          <p:spTgt spid="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8" grpId="0"/>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019093" y="-2712765"/>
            <a:ext cx="4240207" cy="4240207"/>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83640">
            <a:off x="16714441" y="8644732"/>
            <a:ext cx="1089719" cy="120912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588623" flipH="1">
            <a:off x="20454" y="-561200"/>
            <a:ext cx="1594799" cy="2371450"/>
          </a:xfrm>
          <a:prstGeom prst="rect">
            <a:avLst/>
          </a:prstGeom>
        </p:spPr>
      </p:pic>
      <p:sp>
        <p:nvSpPr>
          <p:cNvPr id="19" name="Oval Callout 18"/>
          <p:cNvSpPr/>
          <p:nvPr/>
        </p:nvSpPr>
        <p:spPr>
          <a:xfrm>
            <a:off x="8153400" y="876283"/>
            <a:ext cx="1566235" cy="880575"/>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3" name="Picture 2"/>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brightnessContrast contrast="-40000"/>
                    </a14:imgEffect>
                  </a14:imgLayer>
                </a14:imgProps>
              </a:ext>
            </a:extLst>
          </a:blip>
          <a:stretch>
            <a:fillRect/>
          </a:stretch>
        </p:blipFill>
        <p:spPr>
          <a:xfrm>
            <a:off x="710855" y="2739435"/>
            <a:ext cx="5743101" cy="4191305"/>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6971280" y="2408320"/>
                <a:ext cx="10630920" cy="576337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6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Vì</a:t>
                </a:r>
                <a:r>
                  <a:rPr kumimoji="0" lang="nl-NL"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I, K lần lượt là trung điểm của GB, GC nên IK là đường trung bình của tam giác GBC </a:t>
                </a:r>
                <a:endParaRPr kumimoji="0" lang="nl-NL" sz="36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6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suy </a:t>
                </a:r>
                <a:r>
                  <a:rPr kumimoji="0" lang="nl-NL"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ra IK // BC và IK = </a:t>
                </a:r>
                <a14:m>
                  <m:oMath xmlns:m="http://schemas.openxmlformats.org/officeDocument/2006/math">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nl-NL"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nl-NL"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den>
                    </m:f>
                  </m:oMath>
                </a14:m>
                <a:r>
                  <a:rPr kumimoji="0" lang="nl-NL"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BC</a:t>
                </a:r>
                <a:r>
                  <a:rPr kumimoji="0" lang="nl-NL"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(2)</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Từ (1) và (2) suy ra DE // IK và DE = IK = </a:t>
                </a:r>
                <a14:m>
                  <m:oMath xmlns:m="http://schemas.openxmlformats.org/officeDocument/2006/math">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nl-NL"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nl-NL"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den>
                    </m:f>
                  </m:oMath>
                </a14:m>
                <a:r>
                  <a:rPr kumimoji="0" lang="nl-NL" sz="36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BC</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Tứ giác EDKI có DE // IK và DE = IK </a:t>
                </a:r>
                <a:endParaRPr kumimoji="0" lang="nl-NL" sz="36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6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nên</a:t>
                </a:r>
                <a:r>
                  <a:rPr kumimoji="0" lang="nl-NL"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tứ giác EDKI là hình bình hành (đpcm).</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971280" y="2408320"/>
                <a:ext cx="10630920" cy="5763373"/>
              </a:xfrm>
              <a:prstGeom prst="rect">
                <a:avLst/>
              </a:prstGeom>
              <a:blipFill>
                <a:blip r:embed="rId14"/>
                <a:stretch>
                  <a:fillRect l="-1778" r="-1720" b="-1268"/>
                </a:stretch>
              </a:blipFill>
            </p:spPr>
            <p:txBody>
              <a:bodyPr/>
              <a:lstStyle/>
              <a:p>
                <a:r>
                  <a:rPr lang="en-US">
                    <a:noFill/>
                  </a:rPr>
                  <a:t> </a:t>
                </a:r>
              </a:p>
            </p:txBody>
          </p:sp>
        </mc:Fallback>
      </mc:AlternateContent>
    </p:spTree>
    <p:extLst>
      <p:ext uri="{BB962C8B-B14F-4D97-AF65-F5344CB8AC3E}">
        <p14:creationId xmlns:p14="http://schemas.microsoft.com/office/powerpoint/2010/main" val="212629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0" dur="500"/>
                                        <p:tgtEl>
                                          <p:spTgt spid="4">
                                            <p:txEl>
                                              <p:pRg st="3" end="3"/>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58420" flipH="1" flipV="1">
            <a:off x="16483105" y="-2096466"/>
            <a:ext cx="4987570" cy="5989439"/>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564336" flipH="1" flipV="1">
            <a:off x="-2687375" y="6438909"/>
            <a:ext cx="4987570" cy="598943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88891" y="-1652381"/>
            <a:ext cx="4240207" cy="424020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736684" y="7699174"/>
            <a:ext cx="4240207" cy="4240207"/>
          </a:xfrm>
          <a:prstGeom prst="rect">
            <a:avLst/>
          </a:prstGeom>
        </p:spPr>
      </p:pic>
      <p:sp>
        <p:nvSpPr>
          <p:cNvPr id="2" name="Rectangle 1"/>
          <p:cNvSpPr/>
          <p:nvPr/>
        </p:nvSpPr>
        <p:spPr>
          <a:xfrm>
            <a:off x="685454" y="863169"/>
            <a:ext cx="16840546" cy="2516073"/>
          </a:xfrm>
          <a:prstGeom prst="rect">
            <a:avLst/>
          </a:prstGeom>
        </p:spPr>
        <p:txBody>
          <a:bodyPr wrap="square">
            <a:spAutoFit/>
          </a:bodyPr>
          <a:lstStyle/>
          <a:p>
            <a:pPr algn="just">
              <a:lnSpc>
                <a:spcPct val="150000"/>
              </a:lnSpc>
              <a:spcAft>
                <a:spcPts val="1200"/>
              </a:spcAft>
            </a:pPr>
            <a:r>
              <a:rPr lang="en-US" sz="3500">
                <a:latin typeface="Arial" panose="020B0604020202020204" pitchFamily="34" charset="0"/>
                <a:ea typeface="Calibri" panose="020F0502020204030204" pitchFamily="34" charset="0"/>
                <a:cs typeface="Times New Roman" panose="02020603050405020304" pitchFamily="18" charset="0"/>
              </a:rPr>
              <a:t>Cho tam giác ABC, điểm I thuộc cạnh AB, điểm K thuộc cạnh AC. Kẻ IM </a:t>
            </a:r>
            <a:r>
              <a:rPr lang="en-US" sz="3500" smtClean="0">
                <a:latin typeface="Arial" panose="020B0604020202020204" pitchFamily="34" charset="0"/>
                <a:ea typeface="Calibri" panose="020F0502020204030204" pitchFamily="34" charset="0"/>
                <a:cs typeface="Times New Roman" panose="02020603050405020304" pitchFamily="18" charset="0"/>
              </a:rPr>
              <a:t>song </a:t>
            </a:r>
            <a:r>
              <a:rPr lang="en-US" sz="3500">
                <a:latin typeface="Arial" panose="020B0604020202020204" pitchFamily="34" charset="0"/>
                <a:ea typeface="Calibri" panose="020F0502020204030204" pitchFamily="34" charset="0"/>
                <a:cs typeface="Times New Roman" panose="02020603050405020304" pitchFamily="18" charset="0"/>
              </a:rPr>
              <a:t>song với BK (M thuộc AC), kẻ KN song song với CI (N thuộc AB</a:t>
            </a:r>
            <a:r>
              <a:rPr lang="en-US" sz="3500" smtClean="0">
                <a:latin typeface="Arial" panose="020B0604020202020204" pitchFamily="34" charset="0"/>
                <a:ea typeface="Calibri" panose="020F0502020204030204" pitchFamily="34" charset="0"/>
                <a:cs typeface="Times New Roman" panose="02020603050405020304" pitchFamily="18" charset="0"/>
              </a:rPr>
              <a:t>). Chứng </a:t>
            </a:r>
            <a:r>
              <a:rPr lang="en-US" sz="3500">
                <a:latin typeface="Arial" panose="020B0604020202020204" pitchFamily="34" charset="0"/>
                <a:ea typeface="Calibri" panose="020F0502020204030204" pitchFamily="34" charset="0"/>
                <a:cs typeface="Times New Roman" panose="02020603050405020304" pitchFamily="18" charset="0"/>
              </a:rPr>
              <a:t>minh </a:t>
            </a:r>
            <a:r>
              <a:rPr lang="en-US" sz="3500" smtClean="0">
                <a:latin typeface="Arial" panose="020B0604020202020204" pitchFamily="34" charset="0"/>
                <a:ea typeface="Calibri" panose="020F0502020204030204" pitchFamily="34" charset="0"/>
                <a:cs typeface="Times New Roman" panose="02020603050405020304" pitchFamily="18" charset="0"/>
              </a:rPr>
              <a:t>MN       song </a:t>
            </a:r>
            <a:r>
              <a:rPr lang="en-US" sz="3500">
                <a:latin typeface="Arial" panose="020B0604020202020204" pitchFamily="34" charset="0"/>
                <a:ea typeface="Calibri" panose="020F0502020204030204" pitchFamily="34" charset="0"/>
                <a:cs typeface="Times New Roman" panose="02020603050405020304" pitchFamily="18" charset="0"/>
              </a:rPr>
              <a:t>song với BC.</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685454" y="178842"/>
            <a:ext cx="5974713" cy="677108"/>
          </a:xfrm>
          <a:prstGeom prst="rect">
            <a:avLst/>
          </a:prstGeom>
        </p:spPr>
        <p:txBody>
          <a:bodyPr wrap="none">
            <a:spAutoFit/>
          </a:bodyPr>
          <a:lstStyle/>
          <a:p>
            <a:r>
              <a:rPr lang="fr-FR" sz="3800" b="1" err="1">
                <a:solidFill>
                  <a:srgbClr val="000000"/>
                </a:solidFill>
                <a:latin typeface="Arial" panose="020B0604020202020204" pitchFamily="34" charset="0"/>
                <a:ea typeface="Calibri" panose="020F0502020204030204" pitchFamily="34" charset="0"/>
              </a:rPr>
              <a:t>Bài</a:t>
            </a:r>
            <a:r>
              <a:rPr lang="fr-FR" sz="3800" b="1">
                <a:solidFill>
                  <a:srgbClr val="000000"/>
                </a:solidFill>
                <a:latin typeface="Arial" panose="020B0604020202020204" pitchFamily="34" charset="0"/>
                <a:ea typeface="Calibri" panose="020F0502020204030204" pitchFamily="34" charset="0"/>
              </a:rPr>
              <a:t> </a:t>
            </a:r>
            <a:r>
              <a:rPr lang="fr-FR" sz="3800" b="1" smtClean="0">
                <a:solidFill>
                  <a:srgbClr val="000000"/>
                </a:solidFill>
                <a:latin typeface="Arial" panose="020B0604020202020204" pitchFamily="34" charset="0"/>
                <a:ea typeface="Calibri" panose="020F0502020204030204" pitchFamily="34" charset="0"/>
              </a:rPr>
              <a:t>4.26 </a:t>
            </a:r>
            <a:r>
              <a:rPr lang="fr-FR" sz="3800" b="1" dirty="0">
                <a:solidFill>
                  <a:srgbClr val="000000"/>
                </a:solidFill>
                <a:latin typeface="Arial" panose="020B0604020202020204" pitchFamily="34" charset="0"/>
                <a:ea typeface="Calibri" panose="020F0502020204030204" pitchFamily="34" charset="0"/>
              </a:rPr>
              <a:t>(SGK – </a:t>
            </a:r>
            <a:r>
              <a:rPr lang="fr-FR" sz="3800" b="1" err="1">
                <a:solidFill>
                  <a:srgbClr val="000000"/>
                </a:solidFill>
                <a:latin typeface="Arial" panose="020B0604020202020204" pitchFamily="34" charset="0"/>
                <a:ea typeface="Calibri" panose="020F0502020204030204" pitchFamily="34" charset="0"/>
              </a:rPr>
              <a:t>trang</a:t>
            </a:r>
            <a:r>
              <a:rPr lang="fr-FR" sz="3800" b="1">
                <a:solidFill>
                  <a:srgbClr val="000000"/>
                </a:solidFill>
                <a:latin typeface="Arial" panose="020B0604020202020204" pitchFamily="34" charset="0"/>
                <a:ea typeface="Calibri" panose="020F0502020204030204" pitchFamily="34" charset="0"/>
              </a:rPr>
              <a:t> 8</a:t>
            </a:r>
            <a:r>
              <a:rPr lang="fr-FR" sz="3800" b="1" smtClean="0">
                <a:solidFill>
                  <a:srgbClr val="000000"/>
                </a:solidFill>
                <a:latin typeface="Arial" panose="020B0604020202020204" pitchFamily="34" charset="0"/>
                <a:ea typeface="Calibri" panose="020F0502020204030204" pitchFamily="34" charset="0"/>
              </a:rPr>
              <a:t>9</a:t>
            </a:r>
            <a:r>
              <a:rPr lang="fr-FR" sz="3800" b="1" dirty="0" smtClean="0">
                <a:solidFill>
                  <a:srgbClr val="000000"/>
                </a:solidFill>
                <a:latin typeface="Arial" panose="020B0604020202020204" pitchFamily="34" charset="0"/>
                <a:ea typeface="Calibri" panose="020F0502020204030204" pitchFamily="34" charset="0"/>
              </a:rPr>
              <a:t>)</a:t>
            </a:r>
            <a:endParaRPr lang="en-US" sz="3800" dirty="0"/>
          </a:p>
        </p:txBody>
      </p:sp>
      <p:sp>
        <p:nvSpPr>
          <p:cNvPr id="14" name="Oval Callout 13"/>
          <p:cNvSpPr/>
          <p:nvPr/>
        </p:nvSpPr>
        <p:spPr>
          <a:xfrm>
            <a:off x="8296814" y="3074104"/>
            <a:ext cx="1617825" cy="842639"/>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5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491066" y="4420380"/>
            <a:ext cx="6339945" cy="4456920"/>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7159538" y="4229100"/>
                <a:ext cx="12305328" cy="5868145"/>
              </a:xfrm>
              <a:prstGeom prst="rect">
                <a:avLst/>
              </a:prstGeom>
            </p:spPr>
            <p:txBody>
              <a:bodyPr wrap="square">
                <a:spAutoFit/>
              </a:bodyPr>
              <a:lstStyle/>
              <a:p>
                <a:pPr algn="just">
                  <a:lnSpc>
                    <a:spcPct val="150000"/>
                  </a:lnSpc>
                </a:pPr>
                <a:r>
                  <a:rPr lang="en-US" sz="3500">
                    <a:latin typeface="Arial" panose="020B0604020202020204" pitchFamily="34" charset="0"/>
                    <a:ea typeface="Arial" panose="020B0604020202020204" pitchFamily="34" charset="0"/>
                    <a:cs typeface="Arial" panose="020B0604020202020204" pitchFamily="34" charset="0"/>
                  </a:rPr>
                  <a:t>Áp dụng định lí Thalès:</a:t>
                </a:r>
              </a:p>
              <a:p>
                <a:pPr algn="just">
                  <a:lnSpc>
                    <a:spcPct val="150000"/>
                  </a:lnSpc>
                </a:pPr>
                <a:r>
                  <a:rPr lang="en-US" sz="3500">
                    <a:effectLst/>
                    <a:latin typeface="Arial" panose="020B0604020202020204" pitchFamily="34" charset="0"/>
                    <a:ea typeface="Arial" panose="020B0604020202020204" pitchFamily="34" charset="0"/>
                    <a:cs typeface="Arial" panose="020B0604020202020204" pitchFamily="34" charset="0"/>
                  </a:rPr>
                  <a:t>+ Vì IM // BK nên </a:t>
                </a:r>
                <a14:m>
                  <m:oMath xmlns:m="http://schemas.openxmlformats.org/officeDocument/2006/math">
                    <m:f>
                      <m:fPr>
                        <m:ctrlPr>
                          <a:rPr lang="en-US" sz="35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500" i="1">
                            <a:effectLst/>
                            <a:latin typeface="Cambria Math" panose="02040503050406030204" pitchFamily="18" charset="0"/>
                            <a:ea typeface="Arial" panose="020B0604020202020204" pitchFamily="34" charset="0"/>
                            <a:cs typeface="Times New Roman" panose="02020603050405020304" pitchFamily="18" charset="0"/>
                          </a:rPr>
                          <m:t>𝐴𝐼</m:t>
                        </m:r>
                      </m:num>
                      <m:den>
                        <m:r>
                          <a:rPr lang="en-US" sz="3500" i="1">
                            <a:effectLst/>
                            <a:latin typeface="Cambria Math" panose="02040503050406030204" pitchFamily="18" charset="0"/>
                            <a:ea typeface="Arial" panose="020B0604020202020204" pitchFamily="34" charset="0"/>
                            <a:cs typeface="Times New Roman" panose="02020603050405020304" pitchFamily="18" charset="0"/>
                          </a:rPr>
                          <m:t>𝐴𝐵</m:t>
                        </m:r>
                      </m:den>
                    </m:f>
                    <m:r>
                      <a:rPr lang="en-US" sz="35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5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500" i="1">
                            <a:effectLst/>
                            <a:latin typeface="Cambria Math" panose="02040503050406030204" pitchFamily="18" charset="0"/>
                            <a:ea typeface="Arial" panose="020B0604020202020204" pitchFamily="34" charset="0"/>
                            <a:cs typeface="Times New Roman" panose="02020603050405020304" pitchFamily="18" charset="0"/>
                          </a:rPr>
                          <m:t>𝐴𝑀</m:t>
                        </m:r>
                      </m:num>
                      <m:den>
                        <m:r>
                          <a:rPr lang="en-US" sz="3500" i="1">
                            <a:effectLst/>
                            <a:latin typeface="Cambria Math" panose="02040503050406030204" pitchFamily="18" charset="0"/>
                            <a:ea typeface="Arial" panose="020B0604020202020204" pitchFamily="34" charset="0"/>
                            <a:cs typeface="Times New Roman" panose="02020603050405020304" pitchFamily="18" charset="0"/>
                          </a:rPr>
                          <m:t>𝐴𝐾</m:t>
                        </m:r>
                      </m:den>
                    </m:f>
                  </m:oMath>
                </a14:m>
                <a:r>
                  <a:rPr lang="en-US" sz="3500">
                    <a:effectLst/>
                    <a:latin typeface="Arial" panose="020B0604020202020204" pitchFamily="34" charset="0"/>
                    <a:ea typeface="Arial" panose="020B0604020202020204" pitchFamily="34" charset="0"/>
                    <a:cs typeface="Arial" panose="020B0604020202020204" pitchFamily="34" charset="0"/>
                  </a:rPr>
                  <a:t> suy ra AB.AM = AI.AK  </a:t>
                </a:r>
                <a:r>
                  <a:rPr lang="en-US" sz="3500" smtClean="0">
                    <a:effectLst/>
                    <a:latin typeface="Arial" panose="020B0604020202020204" pitchFamily="34" charset="0"/>
                    <a:ea typeface="Arial" panose="020B0604020202020204" pitchFamily="34" charset="0"/>
                    <a:cs typeface="Arial" panose="020B0604020202020204" pitchFamily="34" charset="0"/>
                  </a:rPr>
                  <a:t> (</a:t>
                </a:r>
                <a:r>
                  <a:rPr lang="en-US" sz="3500">
                    <a:effectLst/>
                    <a:latin typeface="Arial" panose="020B0604020202020204" pitchFamily="34" charset="0"/>
                    <a:ea typeface="Arial" panose="020B0604020202020204" pitchFamily="34" charset="0"/>
                    <a:cs typeface="Arial" panose="020B0604020202020204" pitchFamily="34" charset="0"/>
                  </a:rPr>
                  <a:t>1)</a:t>
                </a:r>
              </a:p>
              <a:p>
                <a:pPr algn="just">
                  <a:lnSpc>
                    <a:spcPct val="150000"/>
                  </a:lnSpc>
                </a:pPr>
                <a:r>
                  <a:rPr lang="en-US" sz="3500">
                    <a:effectLst/>
                    <a:latin typeface="Arial" panose="020B0604020202020204" pitchFamily="34" charset="0"/>
                    <a:ea typeface="Arial" panose="020B0604020202020204" pitchFamily="34" charset="0"/>
                    <a:cs typeface="Arial" panose="020B0604020202020204" pitchFamily="34" charset="0"/>
                  </a:rPr>
                  <a:t>+ Vì KN // IC nên </a:t>
                </a:r>
                <a14:m>
                  <m:oMath xmlns:m="http://schemas.openxmlformats.org/officeDocument/2006/math">
                    <m:f>
                      <m:fPr>
                        <m:ctrlPr>
                          <a:rPr lang="en-US" sz="35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500" i="1">
                            <a:effectLst/>
                            <a:latin typeface="Cambria Math" panose="02040503050406030204" pitchFamily="18" charset="0"/>
                            <a:ea typeface="Arial" panose="020B0604020202020204" pitchFamily="34" charset="0"/>
                            <a:cs typeface="Times New Roman" panose="02020603050405020304" pitchFamily="18" charset="0"/>
                          </a:rPr>
                          <m:t>𝐴𝑁</m:t>
                        </m:r>
                      </m:num>
                      <m:den>
                        <m:r>
                          <a:rPr lang="en-US" sz="3500" i="1">
                            <a:effectLst/>
                            <a:latin typeface="Cambria Math" panose="02040503050406030204" pitchFamily="18" charset="0"/>
                            <a:ea typeface="Arial" panose="020B0604020202020204" pitchFamily="34" charset="0"/>
                            <a:cs typeface="Times New Roman" panose="02020603050405020304" pitchFamily="18" charset="0"/>
                          </a:rPr>
                          <m:t>𝐴𝐼</m:t>
                        </m:r>
                      </m:den>
                    </m:f>
                    <m:r>
                      <a:rPr lang="en-US" sz="35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5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500" i="1">
                            <a:effectLst/>
                            <a:latin typeface="Cambria Math" panose="02040503050406030204" pitchFamily="18" charset="0"/>
                            <a:ea typeface="Arial" panose="020B0604020202020204" pitchFamily="34" charset="0"/>
                            <a:cs typeface="Times New Roman" panose="02020603050405020304" pitchFamily="18" charset="0"/>
                          </a:rPr>
                          <m:t>𝐴𝐾</m:t>
                        </m:r>
                      </m:num>
                      <m:den>
                        <m:r>
                          <a:rPr lang="en-US" sz="3500" i="1">
                            <a:effectLst/>
                            <a:latin typeface="Cambria Math" panose="02040503050406030204" pitchFamily="18" charset="0"/>
                            <a:ea typeface="Arial" panose="020B0604020202020204" pitchFamily="34" charset="0"/>
                            <a:cs typeface="Times New Roman" panose="02020603050405020304" pitchFamily="18" charset="0"/>
                          </a:rPr>
                          <m:t>𝐴𝐶</m:t>
                        </m:r>
                      </m:den>
                    </m:f>
                  </m:oMath>
                </a14:m>
                <a:r>
                  <a:rPr lang="en-US" sz="3500">
                    <a:effectLst/>
                    <a:latin typeface="Arial" panose="020B0604020202020204" pitchFamily="34" charset="0"/>
                    <a:ea typeface="Arial" panose="020B0604020202020204" pitchFamily="34" charset="0"/>
                    <a:cs typeface="Arial" panose="020B0604020202020204" pitchFamily="34" charset="0"/>
                  </a:rPr>
                  <a:t> suy ra AN.AC = AI.AK    </a:t>
                </a:r>
                <a:r>
                  <a:rPr lang="en-US" sz="3500" smtClean="0">
                    <a:effectLst/>
                    <a:latin typeface="Arial" panose="020B0604020202020204" pitchFamily="34" charset="0"/>
                    <a:ea typeface="Arial" panose="020B0604020202020204" pitchFamily="34" charset="0"/>
                    <a:cs typeface="Arial" panose="020B0604020202020204" pitchFamily="34" charset="0"/>
                  </a:rPr>
                  <a:t>(</a:t>
                </a:r>
                <a:r>
                  <a:rPr lang="en-US" sz="3500">
                    <a:effectLst/>
                    <a:latin typeface="Arial" panose="020B0604020202020204" pitchFamily="34" charset="0"/>
                    <a:ea typeface="Arial" panose="020B0604020202020204" pitchFamily="34" charset="0"/>
                    <a:cs typeface="Arial" panose="020B0604020202020204" pitchFamily="34" charset="0"/>
                  </a:rPr>
                  <a:t>2)</a:t>
                </a:r>
              </a:p>
              <a:p>
                <a:pPr algn="just">
                  <a:lnSpc>
                    <a:spcPct val="150000"/>
                  </a:lnSpc>
                </a:pPr>
                <a:r>
                  <a:rPr lang="en-US" sz="3500">
                    <a:effectLst/>
                    <a:latin typeface="Arial" panose="020B0604020202020204" pitchFamily="34" charset="0"/>
                    <a:ea typeface="Arial" panose="020B0604020202020204" pitchFamily="34" charset="0"/>
                    <a:cs typeface="Arial" panose="020B0604020202020204" pitchFamily="34" charset="0"/>
                  </a:rPr>
                  <a:t>Từ (1) và (2) suy ra AB.AM = AN.AC = AI.AK        </a:t>
                </a:r>
              </a:p>
              <a:p>
                <a:pPr algn="just">
                  <a:lnSpc>
                    <a:spcPct val="150000"/>
                  </a:lnSpc>
                </a:pPr>
                <a:r>
                  <a:rPr lang="en-US" sz="3500">
                    <a:effectLst/>
                    <a:latin typeface="Arial" panose="020B0604020202020204" pitchFamily="34" charset="0"/>
                    <a:ea typeface="Arial" panose="020B0604020202020204" pitchFamily="34" charset="0"/>
                    <a:cs typeface="Arial" panose="020B0604020202020204" pitchFamily="34" charset="0"/>
                  </a:rPr>
                  <a:t>Do đó </a:t>
                </a:r>
                <a14:m>
                  <m:oMath xmlns:m="http://schemas.openxmlformats.org/officeDocument/2006/math">
                    <m:f>
                      <m:fPr>
                        <m:ctrlPr>
                          <a:rPr lang="en-US" sz="35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500" i="1">
                            <a:effectLst/>
                            <a:latin typeface="Cambria Math" panose="02040503050406030204" pitchFamily="18" charset="0"/>
                            <a:ea typeface="Arial" panose="020B0604020202020204" pitchFamily="34" charset="0"/>
                            <a:cs typeface="Times New Roman" panose="02020603050405020304" pitchFamily="18" charset="0"/>
                          </a:rPr>
                          <m:t>𝐴𝑁</m:t>
                        </m:r>
                      </m:num>
                      <m:den>
                        <m:r>
                          <a:rPr lang="en-US" sz="3500" i="1">
                            <a:effectLst/>
                            <a:latin typeface="Cambria Math" panose="02040503050406030204" pitchFamily="18" charset="0"/>
                            <a:ea typeface="Arial" panose="020B0604020202020204" pitchFamily="34" charset="0"/>
                            <a:cs typeface="Times New Roman" panose="02020603050405020304" pitchFamily="18" charset="0"/>
                          </a:rPr>
                          <m:t>𝐴𝐵</m:t>
                        </m:r>
                      </m:den>
                    </m:f>
                    <m:r>
                      <a:rPr lang="en-US" sz="35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5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500" i="1">
                            <a:effectLst/>
                            <a:latin typeface="Cambria Math" panose="02040503050406030204" pitchFamily="18" charset="0"/>
                            <a:ea typeface="Arial" panose="020B0604020202020204" pitchFamily="34" charset="0"/>
                            <a:cs typeface="Times New Roman" panose="02020603050405020304" pitchFamily="18" charset="0"/>
                          </a:rPr>
                          <m:t>𝐴𝑀</m:t>
                        </m:r>
                      </m:num>
                      <m:den>
                        <m:r>
                          <a:rPr lang="en-US" sz="3500" i="1">
                            <a:effectLst/>
                            <a:latin typeface="Cambria Math" panose="02040503050406030204" pitchFamily="18" charset="0"/>
                            <a:ea typeface="Arial" panose="020B0604020202020204" pitchFamily="34" charset="0"/>
                            <a:cs typeface="Times New Roman" panose="02020603050405020304" pitchFamily="18" charset="0"/>
                          </a:rPr>
                          <m:t>𝐴𝐶</m:t>
                        </m:r>
                      </m:den>
                    </m:f>
                  </m:oMath>
                </a14:m>
                <a:r>
                  <a:rPr lang="en-US" sz="3500">
                    <a:effectLst/>
                    <a:latin typeface="Arial" panose="020B0604020202020204" pitchFamily="34" charset="0"/>
                    <a:ea typeface="Arial" panose="020B0604020202020204" pitchFamily="34" charset="0"/>
                    <a:cs typeface="Arial" panose="020B0604020202020204" pitchFamily="34" charset="0"/>
                  </a:rPr>
                  <a:t> (theo tính chất tỉ lệ thức).</a:t>
                </a:r>
              </a:p>
              <a:p>
                <a:pPr algn="just">
                  <a:lnSpc>
                    <a:spcPct val="150000"/>
                  </a:lnSpc>
                </a:pPr>
                <a:r>
                  <a:rPr lang="en-US" sz="3500">
                    <a:effectLst/>
                    <a:latin typeface="Arial" panose="020B0604020202020204" pitchFamily="34" charset="0"/>
                    <a:ea typeface="Arial" panose="020B0604020202020204" pitchFamily="34" charset="0"/>
                    <a:cs typeface="Arial" panose="020B0604020202020204" pitchFamily="34" charset="0"/>
                  </a:rPr>
                  <a:t>Suy ra MN // BC (theo định lí Thalès đảo).</a:t>
                </a:r>
              </a:p>
            </p:txBody>
          </p:sp>
        </mc:Choice>
        <mc:Fallback xmlns="">
          <p:sp>
            <p:nvSpPr>
              <p:cNvPr id="6" name="Rectangle 5"/>
              <p:cNvSpPr>
                <a:spLocks noRot="1" noChangeAspect="1" noMove="1" noResize="1" noEditPoints="1" noAdjustHandles="1" noChangeArrowheads="1" noChangeShapeType="1" noTextEdit="1"/>
              </p:cNvSpPr>
              <p:nvPr/>
            </p:nvSpPr>
            <p:spPr>
              <a:xfrm>
                <a:off x="7159538" y="4229100"/>
                <a:ext cx="12305328" cy="5868145"/>
              </a:xfrm>
              <a:prstGeom prst="rect">
                <a:avLst/>
              </a:prstGeom>
              <a:blipFill>
                <a:blip r:embed="rId8"/>
                <a:stretch>
                  <a:fillRect l="-1436" b="-2911"/>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wipe(left)">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wipe(left)">
                                      <p:cBhvr>
                                        <p:cTn id="39" dur="500"/>
                                        <p:tgtEl>
                                          <p:spTgt spid="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barn(inVertical)">
                                      <p:cBhvr>
                                        <p:cTn id="44" dur="500"/>
                                        <p:tgtEl>
                                          <p:spTgt spid="6">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Effect transition="in" filter="fade">
                                      <p:cBhvr>
                                        <p:cTn id="49" dur="500"/>
                                        <p:tgtEl>
                                          <p:spTgt spid="6">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6">
                                            <p:txEl>
                                              <p:pRg st="5" end="5"/>
                                            </p:txEl>
                                          </p:spTgt>
                                        </p:tgtEl>
                                        <p:attrNameLst>
                                          <p:attrName>style.visibility</p:attrName>
                                        </p:attrNameLst>
                                      </p:cBhvr>
                                      <p:to>
                                        <p:strVal val="visible"/>
                                      </p:to>
                                    </p:set>
                                    <p:animEffect transition="in" filter="randombar(horizontal)">
                                      <p:cBhvr>
                                        <p:cTn id="5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296909" y="8738379"/>
            <a:ext cx="1082759" cy="16100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183640" flipH="1">
            <a:off x="17191797" y="80038"/>
            <a:ext cx="946700" cy="1050430"/>
          </a:xfrm>
          <a:prstGeom prst="rect">
            <a:avLst/>
          </a:prstGeom>
        </p:spPr>
      </p:pic>
      <p:sp>
        <p:nvSpPr>
          <p:cNvPr id="12" name="Rectangle 11"/>
          <p:cNvSpPr/>
          <p:nvPr/>
        </p:nvSpPr>
        <p:spPr>
          <a:xfrm>
            <a:off x="685454" y="266700"/>
            <a:ext cx="5974713" cy="677108"/>
          </a:xfrm>
          <a:prstGeom prst="rect">
            <a:avLst/>
          </a:prstGeom>
        </p:spPr>
        <p:txBody>
          <a:bodyPr wrap="none">
            <a:spAutoFit/>
          </a:bodyPr>
          <a:lstStyle/>
          <a:p>
            <a:r>
              <a:rPr lang="fr-FR" sz="3800" b="1" err="1">
                <a:solidFill>
                  <a:srgbClr val="000000"/>
                </a:solidFill>
                <a:latin typeface="Arial" panose="020B0604020202020204" pitchFamily="34" charset="0"/>
                <a:ea typeface="Calibri" panose="020F0502020204030204" pitchFamily="34" charset="0"/>
              </a:rPr>
              <a:t>Bài</a:t>
            </a:r>
            <a:r>
              <a:rPr lang="fr-FR" sz="3800" b="1">
                <a:solidFill>
                  <a:srgbClr val="000000"/>
                </a:solidFill>
                <a:latin typeface="Arial" panose="020B0604020202020204" pitchFamily="34" charset="0"/>
                <a:ea typeface="Calibri" panose="020F0502020204030204" pitchFamily="34" charset="0"/>
              </a:rPr>
              <a:t> </a:t>
            </a:r>
            <a:r>
              <a:rPr lang="fr-FR" sz="3800" b="1" smtClean="0">
                <a:solidFill>
                  <a:srgbClr val="000000"/>
                </a:solidFill>
                <a:latin typeface="Arial" panose="020B0604020202020204" pitchFamily="34" charset="0"/>
                <a:ea typeface="Calibri" panose="020F0502020204030204" pitchFamily="34" charset="0"/>
              </a:rPr>
              <a:t>4.27 </a:t>
            </a:r>
            <a:r>
              <a:rPr lang="fr-FR" sz="3800" b="1" dirty="0">
                <a:solidFill>
                  <a:srgbClr val="000000"/>
                </a:solidFill>
                <a:latin typeface="Arial" panose="020B0604020202020204" pitchFamily="34" charset="0"/>
                <a:ea typeface="Calibri" panose="020F0502020204030204" pitchFamily="34" charset="0"/>
              </a:rPr>
              <a:t>(SGK – </a:t>
            </a:r>
            <a:r>
              <a:rPr lang="fr-FR" sz="3800" b="1" err="1">
                <a:solidFill>
                  <a:srgbClr val="000000"/>
                </a:solidFill>
                <a:latin typeface="Arial" panose="020B0604020202020204" pitchFamily="34" charset="0"/>
                <a:ea typeface="Calibri" panose="020F0502020204030204" pitchFamily="34" charset="0"/>
              </a:rPr>
              <a:t>trang</a:t>
            </a:r>
            <a:r>
              <a:rPr lang="fr-FR" sz="3800" b="1">
                <a:solidFill>
                  <a:srgbClr val="000000"/>
                </a:solidFill>
                <a:latin typeface="Arial" panose="020B0604020202020204" pitchFamily="34" charset="0"/>
                <a:ea typeface="Calibri" panose="020F0502020204030204" pitchFamily="34" charset="0"/>
              </a:rPr>
              <a:t> 8</a:t>
            </a:r>
            <a:r>
              <a:rPr lang="fr-FR" sz="3800" b="1" smtClean="0">
                <a:solidFill>
                  <a:srgbClr val="000000"/>
                </a:solidFill>
                <a:latin typeface="Arial" panose="020B0604020202020204" pitchFamily="34" charset="0"/>
                <a:ea typeface="Calibri" panose="020F0502020204030204" pitchFamily="34" charset="0"/>
              </a:rPr>
              <a:t>9</a:t>
            </a:r>
            <a:r>
              <a:rPr lang="fr-FR" sz="3800" b="1" dirty="0" smtClean="0">
                <a:solidFill>
                  <a:srgbClr val="000000"/>
                </a:solidFill>
                <a:latin typeface="Arial" panose="020B0604020202020204" pitchFamily="34" charset="0"/>
                <a:ea typeface="Calibri" panose="020F0502020204030204" pitchFamily="34" charset="0"/>
              </a:rPr>
              <a:t>)</a:t>
            </a:r>
            <a:endParaRPr lang="en-US" sz="3800" dirty="0"/>
          </a:p>
        </p:txBody>
      </p:sp>
      <p:sp>
        <p:nvSpPr>
          <p:cNvPr id="13" name="Rectangle 12"/>
          <p:cNvSpPr/>
          <p:nvPr/>
        </p:nvSpPr>
        <p:spPr>
          <a:xfrm>
            <a:off x="694265" y="952684"/>
            <a:ext cx="16840546" cy="2516073"/>
          </a:xfrm>
          <a:prstGeom prst="rect">
            <a:avLst/>
          </a:prstGeom>
        </p:spPr>
        <p:txBody>
          <a:bodyPr wrap="square">
            <a:spAutoFit/>
          </a:bodyPr>
          <a:lstStyle/>
          <a:p>
            <a:pPr algn="just">
              <a:lnSpc>
                <a:spcPct val="150000"/>
              </a:lnSpc>
              <a:spcAft>
                <a:spcPts val="1200"/>
              </a:spcAft>
            </a:pPr>
            <a:r>
              <a:rPr lang="vi-VN" sz="3600">
                <a:ea typeface="Calibri" panose="020F0502020204030204" pitchFamily="34" charset="0"/>
                <a:cs typeface="Times New Roman" panose="02020603050405020304" pitchFamily="18" charset="0"/>
              </a:rPr>
              <a:t>Bác Mến muốn tính khoảng cách giữa hai vị trí P, Q ở hai bên bờ ao cá. Để làm điều đó, bác Mến chọn ba vị trí A, B, C, thực hiện đo đạc và vẽ mô phỏng như Hình 4.32. Em hãy giúp bác Mến tính khoảng cách giữa hai điểm P và Q.</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Oval Callout 13"/>
          <p:cNvSpPr/>
          <p:nvPr/>
        </p:nvSpPr>
        <p:spPr>
          <a:xfrm>
            <a:off x="12173670" y="3631994"/>
            <a:ext cx="1617825" cy="842639"/>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9717" y="4422241"/>
            <a:ext cx="6762750" cy="5000469"/>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8530177" y="4751857"/>
                <a:ext cx="8904812" cy="5420843"/>
              </a:xfrm>
              <a:prstGeom prst="rect">
                <a:avLst/>
              </a:prstGeom>
            </p:spPr>
            <p:txBody>
              <a:bodyPr wrap="square">
                <a:spAutoFit/>
              </a:bodyPr>
              <a:lstStyle/>
              <a:p>
                <a:pPr algn="just">
                  <a:lnSpc>
                    <a:spcPct val="150000"/>
                  </a:lnSpc>
                </a:pPr>
                <a:r>
                  <a:rPr lang="en-US" sz="3600">
                    <a:latin typeface="Arial" panose="020B0604020202020204" pitchFamily="34" charset="0"/>
                    <a:ea typeface="Arial" panose="020B0604020202020204" pitchFamily="34" charset="0"/>
                    <a:cs typeface="Arial" panose="020B0604020202020204" pitchFamily="34" charset="0"/>
                  </a:rPr>
                  <a:t>Ta có AP = BP = 150 m; AQ = CQ = 250 m.</a:t>
                </a:r>
              </a:p>
              <a:p>
                <a:pPr algn="just">
                  <a:lnSpc>
                    <a:spcPct val="150000"/>
                  </a:lnSpc>
                </a:pPr>
                <a:r>
                  <a:rPr lang="en-US" sz="3600">
                    <a:effectLst/>
                    <a:latin typeface="Arial" panose="020B0604020202020204" pitchFamily="34" charset="0"/>
                    <a:ea typeface="Arial" panose="020B0604020202020204" pitchFamily="34" charset="0"/>
                    <a:cs typeface="Arial" panose="020B0604020202020204" pitchFamily="34" charset="0"/>
                  </a:rPr>
                  <a:t>Suy ra PQ là đường trung bình của </a:t>
                </a:r>
                <a:r>
                  <a:rPr lang="en-US" sz="3600" smtClean="0">
                    <a:effectLst/>
                    <a:latin typeface="Arial" panose="020B0604020202020204" pitchFamily="34" charset="0"/>
                    <a:ea typeface="Arial" panose="020B0604020202020204" pitchFamily="34" charset="0"/>
                    <a:cs typeface="Arial" panose="020B0604020202020204" pitchFamily="34" charset="0"/>
                  </a:rPr>
                  <a:t>         tam </a:t>
                </a:r>
                <a:r>
                  <a:rPr lang="en-US" sz="3600">
                    <a:effectLst/>
                    <a:latin typeface="Arial" panose="020B0604020202020204" pitchFamily="34" charset="0"/>
                    <a:ea typeface="Arial" panose="020B0604020202020204" pitchFamily="34" charset="0"/>
                    <a:cs typeface="Arial" panose="020B0604020202020204" pitchFamily="34" charset="0"/>
                  </a:rPr>
                  <a:t>giác ABC.</a:t>
                </a:r>
              </a:p>
              <a:p>
                <a:pPr algn="just">
                  <a:lnSpc>
                    <a:spcPct val="150000"/>
                  </a:lnSpc>
                </a:pPr>
                <a:r>
                  <a:rPr lang="en-US" sz="3600">
                    <a:effectLst/>
                    <a:latin typeface="Arial" panose="020B0604020202020204" pitchFamily="34" charset="0"/>
                    <a:ea typeface="Arial" panose="020B0604020202020204" pitchFamily="34" charset="0"/>
                    <a:cs typeface="Arial" panose="020B0604020202020204" pitchFamily="34" charset="0"/>
                  </a:rPr>
                  <a:t>Do đó PQ = </a:t>
                </a:r>
                <a14:m>
                  <m:oMath xmlns:m="http://schemas.openxmlformats.org/officeDocument/2006/math">
                    <m:f>
                      <m:fPr>
                        <m:ctrlPr>
                          <a:rPr lang="en-US" sz="36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6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3600" i="1">
                            <a:effectLst/>
                            <a:latin typeface="Cambria Math" panose="02040503050406030204" pitchFamily="18" charset="0"/>
                            <a:ea typeface="Arial" panose="020B0604020202020204" pitchFamily="34" charset="0"/>
                            <a:cs typeface="Times New Roman" panose="02020603050405020304" pitchFamily="18" charset="0"/>
                          </a:rPr>
                          <m:t>2</m:t>
                        </m:r>
                      </m:den>
                    </m:f>
                  </m:oMath>
                </a14:m>
                <a:r>
                  <a:rPr lang="en-US" sz="3600">
                    <a:effectLst/>
                    <a:latin typeface="Arial" panose="020B0604020202020204" pitchFamily="34" charset="0"/>
                    <a:ea typeface="Dotum" panose="020B0600000101010101" pitchFamily="34" charset="-127"/>
                    <a:cs typeface="Arial" panose="020B0604020202020204" pitchFamily="34" charset="0"/>
                  </a:rPr>
                  <a:t> BC = </a:t>
                </a:r>
                <a14:m>
                  <m:oMath xmlns:m="http://schemas.openxmlformats.org/officeDocument/2006/math">
                    <m:f>
                      <m:fPr>
                        <m:ctrlPr>
                          <a:rPr lang="en-US" sz="36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6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3600" i="1">
                            <a:effectLst/>
                            <a:latin typeface="Cambria Math" panose="02040503050406030204" pitchFamily="18" charset="0"/>
                            <a:ea typeface="Dotum" panose="020B0600000101010101" pitchFamily="34" charset="-127"/>
                            <a:cs typeface="Times New Roman" panose="02020603050405020304" pitchFamily="18" charset="0"/>
                          </a:rPr>
                          <m:t>2</m:t>
                        </m:r>
                      </m:den>
                    </m:f>
                  </m:oMath>
                </a14:m>
                <a:r>
                  <a:rPr lang="en-US" sz="3600">
                    <a:effectLst/>
                    <a:latin typeface="Arial" panose="020B0604020202020204" pitchFamily="34" charset="0"/>
                    <a:ea typeface="Dotum" panose="020B0600000101010101" pitchFamily="34" charset="-127"/>
                    <a:cs typeface="Arial" panose="020B0604020202020204" pitchFamily="34" charset="0"/>
                  </a:rPr>
                  <a:t>. 400 = 200 (m)</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600">
                    <a:effectLst/>
                    <a:latin typeface="Arial" panose="020B0604020202020204" pitchFamily="34" charset="0"/>
                    <a:ea typeface="Arial" panose="020B0604020202020204" pitchFamily="34" charset="0"/>
                    <a:cs typeface="Arial" panose="020B0604020202020204" pitchFamily="34" charset="0"/>
                  </a:rPr>
                  <a:t>Vậy khoảng cách giữa hai điểm P và Q là 200 m.</a:t>
                </a:r>
              </a:p>
            </p:txBody>
          </p:sp>
        </mc:Choice>
        <mc:Fallback xmlns="">
          <p:sp>
            <p:nvSpPr>
              <p:cNvPr id="4" name="Rectangle 3"/>
              <p:cNvSpPr>
                <a:spLocks noRot="1" noChangeAspect="1" noMove="1" noResize="1" noEditPoints="1" noAdjustHandles="1" noChangeArrowheads="1" noChangeShapeType="1" noTextEdit="1"/>
              </p:cNvSpPr>
              <p:nvPr/>
            </p:nvSpPr>
            <p:spPr>
              <a:xfrm>
                <a:off x="8530177" y="4751857"/>
                <a:ext cx="8904812" cy="5420843"/>
              </a:xfrm>
              <a:prstGeom prst="rect">
                <a:avLst/>
              </a:prstGeom>
              <a:blipFill>
                <a:blip r:embed="rId10"/>
                <a:stretch>
                  <a:fillRect l="-2053" r="-2122" b="-1462"/>
                </a:stretch>
              </a:blipFill>
            </p:spPr>
            <p:txBody>
              <a:bodyPr/>
              <a:lstStyle/>
              <a:p>
                <a:r>
                  <a:rPr lang="en-US">
                    <a:noFill/>
                  </a:rPr>
                  <a:t> </a:t>
                </a:r>
              </a:p>
            </p:txBody>
          </p:sp>
        </mc:Fallback>
      </mc:AlternateContent>
    </p:spTree>
    <p:extLst>
      <p:ext uri="{BB962C8B-B14F-4D97-AF65-F5344CB8AC3E}">
        <p14:creationId xmlns:p14="http://schemas.microsoft.com/office/powerpoint/2010/main" val="172599210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down)">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barn(inVertical)">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13" name="TextBox 13"/>
          <p:cNvSpPr txBox="1"/>
          <p:nvPr/>
        </p:nvSpPr>
        <p:spPr>
          <a:xfrm>
            <a:off x="1066800" y="2990093"/>
            <a:ext cx="3516509" cy="14155755"/>
          </a:xfrm>
          <a:prstGeom prst="rect">
            <a:avLst/>
          </a:prstGeom>
        </p:spPr>
        <p:txBody>
          <a:bodyPr lIns="50800" tIns="50800" rIns="50800" bIns="50800" rtlCol="0" anchor="ctr"/>
          <a:lstStyle/>
          <a:p>
            <a:pPr algn="ctr">
              <a:lnSpc>
                <a:spcPts val="2659"/>
              </a:lnSpc>
              <a:spcBef>
                <a:spcPct val="0"/>
              </a:spcBef>
            </a:pPr>
            <a:endParaRPr/>
          </a:p>
        </p:txBody>
      </p:sp>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404992" flipH="1" flipV="1">
            <a:off x="15991437" y="-1590356"/>
            <a:ext cx="4987570" cy="5989439"/>
          </a:xfrm>
          <a:prstGeom prst="rect">
            <a:avLst/>
          </a:prstGeom>
        </p:spPr>
      </p:pic>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3395485">
            <a:off x="-2296563" y="-1827109"/>
            <a:ext cx="4987570" cy="5989439"/>
          </a:xfrm>
          <a:prstGeom prst="rect">
            <a:avLst/>
          </a:prstGeom>
        </p:spPr>
      </p:pic>
      <p:sp>
        <p:nvSpPr>
          <p:cNvPr id="29" name="Google Shape;7771;p33"/>
          <p:cNvSpPr txBox="1">
            <a:spLocks/>
          </p:cNvSpPr>
          <p:nvPr/>
        </p:nvSpPr>
        <p:spPr>
          <a:xfrm>
            <a:off x="3901200" y="17129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7500" b="1" kern="0" dirty="0" smtClean="0">
                <a:solidFill>
                  <a:schemeClr val="tx2"/>
                </a:solidFill>
                <a:latin typeface="Arial" panose="020B0604020202020204" pitchFamily="34" charset="0"/>
              </a:rPr>
              <a:t>HƯỚNG DẪN VỀ NHÀ</a:t>
            </a:r>
            <a:endParaRPr lang="vi-VN" sz="7500" b="1" kern="0" dirty="0">
              <a:solidFill>
                <a:schemeClr val="tx2"/>
              </a:solidFill>
              <a:latin typeface="Arial" panose="020B0604020202020204" pitchFamily="34" charset="0"/>
            </a:endParaRPr>
          </a:p>
        </p:txBody>
      </p:sp>
      <p:grpSp>
        <p:nvGrpSpPr>
          <p:cNvPr id="30" name="Group 29"/>
          <p:cNvGrpSpPr/>
          <p:nvPr/>
        </p:nvGrpSpPr>
        <p:grpSpPr>
          <a:xfrm>
            <a:off x="656062" y="3655732"/>
            <a:ext cx="5130550" cy="3699159"/>
            <a:chOff x="1066801" y="3771900"/>
            <a:chExt cx="5130550" cy="3699159"/>
          </a:xfrm>
        </p:grpSpPr>
        <p:grpSp>
          <p:nvGrpSpPr>
            <p:cNvPr id="31" name="Group 4"/>
            <p:cNvGrpSpPr/>
            <p:nvPr/>
          </p:nvGrpSpPr>
          <p:grpSpPr>
            <a:xfrm>
              <a:off x="1066801" y="3771900"/>
              <a:ext cx="5130550" cy="3699159"/>
              <a:chOff x="0" y="0"/>
              <a:chExt cx="6038063" cy="6076340"/>
            </a:xfrm>
          </p:grpSpPr>
          <p:sp>
            <p:nvSpPr>
              <p:cNvPr id="3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3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32" name="Rectangle 31"/>
            <p:cNvSpPr/>
            <p:nvPr/>
          </p:nvSpPr>
          <p:spPr>
            <a:xfrm>
              <a:off x="1223570" y="4554258"/>
              <a:ext cx="4796230" cy="1938992"/>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35" name="Group 34"/>
          <p:cNvGrpSpPr/>
          <p:nvPr/>
        </p:nvGrpSpPr>
        <p:grpSpPr>
          <a:xfrm>
            <a:off x="6376272" y="3638829"/>
            <a:ext cx="5130550" cy="3699159"/>
            <a:chOff x="6494020" y="3791229"/>
            <a:chExt cx="5130550" cy="3699159"/>
          </a:xfrm>
        </p:grpSpPr>
        <p:grpSp>
          <p:nvGrpSpPr>
            <p:cNvPr id="36" name="Group 4"/>
            <p:cNvGrpSpPr/>
            <p:nvPr/>
          </p:nvGrpSpPr>
          <p:grpSpPr>
            <a:xfrm>
              <a:off x="6494020" y="3791229"/>
              <a:ext cx="5130550" cy="3699159"/>
              <a:chOff x="0" y="0"/>
              <a:chExt cx="6038063" cy="6076340"/>
            </a:xfrm>
          </p:grpSpPr>
          <p:sp>
            <p:nvSpPr>
              <p:cNvPr id="3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3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37" name="Rectangle 36"/>
            <p:cNvSpPr/>
            <p:nvPr/>
          </p:nvSpPr>
          <p:spPr>
            <a:xfrm>
              <a:off x="6854974" y="4590490"/>
              <a:ext cx="4360209"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Hoàn </a:t>
              </a:r>
              <a:r>
                <a:rPr lang="pt-BR" sz="4000" kern="0" dirty="0">
                  <a:latin typeface="Arial"/>
                  <a:ea typeface="Calibri" panose="020F0502020204030204" pitchFamily="34" charset="0"/>
                  <a:cs typeface="Times New Roman" panose="02020603050405020304" pitchFamily="18" charset="0"/>
                  <a:sym typeface="Arial"/>
                </a:rPr>
                <a:t>thành các bài tập trong SBT. </a:t>
              </a:r>
            </a:p>
          </p:txBody>
        </p:sp>
      </p:grpSp>
      <p:grpSp>
        <p:nvGrpSpPr>
          <p:cNvPr id="40" name="Group 39"/>
          <p:cNvGrpSpPr/>
          <p:nvPr/>
        </p:nvGrpSpPr>
        <p:grpSpPr>
          <a:xfrm>
            <a:off x="11955135" y="3658158"/>
            <a:ext cx="5271896" cy="3699159"/>
            <a:chOff x="7965701" y="4880651"/>
            <a:chExt cx="5271896" cy="3699159"/>
          </a:xfrm>
        </p:grpSpPr>
        <p:grpSp>
          <p:nvGrpSpPr>
            <p:cNvPr id="41" name="Group 4"/>
            <p:cNvGrpSpPr/>
            <p:nvPr/>
          </p:nvGrpSpPr>
          <p:grpSpPr>
            <a:xfrm>
              <a:off x="8107047" y="4880651"/>
              <a:ext cx="5130550" cy="3699159"/>
              <a:chOff x="0" y="0"/>
              <a:chExt cx="6038063" cy="6076340"/>
            </a:xfrm>
          </p:grpSpPr>
          <p:sp>
            <p:nvSpPr>
              <p:cNvPr id="4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4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42" name="Rectangle 41"/>
            <p:cNvSpPr/>
            <p:nvPr/>
          </p:nvSpPr>
          <p:spPr>
            <a:xfrm>
              <a:off x="7965701" y="5226665"/>
              <a:ext cx="5266390" cy="2748253"/>
            </a:xfrm>
            <a:prstGeom prst="rect">
              <a:avLst/>
            </a:prstGeom>
          </p:spPr>
          <p:txBody>
            <a:bodyPr wrap="square">
              <a:spAutoFit/>
            </a:bodyPr>
            <a:lstStyle/>
            <a:p>
              <a:pPr lvl="0" algn="ctr">
                <a:lnSpc>
                  <a:spcPct val="150000"/>
                </a:lnSpc>
                <a:buClr>
                  <a:srgbClr val="000000"/>
                </a:buClr>
              </a:pPr>
              <a:r>
                <a:rPr lang="vi-VN" sz="4000" kern="0" smtClean="0">
                  <a:solidFill>
                    <a:prstClr val="black"/>
                  </a:solidFill>
                  <a:ea typeface="Calibri" panose="020F0502020204030204" pitchFamily="34" charset="0"/>
                  <a:cs typeface="Arial" panose="020B0604020202020204" pitchFamily="34" charset="0"/>
                  <a:sym typeface="Arial"/>
                </a:rPr>
                <a:t>Chuẩn bị</a:t>
              </a:r>
              <a:r>
                <a:rPr lang="en-US" sz="4000" kern="0" smtClean="0">
                  <a:solidFill>
                    <a:prstClr val="black"/>
                  </a:solidFill>
                  <a:ea typeface="Calibri" panose="020F0502020204030204" pitchFamily="34" charset="0"/>
                  <a:cs typeface="Arial" panose="020B0604020202020204" pitchFamily="34" charset="0"/>
                  <a:sym typeface="Arial"/>
                </a:rPr>
                <a:t> </a:t>
              </a:r>
              <a:r>
                <a:rPr lang="en-US" sz="4000" kern="0" smtClean="0">
                  <a:solidFill>
                    <a:prstClr val="black"/>
                  </a:solidFill>
                  <a:latin typeface="Arial" panose="020B0604020202020204" pitchFamily="34" charset="0"/>
                  <a:ea typeface="Calibri" panose="020F0502020204030204" pitchFamily="34" charset="0"/>
                  <a:cs typeface="Arial" panose="020B0604020202020204" pitchFamily="34" charset="0"/>
                  <a:sym typeface="Arial"/>
                </a:rPr>
                <a:t>trước</a:t>
              </a:r>
            </a:p>
            <a:p>
              <a:pPr lvl="0" algn="ctr">
                <a:lnSpc>
                  <a:spcPct val="150000"/>
                </a:lnSpc>
                <a:buClr>
                  <a:srgbClr val="000000"/>
                </a:buClr>
              </a:pPr>
              <a:r>
                <a:rPr lang="vi-VN" sz="4000" kern="0" smtClean="0">
                  <a:solidFill>
                    <a:prstClr val="black"/>
                  </a:solidFill>
                  <a:ea typeface="Calibri" panose="020F0502020204030204" pitchFamily="34" charset="0"/>
                  <a:cs typeface="Arial" panose="020B0604020202020204" pitchFamily="34" charset="0"/>
                  <a:sym typeface="Arial"/>
                </a:rPr>
                <a:t> </a:t>
              </a:r>
              <a:r>
                <a:rPr lang="en-US" sz="4000" b="1" kern="0">
                  <a:solidFill>
                    <a:prstClr val="black"/>
                  </a:solidFill>
                  <a:latin typeface="Arial" panose="020B0604020202020204" pitchFamily="34" charset="0"/>
                  <a:ea typeface="Calibri" panose="020F0502020204030204" pitchFamily="34" charset="0"/>
                  <a:cs typeface="Arial" panose="020B0604020202020204" pitchFamily="34" charset="0"/>
                  <a:sym typeface="Arial"/>
                </a:rPr>
                <a:t>Bài 18. Thu thập và phân loại dữ liệu</a:t>
              </a:r>
              <a:endParaRPr lang="pt-BR" sz="4000" b="1"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p:txBody>
        </p:sp>
      </p:grpSp>
      <p:pic>
        <p:nvPicPr>
          <p:cNvPr id="4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5747379" y="8250464"/>
            <a:ext cx="6339902" cy="19374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46253" y="-2120104"/>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201540" y="8166896"/>
            <a:ext cx="4240207" cy="424020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142439" flipH="1">
            <a:off x="1330783" y="6701781"/>
            <a:ext cx="1533174" cy="227981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230394" y="658272"/>
            <a:ext cx="2211353" cy="2923664"/>
          </a:xfrm>
          <a:prstGeom prst="rect">
            <a:avLst/>
          </a:prstGeom>
        </p:spPr>
      </p:pic>
      <p:sp>
        <p:nvSpPr>
          <p:cNvPr id="9" name="Rectangle 8"/>
          <p:cNvSpPr/>
          <p:nvPr/>
        </p:nvSpPr>
        <p:spPr>
          <a:xfrm>
            <a:off x="3966356" y="3250761"/>
            <a:ext cx="10439400" cy="3368486"/>
          </a:xfrm>
          <a:prstGeom prst="rect">
            <a:avLst/>
          </a:prstGeom>
        </p:spPr>
        <p:txBody>
          <a:bodyPr wrap="square">
            <a:spAutoFit/>
          </a:bodyPr>
          <a:lstStyle/>
          <a:p>
            <a:pPr algn="ctr">
              <a:lnSpc>
                <a:spcPct val="150000"/>
              </a:lnSpc>
            </a:pPr>
            <a: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7500" b="1" dirty="0">
              <a:ln w="0"/>
              <a:solidFill>
                <a:schemeClr val="tx2"/>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876300"/>
            <a:ext cx="15435000" cy="1414800"/>
          </a:xfrm>
        </p:spPr>
        <p:txBody>
          <a:bodyPr/>
          <a:lstStyle/>
          <a:p>
            <a:r>
              <a:rPr lang="en-US" sz="5000" b="1" smtClean="0">
                <a:latin typeface="Arial" panose="020B0604020202020204" pitchFamily="34" charset="0"/>
                <a:cs typeface="Arial" panose="020B0604020202020204" pitchFamily="34" charset="0"/>
              </a:rPr>
              <a:t>BÀI TẬP TRẮC </a:t>
            </a:r>
            <a:r>
              <a:rPr lang="en-US" sz="5000" b="1" dirty="0">
                <a:latin typeface="Arial" panose="020B0604020202020204" pitchFamily="34" charset="0"/>
                <a:cs typeface="Arial" panose="020B0604020202020204" pitchFamily="34" charset="0"/>
              </a:rPr>
              <a:t>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401917" y="2044425"/>
            <a:ext cx="15188458" cy="453723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9565353" y="6972300"/>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a:solidFill>
                  <a:schemeClr val="tx1"/>
                </a:solidFill>
                <a:latin typeface="Arial" panose="020B0604020202020204" pitchFamily="34" charset="0"/>
                <a:ea typeface="Calibri" panose="020F0502020204030204" pitchFamily="34" charset="0"/>
              </a:rPr>
              <a:t>C. 2,25</a:t>
            </a:r>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5432155" y="6979714"/>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solidFill>
                <a:latin typeface="Arial" panose="020B0604020202020204" pitchFamily="34" charset="0"/>
                <a:ea typeface="Calibri" panose="020F0502020204030204" pitchFamily="34" charset="0"/>
              </a:rPr>
              <a:t>B. 2</a:t>
            </a:r>
            <a:endPar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1401917" y="6972300"/>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schemeClr val="tx1"/>
                </a:solidFill>
                <a:latin typeface="Arial" panose="020B0604020202020204" pitchFamily="34" charset="0"/>
                <a:ea typeface="Calibri" panose="020F0502020204030204" pitchFamily="34" charset="0"/>
              </a:rPr>
              <a:t>A. 2,75</a:t>
            </a:r>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13658930" y="6972300"/>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1200"/>
              </a:spcAft>
            </a:pPr>
            <a:r>
              <a:rPr lang="en-US" sz="4000">
                <a:solidFill>
                  <a:schemeClr val="tx1"/>
                </a:solidFill>
                <a:latin typeface="Arial" panose="020B0604020202020204" pitchFamily="34" charset="0"/>
                <a:ea typeface="Calibri" panose="020F0502020204030204" pitchFamily="34" charset="0"/>
                <a:cs typeface="Times New Roman" panose="02020603050405020304" pitchFamily="18" charset="0"/>
              </a:rPr>
              <a:t>D. 3,75</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935824" y="7154136"/>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666833" y="7131388"/>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900399" y="7138923"/>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607482" y="7138923"/>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501699" y="2171700"/>
            <a:ext cx="4249641" cy="4267200"/>
          </a:xfrm>
          <a:prstGeom prst="rect">
            <a:avLst/>
          </a:prstGeom>
        </p:spPr>
      </p:pic>
      <p:sp>
        <p:nvSpPr>
          <p:cNvPr id="5" name="Rectangle 4"/>
          <p:cNvSpPr/>
          <p:nvPr/>
        </p:nvSpPr>
        <p:spPr>
          <a:xfrm>
            <a:off x="2031999" y="2111997"/>
            <a:ext cx="8315097" cy="1015663"/>
          </a:xfrm>
          <a:prstGeom prst="rect">
            <a:avLst/>
          </a:prstGeom>
        </p:spPr>
        <p:txBody>
          <a:bodyPr wrap="none">
            <a:spAutoFit/>
          </a:bodyPr>
          <a:lstStyle/>
          <a:p>
            <a:pPr lvl="0">
              <a:lnSpc>
                <a:spcPct val="150000"/>
              </a:lnSpc>
              <a:defRPr/>
            </a:pPr>
            <a:r>
              <a:rPr lang="en-US" sz="4000" b="1" smtClean="0">
                <a:solidFill>
                  <a:prstClr val="black"/>
                </a:solidFill>
                <a:latin typeface="Arial" panose="020B0604020202020204" pitchFamily="34" charset="0"/>
                <a:ea typeface="Calibri" panose="020F0502020204030204" pitchFamily="34" charset="0"/>
              </a:rPr>
              <a:t>4.18</a:t>
            </a:r>
            <a:r>
              <a:rPr lang="en-US" sz="4000" smtClean="0">
                <a:solidFill>
                  <a:prstClr val="black"/>
                </a:solidFill>
                <a:latin typeface="Arial" panose="020B0604020202020204" pitchFamily="34" charset="0"/>
                <a:ea typeface="Calibri" panose="020F0502020204030204" pitchFamily="34" charset="0"/>
              </a:rPr>
              <a:t> </a:t>
            </a:r>
            <a:r>
              <a:rPr lang="en-US" sz="4000">
                <a:solidFill>
                  <a:prstClr val="black"/>
                </a:solidFill>
                <a:latin typeface="Arial" panose="020B0604020202020204" pitchFamily="34" charset="0"/>
                <a:ea typeface="Calibri" panose="020F0502020204030204" pitchFamily="34" charset="0"/>
              </a:rPr>
              <a:t>Độ dài x trong Hình 4.31 bằng</a:t>
            </a:r>
            <a:endParaRPr lang="en-US" sz="3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1148093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par>
                          <p:cTn id="19" fill="hold">
                            <p:stCondLst>
                              <p:cond delay="500"/>
                            </p:stCondLst>
                            <p:childTnLst>
                              <p:par>
                                <p:cTn id="20" presetID="18" presetClass="entr" presetSubtype="1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childTnLst>
                          </p:cTn>
                        </p:par>
                        <p:par>
                          <p:cTn id="23" fill="hold">
                            <p:stCondLst>
                              <p:cond delay="1000"/>
                            </p:stCondLst>
                            <p:childTnLst>
                              <p:par>
                                <p:cTn id="24" presetID="18" presetClass="entr" presetSubtype="12"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Left)">
                                      <p:cBhvr>
                                        <p:cTn id="26" dur="500"/>
                                        <p:tgtEl>
                                          <p:spTgt spid="10"/>
                                        </p:tgtEl>
                                      </p:cBhvr>
                                    </p:animEffect>
                                  </p:childTnLst>
                                </p:cTn>
                              </p:par>
                            </p:childTnLst>
                          </p:cTn>
                        </p:par>
                        <p:par>
                          <p:cTn id="27" fill="hold">
                            <p:stCondLst>
                              <p:cond delay="1500"/>
                            </p:stCondLst>
                            <p:childTnLst>
                              <p:par>
                                <p:cTn id="28" presetID="18" presetClass="entr" presetSubtype="1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Left)">
                                      <p:cBhvr>
                                        <p:cTn id="30" dur="500"/>
                                        <p:tgtEl>
                                          <p:spTgt spid="9"/>
                                        </p:tgtEl>
                                      </p:cBhvr>
                                    </p:animEffect>
                                  </p:childTnLst>
                                </p:cTn>
                              </p:par>
                            </p:childTnLst>
                          </p:cTn>
                        </p:par>
                        <p:par>
                          <p:cTn id="31" fill="hold">
                            <p:stCondLst>
                              <p:cond delay="2000"/>
                            </p:stCondLst>
                            <p:childTnLst>
                              <p:par>
                                <p:cTn id="32" presetID="18" presetClass="entr" presetSubtype="12"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strips(downLef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9"/>
                                        </p:tgtEl>
                                        <p:attrNameLst>
                                          <p:attrName>fillcolor</p:attrName>
                                        </p:attrNameLst>
                                      </p:cBhvr>
                                      <p:to>
                                        <a:srgbClr val="92D050"/>
                                      </p:to>
                                    </p:animClr>
                                    <p:set>
                                      <p:cBhvr>
                                        <p:cTn id="40" dur="500" fill="hold"/>
                                        <p:tgtEl>
                                          <p:spTgt spid="9"/>
                                        </p:tgtEl>
                                        <p:attrNameLst>
                                          <p:attrName>fill.type</p:attrName>
                                        </p:attrNameLst>
                                      </p:cBhvr>
                                      <p:to>
                                        <p:strVal val="solid"/>
                                      </p:to>
                                    </p:set>
                                    <p:set>
                                      <p:cBhvr>
                                        <p:cTn id="41" dur="500" fill="hold"/>
                                        <p:tgtEl>
                                          <p:spTgt spid="9"/>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35" fill="hold"/>
                                        <p:tgtEl>
                                          <p:spTgt spid="13"/>
                                        </p:tgtEl>
                                      </p:cBhvr>
                                    </p:cmd>
                                  </p:childTnLst>
                                </p:cTn>
                              </p:par>
                              <p:par>
                                <p:cTn id="44" presetID="1" presetClass="entr" presetSubtype="0" fill="hold" nodeType="withEffect">
                                  <p:stCondLst>
                                    <p:cond delay="0"/>
                                  </p:stCondLst>
                                  <p:childTnLst>
                                    <p:set>
                                      <p:cBhvr>
                                        <p:cTn id="45" dur="1" fill="hold">
                                          <p:stCondLst>
                                            <p:cond delay="9"/>
                                          </p:stCondLst>
                                        </p:cTn>
                                        <p:tgtEl>
                                          <p:spTgt spid="14"/>
                                        </p:tgtEl>
                                        <p:attrNameLst>
                                          <p:attrName>style.visibility</p:attrName>
                                        </p:attrNameLst>
                                      </p:cBhvr>
                                      <p:to>
                                        <p:strVal val="visible"/>
                                      </p:to>
                                    </p:set>
                                  </p:childTnLst>
                                </p:cTn>
                              </p:par>
                              <p:par>
                                <p:cTn id="46" presetID="26" presetClass="emph" presetSubtype="0" repeatCount="4000" fill="hold" grpId="1" nodeType="withEffect">
                                  <p:stCondLst>
                                    <p:cond delay="0"/>
                                  </p:stCondLst>
                                  <p:childTnLst>
                                    <p:animEffect transition="out" filter="fade">
                                      <p:cBhvr>
                                        <p:cTn id="47" dur="500" tmFilter="0, 0; .2, .5; .8, .5; 1, 0"/>
                                        <p:tgtEl>
                                          <p:spTgt spid="9"/>
                                        </p:tgtEl>
                                      </p:cBhvr>
                                    </p:animEffect>
                                    <p:animScale>
                                      <p:cBhvr>
                                        <p:cTn id="48"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10"/>
                                        </p:tgtEl>
                                        <p:attrNameLst>
                                          <p:attrName>fillcolor</p:attrName>
                                        </p:attrNameLst>
                                      </p:cBhvr>
                                      <p:to>
                                        <a:srgbClr val="D99694"/>
                                      </p:to>
                                    </p:animClr>
                                    <p:set>
                                      <p:cBhvr>
                                        <p:cTn id="54" dur="500" fill="hold"/>
                                        <p:tgtEl>
                                          <p:spTgt spid="10"/>
                                        </p:tgtEl>
                                        <p:attrNameLst>
                                          <p:attrName>fill.type</p:attrName>
                                        </p:attrNameLst>
                                      </p:cBhvr>
                                      <p:to>
                                        <p:strVal val="solid"/>
                                      </p:to>
                                    </p:set>
                                    <p:set>
                                      <p:cBhvr>
                                        <p:cTn id="55" dur="500" fill="hold"/>
                                        <p:tgtEl>
                                          <p:spTgt spid="10"/>
                                        </p:tgtEl>
                                        <p:attrNameLst>
                                          <p:attrName>fill.on</p:attrName>
                                        </p:attrNameLst>
                                      </p:cBhvr>
                                      <p:to>
                                        <p:strVal val="true"/>
                                      </p:to>
                                    </p:set>
                                  </p:childTnLst>
                                </p:cTn>
                              </p:par>
                              <p:par>
                                <p:cTn id="56" presetID="1" presetClass="mediacall" presetSubtype="0" fill="hold" nodeType="withEffect">
                                  <p:stCondLst>
                                    <p:cond delay="0"/>
                                  </p:stCondLst>
                                  <p:childTnLst>
                                    <p:cmd type="call" cmd="playFrom(0.0)">
                                      <p:cBhvr>
                                        <p:cTn id="57" dur="862" fill="hold"/>
                                        <p:tgtEl>
                                          <p:spTgt spid="18"/>
                                        </p:tgtEl>
                                      </p:cBhvr>
                                    </p:cmd>
                                  </p:childTnLst>
                                </p:cTn>
                              </p:par>
                              <p:par>
                                <p:cTn id="58" presetID="1" presetClass="entr" presetSubtype="0"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par>
                                <p:cTn id="60" presetID="26" presetClass="emph" presetSubtype="0" repeatCount="4000" fill="hold" grpId="1" nodeType="withEffect">
                                  <p:stCondLst>
                                    <p:cond delay="0"/>
                                  </p:stCondLst>
                                  <p:childTnLst>
                                    <p:animEffect transition="out" filter="fade">
                                      <p:cBhvr>
                                        <p:cTn id="61" dur="500" tmFilter="0, 0; .2, .5; .8, .5; 1, 0"/>
                                        <p:tgtEl>
                                          <p:spTgt spid="10"/>
                                        </p:tgtEl>
                                      </p:cBhvr>
                                    </p:animEffect>
                                    <p:animScale>
                                      <p:cBhvr>
                                        <p:cTn id="62"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63" restart="whenNotActive" fill="hold" evtFilter="cancelBubble" nodeType="interactiveSeq">
                <p:stCondLst>
                  <p:cond evt="onClick" delay="0">
                    <p:tgtEl>
                      <p:spTgt spid="11"/>
                    </p:tgtEl>
                  </p:cond>
                </p:stCondLst>
                <p:endSync evt="end" delay="0">
                  <p:rtn val="all"/>
                </p:endSync>
                <p:childTnLst>
                  <p:par>
                    <p:cTn id="64" fill="hold">
                      <p:stCondLst>
                        <p:cond delay="0"/>
                      </p:stCondLst>
                      <p:childTnLst>
                        <p:par>
                          <p:cTn id="65" fill="hold">
                            <p:stCondLst>
                              <p:cond delay="0"/>
                            </p:stCondLst>
                            <p:childTnLst>
                              <p:par>
                                <p:cTn id="66" presetID="1" presetClass="emph" presetSubtype="2" fill="hold" nodeType="clickEffect">
                                  <p:stCondLst>
                                    <p:cond delay="0"/>
                                  </p:stCondLst>
                                  <p:childTnLst>
                                    <p:animClr clrSpc="rgb" dir="cw">
                                      <p:cBhvr>
                                        <p:cTn id="67" dur="500" fill="hold"/>
                                        <p:tgtEl>
                                          <p:spTgt spid="11"/>
                                        </p:tgtEl>
                                        <p:attrNameLst>
                                          <p:attrName>fillcolor</p:attrName>
                                        </p:attrNameLst>
                                      </p:cBhvr>
                                      <p:to>
                                        <a:srgbClr val="D99694"/>
                                      </p:to>
                                    </p:animClr>
                                    <p:set>
                                      <p:cBhvr>
                                        <p:cTn id="68" dur="500" fill="hold"/>
                                        <p:tgtEl>
                                          <p:spTgt spid="11"/>
                                        </p:tgtEl>
                                        <p:attrNameLst>
                                          <p:attrName>fill.type</p:attrName>
                                        </p:attrNameLst>
                                      </p:cBhvr>
                                      <p:to>
                                        <p:strVal val="solid"/>
                                      </p:to>
                                    </p:set>
                                    <p:set>
                                      <p:cBhvr>
                                        <p:cTn id="69" dur="500" fill="hold"/>
                                        <p:tgtEl>
                                          <p:spTgt spid="11"/>
                                        </p:tgtEl>
                                        <p:attrNameLst>
                                          <p:attrName>fill.on</p:attrName>
                                        </p:attrNameLst>
                                      </p:cBhvr>
                                      <p:to>
                                        <p:strVal val="true"/>
                                      </p:to>
                                    </p:set>
                                  </p:childTnLst>
                                </p:cTn>
                              </p:par>
                              <p:par>
                                <p:cTn id="70" presetID="1" presetClass="mediacall" presetSubtype="0" fill="hold" nodeType="withEffect">
                                  <p:stCondLst>
                                    <p:cond delay="0"/>
                                  </p:stCondLst>
                                  <p:childTnLst>
                                    <p:cmd type="call" cmd="playFrom(0.0)">
                                      <p:cBhvr>
                                        <p:cTn id="71" dur="862" fill="hold"/>
                                        <p:tgtEl>
                                          <p:spTgt spid="18"/>
                                        </p:tgtEl>
                                      </p:cBhvr>
                                    </p:cmd>
                                  </p:childTnLst>
                                </p:cTn>
                              </p:par>
                              <p:par>
                                <p:cTn id="72" presetID="1" presetClass="entr" presetSubtype="0" fill="hold" nodeType="withEffect">
                                  <p:stCondLst>
                                    <p:cond delay="0"/>
                                  </p:stCondLst>
                                  <p:childTnLst>
                                    <p:set>
                                      <p:cBhvr>
                                        <p:cTn id="73" dur="1" fill="hold">
                                          <p:stCondLst>
                                            <p:cond delay="9"/>
                                          </p:stCondLst>
                                        </p:cTn>
                                        <p:tgtEl>
                                          <p:spTgt spid="15"/>
                                        </p:tgtEl>
                                        <p:attrNameLst>
                                          <p:attrName>style.visibility</p:attrName>
                                        </p:attrNameLst>
                                      </p:cBhvr>
                                      <p:to>
                                        <p:strVal val="visible"/>
                                      </p:to>
                                    </p:set>
                                  </p:childTnLst>
                                </p:cTn>
                              </p:par>
                              <p:par>
                                <p:cTn id="74" presetID="26" presetClass="emph" presetSubtype="0" repeatCount="4000" fill="hold" grpId="1" nodeType="withEffect">
                                  <p:stCondLst>
                                    <p:cond delay="0"/>
                                  </p:stCondLst>
                                  <p:childTnLst>
                                    <p:animEffect transition="out" filter="fade">
                                      <p:cBhvr>
                                        <p:cTn id="75" dur="500" tmFilter="0, 0; .2, .5; .8, .5; 1, 0"/>
                                        <p:tgtEl>
                                          <p:spTgt spid="11"/>
                                        </p:tgtEl>
                                      </p:cBhvr>
                                    </p:animEffect>
                                    <p:animScale>
                                      <p:cBhvr>
                                        <p:cTn id="76"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77" restart="whenNotActive" fill="hold" evtFilter="cancelBubble" nodeType="interactiveSeq">
                <p:stCondLst>
                  <p:cond evt="onClick" delay="0">
                    <p:tgtEl>
                      <p:spTgt spid="12"/>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500" fill="hold"/>
                                        <p:tgtEl>
                                          <p:spTgt spid="12"/>
                                        </p:tgtEl>
                                        <p:attrNameLst>
                                          <p:attrName>fillcolor</p:attrName>
                                        </p:attrNameLst>
                                      </p:cBhvr>
                                      <p:to>
                                        <a:srgbClr val="D99694"/>
                                      </p:to>
                                    </p:animClr>
                                    <p:set>
                                      <p:cBhvr>
                                        <p:cTn id="82" dur="500" fill="hold"/>
                                        <p:tgtEl>
                                          <p:spTgt spid="12"/>
                                        </p:tgtEl>
                                        <p:attrNameLst>
                                          <p:attrName>fill.type</p:attrName>
                                        </p:attrNameLst>
                                      </p:cBhvr>
                                      <p:to>
                                        <p:strVal val="solid"/>
                                      </p:to>
                                    </p:set>
                                    <p:set>
                                      <p:cBhvr>
                                        <p:cTn id="83" dur="500" fill="hold"/>
                                        <p:tgtEl>
                                          <p:spTgt spid="12"/>
                                        </p:tgtEl>
                                        <p:attrNameLst>
                                          <p:attrName>fill.on</p:attrName>
                                        </p:attrNameLst>
                                      </p:cBhvr>
                                      <p:to>
                                        <p:strVal val="true"/>
                                      </p:to>
                                    </p:set>
                                  </p:childTnLst>
                                </p:cTn>
                              </p:par>
                              <p:par>
                                <p:cTn id="84" presetID="1" presetClass="mediacall" presetSubtype="0" fill="hold" nodeType="withEffect">
                                  <p:stCondLst>
                                    <p:cond delay="0"/>
                                  </p:stCondLst>
                                  <p:childTnLst>
                                    <p:cmd type="call" cmd="playFrom(0.0)">
                                      <p:cBhvr>
                                        <p:cTn id="85" dur="862" fill="hold"/>
                                        <p:tgtEl>
                                          <p:spTgt spid="18"/>
                                        </p:tgtEl>
                                      </p:cBhvr>
                                    </p:cmd>
                                  </p:childTnLst>
                                </p:cTn>
                              </p:par>
                              <p:par>
                                <p:cTn id="86" presetID="1" presetClass="entr" presetSubtype="0" fill="hold" nodeType="withEffect">
                                  <p:stCondLst>
                                    <p:cond delay="0"/>
                                  </p:stCondLst>
                                  <p:childTnLst>
                                    <p:set>
                                      <p:cBhvr>
                                        <p:cTn id="87" dur="1" fill="hold">
                                          <p:stCondLst>
                                            <p:cond delay="9"/>
                                          </p:stCondLst>
                                        </p:cTn>
                                        <p:tgtEl>
                                          <p:spTgt spid="16"/>
                                        </p:tgtEl>
                                        <p:attrNameLst>
                                          <p:attrName>style.visibility</p:attrName>
                                        </p:attrNameLst>
                                      </p:cBhvr>
                                      <p:to>
                                        <p:strVal val="visible"/>
                                      </p:to>
                                    </p:set>
                                  </p:childTnLst>
                                </p:cTn>
                              </p:par>
                              <p:par>
                                <p:cTn id="88" presetID="26" presetClass="emph" presetSubtype="0" repeatCount="4000" fill="hold" grpId="1" nodeType="withEffect">
                                  <p:stCondLst>
                                    <p:cond delay="0"/>
                                  </p:stCondLst>
                                  <p:childTnLst>
                                    <p:animEffect transition="out" filter="fade">
                                      <p:cBhvr>
                                        <p:cTn id="89" dur="500" tmFilter="0, 0; .2, .5; .8, .5; 1, 0"/>
                                        <p:tgtEl>
                                          <p:spTgt spid="12"/>
                                        </p:tgtEl>
                                      </p:cBhvr>
                                    </p:animEffect>
                                    <p:animScale>
                                      <p:cBhvr>
                                        <p:cTn id="90"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91" fill="hold" display="0">
                  <p:stCondLst>
                    <p:cond delay="indefinite"/>
                  </p:stCondLst>
                  <p:endCondLst>
                    <p:cond evt="onStopAudio" delay="0">
                      <p:tgtEl>
                        <p:sldTgt/>
                      </p:tgtEl>
                    </p:cond>
                  </p:endCondLst>
                </p:cTn>
                <p:tgtEl>
                  <p:spTgt spid="13"/>
                </p:tgtEl>
              </p:cMediaNode>
            </p:audio>
            <p:audio>
              <p:cMediaNode vol="80000">
                <p:cTn id="92" fill="hold" display="0">
                  <p:stCondLst>
                    <p:cond delay="indefinite"/>
                  </p:stCondLst>
                  <p:endCondLst>
                    <p:cond evt="onStopAudio" delay="0">
                      <p:tgtEl>
                        <p:sldTgt/>
                      </p:tgtEl>
                    </p:cond>
                  </p:endCondLst>
                </p:cTn>
                <p:tgtEl>
                  <p:spTgt spid="18"/>
                </p:tgtEl>
              </p:cMediaNode>
            </p:audio>
          </p:childTnLst>
        </p:cTn>
      </p:par>
    </p:tnLst>
    <p:bldLst>
      <p:bldP spid="2" grpId="0"/>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876300"/>
            <a:ext cx="15435000" cy="1414800"/>
          </a:xfrm>
        </p:spPr>
        <p:txBody>
          <a:bodyPr/>
          <a:lstStyle/>
          <a:p>
            <a:r>
              <a:rPr lang="en-US" sz="5000" b="1" smtClean="0">
                <a:latin typeface="Arial" panose="020B0604020202020204" pitchFamily="34" charset="0"/>
                <a:cs typeface="Arial" panose="020B0604020202020204" pitchFamily="34" charset="0"/>
              </a:rPr>
              <a:t>BÀI TẬP TRẮC </a:t>
            </a:r>
            <a:r>
              <a:rPr lang="en-US" sz="5000" b="1" dirty="0">
                <a:latin typeface="Arial" panose="020B0604020202020204" pitchFamily="34" charset="0"/>
                <a:cs typeface="Arial" panose="020B0604020202020204" pitchFamily="34" charset="0"/>
              </a:rPr>
              <a:t>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520448" y="2273025"/>
            <a:ext cx="15188458" cy="294667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5523385" y="59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a:solidFill>
                  <a:prstClr val="black"/>
                </a:solidFill>
                <a:latin typeface="Arial" panose="020B0604020202020204" pitchFamily="34" charset="0"/>
                <a:ea typeface="Calibri" panose="020F0502020204030204" pitchFamily="34" charset="0"/>
              </a:rPr>
              <a:t>B. 7 </a:t>
            </a:r>
            <a:r>
              <a:rPr lang="en-US" sz="4000" smtClean="0">
                <a:solidFill>
                  <a:prstClr val="black"/>
                </a:solidFill>
                <a:latin typeface="Arial" panose="020B0604020202020204" pitchFamily="34" charset="0"/>
                <a:ea typeface="Calibri" panose="020F0502020204030204" pitchFamily="34" charset="0"/>
              </a:rPr>
              <a:t>cm</a:t>
            </a:r>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9505323" y="6036971"/>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en-US" sz="4000">
                <a:solidFill>
                  <a:prstClr val="black"/>
                </a:solidFill>
                <a:latin typeface="Arial" panose="020B0604020202020204" pitchFamily="34" charset="0"/>
                <a:ea typeface="Calibri" panose="020F0502020204030204" pitchFamily="34" charset="0"/>
              </a:rPr>
              <a:t>C. 10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1617130" y="59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prstClr val="black"/>
                </a:solidFill>
                <a:latin typeface="Arial" panose="020B0604020202020204" pitchFamily="34" charset="0"/>
                <a:ea typeface="Calibri" panose="020F0502020204030204" pitchFamily="34" charset="0"/>
              </a:rPr>
              <a:t>A. 3,5 </a:t>
            </a:r>
            <a:r>
              <a:rPr lang="en-US" sz="4000" smtClean="0">
                <a:solidFill>
                  <a:prstClr val="black"/>
                </a:solidFill>
                <a:latin typeface="Arial" panose="020B0604020202020204" pitchFamily="34" charset="0"/>
                <a:ea typeface="Calibri" panose="020F0502020204030204" pitchFamily="34" charset="0"/>
              </a:rPr>
              <a:t>cm</a:t>
            </a:r>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13487261" y="59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1200"/>
              </a:spcAft>
            </a:pPr>
            <a: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a:t>D. 15 cm</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893856" y="6168593"/>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882046" y="6145845"/>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728730" y="6153380"/>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1680650" y="6196180"/>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sp>
        <p:nvSpPr>
          <p:cNvPr id="5" name="Rectangle 4"/>
          <p:cNvSpPr/>
          <p:nvPr/>
        </p:nvSpPr>
        <p:spPr>
          <a:xfrm>
            <a:off x="2150531" y="2705100"/>
            <a:ext cx="13868399" cy="1938992"/>
          </a:xfrm>
          <a:prstGeom prst="rect">
            <a:avLst/>
          </a:prstGeom>
        </p:spPr>
        <p:txBody>
          <a:bodyPr wrap="square">
            <a:spAutoFit/>
          </a:bodyPr>
          <a:lstStyle/>
          <a:p>
            <a:pPr lvl="0" algn="just">
              <a:lnSpc>
                <a:spcPct val="150000"/>
              </a:lnSpc>
              <a:defRPr/>
            </a:pPr>
            <a:r>
              <a:rPr lang="en-US" sz="4000" b="1" smtClean="0">
                <a:solidFill>
                  <a:prstClr val="black"/>
                </a:solidFill>
                <a:latin typeface="Arial" panose="020B0604020202020204" pitchFamily="34" charset="0"/>
                <a:ea typeface="Calibri" panose="020F0502020204030204" pitchFamily="34" charset="0"/>
              </a:rPr>
              <a:t>4.19 </a:t>
            </a:r>
            <a:r>
              <a:rPr lang="vi-VN" sz="4000">
                <a:solidFill>
                  <a:prstClr val="black"/>
                </a:solidFill>
                <a:ea typeface="Calibri" panose="020F0502020204030204" pitchFamily="34" charset="0"/>
              </a:rPr>
              <a:t>Cho tam giác ABC. Gọi H, K lần lượt là trung điểm của AC, BC. Biết HK = 3,5 cm. Độ dài AB bằng</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14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strips(downLeft)">
                                      <p:cBhvr>
                                        <p:cTn id="14" dur="500"/>
                                        <p:tgtEl>
                                          <p:spTgt spid="11"/>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Left)">
                                      <p:cBhvr>
                                        <p:cTn id="18" dur="500"/>
                                        <p:tgtEl>
                                          <p:spTgt spid="9"/>
                                        </p:tgtEl>
                                      </p:cBhvr>
                                    </p:animEffect>
                                  </p:childTnLst>
                                </p:cTn>
                              </p:par>
                            </p:childTnLst>
                          </p:cTn>
                        </p:par>
                        <p:par>
                          <p:cTn id="19" fill="hold">
                            <p:stCondLst>
                              <p:cond delay="1500"/>
                            </p:stCondLst>
                            <p:childTnLst>
                              <p:par>
                                <p:cTn id="20" presetID="18" presetClass="entr" presetSubtype="1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par>
                          <p:cTn id="23" fill="hold">
                            <p:stCondLst>
                              <p:cond delay="2000"/>
                            </p:stCondLst>
                            <p:childTnLst>
                              <p:par>
                                <p:cTn id="24" presetID="18" presetClass="entr" presetSubtype="1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trips(downLeft)">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9"/>
                                        </p:tgtEl>
                                        <p:attrNameLst>
                                          <p:attrName>fillcolor</p:attrName>
                                        </p:attrNameLst>
                                      </p:cBhvr>
                                      <p:to>
                                        <a:srgbClr val="92D050"/>
                                      </p:to>
                                    </p:animClr>
                                    <p:set>
                                      <p:cBhvr>
                                        <p:cTn id="32" dur="500" fill="hold"/>
                                        <p:tgtEl>
                                          <p:spTgt spid="9"/>
                                        </p:tgtEl>
                                        <p:attrNameLst>
                                          <p:attrName>fill.type</p:attrName>
                                        </p:attrNameLst>
                                      </p:cBhvr>
                                      <p:to>
                                        <p:strVal val="solid"/>
                                      </p:to>
                                    </p:set>
                                    <p:set>
                                      <p:cBhvr>
                                        <p:cTn id="33" dur="500" fill="hold"/>
                                        <p:tgtEl>
                                          <p:spTgt spid="9"/>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13"/>
                                        </p:tgtEl>
                                      </p:cBhvr>
                                    </p:cmd>
                                  </p:childTnLst>
                                </p:cTn>
                              </p:par>
                              <p:par>
                                <p:cTn id="36" presetID="1" presetClass="entr" presetSubtype="0" fill="hold" nodeType="withEffect">
                                  <p:stCondLst>
                                    <p:cond delay="0"/>
                                  </p:stCondLst>
                                  <p:childTnLst>
                                    <p:set>
                                      <p:cBhvr>
                                        <p:cTn id="37" dur="1" fill="hold">
                                          <p:stCondLst>
                                            <p:cond delay="9"/>
                                          </p:stCondLst>
                                        </p:cTn>
                                        <p:tgtEl>
                                          <p:spTgt spid="14"/>
                                        </p:tgtEl>
                                        <p:attrNameLst>
                                          <p:attrName>style.visibility</p:attrName>
                                        </p:attrNameLst>
                                      </p:cBhvr>
                                      <p:to>
                                        <p:strVal val="visible"/>
                                      </p:to>
                                    </p:set>
                                  </p:childTnLst>
                                </p:cTn>
                              </p:par>
                              <p:par>
                                <p:cTn id="38" presetID="26" presetClass="emph" presetSubtype="0" repeatCount="4000" fill="hold" grpId="1" nodeType="withEffect">
                                  <p:stCondLst>
                                    <p:cond delay="0"/>
                                  </p:st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0"/>
                                        </p:tgtEl>
                                        <p:attrNameLst>
                                          <p:attrName>fillcolor</p:attrName>
                                        </p:attrNameLst>
                                      </p:cBhvr>
                                      <p:to>
                                        <a:srgbClr val="D99694"/>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18"/>
                                        </p:tgtEl>
                                      </p:cBhvr>
                                    </p:cmd>
                                  </p:childTnLst>
                                </p:cTn>
                              </p:par>
                              <p:par>
                                <p:cTn id="50" presetID="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1"/>
                                        </p:tgtEl>
                                        <p:attrNameLst>
                                          <p:attrName>fillcolor</p:attrName>
                                        </p:attrNameLst>
                                      </p:cBhvr>
                                      <p:to>
                                        <a:srgbClr val="D99694"/>
                                      </p:to>
                                    </p:animClr>
                                    <p:set>
                                      <p:cBhvr>
                                        <p:cTn id="60" dur="500" fill="hold"/>
                                        <p:tgtEl>
                                          <p:spTgt spid="11"/>
                                        </p:tgtEl>
                                        <p:attrNameLst>
                                          <p:attrName>fill.type</p:attrName>
                                        </p:attrNameLst>
                                      </p:cBhvr>
                                      <p:to>
                                        <p:strVal val="solid"/>
                                      </p:to>
                                    </p:set>
                                    <p:set>
                                      <p:cBhvr>
                                        <p:cTn id="61" dur="500" fill="hold"/>
                                        <p:tgtEl>
                                          <p:spTgt spid="11"/>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18"/>
                                        </p:tgtEl>
                                      </p:cBhvr>
                                    </p:cmd>
                                  </p:childTnLst>
                                </p:cTn>
                              </p:par>
                              <p:par>
                                <p:cTn id="64" presetID="1" presetClass="entr" presetSubtype="0" fill="hold" nodeType="withEffect">
                                  <p:stCondLst>
                                    <p:cond delay="0"/>
                                  </p:stCondLst>
                                  <p:childTnLst>
                                    <p:set>
                                      <p:cBhvr>
                                        <p:cTn id="65" dur="1" fill="hold">
                                          <p:stCondLst>
                                            <p:cond delay="9"/>
                                          </p:stCondLst>
                                        </p:cTn>
                                        <p:tgtEl>
                                          <p:spTgt spid="15"/>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2"/>
                                        </p:tgtEl>
                                        <p:attrNameLst>
                                          <p:attrName>fillcolor</p:attrName>
                                        </p:attrNameLst>
                                      </p:cBhvr>
                                      <p:to>
                                        <a:srgbClr val="D99694"/>
                                      </p:to>
                                    </p:animClr>
                                    <p:set>
                                      <p:cBhvr>
                                        <p:cTn id="74" dur="500" fill="hold"/>
                                        <p:tgtEl>
                                          <p:spTgt spid="12"/>
                                        </p:tgtEl>
                                        <p:attrNameLst>
                                          <p:attrName>fill.type</p:attrName>
                                        </p:attrNameLst>
                                      </p:cBhvr>
                                      <p:to>
                                        <p:strVal val="solid"/>
                                      </p:to>
                                    </p:set>
                                    <p:set>
                                      <p:cBhvr>
                                        <p:cTn id="75" dur="500" fill="hold"/>
                                        <p:tgtEl>
                                          <p:spTgt spid="12"/>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18"/>
                                        </p:tgtEl>
                                      </p:cBhvr>
                                    </p:cmd>
                                  </p:childTnLst>
                                </p:cTn>
                              </p:par>
                              <p:par>
                                <p:cTn id="78" presetID="1" presetClass="entr" presetSubtype="0" fill="hold" nodeType="withEffect">
                                  <p:stCondLst>
                                    <p:cond delay="0"/>
                                  </p:stCondLst>
                                  <p:childTnLst>
                                    <p:set>
                                      <p:cBhvr>
                                        <p:cTn id="79" dur="1" fill="hold">
                                          <p:stCondLst>
                                            <p:cond delay="9"/>
                                          </p:stCondLst>
                                        </p:cTn>
                                        <p:tgtEl>
                                          <p:spTgt spid="16"/>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3" fill="hold" display="0">
                  <p:stCondLst>
                    <p:cond delay="indefinite"/>
                  </p:stCondLst>
                  <p:endCondLst>
                    <p:cond evt="onStopAudio" delay="0">
                      <p:tgtEl>
                        <p:sldTgt/>
                      </p:tgtEl>
                    </p:cond>
                  </p:endCondLst>
                </p:cTn>
                <p:tgtEl>
                  <p:spTgt spid="13"/>
                </p:tgtEl>
              </p:cMediaNode>
            </p:audio>
            <p:audio>
              <p:cMediaNode vol="80000">
                <p:cTn id="84"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876300"/>
            <a:ext cx="15435000" cy="1414800"/>
          </a:xfrm>
        </p:spPr>
        <p:txBody>
          <a:bodyPr/>
          <a:lstStyle/>
          <a:p>
            <a:r>
              <a:rPr lang="en-US" sz="5000" b="1" smtClean="0">
                <a:latin typeface="Arial" panose="020B0604020202020204" pitchFamily="34" charset="0"/>
                <a:cs typeface="Arial" panose="020B0604020202020204" pitchFamily="34" charset="0"/>
              </a:rPr>
              <a:t>BÀI TẬP TRẮC </a:t>
            </a:r>
            <a:r>
              <a:rPr lang="en-US" sz="5000" b="1" dirty="0">
                <a:latin typeface="Arial" panose="020B0604020202020204" pitchFamily="34" charset="0"/>
                <a:cs typeface="Arial" panose="020B0604020202020204" pitchFamily="34" charset="0"/>
              </a:rPr>
              <a:t>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435783" y="2273025"/>
            <a:ext cx="15188458" cy="294667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13435579" y="6084182"/>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a:solidFill>
                  <a:prstClr val="black"/>
                </a:solidFill>
                <a:latin typeface="Arial" panose="020B0604020202020204" pitchFamily="34" charset="0"/>
                <a:ea typeface="Calibri" panose="020F0502020204030204" pitchFamily="34" charset="0"/>
              </a:rPr>
              <a:t>D. 16 cm</a:t>
            </a:r>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9471457" y="6036971"/>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en-US" sz="4000">
                <a:solidFill>
                  <a:prstClr val="black"/>
                </a:solidFill>
                <a:latin typeface="Arial" panose="020B0604020202020204" pitchFamily="34" charset="0"/>
                <a:ea typeface="Calibri" panose="020F0502020204030204" pitchFamily="34" charset="0"/>
              </a:rPr>
              <a:t>C. 30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1583264" y="59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prstClr val="black"/>
                </a:solidFill>
                <a:latin typeface="Arial" panose="020B0604020202020204" pitchFamily="34" charset="0"/>
                <a:ea typeface="Calibri" panose="020F0502020204030204" pitchFamily="34" charset="0"/>
              </a:rPr>
              <a:t>A. 8 cm</a:t>
            </a:r>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5507335" y="6036971"/>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1200"/>
              </a:spcAft>
            </a:pPr>
            <a: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a:t>B. 64 cm</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806050" y="6266018"/>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848180" y="6145845"/>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748804" y="6203594"/>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1646784" y="6196180"/>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sp>
        <p:nvSpPr>
          <p:cNvPr id="5" name="Rectangle 4"/>
          <p:cNvSpPr/>
          <p:nvPr/>
        </p:nvSpPr>
        <p:spPr>
          <a:xfrm>
            <a:off x="2095812" y="2300985"/>
            <a:ext cx="13868399" cy="2748253"/>
          </a:xfrm>
          <a:prstGeom prst="rect">
            <a:avLst/>
          </a:prstGeom>
        </p:spPr>
        <p:txBody>
          <a:bodyPr wrap="square">
            <a:spAutoFit/>
          </a:bodyPr>
          <a:lstStyle/>
          <a:p>
            <a:pPr lvl="0" algn="just">
              <a:lnSpc>
                <a:spcPct val="150000"/>
              </a:lnSpc>
              <a:defRPr/>
            </a:pP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mn-cs"/>
              </a:rPr>
              <a:t>4.20 </a:t>
            </a:r>
            <a:r>
              <a:rPr lang="vi-VN" sz="4000">
                <a:solidFill>
                  <a:prstClr val="black"/>
                </a:solidFill>
                <a:ea typeface="Calibri" panose="020F0502020204030204" pitchFamily="34" charset="0"/>
              </a:rPr>
              <a:t>Cho tam giác ABC có chu vi là 32 cm. Gọi M, N, P lần lượt là trung điểm của các cạnh AB, AC, BC. Chu vi của tam giác MNP là</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8571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strips(downLeft)">
                                      <p:cBhvr>
                                        <p:cTn id="14" dur="500"/>
                                        <p:tgtEl>
                                          <p:spTgt spid="11"/>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Left)">
                                      <p:cBhvr>
                                        <p:cTn id="18" dur="500"/>
                                        <p:tgtEl>
                                          <p:spTgt spid="12"/>
                                        </p:tgtEl>
                                      </p:cBhvr>
                                    </p:animEffect>
                                  </p:childTnLst>
                                </p:cTn>
                              </p:par>
                            </p:childTnLst>
                          </p:cTn>
                        </p:par>
                        <p:par>
                          <p:cTn id="19" fill="hold">
                            <p:stCondLst>
                              <p:cond delay="1500"/>
                            </p:stCondLst>
                            <p:childTnLst>
                              <p:par>
                                <p:cTn id="20" presetID="18" presetClass="entr" presetSubtype="1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par>
                          <p:cTn id="23" fill="hold">
                            <p:stCondLst>
                              <p:cond delay="2000"/>
                            </p:stCondLst>
                            <p:childTnLst>
                              <p:par>
                                <p:cTn id="24" presetID="18" presetClass="entr" presetSubtype="12"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trips(down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9"/>
                                        </p:tgtEl>
                                        <p:attrNameLst>
                                          <p:attrName>fillcolor</p:attrName>
                                        </p:attrNameLst>
                                      </p:cBhvr>
                                      <p:to>
                                        <a:srgbClr val="92D050"/>
                                      </p:to>
                                    </p:animClr>
                                    <p:set>
                                      <p:cBhvr>
                                        <p:cTn id="32" dur="500" fill="hold"/>
                                        <p:tgtEl>
                                          <p:spTgt spid="9"/>
                                        </p:tgtEl>
                                        <p:attrNameLst>
                                          <p:attrName>fill.type</p:attrName>
                                        </p:attrNameLst>
                                      </p:cBhvr>
                                      <p:to>
                                        <p:strVal val="solid"/>
                                      </p:to>
                                    </p:set>
                                    <p:set>
                                      <p:cBhvr>
                                        <p:cTn id="33" dur="500" fill="hold"/>
                                        <p:tgtEl>
                                          <p:spTgt spid="9"/>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13"/>
                                        </p:tgtEl>
                                      </p:cBhvr>
                                    </p:cmd>
                                  </p:childTnLst>
                                </p:cTn>
                              </p:par>
                              <p:par>
                                <p:cTn id="36" presetID="1" presetClass="entr" presetSubtype="0" fill="hold" nodeType="withEffect">
                                  <p:stCondLst>
                                    <p:cond delay="0"/>
                                  </p:stCondLst>
                                  <p:childTnLst>
                                    <p:set>
                                      <p:cBhvr>
                                        <p:cTn id="37" dur="1" fill="hold">
                                          <p:stCondLst>
                                            <p:cond delay="9"/>
                                          </p:stCondLst>
                                        </p:cTn>
                                        <p:tgtEl>
                                          <p:spTgt spid="14"/>
                                        </p:tgtEl>
                                        <p:attrNameLst>
                                          <p:attrName>style.visibility</p:attrName>
                                        </p:attrNameLst>
                                      </p:cBhvr>
                                      <p:to>
                                        <p:strVal val="visible"/>
                                      </p:to>
                                    </p:set>
                                  </p:childTnLst>
                                </p:cTn>
                              </p:par>
                              <p:par>
                                <p:cTn id="38" presetID="26" presetClass="emph" presetSubtype="0" repeatCount="4000" fill="hold" grpId="1" nodeType="withEffect">
                                  <p:stCondLst>
                                    <p:cond delay="0"/>
                                  </p:st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0"/>
                                        </p:tgtEl>
                                        <p:attrNameLst>
                                          <p:attrName>fillcolor</p:attrName>
                                        </p:attrNameLst>
                                      </p:cBhvr>
                                      <p:to>
                                        <a:srgbClr val="D99694"/>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18"/>
                                        </p:tgtEl>
                                      </p:cBhvr>
                                    </p:cmd>
                                  </p:childTnLst>
                                </p:cTn>
                              </p:par>
                              <p:par>
                                <p:cTn id="50" presetID="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1"/>
                                        </p:tgtEl>
                                        <p:attrNameLst>
                                          <p:attrName>fillcolor</p:attrName>
                                        </p:attrNameLst>
                                      </p:cBhvr>
                                      <p:to>
                                        <a:srgbClr val="D99694"/>
                                      </p:to>
                                    </p:animClr>
                                    <p:set>
                                      <p:cBhvr>
                                        <p:cTn id="60" dur="500" fill="hold"/>
                                        <p:tgtEl>
                                          <p:spTgt spid="11"/>
                                        </p:tgtEl>
                                        <p:attrNameLst>
                                          <p:attrName>fill.type</p:attrName>
                                        </p:attrNameLst>
                                      </p:cBhvr>
                                      <p:to>
                                        <p:strVal val="solid"/>
                                      </p:to>
                                    </p:set>
                                    <p:set>
                                      <p:cBhvr>
                                        <p:cTn id="61" dur="500" fill="hold"/>
                                        <p:tgtEl>
                                          <p:spTgt spid="11"/>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18"/>
                                        </p:tgtEl>
                                      </p:cBhvr>
                                    </p:cmd>
                                  </p:childTnLst>
                                </p:cTn>
                              </p:par>
                              <p:par>
                                <p:cTn id="64" presetID="1" presetClass="entr" presetSubtype="0" fill="hold" nodeType="withEffect">
                                  <p:stCondLst>
                                    <p:cond delay="0"/>
                                  </p:stCondLst>
                                  <p:childTnLst>
                                    <p:set>
                                      <p:cBhvr>
                                        <p:cTn id="65" dur="1" fill="hold">
                                          <p:stCondLst>
                                            <p:cond delay="9"/>
                                          </p:stCondLst>
                                        </p:cTn>
                                        <p:tgtEl>
                                          <p:spTgt spid="15"/>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2"/>
                                        </p:tgtEl>
                                        <p:attrNameLst>
                                          <p:attrName>fillcolor</p:attrName>
                                        </p:attrNameLst>
                                      </p:cBhvr>
                                      <p:to>
                                        <a:srgbClr val="D99694"/>
                                      </p:to>
                                    </p:animClr>
                                    <p:set>
                                      <p:cBhvr>
                                        <p:cTn id="74" dur="500" fill="hold"/>
                                        <p:tgtEl>
                                          <p:spTgt spid="12"/>
                                        </p:tgtEl>
                                        <p:attrNameLst>
                                          <p:attrName>fill.type</p:attrName>
                                        </p:attrNameLst>
                                      </p:cBhvr>
                                      <p:to>
                                        <p:strVal val="solid"/>
                                      </p:to>
                                    </p:set>
                                    <p:set>
                                      <p:cBhvr>
                                        <p:cTn id="75" dur="500" fill="hold"/>
                                        <p:tgtEl>
                                          <p:spTgt spid="12"/>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18"/>
                                        </p:tgtEl>
                                      </p:cBhvr>
                                    </p:cmd>
                                  </p:childTnLst>
                                </p:cTn>
                              </p:par>
                              <p:par>
                                <p:cTn id="78" presetID="1" presetClass="entr" presetSubtype="0" fill="hold" nodeType="withEffect">
                                  <p:stCondLst>
                                    <p:cond delay="0"/>
                                  </p:stCondLst>
                                  <p:childTnLst>
                                    <p:set>
                                      <p:cBhvr>
                                        <p:cTn id="79" dur="1" fill="hold">
                                          <p:stCondLst>
                                            <p:cond delay="9"/>
                                          </p:stCondLst>
                                        </p:cTn>
                                        <p:tgtEl>
                                          <p:spTgt spid="16"/>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3" fill="hold" display="0">
                  <p:stCondLst>
                    <p:cond delay="indefinite"/>
                  </p:stCondLst>
                  <p:endCondLst>
                    <p:cond evt="onStopAudio" delay="0">
                      <p:tgtEl>
                        <p:sldTgt/>
                      </p:tgtEl>
                    </p:cond>
                  </p:endCondLst>
                </p:cTn>
                <p:tgtEl>
                  <p:spTgt spid="13"/>
                </p:tgtEl>
              </p:cMediaNode>
            </p:audio>
            <p:audio>
              <p:cMediaNode vol="80000">
                <p:cTn id="84"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876300"/>
            <a:ext cx="15435000" cy="1414800"/>
          </a:xfrm>
        </p:spPr>
        <p:txBody>
          <a:bodyPr/>
          <a:lstStyle/>
          <a:p>
            <a:r>
              <a:rPr lang="en-US" sz="5000" b="1" smtClean="0">
                <a:latin typeface="Arial" panose="020B0604020202020204" pitchFamily="34" charset="0"/>
                <a:cs typeface="Arial" panose="020B0604020202020204" pitchFamily="34" charset="0"/>
              </a:rPr>
              <a:t>BÀI TẬP TRẮC </a:t>
            </a:r>
            <a:r>
              <a:rPr lang="en-US" sz="5000" b="1" dirty="0">
                <a:latin typeface="Arial" panose="020B0604020202020204" pitchFamily="34" charset="0"/>
                <a:cs typeface="Arial" panose="020B0604020202020204" pitchFamily="34" charset="0"/>
              </a:rPr>
              <a:t>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351118" y="2273025"/>
            <a:ext cx="15188458" cy="294667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1484519" y="6026433"/>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a:solidFill>
                  <a:prstClr val="black"/>
                </a:solidFill>
                <a:latin typeface="Arial" panose="020B0604020202020204" pitchFamily="34" charset="0"/>
                <a:ea typeface="Calibri" panose="020F0502020204030204" pitchFamily="34" charset="0"/>
              </a:rPr>
              <a:t>A. 4 cm</a:t>
            </a:r>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9311028" y="6018505"/>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en-US" sz="4000">
                <a:solidFill>
                  <a:prstClr val="black"/>
                </a:solidFill>
                <a:latin typeface="Arial" panose="020B0604020202020204" pitchFamily="34" charset="0"/>
                <a:ea typeface="Calibri" panose="020F0502020204030204" pitchFamily="34" charset="0"/>
              </a:rPr>
              <a:t>C. 6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13156060" y="6018626"/>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prstClr val="black"/>
                </a:solidFill>
                <a:latin typeface="Arial" panose="020B0604020202020204" pitchFamily="34" charset="0"/>
                <a:ea typeface="Calibri" panose="020F0502020204030204" pitchFamily="34" charset="0"/>
              </a:rPr>
              <a:t>D. 7 cm</a:t>
            </a:r>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5422670" y="6036971"/>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1200"/>
              </a:spcAft>
            </a:pPr>
            <a: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a:t>B. 5 cm</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854990" y="6208269"/>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420976" y="6177714"/>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664139" y="6203594"/>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1486355" y="6177714"/>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sp>
        <p:nvSpPr>
          <p:cNvPr id="5" name="Rectangle 4"/>
          <p:cNvSpPr/>
          <p:nvPr/>
        </p:nvSpPr>
        <p:spPr>
          <a:xfrm>
            <a:off x="2011147" y="2300985"/>
            <a:ext cx="13868399" cy="2748253"/>
          </a:xfrm>
          <a:prstGeom prst="rect">
            <a:avLst/>
          </a:prstGeom>
        </p:spPr>
        <p:txBody>
          <a:bodyPr wrap="square">
            <a:spAutoFit/>
          </a:bodyPr>
          <a:lstStyle/>
          <a:p>
            <a:pPr lvl="0" algn="just">
              <a:lnSpc>
                <a:spcPct val="150000"/>
              </a:lnSpc>
              <a:defRPr/>
            </a:pP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mn-cs"/>
              </a:rPr>
              <a:t>4.21 </a:t>
            </a:r>
            <a:r>
              <a:rPr lang="vi-VN" sz="4000">
                <a:solidFill>
                  <a:prstClr val="black"/>
                </a:solidFill>
                <a:ea typeface="Calibri" panose="020F0502020204030204" pitchFamily="34" charset="0"/>
              </a:rPr>
              <a:t>Cho tam giác ABC có AB = 9 cm, D là điểm thuộc cạnh AB sao cho AD = 6 cm. Kẻ DE song song với BC (E thuộc AC), kẻ EF song song với CD (F thuộc AB). Độ dài AF bằng</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8618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trips(downLeft)">
                                      <p:cBhvr>
                                        <p:cTn id="14" dur="500"/>
                                        <p:tgtEl>
                                          <p:spTgt spid="9"/>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Left)">
                                      <p:cBhvr>
                                        <p:cTn id="18" dur="500"/>
                                        <p:tgtEl>
                                          <p:spTgt spid="12"/>
                                        </p:tgtEl>
                                      </p:cBhvr>
                                    </p:animEffect>
                                  </p:childTnLst>
                                </p:cTn>
                              </p:par>
                            </p:childTnLst>
                          </p:cTn>
                        </p:par>
                        <p:par>
                          <p:cTn id="19" fill="hold">
                            <p:stCondLst>
                              <p:cond delay="1500"/>
                            </p:stCondLst>
                            <p:childTnLst>
                              <p:par>
                                <p:cTn id="20" presetID="18" presetClass="entr" presetSubtype="1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par>
                          <p:cTn id="23" fill="hold">
                            <p:stCondLst>
                              <p:cond delay="2000"/>
                            </p:stCondLst>
                            <p:childTnLst>
                              <p:par>
                                <p:cTn id="24" presetID="18" presetClass="entr" presetSubtype="12"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trips(down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9"/>
                                        </p:tgtEl>
                                        <p:attrNameLst>
                                          <p:attrName>fillcolor</p:attrName>
                                        </p:attrNameLst>
                                      </p:cBhvr>
                                      <p:to>
                                        <a:srgbClr val="92D050"/>
                                      </p:to>
                                    </p:animClr>
                                    <p:set>
                                      <p:cBhvr>
                                        <p:cTn id="32" dur="500" fill="hold"/>
                                        <p:tgtEl>
                                          <p:spTgt spid="9"/>
                                        </p:tgtEl>
                                        <p:attrNameLst>
                                          <p:attrName>fill.type</p:attrName>
                                        </p:attrNameLst>
                                      </p:cBhvr>
                                      <p:to>
                                        <p:strVal val="solid"/>
                                      </p:to>
                                    </p:set>
                                    <p:set>
                                      <p:cBhvr>
                                        <p:cTn id="33" dur="500" fill="hold"/>
                                        <p:tgtEl>
                                          <p:spTgt spid="9"/>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13"/>
                                        </p:tgtEl>
                                      </p:cBhvr>
                                    </p:cmd>
                                  </p:childTnLst>
                                </p:cTn>
                              </p:par>
                              <p:par>
                                <p:cTn id="36" presetID="1" presetClass="entr" presetSubtype="0" fill="hold" nodeType="withEffect">
                                  <p:stCondLst>
                                    <p:cond delay="0"/>
                                  </p:stCondLst>
                                  <p:childTnLst>
                                    <p:set>
                                      <p:cBhvr>
                                        <p:cTn id="37" dur="1" fill="hold">
                                          <p:stCondLst>
                                            <p:cond delay="9"/>
                                          </p:stCondLst>
                                        </p:cTn>
                                        <p:tgtEl>
                                          <p:spTgt spid="14"/>
                                        </p:tgtEl>
                                        <p:attrNameLst>
                                          <p:attrName>style.visibility</p:attrName>
                                        </p:attrNameLst>
                                      </p:cBhvr>
                                      <p:to>
                                        <p:strVal val="visible"/>
                                      </p:to>
                                    </p:set>
                                  </p:childTnLst>
                                </p:cTn>
                              </p:par>
                              <p:par>
                                <p:cTn id="38" presetID="26" presetClass="emph" presetSubtype="0" repeatCount="4000" fill="hold" grpId="1" nodeType="withEffect">
                                  <p:stCondLst>
                                    <p:cond delay="0"/>
                                  </p:st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0"/>
                                        </p:tgtEl>
                                        <p:attrNameLst>
                                          <p:attrName>fillcolor</p:attrName>
                                        </p:attrNameLst>
                                      </p:cBhvr>
                                      <p:to>
                                        <a:srgbClr val="D99694"/>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18"/>
                                        </p:tgtEl>
                                      </p:cBhvr>
                                    </p:cmd>
                                  </p:childTnLst>
                                </p:cTn>
                              </p:par>
                              <p:par>
                                <p:cTn id="50" presetID="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1"/>
                                        </p:tgtEl>
                                        <p:attrNameLst>
                                          <p:attrName>fillcolor</p:attrName>
                                        </p:attrNameLst>
                                      </p:cBhvr>
                                      <p:to>
                                        <a:srgbClr val="D99694"/>
                                      </p:to>
                                    </p:animClr>
                                    <p:set>
                                      <p:cBhvr>
                                        <p:cTn id="60" dur="500" fill="hold"/>
                                        <p:tgtEl>
                                          <p:spTgt spid="11"/>
                                        </p:tgtEl>
                                        <p:attrNameLst>
                                          <p:attrName>fill.type</p:attrName>
                                        </p:attrNameLst>
                                      </p:cBhvr>
                                      <p:to>
                                        <p:strVal val="solid"/>
                                      </p:to>
                                    </p:set>
                                    <p:set>
                                      <p:cBhvr>
                                        <p:cTn id="61" dur="500" fill="hold"/>
                                        <p:tgtEl>
                                          <p:spTgt spid="11"/>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18"/>
                                        </p:tgtEl>
                                      </p:cBhvr>
                                    </p:cmd>
                                  </p:childTnLst>
                                </p:cTn>
                              </p:par>
                              <p:par>
                                <p:cTn id="64" presetID="1" presetClass="entr" presetSubtype="0" fill="hold" nodeType="withEffect">
                                  <p:stCondLst>
                                    <p:cond delay="0"/>
                                  </p:stCondLst>
                                  <p:childTnLst>
                                    <p:set>
                                      <p:cBhvr>
                                        <p:cTn id="65" dur="1" fill="hold">
                                          <p:stCondLst>
                                            <p:cond delay="9"/>
                                          </p:stCondLst>
                                        </p:cTn>
                                        <p:tgtEl>
                                          <p:spTgt spid="15"/>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2"/>
                                        </p:tgtEl>
                                        <p:attrNameLst>
                                          <p:attrName>fillcolor</p:attrName>
                                        </p:attrNameLst>
                                      </p:cBhvr>
                                      <p:to>
                                        <a:srgbClr val="D99694"/>
                                      </p:to>
                                    </p:animClr>
                                    <p:set>
                                      <p:cBhvr>
                                        <p:cTn id="74" dur="500" fill="hold"/>
                                        <p:tgtEl>
                                          <p:spTgt spid="12"/>
                                        </p:tgtEl>
                                        <p:attrNameLst>
                                          <p:attrName>fill.type</p:attrName>
                                        </p:attrNameLst>
                                      </p:cBhvr>
                                      <p:to>
                                        <p:strVal val="solid"/>
                                      </p:to>
                                    </p:set>
                                    <p:set>
                                      <p:cBhvr>
                                        <p:cTn id="75" dur="500" fill="hold"/>
                                        <p:tgtEl>
                                          <p:spTgt spid="12"/>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18"/>
                                        </p:tgtEl>
                                      </p:cBhvr>
                                    </p:cmd>
                                  </p:childTnLst>
                                </p:cTn>
                              </p:par>
                              <p:par>
                                <p:cTn id="78" presetID="1" presetClass="entr" presetSubtype="0" fill="hold" nodeType="withEffect">
                                  <p:stCondLst>
                                    <p:cond delay="0"/>
                                  </p:stCondLst>
                                  <p:childTnLst>
                                    <p:set>
                                      <p:cBhvr>
                                        <p:cTn id="79" dur="1" fill="hold">
                                          <p:stCondLst>
                                            <p:cond delay="9"/>
                                          </p:stCondLst>
                                        </p:cTn>
                                        <p:tgtEl>
                                          <p:spTgt spid="16"/>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3" fill="hold" display="0">
                  <p:stCondLst>
                    <p:cond delay="indefinite"/>
                  </p:stCondLst>
                  <p:endCondLst>
                    <p:cond evt="onStopAudio" delay="0">
                      <p:tgtEl>
                        <p:sldTgt/>
                      </p:tgtEl>
                    </p:cond>
                  </p:endCondLst>
                </p:cTn>
                <p:tgtEl>
                  <p:spTgt spid="13"/>
                </p:tgtEl>
              </p:cMediaNode>
            </p:audio>
            <p:audio>
              <p:cMediaNode vol="80000">
                <p:cTn id="84"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876300"/>
            <a:ext cx="15435000" cy="1414800"/>
          </a:xfrm>
        </p:spPr>
        <p:txBody>
          <a:bodyPr/>
          <a:lstStyle/>
          <a:p>
            <a:r>
              <a:rPr lang="en-US" sz="5000" b="1" smtClean="0">
                <a:latin typeface="Arial" panose="020B0604020202020204" pitchFamily="34" charset="0"/>
                <a:cs typeface="Arial" panose="020B0604020202020204" pitchFamily="34" charset="0"/>
              </a:rPr>
              <a:t>BÀI TẬP TRẮC </a:t>
            </a:r>
            <a:r>
              <a:rPr lang="en-US" sz="5000" b="1" dirty="0">
                <a:latin typeface="Arial" panose="020B0604020202020204" pitchFamily="34" charset="0"/>
                <a:cs typeface="Arial" panose="020B0604020202020204" pitchFamily="34" charset="0"/>
              </a:rPr>
              <a:t>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452716" y="2289958"/>
            <a:ext cx="15188458" cy="294667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9324496" y="6043366"/>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a:solidFill>
                  <a:prstClr val="black"/>
                </a:solidFill>
                <a:latin typeface="Arial" panose="020B0604020202020204" pitchFamily="34" charset="0"/>
                <a:ea typeface="Calibri" panose="020F0502020204030204" pitchFamily="34" charset="0"/>
              </a:rPr>
              <a:t>C. 9 cm</a:t>
            </a:r>
          </a:p>
        </p:txBody>
      </p:sp>
      <p:sp>
        <p:nvSpPr>
          <p:cNvPr id="10" name="Đáp án sai 1">
            <a:extLst>
              <a:ext uri="{FF2B5EF4-FFF2-40B4-BE49-F238E27FC236}">
                <a16:creationId xmlns:a16="http://schemas.microsoft.com/office/drawing/2014/main" id="{3FCD9830-5FD1-BD44-878B-228BD96CE996}"/>
              </a:ext>
            </a:extLst>
          </p:cNvPr>
          <p:cNvSpPr/>
          <p:nvPr/>
        </p:nvSpPr>
        <p:spPr>
          <a:xfrm>
            <a:off x="1724040" y="6035559"/>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en-US" sz="4000">
                <a:solidFill>
                  <a:prstClr val="black"/>
                </a:solidFill>
                <a:latin typeface="Arial" panose="020B0604020202020204" pitchFamily="34" charset="0"/>
                <a:ea typeface="Calibri" panose="020F0502020204030204" pitchFamily="34" charset="0"/>
              </a:rPr>
              <a:t>A</a:t>
            </a:r>
            <a:r>
              <a:rPr lang="en-US" sz="4000" smtClean="0">
                <a:solidFill>
                  <a:prstClr val="black"/>
                </a:solidFill>
                <a:latin typeface="Arial" panose="020B0604020202020204" pitchFamily="34" charset="0"/>
                <a:ea typeface="Calibri" panose="020F0502020204030204" pitchFamily="34" charset="0"/>
              </a:rPr>
              <a:t>. 3 </a:t>
            </a:r>
            <a:r>
              <a:rPr lang="en-US" sz="4000">
                <a:solidFill>
                  <a:prstClr val="black"/>
                </a:solidFill>
                <a:latin typeface="Arial" panose="020B0604020202020204" pitchFamily="34" charset="0"/>
                <a:ea typeface="Calibri" panose="020F0502020204030204" pitchFamily="34" charset="0"/>
              </a:rPr>
              <a:t>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13257658" y="6035559"/>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prstClr val="black"/>
                </a:solidFill>
                <a:latin typeface="Arial" panose="020B0604020202020204" pitchFamily="34" charset="0"/>
                <a:ea typeface="Calibri" panose="020F0502020204030204" pitchFamily="34" charset="0"/>
              </a:rPr>
              <a:t>D. 12 cm</a:t>
            </a:r>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5524268" y="6053904"/>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1200"/>
              </a:spcAft>
            </a:pPr>
            <a: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a:t>B. 6 cm</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694967" y="6225202"/>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522574" y="6194647"/>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765737" y="6220527"/>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899367" y="6194768"/>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sp>
        <p:nvSpPr>
          <p:cNvPr id="5" name="Rectangle 4"/>
          <p:cNvSpPr/>
          <p:nvPr/>
        </p:nvSpPr>
        <p:spPr>
          <a:xfrm>
            <a:off x="2112745" y="2317918"/>
            <a:ext cx="13868399" cy="2748253"/>
          </a:xfrm>
          <a:prstGeom prst="rect">
            <a:avLst/>
          </a:prstGeom>
        </p:spPr>
        <p:txBody>
          <a:bodyPr wrap="square">
            <a:spAutoFit/>
          </a:bodyPr>
          <a:lstStyle/>
          <a:p>
            <a:pPr lvl="0" algn="just">
              <a:lnSpc>
                <a:spcPct val="150000"/>
              </a:lnSpc>
              <a:defRPr/>
            </a:pPr>
            <a:r>
              <a:rPr kumimoji="0" lang="en-US" sz="40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mn-cs"/>
              </a:rPr>
              <a:t>4.22 </a:t>
            </a:r>
            <a:r>
              <a:rPr lang="vi-VN" sz="4000">
                <a:solidFill>
                  <a:prstClr val="black"/>
                </a:solidFill>
                <a:ea typeface="Calibri" panose="020F0502020204030204" pitchFamily="34" charset="0"/>
              </a:rPr>
              <a:t>Cho tam giác ABC cân tại A có AB = 15 cm, BC = 10 cm, đường phân giác trong của góc B cắt AC tại D. Khi đó, đoạn thẳng AD có độ dài là</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392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trips(downLeft)">
                                      <p:cBhvr>
                                        <p:cTn id="14" dur="500"/>
                                        <p:tgtEl>
                                          <p:spTgt spid="10"/>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Left)">
                                      <p:cBhvr>
                                        <p:cTn id="18" dur="500"/>
                                        <p:tgtEl>
                                          <p:spTgt spid="12"/>
                                        </p:tgtEl>
                                      </p:cBhvr>
                                    </p:animEffect>
                                  </p:childTnLst>
                                </p:cTn>
                              </p:par>
                            </p:childTnLst>
                          </p:cTn>
                        </p:par>
                        <p:par>
                          <p:cTn id="19" fill="hold">
                            <p:stCondLst>
                              <p:cond delay="1500"/>
                            </p:stCondLst>
                            <p:childTnLst>
                              <p:par>
                                <p:cTn id="20" presetID="18" presetClass="entr" presetSubtype="1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par>
                          <p:cTn id="23" fill="hold">
                            <p:stCondLst>
                              <p:cond delay="2000"/>
                            </p:stCondLst>
                            <p:childTnLst>
                              <p:par>
                                <p:cTn id="24" presetID="18" presetClass="entr" presetSubtype="12"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trips(down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9"/>
                                        </p:tgtEl>
                                        <p:attrNameLst>
                                          <p:attrName>fillcolor</p:attrName>
                                        </p:attrNameLst>
                                      </p:cBhvr>
                                      <p:to>
                                        <a:srgbClr val="92D050"/>
                                      </p:to>
                                    </p:animClr>
                                    <p:set>
                                      <p:cBhvr>
                                        <p:cTn id="32" dur="500" fill="hold"/>
                                        <p:tgtEl>
                                          <p:spTgt spid="9"/>
                                        </p:tgtEl>
                                        <p:attrNameLst>
                                          <p:attrName>fill.type</p:attrName>
                                        </p:attrNameLst>
                                      </p:cBhvr>
                                      <p:to>
                                        <p:strVal val="solid"/>
                                      </p:to>
                                    </p:set>
                                    <p:set>
                                      <p:cBhvr>
                                        <p:cTn id="33" dur="500" fill="hold"/>
                                        <p:tgtEl>
                                          <p:spTgt spid="9"/>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13"/>
                                        </p:tgtEl>
                                      </p:cBhvr>
                                    </p:cmd>
                                  </p:childTnLst>
                                </p:cTn>
                              </p:par>
                              <p:par>
                                <p:cTn id="36" presetID="1" presetClass="entr" presetSubtype="0" fill="hold" nodeType="withEffect">
                                  <p:stCondLst>
                                    <p:cond delay="0"/>
                                  </p:stCondLst>
                                  <p:childTnLst>
                                    <p:set>
                                      <p:cBhvr>
                                        <p:cTn id="37" dur="1" fill="hold">
                                          <p:stCondLst>
                                            <p:cond delay="9"/>
                                          </p:stCondLst>
                                        </p:cTn>
                                        <p:tgtEl>
                                          <p:spTgt spid="14"/>
                                        </p:tgtEl>
                                        <p:attrNameLst>
                                          <p:attrName>style.visibility</p:attrName>
                                        </p:attrNameLst>
                                      </p:cBhvr>
                                      <p:to>
                                        <p:strVal val="visible"/>
                                      </p:to>
                                    </p:set>
                                  </p:childTnLst>
                                </p:cTn>
                              </p:par>
                              <p:par>
                                <p:cTn id="38" presetID="26" presetClass="emph" presetSubtype="0" repeatCount="4000" fill="hold" grpId="1" nodeType="withEffect">
                                  <p:stCondLst>
                                    <p:cond delay="0"/>
                                  </p:st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0"/>
                                        </p:tgtEl>
                                        <p:attrNameLst>
                                          <p:attrName>fillcolor</p:attrName>
                                        </p:attrNameLst>
                                      </p:cBhvr>
                                      <p:to>
                                        <a:srgbClr val="D99694"/>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18"/>
                                        </p:tgtEl>
                                      </p:cBhvr>
                                    </p:cmd>
                                  </p:childTnLst>
                                </p:cTn>
                              </p:par>
                              <p:par>
                                <p:cTn id="50" presetID="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1"/>
                                        </p:tgtEl>
                                        <p:attrNameLst>
                                          <p:attrName>fillcolor</p:attrName>
                                        </p:attrNameLst>
                                      </p:cBhvr>
                                      <p:to>
                                        <a:srgbClr val="D99694"/>
                                      </p:to>
                                    </p:animClr>
                                    <p:set>
                                      <p:cBhvr>
                                        <p:cTn id="60" dur="500" fill="hold"/>
                                        <p:tgtEl>
                                          <p:spTgt spid="11"/>
                                        </p:tgtEl>
                                        <p:attrNameLst>
                                          <p:attrName>fill.type</p:attrName>
                                        </p:attrNameLst>
                                      </p:cBhvr>
                                      <p:to>
                                        <p:strVal val="solid"/>
                                      </p:to>
                                    </p:set>
                                    <p:set>
                                      <p:cBhvr>
                                        <p:cTn id="61" dur="500" fill="hold"/>
                                        <p:tgtEl>
                                          <p:spTgt spid="11"/>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18"/>
                                        </p:tgtEl>
                                      </p:cBhvr>
                                    </p:cmd>
                                  </p:childTnLst>
                                </p:cTn>
                              </p:par>
                              <p:par>
                                <p:cTn id="64" presetID="1" presetClass="entr" presetSubtype="0" fill="hold" nodeType="withEffect">
                                  <p:stCondLst>
                                    <p:cond delay="0"/>
                                  </p:stCondLst>
                                  <p:childTnLst>
                                    <p:set>
                                      <p:cBhvr>
                                        <p:cTn id="65" dur="1" fill="hold">
                                          <p:stCondLst>
                                            <p:cond delay="9"/>
                                          </p:stCondLst>
                                        </p:cTn>
                                        <p:tgtEl>
                                          <p:spTgt spid="15"/>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2"/>
                                        </p:tgtEl>
                                        <p:attrNameLst>
                                          <p:attrName>fillcolor</p:attrName>
                                        </p:attrNameLst>
                                      </p:cBhvr>
                                      <p:to>
                                        <a:srgbClr val="D99694"/>
                                      </p:to>
                                    </p:animClr>
                                    <p:set>
                                      <p:cBhvr>
                                        <p:cTn id="74" dur="500" fill="hold"/>
                                        <p:tgtEl>
                                          <p:spTgt spid="12"/>
                                        </p:tgtEl>
                                        <p:attrNameLst>
                                          <p:attrName>fill.type</p:attrName>
                                        </p:attrNameLst>
                                      </p:cBhvr>
                                      <p:to>
                                        <p:strVal val="solid"/>
                                      </p:to>
                                    </p:set>
                                    <p:set>
                                      <p:cBhvr>
                                        <p:cTn id="75" dur="500" fill="hold"/>
                                        <p:tgtEl>
                                          <p:spTgt spid="12"/>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18"/>
                                        </p:tgtEl>
                                      </p:cBhvr>
                                    </p:cmd>
                                  </p:childTnLst>
                                </p:cTn>
                              </p:par>
                              <p:par>
                                <p:cTn id="78" presetID="1" presetClass="entr" presetSubtype="0" fill="hold" nodeType="withEffect">
                                  <p:stCondLst>
                                    <p:cond delay="0"/>
                                  </p:stCondLst>
                                  <p:childTnLst>
                                    <p:set>
                                      <p:cBhvr>
                                        <p:cTn id="79" dur="1" fill="hold">
                                          <p:stCondLst>
                                            <p:cond delay="9"/>
                                          </p:stCondLst>
                                        </p:cTn>
                                        <p:tgtEl>
                                          <p:spTgt spid="16"/>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3" fill="hold" display="0">
                  <p:stCondLst>
                    <p:cond delay="indefinite"/>
                  </p:stCondLst>
                  <p:endCondLst>
                    <p:cond evt="onStopAudio" delay="0">
                      <p:tgtEl>
                        <p:sldTgt/>
                      </p:tgtEl>
                    </p:cond>
                  </p:endCondLst>
                </p:cTn>
                <p:tgtEl>
                  <p:spTgt spid="13"/>
                </p:tgtEl>
              </p:cMediaNode>
            </p:audio>
            <p:audio>
              <p:cMediaNode vol="80000">
                <p:cTn id="84"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20737175">
            <a:off x="-1227291" y="6955222"/>
            <a:ext cx="3048326" cy="933037"/>
          </a:xfrm>
          <a:prstGeom prst="rect">
            <a:avLst/>
          </a:prstGeom>
        </p:spPr>
      </p:pic>
      <p:pic>
        <p:nvPicPr>
          <p:cNvPr id="6" name="Picture 3"/>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15011400" y="-4305300"/>
            <a:ext cx="4987570" cy="5989439"/>
          </a:xfrm>
          <a:prstGeom prst="rect">
            <a:avLst/>
          </a:prstGeom>
        </p:spPr>
      </p:pic>
      <p:sp>
        <p:nvSpPr>
          <p:cNvPr id="7" name="Rectangle 6"/>
          <p:cNvSpPr/>
          <p:nvPr/>
        </p:nvSpPr>
        <p:spPr>
          <a:xfrm>
            <a:off x="332967" y="-38100"/>
            <a:ext cx="7662675" cy="861133"/>
          </a:xfrm>
          <a:prstGeom prst="rect">
            <a:avLst/>
          </a:prstGeom>
        </p:spPr>
        <p:txBody>
          <a:bodyPr wrap="none">
            <a:spAutoFit/>
          </a:bodyPr>
          <a:lstStyle/>
          <a:p>
            <a:pPr marL="571500" indent="-571500" algn="just">
              <a:lnSpc>
                <a:spcPct val="150000"/>
              </a:lnSpc>
              <a:spcAft>
                <a:spcPts val="800"/>
              </a:spcAft>
              <a:buFont typeface="Arial" panose="020B0604020202020204" pitchFamily="34" charset="0"/>
              <a:buChar char="•"/>
            </a:pPr>
            <a:r>
              <a:rPr lang="fr-FR" sz="3800" b="1" i="1">
                <a:solidFill>
                  <a:srgbClr val="C00000"/>
                </a:solidFill>
                <a:latin typeface="Arial" panose="020B0604020202020204" pitchFamily="34" charset="0"/>
                <a:ea typeface="Arial" panose="020B0604020202020204" pitchFamily="34" charset="0"/>
                <a:cs typeface="Arial" panose="020B0604020202020204" pitchFamily="34" charset="0"/>
              </a:rPr>
              <a:t>S</a:t>
            </a:r>
            <a:r>
              <a:rPr lang="fr-FR" sz="3800" b="1" i="1" smtClean="0">
                <a:solidFill>
                  <a:srgbClr val="C00000"/>
                </a:solidFill>
                <a:latin typeface="Arial" panose="020B0604020202020204" pitchFamily="34" charset="0"/>
                <a:ea typeface="Arial" panose="020B0604020202020204" pitchFamily="34" charset="0"/>
                <a:cs typeface="Arial" panose="020B0604020202020204" pitchFamily="34" charset="0"/>
              </a:rPr>
              <a:t>ơ </a:t>
            </a:r>
            <a:r>
              <a:rPr lang="fr-FR" sz="3800" b="1" i="1">
                <a:solidFill>
                  <a:srgbClr val="C00000"/>
                </a:solidFill>
                <a:latin typeface="Arial" panose="020B0604020202020204" pitchFamily="34" charset="0"/>
                <a:ea typeface="Arial" panose="020B0604020202020204" pitchFamily="34" charset="0"/>
                <a:cs typeface="Arial" panose="020B0604020202020204" pitchFamily="34" charset="0"/>
              </a:rPr>
              <a:t>đồ hệ thống hóa kiến thức</a:t>
            </a:r>
            <a:endParaRPr lang="en-US" sz="380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334581" y="857531"/>
            <a:ext cx="13256982" cy="9859879"/>
          </a:xfrm>
          <a:prstGeom prst="rect">
            <a:avLst/>
          </a:prstGeom>
        </p:spPr>
      </p:pic>
    </p:spTree>
    <p:extLst>
      <p:ext uri="{BB962C8B-B14F-4D97-AF65-F5344CB8AC3E}">
        <p14:creationId xmlns:p14="http://schemas.microsoft.com/office/powerpoint/2010/main" val="291990564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20737175">
            <a:off x="-1082514" y="8315860"/>
            <a:ext cx="3048326" cy="933037"/>
          </a:xfrm>
          <a:prstGeom prst="rect">
            <a:avLst/>
          </a:prstGeom>
        </p:spPr>
      </p:pic>
      <p:pic>
        <p:nvPicPr>
          <p:cNvPr id="6" name="Picture 3"/>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15011400" y="-4305300"/>
            <a:ext cx="4987570" cy="5989439"/>
          </a:xfrm>
          <a:prstGeom prst="rect">
            <a:avLst/>
          </a:prstGeom>
        </p:spPr>
      </p:pic>
      <p:pic>
        <p:nvPicPr>
          <p:cNvPr id="13" name="Picture 12"/>
          <p:cNvPicPr>
            <a:picLocks noChangeAspect="1"/>
          </p:cNvPicPr>
          <p:nvPr/>
        </p:nvPicPr>
        <p:blipFill>
          <a:blip r:embed="rId25"/>
          <a:stretch>
            <a:fillRect/>
          </a:stretch>
        </p:blipFill>
        <p:spPr>
          <a:xfrm>
            <a:off x="990600" y="278168"/>
            <a:ext cx="16306800" cy="10046932"/>
          </a:xfrm>
          <a:prstGeom prst="rect">
            <a:avLst/>
          </a:prstGeom>
        </p:spPr>
      </p:pic>
      <p:sp>
        <p:nvSpPr>
          <p:cNvPr id="14" name="Rectangle 13"/>
          <p:cNvSpPr/>
          <p:nvPr/>
        </p:nvSpPr>
        <p:spPr>
          <a:xfrm>
            <a:off x="332967" y="-38100"/>
            <a:ext cx="7662675" cy="861133"/>
          </a:xfrm>
          <a:prstGeom prst="rect">
            <a:avLst/>
          </a:prstGeom>
        </p:spPr>
        <p:txBody>
          <a:bodyPr wrap="none">
            <a:spAutoFit/>
          </a:bodyPr>
          <a:lstStyle/>
          <a:p>
            <a:pPr marL="571500" marR="0" lvl="0" indent="-57150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fr-FR" sz="3800" b="1" i="1" u="none" strike="noStrike" kern="120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rPr>
              <a:t>S</a:t>
            </a:r>
            <a:r>
              <a:rPr kumimoji="0" lang="fr-FR" sz="3800" b="1" i="1" u="none" strike="noStrike" kern="1200" cap="none" spc="0" normalizeH="0" baseline="0" noProof="0" smtClean="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rPr>
              <a:t>ơ </a:t>
            </a:r>
            <a:r>
              <a:rPr kumimoji="0" lang="fr-FR" sz="3800" b="1" i="1" u="none" strike="noStrike" kern="120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rPr>
              <a:t>đồ hệ thống hóa kiến thức</a:t>
            </a:r>
            <a:endParaRPr kumimoji="0" lang="en-US" sz="3800" b="0" i="0" u="none" strike="noStrike" kern="120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516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1174</Words>
  <Application>Microsoft Office PowerPoint</Application>
  <PresentationFormat>Custom</PresentationFormat>
  <Paragraphs>152</Paragraphs>
  <Slides>26</Slides>
  <Notes>10</Notes>
  <HiddenSlides>0</HiddenSlides>
  <MMClips>20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26</vt:i4>
      </vt:variant>
    </vt:vector>
  </HeadingPairs>
  <TitlesOfParts>
    <vt:vector size="38" baseType="lpstr">
      <vt:lpstr>Calibri</vt:lpstr>
      <vt:lpstr>Cambria Math</vt:lpstr>
      <vt:lpstr>Arial</vt:lpstr>
      <vt:lpstr>Dotum</vt:lpstr>
      <vt:lpstr>Times New Roman</vt:lpstr>
      <vt:lpstr>Anton</vt:lpstr>
      <vt:lpstr>Kavoon</vt:lpstr>
      <vt:lpstr>Calibri Light</vt:lpstr>
      <vt:lpstr>Office Theme</vt:lpstr>
      <vt:lpstr>5_Office Theme</vt:lpstr>
      <vt:lpstr>1_Office Theme</vt:lpstr>
      <vt:lpstr>2_Office Theme</vt:lpstr>
      <vt:lpstr>PowerPoint Presentation</vt:lpstr>
      <vt:lpstr>PowerPoint Presentation</vt:lpstr>
      <vt:lpstr>BÀI TẬP TRẮC NGHIỆM</vt:lpstr>
      <vt:lpstr>BÀI TẬP TRẮC NGHIỆM</vt:lpstr>
      <vt:lpstr>BÀI TẬP TRẮC NGHIỆM</vt:lpstr>
      <vt:lpstr>BÀI TẬP TRẮC NGHIỆM</vt:lpstr>
      <vt:lpstr>BÀI TẬP TRẮC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HP</cp:lastModifiedBy>
  <cp:revision>2</cp:revision>
  <dcterms:created xsi:type="dcterms:W3CDTF">2006-08-16T00:00:00Z</dcterms:created>
  <dcterms:modified xsi:type="dcterms:W3CDTF">2024-11-28T01:27:17Z</dcterms:modified>
  <dc:identifier>DAFSQ-Bl3TE</dc:identifier>
</cp:coreProperties>
</file>