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24"/>
  </p:notesMasterIdLst>
  <p:sldIdLst>
    <p:sldId id="256" r:id="rId2"/>
    <p:sldId id="257" r:id="rId3"/>
    <p:sldId id="272" r:id="rId4"/>
    <p:sldId id="282" r:id="rId5"/>
    <p:sldId id="260" r:id="rId6"/>
    <p:sldId id="313" r:id="rId7"/>
    <p:sldId id="299" r:id="rId8"/>
    <p:sldId id="292" r:id="rId9"/>
    <p:sldId id="314" r:id="rId10"/>
    <p:sldId id="315" r:id="rId11"/>
    <p:sldId id="316" r:id="rId12"/>
    <p:sldId id="317" r:id="rId13"/>
    <p:sldId id="281" r:id="rId14"/>
    <p:sldId id="298" r:id="rId15"/>
    <p:sldId id="318" r:id="rId16"/>
    <p:sldId id="301" r:id="rId17"/>
    <p:sldId id="273" r:id="rId18"/>
    <p:sldId id="305" r:id="rId19"/>
    <p:sldId id="319" r:id="rId20"/>
    <p:sldId id="320" r:id="rId21"/>
    <p:sldId id="262" r:id="rId22"/>
    <p:sldId id="267" r:id="rId23"/>
  </p:sldIdLst>
  <p:sldSz cx="18288000" cy="10287000"/>
  <p:notesSz cx="6858000" cy="9144000"/>
  <p:embeddedFontLst>
    <p:embeddedFont>
      <p:font typeface="Calibri" panose="020F0502020204030204" pitchFamily="34" charset="0"/>
      <p:regular r:id="rId25"/>
      <p:bold r:id="rId26"/>
      <p:italic r:id="rId27"/>
      <p:boldItalic r:id="rId28"/>
    </p:embeddedFont>
    <p:embeddedFont>
      <p:font typeface="Cambria Math" panose="02040503050406030204" pitchFamily="18"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5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0" d="100"/>
          <a:sy n="40" d="100"/>
        </p:scale>
        <p:origin x="828"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07497C-14B9-4D58-AA42-E1DA0BD1B0AB}" type="datetimeFigureOut">
              <a:rPr lang="en-US" smtClean="0"/>
              <a:t>10/22/2023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57C3AE-958F-4C14-97EF-1D5177D8DE8D}" type="slidenum">
              <a:rPr lang="en-US" smtClean="0"/>
              <a:t>‹#›</a:t>
            </a:fld>
            <a:endParaRPr lang="en-US"/>
          </a:p>
        </p:txBody>
      </p:sp>
    </p:spTree>
    <p:extLst>
      <p:ext uri="{BB962C8B-B14F-4D97-AF65-F5344CB8AC3E}">
        <p14:creationId xmlns:p14="http://schemas.microsoft.com/office/powerpoint/2010/main" val="3362177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57C3AE-958F-4C14-97EF-1D5177D8DE8D}" type="slidenum">
              <a:rPr lang="en-US" smtClean="0"/>
              <a:t>14</a:t>
            </a:fld>
            <a:endParaRPr lang="en-US"/>
          </a:p>
        </p:txBody>
      </p:sp>
    </p:spTree>
    <p:extLst>
      <p:ext uri="{BB962C8B-B14F-4D97-AF65-F5344CB8AC3E}">
        <p14:creationId xmlns:p14="http://schemas.microsoft.com/office/powerpoint/2010/main" val="3741990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57C3AE-958F-4C14-97EF-1D5177D8DE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33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8.svg"/><Relationship Id="rId7"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40.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8.svg"/><Relationship Id="rId7"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60.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34.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20.png"/><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7.xml"/><Relationship Id="rId10" Type="http://schemas.microsoft.com/office/2007/relationships/hdphoto" Target="../media/hdphoto6.wdp"/><Relationship Id="rId4" Type="http://schemas.openxmlformats.org/officeDocument/2006/relationships/image" Target="../media/image37.sv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38.png"/><Relationship Id="rId10" Type="http://schemas.openxmlformats.org/officeDocument/2006/relationships/image" Target="../media/image340.png"/><Relationship Id="rId4" Type="http://schemas.openxmlformats.org/officeDocument/2006/relationships/image" Target="../media/image37.svg"/></Relationships>
</file>

<file path=ppt/slides/_rels/slide16.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3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8.sv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0.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0.png"/><Relationship Id="rId20" Type="http://schemas.openxmlformats.org/officeDocument/2006/relationships/image" Target="../media/image400.pn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0.png"/><Relationship Id="rId20" Type="http://schemas.openxmlformats.org/officeDocument/2006/relationships/image" Target="../media/image410.pn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0.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8.svg"/><Relationship Id="rId5" Type="http://schemas.openxmlformats.org/officeDocument/2006/relationships/image" Target="../media/image6.svg"/><Relationship Id="rId15" Type="http://schemas.openxmlformats.org/officeDocument/2006/relationships/image" Target="../media/image2.svg"/><Relationship Id="rId10"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microsoft.com/office/2007/relationships/hdphoto" Target="../media/hdphoto10.wdp"/><Relationship Id="rId7"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8.svg"/><Relationship Id="rId7" Type="http://schemas.openxmlformats.org/officeDocument/2006/relationships/image" Target="../media/image2.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50.sv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svg"/><Relationship Id="rId7" Type="http://schemas.openxmlformats.org/officeDocument/2006/relationships/image" Target="../media/image1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50.svg"/><Relationship Id="rId5" Type="http://schemas.openxmlformats.org/officeDocument/2006/relationships/image" Target="../media/image52.svg"/><Relationship Id="rId10" Type="http://schemas.openxmlformats.org/officeDocument/2006/relationships/image" Target="../media/image49.png"/><Relationship Id="rId4" Type="http://schemas.openxmlformats.org/officeDocument/2006/relationships/image" Target="../media/image51.png"/><Relationship Id="rId9" Type="http://schemas.openxmlformats.org/officeDocument/2006/relationships/image" Target="../media/image54.sv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13" Type="http://schemas.openxmlformats.org/officeDocument/2006/relationships/image" Target="../media/image27.png"/><Relationship Id="rId3" Type="http://schemas.openxmlformats.org/officeDocument/2006/relationships/image" Target="../media/image25.svg"/><Relationship Id="rId12" Type="http://schemas.openxmlformats.org/officeDocument/2006/relationships/image" Target="../media/image16.png"/><Relationship Id="rId2" Type="http://schemas.openxmlformats.org/officeDocument/2006/relationships/image" Target="../media/image24.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11" Type="http://schemas.openxmlformats.org/officeDocument/2006/relationships/image" Target="../media/image20.png"/><Relationship Id="rId10" Type="http://schemas.microsoft.com/office/2007/relationships/hdphoto" Target="../media/hdphoto2.wdp"/><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11" Type="http://schemas.openxmlformats.org/officeDocument/2006/relationships/image" Target="../media/image210.png"/><Relationship Id="rId10" Type="http://schemas.microsoft.com/office/2007/relationships/hdphoto" Target="../media/hdphoto2.wdp"/><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3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8.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03476" y="2378363"/>
            <a:ext cx="2049550" cy="2544588"/>
          </a:xfrm>
          <a:prstGeom prst="rect">
            <a:avLst/>
          </a:prstGeom>
        </p:spPr>
      </p:pic>
      <p:grpSp>
        <p:nvGrpSpPr>
          <p:cNvPr id="3" name="Group 3"/>
          <p:cNvGrpSpPr/>
          <p:nvPr/>
        </p:nvGrpSpPr>
        <p:grpSpPr>
          <a:xfrm>
            <a:off x="0" y="6406907"/>
            <a:ext cx="18288000" cy="3880093"/>
            <a:chOff x="0" y="0"/>
            <a:chExt cx="4816593" cy="1021917"/>
          </a:xfrm>
        </p:grpSpPr>
        <p:sp>
          <p:nvSpPr>
            <p:cNvPr id="4" name="Freeform 4"/>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vi-VN"/>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49625" y="1171474"/>
            <a:ext cx="13796473" cy="723780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5970" y="1885067"/>
            <a:ext cx="1843830" cy="1853943"/>
          </a:xfrm>
          <a:prstGeom prst="rect">
            <a:avLst/>
          </a:prstGeom>
        </p:spPr>
      </p:pic>
      <p:grpSp>
        <p:nvGrpSpPr>
          <p:cNvPr id="8" name="Group 8"/>
          <p:cNvGrpSpPr/>
          <p:nvPr/>
        </p:nvGrpSpPr>
        <p:grpSpPr>
          <a:xfrm>
            <a:off x="-1371833" y="-873525"/>
            <a:ext cx="21031665" cy="1344037"/>
            <a:chOff x="0" y="0"/>
            <a:chExt cx="28042220" cy="1792049"/>
          </a:xfrm>
        </p:grpSpPr>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b="78321"/>
            <a:stretch>
              <a:fillRect/>
            </a:stretch>
          </p:blipFill>
          <p:spPr>
            <a:xfrm flipV="1">
              <a:off x="0" y="0"/>
              <a:ext cx="15104543" cy="1792049"/>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b="78321"/>
            <a:stretch>
              <a:fillRect/>
            </a:stretch>
          </p:blipFill>
          <p:spPr>
            <a:xfrm flipV="1">
              <a:off x="12937677" y="0"/>
              <a:ext cx="15104543" cy="1792049"/>
            </a:xfrm>
            <a:prstGeom prst="rect">
              <a:avLst/>
            </a:prstGeom>
          </p:spPr>
        </p:pic>
      </p:grpSp>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242790" y="8893646"/>
            <a:ext cx="8580377" cy="4664605"/>
          </a:xfrm>
          <a:prstGeom prst="rect">
            <a:avLst/>
          </a:prstGeom>
        </p:spPr>
      </p:pic>
      <p:pic>
        <p:nvPicPr>
          <p:cNvPr id="21" name="Picture 16">
            <a:extLst>
              <a:ext uri="{FF2B5EF4-FFF2-40B4-BE49-F238E27FC236}">
                <a16:creationId xmlns:a16="http://schemas.microsoft.com/office/drawing/2014/main" id="{E2083BDF-A63D-4D90-AAD5-AF39614FB3A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29241" y="2171700"/>
            <a:ext cx="5344582" cy="10968359"/>
          </a:xfrm>
          <a:prstGeom prst="rect">
            <a:avLst/>
          </a:prstGeom>
        </p:spPr>
      </p:pic>
      <p:sp>
        <p:nvSpPr>
          <p:cNvPr id="23" name="TextBox 22">
            <a:extLst>
              <a:ext uri="{FF2B5EF4-FFF2-40B4-BE49-F238E27FC236}">
                <a16:creationId xmlns:a16="http://schemas.microsoft.com/office/drawing/2014/main" id="{1F944A62-FF35-44D3-919C-18E7599EAEB0}"/>
              </a:ext>
            </a:extLst>
          </p:cNvPr>
          <p:cNvSpPr txBox="1"/>
          <p:nvPr/>
        </p:nvSpPr>
        <p:spPr>
          <a:xfrm>
            <a:off x="3352800" y="2204211"/>
            <a:ext cx="11896911" cy="5196294"/>
          </a:xfrm>
          <a:prstGeom prst="rect">
            <a:avLst/>
          </a:prstGeom>
          <a:noFill/>
        </p:spPr>
        <p:txBody>
          <a:bodyPr wrap="square">
            <a:spAutoFit/>
          </a:bodyPr>
          <a:lstStyle/>
          <a:p>
            <a:pPr lvl="0" algn="ctr">
              <a:lnSpc>
                <a:spcPct val="150000"/>
              </a:lnSpc>
              <a:spcAft>
                <a:spcPts val="1000"/>
              </a:spcAft>
            </a:pPr>
            <a:r>
              <a:rPr lang="en-US" sz="7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CHÀO MỪNG CÁC EM</a:t>
            </a:r>
          </a:p>
          <a:p>
            <a:pPr lvl="0" algn="ctr">
              <a:lnSpc>
                <a:spcPct val="150000"/>
              </a:lnSpc>
              <a:spcAft>
                <a:spcPts val="1000"/>
              </a:spcAft>
            </a:pPr>
            <a:r>
              <a:rPr lang="en-US" sz="7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ĐÃ ĐẾN VỚI BÀI HỌC </a:t>
            </a:r>
          </a:p>
          <a:p>
            <a:pPr lvl="0" algn="ctr">
              <a:lnSpc>
                <a:spcPct val="150000"/>
              </a:lnSpc>
              <a:spcAft>
                <a:spcPts val="1000"/>
              </a:spcAft>
            </a:pPr>
            <a:r>
              <a:rPr lang="en-US" sz="7000" b="1">
                <a:solidFill>
                  <a:schemeClr val="bg1"/>
                </a:solidFill>
                <a:effectLst/>
                <a:latin typeface="Arial" panose="020B0604020202020204" pitchFamily="34" charset="0"/>
                <a:ea typeface="Calibri" panose="020F0502020204030204" pitchFamily="34" charset="0"/>
                <a:cs typeface="Arial" panose="020B0604020202020204" pitchFamily="34" charset="0"/>
              </a:rPr>
              <a:t>HÔM NAY!</a:t>
            </a:r>
            <a:endParaRPr lang="en-US" sz="7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4" name="Picture 2">
            <a:extLst>
              <a:ext uri="{FF2B5EF4-FFF2-40B4-BE49-F238E27FC236}">
                <a16:creationId xmlns:a16="http://schemas.microsoft.com/office/drawing/2014/main" id="{2F439E8E-597B-4B6E-B899-27BB81A28CC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621000" y="7412294"/>
            <a:ext cx="1503216" cy="1481352"/>
          </a:xfrm>
          <a:prstGeom prst="rect">
            <a:avLst/>
          </a:prstGeom>
        </p:spPr>
      </p:pic>
      <p:pic>
        <p:nvPicPr>
          <p:cNvPr id="25" name="Picture 9">
            <a:extLst>
              <a:ext uri="{FF2B5EF4-FFF2-40B4-BE49-F238E27FC236}">
                <a16:creationId xmlns:a16="http://schemas.microsoft.com/office/drawing/2014/main" id="{6A7CB8BA-A5C7-424B-ACA0-5098C1B3B15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7173450" y="6876896"/>
            <a:ext cx="875639" cy="20014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14" name="Group 14"/>
          <p:cNvGrpSpPr/>
          <p:nvPr/>
        </p:nvGrpSpPr>
        <p:grpSpPr>
          <a:xfrm>
            <a:off x="-1981666" y="9347654"/>
            <a:ext cx="21031665" cy="1344037"/>
            <a:chOff x="0" y="0"/>
            <a:chExt cx="28042220" cy="1792049"/>
          </a:xfrm>
        </p:grpSpPr>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27" name="Group 2"/>
          <p:cNvGrpSpPr/>
          <p:nvPr/>
        </p:nvGrpSpPr>
        <p:grpSpPr>
          <a:xfrm rot="16200000">
            <a:off x="-9337552" y="2970402"/>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vi-VN"/>
            </a:p>
          </p:txBody>
        </p:sp>
        <p:sp>
          <p:nvSpPr>
            <p:cNvPr id="29"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
          <p:cNvGrpSpPr/>
          <p:nvPr/>
        </p:nvGrpSpPr>
        <p:grpSpPr>
          <a:xfrm rot="16200000">
            <a:off x="9102179" y="4263479"/>
            <a:ext cx="18287996" cy="1607647"/>
            <a:chOff x="0" y="-38100"/>
            <a:chExt cx="4816592" cy="1081142"/>
          </a:xfrm>
        </p:grpSpPr>
        <p:sp>
          <p:nvSpPr>
            <p:cNvPr id="32" name="Freeform 3"/>
            <p:cNvSpPr/>
            <p:nvPr/>
          </p:nvSpPr>
          <p:spPr>
            <a:xfrm>
              <a:off x="0" y="21125"/>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vi-VN"/>
            </a:p>
          </p:txBody>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0">
            <a:extLst>
              <a:ext uri="{FF2B5EF4-FFF2-40B4-BE49-F238E27FC236}">
                <a16:creationId xmlns:a16="http://schemas.microsoft.com/office/drawing/2014/main" id="{CD5CBA83-4E45-4084-9E5B-3CDA7531EACF}"/>
              </a:ext>
            </a:extLst>
          </p:cNvPr>
          <p:cNvPicPr>
            <a:picLocks noChangeAspect="1"/>
          </p:cNvPicPr>
          <p:nvPr/>
        </p:nvPicPr>
        <p:blipFill>
          <a:blip r:embed="rId4"/>
          <a:stretch>
            <a:fillRect/>
          </a:stretch>
        </p:blipFill>
        <p:spPr>
          <a:xfrm flipH="1">
            <a:off x="14820619" y="7404374"/>
            <a:ext cx="2508246" cy="2263988"/>
          </a:xfrm>
          <a:prstGeom prst="rect">
            <a:avLst/>
          </a:prstGeom>
        </p:spPr>
      </p:pic>
      <p:sp>
        <p:nvSpPr>
          <p:cNvPr id="43" name="TextBox 10"/>
          <p:cNvSpPr txBox="1"/>
          <p:nvPr/>
        </p:nvSpPr>
        <p:spPr>
          <a:xfrm>
            <a:off x="813110" y="560210"/>
            <a:ext cx="16592078" cy="1079270"/>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000" b="1" i="0" u="none" strike="noStrike" kern="1200" cap="none" spc="324"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6000" b="1" i="0" u="none" strike="noStrike" kern="1200" cap="none" spc="324"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sp>
        <p:nvSpPr>
          <p:cNvPr id="45" name="Rectangle 44"/>
          <p:cNvSpPr/>
          <p:nvPr/>
        </p:nvSpPr>
        <p:spPr>
          <a:xfrm>
            <a:off x="1219200" y="2120923"/>
            <a:ext cx="9423665" cy="2077492"/>
          </a:xfrm>
          <a:prstGeom prst="rect">
            <a:avLst/>
          </a:prstGeom>
        </p:spPr>
        <p:txBody>
          <a:bodyPr wrap="square">
            <a:spAutoFit/>
          </a:bodyPr>
          <a:lstStyle/>
          <a:p>
            <a:pPr marL="30480" marR="30480" lvl="0" algn="just">
              <a:lnSpc>
                <a:spcPct val="150000"/>
              </a:lnSpc>
              <a:spcAft>
                <a:spcPts val="1200"/>
              </a:spcAft>
            </a:pPr>
            <a:r>
              <a:rPr lang="vi-VN" sz="4300" b="1">
                <a:solidFill>
                  <a:srgbClr val="000000"/>
                </a:solidFill>
                <a:ea typeface="Times New Roman" panose="02020603050405020304" pitchFamily="18" charset="0"/>
                <a:cs typeface="Arial" panose="020B0604020202020204" pitchFamily="34" charset="0"/>
                <a:sym typeface="Arial"/>
              </a:rPr>
              <a:t>Câu 3. </a:t>
            </a:r>
            <a:r>
              <a:rPr lang="vi-VN" sz="4300">
                <a:solidFill>
                  <a:srgbClr val="000000"/>
                </a:solidFill>
                <a:ea typeface="Times New Roman" panose="02020603050405020304" pitchFamily="18" charset="0"/>
                <a:cs typeface="Arial" panose="020B0604020202020204" pitchFamily="34" charset="0"/>
                <a:sym typeface="Arial"/>
              </a:rPr>
              <a:t>Cho </a:t>
            </a:r>
            <a:r>
              <a:rPr lang="el-GR" sz="430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Δ</a:t>
            </a:r>
            <a:r>
              <a:rPr lang="vi-VN" sz="4300">
                <a:solidFill>
                  <a:srgbClr val="000000"/>
                </a:solidFill>
                <a:ea typeface="Times New Roman" panose="02020603050405020304" pitchFamily="18" charset="0"/>
                <a:cs typeface="Arial" panose="020B0604020202020204" pitchFamily="34" charset="0"/>
                <a:sym typeface="Arial"/>
              </a:rPr>
              <a:t>ABC, AD là phân giác trong của góc A. Hãy chọn câu </a:t>
            </a:r>
            <a:r>
              <a:rPr lang="vi-VN" sz="4300" b="1">
                <a:solidFill>
                  <a:srgbClr val="000000"/>
                </a:solidFill>
                <a:ea typeface="Times New Roman" panose="02020603050405020304" pitchFamily="18" charset="0"/>
                <a:cs typeface="Arial" panose="020B0604020202020204" pitchFamily="34" charset="0"/>
                <a:sym typeface="Arial"/>
              </a:rPr>
              <a:t>sai:</a:t>
            </a:r>
            <a:endParaRPr kumimoji="0" lang="en-US" sz="43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46" name="Rectangle 45"/>
              <p:cNvSpPr/>
              <p:nvPr/>
            </p:nvSpPr>
            <p:spPr>
              <a:xfrm>
                <a:off x="1795288" y="4363763"/>
                <a:ext cx="9581553" cy="3710183"/>
              </a:xfrm>
              <a:prstGeom prst="rect">
                <a:avLst/>
              </a:prstGeom>
            </p:spPr>
            <p:txBody>
              <a:bodyPr wrap="square">
                <a:spAutoFit/>
              </a:bodyPr>
              <a:lstStyle/>
              <a:p>
                <a:pPr lvl="0" algn="just">
                  <a:lnSpc>
                    <a:spcPct val="200000"/>
                  </a:lnSpc>
                  <a:spcAft>
                    <a:spcPts val="600"/>
                  </a:spcAft>
                  <a:tabLst>
                    <a:tab pos="1719580" algn="l"/>
                    <a:tab pos="3262630" algn="l"/>
                    <a:tab pos="4806315" algn="l"/>
                  </a:tabLst>
                </a:pPr>
                <a:r>
                  <a:rPr lang="en-US" sz="4300">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a:rPr lang="en-US" sz="4300" b="0" i="1">
                        <a:latin typeface="Cambria Math" panose="02040503050406030204" pitchFamily="18" charset="0"/>
                        <a:ea typeface="Arial" panose="020B0604020202020204" pitchFamily="34" charset="0"/>
                        <a:cs typeface="Times New Roman" panose="02020603050405020304" pitchFamily="18" charset="0"/>
                      </a:rPr>
                      <m:t> </m:t>
                    </m:r>
                    <m:f>
                      <m:fPr>
                        <m:ctrlPr>
                          <a:rPr lang="en-US" sz="4300" i="1" smtClean="0">
                            <a:latin typeface="Cambria Math" panose="02040503050406030204" pitchFamily="18" charset="0"/>
                            <a:ea typeface="Arial" panose="020B0604020202020204" pitchFamily="34" charset="0"/>
                            <a:cs typeface="Times New Roman" panose="02020603050405020304" pitchFamily="18" charset="0"/>
                          </a:rPr>
                        </m:ctrlPr>
                      </m:fPr>
                      <m:num>
                        <m:r>
                          <a:rPr lang="fr-FR" sz="4300" b="0" i="1">
                            <a:effectLst/>
                            <a:latin typeface="Cambria Math" panose="02040503050406030204" pitchFamily="18" charset="0"/>
                            <a:ea typeface="Arial" panose="020B0604020202020204" pitchFamily="34" charset="0"/>
                            <a:cs typeface="Times New Roman" panose="02020603050405020304" pitchFamily="18" charset="0"/>
                          </a:rPr>
                          <m:t>𝐷𝐶</m:t>
                        </m:r>
                      </m:num>
                      <m:den>
                        <m:r>
                          <a:rPr lang="fr-FR" sz="4300" b="0" i="1">
                            <a:effectLst/>
                            <a:latin typeface="Cambria Math" panose="02040503050406030204" pitchFamily="18" charset="0"/>
                            <a:ea typeface="Arial" panose="020B0604020202020204" pitchFamily="34" charset="0"/>
                            <a:cs typeface="Times New Roman" panose="02020603050405020304" pitchFamily="18" charset="0"/>
                          </a:rPr>
                          <m:t>𝐷𝐵</m:t>
                        </m:r>
                      </m:den>
                    </m:f>
                    <m:r>
                      <a:rPr lang="fr-FR" sz="4300" b="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3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4300" b="0" i="1">
                            <a:effectLst/>
                            <a:latin typeface="Cambria Math" panose="02040503050406030204" pitchFamily="18" charset="0"/>
                            <a:ea typeface="Arial" panose="020B0604020202020204" pitchFamily="34" charset="0"/>
                            <a:cs typeface="Times New Roman" panose="02020603050405020304" pitchFamily="18" charset="0"/>
                          </a:rPr>
                          <m:t>𝐴𝐶</m:t>
                        </m:r>
                      </m:num>
                      <m:den>
                        <m:r>
                          <a:rPr lang="fr-FR" sz="4300" b="0" i="1">
                            <a:effectLst/>
                            <a:latin typeface="Cambria Math" panose="02040503050406030204" pitchFamily="18" charset="0"/>
                            <a:ea typeface="Arial" panose="020B0604020202020204" pitchFamily="34" charset="0"/>
                            <a:cs typeface="Times New Roman" panose="02020603050405020304" pitchFamily="18" charset="0"/>
                          </a:rPr>
                          <m:t>𝐴𝐵</m:t>
                        </m:r>
                      </m:den>
                    </m:f>
                  </m:oMath>
                </a14:m>
                <a:r>
                  <a:rPr lang="fr-FR" sz="4300">
                    <a:effectLst/>
                    <a:latin typeface="Arial" panose="020B0604020202020204" pitchFamily="34" charset="0"/>
                    <a:ea typeface="Arial" panose="020B0604020202020204" pitchFamily="34" charset="0"/>
                    <a:cs typeface="Arial" panose="020B0604020202020204" pitchFamily="34" charset="0"/>
                  </a:rPr>
                  <a:t>		B. </a:t>
                </a:r>
                <a14:m>
                  <m:oMath xmlns:m="http://schemas.openxmlformats.org/officeDocument/2006/math">
                    <m:f>
                      <m:fPr>
                        <m:ctrlPr>
                          <a:rPr lang="en-US" sz="43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4300" b="0" i="1">
                            <a:effectLst/>
                            <a:latin typeface="Cambria Math" panose="02040503050406030204" pitchFamily="18" charset="0"/>
                            <a:ea typeface="Arial" panose="020B0604020202020204" pitchFamily="34" charset="0"/>
                            <a:cs typeface="Times New Roman" panose="02020603050405020304" pitchFamily="18" charset="0"/>
                          </a:rPr>
                          <m:t>𝐴𝐵</m:t>
                        </m:r>
                      </m:num>
                      <m:den>
                        <m:r>
                          <a:rPr lang="fr-FR" sz="4300" b="0" i="1">
                            <a:effectLst/>
                            <a:latin typeface="Cambria Math" panose="02040503050406030204" pitchFamily="18" charset="0"/>
                            <a:ea typeface="Arial" panose="020B0604020202020204" pitchFamily="34" charset="0"/>
                            <a:cs typeface="Times New Roman" panose="02020603050405020304" pitchFamily="18" charset="0"/>
                          </a:rPr>
                          <m:t>𝐷𝐵</m:t>
                        </m:r>
                      </m:den>
                    </m:f>
                    <m:r>
                      <a:rPr lang="fr-FR" sz="4300" b="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3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4300" b="0" i="1">
                            <a:effectLst/>
                            <a:latin typeface="Cambria Math" panose="02040503050406030204" pitchFamily="18" charset="0"/>
                            <a:ea typeface="Arial" panose="020B0604020202020204" pitchFamily="34" charset="0"/>
                            <a:cs typeface="Times New Roman" panose="02020603050405020304" pitchFamily="18" charset="0"/>
                          </a:rPr>
                          <m:t>𝐴𝐶</m:t>
                        </m:r>
                      </m:num>
                      <m:den>
                        <m:r>
                          <a:rPr lang="fr-FR" sz="4300" b="0" i="1">
                            <a:effectLst/>
                            <a:latin typeface="Cambria Math" panose="02040503050406030204" pitchFamily="18" charset="0"/>
                            <a:ea typeface="Arial" panose="020B0604020202020204" pitchFamily="34" charset="0"/>
                            <a:cs typeface="Times New Roman" panose="02020603050405020304" pitchFamily="18" charset="0"/>
                          </a:rPr>
                          <m:t>𝐷𝐶</m:t>
                        </m:r>
                      </m:den>
                    </m:f>
                  </m:oMath>
                </a14:m>
                <a:endParaRPr lang="fr-FR" sz="4300">
                  <a:effectLst/>
                  <a:latin typeface="Arial" panose="020B0604020202020204" pitchFamily="34" charset="0"/>
                  <a:ea typeface="Arial" panose="020B0604020202020204" pitchFamily="34" charset="0"/>
                  <a:cs typeface="Arial" panose="020B0604020202020204" pitchFamily="34" charset="0"/>
                </a:endParaRPr>
              </a:p>
              <a:p>
                <a:pPr lvl="0" algn="just">
                  <a:lnSpc>
                    <a:spcPct val="200000"/>
                  </a:lnSpc>
                  <a:spcAft>
                    <a:spcPts val="600"/>
                  </a:spcAft>
                  <a:tabLst>
                    <a:tab pos="1719580" algn="l"/>
                    <a:tab pos="3262630" algn="l"/>
                    <a:tab pos="4806315" algn="l"/>
                  </a:tabLst>
                </a:pPr>
                <a:r>
                  <a:rPr lang="fr-FR" sz="4300">
                    <a:effectLst/>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f>
                      <m:fPr>
                        <m:ctrlPr>
                          <a:rPr lang="en-US" sz="43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4300" b="0" i="1">
                            <a:effectLst/>
                            <a:latin typeface="Cambria Math" panose="02040503050406030204" pitchFamily="18" charset="0"/>
                            <a:ea typeface="Arial" panose="020B0604020202020204" pitchFamily="34" charset="0"/>
                            <a:cs typeface="Times New Roman" panose="02020603050405020304" pitchFamily="18" charset="0"/>
                          </a:rPr>
                          <m:t>𝐴𝐵</m:t>
                        </m:r>
                      </m:num>
                      <m:den>
                        <m:r>
                          <a:rPr lang="fr-FR" sz="4300" b="0" i="1">
                            <a:effectLst/>
                            <a:latin typeface="Cambria Math" panose="02040503050406030204" pitchFamily="18" charset="0"/>
                            <a:ea typeface="Arial" panose="020B0604020202020204" pitchFamily="34" charset="0"/>
                            <a:cs typeface="Times New Roman" panose="02020603050405020304" pitchFamily="18" charset="0"/>
                          </a:rPr>
                          <m:t>𝐷𝐵</m:t>
                        </m:r>
                      </m:den>
                    </m:f>
                    <m:r>
                      <a:rPr lang="fr-FR" sz="4300" b="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3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4300" b="0" i="1">
                            <a:effectLst/>
                            <a:latin typeface="Cambria Math" panose="02040503050406030204" pitchFamily="18" charset="0"/>
                            <a:ea typeface="Arial" panose="020B0604020202020204" pitchFamily="34" charset="0"/>
                            <a:cs typeface="Times New Roman" panose="02020603050405020304" pitchFamily="18" charset="0"/>
                          </a:rPr>
                          <m:t>𝐷𝐶</m:t>
                        </m:r>
                      </m:num>
                      <m:den>
                        <m:r>
                          <a:rPr lang="fr-FR" sz="4300" b="0" i="1">
                            <a:effectLst/>
                            <a:latin typeface="Cambria Math" panose="02040503050406030204" pitchFamily="18" charset="0"/>
                            <a:ea typeface="Arial" panose="020B0604020202020204" pitchFamily="34" charset="0"/>
                            <a:cs typeface="Times New Roman" panose="02020603050405020304" pitchFamily="18" charset="0"/>
                          </a:rPr>
                          <m:t>𝐴𝐶</m:t>
                        </m:r>
                      </m:den>
                    </m:f>
                  </m:oMath>
                </a14:m>
                <a:r>
                  <a:rPr lang="fr-FR" sz="4300">
                    <a:effectLst/>
                    <a:latin typeface="Arial" panose="020B0604020202020204" pitchFamily="34" charset="0"/>
                    <a:ea typeface="Arial" panose="020B0604020202020204" pitchFamily="34" charset="0"/>
                    <a:cs typeface="Arial" panose="020B0604020202020204" pitchFamily="34" charset="0"/>
                  </a:rPr>
                  <a:t>		D. </a:t>
                </a:r>
                <a14:m>
                  <m:oMath xmlns:m="http://schemas.openxmlformats.org/officeDocument/2006/math">
                    <m:f>
                      <m:fPr>
                        <m:ctrlPr>
                          <a:rPr lang="en-US" sz="43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4300" b="0" i="1">
                            <a:effectLst/>
                            <a:latin typeface="Cambria Math" panose="02040503050406030204" pitchFamily="18" charset="0"/>
                            <a:ea typeface="Arial" panose="020B0604020202020204" pitchFamily="34" charset="0"/>
                            <a:cs typeface="Times New Roman" panose="02020603050405020304" pitchFamily="18" charset="0"/>
                          </a:rPr>
                          <m:t>𝐷𝐵</m:t>
                        </m:r>
                      </m:num>
                      <m:den>
                        <m:r>
                          <a:rPr lang="fr-FR" sz="4300" b="0" i="1">
                            <a:effectLst/>
                            <a:latin typeface="Cambria Math" panose="02040503050406030204" pitchFamily="18" charset="0"/>
                            <a:ea typeface="Arial" panose="020B0604020202020204" pitchFamily="34" charset="0"/>
                            <a:cs typeface="Times New Roman" panose="02020603050405020304" pitchFamily="18" charset="0"/>
                          </a:rPr>
                          <m:t>𝐴𝐵</m:t>
                        </m:r>
                      </m:den>
                    </m:f>
                    <m:r>
                      <a:rPr lang="fr-FR" sz="4300" b="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3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4300" b="0" i="1">
                            <a:effectLst/>
                            <a:latin typeface="Cambria Math" panose="02040503050406030204" pitchFamily="18" charset="0"/>
                            <a:ea typeface="Arial" panose="020B0604020202020204" pitchFamily="34" charset="0"/>
                            <a:cs typeface="Times New Roman" panose="02020603050405020304" pitchFamily="18" charset="0"/>
                          </a:rPr>
                          <m:t>𝐷𝐶</m:t>
                        </m:r>
                      </m:num>
                      <m:den>
                        <m:r>
                          <a:rPr lang="fr-FR" sz="4300" b="0" i="1">
                            <a:effectLst/>
                            <a:latin typeface="Cambria Math" panose="02040503050406030204" pitchFamily="18" charset="0"/>
                            <a:ea typeface="Arial" panose="020B0604020202020204" pitchFamily="34" charset="0"/>
                            <a:cs typeface="Times New Roman" panose="02020603050405020304" pitchFamily="18" charset="0"/>
                          </a:rPr>
                          <m:t>𝐴𝐶</m:t>
                        </m:r>
                      </m:den>
                    </m:f>
                  </m:oMath>
                </a14:m>
                <a:endParaRPr lang="en-US" sz="43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6" name="Rectangle 45"/>
              <p:cNvSpPr>
                <a:spLocks noRot="1" noChangeAspect="1" noMove="1" noResize="1" noEditPoints="1" noAdjustHandles="1" noChangeArrowheads="1" noChangeShapeType="1" noTextEdit="1"/>
              </p:cNvSpPr>
              <p:nvPr/>
            </p:nvSpPr>
            <p:spPr>
              <a:xfrm>
                <a:off x="1795288" y="4363763"/>
                <a:ext cx="9581553" cy="3710183"/>
              </a:xfrm>
              <a:prstGeom prst="rect">
                <a:avLst/>
              </a:prstGeom>
              <a:blipFill>
                <a:blip r:embed="rId5"/>
                <a:stretch>
                  <a:fillRect l="-2546" b="-2796"/>
                </a:stretch>
              </a:blipFill>
            </p:spPr>
            <p:txBody>
              <a:bodyPr/>
              <a:lstStyle/>
              <a:p>
                <a:r>
                  <a:rPr lang="en-US">
                    <a:noFill/>
                  </a:rPr>
                  <a:t> </a:t>
                </a:r>
              </a:p>
            </p:txBody>
          </p:sp>
        </mc:Fallback>
      </mc:AlternateContent>
      <p:sp>
        <p:nvSpPr>
          <p:cNvPr id="49" name="Rounded Rectangle 48"/>
          <p:cNvSpPr/>
          <p:nvPr/>
        </p:nvSpPr>
        <p:spPr>
          <a:xfrm>
            <a:off x="1557178" y="6671167"/>
            <a:ext cx="3414443" cy="1568127"/>
          </a:xfrm>
          <a:prstGeom prst="roundRect">
            <a:avLst/>
          </a:prstGeom>
          <a:noFill/>
          <a:ln w="28575" cap="flat" cmpd="sng" algn="ctr">
            <a:solidFill>
              <a:srgbClr val="FF0000"/>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sym typeface="Arial"/>
            </a:endParaRPr>
          </a:p>
        </p:txBody>
      </p: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300000"/>
                    </a14:imgEffect>
                    <a14:imgEffect>
                      <a14:brightnessContrast contrast="-40000"/>
                    </a14:imgEffect>
                  </a14:imgLayer>
                </a14:imgProps>
              </a:ext>
            </a:extLst>
          </a:blip>
          <a:stretch>
            <a:fillRect/>
          </a:stretch>
        </p:blipFill>
        <p:spPr>
          <a:xfrm>
            <a:off x="11125200" y="2478312"/>
            <a:ext cx="5622558" cy="4265388"/>
          </a:xfrm>
          <a:prstGeom prst="rect">
            <a:avLst/>
          </a:prstGeom>
        </p:spPr>
      </p:pic>
    </p:spTree>
    <p:extLst>
      <p:ext uri="{BB962C8B-B14F-4D97-AF65-F5344CB8AC3E}">
        <p14:creationId xmlns:p14="http://schemas.microsoft.com/office/powerpoint/2010/main" val="279310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barn(inVertical)">
                                      <p:cBhvr>
                                        <p:cTn id="2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14" name="Group 14"/>
          <p:cNvGrpSpPr/>
          <p:nvPr/>
        </p:nvGrpSpPr>
        <p:grpSpPr>
          <a:xfrm>
            <a:off x="-1981666" y="9347654"/>
            <a:ext cx="21031665" cy="1344037"/>
            <a:chOff x="0" y="0"/>
            <a:chExt cx="28042220" cy="1792049"/>
          </a:xfrm>
        </p:grpSpPr>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27" name="Group 2"/>
          <p:cNvGrpSpPr/>
          <p:nvPr/>
        </p:nvGrpSpPr>
        <p:grpSpPr>
          <a:xfrm rot="16200000">
            <a:off x="-9337552" y="2970402"/>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vi-VN"/>
            </a:p>
          </p:txBody>
        </p:sp>
        <p:sp>
          <p:nvSpPr>
            <p:cNvPr id="29"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
          <p:cNvGrpSpPr/>
          <p:nvPr/>
        </p:nvGrpSpPr>
        <p:grpSpPr>
          <a:xfrm rot="16200000">
            <a:off x="9102179" y="4263479"/>
            <a:ext cx="18287996" cy="1607647"/>
            <a:chOff x="0" y="-38100"/>
            <a:chExt cx="4816592" cy="1081142"/>
          </a:xfrm>
        </p:grpSpPr>
        <p:sp>
          <p:nvSpPr>
            <p:cNvPr id="32" name="Freeform 3"/>
            <p:cNvSpPr/>
            <p:nvPr/>
          </p:nvSpPr>
          <p:spPr>
            <a:xfrm>
              <a:off x="0" y="21125"/>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vi-VN"/>
            </a:p>
          </p:txBody>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0">
            <a:extLst>
              <a:ext uri="{FF2B5EF4-FFF2-40B4-BE49-F238E27FC236}">
                <a16:creationId xmlns:a16="http://schemas.microsoft.com/office/drawing/2014/main" id="{CD5CBA83-4E45-4084-9E5B-3CDA7531EACF}"/>
              </a:ext>
            </a:extLst>
          </p:cNvPr>
          <p:cNvPicPr>
            <a:picLocks noChangeAspect="1"/>
          </p:cNvPicPr>
          <p:nvPr/>
        </p:nvPicPr>
        <p:blipFill>
          <a:blip r:embed="rId4"/>
          <a:stretch>
            <a:fillRect/>
          </a:stretch>
        </p:blipFill>
        <p:spPr>
          <a:xfrm flipH="1">
            <a:off x="14820619" y="7404374"/>
            <a:ext cx="2508246" cy="2263988"/>
          </a:xfrm>
          <a:prstGeom prst="rect">
            <a:avLst/>
          </a:prstGeom>
        </p:spPr>
      </p:pic>
      <p:sp>
        <p:nvSpPr>
          <p:cNvPr id="43" name="TextBox 10"/>
          <p:cNvSpPr txBox="1"/>
          <p:nvPr/>
        </p:nvSpPr>
        <p:spPr>
          <a:xfrm>
            <a:off x="813110" y="560210"/>
            <a:ext cx="16592078" cy="1079270"/>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000" b="1" i="0" u="none" strike="noStrike" kern="1200" cap="none" spc="324"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6000" b="1" i="0" u="none" strike="noStrike" kern="1200" cap="none" spc="324"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sp>
        <p:nvSpPr>
          <p:cNvPr id="45" name="Rectangle 44"/>
          <p:cNvSpPr/>
          <p:nvPr/>
        </p:nvSpPr>
        <p:spPr>
          <a:xfrm>
            <a:off x="1396735" y="2120923"/>
            <a:ext cx="15424828" cy="1954831"/>
          </a:xfrm>
          <a:prstGeom prst="rect">
            <a:avLst/>
          </a:prstGeom>
        </p:spPr>
        <p:txBody>
          <a:bodyPr wrap="square">
            <a:spAutoFit/>
          </a:bodyPr>
          <a:lstStyle/>
          <a:p>
            <a:pPr marL="30480" marR="30480" lvl="0" algn="just">
              <a:lnSpc>
                <a:spcPct val="150000"/>
              </a:lnSpc>
              <a:spcAft>
                <a:spcPts val="1200"/>
              </a:spcAft>
            </a:pPr>
            <a:r>
              <a:rPr lang="vi-VN" sz="4300" b="1">
                <a:solidFill>
                  <a:srgbClr val="000000"/>
                </a:solidFill>
                <a:ea typeface="Times New Roman" panose="02020603050405020304" pitchFamily="18" charset="0"/>
                <a:cs typeface="Arial" panose="020B0604020202020204" pitchFamily="34" charset="0"/>
                <a:sym typeface="Arial"/>
              </a:rPr>
              <a:t>Câu 4. </a:t>
            </a:r>
            <a:r>
              <a:rPr lang="vi-VN" sz="4300">
                <a:solidFill>
                  <a:srgbClr val="000000"/>
                </a:solidFill>
                <a:ea typeface="Times New Roman" panose="02020603050405020304" pitchFamily="18" charset="0"/>
                <a:cs typeface="Arial" panose="020B0604020202020204" pitchFamily="34" charset="0"/>
                <a:sym typeface="Arial"/>
              </a:rPr>
              <a:t>Cho tam giác ABC có chu vi 32cm. Gọi E, F, P là trung điểm của các cạnh AB, BC, CA. Chu vi của tam giác EFP là:</a:t>
            </a:r>
            <a:endParaRPr kumimoji="0" lang="en-US" sz="43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46" name="Rectangle 45"/>
          <p:cNvSpPr/>
          <p:nvPr/>
        </p:nvSpPr>
        <p:spPr>
          <a:xfrm>
            <a:off x="4318372" y="4250965"/>
            <a:ext cx="9581553" cy="3554819"/>
          </a:xfrm>
          <a:prstGeom prst="rect">
            <a:avLst/>
          </a:prstGeom>
        </p:spPr>
        <p:txBody>
          <a:bodyPr wrap="square">
            <a:spAutoFit/>
          </a:bodyPr>
          <a:lstStyle/>
          <a:p>
            <a:pPr marL="30480" marR="30480" lvl="0" algn="just">
              <a:lnSpc>
                <a:spcPct val="250000"/>
              </a:lnSpc>
              <a:spcAft>
                <a:spcPts val="1200"/>
              </a:spcAft>
            </a:pPr>
            <a:r>
              <a:rPr lang="nl-NL" sz="430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A. 17 cm				B. 33 cm</a:t>
            </a:r>
          </a:p>
          <a:p>
            <a:pPr marL="30480" marR="30480" lvl="0" algn="just">
              <a:lnSpc>
                <a:spcPct val="250000"/>
              </a:lnSpc>
              <a:spcAft>
                <a:spcPts val="1200"/>
              </a:spcAft>
            </a:pPr>
            <a:r>
              <a:rPr lang="nl-NL" sz="430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C. 15 cm				D. 16 cm</a:t>
            </a:r>
          </a:p>
        </p:txBody>
      </p:sp>
      <p:sp>
        <p:nvSpPr>
          <p:cNvPr id="49" name="Rounded Rectangle 48"/>
          <p:cNvSpPr/>
          <p:nvPr/>
        </p:nvSpPr>
        <p:spPr>
          <a:xfrm>
            <a:off x="9446452" y="6490414"/>
            <a:ext cx="3179554" cy="1188418"/>
          </a:xfrm>
          <a:prstGeom prst="roundRect">
            <a:avLst/>
          </a:prstGeom>
          <a:noFill/>
          <a:ln w="28575" cap="flat" cmpd="sng" algn="ctr">
            <a:solidFill>
              <a:srgbClr val="FF0000"/>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sym typeface="Arial"/>
            </a:endParaRPr>
          </a:p>
        </p:txBody>
      </p:sp>
    </p:spTree>
    <p:extLst>
      <p:ext uri="{BB962C8B-B14F-4D97-AF65-F5344CB8AC3E}">
        <p14:creationId xmlns:p14="http://schemas.microsoft.com/office/powerpoint/2010/main" val="19162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arn(inVertical)">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14" name="Group 14"/>
          <p:cNvGrpSpPr/>
          <p:nvPr/>
        </p:nvGrpSpPr>
        <p:grpSpPr>
          <a:xfrm>
            <a:off x="-1981666" y="9347654"/>
            <a:ext cx="21031665" cy="1344037"/>
            <a:chOff x="0" y="0"/>
            <a:chExt cx="28042220" cy="1792049"/>
          </a:xfrm>
        </p:grpSpPr>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27" name="Group 2"/>
          <p:cNvGrpSpPr/>
          <p:nvPr/>
        </p:nvGrpSpPr>
        <p:grpSpPr>
          <a:xfrm rot="16200000">
            <a:off x="-9337552" y="2970402"/>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vi-VN"/>
            </a:p>
          </p:txBody>
        </p:sp>
        <p:sp>
          <p:nvSpPr>
            <p:cNvPr id="29"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
          <p:cNvGrpSpPr/>
          <p:nvPr/>
        </p:nvGrpSpPr>
        <p:grpSpPr>
          <a:xfrm rot="16200000">
            <a:off x="9102179" y="4263479"/>
            <a:ext cx="18287996" cy="1607647"/>
            <a:chOff x="0" y="-38100"/>
            <a:chExt cx="4816592" cy="1081142"/>
          </a:xfrm>
        </p:grpSpPr>
        <p:sp>
          <p:nvSpPr>
            <p:cNvPr id="32" name="Freeform 3"/>
            <p:cNvSpPr/>
            <p:nvPr/>
          </p:nvSpPr>
          <p:spPr>
            <a:xfrm>
              <a:off x="0" y="21125"/>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vi-VN"/>
            </a:p>
          </p:txBody>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0">
            <a:extLst>
              <a:ext uri="{FF2B5EF4-FFF2-40B4-BE49-F238E27FC236}">
                <a16:creationId xmlns:a16="http://schemas.microsoft.com/office/drawing/2014/main" id="{CD5CBA83-4E45-4084-9E5B-3CDA7531EACF}"/>
              </a:ext>
            </a:extLst>
          </p:cNvPr>
          <p:cNvPicPr>
            <a:picLocks noChangeAspect="1"/>
          </p:cNvPicPr>
          <p:nvPr/>
        </p:nvPicPr>
        <p:blipFill>
          <a:blip r:embed="rId4"/>
          <a:stretch>
            <a:fillRect/>
          </a:stretch>
        </p:blipFill>
        <p:spPr>
          <a:xfrm flipH="1">
            <a:off x="14820619" y="7404374"/>
            <a:ext cx="2508246" cy="2263988"/>
          </a:xfrm>
          <a:prstGeom prst="rect">
            <a:avLst/>
          </a:prstGeom>
        </p:spPr>
      </p:pic>
      <p:sp>
        <p:nvSpPr>
          <p:cNvPr id="43" name="TextBox 10"/>
          <p:cNvSpPr txBox="1"/>
          <p:nvPr/>
        </p:nvSpPr>
        <p:spPr>
          <a:xfrm>
            <a:off x="813110" y="560210"/>
            <a:ext cx="16592078" cy="1079270"/>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000" b="1" i="0" u="none" strike="noStrike" kern="1200" cap="none" spc="324"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6000" b="1" i="0" u="none" strike="noStrike" kern="1200" cap="none" spc="324"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sp>
        <p:nvSpPr>
          <p:cNvPr id="45" name="Rectangle 44"/>
          <p:cNvSpPr/>
          <p:nvPr/>
        </p:nvSpPr>
        <p:spPr>
          <a:xfrm>
            <a:off x="1219200" y="2120923"/>
            <a:ext cx="9423665" cy="2077492"/>
          </a:xfrm>
          <a:prstGeom prst="rect">
            <a:avLst/>
          </a:prstGeom>
        </p:spPr>
        <p:txBody>
          <a:bodyPr wrap="square">
            <a:spAutoFit/>
          </a:bodyPr>
          <a:lstStyle/>
          <a:p>
            <a:pPr marL="30480" marR="30480" lvl="0" algn="just">
              <a:lnSpc>
                <a:spcPct val="150000"/>
              </a:lnSpc>
              <a:spcAft>
                <a:spcPts val="1200"/>
              </a:spcAft>
            </a:pPr>
            <a:r>
              <a:rPr kumimoji="0" lang="vi-VN" sz="43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Câu </a:t>
            </a:r>
            <a:r>
              <a:rPr kumimoji="0" lang="en-US" sz="43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5</a:t>
            </a:r>
            <a:r>
              <a:rPr kumimoji="0" lang="vi-VN" sz="43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vi-VN" sz="4300">
                <a:solidFill>
                  <a:srgbClr val="000000"/>
                </a:solidFill>
                <a:ea typeface="Times New Roman" panose="02020603050405020304" pitchFamily="18" charset="0"/>
                <a:cs typeface="Arial" panose="020B0604020202020204" pitchFamily="34" charset="0"/>
                <a:sym typeface="Arial"/>
              </a:rPr>
              <a:t>Cho hình vẽ, biết các số trên hình cùng đơn vị đo. Tỉ số x/y bằng:</a:t>
            </a:r>
            <a:endParaRPr kumimoji="0" lang="en-US" sz="43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46" name="Rectangle 45"/>
              <p:cNvSpPr/>
              <p:nvPr/>
            </p:nvSpPr>
            <p:spPr>
              <a:xfrm>
                <a:off x="2394048" y="3945855"/>
                <a:ext cx="9581553" cy="3945824"/>
              </a:xfrm>
              <a:prstGeom prst="rect">
                <a:avLst/>
              </a:prstGeom>
            </p:spPr>
            <p:txBody>
              <a:bodyPr wrap="square">
                <a:spAutoFit/>
              </a:bodyPr>
              <a:lstStyle/>
              <a:p>
                <a:pPr indent="179705" algn="just">
                  <a:lnSpc>
                    <a:spcPct val="200000"/>
                  </a:lnSpc>
                  <a:spcAft>
                    <a:spcPts val="800"/>
                  </a:spcAft>
                  <a:tabLst>
                    <a:tab pos="1719580" algn="l"/>
                    <a:tab pos="3262630" algn="l"/>
                    <a:tab pos="4806315" algn="l"/>
                  </a:tabLst>
                </a:pPr>
                <a:r>
                  <a:rPr lang="fr-FR" sz="4300">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f>
                      <m:fPr>
                        <m:ctrlPr>
                          <a:rPr lang="en-US" sz="43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4300" b="0" i="1">
                            <a:effectLst/>
                            <a:latin typeface="Cambria Math" panose="02040503050406030204" pitchFamily="18" charset="0"/>
                            <a:ea typeface="Arial" panose="020B0604020202020204" pitchFamily="34" charset="0"/>
                            <a:cs typeface="Times New Roman" panose="02020603050405020304" pitchFamily="18" charset="0"/>
                          </a:rPr>
                          <m:t>3</m:t>
                        </m:r>
                      </m:num>
                      <m:den>
                        <m:r>
                          <a:rPr lang="fr-FR" sz="4300" b="0" i="1">
                            <a:effectLst/>
                            <a:latin typeface="Cambria Math" panose="02040503050406030204" pitchFamily="18" charset="0"/>
                            <a:ea typeface="Arial" panose="020B0604020202020204" pitchFamily="34" charset="0"/>
                            <a:cs typeface="Times New Roman" panose="02020603050405020304" pitchFamily="18" charset="0"/>
                          </a:rPr>
                          <m:t>4</m:t>
                        </m:r>
                      </m:den>
                    </m:f>
                  </m:oMath>
                </a14:m>
                <a:r>
                  <a:rPr lang="fr-FR" sz="4300">
                    <a:effectLst/>
                    <a:latin typeface="Arial" panose="020B0604020202020204" pitchFamily="34" charset="0"/>
                    <a:ea typeface="Arial" panose="020B0604020202020204" pitchFamily="34" charset="0"/>
                    <a:cs typeface="Arial" panose="020B0604020202020204" pitchFamily="34" charset="0"/>
                  </a:rPr>
                  <a:t>			B. </a:t>
                </a:r>
                <a14:m>
                  <m:oMath xmlns:m="http://schemas.openxmlformats.org/officeDocument/2006/math">
                    <m:f>
                      <m:fPr>
                        <m:ctrlPr>
                          <a:rPr lang="en-US" sz="43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4300" b="0" i="1">
                            <a:effectLst/>
                            <a:latin typeface="Cambria Math" panose="02040503050406030204" pitchFamily="18" charset="0"/>
                            <a:ea typeface="Arial" panose="020B0604020202020204" pitchFamily="34" charset="0"/>
                            <a:cs typeface="Times New Roman" panose="02020603050405020304" pitchFamily="18" charset="0"/>
                          </a:rPr>
                          <m:t>2</m:t>
                        </m:r>
                      </m:num>
                      <m:den>
                        <m:r>
                          <a:rPr lang="fr-FR" sz="4300" b="0" i="1">
                            <a:effectLst/>
                            <a:latin typeface="Cambria Math" panose="02040503050406030204" pitchFamily="18" charset="0"/>
                            <a:ea typeface="Arial" panose="020B0604020202020204" pitchFamily="34" charset="0"/>
                            <a:cs typeface="Times New Roman" panose="02020603050405020304" pitchFamily="18" charset="0"/>
                          </a:rPr>
                          <m:t>3</m:t>
                        </m:r>
                      </m:den>
                    </m:f>
                  </m:oMath>
                </a14:m>
                <a:endParaRPr lang="en-US" sz="4300">
                  <a:effectLst/>
                  <a:latin typeface="Arial" panose="020B0604020202020204" pitchFamily="34" charset="0"/>
                  <a:ea typeface="Arial" panose="020B0604020202020204" pitchFamily="34" charset="0"/>
                  <a:cs typeface="Arial" panose="020B0604020202020204" pitchFamily="34" charset="0"/>
                </a:endParaRPr>
              </a:p>
              <a:p>
                <a:pPr indent="179705" algn="just">
                  <a:lnSpc>
                    <a:spcPct val="200000"/>
                  </a:lnSpc>
                  <a:spcAft>
                    <a:spcPts val="800"/>
                  </a:spcAft>
                  <a:tabLst>
                    <a:tab pos="1719580" algn="l"/>
                    <a:tab pos="3262630" algn="l"/>
                    <a:tab pos="4806315" algn="l"/>
                  </a:tabLst>
                </a:pPr>
                <a:r>
                  <a:rPr lang="fr-FR" sz="4300">
                    <a:effectLst/>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f>
                      <m:fPr>
                        <m:ctrlPr>
                          <a:rPr lang="en-US" sz="43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4300" b="0" i="1">
                            <a:effectLst/>
                            <a:latin typeface="Cambria Math" panose="02040503050406030204" pitchFamily="18" charset="0"/>
                            <a:ea typeface="Arial" panose="020B0604020202020204" pitchFamily="34" charset="0"/>
                            <a:cs typeface="Times New Roman" panose="02020603050405020304" pitchFamily="18" charset="0"/>
                          </a:rPr>
                          <m:t>4</m:t>
                        </m:r>
                      </m:num>
                      <m:den>
                        <m:r>
                          <a:rPr lang="fr-FR" sz="4300" b="0" i="1">
                            <a:effectLst/>
                            <a:latin typeface="Cambria Math" panose="02040503050406030204" pitchFamily="18" charset="0"/>
                            <a:ea typeface="Arial" panose="020B0604020202020204" pitchFamily="34" charset="0"/>
                            <a:cs typeface="Times New Roman" panose="02020603050405020304" pitchFamily="18" charset="0"/>
                          </a:rPr>
                          <m:t>3</m:t>
                        </m:r>
                      </m:den>
                    </m:f>
                  </m:oMath>
                </a14:m>
                <a:r>
                  <a:rPr lang="fr-FR" sz="4300">
                    <a:effectLst/>
                    <a:latin typeface="Arial" panose="020B0604020202020204" pitchFamily="34" charset="0"/>
                    <a:ea typeface="Arial" panose="020B0604020202020204" pitchFamily="34" charset="0"/>
                    <a:cs typeface="Arial" panose="020B0604020202020204" pitchFamily="34" charset="0"/>
                  </a:rPr>
                  <a:t>	</a:t>
                </a:r>
                <a:r>
                  <a:rPr lang="en-US" sz="4300">
                    <a:latin typeface="Arial" panose="020B0604020202020204" pitchFamily="34" charset="0"/>
                    <a:ea typeface="Arial" panose="020B0604020202020204" pitchFamily="34" charset="0"/>
                    <a:cs typeface="Arial" panose="020B0604020202020204" pitchFamily="34" charset="0"/>
                  </a:rPr>
                  <a:t>		</a:t>
                </a:r>
                <a:r>
                  <a:rPr lang="fr-FR" sz="4300">
                    <a:effectLst/>
                    <a:latin typeface="Arial" panose="020B0604020202020204" pitchFamily="34" charset="0"/>
                    <a:ea typeface="Arial" panose="020B0604020202020204" pitchFamily="34" charset="0"/>
                    <a:cs typeface="Arial" panose="020B0604020202020204" pitchFamily="34" charset="0"/>
                  </a:rPr>
                  <a:t>D. </a:t>
                </a:r>
                <a14:m>
                  <m:oMath xmlns:m="http://schemas.openxmlformats.org/officeDocument/2006/math">
                    <m:f>
                      <m:fPr>
                        <m:ctrlPr>
                          <a:rPr lang="en-US" sz="43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4300" b="0" i="1">
                            <a:effectLst/>
                            <a:latin typeface="Cambria Math" panose="02040503050406030204" pitchFamily="18" charset="0"/>
                            <a:ea typeface="Arial" panose="020B0604020202020204" pitchFamily="34" charset="0"/>
                            <a:cs typeface="Times New Roman" panose="02020603050405020304" pitchFamily="18" charset="0"/>
                          </a:rPr>
                          <m:t>3</m:t>
                        </m:r>
                      </m:num>
                      <m:den>
                        <m:r>
                          <a:rPr lang="fr-FR" sz="4300" b="0" i="1">
                            <a:effectLst/>
                            <a:latin typeface="Cambria Math" panose="02040503050406030204" pitchFamily="18" charset="0"/>
                            <a:ea typeface="Arial" panose="020B0604020202020204" pitchFamily="34" charset="0"/>
                            <a:cs typeface="Times New Roman" panose="02020603050405020304" pitchFamily="18" charset="0"/>
                          </a:rPr>
                          <m:t>2</m:t>
                        </m:r>
                      </m:den>
                    </m:f>
                  </m:oMath>
                </a14:m>
                <a:endParaRPr lang="en-US" sz="43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6" name="Rectangle 45"/>
              <p:cNvSpPr>
                <a:spLocks noRot="1" noChangeAspect="1" noMove="1" noResize="1" noEditPoints="1" noAdjustHandles="1" noChangeArrowheads="1" noChangeShapeType="1" noTextEdit="1"/>
              </p:cNvSpPr>
              <p:nvPr/>
            </p:nvSpPr>
            <p:spPr>
              <a:xfrm>
                <a:off x="2394048" y="3945855"/>
                <a:ext cx="9581553" cy="3945824"/>
              </a:xfrm>
              <a:prstGeom prst="rect">
                <a:avLst/>
              </a:prstGeom>
              <a:blipFill>
                <a:blip r:embed="rId5"/>
                <a:stretch>
                  <a:fillRect l="-700"/>
                </a:stretch>
              </a:blipFill>
            </p:spPr>
            <p:txBody>
              <a:bodyPr/>
              <a:lstStyle/>
              <a:p>
                <a:r>
                  <a:rPr lang="en-US">
                    <a:noFill/>
                  </a:rPr>
                  <a:t> </a:t>
                </a:r>
              </a:p>
            </p:txBody>
          </p:sp>
        </mc:Fallback>
      </mc:AlternateContent>
      <p:sp>
        <p:nvSpPr>
          <p:cNvPr id="49" name="Rounded Rectangle 48"/>
          <p:cNvSpPr/>
          <p:nvPr/>
        </p:nvSpPr>
        <p:spPr>
          <a:xfrm>
            <a:off x="2143243" y="4444570"/>
            <a:ext cx="2057400" cy="1449670"/>
          </a:xfrm>
          <a:prstGeom prst="roundRect">
            <a:avLst/>
          </a:prstGeom>
          <a:noFill/>
          <a:ln w="28575" cap="flat" cmpd="sng" algn="ctr">
            <a:solidFill>
              <a:srgbClr val="FF0000"/>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sym typeface="Arial"/>
            </a:endParaRPr>
          </a:p>
        </p:txBody>
      </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40000"/>
                    </a14:imgEffect>
                  </a14:imgLayer>
                </a14:imgProps>
              </a:ext>
            </a:extLst>
          </a:blip>
          <a:stretch>
            <a:fillRect/>
          </a:stretch>
        </p:blipFill>
        <p:spPr>
          <a:xfrm>
            <a:off x="10880515" y="2487875"/>
            <a:ext cx="5708510" cy="4171604"/>
          </a:xfrm>
          <a:prstGeom prst="rect">
            <a:avLst/>
          </a:prstGeom>
        </p:spPr>
      </p:pic>
    </p:spTree>
    <p:extLst>
      <p:ext uri="{BB962C8B-B14F-4D97-AF65-F5344CB8AC3E}">
        <p14:creationId xmlns:p14="http://schemas.microsoft.com/office/powerpoint/2010/main" val="199291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barn(inVertical)">
                                      <p:cBhvr>
                                        <p:cTn id="2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838200" y="-2528045"/>
            <a:ext cx="19799047" cy="3880093"/>
            <a:chOff x="-37674" y="-75983"/>
            <a:chExt cx="4816592" cy="1021917"/>
          </a:xfrm>
        </p:grpSpPr>
        <p:sp>
          <p:nvSpPr>
            <p:cNvPr id="3" name="Freeform 3"/>
            <p:cNvSpPr/>
            <p:nvPr/>
          </p:nvSpPr>
          <p:spPr>
            <a:xfrm>
              <a:off x="-37674" y="-75983"/>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vi-VN"/>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pic>
        <p:nvPicPr>
          <p:cNvPr id="28" name="Picture 27">
            <a:extLst>
              <a:ext uri="{FF2B5EF4-FFF2-40B4-BE49-F238E27FC236}">
                <a16:creationId xmlns:a16="http://schemas.microsoft.com/office/drawing/2014/main" id="{8042BDE5-5778-423F-A123-8DC7C98D4118}"/>
              </a:ext>
            </a:extLst>
          </p:cNvPr>
          <p:cNvPicPr>
            <a:picLocks noChangeAspect="1"/>
          </p:cNvPicPr>
          <p:nvPr/>
        </p:nvPicPr>
        <p:blipFill>
          <a:blip r:embed="rId2"/>
          <a:stretch>
            <a:fillRect/>
          </a:stretch>
        </p:blipFill>
        <p:spPr>
          <a:xfrm rot="16200000">
            <a:off x="15658261" y="2331686"/>
            <a:ext cx="4122875" cy="1152613"/>
          </a:xfrm>
          <a:prstGeom prst="rect">
            <a:avLst/>
          </a:prstGeom>
        </p:spPr>
      </p:pic>
      <p:sp>
        <p:nvSpPr>
          <p:cNvPr id="14" name="Rectangle 13"/>
          <p:cNvSpPr/>
          <p:nvPr/>
        </p:nvSpPr>
        <p:spPr>
          <a:xfrm>
            <a:off x="3073713" y="267728"/>
            <a:ext cx="5491183" cy="707886"/>
          </a:xfrm>
          <a:prstGeom prst="rect">
            <a:avLst/>
          </a:prstGeom>
        </p:spPr>
        <p:txBody>
          <a:bodyPr wrap="none">
            <a:spAutoFit/>
          </a:bodyPr>
          <a:lstStyle/>
          <a:p>
            <a:r>
              <a:rPr lang="en-US" sz="4000" b="1">
                <a:solidFill>
                  <a:srgbClr val="C00000"/>
                </a:solidFill>
                <a:latin typeface="Arial" panose="020B0604020202020204" pitchFamily="34" charset="0"/>
                <a:cs typeface="Arial" panose="020B0604020202020204" pitchFamily="34" charset="0"/>
              </a:rPr>
              <a:t>Bài 4.13 (SGK – tr.88) </a:t>
            </a:r>
            <a:endParaRPr lang="en-US" sz="4000">
              <a:solidFill>
                <a:srgbClr val="C00000"/>
              </a:solidFill>
            </a:endParaRPr>
          </a:p>
        </p:txBody>
      </p:sp>
      <p:sp>
        <p:nvSpPr>
          <p:cNvPr id="16" name="Oval Callout 15"/>
          <p:cNvSpPr/>
          <p:nvPr/>
        </p:nvSpPr>
        <p:spPr>
          <a:xfrm>
            <a:off x="969472" y="4777211"/>
            <a:ext cx="1683043" cy="8739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a:solidFill>
                  <a:prstClr val="black"/>
                </a:solidFill>
              </a:rPr>
              <a:t>Giải</a:t>
            </a:r>
            <a:endParaRPr lang="en-US" sz="3800" b="1">
              <a:solidFill>
                <a:prstClr val="black"/>
              </a:solidFill>
            </a:endParaRPr>
          </a:p>
        </p:txBody>
      </p:sp>
      <p:sp>
        <p:nvSpPr>
          <p:cNvPr id="10" name="Rectangle 9"/>
          <p:cNvSpPr/>
          <p:nvPr/>
        </p:nvSpPr>
        <p:spPr>
          <a:xfrm>
            <a:off x="8564896" y="267728"/>
            <a:ext cx="6688049" cy="707886"/>
          </a:xfrm>
          <a:prstGeom prst="rect">
            <a:avLst/>
          </a:prstGeom>
        </p:spPr>
        <p:txBody>
          <a:bodyPr wrap="none">
            <a:spAutoFit/>
          </a:bodyPr>
          <a:lstStyle/>
          <a:p>
            <a:r>
              <a:rPr lang="en-US" sz="4000">
                <a:solidFill>
                  <a:srgbClr val="000000"/>
                </a:solidFill>
                <a:latin typeface="Arial" panose="020B0604020202020204" pitchFamily="34" charset="0"/>
                <a:cs typeface="Arial" panose="020B0604020202020204" pitchFamily="34" charset="0"/>
              </a:rPr>
              <a:t>Tìm độ dài x trong Hình 4.30</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752600" y="5926126"/>
                <a:ext cx="15555182" cy="4360874"/>
              </a:xfrm>
              <a:prstGeom prst="rect">
                <a:avLst/>
              </a:prstGeom>
            </p:spPr>
            <p:txBody>
              <a:bodyPr wrap="square">
                <a:spAutoFit/>
              </a:bodyPr>
              <a:lstStyle/>
              <a:p>
                <a:pPr algn="just">
                  <a:lnSpc>
                    <a:spcPct val="150000"/>
                  </a:lnSpc>
                </a:pPr>
                <a:r>
                  <a:rPr lang="fr-FR" sz="3800">
                    <a:solidFill>
                      <a:srgbClr val="000000"/>
                    </a:solidFill>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acc>
                      <m:accPr>
                        <m:chr m:val="̂"/>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𝐷𝐸𝑀</m:t>
                        </m:r>
                      </m:e>
                    </m:acc>
                  </m:oMath>
                </a14:m>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acc>
                      <m:accPr>
                        <m:chr m:val="̂"/>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𝐸𝑀𝑁</m:t>
                        </m:r>
                      </m:e>
                    </m:acc>
                  </m:oMath>
                </a14:m>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 mà hai góc này ở vị trí so le trong nên MN // DE.</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Áp dụng định lí Thalès vào tam giác DEF có MN // DE, ta có:</a:t>
                </a:r>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14:m>
                  <m:oMath xmlns:m="http://schemas.openxmlformats.org/officeDocument/2006/math">
                    <m:f>
                      <m:f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𝑀𝐹</m:t>
                        </m:r>
                      </m:num>
                      <m:den>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𝑀𝐷</m:t>
                        </m:r>
                      </m:den>
                    </m:f>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𝑁𝐹</m:t>
                        </m:r>
                      </m:num>
                      <m:den>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𝑁𝐸</m:t>
                        </m:r>
                      </m:den>
                    </m:f>
                  </m:oMath>
                </a14:m>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f>
                      <m:f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den>
                    </m:f>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2.6</m:t>
                        </m:r>
                      </m:num>
                      <m:den>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r>
                      <a:rPr lang="fr-FR"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oMath>
                </a14:m>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 (đvđd).</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752600" y="5926126"/>
                <a:ext cx="15555182" cy="4360874"/>
              </a:xfrm>
              <a:prstGeom prst="rect">
                <a:avLst/>
              </a:prstGeom>
              <a:blipFill>
                <a:blip r:embed="rId3"/>
                <a:stretch>
                  <a:fillRect l="-1294"/>
                </a:stretch>
              </a:blipFill>
            </p:spPr>
            <p:txBody>
              <a:bodyPr/>
              <a:lstStyle/>
              <a:p>
                <a:r>
                  <a:rPr lang="en-US">
                    <a:noFill/>
                  </a:rPr>
                  <a:t> </a:t>
                </a:r>
              </a:p>
            </p:txBody>
          </p:sp>
        </mc:Fallback>
      </mc:AlternateContent>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603623" y="1352048"/>
            <a:ext cx="8915400" cy="4024224"/>
          </a:xfrm>
          <a:prstGeom prst="rect">
            <a:avLst/>
          </a:prstGeom>
        </p:spPr>
      </p:pic>
    </p:spTree>
    <p:extLst>
      <p:ext uri="{BB962C8B-B14F-4D97-AF65-F5344CB8AC3E}">
        <p14:creationId xmlns:p14="http://schemas.microsoft.com/office/powerpoint/2010/main" val="1657880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wipe(left)">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34" dur="500"/>
                                        <p:tgtEl>
                                          <p:spTgt spid="5">
                                            <p:txEl>
                                              <p:pRg st="1" end="1"/>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37" dur="500"/>
                                        <p:tgtEl>
                                          <p:spTgt spid="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wipe(down)">
                                      <p:cBhvr>
                                        <p:cTn id="4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2516131" y="-800100"/>
            <a:ext cx="3352800" cy="114336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7CC73"/>
            </a:solidFill>
          </p:spPr>
          <p:txBody>
            <a:bodyPr/>
            <a:lstStyle/>
            <a:p>
              <a:endParaRPr lang="vi-VN"/>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pic>
        <p:nvPicPr>
          <p:cNvPr id="32" name="Picture 19">
            <a:extLst>
              <a:ext uri="{FF2B5EF4-FFF2-40B4-BE49-F238E27FC236}">
                <a16:creationId xmlns:a16="http://schemas.microsoft.com/office/drawing/2014/main" id="{83CB9CAD-DF2F-4633-A513-6F110D5EC30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16669" y="2083273"/>
            <a:ext cx="1541942" cy="1093414"/>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387642" y="777430"/>
                <a:ext cx="15468600" cy="2830070"/>
              </a:xfrm>
              <a:prstGeom prst="rect">
                <a:avLst/>
              </a:prstGeom>
            </p:spPr>
            <p:txBody>
              <a:bodyPr wrap="square">
                <a:spAutoFit/>
              </a:bodyPr>
              <a:lstStyle/>
              <a:p>
                <a:pPr algn="just">
                  <a:lnSpc>
                    <a:spcPct val="150000"/>
                  </a:lnSpc>
                </a:pPr>
                <a:r>
                  <a:rPr lang="vi-VN" sz="3600">
                    <a:solidFill>
                      <a:srgbClr val="000000"/>
                    </a:solidFill>
                    <a:latin typeface="Arial" panose="020B0604020202020204" pitchFamily="34" charset="0"/>
                    <a:cs typeface="Arial" panose="020B0604020202020204" pitchFamily="34" charset="0"/>
                  </a:rPr>
                  <a:t>Cho tứ giác ABCD, gọi E, F, K lần lượt là trung điểm của AD, BC, AC.</a:t>
                </a:r>
              </a:p>
              <a:p>
                <a:pPr algn="just">
                  <a:lnSpc>
                    <a:spcPct val="150000"/>
                  </a:lnSpc>
                </a:pPr>
                <a:r>
                  <a:rPr lang="vi-VN" sz="3600">
                    <a:solidFill>
                      <a:srgbClr val="000000"/>
                    </a:solidFill>
                    <a:latin typeface="Arial" panose="020B0604020202020204" pitchFamily="34" charset="0"/>
                    <a:cs typeface="Arial" panose="020B0604020202020204" pitchFamily="34" charset="0"/>
                  </a:rPr>
                  <a:t>a) Chứng minh EK // CD, FK // AB.</a:t>
                </a:r>
              </a:p>
              <a:p>
                <a:pPr algn="just">
                  <a:lnSpc>
                    <a:spcPct val="150000"/>
                  </a:lnSpc>
                </a:pPr>
                <a:r>
                  <a:rPr lang="vi-VN" sz="3600">
                    <a:solidFill>
                      <a:srgbClr val="000000"/>
                    </a:solidFill>
                    <a:latin typeface="Arial" panose="020B0604020202020204" pitchFamily="34" charset="0"/>
                    <a:cs typeface="Arial" panose="020B0604020202020204" pitchFamily="34" charset="0"/>
                  </a:rPr>
                  <a:t>b) So sánh EF và </a:t>
                </a:r>
                <a14:m>
                  <m:oMath xmlns:m="http://schemas.openxmlformats.org/officeDocument/2006/math">
                    <m:f>
                      <m:f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pt-B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pt-B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pt-BR" sz="3600">
                    <a:solidFill>
                      <a:srgbClr val="000000"/>
                    </a:solidFill>
                    <a:effectLst/>
                    <a:latin typeface="Arial" panose="020B0604020202020204" pitchFamily="34" charset="0"/>
                    <a:ea typeface="Calibri" panose="020F0502020204030204" pitchFamily="34" charset="0"/>
                    <a:cs typeface="Arial" panose="020B0604020202020204" pitchFamily="34" charset="0"/>
                  </a:rPr>
                  <a:t> (AB + CD).</a:t>
                </a:r>
                <a:endParaRPr lang="vi-VN" sz="3600" b="0" i="0">
                  <a:solidFill>
                    <a:srgbClr val="000000"/>
                  </a:solidFill>
                  <a:effectLst/>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387642" y="777430"/>
                <a:ext cx="15468600" cy="2830070"/>
              </a:xfrm>
              <a:prstGeom prst="rect">
                <a:avLst/>
              </a:prstGeom>
              <a:blipFill>
                <a:blip r:embed="rId8"/>
                <a:stretch>
                  <a:fillRect l="-1222" b="-2802"/>
                </a:stretch>
              </a:blipFill>
            </p:spPr>
            <p:txBody>
              <a:bodyPr/>
              <a:lstStyle/>
              <a:p>
                <a:r>
                  <a:rPr lang="en-US">
                    <a:noFill/>
                  </a:rPr>
                  <a:t> </a:t>
                </a:r>
              </a:p>
            </p:txBody>
          </p:sp>
        </mc:Fallback>
      </mc:AlternateContent>
      <p:sp>
        <p:nvSpPr>
          <p:cNvPr id="12" name="Rectangle 11"/>
          <p:cNvSpPr/>
          <p:nvPr/>
        </p:nvSpPr>
        <p:spPr>
          <a:xfrm>
            <a:off x="1383632" y="178519"/>
            <a:ext cx="5215274" cy="677108"/>
          </a:xfrm>
          <a:prstGeom prst="rect">
            <a:avLst/>
          </a:prstGeom>
        </p:spPr>
        <p:txBody>
          <a:bodyPr wrap="none">
            <a:spAutoFit/>
          </a:bodyPr>
          <a:lstStyle/>
          <a:p>
            <a:r>
              <a:rPr lang="en-US" sz="3800" b="1">
                <a:solidFill>
                  <a:srgbClr val="C00000"/>
                </a:solidFill>
                <a:latin typeface="Arial" panose="020B0604020202020204" pitchFamily="34" charset="0"/>
                <a:cs typeface="Arial" panose="020B0604020202020204" pitchFamily="34" charset="0"/>
              </a:rPr>
              <a:t>Bài 4.14 (SGK – tr.88) </a:t>
            </a:r>
            <a:endParaRPr lang="en-US" sz="3800">
              <a:solidFill>
                <a:srgbClr val="C00000"/>
              </a:solidFill>
            </a:endParaRPr>
          </a:p>
        </p:txBody>
      </p:sp>
      <p:pic>
        <p:nvPicPr>
          <p:cNvPr id="7" name="Picture 6"/>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contrast="-40000"/>
                    </a14:imgEffect>
                  </a14:imgLayer>
                </a14:imgProps>
              </a:ext>
            </a:extLst>
          </a:blip>
          <a:stretch>
            <a:fillRect/>
          </a:stretch>
        </p:blipFill>
        <p:spPr>
          <a:xfrm>
            <a:off x="1002632" y="4694237"/>
            <a:ext cx="6246869" cy="4876800"/>
          </a:xfrm>
          <a:prstGeom prst="rect">
            <a:avLst/>
          </a:prstGeom>
        </p:spPr>
      </p:pic>
      <p:sp>
        <p:nvSpPr>
          <p:cNvPr id="8" name="Rectangle 7"/>
          <p:cNvSpPr/>
          <p:nvPr/>
        </p:nvSpPr>
        <p:spPr>
          <a:xfrm>
            <a:off x="7479632" y="4425816"/>
            <a:ext cx="10218822" cy="5909310"/>
          </a:xfrm>
          <a:prstGeom prst="rect">
            <a:avLst/>
          </a:prstGeom>
        </p:spPr>
        <p:txBody>
          <a:bodyPr wrap="square">
            <a:spAutoFit/>
          </a:bodyPr>
          <a:lstStyle/>
          <a:p>
            <a:pPr algn="just">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 Vì E, K lần lượt là trung điểm của AD, AC </a:t>
            </a:r>
          </a:p>
          <a:p>
            <a:pPr algn="just">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nên EK là đường trung bình của tam giác ACD suy ra EK // CD.</a:t>
            </a:r>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Vì K, F lần lượt là trung điểm của AC, BC </a:t>
            </a:r>
          </a:p>
          <a:p>
            <a:pPr algn="just">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nên KF là đường trung bình của tam giác ABC suy ra KF // AB.</a:t>
            </a:r>
            <a:endParaRPr lang="en-US" sz="3600">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Vậy EK // CD, FK // AB.</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sp>
        <p:nvSpPr>
          <p:cNvPr id="9" name="Rectangle 8"/>
          <p:cNvSpPr/>
          <p:nvPr/>
        </p:nvSpPr>
        <p:spPr>
          <a:xfrm>
            <a:off x="7884103" y="3628192"/>
            <a:ext cx="1237839" cy="677108"/>
          </a:xfrm>
          <a:prstGeom prst="rect">
            <a:avLst/>
          </a:prstGeom>
        </p:spPr>
        <p:txBody>
          <a:bodyPr wrap="none">
            <a:spAutoFit/>
          </a:bodyPr>
          <a:lstStyle/>
          <a:p>
            <a:pPr lvl="0" algn="ctr"/>
            <a:r>
              <a:rPr lang="vi-VN" sz="3800" b="1" i="1" u="sng">
                <a:solidFill>
                  <a:schemeClr val="tx2"/>
                </a:solidFill>
              </a:rPr>
              <a:t>Giải</a:t>
            </a:r>
            <a:r>
              <a:rPr lang="en-US" sz="3800" b="1" i="1" u="sng">
                <a:solidFill>
                  <a:schemeClr val="tx2"/>
                </a:solidFill>
              </a:rPr>
              <a:t>:</a:t>
            </a:r>
          </a:p>
        </p:txBody>
      </p:sp>
    </p:spTree>
    <p:extLst>
      <p:ext uri="{BB962C8B-B14F-4D97-AF65-F5344CB8AC3E}">
        <p14:creationId xmlns:p14="http://schemas.microsoft.com/office/powerpoint/2010/main" val="237118670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fade">
                                      <p:cBhvr>
                                        <p:cTn id="25" dur="500"/>
                                        <p:tgtEl>
                                          <p:spTgt spid="8">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fade">
                                      <p:cBhvr>
                                        <p:cTn id="28" dur="500"/>
                                        <p:tgtEl>
                                          <p:spTgt spid="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3" dur="500"/>
                                        <p:tgtEl>
                                          <p:spTgt spid="8">
                                            <p:txEl>
                                              <p:pRg st="2" end="2"/>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8">
                                            <p:txEl>
                                              <p:pRg st="3" end="3"/>
                                            </p:txEl>
                                          </p:spTgt>
                                        </p:tgtEl>
                                        <p:attrNameLst>
                                          <p:attrName>style.visibility</p:attrName>
                                        </p:attrNameLst>
                                      </p:cBhvr>
                                      <p:to>
                                        <p:strVal val="visible"/>
                                      </p:to>
                                    </p:set>
                                    <p:animEffect transition="in" filter="randombar(horizontal)">
                                      <p:cBhvr>
                                        <p:cTn id="36" dur="500"/>
                                        <p:tgtEl>
                                          <p:spTgt spid="8">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8">
                                            <p:txEl>
                                              <p:pRg st="4" end="4"/>
                                            </p:txEl>
                                          </p:spTgt>
                                        </p:tgtEl>
                                        <p:attrNameLst>
                                          <p:attrName>style.visibility</p:attrName>
                                        </p:attrNameLst>
                                      </p:cBhvr>
                                      <p:to>
                                        <p:strVal val="visible"/>
                                      </p:to>
                                    </p:set>
                                    <p:animEffect transition="in" filter="wipe(left)">
                                      <p:cBhvr>
                                        <p:cTn id="41"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2516131" y="-800100"/>
            <a:ext cx="3352800" cy="114336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7CC73"/>
            </a:solidFill>
          </p:spPr>
          <p:txBody>
            <a:bodyPr/>
            <a:lstStyle/>
            <a:p>
              <a:endParaRPr lang="vi-VN"/>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2" name="Picture 19">
            <a:extLst>
              <a:ext uri="{FF2B5EF4-FFF2-40B4-BE49-F238E27FC236}">
                <a16:creationId xmlns:a16="http://schemas.microsoft.com/office/drawing/2014/main" id="{83CB9CAD-DF2F-4633-A513-6F110D5EC30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415253" y="8011026"/>
            <a:ext cx="1541942" cy="1093414"/>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1062789" y="1457826"/>
            <a:ext cx="6246869" cy="4876800"/>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7535779" y="1247295"/>
                <a:ext cx="10218822" cy="8110425"/>
              </a:xfrm>
              <a:prstGeom prst="rect">
                <a:avLst/>
              </a:prstGeom>
            </p:spPr>
            <p:txBody>
              <a:bodyPr wrap="square">
                <a:spAutoFit/>
              </a:bodyPr>
              <a:lstStyle/>
              <a:p>
                <a:pPr algn="just">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b) Vì EK là đường trung bình của tam giác ACD nên EK = </a:t>
                </a:r>
                <a14:m>
                  <m:oMath xmlns:m="http://schemas.openxmlformats.org/officeDocument/2006/math">
                    <m:f>
                      <m:f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CD</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Vì KF là đường trung bình của tam giác ABC nên KF = </a:t>
                </a:r>
                <a14:m>
                  <m:oMath xmlns:m="http://schemas.openxmlformats.org/officeDocument/2006/math">
                    <m:f>
                      <m:f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AB</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pt-BR" sz="3600">
                    <a:solidFill>
                      <a:srgbClr val="000000"/>
                    </a:solidFill>
                    <a:effectLst/>
                    <a:latin typeface="Arial" panose="020B0604020202020204" pitchFamily="34" charset="0"/>
                    <a:ea typeface="Calibri" panose="020F0502020204030204" pitchFamily="34" charset="0"/>
                    <a:cs typeface="Arial" panose="020B0604020202020204" pitchFamily="34" charset="0"/>
                  </a:rPr>
                  <a:t>Do đó EK + KF = </a:t>
                </a:r>
                <a14:m>
                  <m:oMath xmlns:m="http://schemas.openxmlformats.org/officeDocument/2006/math">
                    <m:f>
                      <m:f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pt-B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pt-B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pt-BR" sz="3600">
                    <a:solidFill>
                      <a:srgbClr val="000000"/>
                    </a:solidFill>
                    <a:effectLst/>
                    <a:latin typeface="Arial" panose="020B0604020202020204" pitchFamily="34" charset="0"/>
                    <a:ea typeface="Calibri" panose="020F0502020204030204" pitchFamily="34" charset="0"/>
                    <a:cs typeface="Arial" panose="020B0604020202020204" pitchFamily="34" charset="0"/>
                  </a:rPr>
                  <a:t> (AB + CD)   (1)</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pt-BR" sz="3600">
                    <a:solidFill>
                      <a:srgbClr val="000000"/>
                    </a:solidFill>
                    <a:effectLst/>
                    <a:latin typeface="Arial" panose="020B0604020202020204" pitchFamily="34" charset="0"/>
                    <a:ea typeface="Calibri" panose="020F0502020204030204" pitchFamily="34" charset="0"/>
                    <a:cs typeface="Arial" panose="020B0604020202020204" pitchFamily="34" charset="0"/>
                  </a:rPr>
                  <a:t>Áp dụng bất đẳng thức tam giác vào tam giác KEF, ta có: EF &lt; EK + KF          (2)</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pt-BR" sz="3600">
                    <a:solidFill>
                      <a:srgbClr val="000000"/>
                    </a:solidFill>
                    <a:effectLst/>
                    <a:latin typeface="Arial" panose="020B0604020202020204" pitchFamily="34" charset="0"/>
                    <a:ea typeface="Calibri" panose="020F0502020204030204" pitchFamily="34" charset="0"/>
                    <a:cs typeface="Arial" panose="020B0604020202020204" pitchFamily="34" charset="0"/>
                  </a:rPr>
                  <a:t>Từ (1) và (2) ta suy ra EF &lt; </a:t>
                </a:r>
                <a14:m>
                  <m:oMath xmlns:m="http://schemas.openxmlformats.org/officeDocument/2006/math">
                    <m:f>
                      <m:f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pt-B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pt-B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pt-BR" sz="3600">
                    <a:solidFill>
                      <a:srgbClr val="000000"/>
                    </a:solidFill>
                    <a:effectLst/>
                    <a:latin typeface="Arial" panose="020B0604020202020204" pitchFamily="34" charset="0"/>
                    <a:ea typeface="Calibri" panose="020F0502020204030204" pitchFamily="34" charset="0"/>
                    <a:cs typeface="Arial" panose="020B0604020202020204" pitchFamily="34" charset="0"/>
                  </a:rPr>
                  <a:t> (AB + CD).</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7535779" y="1247295"/>
                <a:ext cx="10218822" cy="8110425"/>
              </a:xfrm>
              <a:prstGeom prst="rect">
                <a:avLst/>
              </a:prstGeom>
              <a:blipFill>
                <a:blip r:embed="rId10"/>
                <a:stretch>
                  <a:fillRect l="-1789" r="-1789"/>
                </a:stretch>
              </a:blipFill>
            </p:spPr>
            <p:txBody>
              <a:bodyPr/>
              <a:lstStyle/>
              <a:p>
                <a:r>
                  <a:rPr lang="en-US">
                    <a:noFill/>
                  </a:rPr>
                  <a:t> </a:t>
                </a:r>
              </a:p>
            </p:txBody>
          </p:sp>
        </mc:Fallback>
      </mc:AlternateContent>
      <p:sp>
        <p:nvSpPr>
          <p:cNvPr id="9" name="Rectangle 8"/>
          <p:cNvSpPr/>
          <p:nvPr/>
        </p:nvSpPr>
        <p:spPr>
          <a:xfrm>
            <a:off x="1328364" y="495993"/>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a:ln>
                  <a:noFill/>
                </a:ln>
                <a:solidFill>
                  <a:srgbClr val="1F497D"/>
                </a:solidFill>
                <a:effectLst/>
                <a:uLnTx/>
                <a:uFillTx/>
                <a:latin typeface="Arial" panose="020B0604020202020204" pitchFamily="34" charset="0"/>
                <a:ea typeface="+mn-ea"/>
                <a:cs typeface="+mn-cs"/>
              </a:rPr>
              <a:t>Giải</a:t>
            </a:r>
            <a:r>
              <a:rPr kumimoji="0" lang="en-US" sz="3800" b="1" i="1" u="sng" strike="noStrike" kern="1200" cap="none" spc="0" normalizeH="0" baseline="0" noProof="0">
                <a:ln>
                  <a:noFill/>
                </a:ln>
                <a:solidFill>
                  <a:srgbClr val="1F497D"/>
                </a:solidFill>
                <a:effectLst/>
                <a:uLnTx/>
                <a:uFillTx/>
                <a:latin typeface="Calibri"/>
                <a:ea typeface="+mn-ea"/>
                <a:cs typeface="+mn-cs"/>
              </a:rPr>
              <a:t>:</a:t>
            </a:r>
          </a:p>
        </p:txBody>
      </p:sp>
    </p:spTree>
    <p:extLst>
      <p:ext uri="{BB962C8B-B14F-4D97-AF65-F5344CB8AC3E}">
        <p14:creationId xmlns:p14="http://schemas.microsoft.com/office/powerpoint/2010/main" val="142608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0" dur="5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wipe(left)">
                                      <p:cBhvr>
                                        <p:cTn id="25" dur="500"/>
                                        <p:tgtEl>
                                          <p:spTgt spid="8">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8">
                                            <p:txEl>
                                              <p:pRg st="3" end="3"/>
                                            </p:txEl>
                                          </p:spTgt>
                                        </p:tgtEl>
                                        <p:attrNameLst>
                                          <p:attrName>style.visibility</p:attrName>
                                        </p:attrNameLst>
                                      </p:cBhvr>
                                      <p:to>
                                        <p:strVal val="visible"/>
                                      </p:to>
                                    </p:set>
                                    <p:animEffect transition="in" filter="fade">
                                      <p:cBhvr>
                                        <p:cTn id="30" dur="500"/>
                                        <p:tgtEl>
                                          <p:spTgt spid="8">
                                            <p:txEl>
                                              <p:pRg st="3" end="3"/>
                                            </p:txEl>
                                          </p:spTgt>
                                        </p:tgtEl>
                                      </p:cBhvr>
                                    </p:animEffect>
                                    <p:anim calcmode="lin" valueType="num">
                                      <p:cBhvr>
                                        <p:cTn id="3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Effect transition="in" filter="fade">
                                      <p:cBhvr>
                                        <p:cTn id="3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1371835" y="-172816"/>
            <a:ext cx="21031665" cy="1344037"/>
            <a:chOff x="0" y="0"/>
            <a:chExt cx="28042220" cy="1792049"/>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0" y="0"/>
              <a:ext cx="15104543" cy="1792049"/>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6" name="Group 6"/>
          <p:cNvGrpSpPr/>
          <p:nvPr/>
        </p:nvGrpSpPr>
        <p:grpSpPr>
          <a:xfrm>
            <a:off x="-1371835" y="2476500"/>
            <a:ext cx="20497800" cy="3290359"/>
            <a:chOff x="0" y="-38100"/>
            <a:chExt cx="4907243" cy="1425075"/>
          </a:xfrm>
        </p:grpSpPr>
        <p:sp>
          <p:nvSpPr>
            <p:cNvPr id="7" name="Freeform 7"/>
            <p:cNvSpPr/>
            <p:nvPr/>
          </p:nvSpPr>
          <p:spPr>
            <a:xfrm>
              <a:off x="90651" y="238625"/>
              <a:ext cx="4816592" cy="1148350"/>
            </a:xfrm>
            <a:custGeom>
              <a:avLst/>
              <a:gdLst/>
              <a:ahLst/>
              <a:cxnLst/>
              <a:rect l="l" t="t" r="r" b="b"/>
              <a:pathLst>
                <a:path w="4816592" h="1148350">
                  <a:moveTo>
                    <a:pt x="0" y="0"/>
                  </a:moveTo>
                  <a:lnTo>
                    <a:pt x="4816592" y="0"/>
                  </a:lnTo>
                  <a:lnTo>
                    <a:pt x="4816592" y="1148350"/>
                  </a:lnTo>
                  <a:lnTo>
                    <a:pt x="0" y="1148350"/>
                  </a:lnTo>
                  <a:close/>
                </a:path>
              </a:pathLst>
            </a:custGeom>
            <a:solidFill>
              <a:srgbClr val="F7CC73"/>
            </a:solidFill>
          </p:spPr>
          <p:txBody>
            <a:bodyPr/>
            <a:lstStyle/>
            <a:p>
              <a:endParaRPr lang="vi-VN"/>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pic>
        <p:nvPicPr>
          <p:cNvPr id="37" name="Picture 49">
            <a:extLst>
              <a:ext uri="{FF2B5EF4-FFF2-40B4-BE49-F238E27FC236}">
                <a16:creationId xmlns:a16="http://schemas.microsoft.com/office/drawing/2014/main" id="{40990607-8CA8-47DE-80F8-D47DFF7E81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01800" y="7456016"/>
            <a:ext cx="3681226" cy="2730801"/>
          </a:xfrm>
          <a:prstGeom prst="rect">
            <a:avLst/>
          </a:prstGeom>
        </p:spPr>
      </p:pic>
      <p:pic>
        <p:nvPicPr>
          <p:cNvPr id="38" name="Picture 17">
            <a:extLst>
              <a:ext uri="{FF2B5EF4-FFF2-40B4-BE49-F238E27FC236}">
                <a16:creationId xmlns:a16="http://schemas.microsoft.com/office/drawing/2014/main" id="{9B4193A8-9FA8-4FC2-8197-8DEBAADC570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4192" y="7277101"/>
            <a:ext cx="3599570" cy="2956146"/>
          </a:xfrm>
          <a:prstGeom prst="rect">
            <a:avLst/>
          </a:prstGeom>
        </p:spPr>
      </p:pic>
      <p:grpSp>
        <p:nvGrpSpPr>
          <p:cNvPr id="16" name="Group 4"/>
          <p:cNvGrpSpPr/>
          <p:nvPr/>
        </p:nvGrpSpPr>
        <p:grpSpPr>
          <a:xfrm>
            <a:off x="3208684" y="2576400"/>
            <a:ext cx="2060036" cy="1828800"/>
            <a:chOff x="14168" y="-264583"/>
            <a:chExt cx="6321663" cy="6350000"/>
          </a:xfrm>
          <a:solidFill>
            <a:schemeClr val="accent3">
              <a:lumMod val="75000"/>
            </a:schemeClr>
          </a:solidFill>
        </p:grpSpPr>
        <p:sp>
          <p:nvSpPr>
            <p:cNvPr id="18" name="Freeform 5"/>
            <p:cNvSpPr/>
            <p:nvPr/>
          </p:nvSpPr>
          <p:spPr>
            <a:xfrm>
              <a:off x="14168" y="-264583"/>
              <a:ext cx="6321663"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vi-VN"/>
            </a:p>
          </p:txBody>
        </p:sp>
      </p:grpSp>
      <p:sp>
        <p:nvSpPr>
          <p:cNvPr id="19" name="Rectangle 18"/>
          <p:cNvSpPr/>
          <p:nvPr/>
        </p:nvSpPr>
        <p:spPr>
          <a:xfrm>
            <a:off x="4989692" y="3505860"/>
            <a:ext cx="8153400" cy="1508555"/>
          </a:xfrm>
          <a:prstGeom prst="rect">
            <a:avLst/>
          </a:prstGeom>
        </p:spPr>
        <p:txBody>
          <a:bodyPr wrap="square">
            <a:spAutoFit/>
          </a:bodyPr>
          <a:lstStyle/>
          <a:p>
            <a:pPr algn="ctr">
              <a:lnSpc>
                <a:spcPct val="150000"/>
              </a:lnSpc>
              <a:tabLst>
                <a:tab pos="360045" algn="l"/>
                <a:tab pos="720090" algn="l"/>
              </a:tabLst>
            </a:pPr>
            <a:r>
              <a:rPr lang="en-US" sz="7000" b="1">
                <a:solidFill>
                  <a:prstClr val="black"/>
                </a:solidFill>
                <a:latin typeface="Arial" panose="020B0604020202020204" pitchFamily="34" charset="0"/>
                <a:ea typeface="Calibri" panose="020F0502020204030204" pitchFamily="34" charset="0"/>
                <a:cs typeface="Arial" panose="020B0604020202020204" pitchFamily="34" charset="0"/>
              </a:rPr>
              <a:t>VẬN DỤNG</a:t>
            </a:r>
            <a:endParaRPr lang="vi-VN" sz="7000" b="1">
              <a:solidFill>
                <a:prstClr val="black"/>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35232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273162" y="3467100"/>
            <a:ext cx="6477000" cy="4166286"/>
          </a:xfrm>
          <a:prstGeom prst="rect">
            <a:avLst/>
          </a:prstGeom>
        </p:spPr>
      </p:pic>
      <p:pic>
        <p:nvPicPr>
          <p:cNvPr id="23" name="Picture 22">
            <a:extLst>
              <a:ext uri="{FF2B5EF4-FFF2-40B4-BE49-F238E27FC236}">
                <a16:creationId xmlns:a16="http://schemas.microsoft.com/office/drawing/2014/main" id="{6793D90F-CFB5-41B8-A9E5-2925471B0C3E}"/>
              </a:ext>
            </a:extLst>
          </p:cNvPr>
          <p:cNvPicPr>
            <a:picLocks noChangeAspect="1"/>
          </p:cNvPicPr>
          <p:nvPr/>
        </p:nvPicPr>
        <p:blipFill>
          <a:blip r:embed="rId4"/>
          <a:stretch>
            <a:fillRect/>
          </a:stretch>
        </p:blipFill>
        <p:spPr>
          <a:xfrm>
            <a:off x="228600" y="9264382"/>
            <a:ext cx="2921459" cy="832118"/>
          </a:xfrm>
          <a:prstGeom prst="rect">
            <a:avLst/>
          </a:prstGeom>
        </p:spPr>
      </p:pic>
      <p:sp>
        <p:nvSpPr>
          <p:cNvPr id="26" name="Oval Callout 25"/>
          <p:cNvSpPr/>
          <p:nvPr/>
        </p:nvSpPr>
        <p:spPr>
          <a:xfrm>
            <a:off x="8489960" y="2291786"/>
            <a:ext cx="1657441" cy="79431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a:solidFill>
                  <a:prstClr val="black"/>
                </a:solidFill>
              </a:rPr>
              <a:t>Giải</a:t>
            </a:r>
            <a:endParaRPr lang="en-US" sz="3600" b="1">
              <a:solidFill>
                <a:prstClr val="black"/>
              </a:solidFill>
            </a:endParaRPr>
          </a:p>
        </p:txBody>
      </p:sp>
      <p:grpSp>
        <p:nvGrpSpPr>
          <p:cNvPr id="5" name="Group 4"/>
          <p:cNvGrpSpPr/>
          <p:nvPr/>
        </p:nvGrpSpPr>
        <p:grpSpPr>
          <a:xfrm>
            <a:off x="228600" y="114300"/>
            <a:ext cx="18180162" cy="2103653"/>
            <a:chOff x="336438" y="348964"/>
            <a:chExt cx="18180162" cy="2103653"/>
          </a:xfrm>
        </p:grpSpPr>
        <mc:AlternateContent xmlns:mc="http://schemas.openxmlformats.org/markup-compatibility/2006" xmlns:a14="http://schemas.microsoft.com/office/drawing/2010/main">
          <mc:Choice Requires="a14">
            <p:sp>
              <p:nvSpPr>
                <p:cNvPr id="7" name="Rectangle 6"/>
                <p:cNvSpPr/>
                <p:nvPr/>
              </p:nvSpPr>
              <p:spPr>
                <a:xfrm>
                  <a:off x="336438" y="348964"/>
                  <a:ext cx="18180162" cy="2103653"/>
                </a:xfrm>
                <a:prstGeom prst="rect">
                  <a:avLst/>
                </a:prstGeom>
              </p:spPr>
              <p:txBody>
                <a:bodyPr wrap="square">
                  <a:spAutoFit/>
                </a:bodyPr>
                <a:lstStyle/>
                <a:p>
                  <a:pPr>
                    <a:lnSpc>
                      <a:spcPct val="150000"/>
                    </a:lnSpc>
                  </a:pPr>
                  <a:r>
                    <a:rPr lang="en-US" sz="3600">
                      <a:solidFill>
                        <a:srgbClr val="000000"/>
                      </a:solidFill>
                      <a:latin typeface="Arial" panose="020B0604020202020204" pitchFamily="34" charset="0"/>
                      <a:cs typeface="Arial" panose="020B0604020202020204" pitchFamily="34" charset="0"/>
                    </a:rPr>
                    <a:t>                                        </a:t>
                  </a:r>
                  <a:r>
                    <a:rPr lang="vi-VN" sz="3600">
                      <a:solidFill>
                        <a:srgbClr val="000000"/>
                      </a:solidFill>
                      <a:latin typeface="Arial" panose="020B0604020202020204" pitchFamily="34" charset="0"/>
                      <a:cs typeface="Arial" panose="020B0604020202020204" pitchFamily="34" charset="0"/>
                    </a:rPr>
                    <a:t>Cho tam giác ABC, phân giác AD (D ∈ BC). Đường thẳng qua D song song với AB cắt AC tại E. Chứng minh rằng </a:t>
                  </a:r>
                  <a14:m>
                    <m:oMath xmlns:m="http://schemas.openxmlformats.org/officeDocument/2006/math">
                      <m:f>
                        <m:fPr>
                          <m:ctrlPr>
                            <a:rPr lang="en-US" sz="3600" i="1">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𝐴𝐶</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𝐴𝐵</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𝐸𝐶</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𝐸𝐴</m:t>
                          </m:r>
                        </m:den>
                      </m:f>
                    </m:oMath>
                  </a14:m>
                  <a:endParaRPr lang="en-US" sz="3600">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36438" y="348964"/>
                  <a:ext cx="18180162" cy="2103653"/>
                </a:xfrm>
                <a:prstGeom prst="rect">
                  <a:avLst/>
                </a:prstGeom>
                <a:blipFill>
                  <a:blip r:embed="rId5"/>
                  <a:stretch>
                    <a:fillRect l="-1040"/>
                  </a:stretch>
                </a:blipFill>
              </p:spPr>
              <p:txBody>
                <a:bodyPr/>
                <a:lstStyle/>
                <a:p>
                  <a:r>
                    <a:rPr lang="en-US">
                      <a:noFill/>
                    </a:rPr>
                    <a:t> </a:t>
                  </a:r>
                </a:p>
              </p:txBody>
            </p:sp>
          </mc:Fallback>
        </mc:AlternateContent>
        <p:sp>
          <p:nvSpPr>
            <p:cNvPr id="19" name="Rectangle 18"/>
            <p:cNvSpPr/>
            <p:nvPr/>
          </p:nvSpPr>
          <p:spPr>
            <a:xfrm>
              <a:off x="381000" y="495300"/>
              <a:ext cx="5215274" cy="677108"/>
            </a:xfrm>
            <a:prstGeom prst="rect">
              <a:avLst/>
            </a:prstGeom>
          </p:spPr>
          <p:txBody>
            <a:bodyPr wrap="none">
              <a:spAutoFit/>
            </a:bodyPr>
            <a:lstStyle/>
            <a:p>
              <a:r>
                <a:rPr lang="en-US" sz="3800" b="1">
                  <a:solidFill>
                    <a:srgbClr val="C00000"/>
                  </a:solidFill>
                  <a:latin typeface="Arial" panose="020B0604020202020204" pitchFamily="34" charset="0"/>
                  <a:cs typeface="Arial" panose="020B0604020202020204" pitchFamily="34" charset="0"/>
                </a:rPr>
                <a:t>Bài 4.15 (SGK – tr.88) </a:t>
              </a:r>
              <a:endParaRPr lang="en-US" sz="3800">
                <a:solidFill>
                  <a:srgbClr val="C00000"/>
                </a:solidFill>
              </a:endParaRPr>
            </a:p>
          </p:txBody>
        </p:sp>
      </p:grpSp>
      <mc:AlternateContent xmlns:mc="http://schemas.openxmlformats.org/markup-compatibility/2006" xmlns:a14="http://schemas.microsoft.com/office/drawing/2010/main">
        <mc:Choice Requires="a14">
          <p:sp>
            <p:nvSpPr>
              <p:cNvPr id="12" name="Rectangle 11"/>
              <p:cNvSpPr/>
              <p:nvPr/>
            </p:nvSpPr>
            <p:spPr>
              <a:xfrm>
                <a:off x="7361544" y="3238500"/>
                <a:ext cx="10502465" cy="6985310"/>
              </a:xfrm>
              <a:prstGeom prst="rect">
                <a:avLst/>
              </a:prstGeom>
            </p:spPr>
            <p:txBody>
              <a:bodyPr wrap="square">
                <a:spAutoFit/>
              </a:bodyPr>
              <a:lstStyle/>
              <a:p>
                <a:pPr algn="just">
                  <a:lnSpc>
                    <a:spcPct val="150000"/>
                  </a:lnSpc>
                </a:pPr>
                <a:r>
                  <a:rPr lang="fr-FR" sz="3600">
                    <a:latin typeface="Arial" panose="020B0604020202020204" pitchFamily="34" charset="0"/>
                    <a:ea typeface="Arial" panose="020B0604020202020204" pitchFamily="34" charset="0"/>
                    <a:cs typeface="Arial" panose="020B0604020202020204" pitchFamily="34" charset="0"/>
                  </a:rPr>
                  <a:t>Theo đề bài, AD là tia phân giác của </a:t>
                </a:r>
                <a14:m>
                  <m:oMath xmlns:m="http://schemas.openxmlformats.org/officeDocument/2006/math">
                    <m:acc>
                      <m:accPr>
                        <m: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accPr>
                      <m:e>
                        <m:r>
                          <a:rPr lang="fr-FR" sz="3600" i="1">
                            <a:effectLst/>
                            <a:latin typeface="Cambria Math" panose="02040503050406030204" pitchFamily="18" charset="0"/>
                            <a:ea typeface="Arial" panose="020B0604020202020204" pitchFamily="34" charset="0"/>
                            <a:cs typeface="Times New Roman" panose="02020603050405020304" pitchFamily="18" charset="0"/>
                          </a:rPr>
                          <m:t>𝐵𝐴𝐶</m:t>
                        </m:r>
                      </m:e>
                    </m:acc>
                  </m:oMath>
                </a14:m>
                <a:r>
                  <a:rPr lang="fr-FR" sz="3600">
                    <a:effectLst/>
                    <a:latin typeface="Arial" panose="020B0604020202020204" pitchFamily="34" charset="0"/>
                    <a:ea typeface="Dotum" panose="020B0600000101010101" pitchFamily="34" charset="-127"/>
                    <a:cs typeface="Arial" panose="020B0604020202020204" pitchFamily="34" charset="0"/>
                  </a:rPr>
                  <a:t>,</a:t>
                </a:r>
                <a:r>
                  <a:rPr lang="fr-FR" sz="3600">
                    <a:effectLst/>
                    <a:latin typeface="Arial" panose="020B0604020202020204" pitchFamily="34" charset="0"/>
                    <a:ea typeface="Arial" panose="020B0604020202020204" pitchFamily="34" charset="0"/>
                    <a:cs typeface="Arial" panose="020B0604020202020204" pitchFamily="34" charset="0"/>
                  </a:rPr>
                  <a:t> áp dụng tính chất đường phân giác vào tam giác ABC,       ta có: </a:t>
                </a:r>
                <a14:m>
                  <m:oMath xmlns:m="http://schemas.openxmlformats.org/officeDocument/2006/math">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𝐴𝐶</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𝐴𝐵</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𝐷𝐶</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𝐷𝐵</m:t>
                        </m:r>
                      </m:den>
                    </m:f>
                  </m:oMath>
                </a14:m>
                <a:r>
                  <a:rPr lang="fr-FR" sz="3600">
                    <a:effectLst/>
                    <a:latin typeface="Arial" panose="020B0604020202020204" pitchFamily="34" charset="0"/>
                    <a:ea typeface="Arial" panose="020B0604020202020204" pitchFamily="34" charset="0"/>
                    <a:cs typeface="Arial" panose="020B0604020202020204" pitchFamily="34" charset="0"/>
                  </a:rPr>
                  <a:t> (1)</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Arial" panose="020B0604020202020204" pitchFamily="34" charset="0"/>
                    <a:cs typeface="Arial" panose="020B0604020202020204" pitchFamily="34" charset="0"/>
                  </a:rPr>
                  <a:t>Đường thẳng qua D song song với AB cắt AC      tại E hay DE // AB, áp dụng định lí Thalès vào       tam giác ABC, ta có : </a:t>
                </a:r>
                <a14:m>
                  <m:oMath xmlns:m="http://schemas.openxmlformats.org/officeDocument/2006/math">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𝐷𝐶</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𝐷𝐵</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𝐸𝐶</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𝐸𝐴</m:t>
                        </m:r>
                      </m:den>
                    </m:f>
                  </m:oMath>
                </a14:m>
                <a:r>
                  <a:rPr lang="fr-FR" sz="3600">
                    <a:effectLst/>
                    <a:latin typeface="Arial" panose="020B0604020202020204" pitchFamily="34" charset="0"/>
                    <a:ea typeface="Arial" panose="020B0604020202020204" pitchFamily="34" charset="0"/>
                    <a:cs typeface="Arial" panose="020B0604020202020204" pitchFamily="34" charset="0"/>
                  </a:rPr>
                  <a:t> (2)</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Arial" panose="020B0604020202020204" pitchFamily="34" charset="0"/>
                    <a:cs typeface="Arial" panose="020B0604020202020204" pitchFamily="34" charset="0"/>
                  </a:rPr>
                  <a:t>Từ (1) và (2) suy ra </a:t>
                </a:r>
                <a14:m>
                  <m:oMath xmlns:m="http://schemas.openxmlformats.org/officeDocument/2006/math">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𝐴𝐶</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𝐴𝐵</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𝐸𝐶</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𝐸𝐴</m:t>
                        </m:r>
                      </m:den>
                    </m:f>
                  </m:oMath>
                </a14:m>
                <a:r>
                  <a:rPr lang="fr-FR" sz="3600">
                    <a:effectLst/>
                    <a:latin typeface="Arial" panose="020B0604020202020204" pitchFamily="34" charset="0"/>
                    <a:ea typeface="Arial" panose="020B0604020202020204" pitchFamily="34" charset="0"/>
                    <a:cs typeface="Arial" panose="020B0604020202020204" pitchFamily="34" charset="0"/>
                  </a:rPr>
                  <a:t> (đpcm).</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7361544" y="3238500"/>
                <a:ext cx="10502465" cy="6985310"/>
              </a:xfrm>
              <a:prstGeom prst="rect">
                <a:avLst/>
              </a:prstGeom>
              <a:blipFill>
                <a:blip r:embed="rId6"/>
                <a:stretch>
                  <a:fillRect l="-1800" r="-1800"/>
                </a:stretch>
              </a:blipFill>
            </p:spPr>
            <p:txBody>
              <a:bodyPr/>
              <a:lstStyle/>
              <a:p>
                <a:r>
                  <a:rPr lang="en-US">
                    <a:noFill/>
                  </a:rPr>
                  <a:t> </a:t>
                </a:r>
              </a:p>
            </p:txBody>
          </p:sp>
        </mc:Fallback>
      </mc:AlternateContent>
    </p:spTree>
    <p:extLst>
      <p:ext uri="{BB962C8B-B14F-4D97-AF65-F5344CB8AC3E}">
        <p14:creationId xmlns:p14="http://schemas.microsoft.com/office/powerpoint/2010/main" val="4197122325"/>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24" dur="500"/>
                                        <p:tgtEl>
                                          <p:spTgt spid="1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xEl>
                                              <p:pRg st="1" end="1"/>
                                            </p:txEl>
                                          </p:spTgt>
                                        </p:tgtEl>
                                        <p:attrNameLst>
                                          <p:attrName>style.visibility</p:attrName>
                                        </p:attrNameLst>
                                      </p:cBhvr>
                                      <p:to>
                                        <p:strVal val="visible"/>
                                      </p:to>
                                    </p:set>
                                    <p:animEffect transition="in" filter="fade">
                                      <p:cBhvr>
                                        <p:cTn id="29" dur="500"/>
                                        <p:tgtEl>
                                          <p:spTgt spid="1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2">
                                            <p:txEl>
                                              <p:pRg st="2" end="2"/>
                                            </p:txEl>
                                          </p:spTgt>
                                        </p:tgtEl>
                                        <p:attrNameLst>
                                          <p:attrName>style.visibility</p:attrName>
                                        </p:attrNameLst>
                                      </p:cBhvr>
                                      <p:to>
                                        <p:strVal val="visible"/>
                                      </p:to>
                                    </p:set>
                                    <p:animEffect transition="in" filter="wipe(left)">
                                      <p:cBhvr>
                                        <p:cTn id="34"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
          <p:cNvGrpSpPr/>
          <p:nvPr/>
        </p:nvGrpSpPr>
        <p:grpSpPr>
          <a:xfrm rot="16200000">
            <a:off x="-9788647" y="2670054"/>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vi-VN"/>
            </a:p>
          </p:txBody>
        </p:sp>
        <p:sp>
          <p:nvSpPr>
            <p:cNvPr id="29"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grpSp>
        <p:nvGrpSpPr>
          <p:cNvPr id="30" name="Group 2"/>
          <p:cNvGrpSpPr/>
          <p:nvPr/>
        </p:nvGrpSpPr>
        <p:grpSpPr>
          <a:xfrm rot="16200000">
            <a:off x="9643026" y="4644475"/>
            <a:ext cx="18287996" cy="1607647"/>
            <a:chOff x="0" y="-38100"/>
            <a:chExt cx="4816592" cy="1081142"/>
          </a:xfrm>
        </p:grpSpPr>
        <p:sp>
          <p:nvSpPr>
            <p:cNvPr id="32" name="Freeform 3"/>
            <p:cNvSpPr/>
            <p:nvPr/>
          </p:nvSpPr>
          <p:spPr>
            <a:xfrm>
              <a:off x="0" y="21125"/>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vi-VN"/>
            </a:p>
          </p:txBody>
        </p:sp>
        <p:sp>
          <p:nvSpPr>
            <p:cNvPr id="33"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pic>
        <p:nvPicPr>
          <p:cNvPr id="21" name="Picture 16"/>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a:xfrm rot="3734529">
            <a:off x="17042490" y="2565982"/>
            <a:ext cx="788961" cy="988448"/>
          </a:xfrm>
          <a:prstGeom prst="rect">
            <a:avLst/>
          </a:prstGeom>
        </p:spPr>
      </p:pic>
      <p:grpSp>
        <p:nvGrpSpPr>
          <p:cNvPr id="22" name="Group 21"/>
          <p:cNvGrpSpPr/>
          <p:nvPr/>
        </p:nvGrpSpPr>
        <p:grpSpPr>
          <a:xfrm>
            <a:off x="739126" y="239793"/>
            <a:ext cx="18180162" cy="3416320"/>
            <a:chOff x="336438" y="348964"/>
            <a:chExt cx="18180162" cy="3416320"/>
          </a:xfrm>
        </p:grpSpPr>
        <p:sp>
          <p:nvSpPr>
            <p:cNvPr id="23" name="Rectangle 22"/>
            <p:cNvSpPr/>
            <p:nvPr/>
          </p:nvSpPr>
          <p:spPr>
            <a:xfrm>
              <a:off x="336438" y="348964"/>
              <a:ext cx="18180162" cy="3416320"/>
            </a:xfrm>
            <a:prstGeom prst="rect">
              <a:avLst/>
            </a:prstGeom>
          </p:spPr>
          <p:txBody>
            <a:bodyPr wrap="square">
              <a:spAutoFit/>
            </a:bodyPr>
            <a:lstStyle/>
            <a:p>
              <a:pPr>
                <a:lnSpc>
                  <a:spcPct val="150000"/>
                </a:lnSpc>
              </a:pPr>
              <a:r>
                <a:rPr lang="en-US" sz="3600">
                  <a:solidFill>
                    <a:srgbClr val="000000"/>
                  </a:solidFill>
                  <a:latin typeface="Arial" panose="020B0604020202020204" pitchFamily="34" charset="0"/>
                  <a:cs typeface="Arial" panose="020B0604020202020204" pitchFamily="34" charset="0"/>
                </a:rPr>
                <a:t>                                        </a:t>
              </a:r>
              <a:r>
                <a:rPr lang="vi-VN" sz="3600">
                  <a:solidFill>
                    <a:srgbClr val="000000"/>
                  </a:solidFill>
                  <a:cs typeface="Arial" panose="020B0604020202020204" pitchFamily="34" charset="0"/>
                </a:rPr>
                <a:t>Tam giác ABC có AB = 15 cm, AC = 20 cm, BC = 25 cm. Đường phân giác của góc BAC cắt cạnh BC tại D.</a:t>
              </a:r>
            </a:p>
            <a:p>
              <a:pPr>
                <a:lnSpc>
                  <a:spcPct val="150000"/>
                </a:lnSpc>
              </a:pPr>
              <a:r>
                <a:rPr lang="vi-VN" sz="3600">
                  <a:solidFill>
                    <a:srgbClr val="000000"/>
                  </a:solidFill>
                  <a:cs typeface="Arial" panose="020B0604020202020204" pitchFamily="34" charset="0"/>
                </a:rPr>
                <a:t>a) Tính độ dài các đoạn thẳng DB và DC.</a:t>
              </a:r>
            </a:p>
            <a:p>
              <a:pPr>
                <a:lnSpc>
                  <a:spcPct val="150000"/>
                </a:lnSpc>
              </a:pPr>
              <a:r>
                <a:rPr lang="vi-VN" sz="3600">
                  <a:solidFill>
                    <a:srgbClr val="000000"/>
                  </a:solidFill>
                  <a:cs typeface="Arial" panose="020B0604020202020204" pitchFamily="34" charset="0"/>
                </a:rPr>
                <a:t>b) Tính tỉ số diện tích của hai tam giác ABD và ACD.</a:t>
              </a:r>
              <a:endParaRPr lang="en-US" sz="3600">
                <a:latin typeface="Arial" panose="020B0604020202020204" pitchFamily="34" charset="0"/>
                <a:cs typeface="Arial" panose="020B0604020202020204" pitchFamily="34" charset="0"/>
              </a:endParaRPr>
            </a:p>
          </p:txBody>
        </p:sp>
        <p:sp>
          <p:nvSpPr>
            <p:cNvPr id="24" name="Rectangle 23"/>
            <p:cNvSpPr/>
            <p:nvPr/>
          </p:nvSpPr>
          <p:spPr>
            <a:xfrm>
              <a:off x="381000" y="495300"/>
              <a:ext cx="5215274" cy="677108"/>
            </a:xfrm>
            <a:prstGeom prst="rect">
              <a:avLst/>
            </a:prstGeom>
          </p:spPr>
          <p:txBody>
            <a:bodyPr wrap="none">
              <a:spAutoFit/>
            </a:bodyPr>
            <a:lstStyle/>
            <a:p>
              <a:r>
                <a:rPr lang="en-US" sz="3800" b="1">
                  <a:solidFill>
                    <a:srgbClr val="C00000"/>
                  </a:solidFill>
                  <a:latin typeface="Arial" panose="020B0604020202020204" pitchFamily="34" charset="0"/>
                  <a:cs typeface="Arial" panose="020B0604020202020204" pitchFamily="34" charset="0"/>
                </a:rPr>
                <a:t>Bài 4.16 (SGK – tr.88) </a:t>
              </a:r>
              <a:endParaRPr lang="en-US" sz="3800">
                <a:solidFill>
                  <a:srgbClr val="C00000"/>
                </a:solidFill>
              </a:endParaRPr>
            </a:p>
          </p:txBody>
        </p:sp>
      </p:grpSp>
      <p:sp>
        <p:nvSpPr>
          <p:cNvPr id="25" name="Oval Callout 24"/>
          <p:cNvSpPr/>
          <p:nvPr/>
        </p:nvSpPr>
        <p:spPr>
          <a:xfrm>
            <a:off x="8321213" y="3815786"/>
            <a:ext cx="1657441" cy="79431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a:solidFill>
                  <a:prstClr val="black"/>
                </a:solidFill>
              </a:rPr>
              <a:t>Giải</a:t>
            </a:r>
            <a:endParaRPr lang="en-US" sz="3600" b="1">
              <a:solidFill>
                <a:prstClr val="black"/>
              </a:solidFill>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228600" y="5084382"/>
            <a:ext cx="7286684" cy="3943350"/>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7613997" y="4846177"/>
                <a:ext cx="10003442" cy="5326523"/>
              </a:xfrm>
              <a:prstGeom prst="rect">
                <a:avLst/>
              </a:prstGeom>
            </p:spPr>
            <p:txBody>
              <a:bodyPr wrap="square">
                <a:spAutoFit/>
              </a:bodyPr>
              <a:lstStyle/>
              <a:p>
                <a:pPr algn="just">
                  <a:lnSpc>
                    <a:spcPct val="150000"/>
                  </a:lnSpc>
                </a:pPr>
                <a:r>
                  <a:rPr lang="fr-FR" sz="3600">
                    <a:latin typeface="Arial" panose="020B0604020202020204" pitchFamily="34" charset="0"/>
                    <a:ea typeface="Arial" panose="020B0604020202020204" pitchFamily="34" charset="0"/>
                    <a:cs typeface="Arial" panose="020B0604020202020204" pitchFamily="34" charset="0"/>
                  </a:rPr>
                  <a:t>a) Áp dụng tính chất đường phân giác, ta có:</a:t>
                </a:r>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14:m>
                  <m:oMath xmlns:m="http://schemas.openxmlformats.org/officeDocument/2006/math">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𝐷𝐵</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𝐷𝐶</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𝐴𝐵</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𝐴𝐶</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15</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20</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3</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4</m:t>
                        </m:r>
                      </m:den>
                    </m:f>
                  </m:oMath>
                </a14:m>
                <a:r>
                  <a:rPr lang="fr-FR" sz="3600">
                    <a:effectLst/>
                    <a:latin typeface="Arial" panose="020B0604020202020204" pitchFamily="34" charset="0"/>
                    <a:ea typeface="Dotum" panose="020B0600000101010101" pitchFamily="34" charset="-127"/>
                    <a:cs typeface="Arial" panose="020B0604020202020204" pitchFamily="34" charset="0"/>
                  </a:rPr>
                  <a:t>, </a:t>
                </a:r>
                <a:r>
                  <a:rPr lang="fr-FR" sz="3600">
                    <a:effectLst/>
                    <a:latin typeface="Arial" panose="020B0604020202020204" pitchFamily="34" charset="0"/>
                    <a:ea typeface="Arial" panose="020B0604020202020204" pitchFamily="34" charset="0"/>
                    <a:cs typeface="Arial" panose="020B0604020202020204" pitchFamily="34" charset="0"/>
                  </a:rPr>
                  <a:t>suy ra </a:t>
                </a:r>
                <a14:m>
                  <m:oMath xmlns:m="http://schemas.openxmlformats.org/officeDocument/2006/math">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𝐷𝐵</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3</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𝐷𝐶</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4</m:t>
                        </m:r>
                      </m:den>
                    </m:f>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Arial" panose="020B0604020202020204" pitchFamily="34" charset="0"/>
                    <a:cs typeface="Arial" panose="020B0604020202020204" pitchFamily="34" charset="0"/>
                  </a:rPr>
                  <a:t>Áp dụng tính chất dãy tỉ số bằng nhau, ta có:</a:t>
                </a:r>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14:m>
                  <m:oMath xmlns:m="http://schemas.openxmlformats.org/officeDocument/2006/math">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𝐷𝐵</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3</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𝐷𝐶</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4</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𝐷𝐵</m:t>
                        </m:r>
                        <m:r>
                          <a:rPr lang="fr-FR" sz="3600" i="1">
                            <a:effectLst/>
                            <a:latin typeface="Cambria Math" panose="02040503050406030204" pitchFamily="18" charset="0"/>
                            <a:ea typeface="Arial" panose="020B0604020202020204" pitchFamily="34" charset="0"/>
                            <a:cs typeface="Times New Roman" panose="02020603050405020304" pitchFamily="18" charset="0"/>
                          </a:rPr>
                          <m:t>+</m:t>
                        </m:r>
                        <m:r>
                          <a:rPr lang="fr-FR" sz="3600" i="1">
                            <a:effectLst/>
                            <a:latin typeface="Cambria Math" panose="02040503050406030204" pitchFamily="18" charset="0"/>
                            <a:ea typeface="Arial" panose="020B0604020202020204" pitchFamily="34" charset="0"/>
                            <a:cs typeface="Times New Roman" panose="02020603050405020304" pitchFamily="18" charset="0"/>
                          </a:rPr>
                          <m:t>𝐷𝐶</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3+4</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𝐵𝐶</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7</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25</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7</m:t>
                        </m:r>
                      </m:den>
                    </m:f>
                  </m:oMath>
                </a14:m>
                <a:r>
                  <a:rPr lang="fr-FR"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pt-BR" sz="3600">
                    <a:effectLst/>
                    <a:latin typeface="Arial" panose="020B0604020202020204" pitchFamily="34" charset="0"/>
                    <a:ea typeface="Arial" panose="020B0604020202020204" pitchFamily="34" charset="0"/>
                    <a:cs typeface="Arial" panose="020B0604020202020204" pitchFamily="34" charset="0"/>
                  </a:rPr>
                  <a:t>Do đó, DB = </a:t>
                </a:r>
                <a14:m>
                  <m:oMath xmlns:m="http://schemas.openxmlformats.org/officeDocument/2006/math">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pt-BR" sz="3600" i="1">
                            <a:effectLst/>
                            <a:latin typeface="Cambria Math" panose="02040503050406030204" pitchFamily="18" charset="0"/>
                            <a:ea typeface="Arial" panose="020B0604020202020204" pitchFamily="34" charset="0"/>
                            <a:cs typeface="Times New Roman" panose="02020603050405020304" pitchFamily="18" charset="0"/>
                          </a:rPr>
                          <m:t>25.3</m:t>
                        </m:r>
                      </m:num>
                      <m:den>
                        <m:r>
                          <a:rPr lang="pt-BR" sz="3600" i="1">
                            <a:effectLst/>
                            <a:latin typeface="Cambria Math" panose="02040503050406030204" pitchFamily="18" charset="0"/>
                            <a:ea typeface="Arial" panose="020B0604020202020204" pitchFamily="34" charset="0"/>
                            <a:cs typeface="Times New Roman" panose="02020603050405020304" pitchFamily="18" charset="0"/>
                          </a:rPr>
                          <m:t>7</m:t>
                        </m:r>
                      </m:den>
                    </m:f>
                    <m:r>
                      <a:rPr lang="pt-B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pt-BR" sz="3600" i="1">
                            <a:effectLst/>
                            <a:latin typeface="Cambria Math" panose="02040503050406030204" pitchFamily="18" charset="0"/>
                            <a:ea typeface="Arial" panose="020B0604020202020204" pitchFamily="34" charset="0"/>
                            <a:cs typeface="Times New Roman" panose="02020603050405020304" pitchFamily="18" charset="0"/>
                          </a:rPr>
                          <m:t>75</m:t>
                        </m:r>
                      </m:num>
                      <m:den>
                        <m:r>
                          <a:rPr lang="pt-BR" sz="3600" i="1">
                            <a:effectLst/>
                            <a:latin typeface="Cambria Math" panose="02040503050406030204" pitchFamily="18" charset="0"/>
                            <a:ea typeface="Arial" panose="020B0604020202020204" pitchFamily="34" charset="0"/>
                            <a:cs typeface="Times New Roman" panose="02020603050405020304" pitchFamily="18" charset="0"/>
                          </a:rPr>
                          <m:t>7</m:t>
                        </m:r>
                      </m:den>
                    </m:f>
                  </m:oMath>
                </a14:m>
                <a:r>
                  <a:rPr lang="pt-BR" sz="3600">
                    <a:effectLst/>
                    <a:latin typeface="Arial" panose="020B0604020202020204" pitchFamily="34" charset="0"/>
                    <a:ea typeface="Dotum" panose="020B0600000101010101" pitchFamily="34" charset="-127"/>
                    <a:cs typeface="Arial" panose="020B0604020202020204" pitchFamily="34" charset="0"/>
                  </a:rPr>
                  <a:t> (cm); DC = </a:t>
                </a:r>
                <a14:m>
                  <m:oMath xmlns:m="http://schemas.openxmlformats.org/officeDocument/2006/math">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pt-BR" sz="3600" i="1">
                            <a:effectLst/>
                            <a:latin typeface="Cambria Math" panose="02040503050406030204" pitchFamily="18" charset="0"/>
                            <a:ea typeface="Dotum" panose="020B0600000101010101" pitchFamily="34" charset="-127"/>
                            <a:cs typeface="Times New Roman" panose="02020603050405020304" pitchFamily="18" charset="0"/>
                          </a:rPr>
                          <m:t>25.4</m:t>
                        </m:r>
                      </m:num>
                      <m:den>
                        <m:r>
                          <a:rPr lang="pt-BR" sz="3600" i="1">
                            <a:effectLst/>
                            <a:latin typeface="Cambria Math" panose="02040503050406030204" pitchFamily="18" charset="0"/>
                            <a:ea typeface="Dotum" panose="020B0600000101010101" pitchFamily="34" charset="-127"/>
                            <a:cs typeface="Times New Roman" panose="02020603050405020304" pitchFamily="18" charset="0"/>
                          </a:rPr>
                          <m:t>7</m:t>
                        </m:r>
                      </m:den>
                    </m:f>
                    <m:r>
                      <a:rPr lang="pt-BR" sz="36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pt-BR" sz="3600" i="1">
                            <a:effectLst/>
                            <a:latin typeface="Cambria Math" panose="02040503050406030204" pitchFamily="18" charset="0"/>
                            <a:ea typeface="Dotum" panose="020B0600000101010101" pitchFamily="34" charset="-127"/>
                            <a:cs typeface="Times New Roman" panose="02020603050405020304" pitchFamily="18" charset="0"/>
                          </a:rPr>
                          <m:t>100</m:t>
                        </m:r>
                      </m:num>
                      <m:den>
                        <m:r>
                          <a:rPr lang="pt-BR" sz="3600" i="1">
                            <a:effectLst/>
                            <a:latin typeface="Cambria Math" panose="02040503050406030204" pitchFamily="18" charset="0"/>
                            <a:ea typeface="Dotum" panose="020B0600000101010101" pitchFamily="34" charset="-127"/>
                            <a:cs typeface="Times New Roman" panose="02020603050405020304" pitchFamily="18" charset="0"/>
                          </a:rPr>
                          <m:t>7</m:t>
                        </m:r>
                      </m:den>
                    </m:f>
                  </m:oMath>
                </a14:m>
                <a:r>
                  <a:rPr lang="pt-BR" sz="3600">
                    <a:effectLst/>
                    <a:latin typeface="Arial" panose="020B0604020202020204" pitchFamily="34" charset="0"/>
                    <a:ea typeface="Dotum" panose="020B0600000101010101" pitchFamily="34" charset="-127"/>
                    <a:cs typeface="Arial" panose="020B0604020202020204" pitchFamily="34" charset="0"/>
                  </a:rPr>
                  <a:t> (cm).</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613997" y="4846177"/>
                <a:ext cx="10003442" cy="5326523"/>
              </a:xfrm>
              <a:prstGeom prst="rect">
                <a:avLst/>
              </a:prstGeom>
              <a:blipFill>
                <a:blip r:embed="rId20"/>
                <a:stretch>
                  <a:fillRect l="-1828" r="-1036"/>
                </a:stretch>
              </a:blipFill>
            </p:spPr>
            <p:txBody>
              <a:bodyPr/>
              <a:lstStyle/>
              <a:p>
                <a:r>
                  <a:rPr lang="en-US">
                    <a:noFill/>
                  </a:rPr>
                  <a:t> </a:t>
                </a:r>
              </a:p>
            </p:txBody>
          </p:sp>
        </mc:Fallback>
      </mc:AlternateContent>
    </p:spTree>
    <p:extLst>
      <p:ext uri="{BB962C8B-B14F-4D97-AF65-F5344CB8AC3E}">
        <p14:creationId xmlns:p14="http://schemas.microsoft.com/office/powerpoint/2010/main" val="4252999506"/>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fade">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0" dur="500"/>
                                        <p:tgtEl>
                                          <p:spTgt spid="6">
                                            <p:txEl>
                                              <p:pRg st="2" end="2"/>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3" dur="500"/>
                                        <p:tgtEl>
                                          <p:spTgt spid="6">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6">
                                            <p:txEl>
                                              <p:pRg st="4" end="4"/>
                                            </p:txEl>
                                          </p:spTgt>
                                        </p:tgtEl>
                                        <p:attrNameLst>
                                          <p:attrName>style.visibility</p:attrName>
                                        </p:attrNameLst>
                                      </p:cBhvr>
                                      <p:to>
                                        <p:strVal val="visible"/>
                                      </p:to>
                                    </p:set>
                                    <p:animEffect transition="in" filter="wipe(down)">
                                      <p:cBhvr>
                                        <p:cTn id="38"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
          <p:cNvGrpSpPr/>
          <p:nvPr/>
        </p:nvGrpSpPr>
        <p:grpSpPr>
          <a:xfrm rot="16200000">
            <a:off x="-9788647" y="2670054"/>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vi-VN"/>
            </a:p>
          </p:txBody>
        </p:sp>
        <p:sp>
          <p:nvSpPr>
            <p:cNvPr id="29"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
          <p:cNvGrpSpPr/>
          <p:nvPr/>
        </p:nvGrpSpPr>
        <p:grpSpPr>
          <a:xfrm rot="16200000">
            <a:off x="9643026" y="4644475"/>
            <a:ext cx="18287996" cy="1607647"/>
            <a:chOff x="0" y="-38100"/>
            <a:chExt cx="4816592" cy="1081142"/>
          </a:xfrm>
        </p:grpSpPr>
        <p:sp>
          <p:nvSpPr>
            <p:cNvPr id="32" name="Freeform 3"/>
            <p:cNvSpPr/>
            <p:nvPr/>
          </p:nvSpPr>
          <p:spPr>
            <a:xfrm>
              <a:off x="0" y="21125"/>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vi-VN"/>
            </a:p>
          </p:txBody>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16"/>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a:xfrm rot="3734529">
            <a:off x="592163" y="8962340"/>
            <a:ext cx="788961" cy="988448"/>
          </a:xfrm>
          <a:prstGeom prst="rect">
            <a:avLst/>
          </a:prstGeom>
        </p:spPr>
      </p:pic>
      <p:sp>
        <p:nvSpPr>
          <p:cNvPr id="25" name="Oval Callout 24"/>
          <p:cNvSpPr/>
          <p:nvPr/>
        </p:nvSpPr>
        <p:spPr>
          <a:xfrm>
            <a:off x="8534400" y="571500"/>
            <a:ext cx="1657441" cy="79431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293713" y="2247900"/>
            <a:ext cx="7286684" cy="3943350"/>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7548313" y="1991529"/>
                <a:ext cx="10008542" cy="7599645"/>
              </a:xfrm>
              <a:prstGeom prst="rect">
                <a:avLst/>
              </a:prstGeom>
            </p:spPr>
            <p:txBody>
              <a:bodyPr wrap="square">
                <a:spAutoFit/>
              </a:bodyPr>
              <a:lstStyle/>
              <a:p>
                <a:pPr algn="just">
                  <a:lnSpc>
                    <a:spcPct val="150000"/>
                  </a:lnSpc>
                </a:pPr>
                <a:r>
                  <a:rPr lang="en-US" sz="3600">
                    <a:latin typeface="Arial" panose="020B0604020202020204" pitchFamily="34" charset="0"/>
                    <a:ea typeface="Dotum" panose="020B0600000101010101" pitchFamily="34" charset="-127"/>
                    <a:cs typeface="Arial" panose="020B0604020202020204" pitchFamily="34" charset="0"/>
                  </a:rPr>
                  <a:t>b) Hai tam giác ABD và ACD có chung đường cao kẻ từ đỉnh A đến cạnh BC, ta gọi đường cao đó là AH.</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pt-BR" sz="3600">
                    <a:effectLst/>
                    <a:latin typeface="Arial" panose="020B0604020202020204" pitchFamily="34" charset="0"/>
                    <a:ea typeface="Dotum" panose="020B0600000101010101" pitchFamily="34" charset="-127"/>
                    <a:cs typeface="Arial" panose="020B0604020202020204" pitchFamily="34" charset="0"/>
                  </a:rPr>
                  <a:t>Ta có: </a:t>
                </a:r>
                <a14:m>
                  <m:oMath xmlns:m="http://schemas.openxmlformats.org/officeDocument/2006/math">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3600" i="1">
                            <a:effectLst/>
                            <a:latin typeface="Cambria Math" panose="02040503050406030204" pitchFamily="18" charset="0"/>
                            <a:ea typeface="Dotum" panose="020B0600000101010101" pitchFamily="34" charset="-127"/>
                            <a:cs typeface="Times New Roman" panose="02020603050405020304" pitchFamily="18" charset="0"/>
                          </a:rPr>
                          <m:t>𝑆</m:t>
                        </m:r>
                      </m:e>
                      <m:sub>
                        <m:r>
                          <a:rPr lang="en-US" sz="3600" i="1">
                            <a:effectLst/>
                            <a:latin typeface="Cambria Math" panose="02040503050406030204" pitchFamily="18" charset="0"/>
                            <a:ea typeface="Dotum" panose="020B0600000101010101" pitchFamily="34" charset="-127"/>
                            <a:cs typeface="Times New Roman" panose="02020603050405020304" pitchFamily="18" charset="0"/>
                          </a:rPr>
                          <m:t>𝐴𝐵𝐷</m:t>
                        </m:r>
                      </m:sub>
                    </m:sSub>
                    <m:r>
                      <a:rPr lang="pt-BR" sz="36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pt-BR" sz="3600" i="1">
                            <a:effectLst/>
                            <a:latin typeface="Cambria Math" panose="02040503050406030204" pitchFamily="18" charset="0"/>
                            <a:ea typeface="Dotum" panose="020B0600000101010101" pitchFamily="34" charset="-127"/>
                            <a:cs typeface="Times New Roman" panose="02020603050405020304" pitchFamily="18" charset="0"/>
                          </a:rPr>
                          <m:t>1</m:t>
                        </m:r>
                      </m:num>
                      <m:den>
                        <m:r>
                          <a:rPr lang="pt-BR" sz="3600" i="1">
                            <a:effectLst/>
                            <a:latin typeface="Cambria Math" panose="02040503050406030204" pitchFamily="18" charset="0"/>
                            <a:ea typeface="Dotum" panose="020B0600000101010101" pitchFamily="34" charset="-127"/>
                            <a:cs typeface="Times New Roman" panose="02020603050405020304" pitchFamily="18" charset="0"/>
                          </a:rPr>
                          <m:t>2</m:t>
                        </m:r>
                      </m:den>
                    </m:f>
                    <m:r>
                      <a:rPr lang="en-US" sz="3600" i="1">
                        <a:effectLst/>
                        <a:latin typeface="Cambria Math" panose="02040503050406030204" pitchFamily="18" charset="0"/>
                        <a:ea typeface="Dotum" panose="020B0600000101010101" pitchFamily="34" charset="-127"/>
                        <a:cs typeface="Times New Roman" panose="02020603050405020304" pitchFamily="18" charset="0"/>
                      </a:rPr>
                      <m:t>𝐴𝐻</m:t>
                    </m:r>
                    <m:r>
                      <a:rPr lang="pt-BR" sz="3600" i="1">
                        <a:effectLst/>
                        <a:latin typeface="Cambria Math" panose="02040503050406030204" pitchFamily="18" charset="0"/>
                        <a:ea typeface="Dotum" panose="020B0600000101010101" pitchFamily="34" charset="-127"/>
                        <a:cs typeface="Times New Roman" panose="02020603050405020304" pitchFamily="18" charset="0"/>
                      </a:rPr>
                      <m:t>. </m:t>
                    </m:r>
                    <m:r>
                      <a:rPr lang="en-US" sz="3600" i="1">
                        <a:effectLst/>
                        <a:latin typeface="Cambria Math" panose="02040503050406030204" pitchFamily="18" charset="0"/>
                        <a:ea typeface="Dotum" panose="020B0600000101010101" pitchFamily="34" charset="-127"/>
                        <a:cs typeface="Times New Roman" panose="02020603050405020304" pitchFamily="18" charset="0"/>
                      </a:rPr>
                      <m:t>𝐷𝐵</m:t>
                    </m:r>
                    <m:r>
                      <a:rPr lang="pt-BR" sz="3600" i="1">
                        <a:effectLst/>
                        <a:latin typeface="Cambria Math" panose="02040503050406030204" pitchFamily="18" charset="0"/>
                        <a:ea typeface="Dotum" panose="020B0600000101010101" pitchFamily="34" charset="-127"/>
                        <a:cs typeface="Times New Roman" panose="02020603050405020304" pitchFamily="18" charset="0"/>
                      </a:rPr>
                      <m:t>; </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3600" i="1">
                            <a:effectLst/>
                            <a:latin typeface="Cambria Math" panose="02040503050406030204" pitchFamily="18" charset="0"/>
                            <a:ea typeface="Dotum" panose="020B0600000101010101" pitchFamily="34" charset="-127"/>
                            <a:cs typeface="Times New Roman" panose="02020603050405020304" pitchFamily="18" charset="0"/>
                          </a:rPr>
                          <m:t>𝑆</m:t>
                        </m:r>
                      </m:e>
                      <m:sub>
                        <m:r>
                          <a:rPr lang="en-US" sz="3600" i="1">
                            <a:effectLst/>
                            <a:latin typeface="Cambria Math" panose="02040503050406030204" pitchFamily="18" charset="0"/>
                            <a:ea typeface="Dotum" panose="020B0600000101010101" pitchFamily="34" charset="-127"/>
                            <a:cs typeface="Times New Roman" panose="02020603050405020304" pitchFamily="18" charset="0"/>
                          </a:rPr>
                          <m:t>𝐴𝐷𝐶</m:t>
                        </m:r>
                      </m:sub>
                    </m:sSub>
                    <m:r>
                      <a:rPr lang="pt-BR" sz="36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pt-BR" sz="3600" i="1">
                            <a:effectLst/>
                            <a:latin typeface="Cambria Math" panose="02040503050406030204" pitchFamily="18" charset="0"/>
                            <a:ea typeface="Dotum" panose="020B0600000101010101" pitchFamily="34" charset="-127"/>
                            <a:cs typeface="Times New Roman" panose="02020603050405020304" pitchFamily="18" charset="0"/>
                          </a:rPr>
                          <m:t>1</m:t>
                        </m:r>
                      </m:num>
                      <m:den>
                        <m:r>
                          <a:rPr lang="pt-BR" sz="3600" i="1">
                            <a:effectLst/>
                            <a:latin typeface="Cambria Math" panose="02040503050406030204" pitchFamily="18" charset="0"/>
                            <a:ea typeface="Dotum" panose="020B0600000101010101" pitchFamily="34" charset="-127"/>
                            <a:cs typeface="Times New Roman" panose="02020603050405020304" pitchFamily="18" charset="0"/>
                          </a:rPr>
                          <m:t>2</m:t>
                        </m:r>
                      </m:den>
                    </m:f>
                    <m:r>
                      <a:rPr lang="en-US" sz="3600" i="1">
                        <a:effectLst/>
                        <a:latin typeface="Cambria Math" panose="02040503050406030204" pitchFamily="18" charset="0"/>
                        <a:ea typeface="Dotum" panose="020B0600000101010101" pitchFamily="34" charset="-127"/>
                        <a:cs typeface="Times New Roman" panose="02020603050405020304" pitchFamily="18" charset="0"/>
                      </a:rPr>
                      <m:t>𝐴𝐻</m:t>
                    </m:r>
                    <m:r>
                      <a:rPr lang="pt-BR" sz="3600" i="1">
                        <a:effectLst/>
                        <a:latin typeface="Cambria Math" panose="02040503050406030204" pitchFamily="18" charset="0"/>
                        <a:ea typeface="Dotum" panose="020B0600000101010101" pitchFamily="34" charset="-127"/>
                        <a:cs typeface="Times New Roman" panose="02020603050405020304" pitchFamily="18" charset="0"/>
                      </a:rPr>
                      <m:t>. </m:t>
                    </m:r>
                    <m:r>
                      <a:rPr lang="en-US" sz="3600" i="1">
                        <a:effectLst/>
                        <a:latin typeface="Cambria Math" panose="02040503050406030204" pitchFamily="18" charset="0"/>
                        <a:ea typeface="Dotum" panose="020B0600000101010101" pitchFamily="34" charset="-127"/>
                        <a:cs typeface="Times New Roman" panose="02020603050405020304" pitchFamily="18" charset="0"/>
                      </a:rPr>
                      <m:t>𝐷𝐶</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600">
                    <a:effectLst/>
                    <a:latin typeface="Arial" panose="020B0604020202020204" pitchFamily="34" charset="0"/>
                    <a:ea typeface="Dotum" panose="020B0600000101010101" pitchFamily="34" charset="-127"/>
                    <a:cs typeface="Arial" panose="020B0604020202020204" pitchFamily="34" charset="0"/>
                  </a:rPr>
                  <a:t>Suy ra </a:t>
                </a:r>
                <a14:m>
                  <m:oMath xmlns:m="http://schemas.openxmlformats.org/officeDocument/2006/math">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3600" i="1">
                                <a:effectLst/>
                                <a:latin typeface="Cambria Math" panose="02040503050406030204" pitchFamily="18" charset="0"/>
                                <a:ea typeface="Dotum" panose="020B0600000101010101" pitchFamily="34" charset="-127"/>
                                <a:cs typeface="Times New Roman" panose="02020603050405020304" pitchFamily="18" charset="0"/>
                              </a:rPr>
                              <m:t>𝑆</m:t>
                            </m:r>
                          </m:e>
                          <m:sub>
                            <m:r>
                              <a:rPr lang="en-US" sz="3600" i="1">
                                <a:effectLst/>
                                <a:latin typeface="Cambria Math" panose="02040503050406030204" pitchFamily="18" charset="0"/>
                                <a:ea typeface="Dotum" panose="020B0600000101010101" pitchFamily="34" charset="-127"/>
                                <a:cs typeface="Times New Roman" panose="02020603050405020304" pitchFamily="18" charset="0"/>
                              </a:rPr>
                              <m:t>𝐴𝐵𝐷</m:t>
                            </m:r>
                          </m:sub>
                        </m:sSub>
                      </m:num>
                      <m:den>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3600" i="1">
                                <a:effectLst/>
                                <a:latin typeface="Cambria Math" panose="02040503050406030204" pitchFamily="18" charset="0"/>
                                <a:ea typeface="Dotum" panose="020B0600000101010101" pitchFamily="34" charset="-127"/>
                                <a:cs typeface="Times New Roman" panose="02020603050405020304" pitchFamily="18" charset="0"/>
                              </a:rPr>
                              <m:t>𝑆</m:t>
                            </m:r>
                          </m:e>
                          <m:sub>
                            <m:r>
                              <a:rPr lang="en-US" sz="3600" i="1">
                                <a:effectLst/>
                                <a:latin typeface="Cambria Math" panose="02040503050406030204" pitchFamily="18" charset="0"/>
                                <a:ea typeface="Dotum" panose="020B0600000101010101" pitchFamily="34" charset="-127"/>
                                <a:cs typeface="Times New Roman" panose="02020603050405020304" pitchFamily="18" charset="0"/>
                              </a:rPr>
                              <m:t>𝐴𝐷𝐶</m:t>
                            </m:r>
                          </m:sub>
                        </m:sSub>
                      </m:den>
                    </m:f>
                    <m:r>
                      <a:rPr lang="en-US" sz="36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600" i="1">
                                <a:effectLst/>
                                <a:latin typeface="Cambria Math" panose="02040503050406030204" pitchFamily="18" charset="0"/>
                                <a:ea typeface="Dotum" panose="020B0600000101010101" pitchFamily="34" charset="-127"/>
                                <a:cs typeface="Times New Roman" panose="02020603050405020304" pitchFamily="18" charset="0"/>
                              </a:rPr>
                              <m:t>1</m:t>
                            </m:r>
                          </m:num>
                          <m:den>
                            <m:r>
                              <a:rPr lang="en-US" sz="3600" i="1">
                                <a:effectLst/>
                                <a:latin typeface="Cambria Math" panose="02040503050406030204" pitchFamily="18" charset="0"/>
                                <a:ea typeface="Dotum" panose="020B0600000101010101" pitchFamily="34" charset="-127"/>
                                <a:cs typeface="Times New Roman" panose="02020603050405020304" pitchFamily="18" charset="0"/>
                              </a:rPr>
                              <m:t>2</m:t>
                            </m:r>
                          </m:den>
                        </m:f>
                        <m:r>
                          <a:rPr lang="en-US" sz="3600" i="1">
                            <a:effectLst/>
                            <a:latin typeface="Cambria Math" panose="02040503050406030204" pitchFamily="18" charset="0"/>
                            <a:ea typeface="Dotum" panose="020B0600000101010101" pitchFamily="34" charset="-127"/>
                            <a:cs typeface="Times New Roman" panose="02020603050405020304" pitchFamily="18" charset="0"/>
                          </a:rPr>
                          <m:t>𝐴𝐻</m:t>
                        </m:r>
                        <m:r>
                          <a:rPr lang="en-US" sz="3600" i="1">
                            <a:effectLst/>
                            <a:latin typeface="Cambria Math" panose="02040503050406030204" pitchFamily="18" charset="0"/>
                            <a:ea typeface="Dotum" panose="020B0600000101010101" pitchFamily="34" charset="-127"/>
                            <a:cs typeface="Times New Roman" panose="02020603050405020304" pitchFamily="18" charset="0"/>
                          </a:rPr>
                          <m:t>. </m:t>
                        </m:r>
                        <m:r>
                          <a:rPr lang="en-US" sz="3600" i="1">
                            <a:effectLst/>
                            <a:latin typeface="Cambria Math" panose="02040503050406030204" pitchFamily="18" charset="0"/>
                            <a:ea typeface="Dotum" panose="020B0600000101010101" pitchFamily="34" charset="-127"/>
                            <a:cs typeface="Times New Roman" panose="02020603050405020304" pitchFamily="18" charset="0"/>
                          </a:rPr>
                          <m:t>𝐷𝐵</m:t>
                        </m:r>
                      </m:num>
                      <m:den>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600" i="1">
                                <a:effectLst/>
                                <a:latin typeface="Cambria Math" panose="02040503050406030204" pitchFamily="18" charset="0"/>
                                <a:ea typeface="Dotum" panose="020B0600000101010101" pitchFamily="34" charset="-127"/>
                                <a:cs typeface="Times New Roman" panose="02020603050405020304" pitchFamily="18" charset="0"/>
                              </a:rPr>
                              <m:t>1</m:t>
                            </m:r>
                          </m:num>
                          <m:den>
                            <m:r>
                              <a:rPr lang="en-US" sz="3600" i="1">
                                <a:effectLst/>
                                <a:latin typeface="Cambria Math" panose="02040503050406030204" pitchFamily="18" charset="0"/>
                                <a:ea typeface="Dotum" panose="020B0600000101010101" pitchFamily="34" charset="-127"/>
                                <a:cs typeface="Times New Roman" panose="02020603050405020304" pitchFamily="18" charset="0"/>
                              </a:rPr>
                              <m:t>2</m:t>
                            </m:r>
                          </m:den>
                        </m:f>
                        <m:r>
                          <a:rPr lang="en-US" sz="3600" i="1">
                            <a:effectLst/>
                            <a:latin typeface="Cambria Math" panose="02040503050406030204" pitchFamily="18" charset="0"/>
                            <a:ea typeface="Dotum" panose="020B0600000101010101" pitchFamily="34" charset="-127"/>
                            <a:cs typeface="Times New Roman" panose="02020603050405020304" pitchFamily="18" charset="0"/>
                          </a:rPr>
                          <m:t>𝐴𝐻</m:t>
                        </m:r>
                        <m:r>
                          <a:rPr lang="en-US" sz="3600" i="1">
                            <a:effectLst/>
                            <a:latin typeface="Cambria Math" panose="02040503050406030204" pitchFamily="18" charset="0"/>
                            <a:ea typeface="Dotum" panose="020B0600000101010101" pitchFamily="34" charset="-127"/>
                            <a:cs typeface="Times New Roman" panose="02020603050405020304" pitchFamily="18" charset="0"/>
                          </a:rPr>
                          <m:t>.</m:t>
                        </m:r>
                        <m:r>
                          <a:rPr lang="en-US" sz="3600" i="1">
                            <a:effectLst/>
                            <a:latin typeface="Cambria Math" panose="02040503050406030204" pitchFamily="18" charset="0"/>
                            <a:ea typeface="Dotum" panose="020B0600000101010101" pitchFamily="34" charset="-127"/>
                            <a:cs typeface="Times New Roman" panose="02020603050405020304" pitchFamily="18" charset="0"/>
                          </a:rPr>
                          <m:t>𝐷𝐶</m:t>
                        </m:r>
                      </m:den>
                    </m:f>
                    <m:r>
                      <a:rPr lang="en-US" sz="36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600" i="1">
                            <a:effectLst/>
                            <a:latin typeface="Cambria Math" panose="02040503050406030204" pitchFamily="18" charset="0"/>
                            <a:ea typeface="Dotum" panose="020B0600000101010101" pitchFamily="34" charset="-127"/>
                            <a:cs typeface="Times New Roman" panose="02020603050405020304" pitchFamily="18" charset="0"/>
                          </a:rPr>
                          <m:t>𝐷𝐵</m:t>
                        </m:r>
                      </m:num>
                      <m:den>
                        <m:r>
                          <a:rPr lang="en-US" sz="3600" i="1">
                            <a:effectLst/>
                            <a:latin typeface="Cambria Math" panose="02040503050406030204" pitchFamily="18" charset="0"/>
                            <a:ea typeface="Dotum" panose="020B0600000101010101" pitchFamily="34" charset="-127"/>
                            <a:cs typeface="Times New Roman" panose="02020603050405020304" pitchFamily="18" charset="0"/>
                          </a:rPr>
                          <m:t>𝐷𝐶</m:t>
                        </m:r>
                      </m:den>
                    </m:f>
                    <m:r>
                      <a:rPr lang="en-US" sz="36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600" i="1">
                            <a:effectLst/>
                            <a:latin typeface="Cambria Math" panose="02040503050406030204" pitchFamily="18" charset="0"/>
                            <a:ea typeface="Dotum" panose="020B0600000101010101" pitchFamily="34" charset="-127"/>
                            <a:cs typeface="Times New Roman" panose="02020603050405020304" pitchFamily="18" charset="0"/>
                          </a:rPr>
                          <m:t>3</m:t>
                        </m:r>
                      </m:num>
                      <m:den>
                        <m:r>
                          <a:rPr lang="en-US" sz="3600" i="1">
                            <a:effectLst/>
                            <a:latin typeface="Cambria Math" panose="02040503050406030204" pitchFamily="18" charset="0"/>
                            <a:ea typeface="Dotum" panose="020B0600000101010101" pitchFamily="34" charset="-127"/>
                            <a:cs typeface="Times New Roman" panose="02020603050405020304" pitchFamily="18" charset="0"/>
                          </a:rPr>
                          <m:t>4</m:t>
                        </m:r>
                      </m:den>
                    </m:f>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600">
                    <a:effectLst/>
                    <a:latin typeface="Arial" panose="020B0604020202020204" pitchFamily="34" charset="0"/>
                    <a:ea typeface="Dotum" panose="020B0600000101010101" pitchFamily="34" charset="-127"/>
                    <a:cs typeface="Arial" panose="020B0604020202020204" pitchFamily="34" charset="0"/>
                  </a:rPr>
                  <a:t>Vậy tỉ số diện tích của hai tam giác ABD và ACD bằng </a:t>
                </a:r>
                <a14:m>
                  <m:oMath xmlns:m="http://schemas.openxmlformats.org/officeDocument/2006/math">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600" i="1">
                            <a:effectLst/>
                            <a:latin typeface="Cambria Math" panose="02040503050406030204" pitchFamily="18" charset="0"/>
                            <a:ea typeface="Dotum" panose="020B0600000101010101" pitchFamily="34" charset="-127"/>
                            <a:cs typeface="Times New Roman" panose="02020603050405020304" pitchFamily="18" charset="0"/>
                          </a:rPr>
                          <m:t>3</m:t>
                        </m:r>
                      </m:num>
                      <m:den>
                        <m:r>
                          <a:rPr lang="en-US" sz="3600" i="1">
                            <a:effectLst/>
                            <a:latin typeface="Cambria Math" panose="02040503050406030204" pitchFamily="18" charset="0"/>
                            <a:ea typeface="Dotum" panose="020B0600000101010101" pitchFamily="34" charset="-127"/>
                            <a:cs typeface="Times New Roman" panose="02020603050405020304" pitchFamily="18" charset="0"/>
                          </a:rPr>
                          <m:t>4</m:t>
                        </m:r>
                      </m:den>
                    </m:f>
                  </m:oMath>
                </a14:m>
                <a:r>
                  <a:rPr lang="en-US" sz="3600">
                    <a:effectLst/>
                    <a:latin typeface="Arial" panose="020B0604020202020204" pitchFamily="34" charset="0"/>
                    <a:ea typeface="Dotum" panose="020B0600000101010101" pitchFamily="34" charset="-127"/>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548313" y="1991529"/>
                <a:ext cx="10008542" cy="7599645"/>
              </a:xfrm>
              <a:prstGeom prst="rect">
                <a:avLst/>
              </a:prstGeom>
              <a:blipFill>
                <a:blip r:embed="rId20"/>
                <a:stretch>
                  <a:fillRect l="-1827" r="-1888"/>
                </a:stretch>
              </a:blipFill>
            </p:spPr>
            <p:txBody>
              <a:bodyPr/>
              <a:lstStyle/>
              <a:p>
                <a:r>
                  <a:rPr lang="en-US">
                    <a:noFill/>
                  </a:rPr>
                  <a:t> </a:t>
                </a:r>
              </a:p>
            </p:txBody>
          </p:sp>
        </mc:Fallback>
      </mc:AlternateContent>
    </p:spTree>
    <p:extLst>
      <p:ext uri="{BB962C8B-B14F-4D97-AF65-F5344CB8AC3E}">
        <p14:creationId xmlns:p14="http://schemas.microsoft.com/office/powerpoint/2010/main" val="3005206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left)">
                                      <p:cBhvr>
                                        <p:cTn id="25" dur="500"/>
                                        <p:tgtEl>
                                          <p:spTgt spid="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fade">
                                      <p:cBhvr>
                                        <p:cTn id="3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3" name="Group 3"/>
          <p:cNvGrpSpPr/>
          <p:nvPr/>
        </p:nvGrpSpPr>
        <p:grpSpPr>
          <a:xfrm>
            <a:off x="0" y="6406907"/>
            <a:ext cx="18288000" cy="3880093"/>
            <a:chOff x="0" y="0"/>
            <a:chExt cx="4816593" cy="1021917"/>
          </a:xfrm>
        </p:grpSpPr>
        <p:sp>
          <p:nvSpPr>
            <p:cNvPr id="4" name="Freeform 4"/>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vi-VN"/>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59255" y="1397516"/>
            <a:ext cx="14804745" cy="724352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39580" y="1046088"/>
            <a:ext cx="3423447" cy="3442223"/>
          </a:xfrm>
          <a:prstGeom prst="rect">
            <a:avLst/>
          </a:prstGeom>
        </p:spPr>
      </p:pic>
      <p:grpSp>
        <p:nvGrpSpPr>
          <p:cNvPr id="8" name="Group 8"/>
          <p:cNvGrpSpPr/>
          <p:nvPr/>
        </p:nvGrpSpPr>
        <p:grpSpPr>
          <a:xfrm>
            <a:off x="-1371833" y="-873525"/>
            <a:ext cx="21031665" cy="1344037"/>
            <a:chOff x="0" y="0"/>
            <a:chExt cx="28042220" cy="1792049"/>
          </a:xfrm>
        </p:grpSpPr>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b="78321"/>
            <a:stretch>
              <a:fillRect/>
            </a:stretch>
          </p:blipFill>
          <p:spPr>
            <a:xfrm flipV="1">
              <a:off x="0" y="0"/>
              <a:ext cx="15104543" cy="1792049"/>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b="78321"/>
            <a:stretch>
              <a:fillRect/>
            </a:stretch>
          </p:blipFill>
          <p:spPr>
            <a:xfrm flipV="1">
              <a:off x="12937677" y="0"/>
              <a:ext cx="15104543" cy="1792049"/>
            </a:xfrm>
            <a:prstGeom prst="rect">
              <a:avLst/>
            </a:prstGeom>
          </p:spPr>
        </p:pic>
      </p:grpSp>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201400" y="9258300"/>
            <a:ext cx="8580377" cy="4664605"/>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697200" y="7581900"/>
            <a:ext cx="2372026" cy="1759612"/>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47800" y="7560015"/>
            <a:ext cx="4776015" cy="6876461"/>
          </a:xfrm>
          <a:prstGeom prst="rect">
            <a:avLst/>
          </a:prstGeom>
        </p:spPr>
      </p:pic>
      <p:pic>
        <p:nvPicPr>
          <p:cNvPr id="22" name="Picture 2">
            <a:extLst>
              <a:ext uri="{FF2B5EF4-FFF2-40B4-BE49-F238E27FC236}">
                <a16:creationId xmlns:a16="http://schemas.microsoft.com/office/drawing/2014/main" id="{0783D361-05EA-4046-B4A7-3B2D0FA4C58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7002890" y="1046088"/>
            <a:ext cx="2598417" cy="3226026"/>
          </a:xfrm>
          <a:prstGeom prst="rect">
            <a:avLst/>
          </a:prstGeom>
        </p:spPr>
      </p:pic>
      <p:sp>
        <p:nvSpPr>
          <p:cNvPr id="18" name="Rectangle 17"/>
          <p:cNvSpPr/>
          <p:nvPr/>
        </p:nvSpPr>
        <p:spPr>
          <a:xfrm>
            <a:off x="4027627" y="5418567"/>
            <a:ext cx="10668000" cy="1629933"/>
          </a:xfrm>
          <a:prstGeom prst="rect">
            <a:avLst/>
          </a:prstGeom>
        </p:spPr>
        <p:txBody>
          <a:bodyPr wrap="square">
            <a:spAutoFit/>
          </a:bodyPr>
          <a:lstStyle/>
          <a:p>
            <a:pPr lvl="0" algn="ctr">
              <a:lnSpc>
                <a:spcPct val="150000"/>
              </a:lnSpc>
              <a:defRPr/>
            </a:pPr>
            <a:r>
              <a:rPr lang="vi-VN" sz="7600" b="1" kern="0">
                <a:solidFill>
                  <a:srgbClr val="FFFF00"/>
                </a:solidFill>
                <a:ea typeface="Calibri" panose="020F0502020204030204" pitchFamily="34" charset="0"/>
                <a:cs typeface="Arial" panose="020B0604020202020204" pitchFamily="34" charset="0"/>
              </a:rPr>
              <a:t>LUYỆN TẬP CHUNG</a:t>
            </a:r>
            <a:endParaRPr kumimoji="0" lang="en-US" sz="7600" b="1"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endParaRPr>
          </a:p>
        </p:txBody>
      </p:sp>
      <p:sp>
        <p:nvSpPr>
          <p:cNvPr id="16" name="Rectangle 15"/>
          <p:cNvSpPr/>
          <p:nvPr/>
        </p:nvSpPr>
        <p:spPr>
          <a:xfrm>
            <a:off x="1417440" y="1810590"/>
            <a:ext cx="15888374" cy="3384260"/>
          </a:xfrm>
          <a:prstGeom prst="rect">
            <a:avLst/>
          </a:prstGeom>
        </p:spPr>
        <p:txBody>
          <a:bodyPr wrap="square">
            <a:spAutoFit/>
          </a:bodyPr>
          <a:lstStyle/>
          <a:p>
            <a:pPr lvl="0" algn="ctr">
              <a:lnSpc>
                <a:spcPct val="150000"/>
              </a:lnSpc>
              <a:defRPr/>
            </a:pPr>
            <a:r>
              <a:rPr lang="vi-VN" sz="7600" b="1" kern="0">
                <a:solidFill>
                  <a:schemeClr val="bg1"/>
                </a:solidFill>
                <a:cs typeface="Arial" panose="020B0604020202020204" pitchFamily="34" charset="0"/>
              </a:rPr>
              <a:t>CHƯƠNG IV: </a:t>
            </a:r>
            <a:endParaRPr lang="en-US" sz="7600" b="1" kern="0">
              <a:solidFill>
                <a:schemeClr val="bg1"/>
              </a:solidFill>
              <a:cs typeface="Arial" panose="020B0604020202020204" pitchFamily="34" charset="0"/>
            </a:endParaRPr>
          </a:p>
          <a:p>
            <a:pPr lvl="0" algn="ctr">
              <a:lnSpc>
                <a:spcPct val="150000"/>
              </a:lnSpc>
              <a:defRPr/>
            </a:pPr>
            <a:r>
              <a:rPr lang="vi-VN" sz="7600" b="1" kern="0">
                <a:solidFill>
                  <a:schemeClr val="bg1"/>
                </a:solidFill>
                <a:cs typeface="Arial" panose="020B0604020202020204" pitchFamily="34" charset="0"/>
              </a:rPr>
              <a:t>ĐỊNH LÍ THALÈS</a:t>
            </a:r>
            <a:endParaRPr lang="en-US" sz="7600" b="1" kern="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p:cNvGrpSpPr/>
          <p:nvPr/>
        </p:nvGrpSpPr>
        <p:grpSpPr>
          <a:xfrm>
            <a:off x="609600" y="38100"/>
            <a:ext cx="17015474" cy="1754326"/>
            <a:chOff x="336438" y="348964"/>
            <a:chExt cx="17015474" cy="1754326"/>
          </a:xfrm>
        </p:grpSpPr>
        <p:sp>
          <p:nvSpPr>
            <p:cNvPr id="29" name="Rectangle 28"/>
            <p:cNvSpPr/>
            <p:nvPr/>
          </p:nvSpPr>
          <p:spPr>
            <a:xfrm>
              <a:off x="336438" y="348964"/>
              <a:ext cx="17015474" cy="175432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Cho hình bình hành ABCD, một đường thẳng đi qua D cắt AC, AB, CB theo thứ tự tại M, N, K. Chứng minh rằng: </a:t>
              </a:r>
              <a:r>
                <a:rPr kumimoji="0" lang="pt-BR"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DM</a:t>
              </a:r>
              <a:r>
                <a:rPr kumimoji="0" lang="pt-BR" sz="3600" b="0" i="0" u="none" strike="noStrike" kern="1200" cap="none" spc="0" normalizeH="0" baseline="3000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2</a:t>
              </a:r>
              <a:r>
                <a:rPr kumimoji="0" lang="pt-BR"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 MN . MK </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Rectangle 30"/>
            <p:cNvSpPr/>
            <p:nvPr/>
          </p:nvSpPr>
          <p:spPr>
            <a:xfrm>
              <a:off x="381000" y="495300"/>
              <a:ext cx="5215274" cy="67710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Bài 4.17 (SGK – tr.88) </a:t>
              </a:r>
              <a:endParaRPr kumimoji="0" lang="en-US" sz="3800" b="0" i="0" u="none" strike="noStrike" kern="1200" cap="none" spc="0" normalizeH="0" baseline="0" noProof="0">
                <a:ln>
                  <a:noFill/>
                </a:ln>
                <a:solidFill>
                  <a:srgbClr val="C00000"/>
                </a:solidFill>
                <a:effectLst/>
                <a:uLnTx/>
                <a:uFillTx/>
                <a:latin typeface="Calibri"/>
                <a:ea typeface="+mn-ea"/>
                <a:cs typeface="+mn-cs"/>
              </a:endParaRPr>
            </a:p>
          </p:txBody>
        </p:sp>
      </p:grpSp>
      <p:sp>
        <p:nvSpPr>
          <p:cNvPr id="33" name="Oval Callout 32"/>
          <p:cNvSpPr/>
          <p:nvPr/>
        </p:nvSpPr>
        <p:spPr>
          <a:xfrm>
            <a:off x="8306221" y="1886461"/>
            <a:ext cx="1657441" cy="79431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654162" y="3105661"/>
            <a:ext cx="6019800" cy="4227646"/>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7620000" y="2943935"/>
                <a:ext cx="8686800" cy="376564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Vì ABCD là hình bình hành nên AB // CD,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AD // BC </a:t>
                </a:r>
                <a:r>
                  <a:rPr lang="en-US" sz="3600">
                    <a:solidFill>
                      <a:prstClr val="black"/>
                    </a:solidFill>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suy ra AN // CD, AD // CK.</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Áp dụng định lí Thalès vào tam giác AMN có AN // CD, ta được: </a:t>
                </a:r>
                <a14:m>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𝐷𝑀</m:t>
                        </m:r>
                      </m:num>
                      <m:den>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𝑀𝑁</m:t>
                        </m:r>
                      </m:den>
                    </m:f>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𝐶𝑀</m:t>
                        </m:r>
                      </m:num>
                      <m:den>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𝐴𝑀</m:t>
                        </m:r>
                      </m:den>
                    </m:f>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(1)</a:t>
                </a:r>
              </a:p>
            </p:txBody>
          </p:sp>
        </mc:Choice>
        <mc:Fallback xmlns="">
          <p:sp>
            <p:nvSpPr>
              <p:cNvPr id="10" name="Rectangle 9"/>
              <p:cNvSpPr>
                <a:spLocks noRot="1" noChangeAspect="1" noMove="1" noResize="1" noEditPoints="1" noAdjustHandles="1" noChangeArrowheads="1" noChangeShapeType="1" noTextEdit="1"/>
              </p:cNvSpPr>
              <p:nvPr/>
            </p:nvSpPr>
            <p:spPr>
              <a:xfrm>
                <a:off x="7620000" y="2943935"/>
                <a:ext cx="8686800" cy="3765646"/>
              </a:xfrm>
              <a:prstGeom prst="rect">
                <a:avLst/>
              </a:prstGeom>
              <a:blipFill>
                <a:blip r:embed="rId4"/>
                <a:stretch>
                  <a:fillRect l="-2105" r="-2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7636042" y="6719607"/>
                <a:ext cx="9144000" cy="2005293"/>
              </a:xfrm>
              <a:prstGeom prst="rect">
                <a:avLst/>
              </a:prstGeom>
            </p:spPr>
            <p:txBody>
              <a:bodyPr>
                <a:spAutoFit/>
              </a:bodyPr>
              <a:lstStyle/>
              <a:p>
                <a:pPr lvl="0" algn="just">
                  <a:lnSpc>
                    <a:spcPct val="150000"/>
                  </a:lnSpc>
                </a:pPr>
                <a:r>
                  <a:rPr lang="en-US" sz="3600">
                    <a:solidFill>
                      <a:prstClr val="black"/>
                    </a:solidFill>
                    <a:latin typeface="Arial" panose="020B0604020202020204" pitchFamily="34" charset="0"/>
                    <a:ea typeface="Arial" panose="020B0604020202020204" pitchFamily="34" charset="0"/>
                    <a:cs typeface="Arial" panose="020B0604020202020204" pitchFamily="34" charset="0"/>
                  </a:rPr>
                  <a:t>Áp dụng định lí Thalès vào tam giác ADM có CK // AD, ta được: </a:t>
                </a:r>
                <a14:m>
                  <m:oMath xmlns:m="http://schemas.openxmlformats.org/officeDocument/2006/math">
                    <m:f>
                      <m:fPr>
                        <m:ctrlP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𝑀𝐾</m:t>
                        </m:r>
                      </m:num>
                      <m:den>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𝐷𝑀</m:t>
                        </m:r>
                      </m:den>
                    </m:f>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𝐶𝑀</m:t>
                        </m:r>
                      </m:num>
                      <m:den>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𝐴𝑀</m:t>
                        </m:r>
                      </m:den>
                    </m:f>
                  </m:oMath>
                </a14:m>
                <a:r>
                  <a:rPr lang="en-US" sz="3600">
                    <a:solidFill>
                      <a:prstClr val="black"/>
                    </a:solidFill>
                    <a:latin typeface="Arial" panose="020B0604020202020204" pitchFamily="34" charset="0"/>
                    <a:ea typeface="Arial" panose="020B0604020202020204" pitchFamily="34" charset="0"/>
                    <a:cs typeface="Arial" panose="020B0604020202020204" pitchFamily="34" charset="0"/>
                  </a:rPr>
                  <a:t> (2)</a:t>
                </a:r>
              </a:p>
            </p:txBody>
          </p:sp>
        </mc:Choice>
        <mc:Fallback xmlns="">
          <p:sp>
            <p:nvSpPr>
              <p:cNvPr id="3" name="Rectangle 2"/>
              <p:cNvSpPr>
                <a:spLocks noRot="1" noChangeAspect="1" noMove="1" noResize="1" noEditPoints="1" noAdjustHandles="1" noChangeArrowheads="1" noChangeShapeType="1" noTextEdit="1"/>
              </p:cNvSpPr>
              <p:nvPr/>
            </p:nvSpPr>
            <p:spPr>
              <a:xfrm>
                <a:off x="7636042" y="6719607"/>
                <a:ext cx="9144000" cy="2005293"/>
              </a:xfrm>
              <a:prstGeom prst="rect">
                <a:avLst/>
              </a:prstGeom>
              <a:blipFill>
                <a:blip r:embed="rId5"/>
                <a:stretch>
                  <a:fillRect l="-2067" r="-2000" b="-42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620171" y="8734926"/>
                <a:ext cx="15686629" cy="1272656"/>
              </a:xfrm>
              <a:prstGeom prst="rect">
                <a:avLst/>
              </a:prstGeom>
            </p:spPr>
            <p:txBody>
              <a:bodyPr wrap="square">
                <a:spAutoFit/>
              </a:bodyPr>
              <a:lstStyle/>
              <a:p>
                <a:pPr lvl="0" algn="just">
                  <a:lnSpc>
                    <a:spcPct val="150000"/>
                  </a:lnSpc>
                </a:pPr>
                <a:r>
                  <a:rPr lang="en-US" sz="3600">
                    <a:solidFill>
                      <a:prstClr val="black"/>
                    </a:solidFill>
                    <a:latin typeface="Arial" panose="020B0604020202020204" pitchFamily="34" charset="0"/>
                    <a:ea typeface="Arial" panose="020B0604020202020204" pitchFamily="34" charset="0"/>
                    <a:cs typeface="Arial" panose="020B0604020202020204" pitchFamily="34" charset="0"/>
                  </a:rPr>
                  <a:t>Từ (1) và (2) suy ra: </a:t>
                </a:r>
                <a14:m>
                  <m:oMath xmlns:m="http://schemas.openxmlformats.org/officeDocument/2006/math">
                    <m:f>
                      <m:fPr>
                        <m:ctrlP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𝐷𝑀</m:t>
                        </m:r>
                      </m:num>
                      <m:den>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𝑀𝑁</m:t>
                        </m:r>
                      </m:den>
                    </m:f>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𝑀𝐾</m:t>
                        </m:r>
                      </m:num>
                      <m:den>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𝐷𝑀</m:t>
                        </m:r>
                      </m:den>
                    </m:f>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𝐶𝑀</m:t>
                        </m:r>
                      </m:num>
                      <m:den>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𝐴𝑀</m:t>
                        </m:r>
                      </m:den>
                    </m:f>
                  </m:oMath>
                </a14:m>
                <a:r>
                  <a:rPr lang="pt-BR" sz="3600">
                    <a:solidFill>
                      <a:prstClr val="black"/>
                    </a:solidFill>
                    <a:latin typeface="Arial" panose="020B0604020202020204" pitchFamily="34" charset="0"/>
                    <a:ea typeface="Arial" panose="020B0604020202020204" pitchFamily="34" charset="0"/>
                    <a:cs typeface="Arial" panose="020B0604020202020204" pitchFamily="34" charset="0"/>
                  </a:rPr>
                  <a:t>. Do đó DM</a:t>
                </a:r>
                <a:r>
                  <a:rPr lang="pt-BR" sz="3600" baseline="30000">
                    <a:solidFill>
                      <a:prstClr val="black"/>
                    </a:solidFill>
                    <a:latin typeface="Arial" panose="020B0604020202020204" pitchFamily="34" charset="0"/>
                    <a:ea typeface="Arial" panose="020B0604020202020204" pitchFamily="34" charset="0"/>
                    <a:cs typeface="Arial" panose="020B0604020202020204" pitchFamily="34" charset="0"/>
                  </a:rPr>
                  <a:t>2</a:t>
                </a:r>
                <a:r>
                  <a:rPr lang="pt-BR" sz="3600">
                    <a:solidFill>
                      <a:prstClr val="black"/>
                    </a:solidFill>
                    <a:latin typeface="Arial" panose="020B0604020202020204" pitchFamily="34" charset="0"/>
                    <a:ea typeface="Arial" panose="020B0604020202020204" pitchFamily="34" charset="0"/>
                    <a:cs typeface="Arial" panose="020B0604020202020204" pitchFamily="34" charset="0"/>
                  </a:rPr>
                  <a:t> = MN . MK (đpcm).</a:t>
                </a:r>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20171" y="8734926"/>
                <a:ext cx="15686629" cy="1272656"/>
              </a:xfrm>
              <a:prstGeom prst="rect">
                <a:avLst/>
              </a:prstGeom>
              <a:blipFill>
                <a:blip r:embed="rId6"/>
                <a:stretch>
                  <a:fillRect l="-1205"/>
                </a:stretch>
              </a:blipFill>
            </p:spPr>
            <p:txBody>
              <a:bodyPr/>
              <a:lstStyle/>
              <a:p>
                <a:r>
                  <a:rPr lang="en-US">
                    <a:noFill/>
                  </a:rPr>
                  <a:t> </a:t>
                </a:r>
              </a:p>
            </p:txBody>
          </p:sp>
        </mc:Fallback>
      </mc:AlternateContent>
      <p:pic>
        <p:nvPicPr>
          <p:cNvPr id="5" name="Picture 4"/>
          <p:cNvPicPr>
            <a:picLocks noChangeAspect="1"/>
          </p:cNvPicPr>
          <p:nvPr/>
        </p:nvPicPr>
        <p:blipFill>
          <a:blip r:embed="rId7"/>
          <a:stretch>
            <a:fillRect/>
          </a:stretch>
        </p:blipFill>
        <p:spPr>
          <a:xfrm>
            <a:off x="16687800" y="8964772"/>
            <a:ext cx="1109284" cy="1042810"/>
          </a:xfrm>
          <a:prstGeom prst="rect">
            <a:avLst/>
          </a:prstGeom>
        </p:spPr>
      </p:pic>
    </p:spTree>
    <p:extLst>
      <p:ext uri="{BB962C8B-B14F-4D97-AF65-F5344CB8AC3E}">
        <p14:creationId xmlns:p14="http://schemas.microsoft.com/office/powerpoint/2010/main" val="130593952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500"/>
                                        <p:tgtEl>
                                          <p:spTgt spid="10">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Effect transition="in" filter="fade">
                                      <p:cBhvr>
                                        <p:cTn id="25" dur="500"/>
                                        <p:tgtEl>
                                          <p:spTgt spid="10">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30" dur="500"/>
                                        <p:tgtEl>
                                          <p:spTgt spid="10">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randombar(horizontal)">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left)">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F71"/>
        </a:solidFill>
        <a:effectLst/>
      </p:bgPr>
    </p:bg>
    <p:spTree>
      <p:nvGrpSpPr>
        <p:cNvPr id="1" name=""/>
        <p:cNvGrpSpPr/>
        <p:nvPr/>
      </p:nvGrpSpPr>
      <p:grpSpPr>
        <a:xfrm>
          <a:off x="0" y="0"/>
          <a:ext cx="0" cy="0"/>
          <a:chOff x="0" y="0"/>
          <a:chExt cx="0" cy="0"/>
        </a:xfrm>
      </p:grpSpPr>
      <p:pic>
        <p:nvPicPr>
          <p:cNvPr id="31" name="Picture 3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08247">
            <a:off x="15577496" y="7411398"/>
            <a:ext cx="3725541" cy="5187462"/>
          </a:xfrm>
          <a:prstGeom prst="rect">
            <a:avLst/>
          </a:prstGeom>
        </p:spPr>
      </p:pic>
      <p:pic>
        <p:nvPicPr>
          <p:cNvPr id="49" name="Picture 4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58663">
            <a:off x="-552295" y="8088904"/>
            <a:ext cx="4670853" cy="3464924"/>
          </a:xfrm>
          <a:prstGeom prst="rect">
            <a:avLst/>
          </a:prstGeom>
        </p:spPr>
      </p:pic>
      <p:pic>
        <p:nvPicPr>
          <p:cNvPr id="78" name="Picture 7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04270">
            <a:off x="-1174561" y="-822161"/>
            <a:ext cx="3314284" cy="4114800"/>
          </a:xfrm>
          <a:prstGeom prst="rect">
            <a:avLst/>
          </a:prstGeom>
        </p:spPr>
      </p:pic>
      <p:pic>
        <p:nvPicPr>
          <p:cNvPr id="79" name="Picture 7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927237">
            <a:off x="15217290" y="-2084202"/>
            <a:ext cx="4511215" cy="4535956"/>
          </a:xfrm>
          <a:prstGeom prst="rect">
            <a:avLst/>
          </a:prstGeom>
        </p:spPr>
      </p:pic>
      <p:grpSp>
        <p:nvGrpSpPr>
          <p:cNvPr id="4" name="Group 3"/>
          <p:cNvGrpSpPr/>
          <p:nvPr/>
        </p:nvGrpSpPr>
        <p:grpSpPr>
          <a:xfrm>
            <a:off x="3995439" y="1816330"/>
            <a:ext cx="10285208" cy="1600200"/>
            <a:chOff x="3995439" y="1562099"/>
            <a:chExt cx="10285208" cy="1600200"/>
          </a:xfrm>
        </p:grpSpPr>
        <p:sp>
          <p:nvSpPr>
            <p:cNvPr id="82" name="Rectangle: Rounded Corners 81">
              <a:extLst>
                <a:ext uri="{FF2B5EF4-FFF2-40B4-BE49-F238E27FC236}">
                  <a16:creationId xmlns:a16="http://schemas.microsoft.com/office/drawing/2014/main" id="{B5D2AD20-CC37-4EA0-96B1-C2E7D7BEBD79}"/>
                </a:ext>
              </a:extLst>
            </p:cNvPr>
            <p:cNvSpPr/>
            <p:nvPr/>
          </p:nvSpPr>
          <p:spPr>
            <a:xfrm>
              <a:off x="3995439" y="1562099"/>
              <a:ext cx="10285208" cy="160020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BBA879D1-2CAF-427A-810E-13C8AED4DBF1}"/>
                </a:ext>
              </a:extLst>
            </p:cNvPr>
            <p:cNvSpPr txBox="1"/>
            <p:nvPr/>
          </p:nvSpPr>
          <p:spPr>
            <a:xfrm>
              <a:off x="5125452" y="1917469"/>
              <a:ext cx="7828548" cy="938719"/>
            </a:xfrm>
            <a:prstGeom prst="rect">
              <a:avLst/>
            </a:prstGeom>
            <a:noFill/>
          </p:spPr>
          <p:txBody>
            <a:bodyPr wrap="square">
              <a:spAutoFit/>
            </a:bodyPr>
            <a:lstStyle/>
            <a:p>
              <a:r>
                <a:rPr lang="en-US" sz="5500" b="1" dirty="0">
                  <a:latin typeface="Arial" panose="020B0604020202020204" pitchFamily="34" charset="0"/>
                  <a:cs typeface="Arial" panose="020B0604020202020204" pitchFamily="34" charset="0"/>
                </a:rPr>
                <a:t>HƯỚNG DẪN VỀ NHÀ</a:t>
              </a:r>
              <a:endParaRPr lang="en-US" sz="5500" dirty="0">
                <a:latin typeface="Arial" panose="020B0604020202020204" pitchFamily="34" charset="0"/>
                <a:cs typeface="Arial" panose="020B0604020202020204" pitchFamily="34" charset="0"/>
              </a:endParaRPr>
            </a:p>
          </p:txBody>
        </p:sp>
      </p:grpSp>
      <p:grpSp>
        <p:nvGrpSpPr>
          <p:cNvPr id="2" name="Group 1"/>
          <p:cNvGrpSpPr/>
          <p:nvPr/>
        </p:nvGrpSpPr>
        <p:grpSpPr>
          <a:xfrm>
            <a:off x="776541" y="4362816"/>
            <a:ext cx="5158503" cy="3371484"/>
            <a:chOff x="601044" y="4060178"/>
            <a:chExt cx="5158503" cy="3371484"/>
          </a:xfrm>
        </p:grpSpPr>
        <p:sp>
          <p:nvSpPr>
            <p:cNvPr id="85" name="Rectangle: Rounded Corners 84">
              <a:extLst>
                <a:ext uri="{FF2B5EF4-FFF2-40B4-BE49-F238E27FC236}">
                  <a16:creationId xmlns:a16="http://schemas.microsoft.com/office/drawing/2014/main" id="{28201C6B-E0CC-4C85-A902-B4863DAA1723}"/>
                </a:ext>
              </a:extLst>
            </p:cNvPr>
            <p:cNvSpPr/>
            <p:nvPr/>
          </p:nvSpPr>
          <p:spPr>
            <a:xfrm>
              <a:off x="614678" y="4060178"/>
              <a:ext cx="5144869" cy="3371484"/>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solidFill>
                  <a:schemeClr val="bg1"/>
                </a:solidFill>
              </a:endParaRPr>
            </a:p>
          </p:txBody>
        </p:sp>
        <p:sp>
          <p:nvSpPr>
            <p:cNvPr id="86" name="TextBox 85">
              <a:extLst>
                <a:ext uri="{FF2B5EF4-FFF2-40B4-BE49-F238E27FC236}">
                  <a16:creationId xmlns:a16="http://schemas.microsoft.com/office/drawing/2014/main" id="{19176C4B-08BE-43A3-8FB5-87A00588A30E}"/>
                </a:ext>
              </a:extLst>
            </p:cNvPr>
            <p:cNvSpPr txBox="1"/>
            <p:nvPr/>
          </p:nvSpPr>
          <p:spPr>
            <a:xfrm>
              <a:off x="601044" y="4821693"/>
              <a:ext cx="5006103" cy="1938992"/>
            </a:xfrm>
            <a:prstGeom prst="rect">
              <a:avLst/>
            </a:prstGeom>
            <a:noFill/>
          </p:spPr>
          <p:txBody>
            <a:bodyPr wrap="square">
              <a:spAutoFit/>
            </a:bodyPr>
            <a:lstStyle/>
            <a:p>
              <a:pPr marL="180340" algn="ctr">
                <a:lnSpc>
                  <a:spcPct val="150000"/>
                </a:lnSpc>
                <a:tabLst>
                  <a:tab pos="90170" algn="l"/>
                  <a:tab pos="180340" algn="l"/>
                  <a:tab pos="270510" algn="l"/>
                </a:tabLst>
              </a:pPr>
              <a:r>
                <a:rPr lang="en-US" sz="4000">
                  <a:solidFill>
                    <a:schemeClr val="bg1"/>
                  </a:solidFill>
                  <a:latin typeface="Arial" panose="020B0604020202020204" pitchFamily="34" charset="0"/>
                  <a:ea typeface="Times New Roman" panose="02020603050405020304" pitchFamily="18" charset="0"/>
                  <a:cs typeface="Arial" panose="020B0604020202020204" pitchFamily="34" charset="0"/>
                </a:rPr>
                <a:t>Ghi nhớ kiến thức trong bài </a:t>
              </a:r>
              <a:endPar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18" name="Group 17"/>
          <p:cNvGrpSpPr/>
          <p:nvPr/>
        </p:nvGrpSpPr>
        <p:grpSpPr>
          <a:xfrm>
            <a:off x="12335140" y="4362816"/>
            <a:ext cx="5190860" cy="3371484"/>
            <a:chOff x="611041" y="4060178"/>
            <a:chExt cx="5190860" cy="3371484"/>
          </a:xfrm>
        </p:grpSpPr>
        <p:sp>
          <p:nvSpPr>
            <p:cNvPr id="19" name="Rectangle: Rounded Corners 84">
              <a:extLst>
                <a:ext uri="{FF2B5EF4-FFF2-40B4-BE49-F238E27FC236}">
                  <a16:creationId xmlns:a16="http://schemas.microsoft.com/office/drawing/2014/main" id="{28201C6B-E0CC-4C85-A902-B4863DAA1723}"/>
                </a:ext>
              </a:extLst>
            </p:cNvPr>
            <p:cNvSpPr/>
            <p:nvPr/>
          </p:nvSpPr>
          <p:spPr>
            <a:xfrm>
              <a:off x="657032" y="4060178"/>
              <a:ext cx="5144869" cy="3371484"/>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solidFill>
                  <a:schemeClr val="bg1"/>
                </a:solidFill>
              </a:endParaRPr>
            </a:p>
          </p:txBody>
        </p:sp>
        <p:sp>
          <p:nvSpPr>
            <p:cNvPr id="20" name="TextBox 19">
              <a:extLst>
                <a:ext uri="{FF2B5EF4-FFF2-40B4-BE49-F238E27FC236}">
                  <a16:creationId xmlns:a16="http://schemas.microsoft.com/office/drawing/2014/main" id="{19176C4B-08BE-43A3-8FB5-87A00588A30E}"/>
                </a:ext>
              </a:extLst>
            </p:cNvPr>
            <p:cNvSpPr txBox="1"/>
            <p:nvPr/>
          </p:nvSpPr>
          <p:spPr>
            <a:xfrm>
              <a:off x="611041" y="4322450"/>
              <a:ext cx="5006103" cy="2862322"/>
            </a:xfrm>
            <a:prstGeom prst="rect">
              <a:avLst/>
            </a:prstGeom>
            <a:noFill/>
          </p:spPr>
          <p:txBody>
            <a:bodyPr wrap="square">
              <a:spAutoFit/>
            </a:bodyPr>
            <a:lstStyle/>
            <a:p>
              <a:pPr marL="180340" algn="ctr">
                <a:lnSpc>
                  <a:spcPct val="150000"/>
                </a:lnSpc>
                <a:tabLst>
                  <a:tab pos="90170" algn="l"/>
                  <a:tab pos="180340" algn="l"/>
                  <a:tab pos="270510" algn="l"/>
                </a:tabLst>
              </a:pPr>
              <a:r>
                <a:rPr lang="vi-VN" sz="4000">
                  <a:solidFill>
                    <a:schemeClr val="bg1"/>
                  </a:solidFill>
                  <a:ea typeface="Times New Roman" panose="02020603050405020304" pitchFamily="18" charset="0"/>
                  <a:cs typeface="Arial" panose="020B0604020202020204" pitchFamily="34" charset="0"/>
                </a:rPr>
                <a:t>Chuẩn bị bài mới</a:t>
              </a:r>
              <a:r>
                <a:rPr lang="en-US" sz="4000">
                  <a:solidFill>
                    <a:schemeClr val="bg1"/>
                  </a:solidFill>
                  <a:ea typeface="Times New Roman" panose="02020603050405020304" pitchFamily="18" charset="0"/>
                  <a:cs typeface="Arial" panose="020B0604020202020204" pitchFamily="34" charset="0"/>
                </a:rPr>
                <a:t>       </a:t>
              </a:r>
              <a:r>
                <a:rPr lang="vi-VN" sz="4000" b="1">
                  <a:solidFill>
                    <a:schemeClr val="bg1"/>
                  </a:solidFill>
                  <a:ea typeface="Times New Roman" panose="02020603050405020304" pitchFamily="18" charset="0"/>
                  <a:cs typeface="Arial" panose="020B0604020202020204" pitchFamily="34" charset="0"/>
                </a:rPr>
                <a:t>Bài tập cuối chương IV</a:t>
              </a:r>
              <a:endPar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5" name="Group 4"/>
          <p:cNvGrpSpPr/>
          <p:nvPr/>
        </p:nvGrpSpPr>
        <p:grpSpPr>
          <a:xfrm>
            <a:off x="6589931" y="4362816"/>
            <a:ext cx="5144869" cy="3371484"/>
            <a:chOff x="6477000" y="4201444"/>
            <a:chExt cx="5144869" cy="3371484"/>
          </a:xfrm>
        </p:grpSpPr>
        <p:sp>
          <p:nvSpPr>
            <p:cNvPr id="16" name="Rectangle: Rounded Corners 84">
              <a:extLst>
                <a:ext uri="{FF2B5EF4-FFF2-40B4-BE49-F238E27FC236}">
                  <a16:creationId xmlns:a16="http://schemas.microsoft.com/office/drawing/2014/main" id="{28201C6B-E0CC-4C85-A902-B4863DAA1723}"/>
                </a:ext>
              </a:extLst>
            </p:cNvPr>
            <p:cNvSpPr/>
            <p:nvPr/>
          </p:nvSpPr>
          <p:spPr>
            <a:xfrm>
              <a:off x="6477000" y="4201444"/>
              <a:ext cx="5144869" cy="3371484"/>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solidFill>
                  <a:schemeClr val="bg1"/>
                </a:solidFill>
              </a:endParaRPr>
            </a:p>
          </p:txBody>
        </p:sp>
        <p:sp>
          <p:nvSpPr>
            <p:cNvPr id="21" name="TextBox 20">
              <a:extLst>
                <a:ext uri="{FF2B5EF4-FFF2-40B4-BE49-F238E27FC236}">
                  <a16:creationId xmlns:a16="http://schemas.microsoft.com/office/drawing/2014/main" id="{F596BA84-FAA0-4BDB-A63A-2109DCE3C7C7}"/>
                </a:ext>
              </a:extLst>
            </p:cNvPr>
            <p:cNvSpPr txBox="1"/>
            <p:nvPr/>
          </p:nvSpPr>
          <p:spPr>
            <a:xfrm>
              <a:off x="6711547" y="4917690"/>
              <a:ext cx="4627130" cy="1938992"/>
            </a:xfrm>
            <a:prstGeom prst="rect">
              <a:avLst/>
            </a:prstGeom>
            <a:noFill/>
          </p:spPr>
          <p:txBody>
            <a:bodyPr wrap="square">
              <a:spAutoFit/>
            </a:bodyPr>
            <a:lstStyle/>
            <a:p>
              <a:pPr marL="180340" algn="ctr">
                <a:lnSpc>
                  <a:spcPct val="150000"/>
                </a:lnSpc>
                <a:tabLst>
                  <a:tab pos="90170" algn="l"/>
                  <a:tab pos="180340" algn="l"/>
                  <a:tab pos="270510" algn="l"/>
                </a:tabLst>
              </a:pPr>
              <a:r>
                <a:rPr lang="en-US" sz="4000">
                  <a:solidFill>
                    <a:schemeClr val="bg1"/>
                  </a:solidFill>
                  <a:latin typeface="Arial" panose="020B0604020202020204" pitchFamily="34" charset="0"/>
                  <a:ea typeface="Times New Roman" panose="02020603050405020304" pitchFamily="18" charset="0"/>
                  <a:cs typeface="Arial" panose="020B0604020202020204" pitchFamily="34" charset="0"/>
                </a:rPr>
                <a:t>Hoàn thành các bài tập trong SBT</a:t>
              </a:r>
              <a:endPar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split dir="in"/>
      </p:transition>
    </mc:Choice>
    <mc:Fallback xmlns="">
      <p:transition spd="med">
        <p:spli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74041" y="619908"/>
            <a:ext cx="14339918" cy="904718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47438" y="6701447"/>
            <a:ext cx="2575079" cy="358555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17548" y="7396772"/>
            <a:ext cx="3896141" cy="289022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437566" y="7452938"/>
            <a:ext cx="5431130" cy="283406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54561" y="-411591"/>
            <a:ext cx="3428602" cy="3447406"/>
          </a:xfrm>
          <a:prstGeom prst="rect">
            <a:avLst/>
          </a:prstGeom>
        </p:spPr>
      </p:pic>
      <p:sp>
        <p:nvSpPr>
          <p:cNvPr id="8" name="TextBox 18">
            <a:extLst>
              <a:ext uri="{FF2B5EF4-FFF2-40B4-BE49-F238E27FC236}">
                <a16:creationId xmlns:a16="http://schemas.microsoft.com/office/drawing/2014/main" id="{8F5E62F2-E99E-4F19-B9B0-2063558D038E}"/>
              </a:ext>
            </a:extLst>
          </p:cNvPr>
          <p:cNvSpPr txBox="1"/>
          <p:nvPr/>
        </p:nvSpPr>
        <p:spPr>
          <a:xfrm>
            <a:off x="478099" y="2705100"/>
            <a:ext cx="17331802" cy="3032048"/>
          </a:xfrm>
          <a:prstGeom prst="rect">
            <a:avLst/>
          </a:prstGeom>
        </p:spPr>
        <p:txBody>
          <a:bodyPr wrap="square" lIns="0" tIns="0" rIns="0" bIns="0" rtlCol="0" anchor="t">
            <a:spAutoFit/>
          </a:bodyPr>
          <a:lstStyle/>
          <a:p>
            <a:pPr algn="ctr">
              <a:lnSpc>
                <a:spcPct val="150000"/>
              </a:lnSpc>
              <a:buClrTx/>
              <a:buFontTx/>
              <a:buNone/>
            </a:pPr>
            <a:r>
              <a:rPr lang="en-US" sz="7000" b="1" kern="1200" dirty="0">
                <a:solidFill>
                  <a:schemeClr val="bg1"/>
                </a:solidFill>
                <a:latin typeface="Arial" panose="020B0604020202020204" pitchFamily="34" charset="0"/>
                <a:ea typeface="+mn-ea"/>
                <a:cs typeface="Arial" panose="020B0604020202020204" pitchFamily="34" charset="0"/>
              </a:rPr>
              <a:t>CẢM ƠN </a:t>
            </a:r>
            <a:r>
              <a:rPr lang="en-US" sz="7000" b="1" dirty="0">
                <a:solidFill>
                  <a:schemeClr val="bg1"/>
                </a:solidFill>
                <a:latin typeface="Arial" panose="020B0604020202020204" pitchFamily="34" charset="0"/>
                <a:cs typeface="Arial" panose="020B0604020202020204" pitchFamily="34" charset="0"/>
              </a:rPr>
              <a:t>CÁC EM </a:t>
            </a:r>
          </a:p>
          <a:p>
            <a:pPr algn="ctr">
              <a:lnSpc>
                <a:spcPct val="150000"/>
              </a:lnSpc>
              <a:buClrTx/>
              <a:buFontTx/>
              <a:buNone/>
            </a:pPr>
            <a:r>
              <a:rPr lang="en-US" sz="7000" b="1" dirty="0">
                <a:solidFill>
                  <a:schemeClr val="bg1"/>
                </a:solidFill>
                <a:latin typeface="Arial" panose="020B0604020202020204" pitchFamily="34" charset="0"/>
                <a:cs typeface="Arial" panose="020B0604020202020204" pitchFamily="34" charset="0"/>
              </a:rPr>
              <a:t>ĐÃ </a:t>
            </a:r>
            <a:r>
              <a:rPr lang="en-US" sz="7000" b="1" kern="1200" dirty="0">
                <a:solidFill>
                  <a:schemeClr val="bg1"/>
                </a:solidFill>
                <a:latin typeface="Arial" panose="020B0604020202020204" pitchFamily="34" charset="0"/>
                <a:ea typeface="+mn-ea"/>
                <a:cs typeface="Arial" panose="020B0604020202020204" pitchFamily="34" charset="0"/>
              </a:rPr>
              <a:t>THEO DÕI BÀI HỌC</a:t>
            </a:r>
            <a:r>
              <a:rPr lang="vi-VN" sz="7000" b="1" kern="1200" dirty="0">
                <a:solidFill>
                  <a:schemeClr val="bg1"/>
                </a:solidFill>
                <a:latin typeface="Arial" panose="020B0604020202020204" pitchFamily="34" charset="0"/>
                <a:ea typeface="+mn-ea"/>
                <a:cs typeface="Arial" panose="020B0604020202020204" pitchFamily="34" charset="0"/>
              </a:rPr>
              <a:t>!</a:t>
            </a:r>
            <a:endParaRPr lang="en-US" sz="7000" b="1" kern="1200"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4"/>
          <p:cNvGrpSpPr/>
          <p:nvPr/>
        </p:nvGrpSpPr>
        <p:grpSpPr>
          <a:xfrm>
            <a:off x="-1524000" y="9486900"/>
            <a:ext cx="21031665" cy="1344037"/>
            <a:chOff x="0" y="0"/>
            <a:chExt cx="28042220" cy="1792049"/>
          </a:xfrm>
        </p:grpSpPr>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5" name="Group 4"/>
          <p:cNvGrpSpPr/>
          <p:nvPr/>
        </p:nvGrpSpPr>
        <p:grpSpPr>
          <a:xfrm>
            <a:off x="-762000" y="756953"/>
            <a:ext cx="6228209" cy="1121443"/>
            <a:chOff x="5496492" y="57498"/>
            <a:chExt cx="6228209" cy="1121443"/>
          </a:xfrm>
        </p:grpSpPr>
        <p:grpSp>
          <p:nvGrpSpPr>
            <p:cNvPr id="2" name="Group 2"/>
            <p:cNvGrpSpPr/>
            <p:nvPr/>
          </p:nvGrpSpPr>
          <p:grpSpPr>
            <a:xfrm>
              <a:off x="7124698" y="102839"/>
              <a:ext cx="2971800" cy="1076102"/>
              <a:chOff x="0" y="0"/>
              <a:chExt cx="4816593" cy="1021917"/>
            </a:xfrm>
          </p:grpSpPr>
          <p:sp>
            <p:nvSpPr>
              <p:cNvPr id="3"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vi-VN"/>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Rectangle 22"/>
            <p:cNvSpPr/>
            <p:nvPr/>
          </p:nvSpPr>
          <p:spPr>
            <a:xfrm>
              <a:off x="5496492" y="57498"/>
              <a:ext cx="6228209" cy="942053"/>
            </a:xfrm>
            <a:prstGeom prst="rect">
              <a:avLst/>
            </a:prstGeom>
          </p:spPr>
          <p:txBody>
            <a:bodyPr wrap="square">
              <a:spAutoFit/>
            </a:bodyPr>
            <a:lstStyle/>
            <a:p>
              <a:pPr algn="ctr">
                <a:lnSpc>
                  <a:spcPct val="150000"/>
                </a:lnSpc>
                <a:spcAft>
                  <a:spcPts val="800"/>
                </a:spcAft>
              </a:pPr>
              <a:r>
                <a:rPr lang="nl-NL" sz="4200" b="1">
                  <a:solidFill>
                    <a:prstClr val="black"/>
                  </a:solidFill>
                  <a:latin typeface="Arial" panose="020B0604020202020204" pitchFamily="34" charset="0"/>
                  <a:ea typeface="Times New Roman" panose="02020603050405020304" pitchFamily="18" charset="0"/>
                  <a:cs typeface="Arial" panose="020B0604020202020204" pitchFamily="34" charset="0"/>
                </a:rPr>
                <a:t>Ví dụ 1</a:t>
              </a:r>
              <a:endParaRPr lang="en-US" sz="42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pic>
        <p:nvPicPr>
          <p:cNvPr id="21" name="Picture 25">
            <a:extLst>
              <a:ext uri="{FF2B5EF4-FFF2-40B4-BE49-F238E27FC236}">
                <a16:creationId xmlns:a16="http://schemas.microsoft.com/office/drawing/2014/main" id="{6DCDB059-5C1F-4268-8ABA-6C17C60D41B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06800" y="8191500"/>
            <a:ext cx="1877609" cy="1760258"/>
          </a:xfrm>
          <a:prstGeom prst="rect">
            <a:avLst/>
          </a:prstGeom>
        </p:spPr>
      </p:pic>
      <p:sp>
        <p:nvSpPr>
          <p:cNvPr id="31" name="TextBox 30"/>
          <p:cNvSpPr txBox="1"/>
          <p:nvPr/>
        </p:nvSpPr>
        <p:spPr>
          <a:xfrm>
            <a:off x="4038600" y="797413"/>
            <a:ext cx="9144000" cy="901593"/>
          </a:xfrm>
          <a:prstGeom prst="rect">
            <a:avLst/>
          </a:prstGeom>
          <a:noFill/>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Tìm độ dài x trong Hình 4.27</a:t>
            </a:r>
          </a:p>
        </p:txBody>
      </p:sp>
      <mc:AlternateContent xmlns:mc="http://schemas.openxmlformats.org/markup-compatibility/2006" xmlns:a14="http://schemas.microsoft.com/office/drawing/2010/main">
        <mc:Choice Requires="a14">
          <p:sp>
            <p:nvSpPr>
              <p:cNvPr id="8" name="Rectangle 7"/>
              <p:cNvSpPr/>
              <p:nvPr/>
            </p:nvSpPr>
            <p:spPr>
              <a:xfrm>
                <a:off x="866206" y="4606775"/>
                <a:ext cx="16888394" cy="4611583"/>
              </a:xfrm>
              <a:prstGeom prst="rect">
                <a:avLst/>
              </a:prstGeom>
            </p:spPr>
            <p:txBody>
              <a:bodyPr wrap="square">
                <a:spAutoFit/>
              </a:bodyPr>
              <a:lstStyle/>
              <a:p>
                <a:pPr algn="just">
                  <a:lnSpc>
                    <a:spcPct val="150000"/>
                  </a:lnSpc>
                </a:pPr>
                <a:r>
                  <a:rPr lang="pt-BR" sz="4000">
                    <a:latin typeface="Arial" panose="020B0604020202020204" pitchFamily="34" charset="0"/>
                    <a:ea typeface="Arial" panose="020B0604020202020204" pitchFamily="34" charset="0"/>
                    <a:cs typeface="Arial" panose="020B0604020202020204" pitchFamily="34" charset="0"/>
                  </a:rPr>
                  <a:t>Ta có </a:t>
                </a:r>
                <a14:m>
                  <m:oMath xmlns:m="http://schemas.openxmlformats.org/officeDocument/2006/math">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4000" i="1">
                            <a:effectLst/>
                            <a:latin typeface="Cambria Math" panose="02040503050406030204" pitchFamily="18" charset="0"/>
                            <a:ea typeface="Arial" panose="020B0604020202020204" pitchFamily="34" charset="0"/>
                            <a:cs typeface="Times New Roman" panose="02020603050405020304" pitchFamily="18" charset="0"/>
                          </a:rPr>
                          <m:t>𝐴𝑀𝑁</m:t>
                        </m:r>
                      </m:e>
                    </m:acc>
                    <m:r>
                      <a:rPr lang="pt-BR" sz="40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4000" i="1">
                            <a:effectLst/>
                            <a:latin typeface="Cambria Math" panose="02040503050406030204" pitchFamily="18" charset="0"/>
                            <a:ea typeface="Arial" panose="020B0604020202020204" pitchFamily="34" charset="0"/>
                            <a:cs typeface="Times New Roman" panose="02020603050405020304" pitchFamily="18" charset="0"/>
                          </a:rPr>
                          <m:t>𝐴𝐵𝐶</m:t>
                        </m:r>
                      </m:e>
                    </m:acc>
                  </m:oMath>
                </a14:m>
                <a:r>
                  <a:rPr lang="pt-BR" sz="4000">
                    <a:effectLst/>
                    <a:latin typeface="Arial" panose="020B0604020202020204" pitchFamily="34" charset="0"/>
                    <a:ea typeface="Dotum" panose="020B0600000101010101" pitchFamily="34" charset="-127"/>
                    <a:cs typeface="Arial" panose="020B0604020202020204" pitchFamily="34" charset="0"/>
                  </a:rPr>
                  <a:t> (giả thiết), mà hai góc này ở vị trí đồng vị nên MN // BC (dấu hiệu nhận biết hai đường thẳng song song).</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pt-BR" sz="4000">
                    <a:effectLst/>
                    <a:latin typeface="Arial" panose="020B0604020202020204" pitchFamily="34" charset="0"/>
                    <a:ea typeface="Arial" panose="020B0604020202020204" pitchFamily="34" charset="0"/>
                    <a:cs typeface="Arial" panose="020B0604020202020204" pitchFamily="34" charset="0"/>
                  </a:rPr>
                  <a:t>Suy ra </a:t>
                </a:r>
                <a14:m>
                  <m:oMath xmlns:m="http://schemas.openxmlformats.org/officeDocument/2006/math">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4000" i="1">
                            <a:effectLst/>
                            <a:latin typeface="Cambria Math" panose="02040503050406030204" pitchFamily="18" charset="0"/>
                            <a:ea typeface="Arial" panose="020B0604020202020204" pitchFamily="34" charset="0"/>
                            <a:cs typeface="Times New Roman" panose="02020603050405020304" pitchFamily="18" charset="0"/>
                          </a:rPr>
                          <m:t>𝐴𝑀</m:t>
                        </m:r>
                      </m:num>
                      <m:den>
                        <m:r>
                          <a:rPr lang="en-US" sz="4000" i="1">
                            <a:effectLst/>
                            <a:latin typeface="Cambria Math" panose="02040503050406030204" pitchFamily="18" charset="0"/>
                            <a:ea typeface="Arial" panose="020B0604020202020204" pitchFamily="34" charset="0"/>
                            <a:cs typeface="Times New Roman" panose="02020603050405020304" pitchFamily="18" charset="0"/>
                          </a:rPr>
                          <m:t>𝑀𝐵</m:t>
                        </m:r>
                      </m:den>
                    </m:f>
                    <m:r>
                      <a:rPr lang="pt-BR" sz="4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4000" i="1">
                            <a:effectLst/>
                            <a:latin typeface="Cambria Math" panose="02040503050406030204" pitchFamily="18" charset="0"/>
                            <a:ea typeface="Arial" panose="020B0604020202020204" pitchFamily="34" charset="0"/>
                            <a:cs typeface="Times New Roman" panose="02020603050405020304" pitchFamily="18" charset="0"/>
                          </a:rPr>
                          <m:t>𝐴𝑁</m:t>
                        </m:r>
                      </m:num>
                      <m:den>
                        <m:r>
                          <a:rPr lang="en-US" sz="4000" i="1">
                            <a:effectLst/>
                            <a:latin typeface="Cambria Math" panose="02040503050406030204" pitchFamily="18" charset="0"/>
                            <a:ea typeface="Arial" panose="020B0604020202020204" pitchFamily="34" charset="0"/>
                            <a:cs typeface="Times New Roman" panose="02020603050405020304" pitchFamily="18" charset="0"/>
                          </a:rPr>
                          <m:t>𝑁𝐶</m:t>
                        </m:r>
                      </m:den>
                    </m:f>
                  </m:oMath>
                </a14:m>
                <a:r>
                  <a:rPr lang="pt-BR" sz="4000">
                    <a:effectLst/>
                    <a:latin typeface="Arial" panose="020B0604020202020204" pitchFamily="34" charset="0"/>
                    <a:ea typeface="Dotum" panose="020B0600000101010101" pitchFamily="34" charset="-127"/>
                    <a:cs typeface="Arial" panose="020B0604020202020204" pitchFamily="34" charset="0"/>
                  </a:rPr>
                  <a:t> (định lí Thalès trong tam giác) hay </a:t>
                </a:r>
                <a14:m>
                  <m:oMath xmlns:m="http://schemas.openxmlformats.org/officeDocument/2006/math">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r>
                          <a:rPr lang="pt-BR" sz="4000" i="1">
                            <a:effectLst/>
                            <a:latin typeface="Cambria Math" panose="02040503050406030204" pitchFamily="18" charset="0"/>
                            <a:ea typeface="Dotum" panose="020B0600000101010101" pitchFamily="34" charset="-127"/>
                            <a:cs typeface="Times New Roman" panose="02020603050405020304" pitchFamily="18" charset="0"/>
                          </a:rPr>
                          <m:t>16</m:t>
                        </m:r>
                      </m:num>
                      <m:den>
                        <m:r>
                          <a:rPr lang="en-US" sz="4000" i="1">
                            <a:effectLst/>
                            <a:latin typeface="Cambria Math" panose="02040503050406030204" pitchFamily="18" charset="0"/>
                            <a:ea typeface="Dotum" panose="020B0600000101010101" pitchFamily="34" charset="-127"/>
                            <a:cs typeface="Times New Roman" panose="02020603050405020304" pitchFamily="18" charset="0"/>
                          </a:rPr>
                          <m:t>𝑥</m:t>
                        </m:r>
                      </m:den>
                    </m:f>
                    <m:r>
                      <a:rPr lang="pt-BR" sz="4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r>
                          <a:rPr lang="pt-BR" sz="4000" i="1">
                            <a:effectLst/>
                            <a:latin typeface="Cambria Math" panose="02040503050406030204" pitchFamily="18" charset="0"/>
                            <a:ea typeface="Dotum" panose="020B0600000101010101" pitchFamily="34" charset="-127"/>
                            <a:cs typeface="Times New Roman" panose="02020603050405020304" pitchFamily="18" charset="0"/>
                          </a:rPr>
                          <m:t>20</m:t>
                        </m:r>
                      </m:num>
                      <m:den>
                        <m:r>
                          <a:rPr lang="pt-BR" sz="4000" i="1">
                            <a:effectLst/>
                            <a:latin typeface="Cambria Math" panose="02040503050406030204" pitchFamily="18" charset="0"/>
                            <a:ea typeface="Dotum" panose="020B0600000101010101" pitchFamily="34" charset="-127"/>
                            <a:cs typeface="Times New Roman" panose="02020603050405020304" pitchFamily="18" charset="0"/>
                          </a:rPr>
                          <m:t>15</m:t>
                        </m:r>
                      </m:den>
                    </m:f>
                  </m:oMath>
                </a14:m>
                <a:endParaRPr lang="en-US" sz="4000">
                  <a:effectLst/>
                  <a:latin typeface="Arial" panose="020B0604020202020204" pitchFamily="34" charset="0"/>
                  <a:ea typeface="Dotum" panose="020B0600000101010101" pitchFamily="34" charset="-127"/>
                  <a:cs typeface="Times New Roman" panose="02020603050405020304" pitchFamily="18" charset="0"/>
                </a:endParaRPr>
              </a:p>
              <a:p>
                <a:pPr algn="just">
                  <a:lnSpc>
                    <a:spcPct val="150000"/>
                  </a:lnSpc>
                </a:pPr>
                <a:r>
                  <a:rPr lang="pt-BR" sz="4000">
                    <a:latin typeface="Arial" panose="020B0604020202020204" pitchFamily="34" charset="0"/>
                    <a:ea typeface="Dotum" panose="020B0600000101010101" pitchFamily="34" charset="-127"/>
                    <a:cs typeface="Arial" panose="020B0604020202020204" pitchFamily="34" charset="0"/>
                  </a:rPr>
                  <a:t>S</a:t>
                </a:r>
                <a:r>
                  <a:rPr lang="pt-BR" sz="4000">
                    <a:effectLst/>
                    <a:latin typeface="Arial" panose="020B0604020202020204" pitchFamily="34" charset="0"/>
                    <a:ea typeface="Dotum" panose="020B0600000101010101" pitchFamily="34" charset="-127"/>
                    <a:cs typeface="Arial" panose="020B0604020202020204" pitchFamily="34" charset="0"/>
                  </a:rPr>
                  <a:t>uy ra </a:t>
                </a:r>
                <a14:m>
                  <m:oMath xmlns:m="http://schemas.openxmlformats.org/officeDocument/2006/math">
                    <m:r>
                      <a:rPr lang="en-US" sz="4000" i="1">
                        <a:effectLst/>
                        <a:latin typeface="Cambria Math" panose="02040503050406030204" pitchFamily="18" charset="0"/>
                        <a:ea typeface="Dotum" panose="020B0600000101010101" pitchFamily="34" charset="-127"/>
                        <a:cs typeface="Times New Roman" panose="02020603050405020304" pitchFamily="18" charset="0"/>
                      </a:rPr>
                      <m:t>𝑥</m:t>
                    </m:r>
                    <m:r>
                      <a:rPr lang="pt-BR" sz="4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r>
                          <a:rPr lang="pt-BR" sz="4000" i="1">
                            <a:effectLst/>
                            <a:latin typeface="Cambria Math" panose="02040503050406030204" pitchFamily="18" charset="0"/>
                            <a:ea typeface="Dotum" panose="020B0600000101010101" pitchFamily="34" charset="-127"/>
                            <a:cs typeface="Times New Roman" panose="02020603050405020304" pitchFamily="18" charset="0"/>
                          </a:rPr>
                          <m:t>16.15</m:t>
                        </m:r>
                      </m:num>
                      <m:den>
                        <m:r>
                          <a:rPr lang="pt-BR" sz="4000" i="1">
                            <a:effectLst/>
                            <a:latin typeface="Cambria Math" panose="02040503050406030204" pitchFamily="18" charset="0"/>
                            <a:ea typeface="Dotum" panose="020B0600000101010101" pitchFamily="34" charset="-127"/>
                            <a:cs typeface="Times New Roman" panose="02020603050405020304" pitchFamily="18" charset="0"/>
                          </a:rPr>
                          <m:t>20</m:t>
                        </m:r>
                      </m:den>
                    </m:f>
                    <m:r>
                      <a:rPr lang="pt-BR" sz="4000" i="1">
                        <a:effectLst/>
                        <a:latin typeface="Cambria Math" panose="02040503050406030204" pitchFamily="18" charset="0"/>
                        <a:ea typeface="Dotum" panose="020B0600000101010101" pitchFamily="34" charset="-127"/>
                        <a:cs typeface="Times New Roman" panose="02020603050405020304" pitchFamily="18" charset="0"/>
                      </a:rPr>
                      <m:t>=12</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866206" y="4606775"/>
                <a:ext cx="16888394" cy="4611583"/>
              </a:xfrm>
              <a:prstGeom prst="rect">
                <a:avLst/>
              </a:prstGeom>
              <a:blipFill>
                <a:blip r:embed="rId8"/>
                <a:stretch>
                  <a:fillRect l="-1263" r="-1263"/>
                </a:stretch>
              </a:blipFill>
            </p:spPr>
            <p:txBody>
              <a:bodyPr/>
              <a:lstStyle/>
              <a:p>
                <a:r>
                  <a:rPr lang="en-US">
                    <a:noFill/>
                  </a:rPr>
                  <a:t> </a:t>
                </a:r>
              </a:p>
            </p:txBody>
          </p:sp>
        </mc:Fallback>
      </mc:AlternateContent>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887200" y="186073"/>
            <a:ext cx="5559950" cy="4447960"/>
          </a:xfrm>
          <a:prstGeom prst="rect">
            <a:avLst/>
          </a:prstGeom>
        </p:spPr>
      </p:pic>
      <p:sp>
        <p:nvSpPr>
          <p:cNvPr id="19" name="Oval Callout 18"/>
          <p:cNvSpPr/>
          <p:nvPr/>
        </p:nvSpPr>
        <p:spPr>
          <a:xfrm>
            <a:off x="4950428" y="2831382"/>
            <a:ext cx="1683043" cy="87398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a:solidFill>
                  <a:prstClr val="black"/>
                </a:solidFill>
              </a:rPr>
              <a:t>Giải</a:t>
            </a:r>
            <a:endParaRPr lang="en-US" sz="4000" b="1">
              <a:solidFill>
                <a:prstClr val="black"/>
              </a:solidFill>
            </a:endParaRPr>
          </a:p>
        </p:txBody>
      </p:sp>
    </p:spTree>
    <p:extLst>
      <p:ext uri="{BB962C8B-B14F-4D97-AF65-F5344CB8AC3E}">
        <p14:creationId xmlns:p14="http://schemas.microsoft.com/office/powerpoint/2010/main" val="3149177824"/>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9" dur="500"/>
                                        <p:tgtEl>
                                          <p:spTgt spid="8">
                                            <p:txEl>
                                              <p:pRg st="0" end="0"/>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32" dur="500"/>
                                        <p:tgtEl>
                                          <p:spTgt spid="8">
                                            <p:txEl>
                                              <p:pRg st="1" end="1"/>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5"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sp>
        <p:nvSpPr>
          <p:cNvPr id="18" name="Freeform 7">
            <a:extLst>
              <a:ext uri="{FF2B5EF4-FFF2-40B4-BE49-F238E27FC236}">
                <a16:creationId xmlns:a16="http://schemas.microsoft.com/office/drawing/2014/main" id="{D2A20305-49BF-4568-A286-4EF18440759A}"/>
              </a:ext>
            </a:extLst>
          </p:cNvPr>
          <p:cNvSpPr/>
          <p:nvPr/>
        </p:nvSpPr>
        <p:spPr>
          <a:xfrm>
            <a:off x="-228601" y="3132222"/>
            <a:ext cx="18821401" cy="7497680"/>
          </a:xfrm>
          <a:custGeom>
            <a:avLst/>
            <a:gdLst/>
            <a:ahLst/>
            <a:cxnLst/>
            <a:rect l="l" t="t" r="r" b="b"/>
            <a:pathLst>
              <a:path w="4816592" h="1148350">
                <a:moveTo>
                  <a:pt x="0" y="0"/>
                </a:moveTo>
                <a:lnTo>
                  <a:pt x="4816592" y="0"/>
                </a:lnTo>
                <a:lnTo>
                  <a:pt x="4816592" y="1148350"/>
                </a:lnTo>
                <a:lnTo>
                  <a:pt x="0" y="1148350"/>
                </a:lnTo>
                <a:close/>
              </a:path>
            </a:pathLst>
          </a:custGeom>
          <a:solidFill>
            <a:schemeClr val="bg1"/>
          </a:solidFill>
        </p:spPr>
        <p:txBody>
          <a:bodyPr/>
          <a:lstStyle/>
          <a:p>
            <a:endParaRPr lang="vi-VN"/>
          </a:p>
        </p:txBody>
      </p:sp>
      <p:sp>
        <p:nvSpPr>
          <p:cNvPr id="14" name="Oval Callout 13"/>
          <p:cNvSpPr/>
          <p:nvPr/>
        </p:nvSpPr>
        <p:spPr>
          <a:xfrm>
            <a:off x="8340577" y="2593112"/>
            <a:ext cx="1683043" cy="87398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a:solidFill>
                  <a:prstClr val="black"/>
                </a:solidFill>
              </a:rPr>
              <a:t>Giải</a:t>
            </a:r>
            <a:endParaRPr lang="en-US" sz="3600" b="1">
              <a:solidFill>
                <a:prstClr val="black"/>
              </a:solidFill>
            </a:endParaRPr>
          </a:p>
        </p:txBody>
      </p:sp>
      <p:pic>
        <p:nvPicPr>
          <p:cNvPr id="23" name="Picture 7">
            <a:extLst>
              <a:ext uri="{FF2B5EF4-FFF2-40B4-BE49-F238E27FC236}">
                <a16:creationId xmlns:a16="http://schemas.microsoft.com/office/drawing/2014/main" id="{523BA23B-7AFB-47AA-AB1E-926708BC6C3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589175" flipH="1" flipV="1">
            <a:off x="1345260" y="9106434"/>
            <a:ext cx="1208046" cy="1144623"/>
          </a:xfrm>
          <a:prstGeom prst="rect">
            <a:avLst/>
          </a:prstGeom>
        </p:spPr>
      </p:pic>
      <p:grpSp>
        <p:nvGrpSpPr>
          <p:cNvPr id="26" name="Group 25"/>
          <p:cNvGrpSpPr/>
          <p:nvPr/>
        </p:nvGrpSpPr>
        <p:grpSpPr>
          <a:xfrm>
            <a:off x="-1554606" y="180182"/>
            <a:ext cx="6228209" cy="1121443"/>
            <a:chOff x="5496492" y="57498"/>
            <a:chExt cx="6228209" cy="1121443"/>
          </a:xfrm>
        </p:grpSpPr>
        <p:grpSp>
          <p:nvGrpSpPr>
            <p:cNvPr id="27" name="Group 2"/>
            <p:cNvGrpSpPr/>
            <p:nvPr/>
          </p:nvGrpSpPr>
          <p:grpSpPr>
            <a:xfrm>
              <a:off x="7124698" y="102839"/>
              <a:ext cx="2971800" cy="1076102"/>
              <a:chOff x="0" y="0"/>
              <a:chExt cx="4816593" cy="1021917"/>
            </a:xfrm>
          </p:grpSpPr>
          <p:sp>
            <p:nvSpPr>
              <p:cNvPr id="29"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BF5EE"/>
              </a:solidFill>
            </p:spPr>
            <p:txBody>
              <a:bodyPr/>
              <a:lstStyle/>
              <a:p>
                <a:endParaRPr lang="vi-VN"/>
              </a:p>
            </p:txBody>
          </p:sp>
          <p:sp>
            <p:nvSpPr>
              <p:cNvPr id="30"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Rectangle 27"/>
            <p:cNvSpPr/>
            <p:nvPr/>
          </p:nvSpPr>
          <p:spPr>
            <a:xfrm>
              <a:off x="5496492" y="57498"/>
              <a:ext cx="6228209" cy="901593"/>
            </a:xfrm>
            <a:prstGeom prst="rect">
              <a:avLst/>
            </a:prstGeom>
          </p:spPr>
          <p:txBody>
            <a:bodyPr wrap="square">
              <a:spAutoFit/>
            </a:bodyPr>
            <a:lstStyle/>
            <a:p>
              <a:pPr algn="ctr">
                <a:lnSpc>
                  <a:spcPct val="150000"/>
                </a:lnSpc>
                <a:spcAft>
                  <a:spcPts val="800"/>
                </a:spcAft>
              </a:pPr>
              <a:r>
                <a:rPr lang="nl-NL" sz="4000" b="1">
                  <a:solidFill>
                    <a:srgbClr val="C00000"/>
                  </a:solidFill>
                  <a:latin typeface="Arial" panose="020B0604020202020204" pitchFamily="34" charset="0"/>
                  <a:ea typeface="Times New Roman" panose="02020603050405020304" pitchFamily="18" charset="0"/>
                  <a:cs typeface="Arial" panose="020B0604020202020204" pitchFamily="34" charset="0"/>
                </a:rPr>
                <a:t>Ví dụ 2:</a:t>
              </a:r>
              <a:endParaRPr lang="en-US" sz="400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sp>
        <p:nvSpPr>
          <p:cNvPr id="31" name="TextBox 30"/>
          <p:cNvSpPr txBox="1"/>
          <p:nvPr/>
        </p:nvSpPr>
        <p:spPr>
          <a:xfrm>
            <a:off x="2587246" y="214614"/>
            <a:ext cx="15179252" cy="2615460"/>
          </a:xfrm>
          <a:prstGeom prst="rect">
            <a:avLst/>
          </a:prstGeom>
          <a:noFill/>
        </p:spPr>
        <p:txBody>
          <a:bodyPr wrap="square" rtlCol="0">
            <a:spAutoFit/>
          </a:bodyPr>
          <a:lstStyle/>
          <a:p>
            <a:pPr algn="just">
              <a:lnSpc>
                <a:spcPct val="150000"/>
              </a:lnSpc>
            </a:pPr>
            <a:r>
              <a:rPr lang="en-US" sz="3800">
                <a:latin typeface="Arial" panose="020B0604020202020204" pitchFamily="34" charset="0"/>
                <a:cs typeface="Arial" panose="020B0604020202020204" pitchFamily="34" charset="0"/>
              </a:rPr>
              <a:t>Tam giác ABC với đường trung tuyến AM. Tia phân giác của góc AMB cắt cạnh AB tại D, tia phân giác của góc AMC cắt cạnh AC tại E. Chứng minh DE//BC.</a:t>
            </a: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360193" y="3826143"/>
            <a:ext cx="5370412" cy="3910037"/>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6132412" y="3332577"/>
                <a:ext cx="11505124" cy="6864187"/>
              </a:xfrm>
              <a:prstGeom prst="rect">
                <a:avLst/>
              </a:prstGeom>
            </p:spPr>
            <p:txBody>
              <a:bodyPr wrap="square">
                <a:spAutoFit/>
              </a:bodyPr>
              <a:lstStyle/>
              <a:p>
                <a:pPr algn="just">
                  <a:lnSpc>
                    <a:spcPct val="150000"/>
                  </a:lnSpc>
                </a:pPr>
                <a:r>
                  <a:rPr lang="en-US" sz="3600">
                    <a:latin typeface="Arial" panose="020B0604020202020204" pitchFamily="34" charset="0"/>
                    <a:ea typeface="Dotum" panose="020B0600000101010101" pitchFamily="34" charset="-127"/>
                    <a:cs typeface="Arial" panose="020B0604020202020204" pitchFamily="34" charset="0"/>
                  </a:rPr>
                  <a:t>Trong </a:t>
                </a:r>
                <a14:m>
                  <m:oMath xmlns:m="http://schemas.openxmlformats.org/officeDocument/2006/math">
                    <m:r>
                      <a:rPr lang="en-US" sz="36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3600">
                    <a:effectLst/>
                    <a:latin typeface="Arial" panose="020B0604020202020204" pitchFamily="34" charset="0"/>
                    <a:ea typeface="Dotum" panose="020B0600000101010101" pitchFamily="34" charset="-127"/>
                    <a:cs typeface="Arial" panose="020B0604020202020204" pitchFamily="34" charset="0"/>
                  </a:rPr>
                  <a:t>AMB, MD là phân giác của </a:t>
                </a:r>
                <a14:m>
                  <m:oMath xmlns:m="http://schemas.openxmlformats.org/officeDocument/2006/math">
                    <m:acc>
                      <m:accPr>
                        <m:chr m:val="̂"/>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3600" i="1">
                            <a:effectLst/>
                            <a:latin typeface="Cambria Math" panose="02040503050406030204" pitchFamily="18" charset="0"/>
                            <a:ea typeface="Dotum" panose="020B0600000101010101" pitchFamily="34" charset="-127"/>
                            <a:cs typeface="Times New Roman" panose="02020603050405020304" pitchFamily="18" charset="0"/>
                          </a:rPr>
                          <m:t>𝐴𝑀𝐵</m:t>
                        </m:r>
                      </m:e>
                    </m:acc>
                  </m:oMath>
                </a14:m>
                <a:r>
                  <a:rPr lang="en-US" sz="3600">
                    <a:effectLst/>
                    <a:latin typeface="Arial" panose="020B0604020202020204" pitchFamily="34" charset="0"/>
                    <a:ea typeface="Dotum" panose="020B0600000101010101" pitchFamily="34" charset="-127"/>
                    <a:cs typeface="Arial" panose="020B0604020202020204" pitchFamily="34" charset="0"/>
                  </a:rPr>
                  <a:t> nên </a:t>
                </a:r>
                <a14:m>
                  <m:oMath xmlns:m="http://schemas.openxmlformats.org/officeDocument/2006/math">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600" i="1">
                            <a:effectLst/>
                            <a:latin typeface="Cambria Math" panose="02040503050406030204" pitchFamily="18" charset="0"/>
                            <a:ea typeface="Dotum" panose="020B0600000101010101" pitchFamily="34" charset="-127"/>
                            <a:cs typeface="Times New Roman" panose="02020603050405020304" pitchFamily="18" charset="0"/>
                          </a:rPr>
                          <m:t>𝐷𝐴</m:t>
                        </m:r>
                      </m:num>
                      <m:den>
                        <m:r>
                          <a:rPr lang="en-US" sz="3600" i="1">
                            <a:effectLst/>
                            <a:latin typeface="Cambria Math" panose="02040503050406030204" pitchFamily="18" charset="0"/>
                            <a:ea typeface="Dotum" panose="020B0600000101010101" pitchFamily="34" charset="-127"/>
                            <a:cs typeface="Times New Roman" panose="02020603050405020304" pitchFamily="18" charset="0"/>
                          </a:rPr>
                          <m:t>𝐷𝐵</m:t>
                        </m:r>
                      </m:den>
                    </m:f>
                    <m:r>
                      <a:rPr lang="en-US" sz="36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600" i="1">
                            <a:effectLst/>
                            <a:latin typeface="Cambria Math" panose="02040503050406030204" pitchFamily="18" charset="0"/>
                            <a:ea typeface="Dotum" panose="020B0600000101010101" pitchFamily="34" charset="-127"/>
                            <a:cs typeface="Times New Roman" panose="02020603050405020304" pitchFamily="18" charset="0"/>
                          </a:rPr>
                          <m:t>𝑀𝐴</m:t>
                        </m:r>
                      </m:num>
                      <m:den>
                        <m:r>
                          <a:rPr lang="en-US" sz="3600" i="1">
                            <a:effectLst/>
                            <a:latin typeface="Cambria Math" panose="02040503050406030204" pitchFamily="18" charset="0"/>
                            <a:ea typeface="Dotum" panose="020B0600000101010101" pitchFamily="34" charset="-127"/>
                            <a:cs typeface="Times New Roman" panose="02020603050405020304" pitchFamily="18" charset="0"/>
                          </a:rPr>
                          <m:t>𝑀𝐵</m:t>
                        </m:r>
                      </m:den>
                    </m:f>
                  </m:oMath>
                </a14:m>
                <a:r>
                  <a:rPr lang="en-US" sz="3600">
                    <a:effectLst/>
                    <a:latin typeface="Arial" panose="020B0604020202020204" pitchFamily="34" charset="0"/>
                    <a:ea typeface="Dotum" panose="020B0600000101010101" pitchFamily="34" charset="-127"/>
                    <a:cs typeface="Arial" panose="020B0604020202020204" pitchFamily="34" charset="0"/>
                  </a:rPr>
                  <a:t> (tính chất đường phân giác của tam giác) (1)</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600">
                    <a:effectLst/>
                    <a:latin typeface="Arial" panose="020B0604020202020204" pitchFamily="34" charset="0"/>
                    <a:ea typeface="Dotum" panose="020B0600000101010101" pitchFamily="34" charset="-127"/>
                    <a:cs typeface="Arial" panose="020B0604020202020204" pitchFamily="34" charset="0"/>
                  </a:rPr>
                  <a:t>Trong </a:t>
                </a:r>
                <a14:m>
                  <m:oMath xmlns:m="http://schemas.openxmlformats.org/officeDocument/2006/math">
                    <m:r>
                      <a:rPr lang="en-US" sz="36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3600">
                    <a:effectLst/>
                    <a:latin typeface="Arial" panose="020B0604020202020204" pitchFamily="34" charset="0"/>
                    <a:ea typeface="Dotum" panose="020B0600000101010101" pitchFamily="34" charset="-127"/>
                    <a:cs typeface="Arial" panose="020B0604020202020204" pitchFamily="34" charset="0"/>
                  </a:rPr>
                  <a:t>AMC, ME là phân giác của </a:t>
                </a:r>
                <a14:m>
                  <m:oMath xmlns:m="http://schemas.openxmlformats.org/officeDocument/2006/math">
                    <m:acc>
                      <m:accPr>
                        <m:chr m:val="̂"/>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3600" i="1">
                            <a:effectLst/>
                            <a:latin typeface="Cambria Math" panose="02040503050406030204" pitchFamily="18" charset="0"/>
                            <a:ea typeface="Dotum" panose="020B0600000101010101" pitchFamily="34" charset="-127"/>
                            <a:cs typeface="Times New Roman" panose="02020603050405020304" pitchFamily="18" charset="0"/>
                          </a:rPr>
                          <m:t>𝐴𝑀𝐶</m:t>
                        </m:r>
                      </m:e>
                    </m:acc>
                  </m:oMath>
                </a14:m>
                <a:r>
                  <a:rPr lang="en-US" sz="3600">
                    <a:effectLst/>
                    <a:latin typeface="Arial" panose="020B0604020202020204" pitchFamily="34" charset="0"/>
                    <a:ea typeface="Dotum" panose="020B0600000101010101" pitchFamily="34" charset="-127"/>
                    <a:cs typeface="Arial" panose="020B0604020202020204" pitchFamily="34" charset="0"/>
                  </a:rPr>
                  <a:t> nên </a:t>
                </a:r>
                <a14:m>
                  <m:oMath xmlns:m="http://schemas.openxmlformats.org/officeDocument/2006/math">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600" i="1">
                            <a:effectLst/>
                            <a:latin typeface="Cambria Math" panose="02040503050406030204" pitchFamily="18" charset="0"/>
                            <a:ea typeface="Dotum" panose="020B0600000101010101" pitchFamily="34" charset="-127"/>
                            <a:cs typeface="Times New Roman" panose="02020603050405020304" pitchFamily="18" charset="0"/>
                          </a:rPr>
                          <m:t>𝐸𝐴</m:t>
                        </m:r>
                      </m:num>
                      <m:den>
                        <m:r>
                          <a:rPr lang="en-US" sz="3600" i="1">
                            <a:effectLst/>
                            <a:latin typeface="Cambria Math" panose="02040503050406030204" pitchFamily="18" charset="0"/>
                            <a:ea typeface="Dotum" panose="020B0600000101010101" pitchFamily="34" charset="-127"/>
                            <a:cs typeface="Times New Roman" panose="02020603050405020304" pitchFamily="18" charset="0"/>
                          </a:rPr>
                          <m:t>𝐴𝐶</m:t>
                        </m:r>
                      </m:den>
                    </m:f>
                    <m:r>
                      <a:rPr lang="en-US" sz="36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600" i="1">
                            <a:effectLst/>
                            <a:latin typeface="Cambria Math" panose="02040503050406030204" pitchFamily="18" charset="0"/>
                            <a:ea typeface="Dotum" panose="020B0600000101010101" pitchFamily="34" charset="-127"/>
                            <a:cs typeface="Times New Roman" panose="02020603050405020304" pitchFamily="18" charset="0"/>
                          </a:rPr>
                          <m:t>𝑀𝐴</m:t>
                        </m:r>
                      </m:num>
                      <m:den>
                        <m:r>
                          <a:rPr lang="en-US" sz="3600" i="1">
                            <a:effectLst/>
                            <a:latin typeface="Cambria Math" panose="02040503050406030204" pitchFamily="18" charset="0"/>
                            <a:ea typeface="Dotum" panose="020B0600000101010101" pitchFamily="34" charset="-127"/>
                            <a:cs typeface="Times New Roman" panose="02020603050405020304" pitchFamily="18" charset="0"/>
                          </a:rPr>
                          <m:t>𝑀𝐶</m:t>
                        </m:r>
                      </m:den>
                    </m:f>
                  </m:oMath>
                </a14:m>
                <a:r>
                  <a:rPr lang="en-US" sz="3600">
                    <a:effectLst/>
                    <a:latin typeface="Arial" panose="020B0604020202020204" pitchFamily="34" charset="0"/>
                    <a:ea typeface="Dotum" panose="020B0600000101010101" pitchFamily="34" charset="-127"/>
                    <a:cs typeface="Arial" panose="020B0604020202020204" pitchFamily="34" charset="0"/>
                  </a:rPr>
                  <a:t> (tính chất đường phân giác của tam giác) (2)</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600">
                    <a:effectLst/>
                    <a:latin typeface="Arial" panose="020B0604020202020204" pitchFamily="34" charset="0"/>
                    <a:ea typeface="Dotum" panose="020B0600000101010101" pitchFamily="34" charset="-127"/>
                    <a:cs typeface="Arial" panose="020B0604020202020204" pitchFamily="34" charset="0"/>
                  </a:rPr>
                  <a:t>Mặt khác, MB = MC (do M là trung điểm của BC) (3)</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600">
                    <a:effectLst/>
                    <a:latin typeface="Arial" panose="020B0604020202020204" pitchFamily="34" charset="0"/>
                    <a:ea typeface="Dotum" panose="020B0600000101010101" pitchFamily="34" charset="-127"/>
                    <a:cs typeface="Arial" panose="020B0604020202020204" pitchFamily="34" charset="0"/>
                  </a:rPr>
                  <a:t>Từ (1), (2) và (3) suy ra </a:t>
                </a:r>
                <a14:m>
                  <m:oMath xmlns:m="http://schemas.openxmlformats.org/officeDocument/2006/math">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600" i="1">
                            <a:effectLst/>
                            <a:latin typeface="Cambria Math" panose="02040503050406030204" pitchFamily="18" charset="0"/>
                            <a:ea typeface="Dotum" panose="020B0600000101010101" pitchFamily="34" charset="-127"/>
                            <a:cs typeface="Times New Roman" panose="02020603050405020304" pitchFamily="18" charset="0"/>
                          </a:rPr>
                          <m:t>𝐷𝐴</m:t>
                        </m:r>
                      </m:num>
                      <m:den>
                        <m:r>
                          <a:rPr lang="en-US" sz="3600" i="1">
                            <a:effectLst/>
                            <a:latin typeface="Cambria Math" panose="02040503050406030204" pitchFamily="18" charset="0"/>
                            <a:ea typeface="Dotum" panose="020B0600000101010101" pitchFamily="34" charset="-127"/>
                            <a:cs typeface="Times New Roman" panose="02020603050405020304" pitchFamily="18" charset="0"/>
                          </a:rPr>
                          <m:t>𝐷𝐵</m:t>
                        </m:r>
                      </m:den>
                    </m:f>
                    <m:r>
                      <a:rPr lang="en-US" sz="36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600" i="1">
                            <a:effectLst/>
                            <a:latin typeface="Cambria Math" panose="02040503050406030204" pitchFamily="18" charset="0"/>
                            <a:ea typeface="Dotum" panose="020B0600000101010101" pitchFamily="34" charset="-127"/>
                            <a:cs typeface="Times New Roman" panose="02020603050405020304" pitchFamily="18" charset="0"/>
                          </a:rPr>
                          <m:t>𝐸𝐴</m:t>
                        </m:r>
                      </m:num>
                      <m:den>
                        <m:r>
                          <a:rPr lang="en-US" sz="3600" i="1">
                            <a:effectLst/>
                            <a:latin typeface="Cambria Math" panose="02040503050406030204" pitchFamily="18" charset="0"/>
                            <a:ea typeface="Dotum" panose="020B0600000101010101" pitchFamily="34" charset="-127"/>
                            <a:cs typeface="Times New Roman" panose="02020603050405020304" pitchFamily="18" charset="0"/>
                          </a:rPr>
                          <m:t>𝐸𝐶</m:t>
                        </m:r>
                      </m:den>
                    </m:f>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pt-BR" sz="3600">
                    <a:effectLst/>
                    <a:latin typeface="Arial" panose="020B0604020202020204" pitchFamily="34" charset="0"/>
                    <a:ea typeface="Dotum" panose="020B0600000101010101" pitchFamily="34" charset="-127"/>
                    <a:cs typeface="Arial" panose="020B0604020202020204" pitchFamily="34" charset="0"/>
                  </a:rPr>
                  <a:t>Do đó DE // BC (định lí Thalès đảo).</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6132412" y="3332577"/>
                <a:ext cx="11505124" cy="6864187"/>
              </a:xfrm>
              <a:prstGeom prst="rect">
                <a:avLst/>
              </a:prstGeom>
              <a:blipFill>
                <a:blip r:embed="rId12"/>
                <a:stretch>
                  <a:fillRect l="-1643" b="-2398"/>
                </a:stretch>
              </a:blipFill>
            </p:spPr>
            <p:txBody>
              <a:bodyPr/>
              <a:lstStyle/>
              <a:p>
                <a:r>
                  <a:rPr lang="en-US">
                    <a:noFill/>
                  </a:rPr>
                  <a:t> </a:t>
                </a:r>
              </a:p>
            </p:txBody>
          </p:sp>
        </mc:Fallback>
      </mc:AlternateContent>
      <p:pic>
        <p:nvPicPr>
          <p:cNvPr id="6" name="Picture 5"/>
          <p:cNvPicPr>
            <a:picLocks noChangeAspect="1"/>
          </p:cNvPicPr>
          <p:nvPr/>
        </p:nvPicPr>
        <p:blipFill>
          <a:blip r:embed="rId13"/>
          <a:stretch>
            <a:fillRect/>
          </a:stretch>
        </p:blipFill>
        <p:spPr>
          <a:xfrm>
            <a:off x="490171" y="2278887"/>
            <a:ext cx="1501712" cy="1486744"/>
          </a:xfrm>
          <a:prstGeom prst="rect">
            <a:avLst/>
          </a:prstGeom>
        </p:spPr>
      </p:pic>
    </p:spTree>
    <p:extLst>
      <p:ext uri="{BB962C8B-B14F-4D97-AF65-F5344CB8AC3E}">
        <p14:creationId xmlns:p14="http://schemas.microsoft.com/office/powerpoint/2010/main" val="151804745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par>
                                <p:cTn id="8" presetID="14"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1"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2286000" y="-800100"/>
            <a:ext cx="3352800" cy="114336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7CC73"/>
            </a:solidFill>
          </p:spPr>
          <p:txBody>
            <a:bodyPr/>
            <a:lstStyle/>
            <a:p>
              <a:endParaRPr lang="vi-VN"/>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
          <p:cNvGrpSpPr/>
          <p:nvPr/>
        </p:nvGrpSpPr>
        <p:grpSpPr>
          <a:xfrm>
            <a:off x="-228600" y="9673729"/>
            <a:ext cx="19082770" cy="3242171"/>
            <a:chOff x="0" y="0"/>
            <a:chExt cx="4816593" cy="1021917"/>
          </a:xfrm>
        </p:grpSpPr>
        <p:sp>
          <p:nvSpPr>
            <p:cNvPr id="23"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vi-VN"/>
            </a:p>
          </p:txBody>
        </p:sp>
        <p:sp>
          <p:nvSpPr>
            <p:cNvPr id="2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pic>
        <p:nvPicPr>
          <p:cNvPr id="29" name="Picture 7">
            <a:extLst>
              <a:ext uri="{FF2B5EF4-FFF2-40B4-BE49-F238E27FC236}">
                <a16:creationId xmlns:a16="http://schemas.microsoft.com/office/drawing/2014/main" id="{523BA23B-7AFB-47AA-AB1E-926708BC6C3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589175" flipH="1" flipV="1">
            <a:off x="425932" y="2691314"/>
            <a:ext cx="1510777" cy="1431461"/>
          </a:xfrm>
          <a:prstGeom prst="rect">
            <a:avLst/>
          </a:prstGeom>
        </p:spPr>
      </p:pic>
      <p:grpSp>
        <p:nvGrpSpPr>
          <p:cNvPr id="16" name="Group 15"/>
          <p:cNvGrpSpPr/>
          <p:nvPr/>
        </p:nvGrpSpPr>
        <p:grpSpPr>
          <a:xfrm>
            <a:off x="-446885" y="207608"/>
            <a:ext cx="6228209" cy="1121443"/>
            <a:chOff x="5496492" y="57498"/>
            <a:chExt cx="6228209" cy="1121443"/>
          </a:xfrm>
        </p:grpSpPr>
        <p:grpSp>
          <p:nvGrpSpPr>
            <p:cNvPr id="17" name="Group 2"/>
            <p:cNvGrpSpPr/>
            <p:nvPr/>
          </p:nvGrpSpPr>
          <p:grpSpPr>
            <a:xfrm>
              <a:off x="7124698" y="102839"/>
              <a:ext cx="2971800" cy="1076102"/>
              <a:chOff x="0" y="0"/>
              <a:chExt cx="4816593" cy="1021917"/>
            </a:xfrm>
          </p:grpSpPr>
          <p:sp>
            <p:nvSpPr>
              <p:cNvPr id="26"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chemeClr val="bg1"/>
              </a:solidFill>
            </p:spPr>
            <p:txBody>
              <a:bodyPr/>
              <a:lstStyle/>
              <a:p>
                <a:endParaRPr lang="vi-VN"/>
              </a:p>
            </p:txBody>
          </p:sp>
          <p:sp>
            <p:nvSpPr>
              <p:cNvPr id="27"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Rectangle 24"/>
            <p:cNvSpPr/>
            <p:nvPr/>
          </p:nvSpPr>
          <p:spPr>
            <a:xfrm>
              <a:off x="5496492" y="57498"/>
              <a:ext cx="6228209" cy="1015663"/>
            </a:xfrm>
            <a:prstGeom prst="rect">
              <a:avLst/>
            </a:prstGeom>
          </p:spPr>
          <p:txBody>
            <a:bodyPr wrap="square">
              <a:spAutoFit/>
            </a:bodyPr>
            <a:lstStyle/>
            <a:p>
              <a:pPr algn="ctr">
                <a:lnSpc>
                  <a:spcPct val="150000"/>
                </a:lnSpc>
                <a:spcAft>
                  <a:spcPts val="800"/>
                </a:spcAft>
              </a:pPr>
              <a:r>
                <a:rPr lang="nl-NL" sz="4000" b="1">
                  <a:solidFill>
                    <a:srgbClr val="C00000"/>
                  </a:solidFill>
                  <a:latin typeface="Arial" panose="020B0604020202020204" pitchFamily="34" charset="0"/>
                  <a:ea typeface="Times New Roman" panose="02020603050405020304" pitchFamily="18" charset="0"/>
                  <a:cs typeface="Arial" panose="020B0604020202020204" pitchFamily="34" charset="0"/>
                </a:rPr>
                <a:t>Ví dụ 3:</a:t>
              </a:r>
              <a:endParaRPr lang="en-US" sz="400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8" name="TextBox 27"/>
              <p:cNvSpPr txBox="1"/>
              <p:nvPr/>
            </p:nvSpPr>
            <p:spPr>
              <a:xfrm>
                <a:off x="3694967" y="242040"/>
                <a:ext cx="14059633" cy="2615460"/>
              </a:xfrm>
              <a:prstGeom prst="rect">
                <a:avLst/>
              </a:prstGeom>
              <a:noFill/>
            </p:spPr>
            <p:txBody>
              <a:bodyPr wrap="square" rtlCol="0">
                <a:spAutoFit/>
              </a:bodyPr>
              <a:lstStyle/>
              <a:p>
                <a:pPr algn="just">
                  <a:lnSpc>
                    <a:spcPct val="150000"/>
                  </a:lnSpc>
                </a:pPr>
                <a:r>
                  <a:rPr lang="en-US" sz="3800">
                    <a:latin typeface="Arial" panose="020B0604020202020204" pitchFamily="34" charset="0"/>
                    <a:cs typeface="Arial" panose="020B0604020202020204" pitchFamily="34" charset="0"/>
                  </a:rPr>
                  <a:t>Cho tam giác ABC vuông tại A, đường cao AH (H </a:t>
                </a:r>
                <a14:m>
                  <m:oMath xmlns:m="http://schemas.openxmlformats.org/officeDocument/2006/math">
                    <m:r>
                      <m:rPr>
                        <m:sty m:val="p"/>
                      </m:rPr>
                      <a:rPr lang="en-US" sz="3800" i="0" smtClean="0">
                        <a:latin typeface="Cambria Math" panose="02040503050406030204" pitchFamily="18" charset="0"/>
                        <a:ea typeface="Cambria Math" panose="02040503050406030204" pitchFamily="18" charset="0"/>
                        <a:cs typeface="Arial" panose="020B0604020202020204" pitchFamily="34" charset="0"/>
                      </a:rPr>
                      <m:t>ϵ</m:t>
                    </m:r>
                  </m:oMath>
                </a14:m>
                <a:r>
                  <a:rPr lang="en-US" sz="3800">
                    <a:latin typeface="Arial" panose="020B0604020202020204" pitchFamily="34" charset="0"/>
                    <a:cs typeface="Arial" panose="020B0604020202020204" pitchFamily="34" charset="0"/>
                  </a:rPr>
                  <a:t> BC). Gọi I và K lần lượt là trung điểm của AH và HB. Chứng minh rằng:</a:t>
                </a:r>
              </a:p>
              <a:p>
                <a:pPr algn="just">
                  <a:lnSpc>
                    <a:spcPct val="150000"/>
                  </a:lnSpc>
                </a:pPr>
                <a:r>
                  <a:rPr lang="en-US" sz="3800">
                    <a:latin typeface="Arial" panose="020B0604020202020204" pitchFamily="34" charset="0"/>
                    <a:cs typeface="Arial" panose="020B0604020202020204" pitchFamily="34" charset="0"/>
                  </a:rPr>
                  <a:t>a) IK </a:t>
                </a:r>
                <a14:m>
                  <m:oMath xmlns:m="http://schemas.openxmlformats.org/officeDocument/2006/math">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 </a:t>
                </a:r>
                <a:r>
                  <a:rPr lang="en-US" sz="3800">
                    <a:latin typeface="Arial" panose="020B0604020202020204" pitchFamily="34" charset="0"/>
                    <a:cs typeface="Arial" panose="020B0604020202020204" pitchFamily="34" charset="0"/>
                  </a:rPr>
                  <a:t>AC;                  		b) AK</a:t>
                </a: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r>
                  <a:rPr lang="en-US" sz="3800">
                    <a:latin typeface="Arial" panose="020B0604020202020204" pitchFamily="34" charset="0"/>
                    <a:cs typeface="Arial" panose="020B0604020202020204" pitchFamily="34" charset="0"/>
                  </a:rPr>
                  <a:t> CI</a:t>
                </a:r>
              </a:p>
            </p:txBody>
          </p:sp>
        </mc:Choice>
        <mc:Fallback xmlns="">
          <p:sp>
            <p:nvSpPr>
              <p:cNvPr id="28" name="TextBox 27"/>
              <p:cNvSpPr txBox="1">
                <a:spLocks noRot="1" noChangeAspect="1" noMove="1" noResize="1" noEditPoints="1" noAdjustHandles="1" noChangeArrowheads="1" noChangeShapeType="1" noTextEdit="1"/>
              </p:cNvSpPr>
              <p:nvPr/>
            </p:nvSpPr>
            <p:spPr>
              <a:xfrm>
                <a:off x="3694967" y="242040"/>
                <a:ext cx="14059633" cy="2615460"/>
              </a:xfrm>
              <a:prstGeom prst="rect">
                <a:avLst/>
              </a:prstGeom>
              <a:blipFill>
                <a:blip r:embed="rId8"/>
                <a:stretch>
                  <a:fillRect l="-1430" r="-1387" b="-8392"/>
                </a:stretch>
              </a:blipFill>
            </p:spPr>
            <p:txBody>
              <a:bodyPr/>
              <a:lstStyle/>
              <a:p>
                <a:r>
                  <a:rPr lang="en-US">
                    <a:noFill/>
                  </a:rPr>
                  <a:t> </a:t>
                </a:r>
              </a:p>
            </p:txBody>
          </p:sp>
        </mc:Fallback>
      </mc:AlternateContent>
      <p:pic>
        <p:nvPicPr>
          <p:cNvPr id="7" name="Picture 6"/>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contrast="-40000"/>
                    </a14:imgEffect>
                  </a14:imgLayer>
                </a14:imgProps>
              </a:ext>
            </a:extLst>
          </a:blip>
          <a:stretch>
            <a:fillRect/>
          </a:stretch>
        </p:blipFill>
        <p:spPr>
          <a:xfrm>
            <a:off x="1702989" y="5091785"/>
            <a:ext cx="5594684" cy="4162710"/>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7772400" y="4385799"/>
                <a:ext cx="9792664" cy="5078313"/>
              </a:xfrm>
              <a:prstGeom prst="rect">
                <a:avLst/>
              </a:prstGeom>
            </p:spPr>
            <p:txBody>
              <a:bodyPr wrap="square">
                <a:spAutoFit/>
              </a:bodyPr>
              <a:lstStyle/>
              <a:p>
                <a:pPr algn="just">
                  <a:lnSpc>
                    <a:spcPct val="150000"/>
                  </a:lnSpc>
                </a:pPr>
                <a:r>
                  <a:rPr lang="en-US" sz="3600">
                    <a:latin typeface="Arial" panose="020B0604020202020204" pitchFamily="34" charset="0"/>
                    <a:ea typeface="Arial" panose="020B0604020202020204" pitchFamily="34" charset="0"/>
                    <a:cs typeface="Arial" panose="020B0604020202020204" pitchFamily="34" charset="0"/>
                  </a:rPr>
                  <a:t>a) Tam giác AHB có I là trung điểm của AH,      K là trung điểm của BH nên KI là đường     trung bình của </a:t>
                </a:r>
                <a14:m>
                  <m:oMath xmlns:m="http://schemas.openxmlformats.org/officeDocument/2006/math">
                    <m:r>
                      <a:rPr lang="en-US" sz="36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3600">
                    <a:effectLst/>
                    <a:latin typeface="Arial" panose="020B0604020202020204" pitchFamily="34" charset="0"/>
                    <a:ea typeface="Dotum" panose="020B0600000101010101" pitchFamily="34" charset="-127"/>
                    <a:cs typeface="Arial" panose="020B0604020202020204" pitchFamily="34" charset="0"/>
                  </a:rPr>
                  <a:t>AHB</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600">
                    <a:effectLst/>
                    <a:latin typeface="Arial" panose="020B0604020202020204" pitchFamily="34" charset="0"/>
                    <a:ea typeface="Dotum" panose="020B0600000101010101" pitchFamily="34" charset="-127"/>
                    <a:cs typeface="Arial" panose="020B0604020202020204" pitchFamily="34" charset="0"/>
                  </a:rPr>
                  <a:t>Từ đó, suy ra KI // AB (tính chất đường       trung bình của tam giác).</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600">
                    <a:effectLst/>
                    <a:latin typeface="Arial" panose="020B0604020202020204" pitchFamily="34" charset="0"/>
                    <a:ea typeface="Arial" panose="020B0604020202020204" pitchFamily="34" charset="0"/>
                    <a:cs typeface="Arial" panose="020B0604020202020204" pitchFamily="34" charset="0"/>
                  </a:rPr>
                  <a:t>Vì AB </a:t>
                </a:r>
                <a14:m>
                  <m:oMath xmlns:m="http://schemas.openxmlformats.org/officeDocument/2006/math">
                    <m:r>
                      <a:rPr lang="en-US" sz="36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3600">
                    <a:effectLst/>
                    <a:latin typeface="Arial" panose="020B0604020202020204" pitchFamily="34" charset="0"/>
                    <a:ea typeface="Dotum" panose="020B0600000101010101" pitchFamily="34" charset="-127"/>
                    <a:cs typeface="Arial" panose="020B0604020202020204" pitchFamily="34" charset="0"/>
                  </a:rPr>
                  <a:t> AC (do </a:t>
                </a:r>
                <a14:m>
                  <m:oMath xmlns:m="http://schemas.openxmlformats.org/officeDocument/2006/math">
                    <m:r>
                      <a:rPr lang="en-US" sz="36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3600">
                    <a:effectLst/>
                    <a:latin typeface="Arial" panose="020B0604020202020204" pitchFamily="34" charset="0"/>
                    <a:ea typeface="Dotum" panose="020B0600000101010101" pitchFamily="34" charset="-127"/>
                    <a:cs typeface="Arial" panose="020B0604020202020204" pitchFamily="34" charset="0"/>
                  </a:rPr>
                  <a:t>ABC vuông tại A) nên KI </a:t>
                </a:r>
                <a14:m>
                  <m:oMath xmlns:m="http://schemas.openxmlformats.org/officeDocument/2006/math">
                    <m:r>
                      <a:rPr lang="en-US" sz="36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3600">
                    <a:effectLst/>
                    <a:latin typeface="Arial" panose="020B0604020202020204" pitchFamily="34" charset="0"/>
                    <a:ea typeface="Dotum" panose="020B0600000101010101" pitchFamily="34" charset="-127"/>
                    <a:cs typeface="Arial" panose="020B0604020202020204" pitchFamily="34" charset="0"/>
                  </a:rPr>
                  <a:t> AC </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7772400" y="4385799"/>
                <a:ext cx="9792664" cy="5078313"/>
              </a:xfrm>
              <a:prstGeom prst="rect">
                <a:avLst/>
              </a:prstGeom>
              <a:blipFill>
                <a:blip r:embed="rId11"/>
                <a:stretch>
                  <a:fillRect l="-1868" r="-1868" b="-1439"/>
                </a:stretch>
              </a:blipFill>
            </p:spPr>
            <p:txBody>
              <a:bodyPr/>
              <a:lstStyle/>
              <a:p>
                <a:r>
                  <a:rPr lang="en-US">
                    <a:noFill/>
                  </a:rPr>
                  <a:t> </a:t>
                </a:r>
              </a:p>
            </p:txBody>
          </p:sp>
        </mc:Fallback>
      </mc:AlternateContent>
      <p:sp>
        <p:nvSpPr>
          <p:cNvPr id="30" name="Oval Callout 29"/>
          <p:cNvSpPr/>
          <p:nvPr/>
        </p:nvSpPr>
        <p:spPr>
          <a:xfrm>
            <a:off x="8519213" y="3175003"/>
            <a:ext cx="1587139" cy="901697"/>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a:solidFill>
                  <a:prstClr val="black"/>
                </a:solidFill>
              </a:rPr>
              <a:t>Giải</a:t>
            </a:r>
            <a:endParaRPr lang="en-US" sz="3800" b="1">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9" dur="500"/>
                                        <p:tgtEl>
                                          <p:spTgt spid="8">
                                            <p:txEl>
                                              <p:pRg st="0" end="0"/>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32" dur="500"/>
                                        <p:tgtEl>
                                          <p:spTgt spid="8">
                                            <p:txEl>
                                              <p:pRg st="1" end="1"/>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5"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2286000" y="-800100"/>
            <a:ext cx="3352800" cy="114336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7CC73"/>
            </a:solidFill>
          </p:spPr>
          <p:txBody>
            <a:bodyPr/>
            <a:lstStyle/>
            <a:p>
              <a:endParaRPr lang="vi-VN"/>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
          <p:cNvGrpSpPr/>
          <p:nvPr/>
        </p:nvGrpSpPr>
        <p:grpSpPr>
          <a:xfrm>
            <a:off x="-228600" y="9673729"/>
            <a:ext cx="19082770" cy="3242171"/>
            <a:chOff x="0" y="0"/>
            <a:chExt cx="4816593" cy="1021917"/>
          </a:xfrm>
        </p:grpSpPr>
        <p:sp>
          <p:nvSpPr>
            <p:cNvPr id="23"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vi-VN"/>
            </a:p>
          </p:txBody>
        </p:sp>
        <p:sp>
          <p:nvSpPr>
            <p:cNvPr id="2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9" name="Picture 7">
            <a:extLst>
              <a:ext uri="{FF2B5EF4-FFF2-40B4-BE49-F238E27FC236}">
                <a16:creationId xmlns:a16="http://schemas.microsoft.com/office/drawing/2014/main" id="{523BA23B-7AFB-47AA-AB1E-926708BC6C3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589175" flipH="1" flipV="1">
            <a:off x="425932" y="2691314"/>
            <a:ext cx="1510777" cy="1431461"/>
          </a:xfrm>
          <a:prstGeom prst="rect">
            <a:avLst/>
          </a:prstGeom>
        </p:spPr>
      </p:pic>
      <p:grpSp>
        <p:nvGrpSpPr>
          <p:cNvPr id="16" name="Group 15"/>
          <p:cNvGrpSpPr/>
          <p:nvPr/>
        </p:nvGrpSpPr>
        <p:grpSpPr>
          <a:xfrm>
            <a:off x="-446885" y="207608"/>
            <a:ext cx="6228209" cy="1121443"/>
            <a:chOff x="5496492" y="57498"/>
            <a:chExt cx="6228209" cy="1121443"/>
          </a:xfrm>
        </p:grpSpPr>
        <p:grpSp>
          <p:nvGrpSpPr>
            <p:cNvPr id="17" name="Group 2"/>
            <p:cNvGrpSpPr/>
            <p:nvPr/>
          </p:nvGrpSpPr>
          <p:grpSpPr>
            <a:xfrm>
              <a:off x="7124698" y="102839"/>
              <a:ext cx="2971800" cy="1076102"/>
              <a:chOff x="0" y="0"/>
              <a:chExt cx="4816593" cy="1021917"/>
            </a:xfrm>
          </p:grpSpPr>
          <p:sp>
            <p:nvSpPr>
              <p:cNvPr id="26"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chemeClr val="bg1"/>
              </a:solidFill>
            </p:spPr>
            <p:txBody>
              <a:bodyPr/>
              <a:lstStyle/>
              <a:p>
                <a:endParaRPr lang="vi-VN"/>
              </a:p>
            </p:txBody>
          </p:sp>
          <p:sp>
            <p:nvSpPr>
              <p:cNvPr id="27"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Rectangle 24"/>
            <p:cNvSpPr/>
            <p:nvPr/>
          </p:nvSpPr>
          <p:spPr>
            <a:xfrm>
              <a:off x="5496492" y="57498"/>
              <a:ext cx="6228209" cy="101566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Ví dụ 3:</a:t>
              </a:r>
              <a:endParaRPr kumimoji="0" lang="en-US" sz="40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8" name="TextBox 27"/>
              <p:cNvSpPr txBox="1"/>
              <p:nvPr/>
            </p:nvSpPr>
            <p:spPr>
              <a:xfrm>
                <a:off x="3694967" y="242040"/>
                <a:ext cx="14059633" cy="26154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Cho tam giác ABC vuông tại A, đường cao AH (H </a:t>
                </a:r>
                <a14:m>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ϵ</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BC). Gọi I và K lần lượt là trung điểm của AH và HB. Chứng minh rằng: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IK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AC;                  		b) AK</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CI</a:t>
                </a:r>
              </a:p>
            </p:txBody>
          </p:sp>
        </mc:Choice>
        <mc:Fallback xmlns="">
          <p:sp>
            <p:nvSpPr>
              <p:cNvPr id="28" name="TextBox 27"/>
              <p:cNvSpPr txBox="1">
                <a:spLocks noRot="1" noChangeAspect="1" noMove="1" noResize="1" noEditPoints="1" noAdjustHandles="1" noChangeArrowheads="1" noChangeShapeType="1" noTextEdit="1"/>
              </p:cNvSpPr>
              <p:nvPr/>
            </p:nvSpPr>
            <p:spPr>
              <a:xfrm>
                <a:off x="3694967" y="242040"/>
                <a:ext cx="14059633" cy="2615460"/>
              </a:xfrm>
              <a:prstGeom prst="rect">
                <a:avLst/>
              </a:prstGeom>
              <a:blipFill>
                <a:blip r:embed="rId8"/>
                <a:stretch>
                  <a:fillRect l="-1430" r="-1387" b="-8392"/>
                </a:stretch>
              </a:blipFill>
            </p:spPr>
            <p:txBody>
              <a:bodyPr/>
              <a:lstStyle/>
              <a:p>
                <a:r>
                  <a:rPr lang="en-US">
                    <a:noFill/>
                  </a:rPr>
                  <a:t> </a:t>
                </a:r>
              </a:p>
            </p:txBody>
          </p:sp>
        </mc:Fallback>
      </mc:AlternateContent>
      <p:pic>
        <p:nvPicPr>
          <p:cNvPr id="7" name="Picture 6"/>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contrast="-40000"/>
                    </a14:imgEffect>
                  </a14:imgLayer>
                </a14:imgProps>
              </a:ext>
            </a:extLst>
          </a:blip>
          <a:stretch>
            <a:fillRect/>
          </a:stretch>
        </p:blipFill>
        <p:spPr>
          <a:xfrm>
            <a:off x="1702989" y="5091785"/>
            <a:ext cx="5594684" cy="4162710"/>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7961936" y="4579512"/>
                <a:ext cx="9792664" cy="3416320"/>
              </a:xfrm>
              <a:prstGeom prst="rect">
                <a:avLst/>
              </a:prstGeom>
            </p:spPr>
            <p:txBody>
              <a:bodyPr wrap="square">
                <a:spAutoFit/>
              </a:bodyPr>
              <a:lstStyle/>
              <a:p>
                <a:pPr lvl="0" algn="just">
                  <a:lnSpc>
                    <a:spcPct val="150000"/>
                  </a:lnSpc>
                  <a:defRPr/>
                </a:pPr>
                <a:r>
                  <a:rPr lang="en-US" sz="3600">
                    <a:solidFill>
                      <a:prstClr val="black"/>
                    </a:solidFill>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r>
                  <a:rPr lang="en-US" sz="3600">
                    <a:solidFill>
                      <a:prstClr val="black"/>
                    </a:solidFill>
                    <a:latin typeface="Arial" panose="020B0604020202020204" pitchFamily="34" charset="0"/>
                    <a:ea typeface="Dotum" panose="020B0600000101010101" pitchFamily="34" charset="-127"/>
                    <a:cs typeface="Arial" panose="020B0604020202020204" pitchFamily="34" charset="0"/>
                  </a:rPr>
                  <a:t>AKC có  AH </a:t>
                </a:r>
                <a14:m>
                  <m:oMath xmlns:m="http://schemas.openxmlformats.org/officeDocument/2006/math">
                    <m: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r>
                  <a:rPr lang="en-US" sz="3600">
                    <a:solidFill>
                      <a:prstClr val="black"/>
                    </a:solidFill>
                    <a:latin typeface="Arial" panose="020B0604020202020204" pitchFamily="34" charset="0"/>
                    <a:ea typeface="Dotum" panose="020B0600000101010101" pitchFamily="34" charset="-127"/>
                    <a:cs typeface="Arial" panose="020B0604020202020204" pitchFamily="34" charset="0"/>
                  </a:rPr>
                  <a:t> KC (giả thiết)</a:t>
                </a:r>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defRPr/>
                </a:pPr>
                <a:r>
                  <a:rPr lang="en-US" sz="3600">
                    <a:solidFill>
                      <a:prstClr val="black"/>
                    </a:solidFill>
                    <a:latin typeface="Arial" panose="020B0604020202020204" pitchFamily="34" charset="0"/>
                    <a:ea typeface="Arial" panose="020B0604020202020204" pitchFamily="34" charset="0"/>
                    <a:cs typeface="Arial" panose="020B0604020202020204" pitchFamily="34" charset="0"/>
                  </a:rPr>
                  <a:t>                      KI </a:t>
                </a:r>
                <a14:m>
                  <m:oMath xmlns:m="http://schemas.openxmlformats.org/officeDocument/2006/math">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oMath>
                </a14:m>
                <a:r>
                  <a:rPr lang="en-US" sz="3600">
                    <a:solidFill>
                      <a:prstClr val="black"/>
                    </a:solidFill>
                    <a:latin typeface="Arial" panose="020B0604020202020204" pitchFamily="34" charset="0"/>
                    <a:ea typeface="Dotum" panose="020B0600000101010101" pitchFamily="34" charset="-127"/>
                    <a:cs typeface="Arial" panose="020B0604020202020204" pitchFamily="34" charset="0"/>
                  </a:rPr>
                  <a:t> AC (cmt)</a:t>
                </a:r>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defRPr/>
                </a:pPr>
                <a:r>
                  <a:rPr lang="en-US" sz="3600">
                    <a:solidFill>
                      <a:prstClr val="black"/>
                    </a:solidFill>
                    <a:latin typeface="Arial" panose="020B0604020202020204" pitchFamily="34" charset="0"/>
                    <a:ea typeface="Dotum" panose="020B0600000101010101" pitchFamily="34" charset="-127"/>
                    <a:cs typeface="Arial" panose="020B0604020202020204" pitchFamily="34" charset="0"/>
                  </a:rPr>
                  <a:t>Vì AH cắt KI tại I nên I là trực tâm của </a:t>
                </a:r>
                <a14:m>
                  <m:oMath xmlns:m="http://schemas.openxmlformats.org/officeDocument/2006/math">
                    <m: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r>
                  <a:rPr lang="en-US" sz="3600">
                    <a:solidFill>
                      <a:prstClr val="black"/>
                    </a:solidFill>
                    <a:latin typeface="Arial" panose="020B0604020202020204" pitchFamily="34" charset="0"/>
                    <a:ea typeface="Dotum" panose="020B0600000101010101" pitchFamily="34" charset="-127"/>
                    <a:cs typeface="Arial" panose="020B0604020202020204" pitchFamily="34" charset="0"/>
                  </a:rPr>
                  <a:t>AKC. Suy ra CI </a:t>
                </a:r>
                <a14:m>
                  <m:oMath xmlns:m="http://schemas.openxmlformats.org/officeDocument/2006/math">
                    <m: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r>
                  <a:rPr lang="en-US" sz="3600">
                    <a:solidFill>
                      <a:prstClr val="black"/>
                    </a:solidFill>
                    <a:latin typeface="Arial" panose="020B0604020202020204" pitchFamily="34" charset="0"/>
                    <a:ea typeface="Dotum" panose="020B0600000101010101" pitchFamily="34" charset="-127"/>
                    <a:cs typeface="Arial" panose="020B0604020202020204" pitchFamily="34" charset="0"/>
                  </a:rPr>
                  <a:t> AK.</a:t>
                </a:r>
                <a:endParaRPr lang="en-US" sz="3600">
                  <a:solidFill>
                    <a:prstClr val="black"/>
                  </a:solidFill>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7961936" y="4579512"/>
                <a:ext cx="9792664" cy="3416320"/>
              </a:xfrm>
              <a:prstGeom prst="rect">
                <a:avLst/>
              </a:prstGeom>
              <a:blipFill>
                <a:blip r:embed="rId11"/>
                <a:stretch>
                  <a:fillRect l="-1867" b="-2674"/>
                </a:stretch>
              </a:blipFill>
            </p:spPr>
            <p:txBody>
              <a:bodyPr/>
              <a:lstStyle/>
              <a:p>
                <a:r>
                  <a:rPr lang="en-US">
                    <a:noFill/>
                  </a:rPr>
                  <a:t> </a:t>
                </a:r>
              </a:p>
            </p:txBody>
          </p:sp>
        </mc:Fallback>
      </mc:AlternateContent>
      <p:sp>
        <p:nvSpPr>
          <p:cNvPr id="30" name="Oval Callout 29"/>
          <p:cNvSpPr/>
          <p:nvPr/>
        </p:nvSpPr>
        <p:spPr>
          <a:xfrm>
            <a:off x="8519213" y="3175003"/>
            <a:ext cx="1587139" cy="901697"/>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0990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1371835" y="-172816"/>
            <a:ext cx="21031665" cy="1344037"/>
            <a:chOff x="0" y="0"/>
            <a:chExt cx="28042220" cy="1792049"/>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0" y="0"/>
              <a:ext cx="15104543" cy="1792049"/>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6" name="Group 6"/>
          <p:cNvGrpSpPr/>
          <p:nvPr/>
        </p:nvGrpSpPr>
        <p:grpSpPr>
          <a:xfrm>
            <a:off x="-1371835" y="2476500"/>
            <a:ext cx="20497800" cy="3290359"/>
            <a:chOff x="0" y="-38100"/>
            <a:chExt cx="4907243" cy="1425075"/>
          </a:xfrm>
        </p:grpSpPr>
        <p:sp>
          <p:nvSpPr>
            <p:cNvPr id="7" name="Freeform 7"/>
            <p:cNvSpPr/>
            <p:nvPr/>
          </p:nvSpPr>
          <p:spPr>
            <a:xfrm>
              <a:off x="90651" y="238625"/>
              <a:ext cx="4816592" cy="1148350"/>
            </a:xfrm>
            <a:custGeom>
              <a:avLst/>
              <a:gdLst/>
              <a:ahLst/>
              <a:cxnLst/>
              <a:rect l="l" t="t" r="r" b="b"/>
              <a:pathLst>
                <a:path w="4816592" h="1148350">
                  <a:moveTo>
                    <a:pt x="0" y="0"/>
                  </a:moveTo>
                  <a:lnTo>
                    <a:pt x="4816592" y="0"/>
                  </a:lnTo>
                  <a:lnTo>
                    <a:pt x="4816592" y="1148350"/>
                  </a:lnTo>
                  <a:lnTo>
                    <a:pt x="0" y="1148350"/>
                  </a:lnTo>
                  <a:close/>
                </a:path>
              </a:pathLst>
            </a:custGeom>
            <a:solidFill>
              <a:srgbClr val="F7CC73"/>
            </a:solidFill>
          </p:spPr>
          <p:txBody>
            <a:bodyPr/>
            <a:lstStyle/>
            <a:p>
              <a:endParaRPr lang="vi-VN"/>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pic>
        <p:nvPicPr>
          <p:cNvPr id="37" name="Picture 49">
            <a:extLst>
              <a:ext uri="{FF2B5EF4-FFF2-40B4-BE49-F238E27FC236}">
                <a16:creationId xmlns:a16="http://schemas.microsoft.com/office/drawing/2014/main" id="{40990607-8CA8-47DE-80F8-D47DFF7E81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01800" y="7456016"/>
            <a:ext cx="3681226" cy="2730801"/>
          </a:xfrm>
          <a:prstGeom prst="rect">
            <a:avLst/>
          </a:prstGeom>
        </p:spPr>
      </p:pic>
      <p:pic>
        <p:nvPicPr>
          <p:cNvPr id="38" name="Picture 17">
            <a:extLst>
              <a:ext uri="{FF2B5EF4-FFF2-40B4-BE49-F238E27FC236}">
                <a16:creationId xmlns:a16="http://schemas.microsoft.com/office/drawing/2014/main" id="{9B4193A8-9FA8-4FC2-8197-8DEBAADC570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4192" y="7277101"/>
            <a:ext cx="3599570" cy="2956146"/>
          </a:xfrm>
          <a:prstGeom prst="rect">
            <a:avLst/>
          </a:prstGeom>
        </p:spPr>
      </p:pic>
      <p:grpSp>
        <p:nvGrpSpPr>
          <p:cNvPr id="16" name="Group 4"/>
          <p:cNvGrpSpPr/>
          <p:nvPr/>
        </p:nvGrpSpPr>
        <p:grpSpPr>
          <a:xfrm>
            <a:off x="3208684" y="2576400"/>
            <a:ext cx="2060036" cy="1828800"/>
            <a:chOff x="14168" y="-264583"/>
            <a:chExt cx="6321663" cy="6350000"/>
          </a:xfrm>
          <a:solidFill>
            <a:schemeClr val="accent3">
              <a:lumMod val="75000"/>
            </a:schemeClr>
          </a:solidFill>
        </p:grpSpPr>
        <p:sp>
          <p:nvSpPr>
            <p:cNvPr id="18" name="Freeform 5"/>
            <p:cNvSpPr/>
            <p:nvPr/>
          </p:nvSpPr>
          <p:spPr>
            <a:xfrm>
              <a:off x="14168" y="-264583"/>
              <a:ext cx="6321663"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vi-VN"/>
            </a:p>
          </p:txBody>
        </p:sp>
      </p:grpSp>
      <p:sp>
        <p:nvSpPr>
          <p:cNvPr id="14" name="Rectangle 13"/>
          <p:cNvSpPr/>
          <p:nvPr/>
        </p:nvSpPr>
        <p:spPr>
          <a:xfrm>
            <a:off x="4989692" y="3505860"/>
            <a:ext cx="8153400" cy="1508555"/>
          </a:xfrm>
          <a:prstGeom prst="rect">
            <a:avLst/>
          </a:prstGeom>
        </p:spPr>
        <p:txBody>
          <a:bodyPr wrap="square">
            <a:spAutoFit/>
          </a:bodyPr>
          <a:lstStyle/>
          <a:p>
            <a:pPr algn="ctr">
              <a:lnSpc>
                <a:spcPct val="150000"/>
              </a:lnSpc>
              <a:tabLst>
                <a:tab pos="360045" algn="l"/>
                <a:tab pos="720090" algn="l"/>
              </a:tabLst>
            </a:pPr>
            <a:r>
              <a:rPr lang="en-US" sz="7000" b="1">
                <a:solidFill>
                  <a:prstClr val="black"/>
                </a:solidFill>
                <a:latin typeface="Arial" panose="020B0604020202020204" pitchFamily="34" charset="0"/>
                <a:ea typeface="Calibri" panose="020F0502020204030204" pitchFamily="34" charset="0"/>
                <a:cs typeface="Arial" panose="020B0604020202020204" pitchFamily="34" charset="0"/>
              </a:rPr>
              <a:t>LUYỆN TẬP</a:t>
            </a:r>
            <a:endParaRPr lang="vi-VN" sz="7000" b="1">
              <a:solidFill>
                <a:prstClr val="black"/>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74948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14" name="Group 14"/>
          <p:cNvGrpSpPr/>
          <p:nvPr/>
        </p:nvGrpSpPr>
        <p:grpSpPr>
          <a:xfrm>
            <a:off x="-1981666" y="9347654"/>
            <a:ext cx="21031665" cy="1344037"/>
            <a:chOff x="0" y="0"/>
            <a:chExt cx="28042220" cy="1792049"/>
          </a:xfrm>
        </p:grpSpPr>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27" name="Group 2"/>
          <p:cNvGrpSpPr/>
          <p:nvPr/>
        </p:nvGrpSpPr>
        <p:grpSpPr>
          <a:xfrm rot="16200000">
            <a:off x="-9337552" y="2970402"/>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vi-VN"/>
            </a:p>
          </p:txBody>
        </p:sp>
        <p:sp>
          <p:nvSpPr>
            <p:cNvPr id="29"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grpSp>
        <p:nvGrpSpPr>
          <p:cNvPr id="30" name="Group 2"/>
          <p:cNvGrpSpPr/>
          <p:nvPr/>
        </p:nvGrpSpPr>
        <p:grpSpPr>
          <a:xfrm rot="16200000">
            <a:off x="9102179" y="4263479"/>
            <a:ext cx="18287996" cy="1607647"/>
            <a:chOff x="0" y="-38100"/>
            <a:chExt cx="4816592" cy="1081142"/>
          </a:xfrm>
        </p:grpSpPr>
        <p:sp>
          <p:nvSpPr>
            <p:cNvPr id="32" name="Freeform 3"/>
            <p:cNvSpPr/>
            <p:nvPr/>
          </p:nvSpPr>
          <p:spPr>
            <a:xfrm>
              <a:off x="0" y="21125"/>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vi-VN"/>
            </a:p>
          </p:txBody>
        </p:sp>
        <p:sp>
          <p:nvSpPr>
            <p:cNvPr id="33"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pic>
        <p:nvPicPr>
          <p:cNvPr id="21" name="Picture 20">
            <a:extLst>
              <a:ext uri="{FF2B5EF4-FFF2-40B4-BE49-F238E27FC236}">
                <a16:creationId xmlns:a16="http://schemas.microsoft.com/office/drawing/2014/main" id="{CD5CBA83-4E45-4084-9E5B-3CDA7531EACF}"/>
              </a:ext>
            </a:extLst>
          </p:cNvPr>
          <p:cNvPicPr>
            <a:picLocks noChangeAspect="1"/>
          </p:cNvPicPr>
          <p:nvPr/>
        </p:nvPicPr>
        <p:blipFill>
          <a:blip r:embed="rId4"/>
          <a:stretch>
            <a:fillRect/>
          </a:stretch>
        </p:blipFill>
        <p:spPr>
          <a:xfrm flipH="1">
            <a:off x="14820619" y="7404374"/>
            <a:ext cx="2508246" cy="2263988"/>
          </a:xfrm>
          <a:prstGeom prst="rect">
            <a:avLst/>
          </a:prstGeom>
        </p:spPr>
      </p:pic>
      <p:sp>
        <p:nvSpPr>
          <p:cNvPr id="43" name="TextBox 10"/>
          <p:cNvSpPr txBox="1"/>
          <p:nvPr/>
        </p:nvSpPr>
        <p:spPr>
          <a:xfrm>
            <a:off x="813110" y="560210"/>
            <a:ext cx="16592078" cy="1079270"/>
          </a:xfrm>
          <a:prstGeom prst="rect">
            <a:avLst/>
          </a:prstGeom>
        </p:spPr>
        <p:txBody>
          <a:bodyPr wrap="square" lIns="0" tIns="0" rIns="0" bIns="0" rtlCol="0" anchor="t">
            <a:spAutoFit/>
          </a:bodyPr>
          <a:lstStyle/>
          <a:p>
            <a:pPr algn="ctr">
              <a:lnSpc>
                <a:spcPts val="9372"/>
              </a:lnSpc>
              <a:defRPr/>
            </a:pPr>
            <a:r>
              <a:rPr lang="en-US" sz="6000" b="1" spc="324">
                <a:solidFill>
                  <a:srgbClr val="C00000"/>
                </a:solidFill>
                <a:latin typeface="Arial" panose="020B0604020202020204" pitchFamily="34" charset="0"/>
                <a:cs typeface="Arial" panose="020B0604020202020204" pitchFamily="34" charset="0"/>
                <a:sym typeface="Arial"/>
              </a:rPr>
              <a:t>CÂU HỎI TRẮC NGHIỆM</a:t>
            </a:r>
            <a:endParaRPr lang="en-US" sz="6000" b="1" spc="324" dirty="0">
              <a:solidFill>
                <a:srgbClr val="C00000"/>
              </a:solidFill>
              <a:latin typeface="Arial" panose="020B0604020202020204" pitchFamily="34" charset="0"/>
              <a:cs typeface="Arial" panose="020B0604020202020204" pitchFamily="34" charset="0"/>
              <a:sym typeface="Arial"/>
            </a:endParaRPr>
          </a:p>
        </p:txBody>
      </p:sp>
      <p:sp>
        <p:nvSpPr>
          <p:cNvPr id="45" name="Rectangle 44"/>
          <p:cNvSpPr/>
          <p:nvPr/>
        </p:nvSpPr>
        <p:spPr>
          <a:xfrm>
            <a:off x="1396735" y="2120923"/>
            <a:ext cx="15424828" cy="2077492"/>
          </a:xfrm>
          <a:prstGeom prst="rect">
            <a:avLst/>
          </a:prstGeom>
        </p:spPr>
        <p:txBody>
          <a:bodyPr wrap="square">
            <a:spAutoFit/>
          </a:bodyPr>
          <a:lstStyle/>
          <a:p>
            <a:pPr marL="30480" marR="30480" algn="just">
              <a:lnSpc>
                <a:spcPct val="150000"/>
              </a:lnSpc>
              <a:spcAft>
                <a:spcPts val="1200"/>
              </a:spcAft>
            </a:pPr>
            <a:r>
              <a:rPr lang="vi-VN" sz="4300" b="1">
                <a:solidFill>
                  <a:srgbClr val="000000"/>
                </a:solidFill>
                <a:ea typeface="Times New Roman" panose="02020603050405020304" pitchFamily="18" charset="0"/>
                <a:cs typeface="Arial" panose="020B0604020202020204" pitchFamily="34" charset="0"/>
                <a:sym typeface="Arial"/>
              </a:rPr>
              <a:t>Câu 1. </a:t>
            </a:r>
            <a:r>
              <a:rPr lang="vi-VN" sz="4300">
                <a:solidFill>
                  <a:srgbClr val="000000"/>
                </a:solidFill>
                <a:ea typeface="Times New Roman" panose="02020603050405020304" pitchFamily="18" charset="0"/>
                <a:cs typeface="Arial" panose="020B0604020202020204" pitchFamily="34" charset="0"/>
                <a:sym typeface="Arial"/>
              </a:rPr>
              <a:t>Một tam giác đều có độ dài cạnh bằng 14cm. Độ dài một đường trung bình của tam giác đó là:</a:t>
            </a:r>
            <a:endParaRPr lang="en-US" sz="43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46" name="Rectangle 45"/>
          <p:cNvSpPr/>
          <p:nvPr/>
        </p:nvSpPr>
        <p:spPr>
          <a:xfrm>
            <a:off x="5037511" y="4165927"/>
            <a:ext cx="9074251" cy="3554819"/>
          </a:xfrm>
          <a:prstGeom prst="rect">
            <a:avLst/>
          </a:prstGeom>
        </p:spPr>
        <p:txBody>
          <a:bodyPr wrap="square">
            <a:spAutoFit/>
          </a:bodyPr>
          <a:lstStyle/>
          <a:p>
            <a:pPr marL="30480" marR="30480" algn="just">
              <a:lnSpc>
                <a:spcPct val="250000"/>
              </a:lnSpc>
              <a:spcAft>
                <a:spcPts val="1200"/>
              </a:spcAft>
            </a:pPr>
            <a:r>
              <a:rPr lang="nl-NL" sz="430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A. 34 cm				B. 7 cm</a:t>
            </a:r>
          </a:p>
          <a:p>
            <a:pPr marL="30480" marR="30480" algn="just">
              <a:lnSpc>
                <a:spcPct val="250000"/>
              </a:lnSpc>
              <a:spcAft>
                <a:spcPts val="1200"/>
              </a:spcAft>
            </a:pPr>
            <a:r>
              <a:rPr lang="nl-NL" sz="430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C. 6,5 cm				D. 21 cm</a:t>
            </a:r>
          </a:p>
        </p:txBody>
      </p:sp>
      <p:sp>
        <p:nvSpPr>
          <p:cNvPr id="49" name="Rounded Rectangle 48"/>
          <p:cNvSpPr/>
          <p:nvPr/>
        </p:nvSpPr>
        <p:spPr>
          <a:xfrm>
            <a:off x="9982200" y="4629018"/>
            <a:ext cx="3056790" cy="1188418"/>
          </a:xfrm>
          <a:prstGeom prst="roundRect">
            <a:avLst/>
          </a:prstGeom>
          <a:noFill/>
          <a:ln w="28575" cap="flat" cmpd="sng" algn="ctr">
            <a:solidFill>
              <a:srgbClr val="FF00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sym typeface="Arial"/>
            </a:endParaRPr>
          </a:p>
        </p:txBody>
      </p:sp>
    </p:spTree>
    <p:extLst>
      <p:ext uri="{BB962C8B-B14F-4D97-AF65-F5344CB8AC3E}">
        <p14:creationId xmlns:p14="http://schemas.microsoft.com/office/powerpoint/2010/main" val="2942752421"/>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anim calcmode="lin" valueType="num">
                                      <p:cBhvr>
                                        <p:cTn id="13" dur="500" fill="hold"/>
                                        <p:tgtEl>
                                          <p:spTgt spid="45"/>
                                        </p:tgtEl>
                                        <p:attrNameLst>
                                          <p:attrName>ppt_x</p:attrName>
                                        </p:attrNameLst>
                                      </p:cBhvr>
                                      <p:tavLst>
                                        <p:tav tm="0">
                                          <p:val>
                                            <p:strVal val="#ppt_x"/>
                                          </p:val>
                                        </p:tav>
                                        <p:tav tm="100000">
                                          <p:val>
                                            <p:strVal val="#ppt_x"/>
                                          </p:val>
                                        </p:tav>
                                      </p:tavLst>
                                    </p:anim>
                                    <p:anim calcmode="lin" valueType="num">
                                      <p:cBhvr>
                                        <p:cTn id="14" dur="500" fill="hold"/>
                                        <p:tgtEl>
                                          <p:spTgt spid="4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barn(inVertical)">
                                      <p:cBhvr>
                                        <p:cTn id="2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p:bldP spid="46" grpId="0"/>
      <p:bldP spid="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14" name="Group 14"/>
          <p:cNvGrpSpPr/>
          <p:nvPr/>
        </p:nvGrpSpPr>
        <p:grpSpPr>
          <a:xfrm>
            <a:off x="-1981666" y="9347654"/>
            <a:ext cx="21031665" cy="1344037"/>
            <a:chOff x="0" y="0"/>
            <a:chExt cx="28042220" cy="1792049"/>
          </a:xfrm>
        </p:grpSpPr>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27" name="Group 2"/>
          <p:cNvGrpSpPr/>
          <p:nvPr/>
        </p:nvGrpSpPr>
        <p:grpSpPr>
          <a:xfrm rot="16200000">
            <a:off x="-9337552" y="2970402"/>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vi-VN"/>
            </a:p>
          </p:txBody>
        </p:sp>
        <p:sp>
          <p:nvSpPr>
            <p:cNvPr id="29"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
          <p:cNvGrpSpPr/>
          <p:nvPr/>
        </p:nvGrpSpPr>
        <p:grpSpPr>
          <a:xfrm rot="16200000">
            <a:off x="9102179" y="4263479"/>
            <a:ext cx="18287996" cy="1607647"/>
            <a:chOff x="0" y="-38100"/>
            <a:chExt cx="4816592" cy="1081142"/>
          </a:xfrm>
        </p:grpSpPr>
        <p:sp>
          <p:nvSpPr>
            <p:cNvPr id="32" name="Freeform 3"/>
            <p:cNvSpPr/>
            <p:nvPr/>
          </p:nvSpPr>
          <p:spPr>
            <a:xfrm>
              <a:off x="0" y="21125"/>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txBody>
            <a:bodyPr/>
            <a:lstStyle/>
            <a:p>
              <a:endParaRPr lang="vi-VN"/>
            </a:p>
          </p:txBody>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0">
            <a:extLst>
              <a:ext uri="{FF2B5EF4-FFF2-40B4-BE49-F238E27FC236}">
                <a16:creationId xmlns:a16="http://schemas.microsoft.com/office/drawing/2014/main" id="{CD5CBA83-4E45-4084-9E5B-3CDA7531EACF}"/>
              </a:ext>
            </a:extLst>
          </p:cNvPr>
          <p:cNvPicPr>
            <a:picLocks noChangeAspect="1"/>
          </p:cNvPicPr>
          <p:nvPr/>
        </p:nvPicPr>
        <p:blipFill>
          <a:blip r:embed="rId4"/>
          <a:stretch>
            <a:fillRect/>
          </a:stretch>
        </p:blipFill>
        <p:spPr>
          <a:xfrm flipH="1">
            <a:off x="14820619" y="7404374"/>
            <a:ext cx="2508246" cy="2263988"/>
          </a:xfrm>
          <a:prstGeom prst="rect">
            <a:avLst/>
          </a:prstGeom>
        </p:spPr>
      </p:pic>
      <p:sp>
        <p:nvSpPr>
          <p:cNvPr id="43" name="TextBox 10"/>
          <p:cNvSpPr txBox="1"/>
          <p:nvPr/>
        </p:nvSpPr>
        <p:spPr>
          <a:xfrm>
            <a:off x="813110" y="560210"/>
            <a:ext cx="16592078" cy="1079270"/>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000" b="1" i="0" u="none" strike="noStrike" kern="1200" cap="none" spc="324"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6000" b="1" i="0" u="none" strike="noStrike" kern="1200" cap="none" spc="324"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sp>
        <p:nvSpPr>
          <p:cNvPr id="45" name="Rectangle 44"/>
          <p:cNvSpPr/>
          <p:nvPr/>
        </p:nvSpPr>
        <p:spPr>
          <a:xfrm>
            <a:off x="1396735" y="2120923"/>
            <a:ext cx="15424828" cy="2077492"/>
          </a:xfrm>
          <a:prstGeom prst="rect">
            <a:avLst/>
          </a:prstGeom>
        </p:spPr>
        <p:txBody>
          <a:bodyPr wrap="square">
            <a:spAutoFit/>
          </a:bodyPr>
          <a:lstStyle/>
          <a:p>
            <a:pPr marL="30480" marR="30480" lvl="0" algn="just">
              <a:lnSpc>
                <a:spcPct val="150000"/>
              </a:lnSpc>
              <a:spcAft>
                <a:spcPts val="1200"/>
              </a:spcAft>
            </a:pPr>
            <a:r>
              <a:rPr kumimoji="0" lang="vi-VN" sz="43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Câu </a:t>
            </a:r>
            <a:r>
              <a:rPr kumimoji="0" lang="en-US" sz="43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2</a:t>
            </a:r>
            <a:r>
              <a:rPr kumimoji="0" lang="vi-VN" sz="43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vi-VN" sz="4300">
                <a:solidFill>
                  <a:srgbClr val="000000"/>
                </a:solidFill>
                <a:ea typeface="Times New Roman" panose="02020603050405020304" pitchFamily="18" charset="0"/>
                <a:cs typeface="Arial" panose="020B0604020202020204" pitchFamily="34" charset="0"/>
                <a:sym typeface="Arial"/>
              </a:rPr>
              <a:t>Cho </a:t>
            </a:r>
            <a:r>
              <a:rPr lang="el-GR" sz="430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Δ</a:t>
            </a:r>
            <a:r>
              <a:rPr lang="vi-VN" sz="4300">
                <a:solidFill>
                  <a:srgbClr val="000000"/>
                </a:solidFill>
                <a:ea typeface="Times New Roman" panose="02020603050405020304" pitchFamily="18" charset="0"/>
                <a:cs typeface="Arial" panose="020B0604020202020204" pitchFamily="34" charset="0"/>
                <a:sym typeface="Arial"/>
              </a:rPr>
              <a:t>ABC, I, K lần lượt là trung điểm của AB và AC. Biết BC = 7 cm, AC = 6cm. Ta có:</a:t>
            </a:r>
            <a:endParaRPr kumimoji="0" lang="en-US" sz="43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46" name="Rectangle 45"/>
          <p:cNvSpPr/>
          <p:nvPr/>
        </p:nvSpPr>
        <p:spPr>
          <a:xfrm>
            <a:off x="4318372" y="4250965"/>
            <a:ext cx="9581553" cy="3554819"/>
          </a:xfrm>
          <a:prstGeom prst="rect">
            <a:avLst/>
          </a:prstGeom>
        </p:spPr>
        <p:txBody>
          <a:bodyPr wrap="square">
            <a:spAutoFit/>
          </a:bodyPr>
          <a:lstStyle/>
          <a:p>
            <a:pPr marL="30480" marR="30480" lvl="0" algn="just">
              <a:lnSpc>
                <a:spcPct val="250000"/>
              </a:lnSpc>
              <a:spcAft>
                <a:spcPts val="1200"/>
              </a:spcAft>
            </a:pPr>
            <a:r>
              <a:rPr lang="nl-NL" sz="430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A. IK = 4cm			B. IK = 4,5 cm</a:t>
            </a:r>
          </a:p>
          <a:p>
            <a:pPr marL="30480" marR="30480" lvl="0" algn="just">
              <a:lnSpc>
                <a:spcPct val="250000"/>
              </a:lnSpc>
              <a:spcAft>
                <a:spcPts val="1200"/>
              </a:spcAft>
            </a:pPr>
            <a:r>
              <a:rPr lang="nl-NL" sz="430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C. IK = 3,5cm 			D. IK = 14cm</a:t>
            </a:r>
          </a:p>
        </p:txBody>
      </p:sp>
      <p:sp>
        <p:nvSpPr>
          <p:cNvPr id="49" name="Rounded Rectangle 48"/>
          <p:cNvSpPr/>
          <p:nvPr/>
        </p:nvSpPr>
        <p:spPr>
          <a:xfrm>
            <a:off x="3994484" y="6457488"/>
            <a:ext cx="4102841" cy="1188418"/>
          </a:xfrm>
          <a:prstGeom prst="roundRect">
            <a:avLst/>
          </a:prstGeom>
          <a:noFill/>
          <a:ln w="28575" cap="flat" cmpd="sng" algn="ctr">
            <a:solidFill>
              <a:srgbClr val="FF0000"/>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sym typeface="Arial"/>
            </a:endParaRPr>
          </a:p>
        </p:txBody>
      </p:sp>
    </p:spTree>
    <p:extLst>
      <p:ext uri="{BB962C8B-B14F-4D97-AF65-F5344CB8AC3E}">
        <p14:creationId xmlns:p14="http://schemas.microsoft.com/office/powerpoint/2010/main" val="91118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arn(inVertical)">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1526</Words>
  <Application>Microsoft Office PowerPoint</Application>
  <PresentationFormat>Custom</PresentationFormat>
  <Paragraphs>116</Paragraphs>
  <Slides>22</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2023-10-22T01:53:05Z</dcterms:created>
  <dcterms:modified xsi:type="dcterms:W3CDTF">2023-10-22T01:53:18Z</dcterms:modified>
  <dc:identifier/>
</cp:coreProperties>
</file>