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696" r:id="rId3"/>
  </p:sldMasterIdLst>
  <p:notesMasterIdLst>
    <p:notesMasterId r:id="rId33"/>
  </p:notesMasterIdLst>
  <p:sldIdLst>
    <p:sldId id="256" r:id="rId4"/>
    <p:sldId id="258" r:id="rId5"/>
    <p:sldId id="260" r:id="rId6"/>
    <p:sldId id="266" r:id="rId7"/>
    <p:sldId id="314" r:id="rId8"/>
    <p:sldId id="315" r:id="rId9"/>
    <p:sldId id="316" r:id="rId10"/>
    <p:sldId id="270" r:id="rId11"/>
    <p:sldId id="263" r:id="rId12"/>
    <p:sldId id="288" r:id="rId13"/>
    <p:sldId id="272" r:id="rId14"/>
    <p:sldId id="262" r:id="rId15"/>
    <p:sldId id="317" r:id="rId16"/>
    <p:sldId id="319" r:id="rId17"/>
    <p:sldId id="320" r:id="rId18"/>
    <p:sldId id="321" r:id="rId19"/>
    <p:sldId id="322" r:id="rId20"/>
    <p:sldId id="323" r:id="rId21"/>
    <p:sldId id="284" r:id="rId22"/>
    <p:sldId id="324" r:id="rId23"/>
    <p:sldId id="264" r:id="rId24"/>
    <p:sldId id="325" r:id="rId25"/>
    <p:sldId id="327" r:id="rId26"/>
    <p:sldId id="290" r:id="rId27"/>
    <p:sldId id="328" r:id="rId28"/>
    <p:sldId id="330" r:id="rId29"/>
    <p:sldId id="331" r:id="rId30"/>
    <p:sldId id="265" r:id="rId31"/>
    <p:sldId id="278" r:id="rId32"/>
  </p:sldIdLst>
  <p:sldSz cx="9144000" cy="5143500" type="screen16x9"/>
  <p:notesSz cx="6858000" cy="9144000"/>
  <p:embeddedFontLst>
    <p:embeddedFont>
      <p:font typeface="Bad Script" panose="020B0604020202020204" charset="0"/>
      <p:regular r:id="rId34"/>
    </p:embeddedFont>
    <p:embeddedFont>
      <p:font typeface="Catamaran ExtraBold" panose="020B0604020202020204" charset="0"/>
      <p:bold r:id="rId35"/>
    </p:embeddedFont>
    <p:embeddedFont>
      <p:font typeface="Alfa Slab One" panose="020B0604020202020204" charset="0"/>
      <p:regular r:id="rId36"/>
    </p:embeddedFont>
    <p:embeddedFont>
      <p:font typeface="Comfortaa Medium" panose="020B0604020202020204" charset="0"/>
      <p:regular r:id="rId37"/>
      <p:bold r:id="rId38"/>
    </p:embeddedFont>
    <p:embeddedFont>
      <p:font typeface="Catamaran Medium" panose="020B0604020202020204" charset="0"/>
      <p:regular r:id="rId39"/>
      <p:bold r:id="rId40"/>
    </p:embeddedFont>
    <p:embeddedFont>
      <p:font typeface="Cambria Math" panose="02040503050406030204" pitchFamily="18" charset="0"/>
      <p:regular r:id="rId41"/>
    </p:embeddedFont>
    <p:embeddedFont>
      <p:font typeface="Pacifico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Dotum" panose="020B0600000101010101" pitchFamily="34" charset="-127"/>
      <p:regular r:id="rId47"/>
    </p:embeddedFont>
    <p:embeddedFont>
      <p:font typeface="Catamaran" panose="020B060402020202020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8EB593C-7B74-4DE1-9A13-AE8419A90E50}">
  <a:tblStyle styleId="{48EB593C-7B74-4DE1-9A13-AE8419A90E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556" y="3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9" name="Google Shape;3139;gddba04b644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0" name="Google Shape;3140;gddba04b644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ddba04b644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ddba04b644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e0a7835d13_3_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e0a7835d13_3_1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4739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9515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3909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5495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3302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1069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Google Shape;2929;gddba04b644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0" name="Google Shape;2930;gddba04b644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e0a7835d13_3_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e0a7835d13_3_1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201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630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592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3180;ge0a7835d13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1" name="Google Shape;3181;ge0a7835d13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3180;ge0a7835d13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1" name="Google Shape;3181;ge0a7835d13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7363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3180;ge0a7835d13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1" name="Google Shape;3181;ge0a7835d13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2407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3180;ge0a7835d13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1" name="Google Shape;3181;ge0a7835d13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643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gddba04b64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7" name="Google Shape;2297;gddba04b64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ddba04b644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ddba04b644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ddba04b6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ddba04b6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ddba04b64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ddba04b64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ddba04b64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ddba04b64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5518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ddba04b64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ddba04b64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465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ddba04b64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ddba04b64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63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gddba04b64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5" name="Google Shape;2455;gddba04b644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ddba04b64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ddba04b64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42050" y="1399074"/>
            <a:ext cx="5259900" cy="16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59200" y="3419076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292485" y="3880339"/>
            <a:ext cx="3851452" cy="1263131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5292553" y="11248"/>
            <a:ext cx="3851452" cy="1263131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353338" y="3880350"/>
            <a:ext cx="719750" cy="789225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350157" y="1714635"/>
            <a:ext cx="441819" cy="815168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297638" y="193850"/>
            <a:ext cx="548725" cy="598600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8143286" y="2172029"/>
            <a:ext cx="575003" cy="799457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8154588" y="3411563"/>
            <a:ext cx="798125" cy="1094450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3711025" y="4328000"/>
            <a:ext cx="1721950" cy="1631825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8189662" y="1558918"/>
            <a:ext cx="482237" cy="50075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9022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9935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34747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35660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60472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61385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7740478" y="3880373"/>
            <a:ext cx="3851452" cy="1263131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306554" y="4086577"/>
            <a:ext cx="547505" cy="787150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8390936" y="219404"/>
            <a:ext cx="575003" cy="799457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4818875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4690775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6748250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6620150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960125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832025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2738600" y="2880360"/>
            <a:ext cx="1737300" cy="2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2761400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8355589" y="4053993"/>
            <a:ext cx="514207" cy="791925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8541311" y="3171976"/>
            <a:ext cx="543964" cy="660337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359682" y="44785"/>
            <a:ext cx="441819" cy="815168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11413" y="1098725"/>
            <a:ext cx="548725" cy="598600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2770099" y="4132589"/>
            <a:ext cx="3851452" cy="1263131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015121" y="72944"/>
            <a:ext cx="315856" cy="60493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4" name="Google Shape;171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5" name="Google Shape;1715;p26"/>
          <p:cNvSpPr txBox="1">
            <a:spLocks noGrp="1"/>
          </p:cNvSpPr>
          <p:nvPr>
            <p:ph type="subTitle" idx="1"/>
          </p:nvPr>
        </p:nvSpPr>
        <p:spPr>
          <a:xfrm>
            <a:off x="878663" y="1910373"/>
            <a:ext cx="1463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16" name="Google Shape;1716;p26"/>
          <p:cNvSpPr txBox="1">
            <a:spLocks noGrp="1"/>
          </p:cNvSpPr>
          <p:nvPr>
            <p:ph type="subTitle" idx="2"/>
          </p:nvPr>
        </p:nvSpPr>
        <p:spPr>
          <a:xfrm>
            <a:off x="714563" y="2229437"/>
            <a:ext cx="1791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17" name="Google Shape;1717;p26"/>
          <p:cNvSpPr txBox="1">
            <a:spLocks noGrp="1"/>
          </p:cNvSpPr>
          <p:nvPr>
            <p:ph type="subTitle" idx="3"/>
          </p:nvPr>
        </p:nvSpPr>
        <p:spPr>
          <a:xfrm>
            <a:off x="3840450" y="1910373"/>
            <a:ext cx="1463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18" name="Google Shape;1718;p26"/>
          <p:cNvSpPr txBox="1">
            <a:spLocks noGrp="1"/>
          </p:cNvSpPr>
          <p:nvPr>
            <p:ph type="subTitle" idx="4"/>
          </p:nvPr>
        </p:nvSpPr>
        <p:spPr>
          <a:xfrm>
            <a:off x="3674700" y="222943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19" name="Google Shape;1719;p26"/>
          <p:cNvSpPr txBox="1">
            <a:spLocks noGrp="1"/>
          </p:cNvSpPr>
          <p:nvPr>
            <p:ph type="subTitle" idx="5"/>
          </p:nvPr>
        </p:nvSpPr>
        <p:spPr>
          <a:xfrm>
            <a:off x="6802237" y="191037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20" name="Google Shape;1720;p26"/>
          <p:cNvSpPr txBox="1">
            <a:spLocks noGrp="1"/>
          </p:cNvSpPr>
          <p:nvPr>
            <p:ph type="subTitle" idx="6"/>
          </p:nvPr>
        </p:nvSpPr>
        <p:spPr>
          <a:xfrm>
            <a:off x="6636487" y="222943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1" name="Google Shape;1721;p26"/>
          <p:cNvSpPr txBox="1">
            <a:spLocks noGrp="1"/>
          </p:cNvSpPr>
          <p:nvPr>
            <p:ph type="subTitle" idx="7"/>
          </p:nvPr>
        </p:nvSpPr>
        <p:spPr>
          <a:xfrm>
            <a:off x="878663" y="372593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22" name="Google Shape;1722;p26"/>
          <p:cNvSpPr txBox="1">
            <a:spLocks noGrp="1"/>
          </p:cNvSpPr>
          <p:nvPr>
            <p:ph type="subTitle" idx="8"/>
          </p:nvPr>
        </p:nvSpPr>
        <p:spPr>
          <a:xfrm>
            <a:off x="712913" y="40474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3" name="Google Shape;1723;p26"/>
          <p:cNvSpPr txBox="1">
            <a:spLocks noGrp="1"/>
          </p:cNvSpPr>
          <p:nvPr>
            <p:ph type="subTitle" idx="9"/>
          </p:nvPr>
        </p:nvSpPr>
        <p:spPr>
          <a:xfrm>
            <a:off x="3840450" y="372593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24" name="Google Shape;1724;p26"/>
          <p:cNvSpPr txBox="1">
            <a:spLocks noGrp="1"/>
          </p:cNvSpPr>
          <p:nvPr>
            <p:ph type="subTitle" idx="13"/>
          </p:nvPr>
        </p:nvSpPr>
        <p:spPr>
          <a:xfrm>
            <a:off x="3674700" y="40474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5" name="Google Shape;1725;p26"/>
          <p:cNvSpPr txBox="1">
            <a:spLocks noGrp="1"/>
          </p:cNvSpPr>
          <p:nvPr>
            <p:ph type="subTitle" idx="14"/>
          </p:nvPr>
        </p:nvSpPr>
        <p:spPr>
          <a:xfrm>
            <a:off x="6802237" y="372593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26" name="Google Shape;1726;p26"/>
          <p:cNvSpPr txBox="1">
            <a:spLocks noGrp="1"/>
          </p:cNvSpPr>
          <p:nvPr>
            <p:ph type="subTitle" idx="15"/>
          </p:nvPr>
        </p:nvSpPr>
        <p:spPr>
          <a:xfrm>
            <a:off x="6636487" y="40474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7" name="Google Shape;1727;p26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728" name="Google Shape;1728;p26"/>
          <p:cNvGrpSpPr/>
          <p:nvPr/>
        </p:nvGrpSpPr>
        <p:grpSpPr>
          <a:xfrm>
            <a:off x="-22062" y="4204800"/>
            <a:ext cx="719750" cy="789225"/>
            <a:chOff x="641925" y="383000"/>
            <a:chExt cx="719750" cy="789225"/>
          </a:xfrm>
        </p:grpSpPr>
        <p:sp>
          <p:nvSpPr>
            <p:cNvPr id="1729" name="Google Shape;1729;p26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6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6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6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6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6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6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6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6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6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5" name="Google Shape;1745;p26"/>
          <p:cNvGrpSpPr/>
          <p:nvPr/>
        </p:nvGrpSpPr>
        <p:grpSpPr>
          <a:xfrm flipH="1">
            <a:off x="8265313" y="71463"/>
            <a:ext cx="798125" cy="1094450"/>
            <a:chOff x="532675" y="3247050"/>
            <a:chExt cx="798125" cy="1094450"/>
          </a:xfrm>
        </p:grpSpPr>
        <p:sp>
          <p:nvSpPr>
            <p:cNvPr id="1746" name="Google Shape;1746;p26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6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6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9" name="Google Shape;1749;p26"/>
          <p:cNvGrpSpPr/>
          <p:nvPr/>
        </p:nvGrpSpPr>
        <p:grpSpPr>
          <a:xfrm>
            <a:off x="6200249" y="4599414"/>
            <a:ext cx="3851452" cy="1263131"/>
            <a:chOff x="238125" y="548775"/>
            <a:chExt cx="2842400" cy="932200"/>
          </a:xfrm>
        </p:grpSpPr>
        <p:sp>
          <p:nvSpPr>
            <p:cNvPr id="1750" name="Google Shape;1750;p2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2" name="Google Shape;1752;p26"/>
          <p:cNvGrpSpPr/>
          <p:nvPr/>
        </p:nvGrpSpPr>
        <p:grpSpPr>
          <a:xfrm>
            <a:off x="-1401851" y="-839461"/>
            <a:ext cx="3851452" cy="1263131"/>
            <a:chOff x="238125" y="548775"/>
            <a:chExt cx="2842400" cy="932200"/>
          </a:xfrm>
        </p:grpSpPr>
        <p:sp>
          <p:nvSpPr>
            <p:cNvPr id="1753" name="Google Shape;1753;p2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3_2"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Google Shape;175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7" name="Google Shape;1757;p27"/>
          <p:cNvSpPr txBox="1">
            <a:spLocks noGrp="1"/>
          </p:cNvSpPr>
          <p:nvPr>
            <p:ph type="subTitle" idx="1"/>
          </p:nvPr>
        </p:nvSpPr>
        <p:spPr>
          <a:xfrm>
            <a:off x="2124524" y="1155325"/>
            <a:ext cx="19125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58" name="Google Shape;1758;p27"/>
          <p:cNvSpPr txBox="1">
            <a:spLocks noGrp="1"/>
          </p:cNvSpPr>
          <p:nvPr>
            <p:ph type="subTitle" idx="2"/>
          </p:nvPr>
        </p:nvSpPr>
        <p:spPr>
          <a:xfrm>
            <a:off x="2124524" y="1516115"/>
            <a:ext cx="1791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9" name="Google Shape;1759;p27"/>
          <p:cNvSpPr txBox="1">
            <a:spLocks noGrp="1"/>
          </p:cNvSpPr>
          <p:nvPr>
            <p:ph type="subTitle" idx="3"/>
          </p:nvPr>
        </p:nvSpPr>
        <p:spPr>
          <a:xfrm>
            <a:off x="5925642" y="1155325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0" name="Google Shape;1760;p27"/>
          <p:cNvSpPr txBox="1">
            <a:spLocks noGrp="1"/>
          </p:cNvSpPr>
          <p:nvPr>
            <p:ph type="subTitle" idx="4"/>
          </p:nvPr>
        </p:nvSpPr>
        <p:spPr>
          <a:xfrm>
            <a:off x="5925642" y="15161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27"/>
          <p:cNvSpPr txBox="1">
            <a:spLocks noGrp="1"/>
          </p:cNvSpPr>
          <p:nvPr>
            <p:ph type="subTitle" idx="5"/>
          </p:nvPr>
        </p:nvSpPr>
        <p:spPr>
          <a:xfrm>
            <a:off x="5925642" y="2525969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2" name="Google Shape;1762;p27"/>
          <p:cNvSpPr txBox="1">
            <a:spLocks noGrp="1"/>
          </p:cNvSpPr>
          <p:nvPr>
            <p:ph type="subTitle" idx="6"/>
          </p:nvPr>
        </p:nvSpPr>
        <p:spPr>
          <a:xfrm>
            <a:off x="5925642" y="2888508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27"/>
          <p:cNvSpPr txBox="1">
            <a:spLocks noGrp="1"/>
          </p:cNvSpPr>
          <p:nvPr>
            <p:ph type="subTitle" idx="7"/>
          </p:nvPr>
        </p:nvSpPr>
        <p:spPr>
          <a:xfrm>
            <a:off x="2124524" y="2526481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4" name="Google Shape;1764;p27"/>
          <p:cNvSpPr txBox="1">
            <a:spLocks noGrp="1"/>
          </p:cNvSpPr>
          <p:nvPr>
            <p:ph type="subTitle" idx="8"/>
          </p:nvPr>
        </p:nvSpPr>
        <p:spPr>
          <a:xfrm>
            <a:off x="2124524" y="2888508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5" name="Google Shape;1765;p27"/>
          <p:cNvSpPr txBox="1">
            <a:spLocks noGrp="1"/>
          </p:cNvSpPr>
          <p:nvPr>
            <p:ph type="subTitle" idx="9"/>
          </p:nvPr>
        </p:nvSpPr>
        <p:spPr>
          <a:xfrm>
            <a:off x="2124524" y="3746050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6" name="Google Shape;1766;p27"/>
          <p:cNvSpPr txBox="1">
            <a:spLocks noGrp="1"/>
          </p:cNvSpPr>
          <p:nvPr>
            <p:ph type="subTitle" idx="13"/>
          </p:nvPr>
        </p:nvSpPr>
        <p:spPr>
          <a:xfrm>
            <a:off x="2124524" y="4105119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7" name="Google Shape;1767;p27"/>
          <p:cNvSpPr txBox="1">
            <a:spLocks noGrp="1"/>
          </p:cNvSpPr>
          <p:nvPr>
            <p:ph type="subTitle" idx="14"/>
          </p:nvPr>
        </p:nvSpPr>
        <p:spPr>
          <a:xfrm>
            <a:off x="5925642" y="3746050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8" name="Google Shape;1768;p27"/>
          <p:cNvSpPr txBox="1">
            <a:spLocks noGrp="1"/>
          </p:cNvSpPr>
          <p:nvPr>
            <p:ph type="subTitle" idx="15"/>
          </p:nvPr>
        </p:nvSpPr>
        <p:spPr>
          <a:xfrm>
            <a:off x="5925642" y="4105119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27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70" name="Google Shape;1770;p27"/>
          <p:cNvSpPr/>
          <p:nvPr/>
        </p:nvSpPr>
        <p:spPr>
          <a:xfrm rot="-2700000">
            <a:off x="8003778" y="-1256406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1" name="Google Shape;1771;p27"/>
          <p:cNvGrpSpPr/>
          <p:nvPr/>
        </p:nvGrpSpPr>
        <p:grpSpPr>
          <a:xfrm rot="5400000" flipH="1">
            <a:off x="-1301547" y="2586198"/>
            <a:ext cx="3851452" cy="1263131"/>
            <a:chOff x="238125" y="548775"/>
            <a:chExt cx="2842400" cy="932200"/>
          </a:xfrm>
        </p:grpSpPr>
        <p:sp>
          <p:nvSpPr>
            <p:cNvPr id="1772" name="Google Shape;1772;p2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4" name="Google Shape;1774;p27"/>
          <p:cNvSpPr/>
          <p:nvPr/>
        </p:nvSpPr>
        <p:spPr>
          <a:xfrm>
            <a:off x="203625" y="4248700"/>
            <a:ext cx="675507" cy="70145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_1"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6" name="Google Shape;177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7" name="Google Shape;1777;p28"/>
          <p:cNvSpPr txBox="1">
            <a:spLocks noGrp="1"/>
          </p:cNvSpPr>
          <p:nvPr>
            <p:ph type="title"/>
          </p:nvPr>
        </p:nvSpPr>
        <p:spPr>
          <a:xfrm>
            <a:off x="3040350" y="1228359"/>
            <a:ext cx="30633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78" name="Google Shape;1778;p28"/>
          <p:cNvSpPr txBox="1">
            <a:spLocks noGrp="1"/>
          </p:cNvSpPr>
          <p:nvPr>
            <p:ph type="title" idx="2" hasCustomPrompt="1"/>
          </p:nvPr>
        </p:nvSpPr>
        <p:spPr>
          <a:xfrm>
            <a:off x="2443500" y="567156"/>
            <a:ext cx="4257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1"/>
          </p:nvPr>
        </p:nvSpPr>
        <p:spPr>
          <a:xfrm>
            <a:off x="2248050" y="4393344"/>
            <a:ext cx="46479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title" idx="3" hasCustomPrompt="1"/>
          </p:nvPr>
        </p:nvSpPr>
        <p:spPr>
          <a:xfrm>
            <a:off x="2443500" y="3731656"/>
            <a:ext cx="4257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3040350" y="2814064"/>
            <a:ext cx="30633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title" idx="5" hasCustomPrompt="1"/>
          </p:nvPr>
        </p:nvSpPr>
        <p:spPr>
          <a:xfrm>
            <a:off x="2281050" y="2149406"/>
            <a:ext cx="4581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grpSp>
        <p:nvGrpSpPr>
          <p:cNvPr id="1783" name="Google Shape;1783;p28"/>
          <p:cNvGrpSpPr/>
          <p:nvPr/>
        </p:nvGrpSpPr>
        <p:grpSpPr>
          <a:xfrm rot="10800000" flipH="1">
            <a:off x="-1447801" y="-11"/>
            <a:ext cx="3851452" cy="1263131"/>
            <a:chOff x="238125" y="548775"/>
            <a:chExt cx="2842400" cy="932200"/>
          </a:xfrm>
        </p:grpSpPr>
        <p:sp>
          <p:nvSpPr>
            <p:cNvPr id="1784" name="Google Shape;1784;p2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6" name="Google Shape;1786;p28"/>
          <p:cNvGrpSpPr/>
          <p:nvPr/>
        </p:nvGrpSpPr>
        <p:grpSpPr>
          <a:xfrm rot="-5400000" flipH="1">
            <a:off x="6586699" y="2586214"/>
            <a:ext cx="3851452" cy="1263131"/>
            <a:chOff x="238125" y="548775"/>
            <a:chExt cx="2842400" cy="932200"/>
          </a:xfrm>
        </p:grpSpPr>
        <p:sp>
          <p:nvSpPr>
            <p:cNvPr id="1787" name="Google Shape;1787;p2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28"/>
          <p:cNvGrpSpPr/>
          <p:nvPr/>
        </p:nvGrpSpPr>
        <p:grpSpPr>
          <a:xfrm rot="10800000" flipH="1">
            <a:off x="8179925" y="4090238"/>
            <a:ext cx="719750" cy="789225"/>
            <a:chOff x="641925" y="383000"/>
            <a:chExt cx="719750" cy="789225"/>
          </a:xfrm>
        </p:grpSpPr>
        <p:sp>
          <p:nvSpPr>
            <p:cNvPr id="1790" name="Google Shape;1790;p28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6" name="Google Shape;1806;p28"/>
          <p:cNvSpPr/>
          <p:nvPr/>
        </p:nvSpPr>
        <p:spPr>
          <a:xfrm rot="8100000">
            <a:off x="-666472" y="2811819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28"/>
          <p:cNvSpPr/>
          <p:nvPr/>
        </p:nvSpPr>
        <p:spPr>
          <a:xfrm rot="857046">
            <a:off x="8294299" y="284546"/>
            <a:ext cx="491045" cy="509904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6586699" y="2608614"/>
            <a:ext cx="3851452" cy="1263131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180461" y="3395764"/>
            <a:ext cx="543964" cy="660337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302824" y="4278371"/>
            <a:ext cx="491045" cy="509904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8466425" y="232794"/>
            <a:ext cx="466694" cy="613404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8285341" y="4182683"/>
            <a:ext cx="673393" cy="781463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81249" y="3880339"/>
            <a:ext cx="3851452" cy="1263131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277257" y="1739916"/>
            <a:ext cx="321314" cy="592814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277138" y="3880350"/>
            <a:ext cx="719750" cy="789225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4297638" y="193850"/>
            <a:ext cx="548725" cy="598600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8154588" y="3411563"/>
            <a:ext cx="798125" cy="1094450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6740353" y="11248"/>
            <a:ext cx="3851452" cy="1263131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14856" y="2524880"/>
            <a:ext cx="439346" cy="577459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8562213" y="1363538"/>
            <a:ext cx="447775" cy="447175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8239525" y="2208825"/>
            <a:ext cx="628275" cy="804650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4467842" y="4242101"/>
            <a:ext cx="924317" cy="867051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441236" y="2552476"/>
            <a:ext cx="543964" cy="660337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150988" y="898925"/>
            <a:ext cx="463063" cy="480848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189029" y="278684"/>
            <a:ext cx="387003" cy="521632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181722" y="1582874"/>
            <a:ext cx="401614" cy="527866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6595065" y="1294148"/>
            <a:ext cx="3851452" cy="1263131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8596499" y="4347200"/>
            <a:ext cx="435936" cy="606104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8251304" y="3074635"/>
            <a:ext cx="462800" cy="599143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8541645" y="3711844"/>
            <a:ext cx="545664" cy="541490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8430763" y="2506088"/>
            <a:ext cx="447775" cy="447175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580547" y="3104419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2922097" y="4289521"/>
            <a:ext cx="3851419" cy="126312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4016335" y="-112873"/>
            <a:ext cx="1111330" cy="983051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2014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81855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057400" y="2662042"/>
            <a:ext cx="5029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3037200" y="3424822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4150938" y="1579478"/>
            <a:ext cx="8925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294151" y="2595389"/>
            <a:ext cx="3851452" cy="1263131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5292549" y="-11"/>
            <a:ext cx="3851452" cy="1263131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3813988" y="-1487995"/>
            <a:ext cx="1516025" cy="309198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8157035" y="3953166"/>
            <a:ext cx="547501" cy="787144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258363" y="229113"/>
            <a:ext cx="798125" cy="1094450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433538" y="1775413"/>
            <a:ext cx="447775" cy="447175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400326" y="4026993"/>
            <a:ext cx="514207" cy="791925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4297638" y="4300125"/>
            <a:ext cx="548725" cy="598600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7933125" y="229113"/>
            <a:ext cx="995300" cy="700150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45746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000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0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8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37779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37203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228601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2322513" y="767557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69562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14424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1787526" y="136526"/>
            <a:ext cx="2555875" cy="29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30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1600"/>
            </a:lvl1pPr>
            <a:lvl2pPr marL="685800" lvl="1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400"/>
            </a:lvl2pPr>
            <a:lvl3pPr marL="1028700" lvl="2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4pPr>
            <a:lvl5pPr marL="1714500" lvl="4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000"/>
            </a:lvl5pPr>
            <a:lvl6pPr marL="2057400" lvl="5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6pPr>
            <a:lvl7pPr marL="2400300" lvl="6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7pPr>
            <a:lvl8pPr marL="2743200" lvl="7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8pPr>
            <a:lvl9pPr marL="3086100" lvl="8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228600" y="717551"/>
            <a:ext cx="1504157" cy="234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75447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24739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10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6001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862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88" name="Google Shape;88;p12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18352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3" name="Google Shape;383;p6"/>
          <p:cNvGrpSpPr/>
          <p:nvPr/>
        </p:nvGrpSpPr>
        <p:grpSpPr>
          <a:xfrm rot="-533913">
            <a:off x="196715" y="264895"/>
            <a:ext cx="446860" cy="646360"/>
            <a:chOff x="1088850" y="238125"/>
            <a:chExt cx="1221250" cy="1766475"/>
          </a:xfrm>
        </p:grpSpPr>
        <p:sp>
          <p:nvSpPr>
            <p:cNvPr id="384" name="Google Shape;384;p6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" name="Google Shape;394;p6"/>
          <p:cNvSpPr/>
          <p:nvPr/>
        </p:nvSpPr>
        <p:spPr>
          <a:xfrm rot="-2046458">
            <a:off x="711599" y="287184"/>
            <a:ext cx="427314" cy="44372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6"/>
          <p:cNvGrpSpPr/>
          <p:nvPr/>
        </p:nvGrpSpPr>
        <p:grpSpPr>
          <a:xfrm rot="-534048">
            <a:off x="1270554" y="163884"/>
            <a:ext cx="387003" cy="521632"/>
            <a:chOff x="3000200" y="318325"/>
            <a:chExt cx="1296075" cy="1746950"/>
          </a:xfrm>
        </p:grpSpPr>
        <p:sp>
          <p:nvSpPr>
            <p:cNvPr id="396" name="Google Shape;396;p6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6"/>
          <p:cNvGrpSpPr/>
          <p:nvPr/>
        </p:nvGrpSpPr>
        <p:grpSpPr>
          <a:xfrm rot="10800000" flipH="1">
            <a:off x="6988003" y="1723"/>
            <a:ext cx="3851452" cy="1263131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435372" y="3358394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94" name="Google Shape;94;p35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95" name="Google Shape;95;p35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7942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00" name="Google Shape;100;p36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01" name="Google Shape;101;p36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88913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000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0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8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68285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13" name="Google Shape;113;p38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5711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2"/>
          </p:nvPr>
        </p:nvSpPr>
        <p:spPr>
          <a:xfrm>
            <a:off x="228601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3"/>
          </p:nvPr>
        </p:nvSpPr>
        <p:spPr>
          <a:xfrm>
            <a:off x="2322513" y="767557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22" name="Google Shape;122;p39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23" name="Google Shape;123;p39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908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27" name="Google Shape;127;p40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28" name="Google Shape;128;p40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96240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1"/>
          </p:nvPr>
        </p:nvSpPr>
        <p:spPr>
          <a:xfrm>
            <a:off x="1787526" y="136526"/>
            <a:ext cx="2555875" cy="29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30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1600"/>
            </a:lvl1pPr>
            <a:lvl2pPr marL="685800" lvl="1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400"/>
            </a:lvl2pPr>
            <a:lvl3pPr marL="1028700" lvl="2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4pPr>
            <a:lvl5pPr marL="1714500" lvl="4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000"/>
            </a:lvl5pPr>
            <a:lvl6pPr marL="2057400" lvl="5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6pPr>
            <a:lvl7pPr marL="2400300" lvl="6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7pPr>
            <a:lvl8pPr marL="2743200" lvl="7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8pPr>
            <a:lvl9pPr marL="3086100" lvl="8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body" idx="2"/>
          </p:nvPr>
        </p:nvSpPr>
        <p:spPr>
          <a:xfrm>
            <a:off x="228600" y="717551"/>
            <a:ext cx="1504157" cy="234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34" name="Google Shape;134;p41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35" name="Google Shape;135;p41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62093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1" name="Google Shape;141;p42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2" name="Google Shape;142;p42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128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10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7" name="Google Shape;147;p43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8" name="Google Shape;148;p43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67840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53" name="Google Shape;153;p44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54" name="Google Shape;154;p44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28538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713232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3311522" y="2251650"/>
            <a:ext cx="37878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3880364"/>
            <a:ext cx="3851452" cy="1263131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3689007" y="3120100"/>
            <a:ext cx="1516033" cy="3092002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8041375" y="1294013"/>
            <a:ext cx="995300" cy="700150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435882" y="238635"/>
            <a:ext cx="441819" cy="815168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363813" y="1203500"/>
            <a:ext cx="548725" cy="598600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3083100" y="1949212"/>
            <a:ext cx="29778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148900" y="2673188"/>
            <a:ext cx="48462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19051" y="-9536"/>
            <a:ext cx="3851452" cy="1263131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5292549" y="3880364"/>
            <a:ext cx="3851452" cy="1263131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3711025" y="3870800"/>
            <a:ext cx="1721950" cy="1631825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8308200" y="1368293"/>
            <a:ext cx="529791" cy="714265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8174696" y="2353453"/>
            <a:ext cx="719749" cy="714243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9"/>
          <p:cNvGrpSpPr/>
          <p:nvPr/>
        </p:nvGrpSpPr>
        <p:grpSpPr>
          <a:xfrm>
            <a:off x="8213200" y="308175"/>
            <a:ext cx="719750" cy="789225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232411" y="4181764"/>
            <a:ext cx="543964" cy="660337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4079900" y="246938"/>
            <a:ext cx="995300" cy="700150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2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Google Shape;115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p16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8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3" name="Google Shape;1153;p16"/>
          <p:cNvSpPr txBox="1">
            <a:spLocks noGrp="1"/>
          </p:cNvSpPr>
          <p:nvPr>
            <p:ph type="body" idx="1"/>
          </p:nvPr>
        </p:nvSpPr>
        <p:spPr>
          <a:xfrm>
            <a:off x="2407800" y="1266750"/>
            <a:ext cx="4328400" cy="27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1000"/>
              </a:spcBef>
              <a:spcAft>
                <a:spcPts val="0"/>
              </a:spcAft>
              <a:buSzPts val="1400"/>
              <a:buFont typeface="Catamaran ExtraBold"/>
              <a:buAutoNum type="arabicPeriod"/>
              <a:defRPr/>
            </a:lvl1pPr>
            <a:lvl2pPr marL="914400" lvl="1" indent="-317500">
              <a:spcBef>
                <a:spcPts val="100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54" name="Google Shape;1154;p16"/>
          <p:cNvSpPr/>
          <p:nvPr/>
        </p:nvSpPr>
        <p:spPr>
          <a:xfrm rot="412255" flipH="1">
            <a:off x="-530553" y="1270117"/>
            <a:ext cx="1515829" cy="309158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5" name="Google Shape;1155;p16"/>
          <p:cNvGrpSpPr/>
          <p:nvPr/>
        </p:nvGrpSpPr>
        <p:grpSpPr>
          <a:xfrm rot="-5400000" flipH="1">
            <a:off x="6586703" y="2560898"/>
            <a:ext cx="3851452" cy="1263131"/>
            <a:chOff x="238125" y="548775"/>
            <a:chExt cx="2842400" cy="932200"/>
          </a:xfrm>
        </p:grpSpPr>
        <p:sp>
          <p:nvSpPr>
            <p:cNvPr id="1156" name="Google Shape;1156;p1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16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1159" name="Google Shape;1159;p16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1" name="Google Shape;1171;p16"/>
          <p:cNvSpPr/>
          <p:nvPr/>
        </p:nvSpPr>
        <p:spPr>
          <a:xfrm>
            <a:off x="8613925" y="841150"/>
            <a:ext cx="465029" cy="890786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2" name="Google Shape;1172;p16"/>
          <p:cNvGrpSpPr/>
          <p:nvPr/>
        </p:nvGrpSpPr>
        <p:grpSpPr>
          <a:xfrm>
            <a:off x="7821213" y="3823588"/>
            <a:ext cx="798125" cy="1094450"/>
            <a:chOff x="532675" y="3247050"/>
            <a:chExt cx="798125" cy="1094450"/>
          </a:xfrm>
        </p:grpSpPr>
        <p:sp>
          <p:nvSpPr>
            <p:cNvPr id="1173" name="Google Shape;1173;p16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" name="Google Shape;1176;p16"/>
          <p:cNvGrpSpPr/>
          <p:nvPr/>
        </p:nvGrpSpPr>
        <p:grpSpPr>
          <a:xfrm rot="2368234">
            <a:off x="346517" y="21089"/>
            <a:ext cx="924317" cy="867051"/>
            <a:chOff x="5100975" y="739900"/>
            <a:chExt cx="671050" cy="629475"/>
          </a:xfrm>
        </p:grpSpPr>
        <p:sp>
          <p:nvSpPr>
            <p:cNvPr id="1177" name="Google Shape;1177;p16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6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6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6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6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16"/>
          <p:cNvGrpSpPr/>
          <p:nvPr/>
        </p:nvGrpSpPr>
        <p:grpSpPr>
          <a:xfrm>
            <a:off x="140800" y="844163"/>
            <a:ext cx="539825" cy="579600"/>
            <a:chOff x="2788263" y="4569213"/>
            <a:chExt cx="539825" cy="579600"/>
          </a:xfrm>
        </p:grpSpPr>
        <p:sp>
          <p:nvSpPr>
            <p:cNvPr id="1201" name="Google Shape;1201;p16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6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6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6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6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Google Shape;120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17"/>
          <p:cNvSpPr txBox="1">
            <a:spLocks noGrp="1"/>
          </p:cNvSpPr>
          <p:nvPr>
            <p:ph type="title"/>
          </p:nvPr>
        </p:nvSpPr>
        <p:spPr>
          <a:xfrm>
            <a:off x="2360100" y="2955500"/>
            <a:ext cx="44238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9" name="Google Shape;1209;p17"/>
          <p:cNvSpPr txBox="1">
            <a:spLocks noGrp="1"/>
          </p:cNvSpPr>
          <p:nvPr>
            <p:ph type="subTitle" idx="1"/>
          </p:nvPr>
        </p:nvSpPr>
        <p:spPr>
          <a:xfrm>
            <a:off x="2359200" y="3763192"/>
            <a:ext cx="44256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210" name="Google Shape;1210;p17"/>
          <p:cNvGrpSpPr/>
          <p:nvPr/>
        </p:nvGrpSpPr>
        <p:grpSpPr>
          <a:xfrm rot="10800000" flipH="1">
            <a:off x="5292553" y="11248"/>
            <a:ext cx="3851452" cy="1263131"/>
            <a:chOff x="238125" y="548775"/>
            <a:chExt cx="2842400" cy="932200"/>
          </a:xfrm>
        </p:grpSpPr>
        <p:sp>
          <p:nvSpPr>
            <p:cNvPr id="1211" name="Google Shape;1211;p1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3" name="Google Shape;1213;p17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4" name="Google Shape;1214;p17"/>
          <p:cNvGrpSpPr/>
          <p:nvPr/>
        </p:nvGrpSpPr>
        <p:grpSpPr>
          <a:xfrm rot="-1623883">
            <a:off x="8373797" y="3024225"/>
            <a:ext cx="543979" cy="660355"/>
            <a:chOff x="3703100" y="2534450"/>
            <a:chExt cx="543975" cy="660350"/>
          </a:xfrm>
        </p:grpSpPr>
        <p:sp>
          <p:nvSpPr>
            <p:cNvPr id="1215" name="Google Shape;1215;p17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7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7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" name="Google Shape;1243;p17"/>
          <p:cNvGrpSpPr/>
          <p:nvPr/>
        </p:nvGrpSpPr>
        <p:grpSpPr>
          <a:xfrm rot="570904">
            <a:off x="8170222" y="3960683"/>
            <a:ext cx="673396" cy="781467"/>
            <a:chOff x="2038000" y="238125"/>
            <a:chExt cx="673425" cy="781500"/>
          </a:xfrm>
        </p:grpSpPr>
        <p:sp>
          <p:nvSpPr>
            <p:cNvPr id="1244" name="Google Shape;1244;p17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48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7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7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7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7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7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7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7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6"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3" name="Google Shape;13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p19"/>
          <p:cNvSpPr txBox="1">
            <a:spLocks noGrp="1"/>
          </p:cNvSpPr>
          <p:nvPr>
            <p:ph type="subTitle" idx="1"/>
          </p:nvPr>
        </p:nvSpPr>
        <p:spPr>
          <a:xfrm>
            <a:off x="837050" y="2520174"/>
            <a:ext cx="36576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15" name="Google Shape;1315;p19"/>
          <p:cNvSpPr txBox="1">
            <a:spLocks noGrp="1"/>
          </p:cNvSpPr>
          <p:nvPr>
            <p:ph type="title"/>
          </p:nvPr>
        </p:nvSpPr>
        <p:spPr>
          <a:xfrm>
            <a:off x="1625150" y="1489677"/>
            <a:ext cx="208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16" name="Google Shape;1316;p19"/>
          <p:cNvGrpSpPr/>
          <p:nvPr/>
        </p:nvGrpSpPr>
        <p:grpSpPr>
          <a:xfrm rot="10800000" flipH="1">
            <a:off x="3" y="-2"/>
            <a:ext cx="3851452" cy="1263131"/>
            <a:chOff x="238125" y="548775"/>
            <a:chExt cx="2842400" cy="932200"/>
          </a:xfrm>
        </p:grpSpPr>
        <p:sp>
          <p:nvSpPr>
            <p:cNvPr id="1317" name="Google Shape;1317;p1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19"/>
          <p:cNvGrpSpPr/>
          <p:nvPr/>
        </p:nvGrpSpPr>
        <p:grpSpPr>
          <a:xfrm rot="-395223">
            <a:off x="8595907" y="4335284"/>
            <a:ext cx="337712" cy="520106"/>
            <a:chOff x="3189975" y="2019850"/>
            <a:chExt cx="463950" cy="714525"/>
          </a:xfrm>
        </p:grpSpPr>
        <p:sp>
          <p:nvSpPr>
            <p:cNvPr id="1320" name="Google Shape;1320;p19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9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9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9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9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9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9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9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" name="Google Shape;1328;p19"/>
          <p:cNvGrpSpPr/>
          <p:nvPr/>
        </p:nvGrpSpPr>
        <p:grpSpPr>
          <a:xfrm rot="-949262">
            <a:off x="7966649" y="3939272"/>
            <a:ext cx="290147" cy="535374"/>
            <a:chOff x="1400150" y="238125"/>
            <a:chExt cx="388525" cy="716900"/>
          </a:xfrm>
        </p:grpSpPr>
        <p:sp>
          <p:nvSpPr>
            <p:cNvPr id="1329" name="Google Shape;1329;p19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9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9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9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9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9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5" name="Google Shape;1335;p19"/>
          <p:cNvSpPr/>
          <p:nvPr/>
        </p:nvSpPr>
        <p:spPr>
          <a:xfrm>
            <a:off x="8245595" y="4028759"/>
            <a:ext cx="419139" cy="80288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9"/>
          <p:cNvSpPr/>
          <p:nvPr/>
        </p:nvSpPr>
        <p:spPr>
          <a:xfrm rot="10264822" flipH="1">
            <a:off x="8156213" y="-670229"/>
            <a:ext cx="1515825" cy="309157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82168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8" r:id="rId6"/>
    <p:sldLayoutId id="2147483662" r:id="rId7"/>
    <p:sldLayoutId id="2147483663" r:id="rId8"/>
    <p:sldLayoutId id="2147483665" r:id="rId9"/>
    <p:sldLayoutId id="2147483669" r:id="rId10"/>
    <p:sldLayoutId id="2147483670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7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74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158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4.png"/><Relationship Id="rId3" Type="http://schemas.openxmlformats.org/officeDocument/2006/relationships/image" Target="../media/image25.png"/><Relationship Id="rId7" Type="http://schemas.openxmlformats.org/officeDocument/2006/relationships/image" Target="../media/image47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46.png"/><Relationship Id="rId10" Type="http://schemas.openxmlformats.org/officeDocument/2006/relationships/image" Target="../media/image33.png"/><Relationship Id="rId4" Type="http://schemas.openxmlformats.org/officeDocument/2006/relationships/image" Target="../media/image45.png"/><Relationship Id="rId9" Type="http://schemas.openxmlformats.org/officeDocument/2006/relationships/image" Target="../media/image41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4.png"/><Relationship Id="rId3" Type="http://schemas.openxmlformats.org/officeDocument/2006/relationships/image" Target="../media/image25.png"/><Relationship Id="rId7" Type="http://schemas.openxmlformats.org/officeDocument/2006/relationships/image" Target="../media/image52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11" Type="http://schemas.openxmlformats.org/officeDocument/2006/relationships/image" Target="../media/image42.png"/><Relationship Id="rId5" Type="http://schemas.openxmlformats.org/officeDocument/2006/relationships/image" Target="../media/image50.png"/><Relationship Id="rId1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49.png"/><Relationship Id="rId9" Type="http://schemas.openxmlformats.org/officeDocument/2006/relationships/image" Target="../media/image41.pn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41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p37"/>
          <p:cNvSpPr txBox="1">
            <a:spLocks noGrp="1"/>
          </p:cNvSpPr>
          <p:nvPr>
            <p:ph type="ctrTitle"/>
          </p:nvPr>
        </p:nvSpPr>
        <p:spPr>
          <a:xfrm>
            <a:off x="1522098" y="1625587"/>
            <a:ext cx="6049011" cy="16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CHÀO MỪNG CÁC EM </a:t>
            </a:r>
            <a:br>
              <a:rPr lang="en-US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</a:br>
            <a:r>
              <a:rPr lang="en-US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ĐẾN VỚI TIẾT HỌC HÔM NAY!</a:t>
            </a:r>
            <a:endParaRPr sz="4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986" y="3881316"/>
            <a:ext cx="1304014" cy="11359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3771" y="393032"/>
            <a:ext cx="38294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0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độ dài x trong Hình 4.22</a:t>
            </a:r>
            <a:endParaRPr lang="en-US" sz="2000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5685400" y="1053629"/>
            <a:ext cx="888222" cy="424010"/>
          </a:xfrm>
          <a:prstGeom prst="wedgeEllipseCallou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vi-VN" sz="1800" b="1" kern="1200" dirty="0">
                <a:solidFill>
                  <a:schemeClr val="bg1"/>
                </a:solidFill>
                <a:latin typeface="Arial" panose="020B0604020202020204" pitchFamily="34" charset="0"/>
              </a:rPr>
              <a:t>Giải</a:t>
            </a:r>
            <a:endParaRPr lang="en-US" sz="1800" b="1" kern="1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" name="Google Shape;2829;p39"/>
          <p:cNvSpPr/>
          <p:nvPr/>
        </p:nvSpPr>
        <p:spPr>
          <a:xfrm>
            <a:off x="460017" y="393032"/>
            <a:ext cx="1147120" cy="522000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2F4CF">
                    <a:lumMod val="10000"/>
                  </a:srgb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</a:t>
            </a:r>
            <a:r>
              <a:rPr kumimoji="0" lang="en-US" sz="2000" b="1" i="0" u="none" strike="noStrike" kern="0" cap="none" spc="0" normalizeH="0" noProof="0" smtClean="0">
                <a:ln>
                  <a:noFill/>
                </a:ln>
                <a:solidFill>
                  <a:srgbClr val="F2F4CF">
                    <a:lumMod val="10000"/>
                  </a:srgb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dụ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2F4CF">
                  <a:lumMod val="10000"/>
                </a:srgbClr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17" y="1472772"/>
            <a:ext cx="2643746" cy="26895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94423" y="16351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smtClean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Trong tam giác MNP có MI là đường phân giác của góc M. </a:t>
            </a:r>
            <a:endParaRPr lang="en-US" sz="200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Do đó ta </a:t>
            </a:r>
            <a:r>
              <a:rPr lang="pt-BR" sz="20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pt-BR" sz="2000" smtClean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812905" y="3152219"/>
            <a:ext cx="2857695" cy="696900"/>
            <a:chOff x="4812905" y="3176072"/>
            <a:chExt cx="2857695" cy="696900"/>
          </a:xfrm>
        </p:grpSpPr>
        <p:sp>
          <p:nvSpPr>
            <p:cNvPr id="9" name="Rectangle 8"/>
            <p:cNvSpPr/>
            <p:nvPr/>
          </p:nvSpPr>
          <p:spPr>
            <a:xfrm>
              <a:off x="6015339" y="3355978"/>
              <a:ext cx="5982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smtClean="0">
                  <a:solidFill>
                    <a:srgbClr val="FFFFFF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hay</a:t>
              </a:r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6509898" y="3176072"/>
                  <a:ext cx="1160702" cy="6705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pt-BR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  <m:r>
                          <a:rPr lang="pt-BR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32</m:t>
                            </m:r>
                          </m:num>
                          <m:den>
                            <m:r>
                              <a:rPr lang="pt-BR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9898" y="3176072"/>
                  <a:ext cx="1160702" cy="67050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/>
                <p:cNvSpPr/>
                <p:nvPr/>
              </p:nvSpPr>
              <p:spPr>
                <a:xfrm>
                  <a:off x="4812905" y="3206443"/>
                  <a:ext cx="1293495" cy="6665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𝐼𝑃</m:t>
                            </m:r>
                          </m:num>
                          <m:den>
                            <m:r>
                              <a:rPr lang="nl-NL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𝐼𝑁</m:t>
                            </m:r>
                          </m:den>
                        </m:f>
                        <m:r>
                          <a:rPr lang="pt-BR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𝑀𝑃</m:t>
                            </m:r>
                          </m:num>
                          <m:den>
                            <m:r>
                              <a:rPr lang="nl-NL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𝑀𝑁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2905" y="3206443"/>
                  <a:ext cx="1293495" cy="6665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3788719" y="3846737"/>
            <a:ext cx="3508928" cy="966034"/>
            <a:chOff x="3794423" y="3639660"/>
            <a:chExt cx="3508928" cy="966034"/>
          </a:xfrm>
        </p:grpSpPr>
        <p:sp>
          <p:nvSpPr>
            <p:cNvPr id="16" name="Rectangle 15"/>
            <p:cNvSpPr/>
            <p:nvPr/>
          </p:nvSpPr>
          <p:spPr>
            <a:xfrm>
              <a:off x="3794423" y="3919149"/>
              <a:ext cx="163698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2000">
                  <a:solidFill>
                    <a:srgbClr val="FFFFFF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Từ đó </a:t>
              </a:r>
              <a:r>
                <a:rPr lang="en-US" sz="2000">
                  <a:solidFill>
                    <a:srgbClr val="FFFFFF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suy </a:t>
              </a:r>
              <a:r>
                <a:rPr lang="en-US" sz="2000" smtClean="0">
                  <a:solidFill>
                    <a:srgbClr val="FFFFFF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ra</a:t>
              </a:r>
              <a:endParaRPr lang="en-US" sz="200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5325566" y="3639660"/>
                  <a:ext cx="1977785" cy="9660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15</m:t>
                            </m:r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32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24</m:t>
                            </m:r>
                          </m:den>
                        </m:f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20</m:t>
                        </m:r>
                      </m:oMath>
                    </m:oMathPara>
                  </a14:m>
                  <a:endParaRPr lang="en-US" sz="200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5566" y="3639660"/>
                  <a:ext cx="1977785" cy="96603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5520" y="4182048"/>
            <a:ext cx="743776" cy="83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 dir="r"/>
      </p:transition>
    </mc:Choice>
    <mc:Fallback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676;p27"/>
          <p:cNvSpPr/>
          <p:nvPr/>
        </p:nvSpPr>
        <p:spPr>
          <a:xfrm>
            <a:off x="3289234" y="262393"/>
            <a:ext cx="2566395" cy="606133"/>
          </a:xfrm>
          <a:prstGeom prst="roundRect">
            <a:avLst>
              <a:gd name="adj" fmla="val 50000"/>
            </a:avLst>
          </a:prstGeom>
          <a:solidFill>
            <a:srgbClr val="E2EE6D"/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LUYỆN</a:t>
            </a:r>
            <a:r>
              <a:rPr kumimoji="0" lang="en-US" sz="2500" b="1" i="0" u="none" strike="noStrike" kern="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 TẬP</a:t>
            </a:r>
            <a:endParaRPr kumimoji="0" sz="2500" b="1" i="0" u="none" strike="noStrike" kern="0" cap="none" spc="0" normalizeH="0" baseline="0" noProof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Bad Script"/>
              <a:cs typeface="Bad Script"/>
              <a:sym typeface="Bad Scrip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795" y="1081435"/>
            <a:ext cx="328006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>
                <a:solidFill>
                  <a:schemeClr val="bg1"/>
                </a:solidFill>
                <a:latin typeface="+mj-lt"/>
              </a:rPr>
              <a:t>Tính độ dài x trên Hình 4.23.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2" y="1734667"/>
            <a:ext cx="2684401" cy="19297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621860" y="1798285"/>
                <a:ext cx="5144843" cy="3218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900" smtClean="0">
                    <a:solidFill>
                      <a:schemeClr val="bg1"/>
                    </a:solidFill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Hình 4.23 có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𝐷𝐸𝑀</m:t>
                        </m:r>
                      </m:e>
                    </m:acc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𝑀𝐸𝐹</m:t>
                        </m:r>
                      </m:e>
                    </m:acc>
                  </m:oMath>
                </a14:m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nên EM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𝐷𝐸𝐹</m:t>
                        </m:r>
                      </m:e>
                    </m:acc>
                  </m:oMath>
                </a14:m>
                <a:endParaRPr lang="en-US" sz="19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Áp dụng tính chất đường phân giác </a:t>
                </a: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 </a:t>
                </a:r>
                <a:r>
                  <a:rPr lang="en-US" sz="19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      tam </a:t>
                </a: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giác, ta có: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𝐸𝐷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𝐸𝐹</m:t>
                        </m:r>
                      </m:den>
                    </m:f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𝑀𝐷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𝑀𝐹</m:t>
                        </m:r>
                      </m:den>
                    </m:f>
                  </m:oMath>
                </a14:m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4,5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3,5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5,6</m:t>
                        </m:r>
                      </m:den>
                    </m:f>
                  </m:oMath>
                </a14:m>
                <a:endParaRPr lang="en-US" sz="1900" smtClean="0">
                  <a:solidFill>
                    <a:schemeClr val="bg1"/>
                  </a:solidFill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900">
                    <a:solidFill>
                      <a:schemeClr val="bg1"/>
                    </a:solidFill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</a:t>
                </a:r>
                <a:r>
                  <a:rPr lang="en-US" sz="1900" smtClean="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uy </a:t>
                </a: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ra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5,6.4,5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3,5</m:t>
                        </m:r>
                      </m:den>
                    </m:f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=7,2</m:t>
                    </m:r>
                  </m:oMath>
                </a14:m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đvđd).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860" y="1798285"/>
                <a:ext cx="5144843" cy="3218445"/>
              </a:xfrm>
              <a:prstGeom prst="rect">
                <a:avLst/>
              </a:prstGeom>
              <a:blipFill>
                <a:blip r:embed="rId4"/>
                <a:stretch>
                  <a:fillRect l="-1066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920715" y="1428953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buClrTx/>
              <a:defRPr/>
            </a:pPr>
            <a:r>
              <a:rPr lang="vi-VN" sz="1900" b="1" i="1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lang="en-US" sz="1900" b="1" i="1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lang="en-US" sz="1900" b="1" i="1" kern="1200" dirty="0">
              <a:solidFill>
                <a:schemeClr val="bg2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651;p36"/>
          <p:cNvSpPr/>
          <p:nvPr/>
        </p:nvSpPr>
        <p:spPr>
          <a:xfrm>
            <a:off x="2086175" y="1745076"/>
            <a:ext cx="5085899" cy="121613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LUYỆN</a:t>
            </a:r>
            <a:r>
              <a:rPr kumimoji="0" lang="en-US" sz="3800" b="1" i="0" u="none" strike="noStrike" kern="0" cap="none" spc="0" normalizeH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TẬP</a:t>
            </a:r>
            <a:endParaRPr kumimoji="0" lang="en-US" sz="3800" b="1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4260857" y="755322"/>
            <a:ext cx="4507007" cy="4046604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 defTabSz="685800">
                <a:lnSpc>
                  <a:spcPct val="147750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4094490" y="675054"/>
            <a:ext cx="4535161" cy="4030296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 defTabSz="685800">
                <a:lnSpc>
                  <a:spcPct val="147750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4">
            <a:alphaModFix/>
          </a:blip>
          <a:srcRect l="17884"/>
          <a:stretch/>
        </p:blipFill>
        <p:spPr>
          <a:xfrm>
            <a:off x="1049089" y="2744526"/>
            <a:ext cx="2455133" cy="207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638" y="3770044"/>
            <a:ext cx="1615649" cy="114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0041" y="204458"/>
            <a:ext cx="1036258" cy="71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37228" y="987923"/>
            <a:ext cx="735839" cy="45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9884" y="1575654"/>
            <a:ext cx="2139037" cy="233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1662" y="4048081"/>
            <a:ext cx="1212505" cy="88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84897" y="4048081"/>
            <a:ext cx="1274918" cy="92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59487" y="3790739"/>
            <a:ext cx="1377740" cy="112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76655" y="3790739"/>
            <a:ext cx="1665115" cy="118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276833">
            <a:off x="5370574" y="499511"/>
            <a:ext cx="1982990" cy="49574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4108566" y="1172220"/>
            <a:ext cx="4507007" cy="22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950" b="1">
                <a:solidFill>
                  <a:srgbClr val="5C5C82"/>
                </a:solidFill>
              </a:rPr>
              <a:t>TƯỚI HOA TRONG CHẬU</a:t>
            </a:r>
            <a:endParaRPr sz="1050"/>
          </a:p>
        </p:txBody>
      </p:sp>
      <p:grpSp>
        <p:nvGrpSpPr>
          <p:cNvPr id="252" name="Google Shape;252;p1"/>
          <p:cNvGrpSpPr/>
          <p:nvPr/>
        </p:nvGrpSpPr>
        <p:grpSpPr>
          <a:xfrm>
            <a:off x="5224054" y="3595049"/>
            <a:ext cx="2583732" cy="614751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85800"/>
              <a:r>
                <a:rPr lang="en-US" sz="2700" b="1">
                  <a:solidFill>
                    <a:srgbClr val="FAFAF7"/>
                  </a:solidFill>
                </a:rPr>
                <a:t>TRÒ CHƠI</a:t>
              </a:r>
              <a:endParaRPr sz="2700" b="1">
                <a:solidFill>
                  <a:srgbClr val="FAFAF7"/>
                </a:solidFill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4516" y="688112"/>
            <a:ext cx="1136546" cy="1083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56590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314274"/>
            <a:ext cx="7322128" cy="18766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lnSpc>
                <a:spcPct val="150000"/>
              </a:lnSpc>
              <a:buSzPts val="3200"/>
            </a:pPr>
            <a:r>
              <a:rPr lang="en-US" sz="2100" b="1"/>
              <a:t>Câu 1. </a:t>
            </a:r>
            <a:r>
              <a:rPr lang="en-US" sz="2100"/>
              <a:t>Cho </a:t>
            </a:r>
            <a:r>
              <a:rPr lang="el-GR" sz="2100"/>
              <a:t>Δ</a:t>
            </a:r>
            <a:r>
              <a:rPr lang="en-US" sz="2100"/>
              <a:t>ABC, AD là phân </a:t>
            </a:r>
            <a:r>
              <a:rPr lang="en-US" sz="2100"/>
              <a:t>giác </a:t>
            </a:r>
            <a:endParaRPr lang="en-US" sz="2100" smtClean="0"/>
          </a:p>
          <a:p>
            <a:pPr defTabSz="685800">
              <a:lnSpc>
                <a:spcPct val="150000"/>
              </a:lnSpc>
              <a:buSzPts val="3200"/>
            </a:pPr>
            <a:r>
              <a:rPr lang="en-US" sz="2100" smtClean="0"/>
              <a:t>trong </a:t>
            </a:r>
            <a:r>
              <a:rPr lang="en-US" sz="2100"/>
              <a:t>của góc A. Hãy chọn câu </a:t>
            </a:r>
            <a:r>
              <a:rPr lang="en-US" sz="2100" b="1"/>
              <a:t>đúng</a:t>
            </a:r>
            <a:r>
              <a:rPr lang="en-US" sz="2100"/>
              <a:t>:</a:t>
            </a:r>
            <a:endParaRPr sz="21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4" name="Google Shape;284;p3"/>
              <p:cNvSpPr/>
              <p:nvPr/>
            </p:nvSpPr>
            <p:spPr>
              <a:xfrm>
                <a:off x="910936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fr-FR" sz="21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 b="0" i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4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5" name="Google Shape;285;p3"/>
              <p:cNvSpPr/>
              <p:nvPr/>
            </p:nvSpPr>
            <p:spPr>
              <a:xfrm>
                <a:off x="910936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fr-FR" sz="21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fr-FR" sz="21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21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 b="0" i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den>
                    </m:f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5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6" name="Google Shape;286;p3"/>
              <p:cNvSpPr/>
              <p:nvPr/>
            </p:nvSpPr>
            <p:spPr>
              <a:xfrm>
                <a:off x="4831773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SzPts val="3200"/>
                </a:pPr>
                <a:r>
                  <a:rPr lang="fr-FR" sz="2100">
                    <a:latin typeface="+mn-lt"/>
                    <a:ea typeface="Arial" panose="020B0604020202020204" pitchFamily="34" charset="0"/>
                  </a:rPr>
                  <a:t>C.</a:t>
                </a:r>
                <a:r>
                  <a:rPr lang="fr-FR" sz="2100">
                    <a:effectLst/>
                    <a:latin typeface="+mn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 b="0" i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</m:oMath>
                </a14:m>
                <a:endParaRPr sz="2100">
                  <a:latin typeface="+mn-lt"/>
                </a:endParaRPr>
              </a:p>
            </p:txBody>
          </p:sp>
        </mc:Choice>
        <mc:Fallback>
          <p:sp>
            <p:nvSpPr>
              <p:cNvPr id="286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7" name="Google Shape;287;p3"/>
              <p:cNvSpPr/>
              <p:nvPr/>
            </p:nvSpPr>
            <p:spPr>
              <a:xfrm>
                <a:off x="4831772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fr-FR" sz="21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 b="0" i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</m:den>
                    </m:f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7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8" name="Google Shape;288;p3"/>
              <p:cNvSpPr/>
              <p:nvPr/>
            </p:nvSpPr>
            <p:spPr>
              <a:xfrm>
                <a:off x="910936" y="3819729"/>
                <a:ext cx="3401325" cy="997425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fr-FR" sz="2100">
                    <a:ea typeface="Arial" panose="020B0604020202020204" pitchFamily="34" charset="0"/>
                    <a:cs typeface="Times New Roman" panose="02020603050405020304" pitchFamily="18" charset="0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den>
                    </m:f>
                  </m:oMath>
                </a14:m>
                <a:endParaRPr lang="en-US" sz="21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8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819729"/>
                <a:ext cx="3401325" cy="997425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9699922">
            <a:off x="3783563" y="3000583"/>
            <a:ext cx="1275077" cy="127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9146" y="485746"/>
            <a:ext cx="2328985" cy="15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2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314274"/>
            <a:ext cx="7322128" cy="18766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en-US" sz="2100" b="1"/>
              <a:t>Câu 2. </a:t>
            </a:r>
            <a:r>
              <a:rPr lang="en-US" sz="2100"/>
              <a:t>Cho </a:t>
            </a:r>
            <a:r>
              <a:rPr lang="el-GR" sz="2100"/>
              <a:t>Δ</a:t>
            </a:r>
            <a:r>
              <a:rPr lang="en-US" sz="2100"/>
              <a:t>ABC, AD là phân </a:t>
            </a:r>
            <a:r>
              <a:rPr lang="en-US" sz="2100"/>
              <a:t>giác </a:t>
            </a:r>
            <a:endParaRPr lang="en-US" sz="21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en-US" sz="2100" smtClean="0"/>
              <a:t>trong </a:t>
            </a:r>
            <a:r>
              <a:rPr lang="en-US" sz="2100"/>
              <a:t>của góc A. Hãy chọn câu </a:t>
            </a:r>
            <a:r>
              <a:rPr lang="en-US" sz="2100" b="1"/>
              <a:t>sai</a:t>
            </a:r>
            <a:r>
              <a:rPr lang="en-US" sz="2100"/>
              <a:t>:</a:t>
            </a:r>
            <a:endParaRPr kumimoji="0" sz="21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4" name="Google Shape;284;p3"/>
              <p:cNvSpPr/>
              <p:nvPr/>
            </p:nvSpPr>
            <p:spPr>
              <a:xfrm>
                <a:off x="910936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DB</m:t>
                        </m:r>
                      </m:den>
                    </m:f>
                    <m:r>
                      <a:rPr kumimoji="0" lang="fr-FR" sz="2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B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84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5" name="Google Shape;285;p3"/>
              <p:cNvSpPr/>
              <p:nvPr/>
            </p:nvSpPr>
            <p:spPr>
              <a:xfrm>
                <a:off x="910936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B. </a:t>
                </a: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DB</m:t>
                        </m:r>
                      </m:den>
                    </m:f>
                    <m:r>
                      <a:rPr kumimoji="0" lang="fr-FR" sz="2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DC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85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6" name="Google Shape;286;p3"/>
              <p:cNvSpPr/>
              <p:nvPr/>
            </p:nvSpPr>
            <p:spPr>
              <a:xfrm>
                <a:off x="4831773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fr-FR" sz="2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Arial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DB</m:t>
                        </m:r>
                      </m:den>
                    </m:f>
                    <m:r>
                      <a:rPr kumimoji="0" lang="fr-FR" sz="2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AC</m:t>
                        </m:r>
                      </m:den>
                    </m:f>
                  </m:oMath>
                </a14:m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86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7" name="Google Shape;287;p3"/>
              <p:cNvSpPr/>
              <p:nvPr/>
            </p:nvSpPr>
            <p:spPr>
              <a:xfrm>
                <a:off x="4831772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B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B</m:t>
                        </m:r>
                      </m:den>
                    </m:f>
                    <m:r>
                      <a:rPr kumimoji="0" lang="fr-FR" sz="2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87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8" name="Google Shape;288;p3"/>
              <p:cNvSpPr/>
              <p:nvPr/>
            </p:nvSpPr>
            <p:spPr>
              <a:xfrm>
                <a:off x="4831738" y="2585291"/>
                <a:ext cx="3401325" cy="997425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algn="ctr" defTabSz="685800">
                  <a:buSzPts val="3200"/>
                  <a:defRPr/>
                </a:pPr>
                <a:r>
                  <a:rPr lang="fr-FR" sz="210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ar-AE" sz="21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ar-AE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</m:oMath>
                </a14:m>
                <a:endParaRPr lang="ar-AE" sz="2100"/>
              </a:p>
            </p:txBody>
          </p:sp>
        </mc:Choice>
        <mc:Fallback>
          <p:sp>
            <p:nvSpPr>
              <p:cNvPr id="288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38" y="2585291"/>
                <a:ext cx="3401325" cy="997425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9146" y="485746"/>
            <a:ext cx="2328985" cy="1574441"/>
          </a:xfrm>
          <a:prstGeom prst="rect">
            <a:avLst/>
          </a:prstGeom>
        </p:spPr>
      </p:pic>
      <p:pic>
        <p:nvPicPr>
          <p:cNvPr id="17" name="Google Shape;245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19699922">
            <a:off x="7779119" y="2008143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02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247770"/>
            <a:ext cx="7322128" cy="21795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vi-VN" sz="2000" b="1"/>
              <a:t>Câu 3. </a:t>
            </a:r>
            <a:r>
              <a:rPr lang="vi-VN" sz="2000"/>
              <a:t>Hãy chọn câu </a:t>
            </a:r>
            <a:r>
              <a:rPr lang="vi-VN" sz="2000" b="1"/>
              <a:t>đúng</a:t>
            </a:r>
            <a:r>
              <a:rPr lang="vi-VN" sz="2000" b="1"/>
              <a:t>. </a:t>
            </a:r>
            <a:endParaRPr lang="en-US" sz="2000" b="1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Tỉ </a:t>
            </a:r>
            <a:r>
              <a:rPr lang="vi-VN" sz="2000"/>
              <a:t>số x/y của các đoạn </a:t>
            </a:r>
            <a:r>
              <a:rPr lang="vi-VN" sz="2000"/>
              <a:t>thẳng </a:t>
            </a:r>
            <a:r>
              <a:rPr lang="vi-VN" sz="2000" smtClean="0"/>
              <a:t>trong</a:t>
            </a:r>
            <a:endParaRPr lang="en-US" sz="20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hình vẽ,</a:t>
            </a:r>
            <a:r>
              <a:rPr lang="en-US" sz="2000"/>
              <a:t> </a:t>
            </a:r>
            <a:r>
              <a:rPr lang="vi-VN" sz="2000" smtClean="0"/>
              <a:t>biết </a:t>
            </a:r>
            <a:r>
              <a:rPr lang="vi-VN" sz="2000"/>
              <a:t>rằng các số trên </a:t>
            </a:r>
            <a:r>
              <a:rPr lang="vi-VN" sz="2000"/>
              <a:t>hình </a:t>
            </a:r>
            <a:endParaRPr lang="en-US" sz="20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cùng </a:t>
            </a:r>
            <a:r>
              <a:rPr lang="vi-VN" sz="2000"/>
              <a:t>đơn vị đo là cm.</a:t>
            </a:r>
            <a:endParaRPr kumimoji="0" sz="20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4" name="Google Shape;284;p3"/>
              <p:cNvSpPr/>
              <p:nvPr/>
            </p:nvSpPr>
            <p:spPr>
              <a:xfrm>
                <a:off x="910936" y="2685048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7</m:t>
                        </m:r>
                      </m:num>
                      <m:den>
                        <m: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84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85048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5" name="Google Shape;285;p3"/>
              <p:cNvSpPr/>
              <p:nvPr/>
            </p:nvSpPr>
            <p:spPr>
              <a:xfrm>
                <a:off x="910936" y="3911173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85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911173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6" name="Google Shape;286;p3"/>
              <p:cNvSpPr/>
              <p:nvPr/>
            </p:nvSpPr>
            <p:spPr>
              <a:xfrm>
                <a:off x="4831773" y="2685048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algn="ctr" defTabSz="685800">
                  <a:buSzPts val="3200"/>
                </a:pPr>
                <a:r>
                  <a:rPr kumimoji="0" lang="fr-FR" sz="2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Arial"/>
                    <a:sym typeface="Arial"/>
                  </a:rPr>
                  <a:t>C</a:t>
                </a: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Arial"/>
                    <a:sym typeface="Arial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86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685048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7" name="Google Shape;287;p3"/>
              <p:cNvSpPr/>
              <p:nvPr/>
            </p:nvSpPr>
            <p:spPr>
              <a:xfrm>
                <a:off x="4831772" y="3911173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87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911173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8" name="Google Shape;288;p3"/>
              <p:cNvSpPr/>
              <p:nvPr/>
            </p:nvSpPr>
            <p:spPr>
              <a:xfrm>
                <a:off x="910936" y="2685098"/>
                <a:ext cx="3401325" cy="997425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lang="fr-FR" sz="2100">
                    <a:ea typeface="Arial" panose="020B060402020202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21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8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85098"/>
                <a:ext cx="3401325" cy="997425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1823" y="4686239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246" y="465516"/>
            <a:ext cx="2762652" cy="1729046"/>
          </a:xfrm>
          <a:prstGeom prst="rect">
            <a:avLst/>
          </a:prstGeom>
        </p:spPr>
      </p:pic>
      <p:pic>
        <p:nvPicPr>
          <p:cNvPr id="17" name="Google Shape;24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19699922">
            <a:off x="4027275" y="2169191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49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256083"/>
            <a:ext cx="7322128" cy="21795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vi-VN" sz="2000" b="1"/>
              <a:t>Câu 4. </a:t>
            </a:r>
            <a:r>
              <a:rPr lang="vi-VN" sz="2000"/>
              <a:t>Hãy chọn câu </a:t>
            </a:r>
            <a:r>
              <a:rPr lang="vi-VN" sz="2000" b="1"/>
              <a:t>đúng</a:t>
            </a:r>
            <a:r>
              <a:rPr lang="vi-VN" sz="2000" b="1" smtClean="0"/>
              <a:t>.</a:t>
            </a:r>
            <a:endParaRPr lang="en-US" sz="2000" b="1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Tính </a:t>
            </a:r>
            <a:r>
              <a:rPr lang="vi-VN" sz="2000"/>
              <a:t>độ dài x, y của các đoạn </a:t>
            </a:r>
            <a:r>
              <a:rPr lang="vi-VN" sz="2000"/>
              <a:t>thẳng </a:t>
            </a:r>
            <a:endParaRPr lang="en-US" sz="20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trong </a:t>
            </a:r>
            <a:r>
              <a:rPr lang="vi-VN" sz="2000"/>
              <a:t>hình vẽ, biết rằng các số </a:t>
            </a:r>
            <a:r>
              <a:rPr lang="vi-VN" sz="2000"/>
              <a:t>trên </a:t>
            </a:r>
            <a:endParaRPr lang="en-US" sz="20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hình </a:t>
            </a:r>
            <a:r>
              <a:rPr lang="vi-VN" sz="2000"/>
              <a:t>có cùng đơn vị đo là cm.</a:t>
            </a:r>
            <a:endParaRPr kumimoji="0" sz="20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910936" y="2693361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A. x = 16 cm; y = 12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910936" y="3919486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B. x = 14 cm; y = 14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4831773" y="2693361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buSzPts val="3200"/>
            </a:pPr>
            <a:r>
              <a:rPr lang="es-ES" sz="2100">
                <a:ea typeface="Arial" panose="020B0604020202020204" pitchFamily="34" charset="0"/>
              </a:rPr>
              <a:t>C. x = 14,3 cm</a:t>
            </a:r>
            <a:r>
              <a:rPr lang="es-ES" sz="2100">
                <a:ea typeface="Arial" panose="020B0604020202020204" pitchFamily="34" charset="0"/>
              </a:rPr>
              <a:t>; </a:t>
            </a:r>
            <a:endParaRPr lang="es-ES" sz="2100" smtClean="0">
              <a:ea typeface="Arial" panose="020B0604020202020204" pitchFamily="34" charset="0"/>
            </a:endParaRPr>
          </a:p>
          <a:p>
            <a:pPr lvl="0" algn="ctr" defTabSz="685800">
              <a:buSzPts val="3200"/>
            </a:pPr>
            <a:r>
              <a:rPr lang="es-ES" sz="2100" smtClean="0">
                <a:ea typeface="Arial" panose="020B0604020202020204" pitchFamily="34" charset="0"/>
              </a:rPr>
              <a:t>y </a:t>
            </a:r>
            <a:r>
              <a:rPr lang="es-ES" sz="2100">
                <a:ea typeface="Arial" panose="020B0604020202020204" pitchFamily="34" charset="0"/>
              </a:rPr>
              <a:t>= 10,7 cm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4831772" y="3919486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D. x = 12 cm; y = 16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4831772" y="3922635"/>
            <a:ext cx="3401325" cy="997425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buSzPts val="3200"/>
            </a:pPr>
            <a:r>
              <a:rPr lang="es-ES" sz="2100"/>
              <a:t>D. x = 12 cm; y = 16 cm</a:t>
            </a:r>
            <a:endParaRPr lang="es-ES" sz="2100"/>
          </a:p>
        </p:txBody>
      </p:sp>
      <p:pic>
        <p:nvPicPr>
          <p:cNvPr id="290" name="Google Shape;29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Trắc nghiệm Tính chất đường phân giác của tam giác có đáp án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16" y="348669"/>
            <a:ext cx="2631830" cy="194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9699922">
            <a:off x="7889335" y="3354256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82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256083"/>
            <a:ext cx="7322128" cy="21795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0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r>
              <a:rPr lang="fr-FR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Cho hình vẽ, biết rằng các </a:t>
            </a:r>
            <a:r>
              <a:rPr lang="fr-FR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số </a:t>
            </a:r>
            <a:endParaRPr lang="fr-FR" sz="2000" smtClean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00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trên </a:t>
            </a:r>
            <a:r>
              <a:rPr lang="fr-FR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hình có cùng đơn vị đo. 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Tính 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giá </a:t>
            </a:r>
            <a:endParaRPr lang="en-US" sz="2000" smtClean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200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trị 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biểu thức S = 49x</a:t>
            </a:r>
            <a:r>
              <a:rPr lang="en-US" sz="2000" baseline="30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+ 98y</a:t>
            </a:r>
            <a:r>
              <a:rPr lang="en-US" sz="2000" baseline="30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910936" y="2693361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A. 3400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910936" y="3919486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B. 4900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4831773" y="2693361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buSzPts val="3200"/>
            </a:pPr>
            <a:r>
              <a:rPr lang="es-ES" sz="2100">
                <a:ea typeface="Arial" panose="020B0604020202020204" pitchFamily="34" charset="0"/>
              </a:rPr>
              <a:t>C. 4100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4831772" y="3919486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D. 3600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4831772" y="2694959"/>
            <a:ext cx="3401325" cy="997425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buSzPts val="3200"/>
            </a:pPr>
            <a:r>
              <a:rPr lang="en-US" sz="2400"/>
              <a:t>C. 4100</a:t>
            </a:r>
            <a:endParaRPr lang="en-US" sz="2400"/>
          </a:p>
        </p:txBody>
      </p:sp>
      <p:pic>
        <p:nvPicPr>
          <p:cNvPr id="290" name="Google Shape;29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Trắc nghiệm Tính chất đường phân giác của tam giác có đáp á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7" y="460352"/>
            <a:ext cx="2340885" cy="180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45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9699922">
            <a:off x="7678002" y="2173687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48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770521" y="841636"/>
            <a:ext cx="3521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+mj-lt"/>
              </a:rPr>
              <a:t>Tính độ dài x trên Hình 4.24.</a:t>
            </a:r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2218" y="174341"/>
            <a:ext cx="3041217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4.10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tr.86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379165" y="1370488"/>
                <a:ext cx="4311437" cy="3347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000" smtClean="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𝑀𝑃𝐻</m:t>
                        </m:r>
                      </m:e>
                    </m:acc>
                    <m:r>
                      <a:rPr lang="fr-FR" sz="2000" i="1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𝑁𝑃𝐻</m:t>
                        </m:r>
                      </m:e>
                    </m:acc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PH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𝑀𝑃𝑁</m:t>
                        </m:r>
                      </m:e>
                    </m:acc>
                  </m:oMath>
                </a14:m>
                <a:endParaRPr lang="en-US" sz="20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Áp dụng tính chất đường phân giác của tam giác, ta có:</a:t>
                </a:r>
                <a:endParaRPr lang="en-US" sz="20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𝑀𝑃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𝑀𝐻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𝑁𝐻</m:t>
                        </m:r>
                      </m:den>
                    </m:f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5,1</m:t>
                        </m:r>
                      </m:den>
                    </m:f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20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000" i="1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5.5,1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=8,5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  (</a:t>
                </a:r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đvđd</a:t>
                </a:r>
                <a:r>
                  <a:rPr lang="fr-FR" sz="2000" smtClean="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0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165" y="1370488"/>
                <a:ext cx="4311437" cy="3347135"/>
              </a:xfrm>
              <a:prstGeom prst="rect">
                <a:avLst/>
              </a:prstGeom>
              <a:blipFill>
                <a:blip r:embed="rId3"/>
                <a:stretch>
                  <a:fillRect l="-1412" r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ectangle 91"/>
          <p:cNvSpPr/>
          <p:nvPr/>
        </p:nvSpPr>
        <p:spPr>
          <a:xfrm>
            <a:off x="6158819" y="912502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buClrTx/>
              <a:defRPr/>
            </a:pPr>
            <a:r>
              <a:rPr lang="vi-VN" sz="2000" b="1" i="1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lang="en-US" sz="2000" b="1" i="1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lang="en-US" sz="2000" b="1" i="1" kern="1200" dirty="0">
              <a:solidFill>
                <a:schemeClr val="bg2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83" y="1575277"/>
            <a:ext cx="3215005" cy="2253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3" grpId="0"/>
      <p:bldP spid="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39"/>
          <p:cNvSpPr/>
          <p:nvPr/>
        </p:nvSpPr>
        <p:spPr>
          <a:xfrm>
            <a:off x="2970559" y="417743"/>
            <a:ext cx="3112190" cy="4497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KHỞI ĐỘNG</a:t>
            </a:r>
            <a:endParaRPr b="1" i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54207" y="1058247"/>
                <a:ext cx="8344894" cy="1277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100" smtClean="0">
                    <a:solidFill>
                      <a:schemeClr val="bg1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hình 4.19, AD là đường phân giác của tam giác ABC. Hai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1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nl-NL" sz="21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</m:oMath>
                </a14:m>
                <a:r>
                  <a:rPr lang="nl-NL" sz="2100">
                    <a:solidFill>
                      <a:schemeClr val="bg1"/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1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nl-NL" sz="21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nl-NL" sz="2100">
                    <a:solidFill>
                      <a:schemeClr val="bg1"/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 bằng nhau không?</a:t>
                </a:r>
                <a:endParaRPr lang="en-US" sz="21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07" y="1058247"/>
                <a:ext cx="8344894" cy="1277209"/>
              </a:xfrm>
              <a:prstGeom prst="rect">
                <a:avLst/>
              </a:prstGeom>
              <a:blipFill>
                <a:blip r:embed="rId3"/>
                <a:stretch>
                  <a:fillRect l="-877" r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914052" y="2526210"/>
            <a:ext cx="3168697" cy="2451306"/>
            <a:chOff x="2222287" y="2796400"/>
            <a:chExt cx="2377646" cy="17801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2287" y="2796400"/>
              <a:ext cx="2377646" cy="178018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737655" y="2936495"/>
              <a:ext cx="7889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600" i="1" smtClean="0">
                  <a:solidFill>
                    <a:schemeClr val="tx1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H.4.19</a:t>
              </a:r>
              <a:endParaRPr lang="en-US" sz="1600" i="1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115" y="3275938"/>
            <a:ext cx="726192" cy="108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651;p36"/>
          <p:cNvSpPr/>
          <p:nvPr/>
        </p:nvSpPr>
        <p:spPr>
          <a:xfrm>
            <a:off x="2086175" y="1745076"/>
            <a:ext cx="5085899" cy="121613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339996">
                    <a:lumMod val="50000"/>
                  </a:srgb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VẬN</a:t>
            </a:r>
            <a:r>
              <a:rPr kumimoji="0" lang="en-US" sz="3800" b="1" i="0" u="none" strike="noStrike" kern="0" cap="none" spc="0" normalizeH="0" noProof="0" smtClean="0">
                <a:ln>
                  <a:noFill/>
                </a:ln>
                <a:solidFill>
                  <a:srgbClr val="339996">
                    <a:lumMod val="50000"/>
                  </a:srgb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DỤNG</a:t>
            </a:r>
            <a:endParaRPr kumimoji="0" lang="en-US" sz="3800" b="1" i="0" u="none" strike="noStrike" kern="0" cap="none" spc="0" normalizeH="0" baseline="0" noProof="0">
              <a:ln>
                <a:noFill/>
              </a:ln>
              <a:solidFill>
                <a:srgbClr val="339996">
                  <a:lumMod val="50000"/>
                </a:srgbClr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</p:spTree>
    <p:extLst>
      <p:ext uri="{BB962C8B-B14F-4D97-AF65-F5344CB8AC3E}">
        <p14:creationId xmlns:p14="http://schemas.microsoft.com/office/powerpoint/2010/main" val="4015569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700316" y="1016758"/>
            <a:ext cx="80031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+mn-lt"/>
              </a:rPr>
              <a:t>Cho tam giác ABC. Đường phân giác trong của góc A cắt BC tại D. Tính độ dài đoạn thẳng DC biết AB = 4,5 m; AC = 7,0 m và CB = 3,5 m (làm tròn kết quả đến hàng phần chục).</a:t>
            </a:r>
            <a:endParaRPr lang="en-US" sz="20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181682" y="361613"/>
            <a:ext cx="3041217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4.11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tr.86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1682" y="2713309"/>
            <a:ext cx="3040378" cy="2194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24" y="1275206"/>
            <a:ext cx="3040378" cy="2194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3641" y="38880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buClrTx/>
              <a:defRPr/>
            </a:pPr>
            <a:r>
              <a:rPr lang="vi-VN" sz="2000" b="1" i="1" kern="120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lang="en-US" sz="2000" b="1" i="1" kern="120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lang="en-US" sz="2000" b="1" i="1" kern="12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956857" y="1094465"/>
                <a:ext cx="4771505" cy="3733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000" smtClean="0">
                    <a:solidFill>
                      <a:schemeClr val="bg1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 đề bài, đường phân giác trong của góc A cắt BC tại D nên AD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endParaRPr lang="en-US" sz="20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Áp dụng tính chất đường phân giác của tam giác, ta có:</a:t>
                </a:r>
                <a:endParaRPr lang="en-US" sz="20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hay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fr-FR" sz="2000" smtClean="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fr-FR" sz="2000" smtClean="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0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857" y="1094465"/>
                <a:ext cx="4771505" cy="3733907"/>
              </a:xfrm>
              <a:prstGeom prst="rect">
                <a:avLst/>
              </a:prstGeom>
              <a:blipFill>
                <a:blip r:embed="rId5"/>
                <a:stretch>
                  <a:fillRect l="-1277" r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951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24" y="1275206"/>
            <a:ext cx="3040378" cy="2194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3641" y="38880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998421" y="1086152"/>
                <a:ext cx="4771505" cy="3674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2000" smtClean="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Áp dụng tính chất dãy tỉ số bằng nhau, ta có:</a:t>
                </a:r>
                <a:endParaRPr lang="en-US" sz="200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DB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DC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DB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DC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BC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23</m:t>
                          </m:r>
                        </m:den>
                      </m:f>
                    </m:oMath>
                  </m:oMathPara>
                </a14:m>
                <a:endParaRPr lang="en-US" sz="200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200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fr-FR" sz="200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ra </a:t>
                </a:r>
                <a:endParaRPr lang="fr-FR" sz="2000" smtClean="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23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49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23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m</m:t>
                      </m:r>
                    </m:oMath>
                  </m:oMathPara>
                </a14:m>
                <a:endParaRPr lang="en-US" sz="200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200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Vậy DC ≈ 2,1 m.</a:t>
                </a:r>
                <a:endParaRPr lang="en-US" sz="200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421" y="1086152"/>
                <a:ext cx="4771505" cy="3674917"/>
              </a:xfrm>
              <a:prstGeom prst="rect">
                <a:avLst/>
              </a:prstGeom>
              <a:blipFill>
                <a:blip r:embed="rId5"/>
                <a:stretch>
                  <a:fillRect l="-1405" r="-1277" b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433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288232" y="193565"/>
            <a:ext cx="3041217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4.12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tr.86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8232" y="759271"/>
            <a:ext cx="8265382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+mn-lt"/>
              </a:rPr>
              <a:t>Nhà bạn Mai ở vị trí M, nhà bạn Dung ở vị trí D (Hình 4.25), biết rằng tứ giác ABCD là hình vuông và M là trung điểm của AB. Hai bạn đi bộ với cùng một vận tốc trên con đường MD để đến điểm I</a:t>
            </a:r>
            <a:r>
              <a:rPr lang="vi-VN" sz="2000">
                <a:solidFill>
                  <a:schemeClr val="bg1"/>
                </a:solidFill>
                <a:latin typeface="+mn-lt"/>
              </a:rPr>
              <a:t>. </a:t>
            </a:r>
            <a:endParaRPr lang="en-US" sz="200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44" y="2082841"/>
            <a:ext cx="3063240" cy="30341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8232" y="2179596"/>
            <a:ext cx="4823264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>
                <a:solidFill>
                  <a:srgbClr val="FFFFFF"/>
                </a:solidFill>
                <a:latin typeface="Arial" panose="020B0604020202020204" pitchFamily="34" charset="0"/>
              </a:rPr>
              <a:t>Bạn Mai xuất phát lúc 7h. Hỏi bạn </a:t>
            </a:r>
            <a:r>
              <a:rPr lang="vi-VN" sz="2000">
                <a:solidFill>
                  <a:srgbClr val="FFFFFF"/>
                </a:solidFill>
                <a:latin typeface="Arial" panose="020B0604020202020204" pitchFamily="34" charset="0"/>
              </a:rPr>
              <a:t>Dung </a:t>
            </a:r>
            <a:r>
              <a:rPr lang="vi-VN" sz="2000" smtClean="0">
                <a:solidFill>
                  <a:srgbClr val="FFFFFF"/>
                </a:solidFill>
                <a:latin typeface="Arial" panose="020B0604020202020204" pitchFamily="34" charset="0"/>
              </a:rPr>
              <a:t>xuất </a:t>
            </a:r>
            <a:r>
              <a:rPr lang="vi-VN" sz="2000">
                <a:solidFill>
                  <a:srgbClr val="FFFFFF"/>
                </a:solidFill>
                <a:latin typeface="Arial" panose="020B0604020202020204" pitchFamily="34" charset="0"/>
              </a:rPr>
              <a:t>phát lúc mấy giờ để gặp bạn Mai lúc 7h30 tại điểm I?</a:t>
            </a:r>
            <a:endParaRPr 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 dir="r"/>
      </p:transition>
    </mc:Choice>
    <mc:Fallback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570567"/>
            <a:ext cx="3063240" cy="3034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1543" y="39794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537853" y="1022137"/>
                <a:ext cx="5139511" cy="3956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1800" smtClean="0">
                    <a:solidFill>
                      <a:schemeClr val="bg1"/>
                    </a:solidFill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đề bài, ABCD là hình vuông nên AB = AD và AC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Vì M là trung điểm của AB nên</a:t>
                </a: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1800" smtClean="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18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AM </a:t>
                </a: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= BM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AD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𝐴𝐷</m:t>
                        </m:r>
                      </m:den>
                    </m:f>
                    <m:r>
                      <a:rPr lang="en-US" sz="1800" i="1">
                        <a:solidFill>
                          <a:schemeClr val="bg1"/>
                        </a:solidFill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Vì AC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hay AI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𝑀𝐴𝐷</m:t>
                        </m:r>
                      </m:e>
                    </m:acc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, áp dụng tính chất đường phân giác trong tam giác ADM, ta có: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𝐴𝐷</m:t>
                        </m:r>
                      </m:den>
                    </m:f>
                    <m:r>
                      <a:rPr lang="en-US" sz="1800" i="1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𝐼𝑀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𝐼𝐷</m:t>
                        </m:r>
                      </m:den>
                    </m:f>
                    <m:r>
                      <a:rPr lang="en-US" sz="1800" i="1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, suy ra ID = </a:t>
                </a: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2IM</a:t>
                </a:r>
                <a:r>
                  <a:rPr lang="en-US" sz="18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3" y="1022137"/>
                <a:ext cx="5139511" cy="3956468"/>
              </a:xfrm>
              <a:prstGeom prst="rect">
                <a:avLst/>
              </a:prstGeom>
              <a:blipFill>
                <a:blip r:embed="rId4"/>
                <a:stretch>
                  <a:fillRect l="-949" r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36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570567"/>
            <a:ext cx="3063240" cy="3034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1543" y="39794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2151" y="816342"/>
            <a:ext cx="50109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Giả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sử vận tốc đi bộ của bạn Mai và bạn Dung đều bằng nhau.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Theo đề bài, I là địa điểm gặp nhau nên bạn Mai đi theo quãng đường MI, bạn Dung đi theo quãng đường DI.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Vì quãng đường bạn Dung đi gấp 2 lần quãng đường bạn Mai đi và vận tốc đi bộ của hai bạn đều bằng nhau (giả sử) nên thời gian bạn Dung đi gấp 2 lần thời gian bạn Mai đi thì hai bạn mới gặp nhau tại địa điểm I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339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570567"/>
            <a:ext cx="3063240" cy="3034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1543" y="39794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980934"/>
            <a:ext cx="5010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Bạn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Dung gặp bạn Mai lúc 7h30 nên thời gian bạn Mai đi trên quãng đường MI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7h30 – 7h = 30 phút.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Khi đó, thời gian bạn Dung đi là 1h. Do đó, bạn Dung xuất phát từ lúc: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7h30 – 1h = 6h30.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Vậy bạn Dung xuất phát lúc 6h30 để gặp bạn Mai lúc 7h30 tại điểm I.</a:t>
            </a:r>
          </a:p>
        </p:txBody>
      </p:sp>
    </p:spTree>
    <p:extLst>
      <p:ext uri="{BB962C8B-B14F-4D97-AF65-F5344CB8AC3E}">
        <p14:creationId xmlns:p14="http://schemas.microsoft.com/office/powerpoint/2010/main" val="421049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3097" y="1761726"/>
            <a:ext cx="671379" cy="634059"/>
            <a:chOff x="1147775" y="1500636"/>
            <a:chExt cx="1060200" cy="1060200"/>
          </a:xfrm>
        </p:grpSpPr>
        <p:sp>
          <p:nvSpPr>
            <p:cNvPr id="2308" name="Google Shape;2308;p46"/>
            <p:cNvSpPr/>
            <p:nvPr/>
          </p:nvSpPr>
          <p:spPr>
            <a:xfrm>
              <a:off x="1147775" y="1500636"/>
              <a:ext cx="1060200" cy="1060200"/>
            </a:xfrm>
            <a:prstGeom prst="ellipse">
              <a:avLst/>
            </a:pr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2" name="Google Shape;2312;p46"/>
            <p:cNvGrpSpPr/>
            <p:nvPr/>
          </p:nvGrpSpPr>
          <p:grpSpPr>
            <a:xfrm>
              <a:off x="1586144" y="1747269"/>
              <a:ext cx="183463" cy="566935"/>
              <a:chOff x="2628725" y="1304750"/>
              <a:chExt cx="127175" cy="397375"/>
            </a:xfrm>
          </p:grpSpPr>
          <p:sp>
            <p:nvSpPr>
              <p:cNvPr id="2313" name="Google Shape;2313;p46"/>
              <p:cNvSpPr/>
              <p:nvPr/>
            </p:nvSpPr>
            <p:spPr>
              <a:xfrm>
                <a:off x="2628725" y="1378850"/>
                <a:ext cx="12717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10299" extrusionOk="0">
                    <a:moveTo>
                      <a:pt x="1" y="0"/>
                    </a:moveTo>
                    <a:lnTo>
                      <a:pt x="1" y="10299"/>
                    </a:lnTo>
                    <a:lnTo>
                      <a:pt x="5086" y="10299"/>
                    </a:lnTo>
                    <a:lnTo>
                      <a:pt x="50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46"/>
              <p:cNvSpPr/>
              <p:nvPr/>
            </p:nvSpPr>
            <p:spPr>
              <a:xfrm>
                <a:off x="2628725" y="1304750"/>
                <a:ext cx="12717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3271" extrusionOk="0">
                    <a:moveTo>
                      <a:pt x="1713" y="0"/>
                    </a:moveTo>
                    <a:lnTo>
                      <a:pt x="1534" y="26"/>
                    </a:lnTo>
                    <a:lnTo>
                      <a:pt x="1355" y="51"/>
                    </a:lnTo>
                    <a:lnTo>
                      <a:pt x="1202" y="77"/>
                    </a:lnTo>
                    <a:lnTo>
                      <a:pt x="1049" y="128"/>
                    </a:lnTo>
                    <a:lnTo>
                      <a:pt x="895" y="204"/>
                    </a:lnTo>
                    <a:lnTo>
                      <a:pt x="742" y="307"/>
                    </a:lnTo>
                    <a:lnTo>
                      <a:pt x="614" y="383"/>
                    </a:lnTo>
                    <a:lnTo>
                      <a:pt x="512" y="511"/>
                    </a:lnTo>
                    <a:lnTo>
                      <a:pt x="384" y="613"/>
                    </a:lnTo>
                    <a:lnTo>
                      <a:pt x="307" y="741"/>
                    </a:lnTo>
                    <a:lnTo>
                      <a:pt x="205" y="894"/>
                    </a:lnTo>
                    <a:lnTo>
                      <a:pt x="129" y="1048"/>
                    </a:lnTo>
                    <a:lnTo>
                      <a:pt x="77" y="1201"/>
                    </a:lnTo>
                    <a:lnTo>
                      <a:pt x="52" y="1354"/>
                    </a:lnTo>
                    <a:lnTo>
                      <a:pt x="26" y="1533"/>
                    </a:lnTo>
                    <a:lnTo>
                      <a:pt x="1" y="1687"/>
                    </a:lnTo>
                    <a:lnTo>
                      <a:pt x="1" y="3271"/>
                    </a:lnTo>
                    <a:lnTo>
                      <a:pt x="5086" y="3271"/>
                    </a:lnTo>
                    <a:lnTo>
                      <a:pt x="5086" y="1687"/>
                    </a:lnTo>
                    <a:lnTo>
                      <a:pt x="5086" y="1533"/>
                    </a:lnTo>
                    <a:lnTo>
                      <a:pt x="5061" y="1354"/>
                    </a:lnTo>
                    <a:lnTo>
                      <a:pt x="5009" y="1201"/>
                    </a:lnTo>
                    <a:lnTo>
                      <a:pt x="4958" y="1048"/>
                    </a:lnTo>
                    <a:lnTo>
                      <a:pt x="4882" y="894"/>
                    </a:lnTo>
                    <a:lnTo>
                      <a:pt x="4805" y="741"/>
                    </a:lnTo>
                    <a:lnTo>
                      <a:pt x="4703" y="613"/>
                    </a:lnTo>
                    <a:lnTo>
                      <a:pt x="4601" y="511"/>
                    </a:lnTo>
                    <a:lnTo>
                      <a:pt x="4473" y="383"/>
                    </a:lnTo>
                    <a:lnTo>
                      <a:pt x="4345" y="307"/>
                    </a:lnTo>
                    <a:lnTo>
                      <a:pt x="4217" y="204"/>
                    </a:lnTo>
                    <a:lnTo>
                      <a:pt x="4064" y="128"/>
                    </a:lnTo>
                    <a:lnTo>
                      <a:pt x="3911" y="77"/>
                    </a:lnTo>
                    <a:lnTo>
                      <a:pt x="3757" y="51"/>
                    </a:lnTo>
                    <a:lnTo>
                      <a:pt x="3578" y="26"/>
                    </a:lnTo>
                    <a:lnTo>
                      <a:pt x="34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46"/>
              <p:cNvSpPr/>
              <p:nvPr/>
            </p:nvSpPr>
            <p:spPr>
              <a:xfrm>
                <a:off x="2693250" y="1304750"/>
                <a:ext cx="6265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3271" extrusionOk="0">
                    <a:moveTo>
                      <a:pt x="1" y="0"/>
                    </a:moveTo>
                    <a:lnTo>
                      <a:pt x="282" y="102"/>
                    </a:lnTo>
                    <a:lnTo>
                      <a:pt x="537" y="256"/>
                    </a:lnTo>
                    <a:lnTo>
                      <a:pt x="742" y="434"/>
                    </a:lnTo>
                    <a:lnTo>
                      <a:pt x="946" y="664"/>
                    </a:lnTo>
                    <a:lnTo>
                      <a:pt x="1100" y="920"/>
                    </a:lnTo>
                    <a:lnTo>
                      <a:pt x="1227" y="1176"/>
                    </a:lnTo>
                    <a:lnTo>
                      <a:pt x="1304" y="1482"/>
                    </a:lnTo>
                    <a:lnTo>
                      <a:pt x="1330" y="1789"/>
                    </a:lnTo>
                    <a:lnTo>
                      <a:pt x="1330" y="3271"/>
                    </a:lnTo>
                    <a:lnTo>
                      <a:pt x="2505" y="3271"/>
                    </a:lnTo>
                    <a:lnTo>
                      <a:pt x="2505" y="1687"/>
                    </a:lnTo>
                    <a:lnTo>
                      <a:pt x="2505" y="1533"/>
                    </a:lnTo>
                    <a:lnTo>
                      <a:pt x="2480" y="1354"/>
                    </a:lnTo>
                    <a:lnTo>
                      <a:pt x="2428" y="1201"/>
                    </a:lnTo>
                    <a:lnTo>
                      <a:pt x="2377" y="1048"/>
                    </a:lnTo>
                    <a:lnTo>
                      <a:pt x="2301" y="894"/>
                    </a:lnTo>
                    <a:lnTo>
                      <a:pt x="2224" y="741"/>
                    </a:lnTo>
                    <a:lnTo>
                      <a:pt x="2122" y="613"/>
                    </a:lnTo>
                    <a:lnTo>
                      <a:pt x="2020" y="511"/>
                    </a:lnTo>
                    <a:lnTo>
                      <a:pt x="1892" y="383"/>
                    </a:lnTo>
                    <a:lnTo>
                      <a:pt x="1764" y="307"/>
                    </a:lnTo>
                    <a:lnTo>
                      <a:pt x="1636" y="204"/>
                    </a:lnTo>
                    <a:lnTo>
                      <a:pt x="1483" y="128"/>
                    </a:lnTo>
                    <a:lnTo>
                      <a:pt x="1330" y="77"/>
                    </a:lnTo>
                    <a:lnTo>
                      <a:pt x="1176" y="51"/>
                    </a:lnTo>
                    <a:lnTo>
                      <a:pt x="997" y="26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rgbClr val="FF8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46"/>
              <p:cNvSpPr/>
              <p:nvPr/>
            </p:nvSpPr>
            <p:spPr>
              <a:xfrm>
                <a:off x="2628725" y="1636300"/>
                <a:ext cx="12717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2633" extrusionOk="0">
                    <a:moveTo>
                      <a:pt x="1" y="1"/>
                    </a:moveTo>
                    <a:lnTo>
                      <a:pt x="2224" y="2480"/>
                    </a:lnTo>
                    <a:lnTo>
                      <a:pt x="2301" y="2556"/>
                    </a:lnTo>
                    <a:lnTo>
                      <a:pt x="2377" y="2582"/>
                    </a:lnTo>
                    <a:lnTo>
                      <a:pt x="2454" y="2607"/>
                    </a:lnTo>
                    <a:lnTo>
                      <a:pt x="2556" y="2633"/>
                    </a:lnTo>
                    <a:lnTo>
                      <a:pt x="2633" y="2607"/>
                    </a:lnTo>
                    <a:lnTo>
                      <a:pt x="2735" y="2582"/>
                    </a:lnTo>
                    <a:lnTo>
                      <a:pt x="2812" y="2556"/>
                    </a:lnTo>
                    <a:lnTo>
                      <a:pt x="2888" y="2480"/>
                    </a:lnTo>
                    <a:lnTo>
                      <a:pt x="50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46"/>
              <p:cNvSpPr/>
              <p:nvPr/>
            </p:nvSpPr>
            <p:spPr>
              <a:xfrm>
                <a:off x="2686225" y="1412700"/>
                <a:ext cx="12175" cy="2236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8945" extrusionOk="0">
                    <a:moveTo>
                      <a:pt x="154" y="1"/>
                    </a:moveTo>
                    <a:lnTo>
                      <a:pt x="77" y="52"/>
                    </a:lnTo>
                    <a:lnTo>
                      <a:pt x="26" y="128"/>
                    </a:lnTo>
                    <a:lnTo>
                      <a:pt x="1" y="231"/>
                    </a:lnTo>
                    <a:lnTo>
                      <a:pt x="1" y="8945"/>
                    </a:lnTo>
                    <a:lnTo>
                      <a:pt x="486" y="8945"/>
                    </a:lnTo>
                    <a:lnTo>
                      <a:pt x="486" y="231"/>
                    </a:lnTo>
                    <a:lnTo>
                      <a:pt x="486" y="128"/>
                    </a:lnTo>
                    <a:lnTo>
                      <a:pt x="435" y="52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46"/>
              <p:cNvSpPr/>
              <p:nvPr/>
            </p:nvSpPr>
            <p:spPr>
              <a:xfrm>
                <a:off x="2628725" y="1378850"/>
                <a:ext cx="12717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1841" extrusionOk="0">
                    <a:moveTo>
                      <a:pt x="1" y="0"/>
                    </a:moveTo>
                    <a:lnTo>
                      <a:pt x="1" y="1840"/>
                    </a:lnTo>
                    <a:lnTo>
                      <a:pt x="5086" y="1840"/>
                    </a:lnTo>
                    <a:lnTo>
                      <a:pt x="508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46"/>
              <p:cNvSpPr/>
              <p:nvPr/>
            </p:nvSpPr>
            <p:spPr>
              <a:xfrm>
                <a:off x="2662600" y="1674000"/>
                <a:ext cx="5942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125" extrusionOk="0">
                    <a:moveTo>
                      <a:pt x="0" y="0"/>
                    </a:moveTo>
                    <a:lnTo>
                      <a:pt x="869" y="972"/>
                    </a:lnTo>
                    <a:lnTo>
                      <a:pt x="946" y="1023"/>
                    </a:lnTo>
                    <a:lnTo>
                      <a:pt x="1022" y="1074"/>
                    </a:lnTo>
                    <a:lnTo>
                      <a:pt x="1099" y="1099"/>
                    </a:lnTo>
                    <a:lnTo>
                      <a:pt x="1201" y="1125"/>
                    </a:lnTo>
                    <a:lnTo>
                      <a:pt x="1278" y="1099"/>
                    </a:lnTo>
                    <a:lnTo>
                      <a:pt x="1380" y="1074"/>
                    </a:lnTo>
                    <a:lnTo>
                      <a:pt x="1457" y="1023"/>
                    </a:lnTo>
                    <a:lnTo>
                      <a:pt x="1533" y="972"/>
                    </a:lnTo>
                    <a:lnTo>
                      <a:pt x="23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148479" y="1801367"/>
            <a:ext cx="671379" cy="634059"/>
            <a:chOff x="3077150" y="1500636"/>
            <a:chExt cx="1060200" cy="1060200"/>
          </a:xfrm>
        </p:grpSpPr>
        <p:sp>
          <p:nvSpPr>
            <p:cNvPr id="2309" name="Google Shape;2309;p46"/>
            <p:cNvSpPr/>
            <p:nvPr/>
          </p:nvSpPr>
          <p:spPr>
            <a:xfrm>
              <a:off x="3077150" y="1500636"/>
              <a:ext cx="1060200" cy="1060200"/>
            </a:xfrm>
            <a:prstGeom prst="ellipse">
              <a:avLst/>
            </a:prstGeom>
            <a:solidFill>
              <a:schemeClr val="accent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0" name="Google Shape;2320;p46"/>
            <p:cNvGrpSpPr/>
            <p:nvPr/>
          </p:nvGrpSpPr>
          <p:grpSpPr>
            <a:xfrm>
              <a:off x="3427051" y="1747269"/>
              <a:ext cx="360398" cy="566935"/>
              <a:chOff x="3314875" y="1304750"/>
              <a:chExt cx="249825" cy="397375"/>
            </a:xfrm>
          </p:grpSpPr>
          <p:sp>
            <p:nvSpPr>
              <p:cNvPr id="2321" name="Google Shape;2321;p46"/>
              <p:cNvSpPr/>
              <p:nvPr/>
            </p:nvSpPr>
            <p:spPr>
              <a:xfrm>
                <a:off x="3314875" y="1304750"/>
                <a:ext cx="249825" cy="397375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15895" extrusionOk="0">
                    <a:moveTo>
                      <a:pt x="3271" y="0"/>
                    </a:moveTo>
                    <a:lnTo>
                      <a:pt x="2914" y="51"/>
                    </a:lnTo>
                    <a:lnTo>
                      <a:pt x="2556" y="153"/>
                    </a:lnTo>
                    <a:lnTo>
                      <a:pt x="2224" y="281"/>
                    </a:lnTo>
                    <a:lnTo>
                      <a:pt x="1917" y="434"/>
                    </a:lnTo>
                    <a:lnTo>
                      <a:pt x="1610" y="613"/>
                    </a:lnTo>
                    <a:lnTo>
                      <a:pt x="1329" y="818"/>
                    </a:lnTo>
                    <a:lnTo>
                      <a:pt x="1074" y="1048"/>
                    </a:lnTo>
                    <a:lnTo>
                      <a:pt x="844" y="1329"/>
                    </a:lnTo>
                    <a:lnTo>
                      <a:pt x="614" y="1610"/>
                    </a:lnTo>
                    <a:lnTo>
                      <a:pt x="435" y="1891"/>
                    </a:lnTo>
                    <a:lnTo>
                      <a:pt x="281" y="2223"/>
                    </a:lnTo>
                    <a:lnTo>
                      <a:pt x="154" y="2555"/>
                    </a:lnTo>
                    <a:lnTo>
                      <a:pt x="77" y="2913"/>
                    </a:lnTo>
                    <a:lnTo>
                      <a:pt x="26" y="3271"/>
                    </a:lnTo>
                    <a:lnTo>
                      <a:pt x="0" y="3629"/>
                    </a:lnTo>
                    <a:lnTo>
                      <a:pt x="0" y="14873"/>
                    </a:lnTo>
                    <a:lnTo>
                      <a:pt x="26" y="15077"/>
                    </a:lnTo>
                    <a:lnTo>
                      <a:pt x="77" y="15282"/>
                    </a:lnTo>
                    <a:lnTo>
                      <a:pt x="179" y="15460"/>
                    </a:lnTo>
                    <a:lnTo>
                      <a:pt x="307" y="15614"/>
                    </a:lnTo>
                    <a:lnTo>
                      <a:pt x="460" y="15716"/>
                    </a:lnTo>
                    <a:lnTo>
                      <a:pt x="639" y="15818"/>
                    </a:lnTo>
                    <a:lnTo>
                      <a:pt x="818" y="15895"/>
                    </a:lnTo>
                    <a:lnTo>
                      <a:pt x="9174" y="15895"/>
                    </a:lnTo>
                    <a:lnTo>
                      <a:pt x="9379" y="15818"/>
                    </a:lnTo>
                    <a:lnTo>
                      <a:pt x="9558" y="15716"/>
                    </a:lnTo>
                    <a:lnTo>
                      <a:pt x="9711" y="15614"/>
                    </a:lnTo>
                    <a:lnTo>
                      <a:pt x="9813" y="15460"/>
                    </a:lnTo>
                    <a:lnTo>
                      <a:pt x="9915" y="15282"/>
                    </a:lnTo>
                    <a:lnTo>
                      <a:pt x="9992" y="15077"/>
                    </a:lnTo>
                    <a:lnTo>
                      <a:pt x="9992" y="14873"/>
                    </a:lnTo>
                    <a:lnTo>
                      <a:pt x="9992" y="3629"/>
                    </a:lnTo>
                    <a:lnTo>
                      <a:pt x="9992" y="3271"/>
                    </a:lnTo>
                    <a:lnTo>
                      <a:pt x="9941" y="2913"/>
                    </a:lnTo>
                    <a:lnTo>
                      <a:pt x="9839" y="2555"/>
                    </a:lnTo>
                    <a:lnTo>
                      <a:pt x="9711" y="2223"/>
                    </a:lnTo>
                    <a:lnTo>
                      <a:pt x="9558" y="1891"/>
                    </a:lnTo>
                    <a:lnTo>
                      <a:pt x="9379" y="1610"/>
                    </a:lnTo>
                    <a:lnTo>
                      <a:pt x="9174" y="1329"/>
                    </a:lnTo>
                    <a:lnTo>
                      <a:pt x="8944" y="1048"/>
                    </a:lnTo>
                    <a:lnTo>
                      <a:pt x="8663" y="818"/>
                    </a:lnTo>
                    <a:lnTo>
                      <a:pt x="8382" y="613"/>
                    </a:lnTo>
                    <a:lnTo>
                      <a:pt x="8101" y="434"/>
                    </a:lnTo>
                    <a:lnTo>
                      <a:pt x="7769" y="281"/>
                    </a:lnTo>
                    <a:lnTo>
                      <a:pt x="7437" y="153"/>
                    </a:lnTo>
                    <a:lnTo>
                      <a:pt x="7079" y="51"/>
                    </a:lnTo>
                    <a:lnTo>
                      <a:pt x="67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46"/>
              <p:cNvSpPr/>
              <p:nvPr/>
            </p:nvSpPr>
            <p:spPr>
              <a:xfrm>
                <a:off x="3314875" y="1454875"/>
                <a:ext cx="2498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6466" extrusionOk="0">
                    <a:moveTo>
                      <a:pt x="0" y="0"/>
                    </a:moveTo>
                    <a:lnTo>
                      <a:pt x="0" y="6466"/>
                    </a:lnTo>
                    <a:lnTo>
                      <a:pt x="9992" y="6466"/>
                    </a:lnTo>
                    <a:lnTo>
                      <a:pt x="99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963861" y="1801367"/>
            <a:ext cx="671379" cy="634059"/>
            <a:chOff x="5006525" y="1500636"/>
            <a:chExt cx="1060200" cy="1060200"/>
          </a:xfrm>
        </p:grpSpPr>
        <p:sp>
          <p:nvSpPr>
            <p:cNvPr id="2310" name="Google Shape;2310;p46"/>
            <p:cNvSpPr/>
            <p:nvPr/>
          </p:nvSpPr>
          <p:spPr>
            <a:xfrm>
              <a:off x="5006525" y="1500636"/>
              <a:ext cx="1060200" cy="1060200"/>
            </a:xfrm>
            <a:prstGeom prst="ellipse">
              <a:avLst/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0" name="Google Shape;2330;p46"/>
            <p:cNvGrpSpPr/>
            <p:nvPr/>
          </p:nvGrpSpPr>
          <p:grpSpPr>
            <a:xfrm>
              <a:off x="5407116" y="1747269"/>
              <a:ext cx="259019" cy="566935"/>
              <a:chOff x="4097475" y="1304750"/>
              <a:chExt cx="179550" cy="397375"/>
            </a:xfrm>
          </p:grpSpPr>
          <p:sp>
            <p:nvSpPr>
              <p:cNvPr id="2331" name="Google Shape;2331;p46"/>
              <p:cNvSpPr/>
              <p:nvPr/>
            </p:nvSpPr>
            <p:spPr>
              <a:xfrm>
                <a:off x="4097475" y="1304750"/>
                <a:ext cx="1795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7182" h="11832" extrusionOk="0">
                    <a:moveTo>
                      <a:pt x="1713" y="0"/>
                    </a:moveTo>
                    <a:lnTo>
                      <a:pt x="1534" y="26"/>
                    </a:lnTo>
                    <a:lnTo>
                      <a:pt x="1329" y="77"/>
                    </a:lnTo>
                    <a:lnTo>
                      <a:pt x="1176" y="128"/>
                    </a:lnTo>
                    <a:lnTo>
                      <a:pt x="997" y="230"/>
                    </a:lnTo>
                    <a:lnTo>
                      <a:pt x="844" y="307"/>
                    </a:lnTo>
                    <a:lnTo>
                      <a:pt x="690" y="434"/>
                    </a:lnTo>
                    <a:lnTo>
                      <a:pt x="563" y="537"/>
                    </a:lnTo>
                    <a:lnTo>
                      <a:pt x="435" y="690"/>
                    </a:lnTo>
                    <a:lnTo>
                      <a:pt x="333" y="818"/>
                    </a:lnTo>
                    <a:lnTo>
                      <a:pt x="231" y="971"/>
                    </a:lnTo>
                    <a:lnTo>
                      <a:pt x="154" y="1150"/>
                    </a:lnTo>
                    <a:lnTo>
                      <a:pt x="103" y="1329"/>
                    </a:lnTo>
                    <a:lnTo>
                      <a:pt x="52" y="1508"/>
                    </a:lnTo>
                    <a:lnTo>
                      <a:pt x="26" y="1687"/>
                    </a:lnTo>
                    <a:lnTo>
                      <a:pt x="1" y="1891"/>
                    </a:lnTo>
                    <a:lnTo>
                      <a:pt x="1" y="11423"/>
                    </a:lnTo>
                    <a:lnTo>
                      <a:pt x="26" y="11499"/>
                    </a:lnTo>
                    <a:lnTo>
                      <a:pt x="26" y="11576"/>
                    </a:lnTo>
                    <a:lnTo>
                      <a:pt x="77" y="11653"/>
                    </a:lnTo>
                    <a:lnTo>
                      <a:pt x="128" y="11729"/>
                    </a:lnTo>
                    <a:lnTo>
                      <a:pt x="179" y="11781"/>
                    </a:lnTo>
                    <a:lnTo>
                      <a:pt x="256" y="11806"/>
                    </a:lnTo>
                    <a:lnTo>
                      <a:pt x="333" y="11832"/>
                    </a:lnTo>
                    <a:lnTo>
                      <a:pt x="6849" y="11832"/>
                    </a:lnTo>
                    <a:lnTo>
                      <a:pt x="6926" y="11806"/>
                    </a:lnTo>
                    <a:lnTo>
                      <a:pt x="7002" y="11781"/>
                    </a:lnTo>
                    <a:lnTo>
                      <a:pt x="7054" y="11729"/>
                    </a:lnTo>
                    <a:lnTo>
                      <a:pt x="7105" y="11653"/>
                    </a:lnTo>
                    <a:lnTo>
                      <a:pt x="7156" y="11576"/>
                    </a:lnTo>
                    <a:lnTo>
                      <a:pt x="7156" y="11499"/>
                    </a:lnTo>
                    <a:lnTo>
                      <a:pt x="7181" y="11423"/>
                    </a:lnTo>
                    <a:lnTo>
                      <a:pt x="7181" y="1891"/>
                    </a:lnTo>
                    <a:lnTo>
                      <a:pt x="7156" y="1687"/>
                    </a:lnTo>
                    <a:lnTo>
                      <a:pt x="7130" y="1508"/>
                    </a:lnTo>
                    <a:lnTo>
                      <a:pt x="7079" y="1329"/>
                    </a:lnTo>
                    <a:lnTo>
                      <a:pt x="7028" y="1150"/>
                    </a:lnTo>
                    <a:lnTo>
                      <a:pt x="6951" y="971"/>
                    </a:lnTo>
                    <a:lnTo>
                      <a:pt x="6849" y="818"/>
                    </a:lnTo>
                    <a:lnTo>
                      <a:pt x="6747" y="690"/>
                    </a:lnTo>
                    <a:lnTo>
                      <a:pt x="6619" y="537"/>
                    </a:lnTo>
                    <a:lnTo>
                      <a:pt x="6491" y="434"/>
                    </a:lnTo>
                    <a:lnTo>
                      <a:pt x="6338" y="307"/>
                    </a:lnTo>
                    <a:lnTo>
                      <a:pt x="6185" y="230"/>
                    </a:lnTo>
                    <a:lnTo>
                      <a:pt x="6006" y="128"/>
                    </a:lnTo>
                    <a:lnTo>
                      <a:pt x="5852" y="77"/>
                    </a:lnTo>
                    <a:lnTo>
                      <a:pt x="5648" y="26"/>
                    </a:lnTo>
                    <a:lnTo>
                      <a:pt x="54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46"/>
              <p:cNvSpPr/>
              <p:nvPr/>
            </p:nvSpPr>
            <p:spPr>
              <a:xfrm>
                <a:off x="4114075" y="1600525"/>
                <a:ext cx="146325" cy="59450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2378" extrusionOk="0">
                    <a:moveTo>
                      <a:pt x="1" y="1"/>
                    </a:moveTo>
                    <a:lnTo>
                      <a:pt x="205" y="256"/>
                    </a:lnTo>
                    <a:lnTo>
                      <a:pt x="384" y="486"/>
                    </a:lnTo>
                    <a:lnTo>
                      <a:pt x="538" y="716"/>
                    </a:lnTo>
                    <a:lnTo>
                      <a:pt x="665" y="972"/>
                    </a:lnTo>
                    <a:lnTo>
                      <a:pt x="768" y="1202"/>
                    </a:lnTo>
                    <a:lnTo>
                      <a:pt x="844" y="1457"/>
                    </a:lnTo>
                    <a:lnTo>
                      <a:pt x="895" y="1687"/>
                    </a:lnTo>
                    <a:lnTo>
                      <a:pt x="921" y="1917"/>
                    </a:lnTo>
                    <a:lnTo>
                      <a:pt x="921" y="2019"/>
                    </a:lnTo>
                    <a:lnTo>
                      <a:pt x="946" y="2096"/>
                    </a:lnTo>
                    <a:lnTo>
                      <a:pt x="998" y="2173"/>
                    </a:lnTo>
                    <a:lnTo>
                      <a:pt x="1049" y="2249"/>
                    </a:lnTo>
                    <a:lnTo>
                      <a:pt x="1125" y="2301"/>
                    </a:lnTo>
                    <a:lnTo>
                      <a:pt x="1176" y="2326"/>
                    </a:lnTo>
                    <a:lnTo>
                      <a:pt x="1279" y="2352"/>
                    </a:lnTo>
                    <a:lnTo>
                      <a:pt x="1355" y="2377"/>
                    </a:lnTo>
                    <a:lnTo>
                      <a:pt x="4499" y="2377"/>
                    </a:lnTo>
                    <a:lnTo>
                      <a:pt x="4575" y="2352"/>
                    </a:lnTo>
                    <a:lnTo>
                      <a:pt x="4652" y="2326"/>
                    </a:lnTo>
                    <a:lnTo>
                      <a:pt x="4729" y="2301"/>
                    </a:lnTo>
                    <a:lnTo>
                      <a:pt x="4805" y="2249"/>
                    </a:lnTo>
                    <a:lnTo>
                      <a:pt x="4856" y="2173"/>
                    </a:lnTo>
                    <a:lnTo>
                      <a:pt x="4907" y="2096"/>
                    </a:lnTo>
                    <a:lnTo>
                      <a:pt x="4933" y="2019"/>
                    </a:lnTo>
                    <a:lnTo>
                      <a:pt x="4933" y="1917"/>
                    </a:lnTo>
                    <a:lnTo>
                      <a:pt x="4958" y="1687"/>
                    </a:lnTo>
                    <a:lnTo>
                      <a:pt x="5010" y="1457"/>
                    </a:lnTo>
                    <a:lnTo>
                      <a:pt x="5086" y="1202"/>
                    </a:lnTo>
                    <a:lnTo>
                      <a:pt x="5188" y="972"/>
                    </a:lnTo>
                    <a:lnTo>
                      <a:pt x="5316" y="716"/>
                    </a:lnTo>
                    <a:lnTo>
                      <a:pt x="5470" y="486"/>
                    </a:lnTo>
                    <a:lnTo>
                      <a:pt x="5648" y="256"/>
                    </a:lnTo>
                    <a:lnTo>
                      <a:pt x="585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46"/>
              <p:cNvSpPr/>
              <p:nvPr/>
            </p:nvSpPr>
            <p:spPr>
              <a:xfrm>
                <a:off x="4159450" y="1659950"/>
                <a:ext cx="55600" cy="421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1687" extrusionOk="0">
                    <a:moveTo>
                      <a:pt x="0" y="0"/>
                    </a:moveTo>
                    <a:lnTo>
                      <a:pt x="0" y="1559"/>
                    </a:lnTo>
                    <a:lnTo>
                      <a:pt x="0" y="1610"/>
                    </a:lnTo>
                    <a:lnTo>
                      <a:pt x="26" y="1661"/>
                    </a:lnTo>
                    <a:lnTo>
                      <a:pt x="103" y="1687"/>
                    </a:lnTo>
                    <a:lnTo>
                      <a:pt x="154" y="1687"/>
                    </a:lnTo>
                    <a:lnTo>
                      <a:pt x="2121" y="1304"/>
                    </a:lnTo>
                    <a:lnTo>
                      <a:pt x="2172" y="1278"/>
                    </a:lnTo>
                    <a:lnTo>
                      <a:pt x="2198" y="1252"/>
                    </a:lnTo>
                    <a:lnTo>
                      <a:pt x="2224" y="1201"/>
                    </a:lnTo>
                    <a:lnTo>
                      <a:pt x="2224" y="1176"/>
                    </a:lnTo>
                    <a:lnTo>
                      <a:pt x="222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6"/>
              <p:cNvSpPr/>
              <p:nvPr/>
            </p:nvSpPr>
            <p:spPr>
              <a:xfrm>
                <a:off x="4097475" y="1380750"/>
                <a:ext cx="17955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7182" h="2557" extrusionOk="0">
                    <a:moveTo>
                      <a:pt x="1" y="1"/>
                    </a:moveTo>
                    <a:lnTo>
                      <a:pt x="1" y="2556"/>
                    </a:lnTo>
                    <a:lnTo>
                      <a:pt x="7181" y="2556"/>
                    </a:lnTo>
                    <a:lnTo>
                      <a:pt x="718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778;p65"/>
          <p:cNvSpPr txBox="1">
            <a:spLocks/>
          </p:cNvSpPr>
          <p:nvPr/>
        </p:nvSpPr>
        <p:spPr>
          <a:xfrm>
            <a:off x="701922" y="3220195"/>
            <a:ext cx="1906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pPr marL="0" indent="0" algn="ctr">
              <a:lnSpc>
                <a:spcPct val="150000"/>
              </a:lnSpc>
              <a:buFont typeface="Alata"/>
              <a:buNone/>
            </a:pPr>
            <a:r>
              <a:rPr lang="en-US" sz="2000" smtClean="0">
                <a:solidFill>
                  <a:schemeClr val="bg1"/>
                </a:solidFill>
                <a:latin typeface="+mn-lt"/>
                <a:ea typeface="Candal"/>
                <a:cs typeface="Candal"/>
                <a:sym typeface="Candal"/>
              </a:rPr>
              <a:t>Ghi nhớ kiến thức trong bài </a:t>
            </a:r>
            <a:endParaRPr lang="en-US" sz="2000">
              <a:solidFill>
                <a:schemeClr val="bg1"/>
              </a:solidFill>
              <a:latin typeface="+mn-lt"/>
              <a:ea typeface="Candal"/>
              <a:cs typeface="Candal"/>
              <a:sym typeface="Candal"/>
            </a:endParaRPr>
          </a:p>
        </p:txBody>
      </p:sp>
      <p:sp>
        <p:nvSpPr>
          <p:cNvPr id="48" name="Google Shape;778;p65"/>
          <p:cNvSpPr txBox="1">
            <a:spLocks/>
          </p:cNvSpPr>
          <p:nvPr/>
        </p:nvSpPr>
        <p:spPr>
          <a:xfrm>
            <a:off x="3347385" y="3220195"/>
            <a:ext cx="2273566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003E55"/>
              </a:buClr>
              <a:buFont typeface="Alata"/>
              <a:buNone/>
            </a:pPr>
            <a:r>
              <a:rPr lang="en-US" sz="2000" smtClean="0">
                <a:solidFill>
                  <a:schemeClr val="bg1"/>
                </a:solidFill>
                <a:latin typeface="Arial"/>
                <a:ea typeface="Candal"/>
                <a:cs typeface="Candal"/>
                <a:sym typeface="Candal"/>
              </a:rPr>
              <a:t>Hoàn </a:t>
            </a:r>
            <a:r>
              <a:rPr lang="en-US" sz="2000">
                <a:solidFill>
                  <a:schemeClr val="bg1"/>
                </a:solidFill>
                <a:latin typeface="Arial"/>
                <a:ea typeface="Candal"/>
                <a:cs typeface="Candal"/>
                <a:sym typeface="Candal"/>
              </a:rPr>
              <a:t>thành các bài tập trong SBT</a:t>
            </a:r>
          </a:p>
        </p:txBody>
      </p:sp>
      <p:sp>
        <p:nvSpPr>
          <p:cNvPr id="49" name="Google Shape;778;p65"/>
          <p:cNvSpPr txBox="1">
            <a:spLocks/>
          </p:cNvSpPr>
          <p:nvPr/>
        </p:nvSpPr>
        <p:spPr>
          <a:xfrm>
            <a:off x="6061661" y="3220195"/>
            <a:ext cx="2609432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003E55"/>
              </a:buClr>
              <a:buNone/>
            </a:pPr>
            <a:r>
              <a:rPr lang="vi-VN" sz="2000" smtClean="0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Chuẩn </a:t>
            </a:r>
            <a:r>
              <a:rPr lang="vi-VN" sz="2000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bị bài mới</a:t>
            </a:r>
            <a:r>
              <a:rPr lang="vi-VN" sz="2000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: </a:t>
            </a:r>
            <a:r>
              <a:rPr lang="vi-VN" sz="2000" b="1" i="1" smtClean="0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Luyện </a:t>
            </a:r>
            <a:r>
              <a:rPr lang="vi-VN" sz="2000" b="1" i="1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tập chung</a:t>
            </a:r>
            <a:endParaRPr lang="en-US" sz="2000">
              <a:solidFill>
                <a:schemeClr val="bg1"/>
              </a:solidFill>
              <a:latin typeface="Arial"/>
              <a:ea typeface="Candal"/>
              <a:cs typeface="Candal"/>
              <a:sym typeface="Candal"/>
            </a:endParaRPr>
          </a:p>
        </p:txBody>
      </p:sp>
      <p:sp>
        <p:nvSpPr>
          <p:cNvPr id="54" name="Google Shape;2155;p39"/>
          <p:cNvSpPr/>
          <p:nvPr/>
        </p:nvSpPr>
        <p:spPr>
          <a:xfrm>
            <a:off x="2263846" y="565622"/>
            <a:ext cx="4786178" cy="50194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HƯỚNG DẪN VỀ NHÀ</a:t>
            </a:r>
            <a:endParaRPr b="1" i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39;p37"/>
          <p:cNvSpPr txBox="1">
            <a:spLocks/>
          </p:cNvSpPr>
          <p:nvPr/>
        </p:nvSpPr>
        <p:spPr>
          <a:xfrm>
            <a:off x="612648" y="1204963"/>
            <a:ext cx="8257032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 sz="2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CẢM ƠN CÁC </a:t>
            </a:r>
            <a:r>
              <a:rPr lang="vi-VN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EM </a:t>
            </a:r>
            <a:endParaRPr lang="en-US" sz="4200" b="1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sz="4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ĐÃ </a:t>
            </a:r>
            <a:r>
              <a:rPr lang="vi-VN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CHÚ </a:t>
            </a:r>
            <a:r>
              <a:rPr lang="vi-VN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Ý </a:t>
            </a:r>
            <a:r>
              <a:rPr lang="vi-VN" sz="4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LẮNG NGHE!</a:t>
            </a:r>
            <a:endParaRPr lang="vi-VN" sz="4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75;p42"/>
          <p:cNvSpPr txBox="1">
            <a:spLocks noGrp="1"/>
          </p:cNvSpPr>
          <p:nvPr>
            <p:ph type="title"/>
          </p:nvPr>
        </p:nvSpPr>
        <p:spPr>
          <a:xfrm>
            <a:off x="368529" y="968535"/>
            <a:ext cx="8139011" cy="11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3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CHƯƠNG IV: ĐỊNH LÍ THALÈS</a:t>
            </a:r>
            <a:endParaRPr lang="vi-VN" sz="38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6823" y="1930942"/>
            <a:ext cx="6962421" cy="169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buClrTx/>
              <a:defRPr/>
            </a:pPr>
            <a:r>
              <a:rPr lang="vi-VN" sz="37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17: TÍNH CHẤT ĐƯỜNG PHÂN GIÁC CỦA TAM GIÁC </a:t>
            </a:r>
            <a:endParaRPr lang="en-US" sz="37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499635" y="333245"/>
            <a:ext cx="5372901" cy="1507569"/>
            <a:chOff x="4300178" y="253545"/>
            <a:chExt cx="10745801" cy="3015138"/>
          </a:xfrm>
        </p:grpSpPr>
        <p:grpSp>
          <p:nvGrpSpPr>
            <p:cNvPr id="87" name="Group 2"/>
            <p:cNvGrpSpPr/>
            <p:nvPr/>
          </p:nvGrpSpPr>
          <p:grpSpPr>
            <a:xfrm>
              <a:off x="4300178" y="253545"/>
              <a:ext cx="10745801" cy="3015138"/>
              <a:chOff x="-613397" y="-38445"/>
              <a:chExt cx="4010804" cy="851245"/>
            </a:xfrm>
          </p:grpSpPr>
          <p:sp>
            <p:nvSpPr>
              <p:cNvPr id="89" name="Freeform 3"/>
              <p:cNvSpPr/>
              <p:nvPr/>
            </p:nvSpPr>
            <p:spPr>
              <a:xfrm>
                <a:off x="-613397" y="-38445"/>
                <a:ext cx="4010804" cy="347228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sp>
          <p:sp>
            <p:nvSpPr>
              <p:cNvPr id="9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121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8" name="Rectangle 87"/>
            <p:cNvSpPr/>
            <p:nvPr/>
          </p:nvSpPr>
          <p:spPr>
            <a:xfrm>
              <a:off x="4547961" y="295293"/>
              <a:ext cx="10250240" cy="993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457200">
                <a:lnSpc>
                  <a:spcPct val="150000"/>
                </a:lnSpc>
                <a:spcAft>
                  <a:spcPts val="300"/>
                </a:spcAft>
                <a:buClrTx/>
              </a:pPr>
              <a:r>
                <a:rPr lang="vi-VN" sz="2000" b="1" kern="120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 chất đường phân giác của tam giác</a:t>
              </a:r>
              <a:endPara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100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5" y="2218499"/>
            <a:ext cx="489895" cy="45720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989530" y="2275589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nl-NL" sz="2000" b="1" kern="1200" dirty="0">
                <a:solidFill>
                  <a:srgbClr val="FFFF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  <a:endParaRPr lang="en-US" sz="2000" kern="1200" dirty="0">
              <a:solidFill>
                <a:srgbClr val="FFFF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9635" y="1177072"/>
            <a:ext cx="8374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vi-VN" sz="1800">
                <a:solidFill>
                  <a:schemeClr val="bg1"/>
                </a:solidFill>
                <a:latin typeface="+mn-lt"/>
              </a:rPr>
              <a:t>Cho tia phân giác At của góc xAy (H.4.20). Nếu lấy điểm B trên tia Ax, điểm C trên tia Ay, ta được tam giác ABC. Giả sử tia phân giác At cắt BC tại điểm </a:t>
            </a:r>
            <a:r>
              <a:rPr lang="vi-VN" sz="1800">
                <a:solidFill>
                  <a:schemeClr val="bg1"/>
                </a:solidFill>
                <a:latin typeface="+mn-lt"/>
              </a:rPr>
              <a:t>D</a:t>
            </a:r>
            <a:r>
              <a:rPr lang="vi-VN" sz="1800" smtClean="0">
                <a:solidFill>
                  <a:schemeClr val="bg1"/>
                </a:solidFill>
                <a:latin typeface="+mn-lt"/>
              </a:rPr>
              <a:t>.</a:t>
            </a:r>
            <a:endParaRPr lang="en-US" sz="1800" kern="12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1760681" y="2202637"/>
                <a:ext cx="3779664" cy="1524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1800" smtClean="0">
                    <a:solidFill>
                      <a:schemeClr val="bg1"/>
                    </a:solidFill>
                    <a:latin typeface="+mn-lt"/>
                  </a:rPr>
                  <a:t>Khi lấy B và C sao cho AB = AC (H.4.20a), hãy so sánh </a:t>
                </a:r>
                <a:r>
                  <a:rPr lang="en-US" sz="1800">
                    <a:solidFill>
                      <a:schemeClr val="bg1"/>
                    </a:solidFill>
                    <a:latin typeface="+mn-lt"/>
                  </a:rPr>
                  <a:t>tỉ </a:t>
                </a:r>
                <a:r>
                  <a:rPr lang="en-US" sz="1800" smtClean="0">
                    <a:solidFill>
                      <a:schemeClr val="bg1"/>
                    </a:solidFill>
                    <a:latin typeface="+mn-lt"/>
                  </a:rPr>
                  <a:t>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8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den>
                    </m:f>
                    <m:r>
                      <a:rPr lang="en-US" sz="1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1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à </m:t>
                    </m:r>
                    <m:f>
                      <m:fPr>
                        <m:ctrlPr>
                          <a: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8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</m:oMath>
                </a14:m>
                <a:r>
                  <a:rPr lang="en-US" sz="1800">
                    <a:solidFill>
                      <a:schemeClr val="bg1"/>
                    </a:solidFill>
                    <a:latin typeface="+mn-lt"/>
                  </a:rPr>
                  <a:t> </a:t>
                </a:r>
                <a:r>
                  <a:rPr lang="en-US" sz="180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endParaRPr lang="en-US" sz="180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681" y="2202637"/>
                <a:ext cx="3779664" cy="1524392"/>
              </a:xfrm>
              <a:prstGeom prst="rect">
                <a:avLst/>
              </a:prstGeom>
              <a:blipFill>
                <a:blip r:embed="rId5"/>
                <a:stretch>
                  <a:fillRect l="-1452" r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748" y="2275589"/>
            <a:ext cx="2194684" cy="2728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222832" y="210701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b="1" i="1" u="sng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Giải:</a:t>
            </a:r>
            <a:endParaRPr lang="en-US" sz="1900" b="1" i="1" u="sng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691515" y="718058"/>
                <a:ext cx="5768671" cy="4425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1800" smtClean="0">
                    <a:solidFill>
                      <a:schemeClr val="bg1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đề bài, At là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𝑥𝐴𝑦</m:t>
                        </m:r>
                      </m:e>
                    </m:acc>
                  </m:oMath>
                </a14:m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hay AD là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 giác ABC cân tại A (vì AB = AC) có AD là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nên AD cũng là đường trung tuyến của tam giác ABC.</a:t>
                </a:r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 ra D là trung điểm của cạnh BC hay DB = DC 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  <m:r>
                      <a:rPr lang="pt-BR" sz="18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Vì AB = AC 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pt-BR" sz="18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 khi lấy B và C sao cho AB = AC thì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  <m:r>
                      <a:rPr lang="pt-BR" sz="18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515" y="718058"/>
                <a:ext cx="5768671" cy="4425442"/>
              </a:xfrm>
              <a:prstGeom prst="rect">
                <a:avLst/>
              </a:prstGeom>
              <a:blipFill>
                <a:blip r:embed="rId3"/>
                <a:stretch>
                  <a:fillRect l="-951" r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67" y="892062"/>
            <a:ext cx="2194684" cy="27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8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499635" y="333245"/>
            <a:ext cx="5372901" cy="1507569"/>
            <a:chOff x="4300178" y="253545"/>
            <a:chExt cx="10745801" cy="3015138"/>
          </a:xfrm>
        </p:grpSpPr>
        <p:grpSp>
          <p:nvGrpSpPr>
            <p:cNvPr id="87" name="Group 2"/>
            <p:cNvGrpSpPr/>
            <p:nvPr/>
          </p:nvGrpSpPr>
          <p:grpSpPr>
            <a:xfrm>
              <a:off x="4300178" y="253545"/>
              <a:ext cx="10745801" cy="3015138"/>
              <a:chOff x="-613397" y="-38445"/>
              <a:chExt cx="4010804" cy="851245"/>
            </a:xfrm>
          </p:grpSpPr>
          <p:sp>
            <p:nvSpPr>
              <p:cNvPr id="89" name="Freeform 3"/>
              <p:cNvSpPr/>
              <p:nvPr/>
            </p:nvSpPr>
            <p:spPr>
              <a:xfrm>
                <a:off x="-613397" y="-38445"/>
                <a:ext cx="4010804" cy="347228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sp>
          <p:sp>
            <p:nvSpPr>
              <p:cNvPr id="9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12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8" name="Rectangle 87"/>
            <p:cNvSpPr/>
            <p:nvPr/>
          </p:nvSpPr>
          <p:spPr>
            <a:xfrm>
              <a:off x="4547961" y="295293"/>
              <a:ext cx="10250240" cy="993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Tính chất đường phân giác của tam giác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100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5" y="2218499"/>
            <a:ext cx="489895" cy="45720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989530" y="2275589"/>
            <a:ext cx="87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kumimoji="0" lang="nl-NL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9635" y="1177072"/>
            <a:ext cx="8374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Cho tia phân giác At của góc xAy (H.4.20). Nếu lấy điểm B trên tia Ax, điểm C trên tia Ay, ta được tam giác ABC. Giả sử tia phân giác At cắt BC tại điểm D</a:t>
            </a:r>
            <a:r>
              <a:rPr kumimoji="0" lang="vi-VN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8632" y="2202637"/>
            <a:ext cx="386884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1800">
                <a:solidFill>
                  <a:srgbClr val="FFFFFF"/>
                </a:solidFill>
              </a:rPr>
              <a:t>Cho tia phân giác At của góc xAy (H.4.20). Nếu lấy điểm B trên tia Ax, điểm C trên tia Ay, ta được tam giác ABC. Giả sử tia phân giác At cắt BC tại </a:t>
            </a:r>
            <a:r>
              <a:rPr lang="vi-VN" sz="1800">
                <a:solidFill>
                  <a:srgbClr val="FFFFFF"/>
                </a:solidFill>
              </a:rPr>
              <a:t>điểm </a:t>
            </a:r>
            <a:r>
              <a:rPr lang="vi-VN" sz="1800" smtClean="0">
                <a:solidFill>
                  <a:srgbClr val="FFFFFF"/>
                </a:solidFill>
              </a:rPr>
              <a:t>D</a:t>
            </a:r>
            <a:r>
              <a:rPr lang="en-US" sz="1800">
                <a:solidFill>
                  <a:srgbClr val="FFFFFF"/>
                </a:solidFill>
              </a:rPr>
              <a:t>.</a:t>
            </a:r>
            <a:endParaRPr lang="vi-VN" sz="18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0384" y="2369037"/>
            <a:ext cx="2316681" cy="25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9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771029" y="797571"/>
                <a:ext cx="5768671" cy="4190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1800" smtClean="0">
                    <a:solidFill>
                      <a:schemeClr val="bg1"/>
                    </a:solidFill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Dùng thước có vạch chia đến milimét để đo độ dài các đoạn thẳng DB, DC, ta được:</a:t>
                </a:r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DB = 12 mm = 1,2 cm và DC = 24 mm = 2,4 cm.</a:t>
                </a:r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pt-BR" sz="18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endParaRPr lang="pt-BR" sz="1800">
                  <a:solidFill>
                    <a:schemeClr val="bg1"/>
                  </a:solidFill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DC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AC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 khi lấy B và C sao cho AB = 2 cm và AC = 4 cm thì</a:t>
                </a:r>
                <a:r>
                  <a:rPr lang="pt-BR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pt-BR" sz="1800" smtClean="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DC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AC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029" y="797571"/>
                <a:ext cx="5768671" cy="4190506"/>
              </a:xfrm>
              <a:prstGeom prst="rect">
                <a:avLst/>
              </a:prstGeom>
              <a:blipFill>
                <a:blip r:embed="rId3"/>
                <a:stretch>
                  <a:fillRect l="-951" r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395" y="945753"/>
            <a:ext cx="2316681" cy="25696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22832" y="210701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b="1" i="1" u="sng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Giải:</a:t>
            </a:r>
            <a:endParaRPr lang="en-US" sz="1900" b="1" i="1" u="sng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1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718128" y="1109374"/>
            <a:ext cx="7768425" cy="1224558"/>
          </a:xfrm>
          <a:prstGeom prst="roundRect">
            <a:avLst/>
          </a:prstGeom>
          <a:solidFill>
            <a:srgbClr val="FEE9A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E9A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Google Shape;735;p18"/>
          <p:cNvSpPr txBox="1">
            <a:spLocks noGrp="1"/>
          </p:cNvSpPr>
          <p:nvPr>
            <p:ph type="title"/>
          </p:nvPr>
        </p:nvSpPr>
        <p:spPr>
          <a:xfrm>
            <a:off x="3254009" y="377857"/>
            <a:ext cx="2994045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en-US" sz="3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KẾT LUẬN</a:t>
            </a:r>
            <a:endParaRPr lang="en-US" sz="3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7328" y="1213822"/>
            <a:ext cx="75300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>
                <a:ea typeface="Bad Script"/>
                <a:cs typeface="Bad Script"/>
                <a:sym typeface="Bad Script"/>
              </a:rPr>
              <a:t>Trong tam giác, đường phân giác của một góc chia cạnh đối diện thành hai đoạn thẳng tỉ lệ với hai cạnh kề hai đoạn ấy.</a:t>
            </a:r>
            <a:endParaRPr lang="vi-VN" sz="2000">
              <a:ea typeface="Bad Script"/>
              <a:cs typeface="Bad Script"/>
              <a:sym typeface="Bad Scrip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39" y="2812945"/>
            <a:ext cx="2669127" cy="16954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1748349"/>
                  </p:ext>
                </p:extLst>
              </p:nvPr>
            </p:nvGraphicFramePr>
            <p:xfrm>
              <a:off x="4007458" y="2740421"/>
              <a:ext cx="3864334" cy="176796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11939">
                      <a:extLst>
                        <a:ext uri="{9D8B030D-6E8A-4147-A177-3AD203B41FA5}">
                          <a16:colId xmlns:a16="http://schemas.microsoft.com/office/drawing/2014/main" val="2157835593"/>
                        </a:ext>
                      </a:extLst>
                    </a:gridCol>
                    <a:gridCol w="3352395">
                      <a:extLst>
                        <a:ext uri="{9D8B030D-6E8A-4147-A177-3AD203B41FA5}">
                          <a16:colId xmlns:a16="http://schemas.microsoft.com/office/drawing/2014/main" val="636424777"/>
                        </a:ext>
                      </a:extLst>
                    </a:gridCol>
                  </a:tblGrid>
                  <a:tr h="9949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pt-BR" sz="18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+mn-lt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oMath>
                          </a14:m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a:t>ABC, AD là đường phân giác của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+mn-lt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+mn-lt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𝐵𝐴𝐶</m:t>
                                  </m:r>
                                </m:e>
                              </m:acc>
                            </m:oMath>
                          </a14:m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a:t> (D </a:t>
                          </a:r>
                          <a14:m>
                            <m:oMath xmlns:m="http://schemas.openxmlformats.org/officeDocument/2006/math">
                              <m:r>
                                <a:rPr lang="pt-BR" sz="1800" i="1">
                                  <a:solidFill>
                                    <a:schemeClr val="bg1"/>
                                  </a:solidFill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</m:oMath>
                          </a14:m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a:t> BC).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84661421"/>
                      </a:ext>
                    </a:extLst>
                  </a:tr>
                  <a:tr h="70666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+mn-lt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+mn-lt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𝐷𝐵</m:t>
                                    </m:r>
                                  </m:num>
                                  <m:den>
                                    <m:r>
                                      <a:rPr lang="pt-BR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+mn-lt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𝐷𝐶</m:t>
                                    </m:r>
                                  </m:den>
                                </m:f>
                                <m:r>
                                  <a:rPr lang="pt-BR" sz="1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+mn-lt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+mn-lt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+mn-lt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𝐴𝐵</m:t>
                                    </m:r>
                                  </m:num>
                                  <m:den>
                                    <m:r>
                                      <a:rPr lang="pt-BR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+mn-lt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𝐴𝐶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4619439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1748349"/>
                  </p:ext>
                </p:extLst>
              </p:nvPr>
            </p:nvGraphicFramePr>
            <p:xfrm>
              <a:off x="4007458" y="2740421"/>
              <a:ext cx="3864334" cy="176796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11939">
                      <a:extLst>
                        <a:ext uri="{9D8B030D-6E8A-4147-A177-3AD203B41FA5}">
                          <a16:colId xmlns:a16="http://schemas.microsoft.com/office/drawing/2014/main" val="2157835593"/>
                        </a:ext>
                      </a:extLst>
                    </a:gridCol>
                    <a:gridCol w="3352395">
                      <a:extLst>
                        <a:ext uri="{9D8B030D-6E8A-4147-A177-3AD203B41FA5}">
                          <a16:colId xmlns:a16="http://schemas.microsoft.com/office/drawing/2014/main" val="636424777"/>
                        </a:ext>
                      </a:extLst>
                    </a:gridCol>
                  </a:tblGrid>
                  <a:tr h="9949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5245" r="-181" b="-78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4661421"/>
                      </a:ext>
                    </a:extLst>
                  </a:tr>
                  <a:tr h="77304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5245" t="-129134" r="-181" b="-7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6194398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462595" y="880114"/>
                <a:ext cx="6194511" cy="2528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2300" b="1" smtClean="0">
                    <a:solidFill>
                      <a:srgbClr val="FFFF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Chú </a:t>
                </a:r>
                <a:r>
                  <a:rPr lang="pt-BR" sz="2300" b="1" smtClean="0">
                    <a:solidFill>
                      <a:srgbClr val="FFFF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ý:</a:t>
                </a:r>
                <a:r>
                  <a:rPr lang="en-US" sz="2300" smtClean="0">
                    <a:solidFill>
                      <a:srgbClr val="FFFF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	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300">
                    <a:solidFill>
                      <a:schemeClr val="bg1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tam giác ABC, nếu D là điểm thuộc đoạn BC và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3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nl-NL" sz="23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  <m:r>
                      <a:rPr lang="nl-NL" sz="23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3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nl-NL" sz="23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nl-NL" sz="2300">
                    <a:solidFill>
                      <a:schemeClr val="bg1"/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AD là đường phân giác của góc A.</a:t>
                </a:r>
                <a:endParaRPr lang="en-US" sz="23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595" y="880114"/>
                <a:ext cx="6194511" cy="2528897"/>
              </a:xfrm>
              <a:prstGeom prst="rect">
                <a:avLst/>
              </a:prstGeom>
              <a:blipFill>
                <a:blip r:embed="rId3"/>
                <a:stretch>
                  <a:fillRect l="-1476" r="-1378" b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81" y="3901992"/>
            <a:ext cx="633123" cy="531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79" y="1203087"/>
            <a:ext cx="652731" cy="768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39996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997</Words>
  <PresentationFormat>On-screen Show (16:9)</PresentationFormat>
  <Paragraphs>142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Arial</vt:lpstr>
      <vt:lpstr>Bad Script</vt:lpstr>
      <vt:lpstr>Catamaran ExtraBold</vt:lpstr>
      <vt:lpstr>Candal</vt:lpstr>
      <vt:lpstr>Alfa Slab One</vt:lpstr>
      <vt:lpstr>Comfortaa Medium</vt:lpstr>
      <vt:lpstr>Catamaran Medium</vt:lpstr>
      <vt:lpstr>Wingdings</vt:lpstr>
      <vt:lpstr>Cambria Math</vt:lpstr>
      <vt:lpstr>Dosis</vt:lpstr>
      <vt:lpstr>Pacifico</vt:lpstr>
      <vt:lpstr>Calibri</vt:lpstr>
      <vt:lpstr>Alata</vt:lpstr>
      <vt:lpstr>Open Sans</vt:lpstr>
      <vt:lpstr>Dotum</vt:lpstr>
      <vt:lpstr>Times New Roman</vt:lpstr>
      <vt:lpstr>Catamaran</vt:lpstr>
      <vt:lpstr>Math Subject for Elementary - 3rd Grade: Practice Standards by Slidesgo</vt:lpstr>
      <vt:lpstr>1_Office Theme</vt:lpstr>
      <vt:lpstr>2_Office Theme</vt:lpstr>
      <vt:lpstr>CHÀO MỪNG CÁC EM  ĐẾN VỚI TIẾT HỌC HÔM NAY!</vt:lpstr>
      <vt:lpstr>PowerPoint Presentation</vt:lpstr>
      <vt:lpstr>CHƯƠNG IV: ĐỊNH LÍ THALÈS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2023-09-06T04:59:20Z</dcterms:modified>
</cp:coreProperties>
</file>