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57" r:id="rId4"/>
    <p:sldId id="272" r:id="rId5"/>
    <p:sldId id="263" r:id="rId6"/>
    <p:sldId id="322" r:id="rId7"/>
    <p:sldId id="324" r:id="rId8"/>
    <p:sldId id="291" r:id="rId9"/>
    <p:sldId id="309" r:id="rId10"/>
    <p:sldId id="311" r:id="rId11"/>
    <p:sldId id="315" r:id="rId12"/>
    <p:sldId id="319" r:id="rId13"/>
    <p:sldId id="325" r:id="rId14"/>
    <p:sldId id="320" r:id="rId15"/>
    <p:sldId id="314" r:id="rId16"/>
    <p:sldId id="294" r:id="rId17"/>
    <p:sldId id="327" r:id="rId18"/>
    <p:sldId id="292" r:id="rId19"/>
    <p:sldId id="297" r:id="rId20"/>
    <p:sldId id="293" r:id="rId21"/>
    <p:sldId id="329" r:id="rId22"/>
    <p:sldId id="330" r:id="rId23"/>
    <p:sldId id="332" r:id="rId24"/>
    <p:sldId id="265" r:id="rId25"/>
    <p:sldId id="266" r:id="rId26"/>
  </p:sldIdLst>
  <p:sldSz cx="18288000" cy="10287000"/>
  <p:notesSz cx="6858000" cy="9144000"/>
  <p:embeddedFontLst>
    <p:embeddedFont>
      <p:font typeface="Dotum" panose="020B0600000101010101" pitchFamily="34" charset="-127"/>
      <p:regular r:id="rId28"/>
    </p:embeddedFont>
    <p:embeddedFont>
      <p:font typeface="Cambria Math" panose="02040503050406030204" pitchFamily="18"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40" d="100"/>
          <a:sy n="40" d="100"/>
        </p:scale>
        <p:origin x="20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11</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9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9/11/2023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slideLayout" Target="../slideLayouts/slideLayout18.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5" Type="http://schemas.openxmlformats.org/officeDocument/2006/relationships/notesSlide" Target="../notesSlides/notesSlide6.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12" Type="http://schemas.microsoft.com/office/2007/relationships/hdphoto" Target="../media/hdphoto6.wdp"/><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11" Type="http://schemas.openxmlformats.org/officeDocument/2006/relationships/image" Target="../media/image35.png"/><Relationship Id="rId5" Type="http://schemas.openxmlformats.org/officeDocument/2006/relationships/notesSlide" Target="../notesSlides/notesSlide7.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38.pn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7" Type="http://schemas.openxmlformats.org/officeDocument/2006/relationships/image" Target="../media/image48.svg"/><Relationship Id="rId25"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2.png"/><Relationship Id="rId9" Type="http://schemas.openxmlformats.org/officeDocument/2006/relationships/image" Target="../media/image5.png"/><Relationship Id="rId22"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7" Type="http://schemas.openxmlformats.org/officeDocument/2006/relationships/image" Target="../media/image48.svg"/><Relationship Id="rId25"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2.png"/><Relationship Id="rId9" Type="http://schemas.openxmlformats.org/officeDocument/2006/relationships/image" Target="../media/image5.png"/><Relationship Id="rId22"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26" Type="http://schemas.openxmlformats.org/officeDocument/2006/relationships/image" Target="../media/image46.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7.png"/><Relationship Id="rId27"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6" Type="http://schemas.openxmlformats.org/officeDocument/2006/relationships/image" Target="../media/image46.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8.png"/><Relationship Id="rId27"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2.sv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png"/><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2.sv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1.pn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53.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microsoft.com/office/2007/relationships/hdphoto" Target="../media/hdphoto1.wdp"/><Relationship Id="rId10" Type="http://schemas.openxmlformats.org/officeDocument/2006/relationships/image" Target="../media/image15.png"/><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05042" y="456165"/>
            <a:ext cx="15572510" cy="162018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defRPr/>
            </a:pPr>
            <a:r>
              <a:rPr lang="vi-VN" sz="4800" b="1">
                <a:solidFill>
                  <a:prstClr val="white"/>
                </a:solidFill>
                <a:cs typeface="Arial" panose="020B0604020202020204" pitchFamily="34" charset="0"/>
                <a:sym typeface="Arial"/>
              </a:rPr>
              <a:t>Câu 2. </a:t>
            </a:r>
            <a:r>
              <a:rPr lang="vi-VN" sz="4800">
                <a:solidFill>
                  <a:prstClr val="white"/>
                </a:solidFill>
                <a:cs typeface="Arial" panose="020B0604020202020204" pitchFamily="34" charset="0"/>
                <a:sym typeface="Arial"/>
              </a:rPr>
              <a:t>Hình thoi không có tính chất nào dưới đây?</a:t>
            </a:r>
            <a:endParaRPr lang="en-US" sz="48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05042" y="6939951"/>
            <a:ext cx="15472509"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500">
                <a:cs typeface="Arial" panose="020B0604020202020204" pitchFamily="34" charset="0"/>
              </a:rPr>
              <a:t>C. Hai đường chéo bằng nhau</a:t>
            </a:r>
            <a:endParaRPr lang="en-US" sz="4500">
              <a:latin typeface="Arial" panose="020B0604020202020204" pitchFamily="34" charset="0"/>
              <a:cs typeface="Arial" panose="020B0604020202020204" pitchFamily="34" charset="0"/>
            </a:endParaRPr>
          </a:p>
        </p:txBody>
      </p:sp>
      <p:sp>
        <p:nvSpPr>
          <p:cNvPr id="12" name="Snip Diagonal Corner Rectangle 11"/>
          <p:cNvSpPr/>
          <p:nvPr/>
        </p:nvSpPr>
        <p:spPr>
          <a:xfrm>
            <a:off x="1405042" y="2581709"/>
            <a:ext cx="15572510"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500">
                <a:ea typeface="Times New Roman" panose="02020603050405020304" pitchFamily="18" charset="0"/>
                <a:cs typeface="Arial" panose="020B0604020202020204" pitchFamily="34" charset="0"/>
              </a:rPr>
              <a:t>A. Hai đường chéo cắt nhau tại trung điểm của </a:t>
            </a:r>
            <a:r>
              <a:rPr lang="vi-VN" sz="4500">
                <a:ea typeface="Times New Roman" panose="02020603050405020304" pitchFamily="18" charset="0"/>
                <a:cs typeface="Arial" panose="020B0604020202020204" pitchFamily="34" charset="0"/>
              </a:rPr>
              <a:t>mỗi </a:t>
            </a:r>
            <a:r>
              <a:rPr lang="vi-VN" sz="4500" smtClean="0">
                <a:ea typeface="Times New Roman" panose="02020603050405020304" pitchFamily="18" charset="0"/>
                <a:cs typeface="Arial" panose="020B0604020202020204" pitchFamily="34" charset="0"/>
              </a:rPr>
              <a:t>đường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1405042" y="4314329"/>
            <a:ext cx="15472509"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500">
                <a:solidFill>
                  <a:srgbClr val="212529"/>
                </a:solidFill>
                <a:ea typeface="Times New Roman" panose="02020603050405020304" pitchFamily="18" charset="0"/>
                <a:cs typeface="Arial" panose="020B0604020202020204" pitchFamily="34" charset="0"/>
              </a:rPr>
              <a:t>B. Hai đường chéo là các đường phân giác của các góc của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1405042" y="8680835"/>
                <a:ext cx="15472509"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500">
                          <a:solidFill>
                            <a:srgbClr val="212529"/>
                          </a:solidFill>
                          <a:ea typeface="Times New Roman" panose="02020603050405020304" pitchFamily="18" charset="0"/>
                          <a:cs typeface="Arial" panose="020B0604020202020204" pitchFamily="34" charset="0"/>
                        </a:rPr>
                        <m:t>D</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Hai</m:t>
                      </m:r>
                      <m:r>
                        <m:rPr>
                          <m:nor/>
                        </m:rPr>
                        <a:rPr lang="vi-VN" sz="4500">
                          <a:solidFill>
                            <a:srgbClr val="212529"/>
                          </a:solidFill>
                          <a:ea typeface="Times New Roman" panose="02020603050405020304" pitchFamily="18" charset="0"/>
                          <a:cs typeface="Arial" panose="020B0604020202020204" pitchFamily="34" charset="0"/>
                        </a:rPr>
                        <m:t> đườ</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ch</m:t>
                      </m:r>
                      <m:r>
                        <m:rPr>
                          <m:nor/>
                        </m:rPr>
                        <a:rPr lang="vi-VN" sz="4500">
                          <a:solidFill>
                            <a:srgbClr val="212529"/>
                          </a:solidFill>
                          <a:ea typeface="Times New Roman" panose="02020603050405020304" pitchFamily="18" charset="0"/>
                          <a:cs typeface="Arial" panose="020B0604020202020204" pitchFamily="34" charset="0"/>
                        </a:rPr>
                        <m:t>é</m:t>
                      </m:r>
                      <m:r>
                        <m:rPr>
                          <m:nor/>
                        </m:rPr>
                        <a:rPr lang="vi-VN" sz="4500">
                          <a:solidFill>
                            <a:srgbClr val="212529"/>
                          </a:solidFill>
                          <a:ea typeface="Times New Roman" panose="02020603050405020304" pitchFamily="18" charset="0"/>
                          <a:cs typeface="Arial" panose="020B0604020202020204" pitchFamily="34" charset="0"/>
                        </a:rPr>
                        <m:t>o</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vu</m:t>
                      </m:r>
                      <m:r>
                        <m:rPr>
                          <m:nor/>
                        </m:rPr>
                        <a:rPr lang="vi-VN" sz="4500">
                          <a:solidFill>
                            <a:srgbClr val="212529"/>
                          </a:solidFill>
                          <a:ea typeface="Times New Roman" panose="02020603050405020304" pitchFamily="18" charset="0"/>
                          <a:cs typeface="Arial" panose="020B0604020202020204" pitchFamily="34" charset="0"/>
                        </a:rPr>
                        <m:t>ô</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g</m:t>
                      </m:r>
                      <m:r>
                        <m:rPr>
                          <m:nor/>
                        </m:rPr>
                        <a:rPr lang="vi-VN" sz="4500">
                          <a:solidFill>
                            <a:srgbClr val="212529"/>
                          </a:solidFill>
                          <a:ea typeface="Times New Roman" panose="02020603050405020304" pitchFamily="18" charset="0"/>
                          <a:cs typeface="Arial" panose="020B0604020202020204" pitchFamily="34" charset="0"/>
                        </a:rPr>
                        <m:t>ó</m:t>
                      </m:r>
                      <m:r>
                        <m:rPr>
                          <m:nor/>
                        </m:rPr>
                        <a:rPr lang="vi-VN" sz="4500">
                          <a:solidFill>
                            <a:srgbClr val="212529"/>
                          </a:solidFill>
                          <a:ea typeface="Times New Roman" panose="02020603050405020304" pitchFamily="18" charset="0"/>
                          <a:cs typeface="Arial" panose="020B0604020202020204" pitchFamily="34" charset="0"/>
                        </a:rPr>
                        <m:t>c</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m:t>
                      </m:r>
                      <m:r>
                        <m:rPr>
                          <m:nor/>
                        </m:rPr>
                        <a:rPr lang="vi-VN" sz="4500">
                          <a:solidFill>
                            <a:srgbClr val="212529"/>
                          </a:solidFill>
                          <a:ea typeface="Times New Roman" panose="02020603050405020304" pitchFamily="18" charset="0"/>
                          <a:cs typeface="Arial" panose="020B0604020202020204" pitchFamily="34" charset="0"/>
                        </a:rPr>
                        <m:t>ớ</m:t>
                      </m:r>
                      <m:r>
                        <m:rPr>
                          <m:nor/>
                        </m:rPr>
                        <a:rPr lang="vi-VN" sz="4500">
                          <a:solidFill>
                            <a:srgbClr val="212529"/>
                          </a:solidFill>
                          <a:ea typeface="Times New Roman" panose="02020603050405020304" pitchFamily="18" charset="0"/>
                          <a:cs typeface="Arial" panose="020B0604020202020204" pitchFamily="34" charset="0"/>
                        </a:rPr>
                        <m:t>i</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nhau</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405042" y="8680835"/>
                <a:ext cx="15472509" cy="1110865"/>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94997" y="757975"/>
            <a:ext cx="16992600" cy="4004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Câu 3. Hãy chọn câu đúng. Cho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với M thuộc cạnh BC. Từ M vẽ ME song song với AB và MF song song với AC</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3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     Hãy </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xác định điều kiện của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để tứ giác AEMF là hình chữ nhật.</a:t>
            </a:r>
            <a:endParaRPr lang="en-US" sz="43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614694" y="543489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l-GR"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A </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9966380" y="547352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l-GR" sz="4500">
                <a:solidFill>
                  <a:prstClr val="black"/>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ABC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vuông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tại B</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600200" y="77970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C</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9947876" y="78850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đều</a:t>
            </a:r>
            <a:endParaRPr lang="en-US" sz="4800">
              <a:effectLst/>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85800" y="419100"/>
            <a:ext cx="16992600" cy="3243348"/>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lvl="0">
              <a:lnSpc>
                <a:spcPct val="150000"/>
              </a:lnSpc>
            </a:pPr>
            <a:r>
              <a:rPr lang="vi-VN" sz="4300" b="1">
                <a:solidFill>
                  <a:prstClr val="white"/>
                </a:solidFill>
                <a:ea typeface="Times New Roman" panose="02020603050405020304" pitchFamily="18" charset="0"/>
                <a:cs typeface="Arial" panose="020B0604020202020204" pitchFamily="34" charset="0"/>
              </a:rPr>
              <a:t>Câu 4. Tứ giác dưới </a:t>
            </a:r>
            <a:r>
              <a:rPr lang="vi-VN" sz="4300" b="1">
                <a:solidFill>
                  <a:prstClr val="white"/>
                </a:solidFill>
                <a:ea typeface="Times New Roman" panose="02020603050405020304" pitchFamily="18" charset="0"/>
                <a:cs typeface="Arial" panose="020B0604020202020204" pitchFamily="34" charset="0"/>
              </a:rPr>
              <a:t>đây </a:t>
            </a:r>
            <a:endParaRPr lang="en-US" sz="4300" b="1" smtClean="0">
              <a:solidFill>
                <a:prstClr val="white"/>
              </a:solidFill>
              <a:ea typeface="Times New Roman" panose="02020603050405020304" pitchFamily="18" charset="0"/>
              <a:cs typeface="Arial" panose="020B0604020202020204" pitchFamily="34" charset="0"/>
            </a:endParaRPr>
          </a:p>
          <a:p>
            <a:pPr lvl="0">
              <a:lnSpc>
                <a:spcPct val="150000"/>
              </a:lnSpc>
            </a:pPr>
            <a:r>
              <a:rPr lang="vi-VN" sz="4300" b="1" smtClean="0">
                <a:solidFill>
                  <a:prstClr val="white"/>
                </a:solidFill>
                <a:ea typeface="Times New Roman" panose="02020603050405020304" pitchFamily="18" charset="0"/>
                <a:cs typeface="Arial" panose="020B0604020202020204" pitchFamily="34" charset="0"/>
              </a:rPr>
              <a:t>theo </a:t>
            </a:r>
            <a:r>
              <a:rPr lang="vi-VN" sz="4300" b="1">
                <a:solidFill>
                  <a:prstClr val="white"/>
                </a:solidFill>
                <a:ea typeface="Times New Roman" panose="02020603050405020304" pitchFamily="18" charset="0"/>
                <a:cs typeface="Arial" panose="020B0604020202020204" pitchFamily="34" charset="0"/>
              </a:rPr>
              <a:t>dấu hiệu nào?</a:t>
            </a:r>
            <a:endParaRPr kumimoji="0" lang="en-US"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702703" y="4152901"/>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Tứ giác có 4 cạnh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10135317" y="4152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nSpc>
                <a:spcPct val="150000"/>
              </a:lnSpc>
              <a:spcBef>
                <a:spcPts val="1200"/>
              </a:spcBef>
              <a:spcAft>
                <a:spcPts val="1200"/>
              </a:spcAft>
            </a:pPr>
            <a:r>
              <a:rPr lang="vi-VN" sz="4000">
                <a:solidFill>
                  <a:prstClr val="black"/>
                </a:solidFill>
                <a:ea typeface="Times New Roman" panose="02020603050405020304" pitchFamily="18" charset="0"/>
                <a:cs typeface="Arial" panose="020B0604020202020204" pitchFamily="34" charset="0"/>
              </a:rPr>
              <a:t>B. Tứ giác có hai đường chéo vuông góc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836213" y="7200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C. Hình bình hành có hai đường chéo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117242" y="7200900"/>
            <a:ext cx="6434696"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D. Tứ giác có hai đường chéo giao nhau tại trung điểm mỗi đường</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pic>
        <p:nvPicPr>
          <p:cNvPr id="4" name="Picture 3"/>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0811203" y="552007"/>
            <a:ext cx="5867400" cy="2915093"/>
          </a:xfrm>
          <a:prstGeom prst="rect">
            <a:avLst/>
          </a:prstGeom>
        </p:spPr>
      </p:pic>
    </p:spTree>
    <p:extLst>
      <p:ext uri="{BB962C8B-B14F-4D97-AF65-F5344CB8AC3E}">
        <p14:creationId xmlns:p14="http://schemas.microsoft.com/office/powerpoint/2010/main" val="28335708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381000" y="757975"/>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rPr>
              <a:t>Câu 5. Cho hình vuông ABCD cạnh 8 cm. M, N, P, Q là trung điểm các cạnh AB, BC, CD, DA. Tính diện tích tứ giác MNPQ.</a:t>
            </a:r>
            <a:endPar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6656885"/>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D.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32cm</a:t>
            </a:r>
            <a:r>
              <a:rPr lang="en-US"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nor/>
                        </m:rPr>
                        <a:rPr lang="fr-FR" sz="4300" b="1">
                          <a:latin typeface="Arial" panose="020B0604020202020204" pitchFamily="34" charset="0"/>
                          <a:ea typeface="Arial" panose="020B0604020202020204" pitchFamily="34" charset="0"/>
                          <a:cs typeface="Arial" panose="020B0604020202020204" pitchFamily="34" charset="0"/>
                        </a:rPr>
                        <m:t>B</m:t>
                      </m:r>
                      <m:r>
                        <m:rPr>
                          <m:nor/>
                        </m:rPr>
                        <a:rPr lang="fr-FR" sz="4300" b="1">
                          <a:latin typeface="Arial" panose="020B0604020202020204" pitchFamily="34" charset="0"/>
                          <a:ea typeface="Arial" panose="020B0604020202020204" pitchFamily="34" charset="0"/>
                          <a:cs typeface="Arial" panose="020B0604020202020204" pitchFamily="34" charset="0"/>
                        </a:rPr>
                        <m:t>. </m:t>
                      </m:r>
                      <m:r>
                        <m:rPr>
                          <m:nor/>
                        </m:rPr>
                        <a:rPr lang="fr-FR" sz="4300">
                          <a:latin typeface="Arial" panose="020B0604020202020204" pitchFamily="34" charset="0"/>
                          <a:ea typeface="Arial" panose="020B0604020202020204" pitchFamily="34" charset="0"/>
                          <a:cs typeface="Arial" panose="020B0604020202020204" pitchFamily="34" charset="0"/>
                        </a:rPr>
                        <m:t>S</m:t>
                      </m:r>
                      <m:r>
                        <m:rPr>
                          <m:nor/>
                        </m:rPr>
                        <a:rPr lang="fr-FR" sz="4300" baseline="-25000">
                          <a:latin typeface="Arial" panose="020B0604020202020204" pitchFamily="34" charset="0"/>
                          <a:ea typeface="Arial" panose="020B0604020202020204" pitchFamily="34" charset="0"/>
                          <a:cs typeface="Arial" panose="020B0604020202020204" pitchFamily="34" charset="0"/>
                        </a:rPr>
                        <m:t>MNPQ</m:t>
                      </m:r>
                      <m:r>
                        <m:rPr>
                          <m:nor/>
                        </m:rPr>
                        <a:rPr lang="fr-FR" sz="4300">
                          <a:latin typeface="Arial" panose="020B0604020202020204" pitchFamily="34" charset="0"/>
                          <a:ea typeface="Arial" panose="020B0604020202020204" pitchFamily="34" charset="0"/>
                          <a:cs typeface="Arial" panose="020B0604020202020204" pitchFamily="34" charset="0"/>
                        </a:rPr>
                        <m:t> = 30</m:t>
                      </m:r>
                      <m:r>
                        <m:rPr>
                          <m:nor/>
                        </m:rPr>
                        <a:rPr lang="fr-FR" sz="4300">
                          <a:latin typeface="Arial" panose="020B0604020202020204" pitchFamily="34" charset="0"/>
                          <a:ea typeface="Arial" panose="020B0604020202020204" pitchFamily="34" charset="0"/>
                          <a:cs typeface="Arial" panose="020B0604020202020204" pitchFamily="34" charset="0"/>
                        </a:rPr>
                        <m:t>cm</m:t>
                      </m:r>
                      <m:r>
                        <m:rPr>
                          <m:nor/>
                        </m:rPr>
                        <a:rPr lang="fr-FR" sz="4300" baseline="30000">
                          <a:latin typeface="Arial" panose="020B0604020202020204" pitchFamily="34" charset="0"/>
                          <a:ea typeface="Arial" panose="020B0604020202020204" pitchFamily="34" charset="0"/>
                          <a:cs typeface="Arial" panose="020B0604020202020204" pitchFamily="34" charset="0"/>
                        </a:rPr>
                        <m:t>2</m:t>
                      </m:r>
                    </m:oMath>
                  </m:oMathPara>
                </a14:m>
                <a:endParaRPr lang="en-US" sz="43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C.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16cm</a:t>
            </a:r>
            <a:r>
              <a:rPr lang="en-US" sz="4300" baseline="30000">
                <a:latin typeface="Arial" panose="020B0604020202020204" pitchFamily="34" charset="0"/>
                <a:ea typeface="Arial" panose="020B0604020202020204" pitchFamily="34" charset="0"/>
                <a:cs typeface="Arial" panose="020B0604020202020204" pitchFamily="34" charset="0"/>
              </a:rPr>
              <a:t>2</a:t>
            </a:r>
            <a:r>
              <a:rPr lang="fr-FR" sz="4300">
                <a:latin typeface="Arial" panose="020B0604020202020204" pitchFamily="34" charset="0"/>
                <a:ea typeface="Arial" panose="020B0604020202020204" pitchFamily="34" charset="0"/>
                <a:cs typeface="Arial" panose="020B0604020202020204" pitchFamily="34" charset="0"/>
              </a:rPr>
              <a:t>	</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
        <p:nvSpPr>
          <p:cNvPr id="15" name="Snip Diagonal Corner Rectangle 14"/>
          <p:cNvSpPr/>
          <p:nvPr/>
        </p:nvSpPr>
        <p:spPr>
          <a:xfrm>
            <a:off x="2202193" y="3732684"/>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A. </a:t>
            </a:r>
            <a:r>
              <a:rPr lang="fr-FR" sz="4300">
                <a:latin typeface="Arial" panose="020B0604020202020204" pitchFamily="34" charset="0"/>
                <a:ea typeface="Arial" panose="020B0604020202020204" pitchFamily="34" charset="0"/>
                <a:cs typeface="Arial" panose="020B0604020202020204" pitchFamily="34" charset="0"/>
              </a:rPr>
              <a:t>S</a:t>
            </a:r>
            <a:r>
              <a:rPr lang="fr-FR" sz="4300" baseline="-25000">
                <a:latin typeface="Arial" panose="020B0604020202020204" pitchFamily="34" charset="0"/>
                <a:ea typeface="Arial" panose="020B0604020202020204" pitchFamily="34" charset="0"/>
                <a:cs typeface="Arial" panose="020B0604020202020204" pitchFamily="34" charset="0"/>
              </a:rPr>
              <a:t>MNPQ</a:t>
            </a:r>
            <a:r>
              <a:rPr lang="fr-FR" sz="4300">
                <a:latin typeface="Arial" panose="020B0604020202020204" pitchFamily="34" charset="0"/>
                <a:ea typeface="Arial" panose="020B0604020202020204" pitchFamily="34" charset="0"/>
                <a:cs typeface="Arial" panose="020B0604020202020204" pitchFamily="34" charset="0"/>
              </a:rPr>
              <a:t> = 28 cm</a:t>
            </a:r>
            <a:r>
              <a:rPr lang="fr-FR"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lvl="0" algn="just">
              <a:lnSpc>
                <a:spcPct val="150000"/>
              </a:lnSpc>
            </a:pPr>
            <a:r>
              <a:rPr lang="en-US" sz="4000" b="1" smtClean="0">
                <a:solidFill>
                  <a:srgbClr val="FFFF00"/>
                </a:solidFill>
                <a:latin typeface="Arial" panose="020B0604020202020204" pitchFamily="34" charset="0"/>
                <a:cs typeface="Arial" panose="020B0604020202020204" pitchFamily="34" charset="0"/>
              </a:rPr>
              <a:t>Bài 3.35 </a:t>
            </a:r>
            <a:r>
              <a:rPr lang="en-US" sz="4000" b="1">
                <a:solidFill>
                  <a:srgbClr val="FFFF00"/>
                </a:solidFill>
                <a:latin typeface="Arial" panose="020B0604020202020204" pitchFamily="34" charset="0"/>
                <a:cs typeface="Arial" panose="020B0604020202020204" pitchFamily="34" charset="0"/>
              </a:rPr>
              <a:t>(SGK </a:t>
            </a:r>
            <a:r>
              <a:rPr lang="en-US" sz="4000" b="1">
                <a:solidFill>
                  <a:srgbClr val="FFFF00"/>
                </a:solidFill>
                <a:latin typeface="Arial" panose="020B0604020202020204" pitchFamily="34" charset="0"/>
                <a:cs typeface="Arial" panose="020B0604020202020204" pitchFamily="34" charset="0"/>
              </a:rPr>
              <a:t>– </a:t>
            </a:r>
            <a:r>
              <a:rPr lang="en-US" sz="4000" b="1" smtClean="0">
                <a:solidFill>
                  <a:srgbClr val="FFFF00"/>
                </a:solidFill>
                <a:latin typeface="Arial" panose="020B0604020202020204" pitchFamily="34" charset="0"/>
                <a:cs typeface="Arial" panose="020B0604020202020204" pitchFamily="34" charset="0"/>
              </a:rPr>
              <a:t>tr.73) </a:t>
            </a:r>
            <a:r>
              <a:rPr lang="vi-VN" sz="3800">
                <a:solidFill>
                  <a:schemeClr val="bg1"/>
                </a:solidFill>
                <a:cs typeface="Arial" panose="020B0604020202020204" pitchFamily="34" charset="0"/>
              </a:rPr>
              <a:t>Cho hình bình hành ABCD. Các tia phân giác của góc A, B, C, D cắt nhau như trên Hình 3.58. Chứng minh rằng EFGH là hình chữ nhật.</a:t>
            </a:r>
            <a:endParaRPr lang="en-US" sz="380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224679" y="4230706"/>
                <a:ext cx="10529921" cy="4752711"/>
              </a:xfrm>
              <a:prstGeom prst="rect">
                <a:avLst/>
              </a:prstGeom>
            </p:spPr>
            <p:txBody>
              <a:bodyPr wrap="square">
                <a:spAutoFit/>
              </a:bodyPr>
              <a:lstStyle/>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DE là đường phân giác </a:t>
                </a: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góc D</a:t>
                </a:r>
                <a:endParaRPr lang="fr-FR"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EC là đường phân giác góc C</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𝐷𝐶𝐵</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𝐵𝐶𝐷</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r>
                  <a:rPr lang="fr-FR" sz="36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224679" y="4230706"/>
                <a:ext cx="10529921" cy="4752711"/>
              </a:xfrm>
              <a:prstGeom prst="rect">
                <a:avLst/>
              </a:prstGeom>
              <a:blipFill>
                <a:blip r:embed="rId25"/>
                <a:stretch>
                  <a:fillRect l="-173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Bài 3.35 </a:t>
            </a: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Cho hình bình hành ABCD. Các tia phân giác của góc A, B, C, D cắt nhau như trên Hình 3.58. Chứng minh rằng EFGH là hình chữ nhật.</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6944938" y="3998908"/>
                <a:ext cx="10949475" cy="60213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a:t>
                </a: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tam giác DEC có :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𝐸𝐷𝐶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𝐷𝐶𝐸</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Calibri"/>
                    <a:ea typeface="Calibri" panose="020F0502020204030204" pitchFamily="34" charset="0"/>
                    <a:cs typeface="Times New Roman" panose="02020603050405020304" pitchFamily="18" charset="0"/>
                  </a:rPr>
                  <a:t> 						      </a:t>
                </a:r>
                <a14:m>
                  <m:oMath xmlns:m="http://schemas.openxmlformats.org/officeDocument/2006/math">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Chứng minh tương tự, ta có : </a:t>
                </a:r>
                <a14:m>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tứ giác EFGH có </a:t>
                </a:r>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Suy ra EFGH là hình chữ nhật.</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944938" y="3998908"/>
                <a:ext cx="10949475" cy="6021392"/>
              </a:xfrm>
              <a:prstGeom prst="rect">
                <a:avLst/>
              </a:prstGeom>
              <a:blipFill>
                <a:blip r:embed="rId25"/>
                <a:stretch>
                  <a:fillRect l="-1670" b="-1113"/>
                </a:stretch>
              </a:blipFill>
            </p:spPr>
            <p:txBody>
              <a:bodyPr/>
              <a:lstStyle/>
              <a:p>
                <a:r>
                  <a:rPr lang="en-US">
                    <a:noFill/>
                  </a:rPr>
                  <a:t> </a:t>
                </a:r>
              </a:p>
            </p:txBody>
          </p:sp>
        </mc:Fallback>
      </mc:AlternateContent>
    </p:spTree>
    <p:extLst>
      <p:ext uri="{BB962C8B-B14F-4D97-AF65-F5344CB8AC3E}">
        <p14:creationId xmlns:p14="http://schemas.microsoft.com/office/powerpoint/2010/main" val="3447440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down)">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3" dur="500"/>
                                        <p:tgtEl>
                                          <p:spTgt spid="12">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wipe(left)">
                                      <p:cBhvr>
                                        <p:cTn id="31"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73400" y="8969852"/>
            <a:ext cx="2109416" cy="384968"/>
          </a:xfrm>
          <a:prstGeom prst="rect">
            <a:avLst/>
          </a:prstGeom>
        </p:spPr>
      </p:pic>
      <p:sp>
        <p:nvSpPr>
          <p:cNvPr id="27" name="Oval Callout 26"/>
          <p:cNvSpPr/>
          <p:nvPr/>
        </p:nvSpPr>
        <p:spPr>
          <a:xfrm>
            <a:off x="8284962" y="4170836"/>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370155" y="200948"/>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Một khung tre hình chữ nhật có lắp đinh vít tại bốn đỉnh. Khi khung tre này bị xô lệch (do các đinh vít bị lỏng), các góc không còn vuông nữa thì khung đó là hình gì? Tại sao? Hỏi khi nẹp thêm một đường chéo vào khung đó thì nó còn bị xô lệch không?</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70154" y="5368866"/>
            <a:ext cx="17512661" cy="3600986"/>
          </a:xfrm>
          <a:prstGeom prst="rect">
            <a:avLst/>
          </a:prstGeom>
        </p:spPr>
        <p:txBody>
          <a:bodyPr wrap="square">
            <a:spAutoFit/>
          </a:bodyPr>
          <a:lstStyle/>
          <a:p>
            <a:pPr algn="just">
              <a:lnSpc>
                <a:spcPct val="150000"/>
              </a:lnSpc>
              <a:spcBef>
                <a:spcPts val="600"/>
              </a:spcBef>
              <a:spcAft>
                <a:spcPts val="8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Khi bị xô lệch, khung tre có dạng hình bình hành vì các cạnh đối vẫn còn bằng nhau. Nếu nẹp thêm một thanh đường chéo thì khung không còn bị xô lệch vì thanh đường </a:t>
            </a: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chéo </a:t>
            </a:r>
            <a:r>
              <a:rPr lang="fr-FR" sz="3800" smtClean="0">
                <a:solidFill>
                  <a:srgbClr val="000000"/>
                </a:solidFill>
                <a:latin typeface="Arial" panose="020B0604020202020204" pitchFamily="34" charset="0"/>
                <a:ea typeface="Calibri" panose="020F0502020204030204" pitchFamily="34" charset="0"/>
                <a:cs typeface="Arial" panose="020B0604020202020204" pitchFamily="34" charset="0"/>
              </a:rPr>
              <a:t>cùng </a:t>
            </a: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với bốn thanh của khung tạo thành hai tam giác với cạnh có độ dài không đổi.</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3645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8302476" y="356963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810933">
            <a:off x="17230756" y="3010500"/>
            <a:ext cx="1636907" cy="1738029"/>
          </a:xfrm>
          <a:prstGeom prst="rect">
            <a:avLst/>
          </a:prstGeom>
        </p:spPr>
      </p:pic>
      <p:sp>
        <p:nvSpPr>
          <p:cNvPr id="15" name="Rectangle 14"/>
          <p:cNvSpPr/>
          <p:nvPr/>
        </p:nvSpPr>
        <p:spPr>
          <a:xfrm>
            <a:off x="387668" y="134851"/>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Gọi Ou và Ov lần lượt là hai tia phân giác của hai góc kề bù xOy và x’Oy; A là một điểm khác O trên tia Ox. Gọi B và C là chân đường vuông góc hạ từ A lần lượt xuống đường thẳng chứa Ou và Ov. Hỏi tứ giác OBAC là hình gì? Vì sao?</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387668" y="4634144"/>
            <a:ext cx="6553200" cy="5074658"/>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364581" y="4838700"/>
                <a:ext cx="10535748" cy="4896020"/>
              </a:xfrm>
              <a:prstGeom prst="rect">
                <a:avLst/>
              </a:prstGeom>
            </p:spPr>
            <p:txBody>
              <a:bodyPr wrap="square">
                <a:spAutoFit/>
              </a:bodyPr>
              <a:lstStyle/>
              <a:p>
                <a:pPr algn="just">
                  <a:lnSpc>
                    <a:spcPct val="150000"/>
                  </a:lnSpc>
                </a:pPr>
                <a:r>
                  <a:rPr lang="fr-FR" sz="3600" smtClean="0">
                    <a:latin typeface="Arial" panose="020B0604020202020204" pitchFamily="34" charset="0"/>
                    <a:ea typeface="Arial" panose="020B0604020202020204" pitchFamily="34" charset="0"/>
                    <a:cs typeface="Arial" panose="020B0604020202020204" pitchFamily="34" charset="0"/>
                  </a:rPr>
                  <a:t>Ta có: </a:t>
                </a:r>
                <a:r>
                  <a:rPr lang="fr-FR" sz="3600" smtClean="0">
                    <a:latin typeface="Arial" panose="020B0604020202020204" pitchFamily="34" charset="0"/>
                    <a:ea typeface="Arial" panose="020B0604020202020204" pitchFamily="34" charset="0"/>
                    <a:cs typeface="Arial" panose="020B0604020202020204" pitchFamily="34" charset="0"/>
                  </a:rPr>
                  <a:t>Ou và Ov lần lượt là hai tia phân giác của hai góc kề bù xOy và x’Oy</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𝑢𝑂𝑦</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𝑥𝑂𝑦</m:t>
                            </m:r>
                          </m:e>
                        </m:acc>
                      </m:num>
                      <m:den>
                        <m:r>
                          <a:rPr lang="fr-FR" sz="3600" i="1">
                            <a:effectLst/>
                            <a:latin typeface="Cambria Math" panose="02040503050406030204" pitchFamily="18" charset="0"/>
                            <a:ea typeface="Arial" panose="020B0604020202020204" pitchFamily="34" charset="0"/>
                            <a:cs typeface="Times New Roman" panose="02020603050405020304" pitchFamily="18" charset="0"/>
                          </a:rPr>
                          <m:t>2</m:t>
                        </m:r>
                      </m:den>
                    </m:f>
                    <m:r>
                      <a:rPr lang="fr-FR" sz="3600" i="1">
                        <a:effectLst/>
                        <a:latin typeface="Cambria Math" panose="02040503050406030204" pitchFamily="18" charset="0"/>
                        <a:ea typeface="Arial" panose="020B0604020202020204" pitchFamily="34" charset="0"/>
                        <a:cs typeface="Times New Roman" panose="02020603050405020304" pitchFamily="18" charset="0"/>
                      </a:rPr>
                      <m:t> </m:t>
                    </m:r>
                  </m:oMath>
                </a14:m>
                <a:r>
                  <a:rPr lang="fr-FR" sz="36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𝑣𝑂𝑦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num>
                      <m:den>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Dotum" panose="020B0600000101010101" pitchFamily="34" charset="-127"/>
                    <a:cs typeface="Arial" panose="020B0604020202020204" pitchFamily="34" charset="0"/>
                  </a:rPr>
                  <a:t>Ta </a:t>
                </a:r>
                <a:r>
                  <a:rPr lang="fr-FR" sz="3600" smtClean="0">
                    <a:effectLst/>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600" i="1" smtClean="0">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364581" y="4838700"/>
                <a:ext cx="10535748" cy="4896020"/>
              </a:xfrm>
              <a:prstGeom prst="rect">
                <a:avLst/>
              </a:prstGeom>
              <a:blipFill>
                <a:blip r:embed="rId28"/>
                <a:stretch>
                  <a:fillRect l="-1736" r="-1794"/>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873443" y="7697865"/>
            <a:ext cx="1835902" cy="143868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3967743" y="2174962"/>
            <a:ext cx="10352514" cy="1823576"/>
          </a:xfrm>
          <a:prstGeom prst="rect">
            <a:avLst/>
          </a:prstGeom>
        </p:spPr>
        <p:txBody>
          <a:bodyPr wrap="none">
            <a:spAutoFit/>
          </a:bodyPr>
          <a:lstStyle/>
          <a:p>
            <a:pPr lvl="0" algn="ctr">
              <a:lnSpc>
                <a:spcPct val="150000"/>
              </a:lnSpc>
              <a:defRPr/>
            </a:pPr>
            <a:r>
              <a:rPr lang="vi-VN" sz="7500" b="1" kern="0">
                <a:solidFill>
                  <a:schemeClr val="bg1"/>
                </a:solidFill>
                <a:cs typeface="Arial" panose="020B0604020202020204" pitchFamily="34" charset="0"/>
              </a:rPr>
              <a:t>CHƯƠNG III: TỨ GIÁC</a:t>
            </a:r>
            <a:endParaRPr lang="en-US" sz="7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0000" y="4614012"/>
            <a:ext cx="10668000" cy="1823576"/>
          </a:xfrm>
          <a:prstGeom prst="rect">
            <a:avLst/>
          </a:prstGeom>
        </p:spPr>
        <p:txBody>
          <a:bodyPr wrap="square">
            <a:spAutoFit/>
          </a:bodyPr>
          <a:lstStyle/>
          <a:p>
            <a:pPr lvl="0" algn="ctr">
              <a:lnSpc>
                <a:spcPct val="150000"/>
              </a:lnSpc>
              <a:defRPr/>
            </a:pPr>
            <a:r>
              <a:rPr lang="vi-VN" sz="7500" b="1" kern="0">
                <a:solidFill>
                  <a:srgbClr val="FFFF00"/>
                </a:solidFill>
                <a:ea typeface="Calibri" panose="020F0502020204030204" pitchFamily="34" charset="0"/>
                <a:cs typeface="Arial" panose="020B0604020202020204" pitchFamily="34" charset="0"/>
              </a:rPr>
              <a:t>LUYỆN TẬP CHUNG </a:t>
            </a:r>
            <a:endParaRPr kumimoji="0" lang="en-US" sz="75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066336" y="7872524"/>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5240000" y="8039100"/>
            <a:ext cx="550236" cy="348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790236" y="8039100"/>
            <a:ext cx="531784" cy="34830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685800" y="489019"/>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810933">
            <a:off x="16707546" y="90173"/>
            <a:ext cx="1636907" cy="1738029"/>
          </a:xfrm>
          <a:prstGeom prst="rect">
            <a:avLst/>
          </a:prstGeom>
        </p:spPr>
      </p:pic>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102316" y="1562100"/>
            <a:ext cx="6553200" cy="5074658"/>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086600" y="1376233"/>
                <a:ext cx="10439400" cy="8572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𝑂𝑢</m:t>
                        </m:r>
                      </m:e>
                    </m:acc>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(đối đỉnh)</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𝑥𝑂𝑢</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𝐴𝑂𝐵</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tứ giác OBAC có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 là chân đường vuông góc hạ từ A xuống Ou)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 là chân đường vuông góc hạ từ A xuống Ov)</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OBAC là hình chữ nhật.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086600" y="1376233"/>
                <a:ext cx="10439400" cy="8572988"/>
              </a:xfrm>
              <a:prstGeom prst="rect">
                <a:avLst/>
              </a:prstGeom>
              <a:blipFill>
                <a:blip r:embed="rId28"/>
                <a:stretch>
                  <a:fillRect l="-1811" r="-1752" b="-569"/>
                </a:stretch>
              </a:blipFill>
            </p:spPr>
            <p:txBody>
              <a:bodyPr/>
              <a:lstStyle/>
              <a:p>
                <a:r>
                  <a:rPr lang="en-US">
                    <a:noFill/>
                  </a:rPr>
                  <a:t> </a:t>
                </a:r>
              </a:p>
            </p:txBody>
          </p:sp>
        </mc:Fallback>
      </mc:AlternateContent>
    </p:spTree>
    <p:extLst>
      <p:ext uri="{BB962C8B-B14F-4D97-AF65-F5344CB8AC3E}">
        <p14:creationId xmlns:p14="http://schemas.microsoft.com/office/powerpoint/2010/main" val="327584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anim calcmode="lin" valueType="num">
                                      <p:cBhvr>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anim calcmode="lin" valueType="num">
                                      <p:cBhvr>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anim calcmode="lin" valueType="num">
                                      <p:cBhvr>
                                        <p:cTn id="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anim calcmode="lin" valueType="num">
                                      <p:cBhvr>
                                        <p:cTn id="4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barn(inVertical)">
                                      <p:cBhvr>
                                        <p:cTn id="5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solidFill>
                  <a:srgbClr val="000000"/>
                </a:solidFill>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p:cNvSpPr/>
              <p:nvPr/>
            </p:nvSpPr>
            <p:spPr>
              <a:xfrm>
                <a:off x="6400800" y="4305837"/>
                <a:ext cx="11763589" cy="5134354"/>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Gọi AE vuông góc với MN tại H</a:t>
                </a:r>
              </a:p>
              <a:p>
                <a:pPr algn="just">
                  <a:lnSpc>
                    <a:spcPct val="150000"/>
                  </a:lnSpc>
                </a:pPr>
                <a:r>
                  <a:rPr lang="pt-BR" sz="36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ADM và </a:t>
                </a:r>
                <a14:m>
                  <m:oMath xmlns:m="http://schemas.openxmlformats.org/officeDocument/2006/math">
                    <m:r>
                      <a:rPr lang="pt-BR"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AHM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𝑀𝐴𝐷</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𝑀𝐴𝐻</m:t>
                        </m:r>
                      </m:e>
                    </m:acc>
                  </m:oMath>
                </a14:m>
                <a:r>
                  <a:rPr lang="en-US" sz="3600">
                    <a:effectLst/>
                    <a:latin typeface="Arial" panose="020B0604020202020204" pitchFamily="34" charset="0"/>
                    <a:ea typeface="Dotum" panose="020B0600000101010101" pitchFamily="34" charset="-127"/>
                    <a:cs typeface="Arial" panose="020B0604020202020204" pitchFamily="34" charset="0"/>
                  </a:rPr>
                  <a:t> (AM là đường phân giác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𝐷𝐴𝐸</m:t>
                        </m:r>
                      </m:e>
                    </m:acc>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AM cạnh chung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𝐴𝐷𝑀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𝐴𝐻𝑀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3600">
                    <a:effectLst/>
                    <a:latin typeface="Arial" panose="020B0604020202020204" pitchFamily="34" charset="0"/>
                    <a:ea typeface="Dotum" panose="020B0600000101010101" pitchFamily="34" charset="-127"/>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ADM =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AHM (ch – gn)</a:t>
                </a:r>
                <a:r>
                  <a:rPr lang="en-US" sz="36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 DM = HM; AD </a:t>
                </a:r>
                <a:r>
                  <a:rPr lang="en-US" sz="3600">
                    <a:effectLst/>
                    <a:latin typeface="Arial" panose="020B0604020202020204" pitchFamily="34" charset="0"/>
                    <a:ea typeface="Dotum" panose="020B0600000101010101" pitchFamily="34" charset="-127"/>
                    <a:cs typeface="Arial" panose="020B0604020202020204" pitchFamily="34" charset="0"/>
                  </a:rPr>
                  <a:t>= </a:t>
                </a:r>
                <a:r>
                  <a:rPr lang="en-US" sz="3600" smtClean="0">
                    <a:effectLst/>
                    <a:latin typeface="Arial" panose="020B0604020202020204" pitchFamily="34" charset="0"/>
                    <a:ea typeface="Dotum" panose="020B0600000101010101" pitchFamily="34" charset="-127"/>
                    <a:cs typeface="Arial" panose="020B0604020202020204" pitchFamily="34" charset="0"/>
                  </a:rPr>
                  <a:t>AH</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400800" y="4305837"/>
                <a:ext cx="11763589" cy="5134354"/>
              </a:xfrm>
              <a:prstGeom prst="rect">
                <a:avLst/>
              </a:prstGeom>
              <a:blipFill>
                <a:blip r:embed="rId6"/>
                <a:stretch>
                  <a:fillRect l="-1554" b="-1423"/>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7" dur="500"/>
                                        <p:tgtEl>
                                          <p:spTgt spid="13">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0" dur="500"/>
                                        <p:tgtEl>
                                          <p:spTgt spid="13">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3" dur="500"/>
                                        <p:tgtEl>
                                          <p:spTgt spid="13">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6" dur="500"/>
                                        <p:tgtEl>
                                          <p:spTgt spid="1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wipe(left)">
                                      <p:cBhvr>
                                        <p:cTn id="41"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6524411" y="4305300"/>
                <a:ext cx="11763589" cy="51063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và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có:</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 = AB (= AD)</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AN cạnh chung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𝐴𝐻𝑁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(ch – cgv)</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HN = BN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có: MH + HN = MN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DM + BN = MN (đpcm).</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6524411" y="4305300"/>
                <a:ext cx="11763589" cy="5106334"/>
              </a:xfrm>
              <a:prstGeom prst="rect">
                <a:avLst/>
              </a:prstGeom>
              <a:blipFill>
                <a:blip r:embed="rId8"/>
                <a:stretch>
                  <a:fillRect l="-1554" b="-1551"/>
                </a:stretch>
              </a:blipFill>
            </p:spPr>
            <p:txBody>
              <a:bodyPr/>
              <a:lstStyle/>
              <a:p>
                <a:r>
                  <a:rPr lang="en-US">
                    <a:noFill/>
                  </a:rPr>
                  <a:t> </a:t>
                </a:r>
              </a:p>
            </p:txBody>
          </p:sp>
        </mc:Fallback>
      </mc:AlternateContent>
    </p:spTree>
    <p:extLst>
      <p:ext uri="{BB962C8B-B14F-4D97-AF65-F5344CB8AC3E}">
        <p14:creationId xmlns:p14="http://schemas.microsoft.com/office/powerpoint/2010/main" val="2244606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left)">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barn(inVertical)">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III</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301730"/>
            <a:ext cx="17888238" cy="8642369"/>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850149" y="-610245"/>
            <a:ext cx="885413" cy="2585709"/>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85937" y="119271"/>
            <a:ext cx="1813835" cy="1061829"/>
          </a:xfrm>
          <a:prstGeom prst="rect">
            <a:avLst/>
          </a:prstGeom>
        </p:spPr>
        <p:txBody>
          <a:bodyPr wrap="square">
            <a:spAutoFit/>
          </a:bodyPr>
          <a:lstStyle/>
          <a:p>
            <a:pPr lvl="0" algn="just">
              <a:lnSpc>
                <a:spcPct val="150000"/>
              </a:lnSpc>
              <a:spcAft>
                <a:spcPts val="800"/>
              </a:spcAft>
            </a:pPr>
            <a:r>
              <a:rPr lang="nl-NL" sz="42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a:t>
            </a:r>
            <a:endParaRPr lang="en-US" sz="42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067308">
            <a:off x="16308562" y="316057"/>
            <a:ext cx="1713028" cy="965525"/>
          </a:xfrm>
          <a:prstGeom prst="rect">
            <a:avLst/>
          </a:prstGeom>
        </p:spPr>
      </p:pic>
      <p:sp>
        <p:nvSpPr>
          <p:cNvPr id="20" name="Rectangle 19"/>
          <p:cNvSpPr/>
          <p:nvPr/>
        </p:nvSpPr>
        <p:spPr>
          <a:xfrm>
            <a:off x="381210" y="1357513"/>
            <a:ext cx="17525790" cy="2654573"/>
          </a:xfrm>
          <a:prstGeom prst="rect">
            <a:avLst/>
          </a:prstGeom>
        </p:spPr>
        <p:txBody>
          <a:bodyPr wrap="square">
            <a:spAutoFit/>
          </a:bodyPr>
          <a:lstStyle/>
          <a:p>
            <a:pPr algn="just">
              <a:lnSpc>
                <a:spcPct val="150000"/>
              </a:lnSpc>
            </a:pPr>
            <a:r>
              <a:rPr lang="en-US" sz="3700" smtClean="0">
                <a:solidFill>
                  <a:schemeClr val="tx1"/>
                </a:solidFill>
                <a:latin typeface="Arial" panose="020B0604020202020204" pitchFamily="34" charset="0"/>
                <a:cs typeface="Arial" panose="020B0604020202020204" pitchFamily="34" charset="0"/>
              </a:rPr>
              <a:t>Cho ba điểm A, B, D sao cho AB = AD và AB vuông góc với AD. Vẽ hai đường tròn cùng đi qua A, lần lượt có tâm là B và D. Hai đường tròn đó còn cắt nhau tại điểm C. Chứng minh ABCD là một hình vuông.</a:t>
            </a:r>
            <a:endParaRPr lang="en-US" sz="3700">
              <a:solidFill>
                <a:schemeClr val="tx1"/>
              </a:solidFill>
            </a:endParaRPr>
          </a:p>
        </p:txBody>
      </p:sp>
      <p:sp>
        <p:nvSpPr>
          <p:cNvPr id="36" name="Oval Callout 35"/>
          <p:cNvSpPr/>
          <p:nvPr/>
        </p:nvSpPr>
        <p:spPr>
          <a:xfrm>
            <a:off x="717197" y="4151165"/>
            <a:ext cx="1661903" cy="797781"/>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19252"/>
            <a:ext cx="5302603" cy="4474431"/>
          </a:xfrm>
          <a:prstGeom prst="rect">
            <a:avLst/>
          </a:prstGeom>
        </p:spPr>
      </p:pic>
      <p:sp>
        <p:nvSpPr>
          <p:cNvPr id="15" name="Rectangle 14"/>
          <p:cNvSpPr/>
          <p:nvPr/>
        </p:nvSpPr>
        <p:spPr>
          <a:xfrm>
            <a:off x="6289419" y="4034790"/>
            <a:ext cx="11476676" cy="5909310"/>
          </a:xfrm>
          <a:prstGeom prst="rect">
            <a:avLst/>
          </a:prstGeom>
        </p:spPr>
        <p:txBody>
          <a:bodyPr wrap="square">
            <a:spAutoFit/>
          </a:bodyPr>
          <a:lstStyle/>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Điểm C nằm trên đường tròn tâm B đi qua </a:t>
            </a:r>
            <a:r>
              <a:rPr lang="pt-BR" sz="3600">
                <a:latin typeface="Arial" panose="020B0604020202020204" pitchFamily="34" charset="0"/>
                <a:ea typeface="Arial" panose="020B0604020202020204" pitchFamily="34" charset="0"/>
                <a:cs typeface="Arial" panose="020B0604020202020204" pitchFamily="34" charset="0"/>
              </a:rPr>
              <a:t>A </a:t>
            </a:r>
            <a:endParaRPr lang="pt-BR" sz="360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smtClean="0">
                <a:latin typeface="Arial" panose="020B0604020202020204" pitchFamily="34" charset="0"/>
                <a:ea typeface="Arial" panose="020B0604020202020204" pitchFamily="34" charset="0"/>
                <a:cs typeface="Arial" panose="020B0604020202020204" pitchFamily="34" charset="0"/>
              </a:rPr>
              <a:t>nên </a:t>
            </a:r>
            <a:r>
              <a:rPr lang="pt-BR" sz="3600">
                <a:latin typeface="Arial" panose="020B0604020202020204" pitchFamily="34" charset="0"/>
                <a:ea typeface="Arial" panose="020B0604020202020204" pitchFamily="34" charset="0"/>
                <a:cs typeface="Arial" panose="020B0604020202020204" pitchFamily="34" charset="0"/>
              </a:rPr>
              <a:t>BC = BA.</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Điểm C nằm trên đường tròn tâm D đi qua </a:t>
            </a:r>
            <a:r>
              <a:rPr lang="pt-BR" sz="3600">
                <a:latin typeface="Arial" panose="020B0604020202020204" pitchFamily="34" charset="0"/>
                <a:ea typeface="Arial" panose="020B0604020202020204" pitchFamily="34" charset="0"/>
                <a:cs typeface="Arial" panose="020B0604020202020204" pitchFamily="34" charset="0"/>
              </a:rPr>
              <a:t>A </a:t>
            </a:r>
            <a:endParaRPr lang="pt-BR" sz="360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smtClean="0">
                <a:latin typeface="Arial" panose="020B0604020202020204" pitchFamily="34" charset="0"/>
                <a:ea typeface="Arial" panose="020B0604020202020204" pitchFamily="34" charset="0"/>
                <a:cs typeface="Arial" panose="020B0604020202020204" pitchFamily="34" charset="0"/>
              </a:rPr>
              <a:t>nên </a:t>
            </a:r>
            <a:r>
              <a:rPr lang="pt-BR" sz="3600">
                <a:latin typeface="Arial" panose="020B0604020202020204" pitchFamily="34" charset="0"/>
                <a:ea typeface="Arial" panose="020B0604020202020204" pitchFamily="34" charset="0"/>
                <a:cs typeface="Arial" panose="020B0604020202020204" pitchFamily="34" charset="0"/>
              </a:rPr>
              <a:t>DC = DA.</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Theo giải thiết AB = AD nên tứ giác ABCD có bốn cạnh bằng nhau DC = AD = AB = BC, vậy ABCD là hình thoi.</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Lại có góc A vuông nên ABCD là hình vuông.</a:t>
            </a:r>
            <a:endParaRPr lang="en-US" sz="36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8760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8226278" y="4583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
        <p:nvSpPr>
          <p:cNvPr id="5" name="Rectangle 4"/>
          <p:cNvSpPr/>
          <p:nvPr/>
        </p:nvSpPr>
        <p:spPr>
          <a:xfrm>
            <a:off x="381000" y="161985"/>
            <a:ext cx="17373600" cy="4524315"/>
          </a:xfrm>
          <a:prstGeom prst="rect">
            <a:avLst/>
          </a:prstGeom>
        </p:spPr>
        <p:txBody>
          <a:bodyPr wrap="square">
            <a:spAutoFit/>
          </a:bodyPr>
          <a:lstStyle/>
          <a:p>
            <a:pPr lvl="0" algn="just">
              <a:lnSpc>
                <a:spcPct val="150000"/>
              </a:lnSpc>
            </a:pPr>
            <a:r>
              <a:rPr lang="en-US" sz="4000" b="1" smtClean="0">
                <a:solidFill>
                  <a:srgbClr val="C00000"/>
                </a:solidFill>
                <a:latin typeface="Arial" panose="020B0604020202020204" pitchFamily="34" charset="0"/>
                <a:cs typeface="Arial" panose="020B0604020202020204" pitchFamily="34" charset="0"/>
              </a:rPr>
              <a:t>Bài 3.34 </a:t>
            </a:r>
            <a:r>
              <a:rPr lang="en-US" sz="4000" b="1">
                <a:solidFill>
                  <a:srgbClr val="C00000"/>
                </a:solidFill>
                <a:latin typeface="Arial" panose="020B0604020202020204" pitchFamily="34" charset="0"/>
                <a:cs typeface="Arial" panose="020B0604020202020204" pitchFamily="34" charset="0"/>
              </a:rPr>
              <a:t>(SGK </a:t>
            </a:r>
            <a:r>
              <a:rPr lang="en-US" sz="4000" b="1">
                <a:solidFill>
                  <a:srgbClr val="C00000"/>
                </a:solidFill>
                <a:latin typeface="Arial" panose="020B0604020202020204" pitchFamily="34" charset="0"/>
                <a:cs typeface="Arial" panose="020B0604020202020204" pitchFamily="34" charset="0"/>
              </a:rPr>
              <a:t>– </a:t>
            </a:r>
            <a:r>
              <a:rPr lang="en-US" sz="4000" b="1" smtClean="0">
                <a:solidFill>
                  <a:srgbClr val="C00000"/>
                </a:solidFill>
                <a:latin typeface="Arial" panose="020B0604020202020204" pitchFamily="34" charset="0"/>
                <a:cs typeface="Arial" panose="020B0604020202020204" pitchFamily="34" charset="0"/>
              </a:rPr>
              <a:t>tr.73) </a:t>
            </a:r>
            <a:r>
              <a:rPr lang="vi-VN" sz="3800" smtClean="0">
                <a:solidFill>
                  <a:srgbClr val="000000"/>
                </a:solidFill>
                <a:latin typeface="Arial" panose="020B0604020202020204" pitchFamily="34" charset="0"/>
                <a:cs typeface="Arial" panose="020B0604020202020204" pitchFamily="34" charset="0"/>
              </a:rPr>
              <a:t>Cho </a:t>
            </a:r>
            <a:r>
              <a:rPr lang="vi-VN" sz="3800">
                <a:solidFill>
                  <a:srgbClr val="000000"/>
                </a:solidFill>
                <a:latin typeface="Arial" panose="020B0604020202020204" pitchFamily="34" charset="0"/>
                <a:cs typeface="Arial" panose="020B0604020202020204" pitchFamily="34" charset="0"/>
              </a:rPr>
              <a:t>tam giác ABC; M và N lần lượt là trung điểm của hai cạnh AB và AC. Lấy điểm P sao cho N là trung điểm của đoạn thẳng </a:t>
            </a:r>
            <a:r>
              <a:rPr lang="vi-VN" sz="3800">
                <a:solidFill>
                  <a:srgbClr val="000000"/>
                </a:solidFill>
                <a:latin typeface="Arial" panose="020B0604020202020204" pitchFamily="34" charset="0"/>
                <a:cs typeface="Arial" panose="020B0604020202020204" pitchFamily="34" charset="0"/>
              </a:rPr>
              <a:t>MP</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a) Hỏi tứ giác AMCP là hình gì? Vì </a:t>
            </a:r>
            <a:r>
              <a:rPr lang="vi-VN" sz="3800">
                <a:solidFill>
                  <a:srgbClr val="000000"/>
                </a:solidFill>
                <a:latin typeface="Arial" panose="020B0604020202020204" pitchFamily="34" charset="0"/>
                <a:cs typeface="Arial" panose="020B0604020202020204" pitchFamily="34" charset="0"/>
              </a:rPr>
              <a:t>sao</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b) Với điều kiện nào của tam giác ABC thì tứ giác AMCP là hình chữ nhật</a:t>
            </a:r>
            <a:r>
              <a:rPr lang="vi-VN"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hình </a:t>
            </a:r>
            <a:r>
              <a:rPr lang="vi-VN" sz="3800">
                <a:solidFill>
                  <a:srgbClr val="000000"/>
                </a:solidFill>
                <a:latin typeface="Arial" panose="020B0604020202020204" pitchFamily="34" charset="0"/>
                <a:cs typeface="Arial" panose="020B0604020202020204" pitchFamily="34" charset="0"/>
              </a:rPr>
              <a:t>thoi; hình vuông?</a:t>
            </a:r>
            <a:endParaRPr lang="en-US" sz="38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976327" y="5600700"/>
            <a:ext cx="4939024" cy="4101661"/>
          </a:xfrm>
          <a:prstGeom prst="rect">
            <a:avLst/>
          </a:prstGeom>
        </p:spPr>
      </p:pic>
      <p:sp>
        <p:nvSpPr>
          <p:cNvPr id="13" name="Rectangle 12"/>
          <p:cNvSpPr/>
          <p:nvPr/>
        </p:nvSpPr>
        <p:spPr>
          <a:xfrm>
            <a:off x="6789645" y="5600700"/>
            <a:ext cx="10820400" cy="4478149"/>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a) Ta có N là trung điểm của AC; N là trung điểm của MP nên AC cắt MP tại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Tứ giác AMCP có MP, AC là hai đường chéo cắt nhau tại trung điểm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Suy ra AMCP là hình bình </a:t>
            </a:r>
            <a:r>
              <a:rPr lang="en-US" sz="3800">
                <a:effectLst/>
                <a:latin typeface="Arial" panose="020B0604020202020204" pitchFamily="34" charset="0"/>
                <a:ea typeface="Arial" panose="020B0604020202020204" pitchFamily="34" charset="0"/>
                <a:cs typeface="Arial" panose="020B0604020202020204" pitchFamily="34" charset="0"/>
              </a:rPr>
              <a:t>hành</a:t>
            </a:r>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533400" y="4953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1562100"/>
            <a:ext cx="4572000" cy="379686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6599677" y="1564105"/>
                <a:ext cx="10744200" cy="691715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a:p>
                <a:pPr marL="571500" marR="0" lvl="0" indent="-5715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Để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hình bình hành AMCP là hình chữ nhật thì ta chứng minh góc M vuông.</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Giả sử </a:t>
                </a: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𝑀</m:t>
                        </m:r>
                      </m:e>
                    </m:ac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90</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CM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AB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M là trung điểm của AB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 thì AMCP là hình chữ nhật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599677" y="1564105"/>
                <a:ext cx="10744200" cy="6917150"/>
              </a:xfrm>
              <a:prstGeom prst="rect">
                <a:avLst/>
              </a:prstGeom>
              <a:blipFill>
                <a:blip r:embed="rId8"/>
                <a:stretch>
                  <a:fillRect l="-1873" r="-1873" b="-2646"/>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Tree>
    <p:extLst>
      <p:ext uri="{BB962C8B-B14F-4D97-AF65-F5344CB8AC3E}">
        <p14:creationId xmlns:p14="http://schemas.microsoft.com/office/powerpoint/2010/main" val="366277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073917">
            <a:off x="16686474" y="496586"/>
            <a:ext cx="1745519" cy="983837"/>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04800" y="647700"/>
            <a:ext cx="5597141" cy="4648200"/>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6324600" y="266700"/>
                <a:ext cx="10744200" cy="5420843"/>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thoi thì ta chứng minh AM = MC</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Giả sử AM = MC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M là trung điểm của AB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MC = </a:t>
                </a:r>
                <a14:m>
                  <m:oMath xmlns:m="http://schemas.openxmlformats.org/officeDocument/2006/math">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AB</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324600" y="266700"/>
                <a:ext cx="10744200" cy="5420843"/>
              </a:xfrm>
              <a:prstGeom prst="rect">
                <a:avLst/>
              </a:prstGeom>
              <a:blipFill>
                <a:blip r:embed="rId8"/>
                <a:stretch>
                  <a:fillRect l="-1759" r="-1703" b="-1462"/>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mc:Choice xmlns:a14="http://schemas.microsoft.com/office/drawing/2010/main" Requires="a14">
          <p:sp>
            <p:nvSpPr>
              <p:cNvPr id="8" name="Rectangle 7"/>
              <p:cNvSpPr/>
              <p:nvPr/>
            </p:nvSpPr>
            <p:spPr>
              <a:xfrm>
                <a:off x="6324600" y="5778305"/>
                <a:ext cx="10744200" cy="4247317"/>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vuông thì ta chứng minh AMCP là hình thoi có 1 góc vuông.</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cân tại C thì AMCP là hình chữ nhật.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Mặt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khác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cân tại C thì AMCP là hình vuông.</a:t>
                </a:r>
                <a:endParaRPr lang="en-US" sz="3600">
                  <a:solidFill>
                    <a:prstClr val="black"/>
                  </a:solidFill>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24600" y="5778305"/>
                <a:ext cx="10744200" cy="4247317"/>
              </a:xfrm>
              <a:prstGeom prst="rect">
                <a:avLst/>
              </a:prstGeom>
              <a:blipFill>
                <a:blip r:embed="rId9"/>
                <a:stretch>
                  <a:fillRect l="-1759" r="-1703" b="-2009"/>
                </a:stretch>
              </a:blipFill>
            </p:spPr>
            <p:txBody>
              <a:bodyPr/>
              <a:lstStyle/>
              <a:p>
                <a:r>
                  <a:rPr lang="en-US">
                    <a:noFill/>
                  </a:rPr>
                  <a:t> </a:t>
                </a:r>
              </a:p>
            </p:txBody>
          </p:sp>
        </mc:Fallback>
      </mc:AlternateContent>
    </p:spTree>
    <p:extLst>
      <p:ext uri="{BB962C8B-B14F-4D97-AF65-F5344CB8AC3E}">
        <p14:creationId xmlns:p14="http://schemas.microsoft.com/office/powerpoint/2010/main" val="3467164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arn(inVertic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left)">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36115" y="986575"/>
            <a:ext cx="17110364"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vi-VN" sz="4800" b="1">
                <a:solidFill>
                  <a:schemeClr val="bg1"/>
                </a:solidFill>
                <a:cs typeface="Arial" panose="020B0604020202020204" pitchFamily="34" charset="0"/>
                <a:sym typeface="Arial"/>
              </a:rPr>
              <a:t>Câu 1. Hình bình hành có hai đường chéo vuông góc là:</a:t>
            </a:r>
            <a:endPar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4028278"/>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2213811" y="4014019"/>
                <a:ext cx="5396589"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ì</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ữ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ậ</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2213811" y="4014019"/>
                <a:ext cx="5396589"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Hình vuông	</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557475" y="6755463"/>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Hình thang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1202</Words>
  <PresentationFormat>Custom</PresentationFormat>
  <Paragraphs>136</Paragraphs>
  <Slides>24</Slides>
  <Notes>9</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Kavoon</vt:lpstr>
      <vt:lpstr>Dotum</vt:lpstr>
      <vt:lpstr>Arial</vt:lpstr>
      <vt:lpstr>Cambria Math</vt:lpstr>
      <vt:lpstr>Calibri</vt:lpstr>
      <vt:lpstr>Times New Roman</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2023-09-11T02:24:32Z</dcterms:modified>
  <dc:identifier>DAFODxhJNsQ</dc:identifier>
</cp:coreProperties>
</file>