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36"/>
  </p:notesMasterIdLst>
  <p:sldIdLst>
    <p:sldId id="292" r:id="rId4"/>
    <p:sldId id="257" r:id="rId5"/>
    <p:sldId id="293" r:id="rId6"/>
    <p:sldId id="297" r:id="rId7"/>
    <p:sldId id="298" r:id="rId8"/>
    <p:sldId id="300" r:id="rId9"/>
    <p:sldId id="303" r:id="rId10"/>
    <p:sldId id="304" r:id="rId11"/>
    <p:sldId id="305" r:id="rId12"/>
    <p:sldId id="306" r:id="rId13"/>
    <p:sldId id="308" r:id="rId14"/>
    <p:sldId id="309" r:id="rId15"/>
    <p:sldId id="311" r:id="rId16"/>
    <p:sldId id="312" r:id="rId17"/>
    <p:sldId id="315" r:id="rId18"/>
    <p:sldId id="316" r:id="rId19"/>
    <p:sldId id="317" r:id="rId20"/>
    <p:sldId id="326" r:id="rId21"/>
    <p:sldId id="318" r:id="rId22"/>
    <p:sldId id="319" r:id="rId23"/>
    <p:sldId id="321" r:id="rId24"/>
    <p:sldId id="324" r:id="rId25"/>
    <p:sldId id="325" r:id="rId26"/>
    <p:sldId id="320" r:id="rId27"/>
    <p:sldId id="327" r:id="rId28"/>
    <p:sldId id="328" r:id="rId29"/>
    <p:sldId id="329" r:id="rId30"/>
    <p:sldId id="330" r:id="rId31"/>
    <p:sldId id="331" r:id="rId32"/>
    <p:sldId id="333" r:id="rId33"/>
    <p:sldId id="335" r:id="rId34"/>
    <p:sldId id="338" r:id="rId35"/>
  </p:sldIdLst>
  <p:sldSz cx="9144000" cy="5143500" type="screen16x9"/>
  <p:notesSz cx="6858000" cy="9144000"/>
  <p:embeddedFontLst>
    <p:embeddedFont>
      <p:font typeface="Raleway Medium" panose="020B0604020202020204" charset="0"/>
      <p:regular r:id="rId37"/>
      <p:bold r:id="rId38"/>
      <p:italic r:id="rId39"/>
      <p:boldItalic r:id="rId40"/>
    </p:embeddedFont>
    <p:embeddedFont>
      <p:font typeface="Raleway" panose="020B0604020202020204" charset="0"/>
      <p:regular r:id="rId41"/>
      <p:bold r:id="rId42"/>
      <p:italic r:id="rId43"/>
      <p:boldItalic r:id="rId44"/>
    </p:embeddedFont>
    <p:embeddedFont>
      <p:font typeface="Tahoma" panose="020B0604030504040204" pitchFamily="34" charset="0"/>
      <p:regular r:id="rId45"/>
      <p:bold r:id="rId46"/>
    </p:embeddedFont>
    <p:embeddedFont>
      <p:font typeface="Roboto" panose="020B0604020202020204" charset="0"/>
      <p:regular r:id="rId47"/>
      <p:bold r:id="rId48"/>
      <p:italic r:id="rId49"/>
      <p:boldItalic r:id="rId50"/>
    </p:embeddedFont>
    <p:embeddedFont>
      <p:font typeface="Cambria Math" panose="02040503050406030204" pitchFamily="18" charset="0"/>
      <p:regular r:id="rId51"/>
    </p:embeddedFont>
    <p:embeddedFont>
      <p:font typeface="Calibri" panose="020F0502020204030204" pitchFamily="34" charset="0"/>
      <p:regular r:id="rId52"/>
      <p:bold r:id="rId53"/>
      <p:italic r:id="rId54"/>
      <p:boldItalic r:id="rId55"/>
    </p:embeddedFont>
    <p:embeddedFont>
      <p:font typeface="Nunito Black" panose="020B0604020202020204" charset="0"/>
      <p:bold r:id="rId56"/>
      <p:boldItalic r:id="rId57"/>
    </p:embeddedFont>
    <p:embeddedFont>
      <p:font typeface="Raleway Black" panose="020B0604020202020204" charset="0"/>
      <p:bold r:id="rId58"/>
      <p:boldItalic r:id="rId59"/>
    </p:embeddedFont>
    <p:embeddedFont>
      <p:font typeface="Dotum" panose="020B0600000101010101" pitchFamily="34" charset="-127"/>
      <p:regular r:id="rId60"/>
    </p:embeddedFont>
    <p:embeddedFont>
      <p:font typeface="Calibri Light" panose="020F0302020204030204" pitchFamily="34" charset="0"/>
      <p:regular r:id="rId61"/>
      <p:italic r:id="rId62"/>
    </p:embeddedFont>
    <p:embeddedFont>
      <p:font typeface="Bad Script"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1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01726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2023/8/31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8/31/2023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8/31/2023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87464" y="284662"/>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015526" y="1901556"/>
                <a:ext cx="4647022" cy="3106363"/>
              </a:xfrm>
              <a:prstGeom prst="rect">
                <a:avLst/>
              </a:prstGeom>
            </p:spPr>
            <p:txBody>
              <a:bodyPr wrap="square">
                <a:spAutoFit/>
              </a:bodyPr>
              <a:lstStyle/>
              <a:p>
                <a:pPr algn="just">
                  <a:lnSpc>
                    <a:spcPct val="150000"/>
                  </a:lnSpc>
                </a:pPr>
                <a:r>
                  <a:rPr lang="nl-NL" sz="1900">
                    <a:latin typeface="+mn-lt"/>
                    <a:ea typeface="Arial" panose="020B0604020202020204" pitchFamily="34" charset="0"/>
                    <a:cs typeface="Times New Roman" panose="02020603050405020304" pitchFamily="18" charset="0"/>
                  </a:rPr>
                  <a:t>Vì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900">
                    <a:effectLst/>
                    <a:latin typeface="+mn-lt"/>
                    <a:ea typeface="Arial" panose="020B0604020202020204" pitchFamily="34" charset="0"/>
                    <a:cs typeface="Times New Roman" panose="02020603050405020304" pitchFamily="18" charset="0"/>
                  </a:rPr>
                  <a:t> là hình chữ nhật nên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 = </m:t>
                    </m:r>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và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nl-NL" sz="19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oMath>
                </a14:m>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suy ra </a:t>
                </a:r>
                <a:endParaRPr lang="nl-NL" sz="1900"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𝑂𝐴</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𝑂𝐵</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𝑂𝐷</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Dotum" panose="020B0600000101010101" pitchFamily="34" charset="-127"/>
                    <a:cs typeface="Times New Roman" panose="02020603050405020304" pitchFamily="18" charset="0"/>
                  </a:rPr>
                  <a:t>Hai tam giác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𝑂𝐴𝐵</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có: </a:t>
                </a:r>
                <a:endParaRPr lang="pt-BR" sz="19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𝐶𝐷</m:t>
                    </m:r>
                  </m:oMath>
                </a14:m>
                <a:r>
                  <a:rPr lang="pt-BR"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𝑂𝐴𝐵</m:t>
                    </m:r>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(c.c.c)</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15526" y="1901556"/>
                <a:ext cx="4647022" cy="3106363"/>
              </a:xfrm>
              <a:prstGeom prst="rect">
                <a:avLst/>
              </a:prstGeom>
              <a:blipFill>
                <a:blip r:embed="rId2"/>
                <a:stretch>
                  <a:fillRect l="-1312" b="-588"/>
                </a:stretch>
              </a:blipFill>
            </p:spPr>
            <p:txBody>
              <a:bodyPr/>
              <a:lstStyle/>
              <a:p>
                <a:r>
                  <a:rPr lang="en-US">
                    <a:noFill/>
                  </a:rPr>
                  <a:t> </a:t>
                </a:r>
              </a:p>
            </p:txBody>
          </p:sp>
        </mc:Fallback>
      </mc:AlternateContent>
      <p:grpSp>
        <p:nvGrpSpPr>
          <p:cNvPr id="8" name="Group 7"/>
          <p:cNvGrpSpPr/>
          <p:nvPr/>
        </p:nvGrpSpPr>
        <p:grpSpPr>
          <a:xfrm>
            <a:off x="1574357" y="181232"/>
            <a:ext cx="7243639" cy="958660"/>
            <a:chOff x="1574357" y="245240"/>
            <a:chExt cx="7243639" cy="958660"/>
          </a:xfrm>
        </p:grpSpPr>
        <mc:AlternateContent xmlns:mc="http://schemas.openxmlformats.org/markup-compatibility/2006" xmlns:a14="http://schemas.microsoft.com/office/drawing/2010/main">
          <mc:Choice Requires="a14">
            <p:sp>
              <p:nvSpPr>
                <p:cNvPr id="5" name="TextBox 4"/>
                <p:cNvSpPr txBox="1"/>
                <p:nvPr/>
              </p:nvSpPr>
              <p:spPr>
                <a:xfrm>
                  <a:off x="1574357" y="245240"/>
                  <a:ext cx="7243639" cy="958660"/>
                </a:xfrm>
                <a:prstGeom prst="rect">
                  <a:avLst/>
                </a:prstGeom>
                <a:noFill/>
              </p:spPr>
              <p:txBody>
                <a:bodyPr wrap="square" rtlCol="0">
                  <a:spAutoFit/>
                </a:bodyPr>
                <a:lstStyle/>
                <a:p>
                  <a:pPr>
                    <a:lnSpc>
                      <a:spcPct val="150000"/>
                    </a:lnSpc>
                  </a:pPr>
                  <a:r>
                    <a:rPr lang="en-US" sz="2000" smtClean="0"/>
                    <a:t>Cho hình chữ nhật </a:t>
                  </a:r>
                  <a14:m>
                    <m:oMath xmlns:m="http://schemas.openxmlformats.org/officeDocument/2006/math">
                      <m:r>
                        <a:rPr lang="en-US" sz="2000" i="1" smtClean="0">
                          <a:latin typeface="Cambria Math" panose="02040503050406030204" pitchFamily="18" charset="0"/>
                        </a:rPr>
                        <m:t>𝐴𝐵𝐶𝐷</m:t>
                      </m:r>
                    </m:oMath>
                  </a14:m>
                  <a:r>
                    <a:rPr lang="en-US" sz="2000" smtClean="0"/>
                    <a:t>, hai đường chéo </a:t>
                  </a:r>
                  <a14:m>
                    <m:oMath xmlns:m="http://schemas.openxmlformats.org/officeDocument/2006/math">
                      <m:r>
                        <a:rPr lang="en-US" sz="2000" i="1" smtClean="0">
                          <a:latin typeface="Cambria Math" panose="02040503050406030204" pitchFamily="18" charset="0"/>
                        </a:rPr>
                        <m:t>𝐴𝐶</m:t>
                      </m:r>
                    </m:oMath>
                  </a14:m>
                  <a:r>
                    <a:rPr lang="en-US" sz="2000" smtClean="0"/>
                    <a:t> và </a:t>
                  </a:r>
                  <a14:m>
                    <m:oMath xmlns:m="http://schemas.openxmlformats.org/officeDocument/2006/math">
                      <m:r>
                        <a:rPr lang="en-US" sz="2000" i="1" smtClean="0">
                          <a:latin typeface="Cambria Math" panose="02040503050406030204" pitchFamily="18" charset="0"/>
                        </a:rPr>
                        <m:t>𝐵𝐷</m:t>
                      </m:r>
                    </m:oMath>
                  </a14:m>
                  <a:r>
                    <a:rPr lang="en-US" sz="2000" smtClean="0"/>
                    <a:t> cắt nhau tại </a:t>
                  </a:r>
                  <a14:m>
                    <m:oMath xmlns:m="http://schemas.openxmlformats.org/officeDocument/2006/math">
                      <m:r>
                        <a:rPr lang="en-US" sz="2000" i="1" smtClean="0">
                          <a:latin typeface="Cambria Math" panose="02040503050406030204" pitchFamily="18" charset="0"/>
                        </a:rPr>
                        <m:t>𝑂</m:t>
                      </m:r>
                    </m:oMath>
                  </a14:m>
                  <a:r>
                    <a:rPr lang="en-US" sz="2000" smtClean="0"/>
                    <a:t>. Chứng minh </a:t>
                  </a:r>
                  <a:endParaRPr lang="en-US" sz="2000"/>
                </a:p>
              </p:txBody>
            </p:sp>
          </mc:Choice>
          <mc:Fallback xmlns="">
            <p:sp>
              <p:nvSpPr>
                <p:cNvPr id="5" name="TextBox 4"/>
                <p:cNvSpPr txBox="1">
                  <a:spLocks noRot="1" noChangeAspect="1" noMove="1" noResize="1" noEditPoints="1" noAdjustHandles="1" noChangeArrowheads="1" noChangeShapeType="1" noTextEdit="1"/>
                </p:cNvSpPr>
                <p:nvPr/>
              </p:nvSpPr>
              <p:spPr>
                <a:xfrm>
                  <a:off x="1574357" y="245240"/>
                  <a:ext cx="7243639" cy="958660"/>
                </a:xfrm>
                <a:prstGeom prst="rect">
                  <a:avLst/>
                </a:prstGeom>
                <a:blipFill>
                  <a:blip r:embed="rId3"/>
                  <a:stretch>
                    <a:fillRect l="-841" r="-421"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33539" y="803790"/>
                  <a:ext cx="1989968" cy="400110"/>
                </a:xfrm>
                <a:prstGeom prst="rect">
                  <a:avLst/>
                </a:prstGeom>
              </p:spPr>
              <p:txBody>
                <a:bodyPr wrap="none">
                  <a:spAutoFit/>
                </a:bodyPr>
                <a:lstStyle/>
                <a:p>
                  <a14:m>
                    <m:oMath xmlns:m="http://schemas.openxmlformats.org/officeDocument/2006/math">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𝑂𝐴𝐵</m:t>
                      </m:r>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2000" smtClean="0">
                      <a:ea typeface="Dotum" panose="020B0600000101010101" pitchFamily="34" charset="-127"/>
                      <a:cs typeface="Times New Roman" panose="02020603050405020304" pitchFamily="18" charset="0"/>
                    </a:rPr>
                    <a:t>.</a:t>
                  </a:r>
                  <a:r>
                    <a:rPr lang="pt-BR" sz="2000">
                      <a:ea typeface="Dotum" panose="020B0600000101010101" pitchFamily="34" charset="-127"/>
                      <a:cs typeface="Times New Roman" panose="02020603050405020304" pitchFamily="18" charset="0"/>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733539" y="803790"/>
                  <a:ext cx="1989968" cy="400110"/>
                </a:xfrm>
                <a:prstGeom prst="rect">
                  <a:avLst/>
                </a:prstGeom>
                <a:blipFill>
                  <a:blip r:embed="rId4"/>
                  <a:stretch>
                    <a:fillRect t="-6061" b="-27273"/>
                  </a:stretch>
                </a:blipFill>
              </p:spPr>
              <p:txBody>
                <a:bodyPr/>
                <a:lstStyle/>
                <a:p>
                  <a:r>
                    <a:rPr lang="en-US">
                      <a:noFill/>
                    </a:rPr>
                    <a:t> </a:t>
                  </a:r>
                </a:p>
              </p:txBody>
            </p:sp>
          </mc:Fallback>
        </mc:AlternateContent>
      </p:grpSp>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5"/>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r>
                <a:rPr lang="en-US" sz="1900" smtClean="0">
                  <a:solidFill>
                    <a:schemeClr val="tx1">
                      <a:lumMod val="75000"/>
                    </a:schemeClr>
                  </a:solidFill>
                </a:rPr>
                <a:t>A</a:t>
              </a:r>
              <a:endParaRPr lang="en-US" sz="1900">
                <a:solidFill>
                  <a:schemeClr val="tx1">
                    <a:lumMod val="75000"/>
                  </a:schemeClr>
                </a:solidFil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r>
                <a:rPr lang="en-US" sz="1900" smtClean="0">
                  <a:solidFill>
                    <a:schemeClr val="tx1">
                      <a:lumMod val="75000"/>
                    </a:schemeClr>
                  </a:solidFill>
                </a:rPr>
                <a:t>B</a:t>
              </a:r>
              <a:endParaRPr lang="en-US" sz="1900">
                <a:solidFill>
                  <a:schemeClr val="tx1">
                    <a:lumMod val="75000"/>
                  </a:schemeClr>
                </a:solidFill>
              </a:endParaRPr>
            </a:p>
          </p:txBody>
        </p:sp>
        <p:sp>
          <p:nvSpPr>
            <p:cNvPr id="34" name="TextBox 33"/>
            <p:cNvSpPr txBox="1"/>
            <p:nvPr/>
          </p:nvSpPr>
          <p:spPr>
            <a:xfrm>
              <a:off x="120650" y="4544337"/>
              <a:ext cx="253999" cy="486948"/>
            </a:xfrm>
            <a:prstGeom prst="rect">
              <a:avLst/>
            </a:prstGeom>
            <a:noFill/>
          </p:spPr>
          <p:txBody>
            <a:bodyPr wrap="square" rtlCol="0">
              <a:spAutoFit/>
            </a:bodyPr>
            <a:lstStyle/>
            <a:p>
              <a:r>
                <a:rPr lang="en-US" sz="1900" smtClean="0">
                  <a:solidFill>
                    <a:schemeClr val="tx1">
                      <a:lumMod val="75000"/>
                    </a:schemeClr>
                  </a:solidFill>
                </a:rPr>
                <a:t>D</a:t>
              </a:r>
              <a:endParaRPr lang="en-US" sz="1900">
                <a:solidFill>
                  <a:schemeClr val="tx1">
                    <a:lumMod val="75000"/>
                  </a:schemeClr>
                </a:solidFil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r>
                <a:rPr lang="en-US" sz="1900" smtClean="0">
                  <a:solidFill>
                    <a:schemeClr val="tx1">
                      <a:lumMod val="75000"/>
                    </a:schemeClr>
                  </a:solidFill>
                </a:rPr>
                <a:t>O</a:t>
              </a:r>
              <a:endParaRPr lang="en-US" sz="1900">
                <a:solidFill>
                  <a:schemeClr val="tx1">
                    <a:lumMod val="75000"/>
                  </a:schemeClr>
                </a:solidFill>
              </a:endParaRPr>
            </a:p>
          </p:txBody>
        </p:sp>
      </p:grpSp>
      <p:sp>
        <p:nvSpPr>
          <p:cNvPr id="38" name="Rectangle 37"/>
          <p:cNvSpPr/>
          <p:nvPr/>
        </p:nvSpPr>
        <p:spPr>
          <a:xfrm>
            <a:off x="4352458" y="1334779"/>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1247844" y="3726209"/>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2336" y="209058"/>
            <a:ext cx="2175562" cy="478808"/>
            <a:chOff x="274320" y="610931"/>
            <a:chExt cx="2175562" cy="478808"/>
          </a:xfrm>
        </p:grpSpPr>
        <p:grpSp>
          <p:nvGrpSpPr>
            <p:cNvPr id="1180" name="Google Shape;1180;p24"/>
            <p:cNvGrpSpPr/>
            <p:nvPr/>
          </p:nvGrpSpPr>
          <p:grpSpPr>
            <a:xfrm>
              <a:off x="2257858" y="610931"/>
              <a:ext cx="192024" cy="415949"/>
              <a:chOff x="2734151"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51" y="1144624"/>
                <a:ext cx="401011" cy="898341"/>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274320" y="612685"/>
              <a:ext cx="1980316" cy="477054"/>
            </a:xfrm>
            <a:prstGeom prst="rect">
              <a:avLst/>
            </a:prstGeom>
            <a:noFill/>
          </p:spPr>
          <p:txBody>
            <a:bodyPr wrap="square" rtlCol="0">
              <a:spAutoFit/>
            </a:bodyPr>
            <a:lstStyle/>
            <a:p>
              <a:r>
                <a:rPr lang="en-US" sz="25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mc:AlternateContent xmlns:mc="http://schemas.openxmlformats.org/markup-compatibility/2006" xmlns:a14="http://schemas.microsoft.com/office/drawing/2010/main">
        <mc:Choice Requires="a14">
          <p:sp>
            <p:nvSpPr>
              <p:cNvPr id="5" name="Rectangle 4"/>
              <p:cNvSpPr/>
              <p:nvPr/>
            </p:nvSpPr>
            <p:spPr>
              <a:xfrm>
                <a:off x="402336" y="716970"/>
                <a:ext cx="8327113" cy="1072025"/>
              </a:xfrm>
              <a:prstGeom prst="rect">
                <a:avLst/>
              </a:prstGeom>
            </p:spPr>
            <p:txBody>
              <a:bodyPr wrap="square">
                <a:spAutoFit/>
              </a:bodyPr>
              <a:lstStyle/>
              <a:p>
                <a:pPr algn="just">
                  <a:lnSpc>
                    <a:spcPct val="150000"/>
                  </a:lnSpc>
                </a:pPr>
                <a:r>
                  <a:rPr lang="en-US" sz="2000" smtClean="0">
                    <a:latin typeface="+mn-lt"/>
                  </a:rPr>
                  <a:t>C</a:t>
                </a:r>
                <a:r>
                  <a:rPr lang="vi-VN" sz="2000" smtClean="0">
                    <a:latin typeface="+mn-lt"/>
                  </a:rPr>
                  <a:t>ho </a:t>
                </a:r>
                <a:r>
                  <a:rPr lang="vi-VN" sz="2000">
                    <a:latin typeface="+mn-lt"/>
                  </a:rPr>
                  <a:t>hình chữ nhật </a:t>
                </a:r>
                <a14:m>
                  <m:oMath xmlns:m="http://schemas.openxmlformats.org/officeDocument/2006/math">
                    <m:r>
                      <a:rPr lang="vi-VN" sz="2000" i="1" smtClean="0">
                        <a:latin typeface="Cambria Math" panose="02040503050406030204" pitchFamily="18" charset="0"/>
                      </a:rPr>
                      <m:t>𝐴𝐵𝐶𝐷</m:t>
                    </m:r>
                  </m:oMath>
                </a14:m>
                <a:r>
                  <a:rPr lang="vi-VN" sz="2000">
                    <a:latin typeface="+mn-lt"/>
                  </a:rPr>
                  <a:t>. Hai đường chéo </a:t>
                </a:r>
                <a14:m>
                  <m:oMath xmlns:m="http://schemas.openxmlformats.org/officeDocument/2006/math">
                    <m:r>
                      <a:rPr lang="vi-VN" sz="2000" i="1" smtClean="0">
                        <a:latin typeface="Cambria Math" panose="02040503050406030204" pitchFamily="18" charset="0"/>
                      </a:rPr>
                      <m:t>𝐴𝐶</m:t>
                    </m:r>
                    <m:r>
                      <a:rPr lang="vi-VN" sz="2000" i="1" smtClean="0">
                        <a:latin typeface="Cambria Math" panose="02040503050406030204" pitchFamily="18" charset="0"/>
                      </a:rPr>
                      <m:t>, </m:t>
                    </m:r>
                    <m:r>
                      <a:rPr lang="vi-VN" sz="2000" i="1" smtClean="0">
                        <a:latin typeface="Cambria Math" panose="02040503050406030204" pitchFamily="18" charset="0"/>
                      </a:rPr>
                      <m:t>𝐵𝐷</m:t>
                    </m:r>
                    <m:r>
                      <a:rPr lang="vi-VN" sz="2000" i="1" smtClean="0">
                        <a:latin typeface="Cambria Math" panose="02040503050406030204" pitchFamily="18" charset="0"/>
                      </a:rPr>
                      <m:t> </m:t>
                    </m:r>
                  </m:oMath>
                </a14:m>
                <a:r>
                  <a:rPr lang="vi-VN" sz="2000">
                    <a:latin typeface="+mn-lt"/>
                  </a:rPr>
                  <a:t>cắt nhau tại </a:t>
                </a:r>
                <a14:m>
                  <m:oMath xmlns:m="http://schemas.openxmlformats.org/officeDocument/2006/math">
                    <m:r>
                      <a:rPr lang="vi-VN" sz="2000" i="1" smtClean="0">
                        <a:latin typeface="Cambria Math" panose="02040503050406030204" pitchFamily="18" charset="0"/>
                      </a:rPr>
                      <m:t>𝑂</m:t>
                    </m:r>
                  </m:oMath>
                </a14:m>
                <a:r>
                  <a:rPr lang="vi-VN" sz="2000">
                    <a:latin typeface="+mn-lt"/>
                  </a:rPr>
                  <a:t>. Kẻ </a:t>
                </a:r>
                <a14:m>
                  <m:oMath xmlns:m="http://schemas.openxmlformats.org/officeDocument/2006/math">
                    <m:r>
                      <a:rPr lang="vi-VN" sz="2000" i="1" smtClean="0">
                        <a:latin typeface="Cambria Math" panose="02040503050406030204" pitchFamily="18" charset="0"/>
                      </a:rPr>
                      <m:t>𝑂𝐻</m:t>
                    </m:r>
                    <m:r>
                      <a:rPr lang="vi-VN" sz="2000" i="1" smtClean="0">
                        <a:latin typeface="Cambria Math" panose="02040503050406030204" pitchFamily="18" charset="0"/>
                      </a:rPr>
                      <m:t> ⊥ </m:t>
                    </m:r>
                    <m:r>
                      <a:rPr lang="vi-VN" sz="2000" i="1" smtClean="0">
                        <a:latin typeface="Cambria Math" panose="02040503050406030204" pitchFamily="18" charset="0"/>
                      </a:rPr>
                      <m:t>𝐷𝐶</m:t>
                    </m:r>
                    <m:r>
                      <a:rPr lang="vi-VN" sz="2000" i="1" smtClean="0">
                        <a:latin typeface="Cambria Math" panose="02040503050406030204" pitchFamily="18" charset="0"/>
                      </a:rPr>
                      <m:t> (</m:t>
                    </m:r>
                    <m:r>
                      <a:rPr lang="vi-VN" sz="2000" i="1" smtClean="0">
                        <a:latin typeface="Cambria Math" panose="02040503050406030204" pitchFamily="18" charset="0"/>
                      </a:rPr>
                      <m:t>𝐻</m:t>
                    </m:r>
                    <m:r>
                      <a:rPr lang="vi-VN" sz="2000" i="1" smtClean="0">
                        <a:latin typeface="Cambria Math" panose="02040503050406030204" pitchFamily="18" charset="0"/>
                      </a:rPr>
                      <m:t> ∈ </m:t>
                    </m:r>
                    <m:r>
                      <a:rPr lang="vi-VN" sz="2000" i="1">
                        <a:latin typeface="Cambria Math" panose="02040503050406030204" pitchFamily="18" charset="0"/>
                      </a:rPr>
                      <m:t>𝐷𝐶</m:t>
                    </m:r>
                    <m:r>
                      <a:rPr lang="vi-VN" sz="2000" i="1" smtClean="0">
                        <a:latin typeface="Cambria Math" panose="02040503050406030204" pitchFamily="18" charset="0"/>
                      </a:rPr>
                      <m:t>)</m:t>
                    </m:r>
                  </m:oMath>
                </a14:m>
                <a:r>
                  <a:rPr lang="vi-VN" sz="2000" smtClean="0">
                    <a:latin typeface="+mn-lt"/>
                  </a:rPr>
                  <a:t>. </a:t>
                </a:r>
                <a:r>
                  <a:rPr lang="vi-VN" sz="2000">
                    <a:latin typeface="+mn-lt"/>
                  </a:rPr>
                  <a:t>Chứng minh rằng </a:t>
                </a:r>
                <a14:m>
                  <m:oMath xmlns:m="http://schemas.openxmlformats.org/officeDocument/2006/math">
                    <m:r>
                      <a:rPr lang="vi-VN" sz="2000" i="1" smtClean="0">
                        <a:latin typeface="Cambria Math" panose="02040503050406030204" pitchFamily="18" charset="0"/>
                      </a:rPr>
                      <m:t>𝐻</m:t>
                    </m:r>
                  </m:oMath>
                </a14:m>
                <a:r>
                  <a:rPr lang="vi-VN" sz="2000">
                    <a:latin typeface="+mn-lt"/>
                  </a:rPr>
                  <a:t> là trung điểm của </a:t>
                </a:r>
                <a14:m>
                  <m:oMath xmlns:m="http://schemas.openxmlformats.org/officeDocument/2006/math">
                    <m:r>
                      <a:rPr lang="vi-VN" sz="2000" i="1" smtClean="0">
                        <a:latin typeface="Cambria Math" panose="02040503050406030204" pitchFamily="18" charset="0"/>
                      </a:rPr>
                      <m:t>𝐷𝐶</m:t>
                    </m:r>
                  </m:oMath>
                </a14:m>
                <a:r>
                  <a:rPr lang="vi-VN" sz="2000">
                    <a:latin typeface="+mn-lt"/>
                  </a:rPr>
                  <a:t>.</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2336" y="716970"/>
                <a:ext cx="8327113" cy="1072025"/>
              </a:xfrm>
              <a:prstGeom prst="rect">
                <a:avLst/>
              </a:prstGeom>
              <a:blipFill>
                <a:blip r:embed="rId3"/>
                <a:stretch>
                  <a:fillRect l="-732" r="-732" b="-342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792" y="2423801"/>
            <a:ext cx="2695489" cy="1828799"/>
          </a:xfrm>
          <a:prstGeom prst="rect">
            <a:avLst/>
          </a:prstGeom>
        </p:spPr>
      </p:pic>
      <p:sp>
        <p:nvSpPr>
          <p:cNvPr id="321" name="Rectangle 320"/>
          <p:cNvSpPr/>
          <p:nvPr/>
        </p:nvSpPr>
        <p:spPr>
          <a:xfrm>
            <a:off x="4141071" y="180839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3831336" y="2226792"/>
                <a:ext cx="5312664" cy="2862322"/>
              </a:xfrm>
              <a:prstGeom prst="rect">
                <a:avLst/>
              </a:prstGeom>
            </p:spPr>
            <p:txBody>
              <a:bodyPr wrap="square">
                <a:spAutoFit/>
              </a:bodyPr>
              <a:lstStyle/>
              <a:p>
                <a:pPr algn="just">
                  <a:lnSpc>
                    <a:spcPct val="150000"/>
                  </a:lnSpc>
                </a:pPr>
                <a:r>
                  <a:rPr lang="pt-BR" sz="2000">
                    <a:latin typeface="+mn-lt"/>
                    <a:ea typeface="Arial" panose="020B0604020202020204" pitchFamily="34" charset="0"/>
                    <a:cs typeface="Times New Roman" panose="02020603050405020304" pitchFamily="18" charset="0"/>
                  </a:rPr>
                  <a:t>Xét tam giác vuông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𝑂𝐻𝐷</m:t>
                    </m:r>
                  </m:oMath>
                </a14:m>
                <a:r>
                  <a:rPr lang="pt-BR"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𝑂𝐻𝐶</m:t>
                    </m:r>
                  </m:oMath>
                </a14:m>
                <a:r>
                  <a:rPr lang="pt-BR"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𝑂𝐶</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𝑂𝐻</m:t>
                    </m:r>
                  </m:oMath>
                </a14:m>
                <a:r>
                  <a:rPr lang="en-US" sz="2000">
                    <a:effectLst/>
                    <a:latin typeface="+mn-lt"/>
                    <a:ea typeface="Dotum" panose="020B0600000101010101" pitchFamily="34" charset="-127"/>
                    <a:cs typeface="Times New Roman" panose="02020603050405020304" pitchFamily="18" charset="0"/>
                  </a:rPr>
                  <a:t> chung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Suy ra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𝑂𝐻𝐶</m:t>
                    </m:r>
                  </m:oMath>
                </a14:m>
                <a:r>
                  <a:rPr lang="en-US" sz="2000">
                    <a:effectLst/>
                    <a:latin typeface="+mn-lt"/>
                    <a:ea typeface="Dotum" panose="020B0600000101010101" pitchFamily="34" charset="-127"/>
                    <a:cs typeface="Times New Roman" panose="02020603050405020304" pitchFamily="18" charset="0"/>
                  </a:rPr>
                  <a:t> (ch – cgv)</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𝐻𝐷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𝐻𝐶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𝐻</m:t>
                    </m:r>
                  </m:oMath>
                </a14:m>
                <a:r>
                  <a:rPr lang="en-US" sz="20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𝐷𝐶</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831336" y="2226792"/>
                <a:ext cx="5312664" cy="2862322"/>
              </a:xfrm>
              <a:prstGeom prst="rect">
                <a:avLst/>
              </a:prstGeom>
              <a:blipFill>
                <a:blip r:embed="rId6"/>
                <a:stretch>
                  <a:fillRect l="-1263" b="-851"/>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8166306" y="70508"/>
            <a:ext cx="840534" cy="617358"/>
          </a:xfrm>
          <a:prstGeom prst="rect">
            <a:avLst/>
          </a:prstGeom>
        </p:spPr>
      </p:pic>
      <p:pic>
        <p:nvPicPr>
          <p:cNvPr id="10" name="Picture 9"/>
          <p:cNvPicPr>
            <a:picLocks noChangeAspect="1"/>
          </p:cNvPicPr>
          <p:nvPr/>
        </p:nvPicPr>
        <p:blipFill>
          <a:blip r:embed="rId8"/>
          <a:stretch>
            <a:fillRect/>
          </a:stretch>
        </p:blipFill>
        <p:spPr>
          <a:xfrm>
            <a:off x="8546569" y="4403418"/>
            <a:ext cx="536494" cy="676715"/>
          </a:xfrm>
          <a:prstGeom prst="rect">
            <a:avLst/>
          </a:prstGeom>
        </p:spPr>
      </p:pic>
      <p:pic>
        <p:nvPicPr>
          <p:cNvPr id="11" name="Picture 10"/>
          <p:cNvPicPr>
            <a:picLocks noChangeAspect="1"/>
          </p:cNvPicPr>
          <p:nvPr/>
        </p:nvPicPr>
        <p:blipFill>
          <a:blip r:embed="rId9"/>
          <a:stretch>
            <a:fillRect/>
          </a:stretch>
        </p:blipFill>
        <p:spPr>
          <a:xfrm rot="2261094">
            <a:off x="305709" y="4588875"/>
            <a:ext cx="493810" cy="450700"/>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left)">
                                      <p:cBhvr>
                                        <p:cTn id="37" dur="500"/>
                                        <p:tgtEl>
                                          <p:spTgt spid="7">
                                            <p:txEl>
                                              <p:pRg st="3" end="3"/>
                                            </p:txEl>
                                          </p:spTgt>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2. DẤU</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grpSp>
        <p:nvGrpSpPr>
          <p:cNvPr id="8" name="Group 7"/>
          <p:cNvGrpSpPr/>
          <p:nvPr/>
        </p:nvGrpSpPr>
        <p:grpSpPr>
          <a:xfrm>
            <a:off x="4639074" y="3079850"/>
            <a:ext cx="2683556" cy="1544695"/>
            <a:chOff x="5699124" y="3011699"/>
            <a:chExt cx="2498672" cy="1385372"/>
          </a:xfrm>
          <a:solidFill>
            <a:schemeClr val="bg1"/>
          </a:solidFill>
        </p:grpSpPr>
        <p:sp>
          <p:nvSpPr>
            <p:cNvPr id="9" name="Rectangle 8"/>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1463644" y="2855803"/>
            <a:ext cx="2286193" cy="1768742"/>
          </a:xfrm>
          <a:prstGeom prst="rect">
            <a:avLst/>
          </a:prstGeom>
        </p:spPr>
      </p:pic>
      <p:pic>
        <p:nvPicPr>
          <p:cNvPr id="3" name="Picture 2"/>
          <p:cNvPicPr>
            <a:picLocks noChangeAspect="1"/>
          </p:cNvPicPr>
          <p:nvPr/>
        </p:nvPicPr>
        <p:blipFill>
          <a:blip r:embed="rId4"/>
          <a:stretch>
            <a:fillRect/>
          </a:stretch>
        </p:blipFill>
        <p:spPr>
          <a:xfrm>
            <a:off x="3749837" y="2633780"/>
            <a:ext cx="804742" cy="579170"/>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641922" y="374764"/>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1865077" y="333956"/>
                <a:ext cx="6855892"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bình hành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m:t>
                    </m:r>
                  </m:oMath>
                </a14:m>
                <a:r>
                  <a:rPr lang="vi-VN" sz="2000" kern="1200">
                    <a:latin typeface="Arial" panose="020B0604020202020204" pitchFamily="34" charset="0"/>
                    <a:ea typeface="+mn-ea"/>
                    <a:cs typeface="Arial" panose="020B0604020202020204" pitchFamily="34" charset="0"/>
                  </a:rPr>
                  <a:t> vuông. Tính các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𝐵</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𝐶</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𝐷</m:t>
                    </m:r>
                  </m:oMath>
                </a14:m>
                <a:r>
                  <a:rPr lang="vi-VN" sz="2000" kern="1200">
                    <a:latin typeface="Arial" panose="020B0604020202020204" pitchFamily="34" charset="0"/>
                    <a:ea typeface="+mn-ea"/>
                    <a:cs typeface="Arial" panose="020B0604020202020204" pitchFamily="34" charset="0"/>
                  </a:rPr>
                  <a:t>. Tứ giác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là hình chữ nhật không? Vì sao?</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865077" y="333956"/>
                <a:ext cx="6855892" cy="1015663"/>
              </a:xfrm>
              <a:prstGeom prst="rect">
                <a:avLst/>
              </a:prstGeom>
              <a:blipFill>
                <a:blip r:embed="rId3"/>
                <a:stretch>
                  <a:fillRect l="-978" r="-889"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7033" y="2142499"/>
                <a:ext cx="8297944" cy="2343655"/>
              </a:xfrm>
              <a:prstGeom prst="rect">
                <a:avLst/>
              </a:prstGeom>
            </p:spPr>
            <p:txBody>
              <a:bodyPr wrap="square">
                <a:spAutoFit/>
              </a:bodyPr>
              <a:lstStyle/>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vuông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cũng là góc vuông (do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set="0"/>
                  </a:rPr>
                  <a: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bù nhau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p>
              <a:p>
                <a:pPr lvl="0" algn="just">
                  <a:lnSpc>
                    <a:spcPct val="150000"/>
                  </a:lnSpc>
                  <a:spcBef>
                    <a:spcPts val="600"/>
                  </a:spcBef>
                  <a:spcAft>
                    <a:spcPts val="600"/>
                  </a:spcAft>
                </a:pPr>
                <a:r>
                  <a:rPr lang="en-US" sz="2000" smtClean="0">
                    <a:ea typeface="Arial" panose="020B0604020202020204" pitchFamily="34" charset="0"/>
                    <a:cs typeface="Times New Roman" panose="02020603050405020304" pitchFamily="18" charset="0"/>
                  </a:rPr>
                  <a:t>T</a:t>
                </a:r>
                <a:r>
                  <a:rPr lang="vi-VN" sz="2000" smtClean="0">
                    <a:ea typeface="Arial" panose="020B0604020202020204" pitchFamily="34" charset="0"/>
                    <a:cs typeface="Times New Roman" panose="02020603050405020304" pitchFamily="18" charset="0"/>
                  </a:rPr>
                  <a:t>ương </a:t>
                </a:r>
                <a:r>
                  <a:rPr lang="vi-VN" sz="2000">
                    <a:ea typeface="Arial" panose="020B0604020202020204" pitchFamily="34" charset="0"/>
                    <a:cs typeface="Times New Roman" panose="02020603050405020304" pitchFamily="18" charset="0"/>
                  </a:rPr>
                  <a:t>tự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𝐵</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Vậy 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7033" y="2142499"/>
                <a:ext cx="8297944" cy="2343655"/>
              </a:xfrm>
              <a:prstGeom prst="rect">
                <a:avLst/>
              </a:prstGeom>
              <a:blipFill>
                <a:blip r:embed="rId4"/>
                <a:stretch>
                  <a:fillRect l="-808" b="-363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221832" y="253601"/>
            <a:ext cx="621024" cy="815485"/>
          </a:xfrm>
          <a:prstGeom prst="rect">
            <a:avLst/>
          </a:prstGeom>
        </p:spPr>
      </p:pic>
      <p:sp>
        <p:nvSpPr>
          <p:cNvPr id="15" name="Rectangle 14"/>
          <p:cNvSpPr/>
          <p:nvPr/>
        </p:nvSpPr>
        <p:spPr>
          <a:xfrm>
            <a:off x="4195932" y="154600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6" name="Picture 5"/>
          <p:cNvPicPr>
            <a:picLocks noChangeAspect="1"/>
          </p:cNvPicPr>
          <p:nvPr/>
        </p:nvPicPr>
        <p:blipFill>
          <a:blip r:embed="rId6"/>
          <a:stretch>
            <a:fillRect/>
          </a:stretch>
        </p:blipFill>
        <p:spPr>
          <a:xfrm rot="20243333">
            <a:off x="7597737" y="3764638"/>
            <a:ext cx="1432941" cy="1443032"/>
          </a:xfrm>
          <a:prstGeom prst="rect">
            <a:avLst/>
          </a:prstGeom>
        </p:spPr>
      </p:pic>
    </p:spTree>
    <p:extLst>
      <p:ext uri="{BB962C8B-B14F-4D97-AF65-F5344CB8AC3E}">
        <p14:creationId xmlns:p14="http://schemas.microsoft.com/office/powerpoint/2010/main" val="226742271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barn(inVertical)">
                                      <p:cBhvr>
                                        <p:cTn id="31" dur="500"/>
                                        <p:tgtEl>
                                          <p:spTgt spid="12">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ĐỊNH LÍ </a:t>
            </a:r>
            <a:r>
              <a:rPr lang="en-US" b="1" smtClean="0">
                <a:latin typeface="+mj-lt"/>
              </a:rPr>
              <a:t>2</a:t>
            </a:r>
            <a:endParaRPr lang="en-US" b="1">
              <a:latin typeface="+mj-lt"/>
            </a:endParaRPr>
          </a:p>
        </p:txBody>
      </p:sp>
      <p:grpSp>
        <p:nvGrpSpPr>
          <p:cNvPr id="7" name="Group 6"/>
          <p:cNvGrpSpPr/>
          <p:nvPr/>
        </p:nvGrpSpPr>
        <p:grpSpPr>
          <a:xfrm>
            <a:off x="800648" y="1305708"/>
            <a:ext cx="7360555" cy="1238560"/>
            <a:chOff x="673143" y="1162907"/>
            <a:chExt cx="7360555" cy="1238560"/>
          </a:xfrm>
        </p:grpSpPr>
        <p:sp>
          <p:nvSpPr>
            <p:cNvPr id="81" name="Google Shape;794;p19"/>
            <p:cNvSpPr/>
            <p:nvPr/>
          </p:nvSpPr>
          <p:spPr>
            <a:xfrm>
              <a:off x="1101693" y="1162907"/>
              <a:ext cx="6932005" cy="1238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48177" y="1221606"/>
              <a:ext cx="5821150"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một góc vuông là hình chữ nhật</a:t>
              </a:r>
              <a:r>
                <a:rPr lang="vi-VN" sz="2300" b="1" smtClean="0">
                  <a:ea typeface="Bad Script"/>
                  <a:cs typeface="Bad Script"/>
                  <a:sym typeface="Bad Script"/>
                </a:rPr>
                <a:t>.</a:t>
              </a:r>
              <a:endParaRPr lang="vi-VN" sz="2300" b="1">
                <a:ea typeface="Bad Script"/>
                <a:cs typeface="Bad Script"/>
                <a:sym typeface="Bad Script"/>
              </a:endParaRP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roup 34"/>
          <p:cNvGrpSpPr/>
          <p:nvPr/>
        </p:nvGrpSpPr>
        <p:grpSpPr>
          <a:xfrm>
            <a:off x="800648" y="3125364"/>
            <a:ext cx="7351612" cy="1238560"/>
            <a:chOff x="673143" y="1337970"/>
            <a:chExt cx="7351612" cy="1303834"/>
          </a:xfrm>
        </p:grpSpPr>
        <p:sp>
          <p:nvSpPr>
            <p:cNvPr id="36" name="Google Shape;794;p19"/>
            <p:cNvSpPr/>
            <p:nvPr/>
          </p:nvSpPr>
          <p:spPr>
            <a:xfrm>
              <a:off x="1092750" y="1337970"/>
              <a:ext cx="6932005" cy="130383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Rectangle 36"/>
            <p:cNvSpPr/>
            <p:nvPr/>
          </p:nvSpPr>
          <p:spPr>
            <a:xfrm>
              <a:off x="1349024" y="1414977"/>
              <a:ext cx="6601448"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hai đường chéo bằng nhau là hình chữ nhật.</a:t>
              </a:r>
            </a:p>
          </p:txBody>
        </p:sp>
        <p:grpSp>
          <p:nvGrpSpPr>
            <p:cNvPr id="38" name="Google Shape;736;p18"/>
            <p:cNvGrpSpPr/>
            <p:nvPr/>
          </p:nvGrpSpPr>
          <p:grpSpPr>
            <a:xfrm>
              <a:off x="673143" y="1478220"/>
              <a:ext cx="638175" cy="672300"/>
              <a:chOff x="2808813" y="2458463"/>
              <a:chExt cx="638175" cy="672300"/>
            </a:xfrm>
          </p:grpSpPr>
          <p:sp>
            <p:nvSpPr>
              <p:cNvPr id="39"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8077977" y="283384"/>
            <a:ext cx="792549" cy="780356"/>
          </a:xfrm>
          <a:prstGeom prst="rect">
            <a:avLst/>
          </a:prstGeom>
        </p:spPr>
      </p:pic>
      <p:pic>
        <p:nvPicPr>
          <p:cNvPr id="43" name="Picture 42"/>
          <p:cNvPicPr>
            <a:picLocks noChangeAspect="1"/>
          </p:cNvPicPr>
          <p:nvPr/>
        </p:nvPicPr>
        <p:blipFill>
          <a:blip r:embed="rId4"/>
          <a:stretch>
            <a:fillRect/>
          </a:stretch>
        </p:blipFill>
        <p:spPr>
          <a:xfrm>
            <a:off x="5220949" y="4158794"/>
            <a:ext cx="6644685" cy="786226"/>
          </a:xfrm>
          <a:prstGeom prst="rect">
            <a:avLst/>
          </a:prstGeom>
        </p:spPr>
      </p:pic>
    </p:spTree>
    <p:extLst>
      <p:ext uri="{BB962C8B-B14F-4D97-AF65-F5344CB8AC3E}">
        <p14:creationId xmlns:p14="http://schemas.microsoft.com/office/powerpoint/2010/main" val="2497984448"/>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3545641" y="224664"/>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b="1" smtClean="0">
                <a:highlight>
                  <a:schemeClr val="accent1"/>
                </a:highlight>
                <a:latin typeface="+mj-lt"/>
              </a:rPr>
              <a:t>Ví dụ 2:</a:t>
            </a:r>
            <a:endParaRPr sz="2100">
              <a:solidFill>
                <a:schemeClr val="accent3"/>
              </a:solidFill>
              <a:highlight>
                <a:schemeClr val="accent1"/>
              </a:highlight>
              <a:latin typeface="+mj-lt"/>
            </a:endParaRPr>
          </a:p>
        </p:txBody>
      </p:sp>
      <p:sp>
        <p:nvSpPr>
          <p:cNvPr id="5" name="TextBox 4"/>
          <p:cNvSpPr txBox="1"/>
          <p:nvPr/>
        </p:nvSpPr>
        <p:spPr>
          <a:xfrm>
            <a:off x="230463" y="639383"/>
            <a:ext cx="864836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Chứng</a:t>
            </a:r>
            <a:r>
              <a:rPr kumimoji="0" lang="en-US" sz="1800" b="0" i="0" u="none" strike="noStrike" kern="0" cap="none" spc="0" normalizeH="0" noProof="0" smtClean="0">
                <a:ln>
                  <a:noFill/>
                </a:ln>
                <a:solidFill>
                  <a:srgbClr val="000000"/>
                </a:solidFill>
                <a:effectLst/>
                <a:uLnTx/>
                <a:uFillTx/>
                <a:latin typeface="Arial"/>
                <a:cs typeface="Arial"/>
                <a:sym typeface="Arial"/>
              </a:rPr>
              <a:t> minh rằng tứ giác có hai đường chéo bằng nhau và cắt nhau tại trung điểm của mỗi đường thì tứ giác đó là hình chữ nhật.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284544" y="15932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23120" y="-184449"/>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651621" y="2116279"/>
            <a:ext cx="2639130" cy="1769393"/>
            <a:chOff x="579558" y="1956817"/>
            <a:chExt cx="2639130" cy="1769393"/>
          </a:xfrm>
        </p:grpSpPr>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2"/>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A</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B</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4" name="TextBox 33"/>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D</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O</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9" name="Straight Connector 8"/>
            <p:cNvCxnSpPr/>
            <p:nvPr/>
          </p:nvCxnSpPr>
          <p:spPr>
            <a:xfrm flipH="1">
              <a:off x="1351438" y="2476982"/>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H="1">
              <a:off x="2329287" y="3040691"/>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367943" y="2546498"/>
              <a:ext cx="101732" cy="77168"/>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1420939" y="3065145"/>
              <a:ext cx="101732" cy="77168"/>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a:solidFill>
                                <a:srgbClr val="000000"/>
                              </a:solidFill>
                              <a:effectLst/>
                              <a:latin typeface="+mn-lt"/>
                              <a:ea typeface="Dotum" panose="020B0600000101010101" pitchFamily="34" charset="-127"/>
                              <a:cs typeface="Times New Roman" panose="02020603050405020304" pitchFamily="18" charset="0"/>
                            </a:rPr>
                            <a:t> là tứ giác;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m:t>
                              </m:r>
                            </m:oMath>
                          </a14:m>
                          <a:r>
                            <a:rPr lang="nl-NL" sz="1800">
                              <a:solidFill>
                                <a:srgbClr val="000000"/>
                              </a:solidFill>
                              <a:effectLst/>
                              <a:latin typeface="+mn-lt"/>
                              <a:ea typeface="Dotum" panose="020B0600000101010101" pitchFamily="34" charset="-127"/>
                              <a:cs typeface="Times New Roman" panose="02020603050405020304" pitchFamily="18" charset="0"/>
                            </a:rPr>
                            <a:t> là giao điểm của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solidFill>
                                <a:srgbClr val="000000"/>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solidFill>
                                <a:srgbClr val="000000"/>
                              </a:solidFill>
                              <a:effectLst/>
                              <a:latin typeface="+mn-lt"/>
                              <a:ea typeface="Dotum" panose="020B0600000101010101" pitchFamily="34" charset="-127"/>
                              <a:cs typeface="Times New Roman" panose="02020603050405020304" pitchFamily="18" charset="0"/>
                            </a:rPr>
                            <a:t>,</a:t>
                          </a:r>
                          <a:r>
                            <a:rPr lang="en-US" sz="1800" baseline="0" smtClean="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𝑂𝐴</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𝑂𝐵</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nl-NL" sz="1800" i="1">
                              <a:solidFill>
                                <a:srgbClr val="000000"/>
                              </a:solidFill>
                              <a:effectLst/>
                              <a:latin typeface="+mn-lt"/>
                              <a:ea typeface="Dotum" panose="020B0600000101010101" pitchFamily="34" charset="-127"/>
                              <a:cs typeface="Times New Roman" panose="02020603050405020304" pitchFamily="18" charset="0"/>
                            </a:rPr>
                            <a:t>.</a:t>
                          </a:r>
                          <a:endParaRPr lang="en-US" sz="1800" i="1">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r>
                            <a:rPr lang="nl-NL" sz="1800">
                              <a:solidFill>
                                <a:srgbClr val="000000"/>
                              </a:solidFill>
                              <a:effectLst/>
                              <a:latin typeface="+mn-lt"/>
                              <a:ea typeface="Dotum" panose="020B0600000101010101" pitchFamily="34" charset="-127"/>
                              <a:cs typeface="Times New Roman" panose="02020603050405020304" pitchFamily="18" charset="0"/>
                            </a:rPr>
                            <a:t>là hình chữ nhật.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2669145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3"/>
                          <a:stretch>
                            <a:fillRect l="-15274" r="-144" b="-50588"/>
                          </a:stretch>
                        </a:blipFill>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
                          <a:stretch>
                            <a:fillRect l="-15274" t="-200000" r="-144" b="-1176"/>
                          </a:stretch>
                        </a:blipFill>
                      </a:tcPr>
                    </a:tc>
                    <a:extLst>
                      <a:ext uri="{0D108BD9-81ED-4DB2-BD59-A6C34878D82A}">
                        <a16:rowId xmlns:a16="http://schemas.microsoft.com/office/drawing/2014/main" val="3826691451"/>
                      </a:ext>
                    </a:extLst>
                  </a:tr>
                </a:tbl>
              </a:graphicData>
            </a:graphic>
          </p:graphicFrame>
        </mc:Fallback>
      </mc:AlternateContent>
      <mc:AlternateContent xmlns:mc="http://schemas.openxmlformats.org/markup-compatibility/2006">
        <mc:Choice xmlns:a14="http://schemas.microsoft.com/office/drawing/2010/main" Requires="a14">
          <p:sp>
            <p:nvSpPr>
              <p:cNvPr id="15" name="Rectangle 14"/>
              <p:cNvSpPr/>
              <p:nvPr/>
            </p:nvSpPr>
            <p:spPr>
              <a:xfrm>
                <a:off x="226664" y="3994071"/>
                <a:ext cx="8758162" cy="948978"/>
              </a:xfrm>
              <a:prstGeom prst="rect">
                <a:avLst/>
              </a:prstGeom>
            </p:spPr>
            <p:txBody>
              <a:bodyPr wrap="square">
                <a:spAutoFit/>
              </a:bodyPr>
              <a:lstStyle/>
              <a:p>
                <a:pPr algn="just">
                  <a:lnSpc>
                    <a:spcPct val="150000"/>
                  </a:lnSpc>
                  <a:spcBef>
                    <a:spcPts val="600"/>
                  </a:spcBef>
                </a:pPr>
                <a:r>
                  <a:rPr lang="nl-NL" sz="1800">
                    <a:latin typeface="+mn-lt"/>
                    <a:ea typeface="Arial" panose="020B0604020202020204" pitchFamily="34" charset="0"/>
                    <a:cs typeface="Times New Roman" panose="02020603050405020304" pitchFamily="18" charset="0"/>
                  </a:rPr>
                  <a:t>Theo giả thiết, </a:t>
                </a:r>
                <a14:m>
                  <m:oMath xmlns:m="http://schemas.openxmlformats.org/officeDocument/2006/math">
                    <m:r>
                      <a:rPr lang="nl-NL" sz="18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nl-NL" sz="1800" smtClean="0">
                    <a:latin typeface="+mn-lt"/>
                    <a:ea typeface="Arial" panose="020B0604020202020204" pitchFamily="34" charset="0"/>
                    <a:cs typeface="Times New Roman" panose="02020603050405020304" pitchFamily="18" charset="0"/>
                  </a:rPr>
                  <a:t> </a:t>
                </a:r>
                <a:r>
                  <a:rPr lang="nl-NL" sz="1800" smtClean="0">
                    <a:effectLst/>
                    <a:latin typeface="+mn-lt"/>
                    <a:ea typeface="Dotum" panose="020B0600000101010101" pitchFamily="34" charset="-127"/>
                    <a:cs typeface="Times New Roman" panose="02020603050405020304" pitchFamily="18" charset="0"/>
                  </a:rPr>
                  <a:t>là </a:t>
                </a:r>
                <a:r>
                  <a:rPr lang="nl-NL" sz="1800">
                    <a:effectLst/>
                    <a:latin typeface="+mn-lt"/>
                    <a:ea typeface="Dotum" panose="020B0600000101010101" pitchFamily="34" charset="-127"/>
                    <a:cs typeface="Times New Roman" panose="02020603050405020304" pitchFamily="18" charset="0"/>
                  </a:rPr>
                  <a:t>trung điểm của cả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effectLst/>
                    <a:latin typeface="+mn-lt"/>
                    <a:ea typeface="Dotum" panose="020B0600000101010101" pitchFamily="34" charset="-127"/>
                    <a:cs typeface="Times New Roman" panose="02020603050405020304" pitchFamily="18" charset="0"/>
                  </a:rPr>
                  <a:t> nên ta có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bình </a:t>
                </a:r>
                <a:r>
                  <a:rPr lang="nl-NL" sz="1800" smtClean="0">
                    <a:effectLst/>
                    <a:latin typeface="+mn-lt"/>
                    <a:ea typeface="Dotum" panose="020B0600000101010101" pitchFamily="34" charset="-127"/>
                    <a:cs typeface="Times New Roman" panose="02020603050405020304" pitchFamily="18" charset="0"/>
                  </a:rPr>
                  <a:t>hành.</a:t>
                </a:r>
              </a:p>
              <a:p>
                <a:pPr algn="just">
                  <a:lnSpc>
                    <a:spcPct val="150000"/>
                  </a:lnSpc>
                  <a:spcBef>
                    <a:spcPts val="600"/>
                  </a:spcBef>
                </a:pPr>
                <a:r>
                  <a:rPr lang="nl-NL" sz="1800" smtClean="0">
                    <a:effectLst/>
                    <a:latin typeface="+mn-lt"/>
                    <a:ea typeface="Dotum" panose="020B0600000101010101" pitchFamily="34" charset="-127"/>
                    <a:cs typeface="Times New Roman" panose="02020603050405020304" pitchFamily="18" charset="0"/>
                  </a:rPr>
                  <a:t>Hơn </a:t>
                </a:r>
                <a:r>
                  <a:rPr lang="nl-NL" sz="1800">
                    <a:effectLst/>
                    <a:latin typeface="+mn-lt"/>
                    <a:ea typeface="Dotum" panose="020B0600000101010101" pitchFamily="34" charset="-127"/>
                    <a:cs typeface="Times New Roman" panose="02020603050405020304" pitchFamily="18" charset="0"/>
                  </a:rPr>
                  <a:t>nữa,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 </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m:t>
                    </m:r>
                  </m:oMath>
                </a14:m>
                <a:r>
                  <a:rPr lang="nl-NL" sz="1800">
                    <a:effectLst/>
                    <a:latin typeface="+mn-lt"/>
                    <a:ea typeface="Dotum" panose="020B0600000101010101" pitchFamily="34" charset="-127"/>
                    <a:cs typeface="Times New Roman" panose="02020603050405020304" pitchFamily="18" charset="0"/>
                  </a:rPr>
                  <a:t>nên theo Định lí 2, hình bình hành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chữ nhật.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26664" y="3994071"/>
                <a:ext cx="8758162" cy="948978"/>
              </a:xfrm>
              <a:prstGeom prst="rect">
                <a:avLst/>
              </a:prstGeom>
              <a:blipFill>
                <a:blip r:embed="rId4"/>
                <a:stretch>
                  <a:fillRect l="-557" b="-9615"/>
                </a:stretch>
              </a:blipFill>
            </p:spPr>
            <p:txBody>
              <a:bodyPr/>
              <a:lstStyle/>
              <a:p>
                <a:r>
                  <a:rPr lang="en-US">
                    <a:noFill/>
                  </a:rPr>
                  <a:t> </a:t>
                </a:r>
              </a:p>
            </p:txBody>
          </p:sp>
        </mc:Fallback>
      </mc:AlternateContent>
      <p:pic>
        <p:nvPicPr>
          <p:cNvPr id="16" name="Picture 15"/>
          <p:cNvPicPr>
            <a:picLocks noChangeAspect="1"/>
          </p:cNvPicPr>
          <p:nvPr/>
        </p:nvPicPr>
        <p:blipFill>
          <a:blip r:embed="rId5"/>
          <a:stretch>
            <a:fillRect/>
          </a:stretch>
        </p:blipFill>
        <p:spPr>
          <a:xfrm rot="9256457">
            <a:off x="57010" y="1882141"/>
            <a:ext cx="399493" cy="330830"/>
          </a:xfrm>
          <a:prstGeom prst="rect">
            <a:avLst/>
          </a:prstGeom>
        </p:spPr>
      </p:pic>
      <p:pic>
        <p:nvPicPr>
          <p:cNvPr id="17" name="Picture 16"/>
          <p:cNvPicPr>
            <a:picLocks noChangeAspect="1"/>
          </p:cNvPicPr>
          <p:nvPr/>
        </p:nvPicPr>
        <p:blipFill>
          <a:blip r:embed="rId6"/>
          <a:stretch>
            <a:fillRect/>
          </a:stretch>
        </p:blipFill>
        <p:spPr>
          <a:xfrm rot="6044616">
            <a:off x="8621481" y="4687306"/>
            <a:ext cx="493538" cy="407705"/>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68884" y="961192"/>
                <a:ext cx="8114308" cy="1031373"/>
              </a:xfrm>
              <a:prstGeom prst="rect">
                <a:avLst/>
              </a:prstGeom>
            </p:spPr>
            <p:txBody>
              <a:bodyPr wrap="square">
                <a:spAutoFit/>
              </a:bodyPr>
              <a:lstStyle/>
              <a:p>
                <a:pPr lvl="0" algn="just">
                  <a:lnSpc>
                    <a:spcPct val="150000"/>
                  </a:lnSpc>
                </a:pPr>
                <a:r>
                  <a:rPr lang="vi-VN" sz="2000" smtClean="0">
                    <a:latin typeface="Open Sans"/>
                  </a:rPr>
                  <a:t>Cho tứ giác </a:t>
                </a:r>
                <a14:m>
                  <m:oMath xmlns:m="http://schemas.openxmlformats.org/officeDocument/2006/math">
                    <m:r>
                      <a:rPr lang="vi-VN" sz="2000" i="1" smtClean="0">
                        <a:latin typeface="Cambria Math" panose="02040503050406030204" pitchFamily="18" charset="0"/>
                      </a:rPr>
                      <m:t>𝐴𝐵𝐶𝐷</m:t>
                    </m:r>
                  </m:oMath>
                </a14:m>
                <a:r>
                  <a:rPr lang="vi-VN" sz="2000" smtClean="0">
                    <a:latin typeface="Open Sans"/>
                  </a:rPr>
                  <a:t> có</a:t>
                </a:r>
                <a:r>
                  <a:rPr lang="vi-VN" sz="2000">
                    <a:latin typeface="Open Sans"/>
                  </a:rPr>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𝐴</m:t>
                        </m:r>
                      </m:e>
                    </m:acc>
                    <m:r>
                      <a:rPr lang="vi-VN" sz="2000" i="1">
                        <a:latin typeface="Cambria Math" panose="02040503050406030204" pitchFamily="18" charset="0"/>
                      </a:rPr>
                      <m:t>=90°,</m:t>
                    </m:r>
                  </m:oMath>
                </a14:m>
                <a:r>
                  <a:rPr lang="vi-VN" sz="2000">
                    <a:latin typeface="Open Sans"/>
                  </a:rPr>
                  <a:t> hai đường chéo cắt nhau tại trung điểm </a:t>
                </a:r>
                <a14:m>
                  <m:oMath xmlns:m="http://schemas.openxmlformats.org/officeDocument/2006/math">
                    <m:r>
                      <a:rPr lang="vi-VN" sz="2000" i="1" smtClean="0">
                        <a:latin typeface="Cambria Math" panose="02040503050406030204" pitchFamily="18" charset="0"/>
                      </a:rPr>
                      <m:t>𝑂</m:t>
                    </m:r>
                  </m:oMath>
                </a14:m>
                <a:r>
                  <a:rPr lang="vi-VN" sz="2000">
                    <a:latin typeface="Open Sans"/>
                  </a:rPr>
                  <a:t> của mỗi đường. Hỏi tứ giác </a:t>
                </a:r>
                <a14:m>
                  <m:oMath xmlns:m="http://schemas.openxmlformats.org/officeDocument/2006/math">
                    <m:r>
                      <a:rPr lang="vi-VN" sz="2000" i="1" smtClean="0">
                        <a:latin typeface="Cambria Math" panose="02040503050406030204" pitchFamily="18" charset="0"/>
                      </a:rPr>
                      <m:t>𝐴𝐵𝐶𝐷</m:t>
                    </m:r>
                  </m:oMath>
                </a14:m>
                <a:r>
                  <a:rPr lang="vi-VN" sz="2000">
                    <a:latin typeface="Open Sans"/>
                  </a:rPr>
                  <a:t> là hình gì? Tại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468884" y="961192"/>
                <a:ext cx="8114308" cy="1031373"/>
              </a:xfrm>
              <a:prstGeom prst="rect">
                <a:avLst/>
              </a:prstGeom>
              <a:blipFill>
                <a:blip r:embed="rId3"/>
                <a:stretch>
                  <a:fillRect l="-826" r="-751" b="-4734"/>
                </a:stretch>
              </a:blipFill>
            </p:spPr>
            <p:txBody>
              <a:bodyPr/>
              <a:lstStyle/>
              <a:p>
                <a:r>
                  <a:rPr lang="en-US">
                    <a:noFill/>
                  </a:rPr>
                  <a:t> </a:t>
                </a:r>
              </a:p>
            </p:txBody>
          </p:sp>
        </mc:Fallback>
      </mc:AlternateContent>
      <p:sp>
        <p:nvSpPr>
          <p:cNvPr id="321" name="Rectangle 320"/>
          <p:cNvSpPr/>
          <p:nvPr/>
        </p:nvSpPr>
        <p:spPr>
          <a:xfrm>
            <a:off x="4149974" y="206070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552613" y="2525539"/>
                <a:ext cx="8033959" cy="1493037"/>
              </a:xfrm>
              <a:prstGeom prst="rect">
                <a:avLst/>
              </a:prstGeom>
            </p:spPr>
            <p:txBody>
              <a:bodyPr wrap="square">
                <a:spAutoFit/>
              </a:bodyPr>
              <a:lstStyle/>
              <a:p>
                <a:pPr lvl="0" algn="just">
                  <a:lnSpc>
                    <a:spcPct val="150000"/>
                  </a:lnSpc>
                </a:pPr>
                <a:r>
                  <a:rPr lang="vi-VN" sz="2000" smtClean="0">
                    <a:ea typeface="Arial" panose="020B0604020202020204" pitchFamily="34" charset="0"/>
                    <a:cs typeface="Times New Roman" panose="02020603050405020304" pitchFamily="18" charset="0"/>
                  </a:rPr>
                  <a:t>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hai đường chéo cắt nhau tại trung điểm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vi-VN" sz="2000">
                    <a:ea typeface="Arial" panose="020B0604020202020204" pitchFamily="34" charset="0"/>
                    <a:cs typeface="Times New Roman" panose="02020603050405020304" pitchFamily="18" charset="0"/>
                  </a:rPr>
                  <a:t> của mỗi đường 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bình hành.</a:t>
                </a:r>
              </a:p>
              <a:p>
                <a:pPr lvl="0" algn="just">
                  <a:lnSpc>
                    <a:spcPct val="150000"/>
                  </a:lnSpc>
                </a:pPr>
                <a:r>
                  <a:rPr lang="vi-VN" sz="2000">
                    <a:ea typeface="Arial" panose="020B0604020202020204" pitchFamily="34" charset="0"/>
                    <a:cs typeface="Times New Roman" panose="02020603050405020304" pitchFamily="18" charset="0"/>
                  </a:rPr>
                  <a:t>Xét hình bình hành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a:t>
                </a:r>
                <a14:m>
                  <m:oMath xmlns:m="http://schemas.openxmlformats.org/officeDocument/2006/math">
                    <m:acc>
                      <m:accPr>
                        <m:chr m:val="̂"/>
                        <m:ctrlPr>
                          <a:rPr lang="vi-VN" sz="2000" i="1">
                            <a:latin typeface="Cambria Math" panose="02040503050406030204" pitchFamily="18" charset="0"/>
                          </a:rPr>
                        </m:ctrlPr>
                      </m:accPr>
                      <m:e>
                        <m:r>
                          <a:rPr lang="en-US" sz="2000" i="1">
                            <a:latin typeface="Cambria Math" panose="02040503050406030204" pitchFamily="18" charset="0"/>
                          </a:rPr>
                          <m:t>𝐴</m:t>
                        </m:r>
                      </m:e>
                    </m:acc>
                    <m:r>
                      <a:rPr lang="vi-VN" sz="2000" i="1">
                        <a:latin typeface="Cambria Math" panose="02040503050406030204" pitchFamily="18" charset="0"/>
                      </a:rPr>
                      <m:t>=90°</m:t>
                    </m:r>
                  </m:oMath>
                </a14:m>
                <a:r>
                  <a:rPr lang="en-US" sz="2000" smtClean="0">
                    <a:ea typeface="Arial" panose="020B0604020202020204" pitchFamily="34" charset="0"/>
                    <a:cs typeface="Times New Roman" panose="02020603050405020304" pitchFamily="18" charset="0"/>
                  </a:rPr>
                  <a:t> </a:t>
                </a:r>
                <a:r>
                  <a:rPr lang="vi-VN" sz="2000">
                    <a:ea typeface="Arial" panose="020B0604020202020204" pitchFamily="34" charset="0"/>
                    <a:cs typeface="Times New Roman" panose="02020603050405020304" pitchFamily="18" charset="0"/>
                  </a:rPr>
                  <a:t>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2613" y="2525539"/>
                <a:ext cx="8033959" cy="1493037"/>
              </a:xfrm>
              <a:prstGeom prst="rect">
                <a:avLst/>
              </a:prstGeom>
              <a:blipFill>
                <a:blip r:embed="rId4"/>
                <a:stretch>
                  <a:fillRect l="-835" r="-759" b="-2449"/>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p:grpSp>
        <p:nvGrpSpPr>
          <p:cNvPr id="8" name="Group 7"/>
          <p:cNvGrpSpPr/>
          <p:nvPr/>
        </p:nvGrpSpPr>
        <p:grpSpPr>
          <a:xfrm>
            <a:off x="468884" y="295666"/>
            <a:ext cx="2309059" cy="561368"/>
            <a:chOff x="219456" y="171918"/>
            <a:chExt cx="2309059" cy="561368"/>
          </a:xfrm>
        </p:grpSpPr>
        <p:sp>
          <p:nvSpPr>
            <p:cNvPr id="3" name="TextBox 2"/>
            <p:cNvSpPr txBox="1"/>
            <p:nvPr/>
          </p:nvSpPr>
          <p:spPr>
            <a:xfrm>
              <a:off x="219456" y="256232"/>
              <a:ext cx="198031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 TẬP</a:t>
              </a:r>
              <a:endParaRPr kumimoji="0" lang="en-US" sz="25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pic>
          <p:nvPicPr>
            <p:cNvPr id="2" name="Picture 1"/>
            <p:cNvPicPr>
              <a:picLocks noChangeAspect="1"/>
            </p:cNvPicPr>
            <p:nvPr/>
          </p:nvPicPr>
          <p:blipFill>
            <a:blip r:embed="rId6"/>
            <a:stretch>
              <a:fillRect/>
            </a:stretch>
          </p:blipFill>
          <p:spPr>
            <a:xfrm>
              <a:off x="2166313" y="171918"/>
              <a:ext cx="362202" cy="479759"/>
            </a:xfrm>
            <a:prstGeom prst="rect">
              <a:avLst/>
            </a:prstGeom>
          </p:spPr>
        </p:pic>
      </p:grpSp>
      <p:pic>
        <p:nvPicPr>
          <p:cNvPr id="13" name="Picture 12"/>
          <p:cNvPicPr>
            <a:picLocks noChangeAspect="1"/>
          </p:cNvPicPr>
          <p:nvPr/>
        </p:nvPicPr>
        <p:blipFill>
          <a:blip r:embed="rId7"/>
          <a:stretch>
            <a:fillRect/>
          </a:stretch>
        </p:blipFill>
        <p:spPr>
          <a:xfrm flipH="1">
            <a:off x="7881605" y="4152904"/>
            <a:ext cx="1085122" cy="797291"/>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4" y="159026"/>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dk1"/>
                </a:solidFill>
                <a:latin typeface="+mj-lt"/>
                <a:ea typeface="Bad Script"/>
                <a:cs typeface="Bad Script"/>
                <a:sym typeface="Bad Script"/>
              </a:rPr>
              <a:t>VẬN DỤNG</a:t>
            </a:r>
            <a:endParaRPr sz="2500" b="1">
              <a:solidFill>
                <a:schemeClr val="dk1"/>
              </a:solidFill>
              <a:latin typeface="+mj-lt"/>
              <a:ea typeface="Bad Script"/>
              <a:cs typeface="Bad Script"/>
              <a:sym typeface="Bad Script"/>
            </a:endParaRPr>
          </a:p>
        </p:txBody>
      </p:sp>
      <p:sp>
        <p:nvSpPr>
          <p:cNvPr id="10" name="Rectangle 9"/>
          <p:cNvSpPr/>
          <p:nvPr/>
        </p:nvSpPr>
        <p:spPr>
          <a:xfrm>
            <a:off x="657622" y="860576"/>
            <a:ext cx="7813714" cy="1754326"/>
          </a:xfrm>
          <a:prstGeom prst="rect">
            <a:avLst/>
          </a:prstGeom>
        </p:spPr>
        <p:txBody>
          <a:bodyPr wrap="square">
            <a:spAutoFit/>
          </a:bodyPr>
          <a:lstStyle/>
          <a:p>
            <a:pPr algn="just">
              <a:lnSpc>
                <a:spcPct val="150000"/>
              </a:lnSpc>
            </a:pPr>
            <a:r>
              <a:rPr lang="vi-VN" sz="1800">
                <a:latin typeface="+mn-lt"/>
              </a:rPr>
              <a:t>Hãy trả lời các câu hỏi trong </a:t>
            </a:r>
            <a:r>
              <a:rPr lang="vi-VN" sz="1800" i="1">
                <a:latin typeface="+mn-lt"/>
              </a:rPr>
              <a:t>tình huống mở đầu</a:t>
            </a:r>
            <a:r>
              <a:rPr lang="vi-VN" sz="1800">
                <a:latin typeface="+mn-lt"/>
              </a:rPr>
              <a:t>.</a:t>
            </a:r>
          </a:p>
          <a:p>
            <a:pPr algn="just">
              <a:lnSpc>
                <a:spcPct val="150000"/>
              </a:lnSpc>
            </a:pPr>
            <a:r>
              <a:rPr lang="vi-VN" sz="1800">
                <a:latin typeface="+mn-lt"/>
              </a:rPr>
              <a:t>Hai thanh tre thẳng </a:t>
            </a:r>
            <a:r>
              <a:rPr lang="vi-VN" sz="1800" smtClean="0">
                <a:latin typeface="+mn-lt"/>
              </a:rPr>
              <a:t>dài</a:t>
            </a:r>
            <a:r>
              <a:rPr lang="en-US" sz="1800" smtClean="0">
                <a:latin typeface="+mn-lt"/>
              </a:rPr>
              <a:t> </a:t>
            </a:r>
            <a:r>
              <a:rPr lang="vi-VN" sz="1800" smtClean="0">
                <a:latin typeface="+mn-lt"/>
              </a:rPr>
              <a:t>bằng </a:t>
            </a:r>
            <a:r>
              <a:rPr lang="vi-VN" sz="1800">
                <a:latin typeface="+mn-lt"/>
              </a:rPr>
              <a:t>nhau, được gắn với nhau tại trung điểm của mỗi thanh. Khi các đầu mút của hai thanh tre đó tạo thành bốn đỉnh của một tứ giác </a:t>
            </a:r>
            <a:r>
              <a:rPr lang="vi-VN" sz="1800" smtClean="0">
                <a:latin typeface="+mn-lt"/>
              </a:rPr>
              <a:t>thì </a:t>
            </a:r>
            <a:r>
              <a:rPr lang="vi-VN" sz="1800">
                <a:latin typeface="+mn-lt"/>
              </a:rPr>
              <a:t>tứ giác đó là hình gì? Tại sao?</a:t>
            </a:r>
          </a:p>
        </p:txBody>
      </p:sp>
      <p:pic>
        <p:nvPicPr>
          <p:cNvPr id="11" name="Picture 10"/>
          <p:cNvPicPr>
            <a:picLocks noChangeAspect="1"/>
          </p:cNvPicPr>
          <p:nvPr/>
        </p:nvPicPr>
        <p:blipFill>
          <a:blip r:embed="rId2"/>
          <a:stretch>
            <a:fillRect/>
          </a:stretch>
        </p:blipFill>
        <p:spPr>
          <a:xfrm>
            <a:off x="498596" y="2710319"/>
            <a:ext cx="2499046" cy="2036457"/>
          </a:xfrm>
          <a:prstGeom prst="rect">
            <a:avLst/>
          </a:prstGeom>
        </p:spPr>
      </p:pic>
      <p:sp>
        <p:nvSpPr>
          <p:cNvPr id="12" name="Rectangle 11"/>
          <p:cNvSpPr/>
          <p:nvPr/>
        </p:nvSpPr>
        <p:spPr>
          <a:xfrm>
            <a:off x="3285534" y="3018800"/>
            <a:ext cx="5168854"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Tứ giác có hai đường chéo cắt nhau tại trung điểm của mỗi đường là hình bình hành.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nl-NL" sz="1800">
                <a:latin typeface="+mj-lt"/>
                <a:ea typeface="Arial" panose="020B0604020202020204" pitchFamily="34" charset="0"/>
                <a:cs typeface="Times New Roman" panose="02020603050405020304" pitchFamily="18" charset="0"/>
              </a:rPr>
              <a:t>Vì hai đường chéo bằng nhau nên theo Định lí 2, hình bình hành là hình chữ nhật.</a:t>
            </a:r>
            <a:endParaRPr lang="en-US" sz="1800">
              <a:effectLst/>
              <a:latin typeface="+mj-lt"/>
              <a:ea typeface="Arial" panose="020B0604020202020204" pitchFamily="34" charset="0"/>
              <a:cs typeface="Times New Roman" panose="02020603050405020304" pitchFamily="18" charset="0"/>
            </a:endParaRPr>
          </a:p>
        </p:txBody>
      </p:sp>
      <p:sp>
        <p:nvSpPr>
          <p:cNvPr id="13" name="Rectangle 12"/>
          <p:cNvSpPr/>
          <p:nvPr/>
        </p:nvSpPr>
        <p:spPr>
          <a:xfrm>
            <a:off x="5582858" y="26228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3"/>
          <a:stretch>
            <a:fillRect/>
          </a:stretch>
        </p:blipFill>
        <p:spPr>
          <a:xfrm>
            <a:off x="7938658" y="426587"/>
            <a:ext cx="1031459" cy="852075"/>
          </a:xfrm>
          <a:prstGeom prst="rect">
            <a:avLst/>
          </a:prstGeom>
        </p:spPr>
      </p:pic>
      <p:pic>
        <p:nvPicPr>
          <p:cNvPr id="15" name="Picture 14"/>
          <p:cNvPicPr>
            <a:picLocks noChangeAspect="1"/>
          </p:cNvPicPr>
          <p:nvPr/>
        </p:nvPicPr>
        <p:blipFill>
          <a:blip r:embed="rId4"/>
          <a:stretch>
            <a:fillRect/>
          </a:stretch>
        </p:blipFill>
        <p:spPr>
          <a:xfrm>
            <a:off x="7861355" y="4619866"/>
            <a:ext cx="1004346" cy="458233"/>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7" dur="500"/>
                                        <p:tgtEl>
                                          <p:spTgt spid="12">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217169"/>
            <a:ext cx="7954873" cy="1477328"/>
          </a:xfrm>
          <a:prstGeom prst="rect">
            <a:avLst/>
          </a:prstGeom>
        </p:spPr>
        <p:txBody>
          <a:bodyPr wrap="square">
            <a:spAutoFit/>
          </a:bodyPr>
          <a:lstStyle/>
          <a:p>
            <a:pPr algn="just">
              <a:lnSpc>
                <a:spcPct val="150000"/>
              </a:lnSpc>
              <a:spcBef>
                <a:spcPts val="600"/>
              </a:spcBef>
              <a:spcAft>
                <a:spcPts val="800"/>
              </a:spcAft>
            </a:pPr>
            <a:r>
              <a:rPr lang="nl-NL" sz="2000">
                <a:latin typeface="+mj-lt"/>
                <a:ea typeface="Arial" panose="020B0604020202020204" pitchFamily="34" charset="0"/>
                <a:cs typeface="Times New Roman" panose="02020603050405020304" pitchFamily="18" charset="0"/>
              </a:rPr>
              <a:t>Hai thanh tre thẳng dài bằng nhau, được gắn với nhau tại trung điểm của mỗi thanh. Khi các đầu mút của hai thanh tre đó tạo thành bốn đỉnh của một tứ giác thì tứ giác đó là hình gì? Tại sao?</a:t>
            </a:r>
            <a:endParaRPr lang="en-US" sz="2000">
              <a:effectLst/>
              <a:latin typeface="+mj-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57" y="2802024"/>
            <a:ext cx="2607793" cy="2126790"/>
          </a:xfrm>
          <a:prstGeom prst="rect">
            <a:avLst/>
          </a:prstGeom>
        </p:spPr>
      </p:pic>
      <p:pic>
        <p:nvPicPr>
          <p:cNvPr id="7" name="Picture 6"/>
          <p:cNvPicPr>
            <a:picLocks noChangeAspect="1"/>
          </p:cNvPicPr>
          <p:nvPr/>
        </p:nvPicPr>
        <p:blipFill>
          <a:blip r:embed="rId4"/>
          <a:stretch>
            <a:fillRect/>
          </a:stretch>
        </p:blipFill>
        <p:spPr>
          <a:xfrm>
            <a:off x="5413752" y="2938333"/>
            <a:ext cx="1983098" cy="2205167"/>
          </a:xfrm>
          <a:prstGeom prst="rect">
            <a:avLst/>
          </a:prstGeom>
        </p:spPr>
      </p:pic>
      <p:pic>
        <p:nvPicPr>
          <p:cNvPr id="9" name="Picture 8"/>
          <p:cNvPicPr>
            <a:picLocks noChangeAspect="1"/>
          </p:cNvPicPr>
          <p:nvPr/>
        </p:nvPicPr>
        <p:blipFill>
          <a:blip r:embed="rId5"/>
          <a:stretch>
            <a:fillRect/>
          </a:stretch>
        </p:blipFill>
        <p:spPr>
          <a:xfrm>
            <a:off x="7991724" y="299721"/>
            <a:ext cx="820250" cy="6156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688206"/>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1. </a:t>
            </a:r>
            <a:r>
              <a:rPr lang="vi-VN" sz="2000" kern="1200">
                <a:solidFill>
                  <a:prstClr val="white"/>
                </a:solidFill>
                <a:latin typeface="Arial" panose="020B0604020202020204" pitchFamily="34" charset="0"/>
                <a:cs typeface="Arial" panose="020B0604020202020204" pitchFamily="34" charset="0"/>
              </a:rPr>
              <a:t>Hãy chọn câu sai. Hình chữ nhật 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4" y="327269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0827" y="3283531"/>
            <a:ext cx="3810695" cy="8509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chéo vuông góc với nhau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700762" y="3476395"/>
            <a:ext cx="3804983"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Các cạnh đối bằng nhau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2960" y="2181774"/>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Bốn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góc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Hai đường chéo giao nhau tại trung điểm mỗi </a:t>
            </a:r>
            <a:r>
              <a:rPr lang="vi-VN" sz="2000" smtClean="0">
                <a:solidFill>
                  <a:prstClr val="white"/>
                </a:solidFill>
              </a:rPr>
              <a:t>đường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2155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1015663"/>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2. </a:t>
            </a:r>
            <a:r>
              <a:rPr lang="vi-VN" sz="2000" kern="1200">
                <a:solidFill>
                  <a:prstClr val="white"/>
                </a:solidFill>
                <a:latin typeface="Arial" panose="020B0604020202020204" pitchFamily="34" charset="0"/>
                <a:cs typeface="Arial" panose="020B0604020202020204" pitchFamily="34" charset="0"/>
              </a:rPr>
              <a:t>Hãy chọn câu </a:t>
            </a:r>
            <a:r>
              <a:rPr lang="vi-VN" sz="2000" b="1" kern="1200">
                <a:solidFill>
                  <a:prstClr val="white"/>
                </a:solidFill>
                <a:latin typeface="Arial" panose="020B0604020202020204" pitchFamily="34" charset="0"/>
                <a:cs typeface="Arial" panose="020B0604020202020204" pitchFamily="34" charset="0"/>
              </a:rPr>
              <a:t>sai</a:t>
            </a:r>
            <a:r>
              <a:rPr lang="vi-VN" sz="2000" kern="1200">
                <a:solidFill>
                  <a:prstClr val="white"/>
                </a:solidFill>
                <a:latin typeface="Arial" panose="020B0604020202020204" pitchFamily="34" charset="0"/>
                <a:cs typeface="Arial" panose="020B0604020202020204" pitchFamily="34" charset="0"/>
              </a:rPr>
              <a:t>. Cho ABCD là hình chữ nhật có O là giao điểm hai đường chéo. Khi đó</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3906796"/>
            <a:ext cx="4007394"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OC &gt; OD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AD = BC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AO = OB</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7" y="550189"/>
            <a:ext cx="8154143" cy="9749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28143" y="734041"/>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a:t>
            </a:r>
            <a:r>
              <a:rPr lang="vi-VN" sz="2000" b="1" kern="1200" smtClean="0">
                <a:solidFill>
                  <a:prstClr val="white"/>
                </a:solidFill>
                <a:latin typeface="Arial" panose="020B0604020202020204" pitchFamily="34" charset="0"/>
                <a:cs typeface="Arial" panose="020B0604020202020204" pitchFamily="34" charset="0"/>
              </a:rPr>
              <a:t>đúng</a:t>
            </a:r>
            <a:r>
              <a:rPr lang="en-US" sz="2000" kern="1200" smtClean="0">
                <a:solidFill>
                  <a:prstClr val="white"/>
                </a:solidFill>
                <a:latin typeface="Arial" panose="020B0604020202020204" pitchFamily="34" charset="0"/>
                <a:cs typeface="Arial" panose="020B0604020202020204" pitchFamily="34" charset="0"/>
              </a:rPr>
              <a:t>. </a:t>
            </a:r>
            <a:r>
              <a:rPr lang="vi-VN" sz="2000" kern="1200" smtClean="0">
                <a:solidFill>
                  <a:prstClr val="white"/>
                </a:solidFill>
                <a:latin typeface="Arial" panose="020B0604020202020204" pitchFamily="34" charset="0"/>
                <a:cs typeface="Arial" panose="020B0604020202020204" pitchFamily="34" charset="0"/>
              </a:rPr>
              <a:t>Cho </a:t>
            </a:r>
            <a:r>
              <a:rPr lang="vi-VN" sz="2000" kern="1200">
                <a:solidFill>
                  <a:prstClr val="white"/>
                </a:solidFill>
                <a:latin typeface="Arial" panose="020B0604020202020204" pitchFamily="34" charset="0"/>
                <a:cs typeface="Arial" panose="020B0604020202020204" pitchFamily="34" charset="0"/>
              </a:rPr>
              <a:t>tứ giác ABCD </a:t>
            </a:r>
            <a:r>
              <a:rPr lang="vi-VN" sz="2000" kern="1200" smtClean="0">
                <a:solidFill>
                  <a:prstClr val="white"/>
                </a:solidFill>
                <a:latin typeface="Arial" panose="020B0604020202020204" pitchFamily="34" charset="0"/>
                <a:cs typeface="Arial" panose="020B0604020202020204" pitchFamily="34" charset="0"/>
              </a:rPr>
              <a:t>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2" y="3272697"/>
            <a:ext cx="4127087" cy="1317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283531"/>
            <a:ext cx="4127087" cy="13062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00828" y="3283531"/>
                <a:ext cx="3689510" cy="130625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 ; AD // BC, </a:t>
                </a:r>
                <a14:m>
                  <m:oMath xmlns:m="http://schemas.openxmlformats.org/officeDocument/2006/math">
                    <m:acc>
                      <m:accPr>
                        <m:chr m:val="̂"/>
                        <m:ctrlPr>
                          <a:rPr lang="en-US" sz="2000" i="1">
                            <a:solidFill>
                              <a:prstClr val="white"/>
                            </a:solidFill>
                            <a:latin typeface="Cambria Math" panose="02040503050406030204" pitchFamily="18" charset="0"/>
                            <a:cs typeface="Times New Roman" panose="02020603050405020304" pitchFamily="18" charset="0"/>
                          </a:rPr>
                        </m:ctrlPr>
                      </m:accPr>
                      <m:e>
                        <m:r>
                          <m:rPr>
                            <m:sty m:val="p"/>
                          </m:rPr>
                          <a:rPr lang="en-US" sz="2000" b="0" i="0" smtClean="0">
                            <a:solidFill>
                              <a:prstClr val="white"/>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prstClr val="white"/>
                            </a:solidFill>
                            <a:latin typeface="Cambria Math" panose="02040503050406030204" pitchFamily="18" charset="0"/>
                            <a:cs typeface="Times New Roman" panose="02020603050405020304" pitchFamily="18" charset="0"/>
                          </a:rPr>
                        </m:ctrlPr>
                      </m:sSupPr>
                      <m:e>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thì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tứ giác ABCD là 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0828" y="3283531"/>
                <a:ext cx="3689510" cy="1306255"/>
              </a:xfrm>
              <a:prstGeom prst="rect">
                <a:avLst/>
              </a:prstGeom>
              <a:blipFill>
                <a:blip r:embed="rId11"/>
                <a:stretch>
                  <a:fillRect l="-1488" r="-4793" b="-4673"/>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4700762" y="3497459"/>
            <a:ext cx="3804983"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 AB = CD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65009" y="2022450"/>
                <a:ext cx="3870596" cy="90614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en-US" sz="2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B</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effectLst/>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thì tứ giác ABCD là hình chữ nhật</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65009" y="2022450"/>
                <a:ext cx="3870596" cy="906145"/>
              </a:xfrm>
              <a:prstGeom prst="rect">
                <a:avLst/>
              </a:prstGeom>
              <a:blipFill>
                <a:blip r:embed="rId12"/>
                <a:stretch>
                  <a:fillRect l="-1417" r="-1732" b="-7432"/>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AB = CD ; AC = BD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958660"/>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4. </a:t>
            </a:r>
            <a:r>
              <a:rPr lang="vi-VN" sz="2000" kern="1200">
                <a:solidFill>
                  <a:prstClr val="white"/>
                </a:solidFill>
                <a:latin typeface="Arial" panose="020B0604020202020204" pitchFamily="34" charset="0"/>
                <a:cs typeface="Arial" panose="020B0604020202020204" pitchFamily="34" charset="0"/>
              </a:rPr>
              <a:t>Hãy chọn câu trả lời </a:t>
            </a:r>
            <a:r>
              <a:rPr lang="vi-VN" sz="2000" b="1" kern="1200">
                <a:solidFill>
                  <a:prstClr val="white"/>
                </a:solidFill>
                <a:latin typeface="Arial" panose="020B0604020202020204" pitchFamily="34" charset="0"/>
                <a:cs typeface="Arial" panose="020B0604020202020204" pitchFamily="34" charset="0"/>
              </a:rPr>
              <a:t>đúng.</a:t>
            </a:r>
            <a:r>
              <a:rPr lang="vi-VN" sz="2000" kern="1200">
                <a:solidFill>
                  <a:prstClr val="white"/>
                </a:solidFill>
                <a:latin typeface="Arial" panose="020B0604020202020204" pitchFamily="34" charset="0"/>
                <a:cs typeface="Arial" panose="020B0604020202020204" pitchFamily="34" charset="0"/>
              </a:rPr>
              <a:t> Hình thang cân ABCD là hình chữ nhật </a:t>
            </a:r>
            <a:r>
              <a:rPr lang="vi-VN" sz="2000" kern="1200" smtClean="0">
                <a:solidFill>
                  <a:prstClr val="white"/>
                </a:solidFill>
                <a:latin typeface="Arial" panose="020B0604020202020204" pitchFamily="34" charset="0"/>
                <a:cs typeface="Arial" panose="020B0604020202020204" pitchFamily="34" charset="0"/>
              </a:rPr>
              <a:t>khi</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850257"/>
                <a:ext cx="4007394" cy="45871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acc>
                      <m:accPr>
                        <m:chr m:val="̂"/>
                        <m:ctrlPr>
                          <a:rPr kumimoji="0" lang="en-US" sz="2000" b="0" i="1"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BCD</m:t>
                        </m:r>
                      </m:e>
                    </m:acc>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=90</m:t>
                    </m:r>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850257"/>
                <a:ext cx="4007394" cy="458715"/>
              </a:xfrm>
              <a:prstGeom prst="rect">
                <a:avLst/>
              </a:prstGeom>
              <a:blipFill>
                <a:blip r:embed="rId11"/>
                <a:stretch>
                  <a:fillRect l="-1370" b="-24000"/>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BC = CD</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4972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8" y="384272"/>
            <a:ext cx="8154143" cy="1626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3860" y="472655"/>
            <a:ext cx="7326953" cy="1477328"/>
          </a:xfrm>
          <a:prstGeom prst="rect">
            <a:avLst/>
          </a:prstGeom>
          <a:noFill/>
        </p:spPr>
        <p:txBody>
          <a:bodyPr wrap="square" rtlCol="0">
            <a:spAutoFit/>
          </a:bodyPr>
          <a:lstStyle/>
          <a:p>
            <a:pPr lvl="0" algn="just">
              <a:lnSpc>
                <a:spcPct val="150000"/>
              </a:lnSpc>
              <a:buClrTx/>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Câu </a:t>
            </a: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5</a:t>
            </a:r>
            <a:r>
              <a:rPr kumimoji="0" lang="vi-VN"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 </a:t>
            </a:r>
            <a:r>
              <a:rPr lang="vi-VN" sz="2000" kern="1200">
                <a:solidFill>
                  <a:prstClr val="white"/>
                </a:solidFill>
                <a:latin typeface="Arial" panose="020B0604020202020204" pitchFamily="34" charset="0"/>
                <a:cs typeface="Arial" panose="020B0604020202020204" pitchFamily="34" charset="0"/>
              </a:rPr>
              <a:t>Cho tam giác ABC vuông tại A, AC = 8cm, điểm M thuộc cạnh BC. Gọi D, E theo thứ tự là các chân đường vuông góc kẻ từ M đến AB, AC. Chu vi của tứ giác ADME bằng: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8446" y="248719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3" y="3770900"/>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2650" y="2687856"/>
            <a:ext cx="3898679"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16 cm</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19737" y="398014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12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33903" y="248798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6" y="377733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42875" y="2699636"/>
            <a:ext cx="3895802"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38 cm</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2650" y="398014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18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433628" y="248260"/>
            <a:ext cx="3025191" cy="674092"/>
            <a:chOff x="-15036" y="175883"/>
            <a:chExt cx="5720138" cy="1239224"/>
          </a:xfrm>
          <a:solidFill>
            <a:schemeClr val="accent1"/>
          </a:solidFill>
        </p:grpSpPr>
        <p:sp>
          <p:nvSpPr>
            <p:cNvPr id="318" name="Pentagon 317"/>
            <p:cNvSpPr/>
            <p:nvPr/>
          </p:nvSpPr>
          <p:spPr>
            <a:xfrm>
              <a:off x="-15036" y="175883"/>
              <a:ext cx="5720138"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70"/>
              <a:ext cx="5244262" cy="92709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3.25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90862" y="1009306"/>
            <a:ext cx="8487737" cy="1015663"/>
          </a:xfrm>
          <a:prstGeom prst="rect">
            <a:avLst/>
          </a:prstGeom>
        </p:spPr>
        <p:txBody>
          <a:bodyPr wrap="square">
            <a:spAutoFit/>
          </a:bodyPr>
          <a:lstStyle/>
          <a:p>
            <a:pPr>
              <a:lnSpc>
                <a:spcPct val="150000"/>
              </a:lnSpc>
            </a:pPr>
            <a:r>
              <a:rPr lang="en-US" sz="2000">
                <a:latin typeface="+mj-lt"/>
              </a:rPr>
              <a:t>Bằng ê ke, nêu cách kiểm tra một tứ giác có là hình chữ nhật hay không. Hãy giải thích kết quả.</a:t>
            </a:r>
          </a:p>
        </p:txBody>
      </p:sp>
      <p:sp>
        <p:nvSpPr>
          <p:cNvPr id="322" name="Rectangle 321"/>
          <p:cNvSpPr/>
          <p:nvPr/>
        </p:nvSpPr>
        <p:spPr>
          <a:xfrm>
            <a:off x="4204928" y="204876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433628" y="2528453"/>
                <a:ext cx="8169684" cy="2805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fr-FR" sz="2000" smtClean="0">
                    <a:latin typeface="Arial" panose="020B0604020202020204" pitchFamily="34" charset="0"/>
                    <a:ea typeface="Calibri" panose="020F0502020204030204" pitchFamily="34" charset="0"/>
                    <a:cs typeface="Arial" panose="020B0604020202020204" pitchFamily="34" charset="0"/>
                  </a:rPr>
                  <a:t>Vì tổng </a:t>
                </a:r>
                <a:r>
                  <a:rPr lang="fr-FR" sz="2000">
                    <a:latin typeface="Arial" panose="020B0604020202020204" pitchFamily="34" charset="0"/>
                    <a:ea typeface="Calibri" panose="020F0502020204030204" pitchFamily="34" charset="0"/>
                    <a:cs typeface="Arial" panose="020B0604020202020204" pitchFamily="34" charset="0"/>
                  </a:rPr>
                  <a:t>bốn góc của tứ giác bằng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360</m:t>
                        </m:r>
                      </m:e>
                      <m:sup>
                        <m:r>
                          <a:rPr lang="fr-FR" sz="20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a:latin typeface="Arial" panose="020B0604020202020204" pitchFamily="34" charset="0"/>
                    <a:ea typeface="Calibri" panose="020F0502020204030204" pitchFamily="34" charset="0"/>
                    <a:cs typeface="Arial" panose="020B0604020202020204" pitchFamily="34" charset="0"/>
                  </a:rPr>
                  <a:t>, nên nếu ba góc của một </a:t>
                </a:r>
                <a:r>
                  <a:rPr lang="fr-FR" sz="2000">
                    <a:latin typeface="Arial" panose="020B0604020202020204" pitchFamily="34" charset="0"/>
                    <a:ea typeface="Calibri" panose="020F0502020204030204" pitchFamily="34" charset="0"/>
                    <a:cs typeface="Arial" panose="020B0604020202020204" pitchFamily="34" charset="0"/>
                  </a:rPr>
                  <a:t>   tứ </a:t>
                </a:r>
                <a:r>
                  <a:rPr lang="fr-FR" sz="2000">
                    <a:latin typeface="Arial" panose="020B0604020202020204" pitchFamily="34" charset="0"/>
                    <a:ea typeface="Calibri" panose="020F0502020204030204" pitchFamily="34" charset="0"/>
                    <a:cs typeface="Arial" panose="020B0604020202020204" pitchFamily="34" charset="0"/>
                  </a:rPr>
                  <a:t>giác là góc vuông thì tứ giác đó có bốn góc là góc vuông, vậy nó là một hình chữ </a:t>
                </a:r>
                <a:r>
                  <a:rPr lang="fr-FR" sz="2000">
                    <a:latin typeface="Arial" panose="020B0604020202020204" pitchFamily="34" charset="0"/>
                    <a:ea typeface="Calibri" panose="020F0502020204030204" pitchFamily="34" charset="0"/>
                    <a:cs typeface="Arial" panose="020B0604020202020204" pitchFamily="34" charset="0"/>
                  </a:rPr>
                  <a:t>nhật.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fr-FR" sz="2000">
                    <a:latin typeface="Arial" panose="020B0604020202020204" pitchFamily="34" charset="0"/>
                    <a:ea typeface="Calibri" panose="020F0502020204030204" pitchFamily="34" charset="0"/>
                    <a:cs typeface="Arial" panose="020B0604020202020204" pitchFamily="34" charset="0"/>
                  </a:rPr>
                  <a:t>Khi </a:t>
                </a:r>
                <a:r>
                  <a:rPr lang="fr-FR" sz="2000">
                    <a:latin typeface="Arial" panose="020B0604020202020204" pitchFamily="34" charset="0"/>
                    <a:ea typeface="Calibri" panose="020F0502020204030204" pitchFamily="34" charset="0"/>
                    <a:cs typeface="Arial" panose="020B0604020202020204" pitchFamily="34" charset="0"/>
                  </a:rPr>
                  <a:t>dùng ê – ke kiểm tra được ba góc của tứ giác là góc vuông thì tứ giác là hình chữ nhật.</a:t>
                </a:r>
                <a:endParaRPr lang="en-US" sz="2000">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3628" y="2528453"/>
                <a:ext cx="8169684" cy="2805320"/>
              </a:xfrm>
              <a:prstGeom prst="rect">
                <a:avLst/>
              </a:prstGeom>
              <a:blipFill>
                <a:blip r:embed="rId3"/>
                <a:stretch>
                  <a:fillRect l="-672" r="-82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8025797" y="81647"/>
            <a:ext cx="1155029" cy="848349"/>
          </a:xfrm>
          <a:prstGeom prst="rect">
            <a:avLst/>
          </a:prstGeom>
        </p:spPr>
      </p:pic>
      <p:pic>
        <p:nvPicPr>
          <p:cNvPr id="9" name="Picture 8"/>
          <p:cNvPicPr>
            <a:picLocks noChangeAspect="1"/>
          </p:cNvPicPr>
          <p:nvPr/>
        </p:nvPicPr>
        <p:blipFill>
          <a:blip r:embed="rId5"/>
          <a:stretch>
            <a:fillRect/>
          </a:stretch>
        </p:blipFill>
        <p:spPr>
          <a:xfrm rot="4635713">
            <a:off x="-1132071" y="4109127"/>
            <a:ext cx="1615580" cy="1639966"/>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anim calcmode="lin" valueType="num">
                                      <p:cBhvr>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68395" y="257107"/>
            <a:ext cx="3025191" cy="674092"/>
            <a:chOff x="-15036" y="175883"/>
            <a:chExt cx="5720138" cy="1239224"/>
          </a:xfrm>
          <a:solidFill>
            <a:srgbClr val="B2DEE4"/>
          </a:solidFill>
        </p:grpSpPr>
        <p:sp>
          <p:nvSpPr>
            <p:cNvPr id="4" name="Pentagon 3"/>
            <p:cNvSpPr/>
            <p:nvPr/>
          </p:nvSpPr>
          <p:spPr>
            <a:xfrm>
              <a:off x="-15036" y="175883"/>
              <a:ext cx="5720138"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09351" y="279669"/>
              <a:ext cx="5244262"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3.26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172617" y="1101984"/>
            <a:ext cx="8816748" cy="1015663"/>
          </a:xfrm>
          <a:prstGeom prst="rect">
            <a:avLst/>
          </a:prstGeom>
        </p:spPr>
        <p:txBody>
          <a:bodyPr wrap="square">
            <a:spAutoFit/>
          </a:bodyPr>
          <a:lstStyle/>
          <a:p>
            <a:pPr algn="just">
              <a:lnSpc>
                <a:spcPct val="150000"/>
              </a:lnSpc>
            </a:pPr>
            <a:r>
              <a:rPr lang="en-US" sz="2000">
                <a:latin typeface="+mj-lt"/>
              </a:rPr>
              <a:t>Bằng compa, nêu cách kiểm tra một tứ giác có là hình chữ nhật </a:t>
            </a:r>
            <a:r>
              <a:rPr lang="en-US" sz="2000" smtClean="0">
                <a:latin typeface="+mj-lt"/>
              </a:rPr>
              <a:t>hay không</a:t>
            </a:r>
            <a:r>
              <a:rPr lang="en-US" sz="2000">
                <a:latin typeface="+mj-lt"/>
              </a:rPr>
              <a:t>. </a:t>
            </a:r>
            <a:endParaRPr lang="en-US" sz="2000" smtClean="0">
              <a:latin typeface="+mj-lt"/>
            </a:endParaRPr>
          </a:p>
          <a:p>
            <a:pPr algn="just">
              <a:lnSpc>
                <a:spcPct val="150000"/>
              </a:lnSpc>
            </a:pPr>
            <a:r>
              <a:rPr lang="en-US" sz="2000" smtClean="0">
                <a:latin typeface="+mj-lt"/>
              </a:rPr>
              <a:t>Giải </a:t>
            </a:r>
            <a:r>
              <a:rPr lang="en-US" sz="2000">
                <a:latin typeface="+mj-lt"/>
              </a:rPr>
              <a:t>thích kết quả.</a:t>
            </a:r>
          </a:p>
        </p:txBody>
      </p:sp>
      <p:sp>
        <p:nvSpPr>
          <p:cNvPr id="8" name="Rectangle 7"/>
          <p:cNvSpPr/>
          <p:nvPr/>
        </p:nvSpPr>
        <p:spPr>
          <a:xfrm>
            <a:off x="4035753" y="211764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172617" y="2607896"/>
                <a:ext cx="8478402" cy="2400657"/>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Ta </a:t>
                </a:r>
                <a:r>
                  <a:rPr lang="fr-FR" sz="2000">
                    <a:latin typeface="Arial" panose="020B0604020202020204" pitchFamily="34" charset="0"/>
                    <a:ea typeface="Calibri" panose="020F0502020204030204" pitchFamily="34" charset="0"/>
                    <a:cs typeface="Arial" panose="020B0604020202020204" pitchFamily="34" charset="0"/>
                  </a:rPr>
                  <a:t>kiểm tra các cặp cạnh đối xem chúng có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các cặp cạnh đối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bình </a:t>
                </a:r>
                <a:r>
                  <a:rPr lang="fr-FR" sz="2000" smtClean="0">
                    <a:latin typeface="Arial" panose="020B0604020202020204" pitchFamily="34" charset="0"/>
                    <a:ea typeface="Calibri" panose="020F0502020204030204" pitchFamily="34" charset="0"/>
                    <a:cs typeface="Arial" panose="020B0604020202020204" pitchFamily="34" charset="0"/>
                  </a:rPr>
                  <a:t>hành.</a:t>
                </a:r>
                <a:endParaRPr lang="en-US" sz="200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Sau </a:t>
                </a:r>
                <a:r>
                  <a:rPr lang="fr-FR" sz="2000">
                    <a:latin typeface="Arial" panose="020B0604020202020204" pitchFamily="34" charset="0"/>
                    <a:ea typeface="Calibri" panose="020F0502020204030204" pitchFamily="34" charset="0"/>
                    <a:cs typeface="Arial" panose="020B0604020202020204" pitchFamily="34" charset="0"/>
                  </a:rPr>
                  <a:t>đó: Kiểm tra hai đường chéo xem chúng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hai đường chéo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chữ </a:t>
                </a:r>
                <a:r>
                  <a:rPr lang="fr-FR" sz="2000" smtClean="0">
                    <a:latin typeface="Arial" panose="020B0604020202020204" pitchFamily="34" charset="0"/>
                    <a:ea typeface="Calibri" panose="020F0502020204030204" pitchFamily="34" charset="0"/>
                    <a:cs typeface="Arial" panose="020B0604020202020204" pitchFamily="34" charset="0"/>
                  </a:rPr>
                  <a:t>nhật.</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2617" y="2607896"/>
                <a:ext cx="8478402" cy="2400657"/>
              </a:xfrm>
              <a:prstGeom prst="rect">
                <a:avLst/>
              </a:prstGeom>
              <a:blipFill>
                <a:blip r:embed="rId2"/>
                <a:stretch>
                  <a:fillRect l="-647" b="-1269"/>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rot="2410440">
            <a:off x="8096594" y="1849326"/>
            <a:ext cx="844914" cy="936752"/>
          </a:xfrm>
          <a:prstGeom prst="rect">
            <a:avLst/>
          </a:prstGeom>
        </p:spPr>
      </p:pic>
      <p:pic>
        <p:nvPicPr>
          <p:cNvPr id="11" name="Picture 10"/>
          <p:cNvPicPr>
            <a:picLocks noChangeAspect="1"/>
          </p:cNvPicPr>
          <p:nvPr/>
        </p:nvPicPr>
        <p:blipFill>
          <a:blip r:embed="rId4"/>
          <a:stretch>
            <a:fillRect/>
          </a:stretch>
        </p:blipFill>
        <p:spPr>
          <a:xfrm rot="10800000" flipV="1">
            <a:off x="172617" y="241205"/>
            <a:ext cx="781540" cy="649954"/>
          </a:xfrm>
          <a:prstGeom prst="rect">
            <a:avLst/>
          </a:prstGeom>
        </p:spPr>
      </p:pic>
      <p:pic>
        <p:nvPicPr>
          <p:cNvPr id="12" name="Picture 11"/>
          <p:cNvPicPr>
            <a:picLocks noChangeAspect="1"/>
          </p:cNvPicPr>
          <p:nvPr/>
        </p:nvPicPr>
        <p:blipFill>
          <a:blip r:embed="rId5"/>
          <a:stretch>
            <a:fillRect/>
          </a:stretch>
        </p:blipFill>
        <p:spPr>
          <a:xfrm rot="13267654">
            <a:off x="8348922" y="3992845"/>
            <a:ext cx="852642" cy="941613"/>
          </a:xfrm>
          <a:prstGeom prst="rect">
            <a:avLst/>
          </a:prstGeom>
        </p:spPr>
      </p:pic>
    </p:spTree>
    <p:extLst>
      <p:ext uri="{BB962C8B-B14F-4D97-AF65-F5344CB8AC3E}">
        <p14:creationId xmlns:p14="http://schemas.microsoft.com/office/powerpoint/2010/main" val="311376125"/>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dissolve">
                                      <p:cBhvr>
                                        <p:cTn id="22" dur="500"/>
                                        <p:tgtEl>
                                          <p:spTgt spid="9">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dissolv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dissolve">
                                      <p:cBhvr>
                                        <p:cTn id="30" dur="500"/>
                                        <p:tgtEl>
                                          <p:spTgt spid="9">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586447"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3" name="Google Shape;2829;p39"/>
          <p:cNvSpPr/>
          <p:nvPr/>
        </p:nvSpPr>
        <p:spPr>
          <a:xfrm>
            <a:off x="663365" y="424764"/>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3.27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25152" y="1105208"/>
                <a:ext cx="3606161" cy="2169825"/>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đường cao </a:t>
                </a:r>
                <a14:m>
                  <m:oMath xmlns:m="http://schemas.openxmlformats.org/officeDocument/2006/math">
                    <m:r>
                      <a:rPr lang="vi-VN" sz="1800" i="1" smtClean="0">
                        <a:latin typeface="Cambria Math" panose="02040503050406030204" pitchFamily="18" charset="0"/>
                      </a:rPr>
                      <m:t>𝐴𝐻</m:t>
                    </m:r>
                  </m:oMath>
                </a14:m>
                <a:r>
                  <a:rPr lang="vi-VN" sz="1800">
                    <a:latin typeface="+mn-lt"/>
                  </a:rPr>
                  <a:t>. Gọi </a:t>
                </a:r>
                <a14:m>
                  <m:oMath xmlns:m="http://schemas.openxmlformats.org/officeDocument/2006/math">
                    <m:r>
                      <a:rPr lang="vi-VN" sz="1800" i="1" smtClean="0">
                        <a:latin typeface="Cambria Math" panose="02040503050406030204" pitchFamily="18" charset="0"/>
                      </a:rPr>
                      <m:t>𝑀</m:t>
                    </m:r>
                  </m:oMath>
                </a14:m>
                <a:r>
                  <a:rPr lang="vi-VN" sz="1800">
                    <a:latin typeface="+mn-lt"/>
                  </a:rPr>
                  <a:t> là trung điểm của </a:t>
                </a:r>
                <a14:m>
                  <m:oMath xmlns:m="http://schemas.openxmlformats.org/officeDocument/2006/math">
                    <m:r>
                      <a:rPr lang="vi-VN" sz="1800" i="1" smtClean="0">
                        <a:latin typeface="Cambria Math" panose="02040503050406030204" pitchFamily="18" charset="0"/>
                      </a:rPr>
                      <m:t>𝐴𝐶</m:t>
                    </m:r>
                  </m:oMath>
                </a14:m>
                <a:r>
                  <a:rPr lang="vi-VN" sz="1800">
                    <a:latin typeface="+mn-lt"/>
                  </a:rPr>
                  <a:t>, </a:t>
                </a:r>
                <a14:m>
                  <m:oMath xmlns:m="http://schemas.openxmlformats.org/officeDocument/2006/math">
                    <m:r>
                      <a:rPr lang="vi-VN" sz="1800" i="1" smtClean="0">
                        <a:latin typeface="Cambria Math" panose="02040503050406030204" pitchFamily="18" charset="0"/>
                      </a:rPr>
                      <m:t>𝑁</m:t>
                    </m:r>
                  </m:oMath>
                </a14:m>
                <a:r>
                  <a:rPr lang="vi-VN" sz="1800">
                    <a:latin typeface="+mn-lt"/>
                  </a:rPr>
                  <a:t> là điểm sao cho </a:t>
                </a:r>
                <a14:m>
                  <m:oMath xmlns:m="http://schemas.openxmlformats.org/officeDocument/2006/math">
                    <m:r>
                      <a:rPr lang="vi-VN" sz="1800" i="1" smtClean="0">
                        <a:latin typeface="Cambria Math" panose="02040503050406030204" pitchFamily="18" charset="0"/>
                      </a:rPr>
                      <m:t>𝑀</m:t>
                    </m:r>
                  </m:oMath>
                </a14:m>
                <a:r>
                  <a:rPr lang="vi-VN" sz="1800">
                    <a:latin typeface="+mn-lt"/>
                  </a:rPr>
                  <a:t> là </a:t>
                </a:r>
                <a:r>
                  <a:rPr lang="en-US" sz="1800" smtClean="0">
                    <a:latin typeface="+mn-lt"/>
                  </a:rPr>
                  <a:t>           </a:t>
                </a:r>
                <a:r>
                  <a:rPr lang="vi-VN" sz="1800" smtClean="0">
                    <a:latin typeface="+mn-lt"/>
                  </a:rPr>
                  <a:t>trung </a:t>
                </a:r>
                <a:r>
                  <a:rPr lang="vi-VN" sz="1800">
                    <a:latin typeface="+mn-lt"/>
                  </a:rPr>
                  <a:t>điểm của </a:t>
                </a:r>
                <a14:m>
                  <m:oMath xmlns:m="http://schemas.openxmlformats.org/officeDocument/2006/math">
                    <m:r>
                      <a:rPr lang="vi-VN" sz="1800" i="1" smtClean="0">
                        <a:latin typeface="Cambria Math" panose="02040503050406030204" pitchFamily="18" charset="0"/>
                      </a:rPr>
                      <m:t>𝐻𝑁</m:t>
                    </m:r>
                  </m:oMath>
                </a14:m>
                <a:r>
                  <a:rPr lang="vi-VN" sz="1800">
                    <a:latin typeface="+mn-lt"/>
                  </a:rPr>
                  <a:t>. Chứng minh tứ giác </a:t>
                </a:r>
                <a14:m>
                  <m:oMath xmlns:m="http://schemas.openxmlformats.org/officeDocument/2006/math">
                    <m:r>
                      <a:rPr lang="vi-VN" sz="1800" i="1" smtClean="0">
                        <a:latin typeface="Cambria Math" panose="02040503050406030204" pitchFamily="18" charset="0"/>
                      </a:rPr>
                      <m:t>𝐴𝐻𝐶𝑁</m:t>
                    </m:r>
                  </m:oMath>
                </a14:m>
                <a:r>
                  <a:rPr lang="vi-VN" sz="1800">
                    <a:latin typeface="+mn-lt"/>
                  </a:rPr>
                  <a:t> là hình chữ nhật.</a:t>
                </a:r>
                <a:endParaRPr lang="en-US" sz="18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25152" y="1105208"/>
                <a:ext cx="3606161" cy="2169825"/>
              </a:xfrm>
              <a:prstGeom prst="rect">
                <a:avLst/>
              </a:prstGeom>
              <a:blipFill>
                <a:blip r:embed="rId3"/>
                <a:stretch>
                  <a:fillRect l="-1523" r="-1354" b="-1404"/>
                </a:stretch>
              </a:blipFill>
            </p:spPr>
            <p:txBody>
              <a:bodyPr/>
              <a:lstStyle/>
              <a:p>
                <a:r>
                  <a:rPr lang="en-US">
                    <a:noFill/>
                  </a:rPr>
                  <a:t> </a:t>
                </a:r>
              </a:p>
            </p:txBody>
          </p:sp>
        </mc:Fallback>
      </mc:AlternateContent>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stretch>
            <a:fillRect/>
          </a:stretch>
        </p:blipFill>
        <p:spPr>
          <a:xfrm>
            <a:off x="755906" y="3263465"/>
            <a:ext cx="2778911" cy="1668743"/>
          </a:xfrm>
          <a:prstGeom prst="rect">
            <a:avLst/>
          </a:prstGeom>
        </p:spPr>
      </p:pic>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4511656" y="1108531"/>
                <a:ext cx="3939019" cy="3581365"/>
              </a:xfrm>
              <a:prstGeom prst="rect">
                <a:avLst/>
              </a:prstGeom>
            </p:spPr>
            <p:txBody>
              <a:bodyPr wrap="square">
                <a:spAutoFit/>
              </a:bodyPr>
              <a:lstStyle/>
              <a:p>
                <a:pPr algn="just">
                  <a:lnSpc>
                    <a:spcPct val="150000"/>
                  </a:lnSpc>
                  <a:spcAft>
                    <a:spcPts val="300"/>
                  </a:spcAft>
                </a:pPr>
                <a:r>
                  <a:rPr lang="fr-FR" sz="1800">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𝐴𝐶</m:t>
                    </m:r>
                  </m:oMath>
                </a14:m>
                <a:r>
                  <a:rPr lang="fr-FR" sz="1800">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𝐻𝑁</m:t>
                    </m:r>
                  </m:oMath>
                </a14:m>
                <a:r>
                  <a:rPr lang="fr-FR" sz="1800">
                    <a:latin typeface="Arial" panose="020B0604020202020204" pitchFamily="34" charset="0"/>
                    <a:ea typeface="Arial" panose="020B0604020202020204" pitchFamily="34" charset="0"/>
                    <a:cs typeface="Arial" panose="020B0604020202020204" pitchFamily="34" charset="0"/>
                  </a:rPr>
                  <a:t> là hai đường chéo </a:t>
                </a:r>
                <a:r>
                  <a:rPr lang="fr-FR" sz="1800" smtClean="0">
                    <a:latin typeface="Arial" panose="020B0604020202020204" pitchFamily="34" charset="0"/>
                    <a:ea typeface="Arial" panose="020B0604020202020204" pitchFamily="34" charset="0"/>
                    <a:cs typeface="Arial" panose="020B0604020202020204" pitchFamily="34" charset="0"/>
                  </a:rPr>
                  <a:t>của       </a:t>
                </a:r>
                <a:r>
                  <a:rPr lang="fr-FR" sz="1800">
                    <a:latin typeface="Arial" panose="020B0604020202020204" pitchFamily="34" charset="0"/>
                    <a:ea typeface="Arial" panose="020B0604020202020204" pitchFamily="34" charset="0"/>
                    <a:cs typeface="Arial" panose="020B0604020202020204" pitchFamily="34" charset="0"/>
                  </a:rPr>
                  <a:t>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𝐴𝐻𝐶𝑁</m:t>
                    </m:r>
                    <m:r>
                      <a:rPr lang="fr-FR" sz="1800" i="1" smtClean="0">
                        <a:latin typeface="Cambria Math" panose="02040503050406030204" pitchFamily="18" charset="0"/>
                        <a:ea typeface="Arial" panose="020B0604020202020204" pitchFamily="34" charset="0"/>
                        <a:cs typeface="Arial" panose="020B0604020202020204" pitchFamily="34" charset="0"/>
                      </a:rPr>
                      <m:t>.</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smtClean="0">
                    <a:effectLst/>
                    <a:latin typeface="Arial" panose="020B0604020202020204" pitchFamily="34" charset="0"/>
                    <a:ea typeface="Arial" panose="020B0604020202020204" pitchFamily="34" charset="0"/>
                    <a:cs typeface="Arial" panose="020B0604020202020204" pitchFamily="34" charset="0"/>
                  </a:rPr>
                  <a:t>Mà:</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𝑀𝐴</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𝑀𝐶</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a:effectLst/>
                    <a:latin typeface="Arial" panose="020B0604020202020204" pitchFamily="34" charset="0"/>
                    <a:ea typeface="Arial" panose="020B0604020202020204" pitchFamily="34" charset="0"/>
                    <a:cs typeface="Arial" panose="020B0604020202020204" pitchFamily="34" charset="0"/>
                  </a:rPr>
                  <a:t> 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𝑁𝑀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smtClean="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smtClean="0">
                    <a:effectLst/>
                    <a:latin typeface="Arial" panose="020B0604020202020204" pitchFamily="34" charset="0"/>
                    <a:ea typeface="Arial" panose="020B0604020202020204" pitchFamily="34" charset="0"/>
                    <a:cs typeface="Arial" panose="020B0604020202020204" pitchFamily="34" charset="0"/>
                  </a:rPr>
                  <a:t> </a:t>
                </a:r>
                <a:r>
                  <a:rPr lang="fr-FR" sz="1800">
                    <a:effectLst/>
                    <a:latin typeface="Arial" panose="020B0604020202020204" pitchFamily="34" charset="0"/>
                    <a:ea typeface="Arial" panose="020B0604020202020204" pitchFamily="34" charset="0"/>
                    <a:cs typeface="Arial" panose="020B0604020202020204" pitchFamily="34" charset="0"/>
                  </a:rPr>
                  <a:t>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𝐻𝑁</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a:effectLst/>
                    <a:latin typeface="Arial" panose="020B0604020202020204" pitchFamily="34" charset="0"/>
                    <a:ea typeface="Arial" panose="020B0604020202020204" pitchFamily="34" charset="0"/>
                    <a:cs typeface="Arial" panose="020B0604020202020204" pitchFamily="34" charset="0"/>
                  </a:rPr>
                  <a:t>Nên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bình hành </a:t>
                </a:r>
                <a:r>
                  <a:rPr lang="fr-FR" sz="1800" smtClean="0">
                    <a:effectLst/>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acc>
                      <m:accPr>
                        <m:chr m:val="̂"/>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accPr>
                      <m:e>
                        <m:r>
                          <a:rPr lang="fr-FR" sz="1800" i="1">
                            <a:effectLst/>
                            <a:latin typeface="Cambria Math" panose="02040503050406030204" pitchFamily="18" charset="0"/>
                            <a:ea typeface="Arial" panose="020B0604020202020204" pitchFamily="34" charset="0"/>
                            <a:cs typeface="Times New Roman" panose="02020603050405020304" pitchFamily="18" charset="0"/>
                          </a:rPr>
                          <m:t>𝐻</m:t>
                        </m:r>
                      </m:e>
                    </m:acc>
                    <m:r>
                      <a:rPr lang="fr-FR" sz="1800" i="1" smtClea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fr-FR" sz="1800" i="1">
                            <a:effectLst/>
                            <a:latin typeface="Cambria Math" panose="02040503050406030204" pitchFamily="18" charset="0"/>
                            <a:ea typeface="Arial" panose="020B0604020202020204" pitchFamily="34" charset="0"/>
                            <a:cs typeface="Times New Roman" panose="02020603050405020304" pitchFamily="18" charset="0"/>
                          </a:rPr>
                          <m:t>90</m:t>
                        </m:r>
                      </m:e>
                      <m:sup>
                        <m:r>
                          <a:rPr lang="fr-FR" sz="18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fr-FR" sz="1800">
                    <a:effectLst/>
                    <a:latin typeface="Arial" panose="020B0604020202020204" pitchFamily="34" charset="0"/>
                    <a:ea typeface="Arial" panose="020B0604020202020204" pitchFamily="34" charset="0"/>
                    <a:cs typeface="Arial" panose="020B0604020202020204" pitchFamily="34" charset="0"/>
                  </a:rPr>
                  <a:t> (do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m:t>
                    </m:r>
                  </m:oMath>
                </a14:m>
                <a:r>
                  <a:rPr lang="fr-FR" sz="1800">
                    <a:effectLst/>
                    <a:latin typeface="Arial" panose="020B0604020202020204" pitchFamily="34" charset="0"/>
                    <a:ea typeface="Arial" panose="020B0604020202020204" pitchFamily="34" charset="0"/>
                    <a:cs typeface="Arial" panose="020B0604020202020204" pitchFamily="34" charset="0"/>
                  </a:rPr>
                  <a:t> là đường cao) vậy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chữ nhật.</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11656" y="1108531"/>
                <a:ext cx="3939019" cy="3581365"/>
              </a:xfrm>
              <a:prstGeom prst="rect">
                <a:avLst/>
              </a:prstGeom>
              <a:blipFill>
                <a:blip r:embed="rId5"/>
                <a:stretch>
                  <a:fillRect l="-1238" r="-1393" b="-511"/>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8185781" y="102699"/>
            <a:ext cx="745237" cy="615631"/>
          </a:xfrm>
          <a:prstGeom prst="rect">
            <a:avLst/>
          </a:prstGeom>
        </p:spPr>
      </p:pic>
      <p:pic>
        <p:nvPicPr>
          <p:cNvPr id="19" name="Picture 18"/>
          <p:cNvPicPr>
            <a:picLocks noChangeAspect="1"/>
          </p:cNvPicPr>
          <p:nvPr/>
        </p:nvPicPr>
        <p:blipFill>
          <a:blip r:embed="rId7"/>
          <a:stretch>
            <a:fillRect/>
          </a:stretch>
        </p:blipFill>
        <p:spPr>
          <a:xfrm>
            <a:off x="8443423" y="4451337"/>
            <a:ext cx="609821" cy="628760"/>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3" dur="500"/>
                                        <p:tgtEl>
                                          <p:spTgt spid="17">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6" dur="500"/>
                                        <p:tgtEl>
                                          <p:spTgt spid="17">
                                            <p:txEl>
                                              <p:pRg st="2" end="2"/>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9" dur="500"/>
                                        <p:tgtEl>
                                          <p:spTgt spid="17">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fade">
                                      <p:cBhvr>
                                        <p:cTn id="4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090433" y="186225"/>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3.28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459617" y="845529"/>
                <a:ext cx="8225625" cy="1754326"/>
              </a:xfrm>
              <a:prstGeom prst="rect">
                <a:avLst/>
              </a:prstGeom>
            </p:spPr>
            <p:txBody>
              <a:bodyPr wrap="square">
                <a:spAutoFit/>
              </a:bodyPr>
              <a:lstStyle/>
              <a:p>
                <a:pPr algn="just">
                  <a:lnSpc>
                    <a:spcPct val="150000"/>
                  </a:lnSpc>
                </a:pPr>
                <a:r>
                  <a:rPr lang="vi-VN" sz="1800">
                    <a:latin typeface="+mn-lt"/>
                  </a:rPr>
                  <a:t>Xét một điểm </a:t>
                </a:r>
                <a14:m>
                  <m:oMath xmlns:m="http://schemas.openxmlformats.org/officeDocument/2006/math">
                    <m:r>
                      <a:rPr lang="vi-VN" sz="1800" i="1" smtClean="0">
                        <a:latin typeface="Cambria Math" panose="02040503050406030204" pitchFamily="18" charset="0"/>
                      </a:rPr>
                      <m:t>𝑀</m:t>
                    </m:r>
                  </m:oMath>
                </a14:m>
                <a:r>
                  <a:rPr lang="vi-VN" sz="1800">
                    <a:latin typeface="+mn-lt"/>
                  </a:rPr>
                  <a:t> trên cạnh huyền của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vuông cân tại </a:t>
                </a:r>
                <a14:m>
                  <m:oMath xmlns:m="http://schemas.openxmlformats.org/officeDocument/2006/math">
                    <m:r>
                      <a:rPr lang="vi-VN" sz="1800" i="1" smtClean="0">
                        <a:latin typeface="Cambria Math" panose="02040503050406030204" pitchFamily="18" charset="0"/>
                      </a:rPr>
                      <m:t>𝐴</m:t>
                    </m:r>
                  </m:oMath>
                </a14:m>
                <a:r>
                  <a:rPr lang="vi-VN" sz="1800">
                    <a:latin typeface="+mn-lt"/>
                  </a:rPr>
                  <a:t>. Gọi </a:t>
                </a:r>
                <a14:m>
                  <m:oMath xmlns:m="http://schemas.openxmlformats.org/officeDocument/2006/math">
                    <m:r>
                      <a:rPr lang="vi-VN" sz="1800" i="1" smtClean="0">
                        <a:latin typeface="Cambria Math" panose="02040503050406030204" pitchFamily="18" charset="0"/>
                      </a:rPr>
                      <m:t>𝑁</m:t>
                    </m:r>
                  </m:oMath>
                </a14:m>
                <a:r>
                  <a:rPr lang="vi-VN" sz="1800">
                    <a:latin typeface="+mn-lt"/>
                  </a:rPr>
                  <a:t> và </a:t>
                </a:r>
                <a14:m>
                  <m:oMath xmlns:m="http://schemas.openxmlformats.org/officeDocument/2006/math">
                    <m:r>
                      <a:rPr lang="vi-VN" sz="1800" i="1" smtClean="0">
                        <a:latin typeface="Cambria Math" panose="02040503050406030204" pitchFamily="18" charset="0"/>
                      </a:rPr>
                      <m:t>𝑃</m:t>
                    </m:r>
                  </m:oMath>
                </a14:m>
                <a:r>
                  <a:rPr lang="vi-VN" sz="1800">
                    <a:latin typeface="+mn-lt"/>
                  </a:rPr>
                  <a:t> lần lượt là hình chiếu vuông góc của </a:t>
                </a:r>
                <a14:m>
                  <m:oMath xmlns:m="http://schemas.openxmlformats.org/officeDocument/2006/math">
                    <m:r>
                      <a:rPr lang="vi-VN" sz="1800" i="1" smtClean="0">
                        <a:latin typeface="Cambria Math" panose="02040503050406030204" pitchFamily="18" charset="0"/>
                      </a:rPr>
                      <m:t>𝑀</m:t>
                    </m:r>
                  </m:oMath>
                </a14:m>
                <a:r>
                  <a:rPr lang="vi-VN" sz="1800">
                    <a:latin typeface="+mn-lt"/>
                  </a:rPr>
                  <a:t> trên các cạnh </a:t>
                </a:r>
                <a14:m>
                  <m:oMath xmlns:m="http://schemas.openxmlformats.org/officeDocument/2006/math">
                    <m:r>
                      <a:rPr lang="vi-VN" sz="1800" i="1" smtClean="0">
                        <a:latin typeface="Cambria Math" panose="02040503050406030204" pitchFamily="18" charset="0"/>
                      </a:rPr>
                      <m:t>𝐴𝐵</m:t>
                    </m:r>
                  </m:oMath>
                </a14:m>
                <a:r>
                  <a:rPr lang="vi-VN" sz="1800">
                    <a:latin typeface="+mn-lt"/>
                  </a:rPr>
                  <a:t> và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Hỏi tứ giác </a:t>
                </a:r>
                <a14:m>
                  <m:oMath xmlns:m="http://schemas.openxmlformats.org/officeDocument/2006/math">
                    <m:r>
                      <a:rPr lang="vi-VN" sz="1800" i="1" smtClean="0">
                        <a:latin typeface="Cambria Math" panose="02040503050406030204" pitchFamily="18" charset="0"/>
                      </a:rPr>
                      <m:t>𝑀𝑃𝐴𝑁</m:t>
                    </m:r>
                  </m:oMath>
                </a14:m>
                <a:r>
                  <a:rPr lang="vi-VN" sz="1800">
                    <a:latin typeface="+mn-lt"/>
                  </a:rPr>
                  <a:t> là hình gì?</a:t>
                </a:r>
              </a:p>
              <a:p>
                <a:pPr algn="just">
                  <a:lnSpc>
                    <a:spcPct val="150000"/>
                  </a:lnSpc>
                </a:pPr>
                <a:r>
                  <a:rPr lang="vi-VN" sz="1800">
                    <a:latin typeface="+mn-lt"/>
                  </a:rPr>
                  <a:t>b) Hỏi </a:t>
                </a:r>
                <a14:m>
                  <m:oMath xmlns:m="http://schemas.openxmlformats.org/officeDocument/2006/math">
                    <m:r>
                      <a:rPr lang="vi-VN" sz="1800" i="1" smtClean="0">
                        <a:latin typeface="Cambria Math" panose="02040503050406030204" pitchFamily="18" charset="0"/>
                      </a:rPr>
                      <m:t>𝑀</m:t>
                    </m:r>
                  </m:oMath>
                </a14:m>
                <a:r>
                  <a:rPr lang="vi-VN" sz="1800">
                    <a:latin typeface="+mn-lt"/>
                  </a:rPr>
                  <a:t> ở vị trí nào thì đoạn thẳng </a:t>
                </a:r>
                <a14:m>
                  <m:oMath xmlns:m="http://schemas.openxmlformats.org/officeDocument/2006/math">
                    <m:r>
                      <a:rPr lang="vi-VN" sz="1800" i="1" smtClean="0">
                        <a:latin typeface="Cambria Math" panose="02040503050406030204" pitchFamily="18" charset="0"/>
                      </a:rPr>
                      <m:t>𝑁𝑃</m:t>
                    </m:r>
                  </m:oMath>
                </a14:m>
                <a:r>
                  <a:rPr lang="vi-VN" sz="1800">
                    <a:latin typeface="+mn-lt"/>
                  </a:rPr>
                  <a:t> có độ dài ngắn nhất? Vì sao?</a:t>
                </a:r>
              </a:p>
            </p:txBody>
          </p:sp>
        </mc:Choice>
        <mc:Fallback xmlns="">
          <p:sp>
            <p:nvSpPr>
              <p:cNvPr id="17" name="Rectangle 16"/>
              <p:cNvSpPr>
                <a:spLocks noRot="1" noChangeAspect="1" noMove="1" noResize="1" noEditPoints="1" noAdjustHandles="1" noChangeArrowheads="1" noChangeShapeType="1" noTextEdit="1"/>
              </p:cNvSpPr>
              <p:nvPr/>
            </p:nvSpPr>
            <p:spPr>
              <a:xfrm>
                <a:off x="459617" y="845529"/>
                <a:ext cx="8225625" cy="1754326"/>
              </a:xfrm>
              <a:prstGeom prst="rect">
                <a:avLst/>
              </a:prstGeom>
              <a:blipFill>
                <a:blip r:embed="rId2"/>
                <a:stretch>
                  <a:fillRect l="-593" r="-593" b="-2091"/>
                </a:stretch>
              </a:blipFill>
            </p:spPr>
            <p:txBody>
              <a:bodyPr/>
              <a:lstStyle/>
              <a:p>
                <a:r>
                  <a:rPr lang="en-US">
                    <a:noFill/>
                  </a:rPr>
                  <a:t> </a:t>
                </a:r>
              </a:p>
            </p:txBody>
          </p:sp>
        </mc:Fallback>
      </mc:AlternateContent>
      <p:pic>
        <p:nvPicPr>
          <p:cNvPr id="18" name="Picture 17"/>
          <p:cNvPicPr>
            <a:picLocks noChangeAspect="1"/>
          </p:cNvPicPr>
          <p:nvPr/>
        </p:nvPicPr>
        <p:blipFill>
          <a:blip r:embed="rId3"/>
          <a:stretch>
            <a:fillRect/>
          </a:stretch>
        </p:blipFill>
        <p:spPr>
          <a:xfrm>
            <a:off x="548070" y="2947327"/>
            <a:ext cx="3005144" cy="1699879"/>
          </a:xfrm>
          <a:prstGeom prst="rect">
            <a:avLst/>
          </a:prstGeom>
        </p:spPr>
      </p:pic>
      <p:sp>
        <p:nvSpPr>
          <p:cNvPr id="19" name="Rectangle 18"/>
          <p:cNvSpPr/>
          <p:nvPr/>
        </p:nvSpPr>
        <p:spPr>
          <a:xfrm>
            <a:off x="4223615" y="273458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923457" y="3336765"/>
                <a:ext cx="4572000" cy="923330"/>
              </a:xfrm>
              <a:prstGeom prst="rect">
                <a:avLst/>
              </a:prstGeom>
            </p:spPr>
            <p:txBody>
              <a:bodyPr>
                <a:spAutoFit/>
              </a:bodyPr>
              <a:lstStyle/>
              <a:p>
                <a:pPr lvl="1"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a) 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có tất cả các góc đều là góc vuông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là hình chữ </a:t>
                </a:r>
                <a:r>
                  <a:rPr lang="fr-FR" sz="1800" smtClean="0">
                    <a:latin typeface="+mj-lt"/>
                    <a:ea typeface="Arial" panose="020B0604020202020204" pitchFamily="34" charset="0"/>
                    <a:cs typeface="Times New Roman" panose="02020603050405020304" pitchFamily="18" charset="0"/>
                  </a:rPr>
                  <a:t>nhật.</a:t>
                </a:r>
              </a:p>
            </p:txBody>
          </p:sp>
        </mc:Choice>
        <mc:Fallback xmlns="">
          <p:sp>
            <p:nvSpPr>
              <p:cNvPr id="20" name="Rectangle 19"/>
              <p:cNvSpPr>
                <a:spLocks noRot="1" noChangeAspect="1" noMove="1" noResize="1" noEditPoints="1" noAdjustHandles="1" noChangeArrowheads="1" noChangeShapeType="1" noTextEdit="1"/>
              </p:cNvSpPr>
              <p:nvPr/>
            </p:nvSpPr>
            <p:spPr>
              <a:xfrm>
                <a:off x="3923457" y="3336765"/>
                <a:ext cx="4572000" cy="923330"/>
              </a:xfrm>
              <a:prstGeom prst="rect">
                <a:avLst/>
              </a:prstGeom>
              <a:blipFill>
                <a:blip r:embed="rId4"/>
                <a:stretch>
                  <a:fillRect l="-1200" r="-1067" b="-3947"/>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rot="18730522">
            <a:off x="4170195" y="4434058"/>
            <a:ext cx="804468" cy="888412"/>
          </a:xfrm>
          <a:prstGeom prst="rect">
            <a:avLst/>
          </a:prstGeom>
        </p:spPr>
      </p:pic>
      <p:pic>
        <p:nvPicPr>
          <p:cNvPr id="23" name="Picture 22"/>
          <p:cNvPicPr>
            <a:picLocks noChangeAspect="1"/>
          </p:cNvPicPr>
          <p:nvPr/>
        </p:nvPicPr>
        <p:blipFill>
          <a:blip r:embed="rId6"/>
          <a:stretch>
            <a:fillRect/>
          </a:stretch>
        </p:blipFill>
        <p:spPr>
          <a:xfrm>
            <a:off x="7980159" y="2394266"/>
            <a:ext cx="1045609" cy="728981"/>
          </a:xfrm>
          <a:prstGeom prst="rect">
            <a:avLst/>
          </a:prstGeom>
        </p:spPr>
      </p:pic>
    </p:spTree>
    <p:extLst>
      <p:ext uri="{BB962C8B-B14F-4D97-AF65-F5344CB8AC3E}">
        <p14:creationId xmlns:p14="http://schemas.microsoft.com/office/powerpoint/2010/main" val="127787168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758593" y="1921671"/>
            <a:ext cx="7527585" cy="375900"/>
          </a:xfrm>
          <a:prstGeom prst="rect">
            <a:avLst/>
          </a:prstGeom>
        </p:spPr>
        <p:txBody>
          <a:bodyPr spcFirstLastPara="1" wrap="square" lIns="91425" tIns="91425" rIns="91425" bIns="91425" anchor="ctr" anchorCtr="0">
            <a:noAutofit/>
          </a:bodyPr>
          <a:lstStyle/>
          <a:p>
            <a:pPr lvl="0">
              <a:lnSpc>
                <a:spcPct val="150000"/>
              </a:lnSpc>
              <a:buSzPts val="1100"/>
            </a:pPr>
            <a:r>
              <a:rPr lang="en-US" sz="4000" b="1">
                <a:latin typeface="+mn-lt"/>
              </a:rPr>
              <a:t>BÀI 13: HÌNH CHỮ NHẬT </a:t>
            </a:r>
          </a:p>
        </p:txBody>
      </p:sp>
      <p:grpSp>
        <p:nvGrpSpPr>
          <p:cNvPr id="548" name="Google Shape;548;p17"/>
          <p:cNvGrpSpPr/>
          <p:nvPr/>
        </p:nvGrpSpPr>
        <p:grpSpPr>
          <a:xfrm rot="-579135">
            <a:off x="287977" y="3112531"/>
            <a:ext cx="1841225" cy="1973650"/>
            <a:chOff x="4535871" y="230503"/>
            <a:chExt cx="4035482" cy="4325723"/>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0" name="Rectangle 159"/>
          <p:cNvSpPr/>
          <p:nvPr/>
        </p:nvSpPr>
        <p:spPr>
          <a:xfrm>
            <a:off x="621784" y="498628"/>
            <a:ext cx="7614630" cy="901593"/>
          </a:xfrm>
          <a:prstGeom prst="rect">
            <a:avLst/>
          </a:prstGeom>
        </p:spPr>
        <p:txBody>
          <a:bodyPr wrap="square">
            <a:spAutoFit/>
          </a:bodyPr>
          <a:lstStyle/>
          <a:p>
            <a:pPr algn="ctr" defTabSz="457200">
              <a:lnSpc>
                <a:spcPct val="150000"/>
              </a:lnSpc>
              <a:buClrTx/>
              <a:defRPr/>
            </a:pPr>
            <a:r>
              <a:rPr lang="vi-VN" sz="4000" b="1">
                <a:solidFill>
                  <a:srgbClr val="C00000"/>
                </a:solidFill>
                <a:latin typeface="Arial" panose="020B0604020202020204" pitchFamily="34" charset="0"/>
                <a:ea typeface="+mn-ea"/>
                <a:cs typeface="+mn-cs"/>
              </a:rPr>
              <a:t>CHƯƠNG III.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2" name="Google Shape;740;p18"/>
          <p:cNvGrpSpPr/>
          <p:nvPr/>
        </p:nvGrpSpPr>
        <p:grpSpPr>
          <a:xfrm rot="1223075">
            <a:off x="8433193" y="169953"/>
            <a:ext cx="640931" cy="756180"/>
            <a:chOff x="1021375" y="3811150"/>
            <a:chExt cx="871725" cy="1028475"/>
          </a:xfrm>
        </p:grpSpPr>
        <p:sp>
          <p:nvSpPr>
            <p:cNvPr id="163" name="Google Shape;741;p18"/>
            <p:cNvSpPr/>
            <p:nvPr/>
          </p:nvSpPr>
          <p:spPr>
            <a:xfrm>
              <a:off x="1022175" y="3885575"/>
              <a:ext cx="870925" cy="73650"/>
            </a:xfrm>
            <a:custGeom>
              <a:avLst/>
              <a:gdLst/>
              <a:ahLst/>
              <a:cxnLst/>
              <a:rect l="l" t="t" r="r" b="b"/>
              <a:pathLst>
                <a:path w="34837" h="2946" fill="none" extrusionOk="0">
                  <a:moveTo>
                    <a:pt x="34836" y="0"/>
                  </a:moveTo>
                  <a:cubicBezTo>
                    <a:pt x="34836" y="1615"/>
                    <a:pt x="27046" y="2945"/>
                    <a:pt x="17418" y="2945"/>
                  </a:cubicBezTo>
                  <a:cubicBezTo>
                    <a:pt x="7791" y="2945"/>
                    <a:pt x="0" y="1615"/>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42;p18"/>
            <p:cNvSpPr/>
            <p:nvPr/>
          </p:nvSpPr>
          <p:spPr>
            <a:xfrm>
              <a:off x="1021375" y="3811150"/>
              <a:ext cx="870925" cy="74450"/>
            </a:xfrm>
            <a:custGeom>
              <a:avLst/>
              <a:gdLst/>
              <a:ahLst/>
              <a:cxnLst/>
              <a:rect l="l" t="t" r="r" b="b"/>
              <a:pathLst>
                <a:path w="34837" h="2978" fill="none" extrusionOk="0">
                  <a:moveTo>
                    <a:pt x="1" y="2977"/>
                  </a:moveTo>
                  <a:cubicBezTo>
                    <a:pt x="1" y="1330"/>
                    <a:pt x="7823" y="0"/>
                    <a:pt x="17419" y="0"/>
                  </a:cubicBezTo>
                  <a:cubicBezTo>
                    <a:pt x="27046" y="0"/>
                    <a:pt x="34837" y="1330"/>
                    <a:pt x="34837" y="2977"/>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43;p18"/>
            <p:cNvSpPr/>
            <p:nvPr/>
          </p:nvSpPr>
          <p:spPr>
            <a:xfrm>
              <a:off x="1022175" y="4765175"/>
              <a:ext cx="870925" cy="74450"/>
            </a:xfrm>
            <a:custGeom>
              <a:avLst/>
              <a:gdLst/>
              <a:ahLst/>
              <a:cxnLst/>
              <a:rect l="l" t="t" r="r" b="b"/>
              <a:pathLst>
                <a:path w="34837" h="2978" fill="none" extrusionOk="0">
                  <a:moveTo>
                    <a:pt x="34836" y="0"/>
                  </a:moveTo>
                  <a:cubicBezTo>
                    <a:pt x="34836" y="1647"/>
                    <a:pt x="27046" y="2977"/>
                    <a:pt x="17418" y="2977"/>
                  </a:cubicBezTo>
                  <a:cubicBezTo>
                    <a:pt x="7791" y="2977"/>
                    <a:pt x="0" y="1647"/>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44;p18"/>
            <p:cNvSpPr/>
            <p:nvPr/>
          </p:nvSpPr>
          <p:spPr>
            <a:xfrm>
              <a:off x="1021375" y="4691550"/>
              <a:ext cx="870925" cy="73650"/>
            </a:xfrm>
            <a:custGeom>
              <a:avLst/>
              <a:gdLst/>
              <a:ahLst/>
              <a:cxnLst/>
              <a:rect l="l" t="t" r="r" b="b"/>
              <a:pathLst>
                <a:path w="34837" h="2946" fill="none" extrusionOk="0">
                  <a:moveTo>
                    <a:pt x="1" y="2945"/>
                  </a:moveTo>
                  <a:cubicBezTo>
                    <a:pt x="1" y="1299"/>
                    <a:pt x="7823" y="0"/>
                    <a:pt x="17419" y="0"/>
                  </a:cubicBezTo>
                  <a:cubicBezTo>
                    <a:pt x="27046" y="0"/>
                    <a:pt x="34837" y="1299"/>
                    <a:pt x="34837" y="2945"/>
                  </a:cubicBez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45;p18"/>
            <p:cNvSpPr/>
            <p:nvPr/>
          </p:nvSpPr>
          <p:spPr>
            <a:xfrm>
              <a:off x="1021375" y="3889525"/>
              <a:ext cx="25" cy="875675"/>
            </a:xfrm>
            <a:custGeom>
              <a:avLst/>
              <a:gdLst/>
              <a:ahLst/>
              <a:cxnLst/>
              <a:rect l="l" t="t" r="r" b="b"/>
              <a:pathLst>
                <a:path w="1" h="35027" fill="none" extrusionOk="0">
                  <a:moveTo>
                    <a:pt x="1" y="0"/>
                  </a:moveTo>
                  <a:lnTo>
                    <a:pt x="1"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46;p18"/>
            <p:cNvSpPr/>
            <p:nvPr/>
          </p:nvSpPr>
          <p:spPr>
            <a:xfrm>
              <a:off x="1893075" y="3889525"/>
              <a:ext cx="25" cy="875675"/>
            </a:xfrm>
            <a:custGeom>
              <a:avLst/>
              <a:gdLst/>
              <a:ahLst/>
              <a:cxnLst/>
              <a:rect l="l" t="t" r="r" b="b"/>
              <a:pathLst>
                <a:path w="1" h="35027" fill="none" extrusionOk="0">
                  <a:moveTo>
                    <a:pt x="0" y="0"/>
                  </a:moveTo>
                  <a:lnTo>
                    <a:pt x="0"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a:off x="-285316" y="637472"/>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70888"/>
            <a:ext cx="1149196" cy="844369"/>
          </a:xfrm>
          <a:prstGeom prst="rect">
            <a:avLst/>
          </a:prstGeom>
        </p:spPr>
      </p:pic>
      <p:sp>
        <p:nvSpPr>
          <p:cNvPr id="3" name="Rectangle 2"/>
          <p:cNvSpPr/>
          <p:nvPr/>
        </p:nvSpPr>
        <p:spPr>
          <a:xfrm>
            <a:off x="1097058" y="3770215"/>
            <a:ext cx="321156" cy="39048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1468717" y="3852604"/>
            <a:ext cx="112640" cy="152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mc:Choice xmlns:p14="http://schemas.microsoft.com/office/powerpoint/2010/main" Requires="p14">
      <p:transition spd="med" p14:dur="700">
        <p14:warp dir="in"/>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 name="Picture 17"/>
          <p:cNvPicPr>
            <a:picLocks noChangeAspect="1"/>
          </p:cNvPicPr>
          <p:nvPr/>
        </p:nvPicPr>
        <p:blipFill>
          <a:blip r:embed="rId2"/>
          <a:stretch>
            <a:fillRect/>
          </a:stretch>
        </p:blipFill>
        <p:spPr>
          <a:xfrm>
            <a:off x="365190" y="1297416"/>
            <a:ext cx="3005144" cy="1699879"/>
          </a:xfrm>
          <a:prstGeom prst="rect">
            <a:avLst/>
          </a:prstGeom>
        </p:spPr>
      </p:pic>
      <p:sp>
        <p:nvSpPr>
          <p:cNvPr id="19" name="Rectangle 18"/>
          <p:cNvSpPr/>
          <p:nvPr/>
        </p:nvSpPr>
        <p:spPr>
          <a:xfrm>
            <a:off x="4223615" y="4525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2" name="Picture 21"/>
          <p:cNvPicPr>
            <a:picLocks noChangeAspect="1"/>
          </p:cNvPicPr>
          <p:nvPr/>
        </p:nvPicPr>
        <p:blipFill>
          <a:blip r:embed="rId3"/>
          <a:stretch>
            <a:fillRect/>
          </a:stretch>
        </p:blipFill>
        <p:spPr>
          <a:xfrm rot="18730522">
            <a:off x="8057954" y="-26885"/>
            <a:ext cx="804468" cy="888412"/>
          </a:xfrm>
          <a:prstGeom prst="rect">
            <a:avLst/>
          </a:prstGeom>
        </p:spPr>
      </p:pic>
      <p:pic>
        <p:nvPicPr>
          <p:cNvPr id="23" name="Picture 22"/>
          <p:cNvPicPr>
            <a:picLocks noChangeAspect="1"/>
          </p:cNvPicPr>
          <p:nvPr/>
        </p:nvPicPr>
        <p:blipFill>
          <a:blip r:embed="rId4"/>
          <a:stretch>
            <a:fillRect/>
          </a:stretch>
        </p:blipFill>
        <p:spPr>
          <a:xfrm>
            <a:off x="1344957" y="4020216"/>
            <a:ext cx="1045609" cy="7289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631264" y="1205418"/>
                <a:ext cx="4828924" cy="2630913"/>
              </a:xfrm>
              <a:prstGeom prst="rect">
                <a:avLst/>
              </a:prstGeom>
            </p:spPr>
            <p:txBody>
              <a:bodyPr wrap="square">
                <a:spAutoFit/>
              </a:bodyPr>
              <a:lstStyle/>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b)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n-lt"/>
                    <a:ea typeface="Arial" panose="020B0604020202020204" pitchFamily="34" charset="0"/>
                    <a:cs typeface="Times New Roman" panose="02020603050405020304" pitchFamily="18" charset="0"/>
                  </a:rPr>
                  <a:t> là hình chữ nhật suy ra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𝑁𝑃</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r>
                  <a:rPr lang="fr-FR" sz="1800">
                    <a:latin typeface="+mn-lt"/>
                    <a:ea typeface="Arial" panose="020B0604020202020204" pitchFamily="34" charset="0"/>
                    <a:cs typeface="Times New Roman" panose="02020603050405020304" pitchFamily="18" charset="0"/>
                  </a:rPr>
                  <a:t> ngắn nhất khi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endParaRPr lang="fr-FR" sz="1800"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fr-FR" sz="1800" i="1" smtClean="0">
                        <a:latin typeface="Cambria Math" panose="02040503050406030204" pitchFamily="18" charset="0"/>
                        <a:ea typeface="Arial" panose="020B0604020202020204" pitchFamily="34" charset="0"/>
                        <a:cs typeface="Cambria Math" panose="02040503050406030204" pitchFamily="18" charset="0"/>
                      </a:rPr>
                      <m:t>⇒</m:t>
                    </m:r>
                    <m:r>
                      <a:rPr lang="fr-FR" sz="1800" i="1">
                        <a:latin typeface="Cambria Math" panose="02040503050406030204" pitchFamily="18" charset="0"/>
                        <a:ea typeface="Arial" panose="020B0604020202020204" pitchFamily="34" charset="0"/>
                        <a:cs typeface="Times New Roman" panose="02020603050405020304" pitchFamily="18" charset="0"/>
                      </a:rPr>
                      <m:t> </m:t>
                    </m:r>
                    <m:r>
                      <a:rPr lang="fr-FR" sz="1800" i="1">
                        <a:latin typeface="Cambria Math" panose="02040503050406030204" pitchFamily="18" charset="0"/>
                        <a:ea typeface="Arial" panose="020B0604020202020204" pitchFamily="34" charset="0"/>
                        <a:cs typeface="Times New Roman" panose="02020603050405020304" pitchFamily="18" charset="0"/>
                      </a:rPr>
                      <m:t>𝐴𝑀</m:t>
                    </m:r>
                    <m:r>
                      <a:rPr lang="fr-FR" sz="1800" i="1">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là đường cao của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latin typeface="+mn-lt"/>
                    <a:ea typeface="Arial" panose="020B0604020202020204" pitchFamily="34" charset="0"/>
                    <a:cs typeface="Times New Roman" panose="02020603050405020304" pitchFamily="18" charset="0"/>
                  </a:rPr>
                  <a:t> cân tại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fr-FR" sz="1800">
                    <a:latin typeface="+mn-lt"/>
                    <a:ea typeface="Arial" panose="020B0604020202020204" pitchFamily="34" charset="0"/>
                    <a:cs typeface="Times New Roman" panose="02020603050405020304" pitchFamily="18" charset="0"/>
                  </a:rPr>
                  <a:t>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cũng là đường trung tuyến, do đó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m:t>
                    </m:r>
                  </m:oMath>
                </a14:m>
                <a:r>
                  <a:rPr lang="fr-FR" sz="1800">
                    <a:latin typeface="+mn-lt"/>
                    <a:ea typeface="Arial" panose="020B0604020202020204" pitchFamily="34" charset="0"/>
                    <a:cs typeface="Times New Roman" panose="02020603050405020304" pitchFamily="18" charset="0"/>
                  </a:rPr>
                  <a:t> là trung điểm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1264" y="1205418"/>
                <a:ext cx="4828924" cy="2630913"/>
              </a:xfrm>
              <a:prstGeom prst="rect">
                <a:avLst/>
              </a:prstGeom>
              <a:blipFill>
                <a:blip r:embed="rId5"/>
                <a:stretch>
                  <a:fillRect l="-1136" r="-1010" b="-3016"/>
                </a:stretch>
              </a:blipFill>
            </p:spPr>
            <p:txBody>
              <a:bodyPr/>
              <a:lstStyle/>
              <a:p>
                <a:r>
                  <a:rPr lang="en-US">
                    <a:noFill/>
                  </a:rPr>
                  <a:t> </a:t>
                </a:r>
              </a:p>
            </p:txBody>
          </p:sp>
        </mc:Fallback>
      </mc:AlternateContent>
    </p:spTree>
    <p:extLst>
      <p:ext uri="{BB962C8B-B14F-4D97-AF65-F5344CB8AC3E}">
        <p14:creationId xmlns:p14="http://schemas.microsoft.com/office/powerpoint/2010/main" val="98591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1714875"/>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67388" y="1517540"/>
            <a:ext cx="2724066" cy="2068143"/>
            <a:chOff x="12618786" y="3479846"/>
            <a:chExt cx="5448131"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18786"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14. Hình thoi và hình </a:t>
              </a:r>
              <a:r>
                <a:rPr lang="vi-VN" sz="2000" b="1" smtClean="0">
                  <a:solidFill>
                    <a:prstClr val="black"/>
                  </a:solidFill>
                  <a:ea typeface="Calibri" panose="020F0502020204030204" pitchFamily="34" charset="0"/>
                  <a:cs typeface="Times New Roman" panose="02020603050405020304" pitchFamily="18" charset="0"/>
                </a:rPr>
                <a:t>vuông</a:t>
              </a:r>
              <a:r>
                <a:rPr lang="en-US" sz="2000" b="1" smtClean="0">
                  <a:solidFill>
                    <a:prstClr val="black"/>
                  </a:solidFill>
                  <a:ea typeface="Calibri" panose="020F0502020204030204" pitchFamily="34" charset="0"/>
                  <a:cs typeface="Times New Roman" panose="02020603050405020304" pitchFamily="18" charset="0"/>
                </a:rPr>
                <a:t>.</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3853932"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720449"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4953000" cy="1260358"/>
            <a:chOff x="3526806" y="3136448"/>
            <a:chExt cx="4953000"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3853932" y="3443278"/>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720448" y="3604250"/>
              <a:ext cx="3600505"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DẤU HIỆU NHẬN BIẾT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05905" y="851210"/>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smtClean="0">
                <a:solidFill>
                  <a:schemeClr val="bg1"/>
                </a:solidFill>
                <a:latin typeface="+mj-lt"/>
                <a:ea typeface="Bad Script"/>
                <a:cs typeface="Bad Script"/>
                <a:sym typeface="Bad Script"/>
              </a:rPr>
              <a:t>1. HÌNH CHỮ NHẬT</a:t>
            </a:r>
            <a:endParaRPr lang="en-US" sz="3800" b="1">
              <a:solidFill>
                <a:schemeClr val="bg1"/>
              </a:solidFill>
              <a:latin typeface="+mj-lt"/>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419286" y="438382"/>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1642441" y="412802"/>
            <a:ext cx="7191458"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Trong các hình dưới đây, hình nào là hình chữ nhật? Tại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523045" y="1189427"/>
            <a:ext cx="8152588" cy="2120438"/>
            <a:chOff x="-154166" y="1194310"/>
            <a:chExt cx="8876178" cy="2340394"/>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4166" y="1194310"/>
              <a:ext cx="2393344" cy="234039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024750" y="1649237"/>
              <a:ext cx="2458809" cy="1661357"/>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6044642" y="1602526"/>
              <a:ext cx="2677370" cy="1732417"/>
            </a:xfrm>
            <a:prstGeom prst="rect">
              <a:avLst/>
            </a:prstGeom>
          </p:spPr>
        </p:pic>
      </p:grpSp>
      <p:pic>
        <p:nvPicPr>
          <p:cNvPr id="10" name="Picture 9"/>
          <p:cNvPicPr>
            <a:picLocks noChangeAspect="1"/>
          </p:cNvPicPr>
          <p:nvPr/>
        </p:nvPicPr>
        <p:blipFill>
          <a:blip r:embed="rId9"/>
          <a:stretch>
            <a:fillRect/>
          </a:stretch>
        </p:blipFill>
        <p:spPr>
          <a:xfrm>
            <a:off x="1263068" y="3371538"/>
            <a:ext cx="494236" cy="451813"/>
          </a:xfrm>
          <a:prstGeom prst="rect">
            <a:avLst/>
          </a:prstGeom>
        </p:spPr>
      </p:pic>
      <p:pic>
        <p:nvPicPr>
          <p:cNvPr id="11" name="Picture 10"/>
          <p:cNvPicPr>
            <a:picLocks noChangeAspect="1"/>
          </p:cNvPicPr>
          <p:nvPr/>
        </p:nvPicPr>
        <p:blipFill>
          <a:blip r:embed="rId10"/>
          <a:stretch>
            <a:fillRect/>
          </a:stretch>
        </p:blipFill>
        <p:spPr>
          <a:xfrm>
            <a:off x="4311726" y="3371537"/>
            <a:ext cx="520546" cy="451813"/>
          </a:xfrm>
          <a:prstGeom prst="rect">
            <a:avLst/>
          </a:prstGeom>
        </p:spPr>
      </p:pic>
      <p:pic>
        <p:nvPicPr>
          <p:cNvPr id="38" name="Picture 37"/>
          <p:cNvPicPr>
            <a:picLocks noChangeAspect="1"/>
          </p:cNvPicPr>
          <p:nvPr/>
        </p:nvPicPr>
        <p:blipFill>
          <a:blip r:embed="rId9"/>
          <a:stretch>
            <a:fillRect/>
          </a:stretch>
        </p:blipFill>
        <p:spPr>
          <a:xfrm>
            <a:off x="7139576" y="3371537"/>
            <a:ext cx="494236" cy="451813"/>
          </a:xfrm>
          <a:prstGeom prst="rect">
            <a:avLst/>
          </a:prstGeom>
        </p:spPr>
      </p:pic>
      <p:sp>
        <p:nvSpPr>
          <p:cNvPr id="12" name="Rectangle 11"/>
          <p:cNvSpPr/>
          <p:nvPr/>
        </p:nvSpPr>
        <p:spPr>
          <a:xfrm>
            <a:off x="3230243" y="3928636"/>
            <a:ext cx="2683511" cy="872034"/>
          </a:xfrm>
          <a:prstGeom prst="rect">
            <a:avLst/>
          </a:prstGeom>
        </p:spPr>
        <p:txBody>
          <a:bodyPr wrap="square">
            <a:spAutoFit/>
          </a:bodyPr>
          <a:lstStyle/>
          <a:p>
            <a:pPr algn="ctr">
              <a:lnSpc>
                <a:spcPct val="150000"/>
              </a:lnSpc>
            </a:pPr>
            <a:r>
              <a:rPr lang="en-US" sz="1800" i="1" smtClean="0">
                <a:solidFill>
                  <a:schemeClr val="tx1"/>
                </a:solidFill>
                <a:latin typeface="+mn-lt"/>
                <a:ea typeface="Arial" panose="020B0604020202020204" pitchFamily="34" charset="0"/>
                <a:cs typeface="Times New Roman" panose="02020603050405020304" pitchFamily="18" charset="0"/>
              </a:rPr>
              <a:t>Đây là hình chữ nhật vì có 4 góc vuông.</a:t>
            </a:r>
            <a:endParaRPr lang="en-US" sz="1800" i="1">
              <a:solidFill>
                <a:schemeClr val="tx1"/>
              </a:solidFill>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11"/>
          <a:stretch>
            <a:fillRect/>
          </a:stretch>
        </p:blipFill>
        <p:spPr>
          <a:xfrm>
            <a:off x="7633812" y="4365266"/>
            <a:ext cx="1416623" cy="657527"/>
          </a:xfrm>
          <a:prstGeom prst="rect">
            <a:avLst/>
          </a:prstGeom>
        </p:spPr>
      </p:pic>
      <p:pic>
        <p:nvPicPr>
          <p:cNvPr id="14" name="Picture 13"/>
          <p:cNvPicPr>
            <a:picLocks noChangeAspect="1"/>
          </p:cNvPicPr>
          <p:nvPr/>
        </p:nvPicPr>
        <p:blipFill>
          <a:blip r:embed="rId12"/>
          <a:stretch>
            <a:fillRect/>
          </a:stretch>
        </p:blipFill>
        <p:spPr>
          <a:xfrm>
            <a:off x="48073" y="106859"/>
            <a:ext cx="621024" cy="815485"/>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61203" y="246705"/>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39873" y="1341830"/>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652219" y="2943089"/>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3724570" y="2660110"/>
            <a:ext cx="4847376" cy="1938992"/>
          </a:xfrm>
          <a:prstGeom prst="rect">
            <a:avLst/>
          </a:prstGeom>
        </p:spPr>
        <p:txBody>
          <a:bodyPr wrap="square">
            <a:spAutoFit/>
          </a:bodyPr>
          <a:lstStyle/>
          <a:p>
            <a:pPr algn="just">
              <a:lnSpc>
                <a:spcPct val="150000"/>
              </a:lnSpc>
            </a:pPr>
            <a:r>
              <a:rPr lang="en-US" sz="2000" b="1" i="1">
                <a:solidFill>
                  <a:schemeClr val="tx1">
                    <a:lumMod val="75000"/>
                  </a:schemeClr>
                </a:solidFill>
                <a:latin typeface="+mj-lt"/>
                <a:ea typeface="Arial" panose="020B0604020202020204" pitchFamily="34" charset="0"/>
                <a:cs typeface="Times New Roman" panose="02020603050405020304" pitchFamily="18" charset="0"/>
              </a:rPr>
              <a:t>Chú ý:</a:t>
            </a:r>
            <a:endParaRPr lang="en-US" sz="2000" i="1">
              <a:solidFill>
                <a:schemeClr val="tx1">
                  <a:lumMod val="75000"/>
                </a:schemeClr>
              </a:solidFill>
              <a:latin typeface="+mj-lt"/>
              <a:ea typeface="Arial" panose="020B0604020202020204" pitchFamily="34" charset="0"/>
              <a:cs typeface="Times New Roman" panose="02020603050405020304" pitchFamily="18" charset="0"/>
            </a:endParaRPr>
          </a:p>
          <a:p>
            <a:pPr algn="just">
              <a:lnSpc>
                <a:spcPct val="150000"/>
              </a:lnSpc>
            </a:pPr>
            <a:r>
              <a:rPr lang="en-US" sz="2000" i="1">
                <a:latin typeface="+mj-lt"/>
                <a:ea typeface="Arial" panose="020B0604020202020204" pitchFamily="34" charset="0"/>
                <a:cs typeface="Times New Roman" panose="02020603050405020304" pitchFamily="18" charset="0"/>
              </a:rPr>
              <a:t>Nếu một tứ giác có ba góc vuông thì góc còn lại cũng là góc vuông và tứ giác đó là hình chữ nhật.</a:t>
            </a:r>
            <a:endParaRPr lang="en-US" sz="2000" i="1">
              <a:effectLst/>
              <a:latin typeface="+mj-lt"/>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09034" y="4237486"/>
            <a:ext cx="516733" cy="762586"/>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4018343" y="262820"/>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454920" y="847496"/>
            <a:ext cx="8502077" cy="958660"/>
          </a:xfrm>
          <a:prstGeom prst="rect">
            <a:avLst/>
          </a:prstGeom>
        </p:spPr>
        <p:txBody>
          <a:bodyPr wrap="square">
            <a:spAutoFit/>
          </a:bodyPr>
          <a:lstStyle/>
          <a:p>
            <a:pPr>
              <a:lnSpc>
                <a:spcPct val="150000"/>
              </a:lnSpc>
            </a:pPr>
            <a:r>
              <a:rPr lang="en-US" sz="2000">
                <a:latin typeface="+mj-lt"/>
              </a:rPr>
              <a:t>Hình chữ nhật có là hình bình hành không, có là hình thang cân không? Tại sao?</a:t>
            </a:r>
          </a:p>
        </p:txBody>
      </p:sp>
      <p:grpSp>
        <p:nvGrpSpPr>
          <p:cNvPr id="124" name="Group 123"/>
          <p:cNvGrpSpPr/>
          <p:nvPr/>
        </p:nvGrpSpPr>
        <p:grpSpPr>
          <a:xfrm>
            <a:off x="188028" y="173122"/>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p:cNvSpPr/>
          <p:nvPr/>
        </p:nvSpPr>
        <p:spPr>
          <a:xfrm>
            <a:off x="3963263" y="2489345"/>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bình hành </a:t>
            </a:r>
            <a:r>
              <a:rPr lang="en-US" sz="2000">
                <a:latin typeface="+mn-lt"/>
                <a:ea typeface="Arial" panose="020B0604020202020204" pitchFamily="34" charset="0"/>
                <a:cs typeface="Times New Roman" panose="02020603050405020304" pitchFamily="18" charset="0"/>
              </a:rPr>
              <a:t>vì có các cặp góc đối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sp>
        <p:nvSpPr>
          <p:cNvPr id="127" name="Rectangle 126"/>
          <p:cNvSpPr/>
          <p:nvPr/>
        </p:nvSpPr>
        <p:spPr>
          <a:xfrm>
            <a:off x="4151491" y="1808439"/>
            <a:ext cx="962315"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Trả lời</a:t>
            </a:r>
            <a:endParaRPr lang="en-US" sz="2000" b="1" i="1" u="sng" kern="1200" dirty="0">
              <a:solidFill>
                <a:schemeClr val="tx1">
                  <a:lumMod val="75000"/>
                </a:schemeClr>
              </a:solidFill>
              <a:latin typeface="Calibri"/>
              <a:ea typeface="+mn-ea"/>
            </a:endParaRPr>
          </a:p>
        </p:txBody>
      </p:sp>
      <p:sp>
        <p:nvSpPr>
          <p:cNvPr id="128" name="Rectangle 127"/>
          <p:cNvSpPr/>
          <p:nvPr/>
        </p:nvSpPr>
        <p:spPr>
          <a:xfrm>
            <a:off x="3974701" y="3596966"/>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thang cân </a:t>
            </a:r>
            <a:r>
              <a:rPr lang="en-US" sz="2000">
                <a:latin typeface="+mn-lt"/>
                <a:ea typeface="Arial" panose="020B0604020202020204" pitchFamily="34" charset="0"/>
                <a:cs typeface="Times New Roman" panose="02020603050405020304" pitchFamily="18" charset="0"/>
              </a:rPr>
              <a:t>vì có cặp góc ở đáy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pic>
        <p:nvPicPr>
          <p:cNvPr id="130" name="Picture 129"/>
          <p:cNvPicPr>
            <a:picLocks noChangeAspect="1"/>
          </p:cNvPicPr>
          <p:nvPr/>
        </p:nvPicPr>
        <p:blipFill>
          <a:blip r:embed="rId2"/>
          <a:stretch>
            <a:fillRect/>
          </a:stretch>
        </p:blipFill>
        <p:spPr>
          <a:xfrm>
            <a:off x="3294505" y="2742173"/>
            <a:ext cx="621846" cy="207282"/>
          </a:xfrm>
          <a:prstGeom prst="rect">
            <a:avLst/>
          </a:prstGeom>
        </p:spPr>
      </p:pic>
      <p:pic>
        <p:nvPicPr>
          <p:cNvPr id="131" name="Picture 130"/>
          <p:cNvPicPr>
            <a:picLocks noChangeAspect="1"/>
          </p:cNvPicPr>
          <p:nvPr/>
        </p:nvPicPr>
        <p:blipFill>
          <a:blip r:embed="rId2"/>
          <a:stretch>
            <a:fillRect/>
          </a:stretch>
        </p:blipFill>
        <p:spPr>
          <a:xfrm>
            <a:off x="3297775" y="3805406"/>
            <a:ext cx="621846" cy="207282"/>
          </a:xfrm>
          <a:prstGeom prst="rect">
            <a:avLst/>
          </a:prstGeom>
        </p:spPr>
      </p:pic>
      <p:sp>
        <p:nvSpPr>
          <p:cNvPr id="133" name="Rectangle 132"/>
          <p:cNvSpPr/>
          <p:nvPr/>
        </p:nvSpPr>
        <p:spPr>
          <a:xfrm>
            <a:off x="584724" y="2633139"/>
            <a:ext cx="2662869" cy="149358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randombar(horizontal)">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up)">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left)">
                                      <p:cBhvr>
                                        <p:cTn id="27" dur="500"/>
                                        <p:tgtEl>
                                          <p:spTgt spid="1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left)">
                                      <p:cBhvr>
                                        <p:cTn id="30" dur="500"/>
                                        <p:tgtEl>
                                          <p:spTgt spid="1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left)">
                                      <p:cBhvr>
                                        <p:cTn id="35" dur="500"/>
                                        <p:tgtEl>
                                          <p:spTgt spid="1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wipe(left)">
                                      <p:cBhvr>
                                        <p:cTn id="3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5" grpId="0"/>
      <p:bldP spid="127" grpId="0"/>
      <p:bldP spid="128" grpId="0"/>
      <p:bldP spid="1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18639" y="453822"/>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ĐỊNH LÍ 1</a:t>
            </a:r>
            <a:endParaRPr lang="en-US" b="1">
              <a:latin typeface="+mj-lt"/>
            </a:endParaRPr>
          </a:p>
        </p:txBody>
      </p:sp>
      <p:grpSp>
        <p:nvGrpSpPr>
          <p:cNvPr id="7" name="Group 6"/>
          <p:cNvGrpSpPr/>
          <p:nvPr/>
        </p:nvGrpSpPr>
        <p:grpSpPr>
          <a:xfrm>
            <a:off x="961231" y="123283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08085" y="1194611"/>
              <a:ext cx="6895757" cy="1126292"/>
            </a:xfrm>
            <a:prstGeom prst="rect">
              <a:avLst/>
            </a:prstGeom>
          </p:spPr>
          <p:txBody>
            <a:bodyPr wrap="square">
              <a:spAutoFit/>
            </a:bodyPr>
            <a:lstStyle/>
            <a:p>
              <a:pPr lvl="0" algn="ctr">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4126253" y="2746721"/>
            <a:ext cx="3932316"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smtClean="0">
                <a:solidFill>
                  <a:srgbClr val="4657B0">
                    <a:lumMod val="75000"/>
                  </a:srgbClr>
                </a:solidFill>
                <a:ea typeface="Arial" panose="020B0604020202020204" pitchFamily="34" charset="0"/>
                <a:cs typeface="Times New Roman" panose="02020603050405020304" pitchFamily="18" charset="0"/>
              </a:rPr>
              <a:t>Nhận xét</a:t>
            </a:r>
            <a:r>
              <a:rPr kumimoji="0" lang="en-US" sz="2000" b="1" i="1" u="none" strike="noStrike" kern="0" cap="none" spc="0" normalizeH="0" baseline="0" noProof="0" smtClean="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pPr>
            <a:r>
              <a:rPr lang="vi-VN" sz="2000" i="1">
                <a:ea typeface="Arial" panose="020B0604020202020204" pitchFamily="34" charset="0"/>
                <a:cs typeface="Times New Roman" panose="02020603050405020304" pitchFamily="18" charset="0"/>
              </a:rPr>
              <a:t>Trong tam giác vuông, đường trung tuyến ứng với cạnh huyền bằng một nửa cạnh huyền.</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9182" y="2855746"/>
            <a:ext cx="2676273" cy="1720943"/>
          </a:xfrm>
          <a:prstGeom prst="rect">
            <a:avLst/>
          </a:prstGeom>
        </p:spPr>
      </p:pic>
      <p:pic>
        <p:nvPicPr>
          <p:cNvPr id="10" name="Picture 9"/>
          <p:cNvPicPr>
            <a:picLocks noChangeAspect="1"/>
          </p:cNvPicPr>
          <p:nvPr/>
        </p:nvPicPr>
        <p:blipFill>
          <a:blip r:embed="rId5"/>
          <a:stretch>
            <a:fillRect/>
          </a:stretch>
        </p:blipFill>
        <p:spPr>
          <a:xfrm>
            <a:off x="7801264" y="2160335"/>
            <a:ext cx="793063" cy="776368"/>
          </a:xfrm>
          <a:prstGeom prst="rect">
            <a:avLst/>
          </a:prstGeom>
        </p:spPr>
      </p:pic>
      <p:pic>
        <p:nvPicPr>
          <p:cNvPr id="11" name="Picture 10"/>
          <p:cNvPicPr>
            <a:picLocks noChangeAspect="1"/>
          </p:cNvPicPr>
          <p:nvPr/>
        </p:nvPicPr>
        <p:blipFill>
          <a:blip r:embed="rId6"/>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1432</Words>
  <PresentationFormat>On-screen Show (16:9)</PresentationFormat>
  <Paragraphs>170</Paragraphs>
  <Slides>32</Slides>
  <Notes>24</Notes>
  <HiddenSlides>0</HiddenSlides>
  <MMClips>21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32</vt:i4>
      </vt:variant>
    </vt:vector>
  </HeadingPairs>
  <TitlesOfParts>
    <vt:vector size="54" baseType="lpstr">
      <vt:lpstr>Raleway Medium</vt:lpstr>
      <vt:lpstr>Raleway</vt:lpstr>
      <vt:lpstr>Wingdings</vt:lpstr>
      <vt:lpstr>Tahoma</vt:lpstr>
      <vt:lpstr>Roboto</vt:lpstr>
      <vt:lpstr>等线 Light</vt:lpstr>
      <vt:lpstr>Roboto Condensed Light</vt:lpstr>
      <vt:lpstr>Cambria Math</vt:lpstr>
      <vt:lpstr>Calibri</vt:lpstr>
      <vt:lpstr>Nunito Black</vt:lpstr>
      <vt:lpstr>Raleway Black</vt:lpstr>
      <vt:lpstr>Dotum</vt:lpstr>
      <vt:lpstr>Times New Roman</vt:lpstr>
      <vt:lpstr>Elsie</vt:lpstr>
      <vt:lpstr>Open Sans</vt:lpstr>
      <vt:lpstr>Calibri Light</vt:lpstr>
      <vt:lpstr>Anaheim</vt:lpstr>
      <vt:lpstr>Bad Script</vt:lpstr>
      <vt:lpstr>Arial</vt:lpstr>
      <vt:lpstr>Mathematics Subject for High School - 9th Grade: Algebra II Infographics by Slidesgo</vt:lpstr>
      <vt:lpstr>1_Office 主题​​</vt:lpstr>
      <vt:lpstr>1_Office Theme</vt:lpstr>
      <vt:lpstr>CHÀO MỪNG CÁC EM  ĐẾN VỚI TIẾT HỌC HÔM NAY!</vt:lpstr>
      <vt:lpstr>KHỞI ĐỘNG</vt:lpstr>
      <vt:lpstr>BÀI 13: HÌNH CHỮ NHẬT </vt:lpstr>
      <vt:lpstr>NỘI DUNG BÀI HỌC</vt:lpstr>
      <vt:lpstr>PowerPoint Presentation</vt:lpstr>
      <vt:lpstr>PowerPoint Presentation</vt:lpstr>
      <vt:lpstr>KẾT LUẬN</vt:lpstr>
      <vt:lpstr>PowerPoint Presentation</vt:lpstr>
      <vt:lpstr>ĐỊNH LÍ 1</vt:lpstr>
      <vt:lpstr>Ví dụ 1:</vt:lpstr>
      <vt:lpstr>PowerPoint Presentation</vt:lpstr>
      <vt:lpstr>PowerPoint Presentation</vt:lpstr>
      <vt:lpstr>PowerPoint Presentation</vt:lpstr>
      <vt:lpstr>ĐỊNH LÍ 2</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2023-08-31T03:37:29Z</dcterms:modified>
</cp:coreProperties>
</file>