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8"/>
  </p:notesMasterIdLst>
  <p:sldIdLst>
    <p:sldId id="256" r:id="rId3"/>
    <p:sldId id="259" r:id="rId4"/>
    <p:sldId id="257" r:id="rId5"/>
    <p:sldId id="318" r:id="rId6"/>
    <p:sldId id="262" r:id="rId7"/>
    <p:sldId id="263" r:id="rId8"/>
    <p:sldId id="405" r:id="rId9"/>
    <p:sldId id="266" r:id="rId10"/>
    <p:sldId id="316" r:id="rId11"/>
    <p:sldId id="306" r:id="rId12"/>
    <p:sldId id="307" r:id="rId13"/>
    <p:sldId id="406" r:id="rId14"/>
    <p:sldId id="408" r:id="rId15"/>
    <p:sldId id="312" r:id="rId16"/>
    <p:sldId id="346" r:id="rId17"/>
    <p:sldId id="409" r:id="rId18"/>
    <p:sldId id="410" r:id="rId19"/>
    <p:sldId id="411" r:id="rId20"/>
    <p:sldId id="412" r:id="rId21"/>
    <p:sldId id="413" r:id="rId22"/>
    <p:sldId id="414" r:id="rId23"/>
    <p:sldId id="342" r:id="rId24"/>
    <p:sldId id="415" r:id="rId25"/>
    <p:sldId id="322" r:id="rId26"/>
    <p:sldId id="417" r:id="rId27"/>
    <p:sldId id="418" r:id="rId28"/>
    <p:sldId id="419" r:id="rId29"/>
    <p:sldId id="292" r:id="rId30"/>
    <p:sldId id="392" r:id="rId31"/>
    <p:sldId id="420" r:id="rId32"/>
    <p:sldId id="421" r:id="rId33"/>
    <p:sldId id="422" r:id="rId34"/>
    <p:sldId id="423" r:id="rId35"/>
    <p:sldId id="276" r:id="rId36"/>
    <p:sldId id="349" r:id="rId37"/>
    <p:sldId id="425" r:id="rId38"/>
    <p:sldId id="424" r:id="rId39"/>
    <p:sldId id="337" r:id="rId40"/>
    <p:sldId id="398" r:id="rId41"/>
    <p:sldId id="426" r:id="rId42"/>
    <p:sldId id="278" r:id="rId43"/>
    <p:sldId id="299" r:id="rId44"/>
    <p:sldId id="403" r:id="rId45"/>
    <p:sldId id="303" r:id="rId46"/>
    <p:sldId id="338" r:id="rId47"/>
  </p:sldIdLst>
  <p:sldSz cx="18288000" cy="10287000"/>
  <p:notesSz cx="6858000" cy="9144000"/>
  <p:embeddedFontLst>
    <p:embeddedFont>
      <p:font typeface="Calibri" panose="020F0502020204030204" pitchFamily="34" charset="0"/>
      <p:regular r:id="rId49"/>
      <p:bold r:id="rId50"/>
      <p:italic r:id="rId51"/>
      <p:boldItalic r:id="rId52"/>
    </p:embeddedFont>
    <p:embeddedFont>
      <p:font typeface="Dotum" panose="020B0600000101010101" pitchFamily="34" charset="-127"/>
      <p:regular r:id="rId53"/>
    </p:embeddedFont>
    <p:embeddedFont>
      <p:font typeface="Cambria Math" panose="02040503050406030204" pitchFamily="18"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4622" autoAdjust="0"/>
  </p:normalViewPr>
  <p:slideViewPr>
    <p:cSldViewPr>
      <p:cViewPr>
        <p:scale>
          <a:sx n="40" d="100"/>
          <a:sy n="40" d="100"/>
        </p:scale>
        <p:origin x="2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CD7EC-8160-4F6F-8B91-FAB4358242AE}"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CA1D0-31EE-4614-BDCE-338CB48A6983}" type="slidenum">
              <a:rPr lang="en-US" smtClean="0"/>
              <a:t>‹#›</a:t>
            </a:fld>
            <a:endParaRPr lang="en-US"/>
          </a:p>
        </p:txBody>
      </p:sp>
    </p:spTree>
    <p:extLst>
      <p:ext uri="{BB962C8B-B14F-4D97-AF65-F5344CB8AC3E}">
        <p14:creationId xmlns:p14="http://schemas.microsoft.com/office/powerpoint/2010/main" val="279478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66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8059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542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382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2650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91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900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755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8391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089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478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90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0458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726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2292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3465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783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213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32c0d347fb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32c0d347fb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3931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232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994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44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646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846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256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9132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357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2180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2315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32c0d347fb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32c0d347fb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3546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438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756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217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0377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618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458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132c0d347fb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132c0d347fb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716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178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800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11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03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83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94"/>
        <p:cNvGrpSpPr/>
        <p:nvPr/>
      </p:nvGrpSpPr>
      <p:grpSpPr>
        <a:xfrm>
          <a:off x="0" y="0"/>
          <a:ext cx="0" cy="0"/>
          <a:chOff x="0" y="0"/>
          <a:chExt cx="0" cy="0"/>
        </a:xfrm>
      </p:grpSpPr>
      <p:grpSp>
        <p:nvGrpSpPr>
          <p:cNvPr id="95" name="Google Shape;95;p3"/>
          <p:cNvGrpSpPr/>
          <p:nvPr/>
        </p:nvGrpSpPr>
        <p:grpSpPr>
          <a:xfrm>
            <a:off x="-302050" y="-174917"/>
            <a:ext cx="18887900" cy="10673886"/>
            <a:chOff x="1366600" y="892542"/>
            <a:chExt cx="757200" cy="649200"/>
          </a:xfrm>
        </p:grpSpPr>
        <p:grpSp>
          <p:nvGrpSpPr>
            <p:cNvPr id="96" name="Google Shape;96;p3"/>
            <p:cNvGrpSpPr/>
            <p:nvPr/>
          </p:nvGrpSpPr>
          <p:grpSpPr>
            <a:xfrm>
              <a:off x="1366600" y="892542"/>
              <a:ext cx="757199" cy="649200"/>
              <a:chOff x="1366600" y="892542"/>
              <a:chExt cx="757199" cy="649200"/>
            </a:xfrm>
          </p:grpSpPr>
          <p:cxnSp>
            <p:nvCxnSpPr>
              <p:cNvPr id="97" name="Google Shape;97;p3"/>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98" name="Google Shape;98;p3"/>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99" name="Google Shape;99;p3"/>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00" name="Google Shape;100;p3"/>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01" name="Google Shape;101;p3"/>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102" name="Google Shape;102;p3"/>
            <p:cNvGrpSpPr/>
            <p:nvPr/>
          </p:nvGrpSpPr>
          <p:grpSpPr>
            <a:xfrm>
              <a:off x="1366600" y="892542"/>
              <a:ext cx="757200" cy="645919"/>
              <a:chOff x="1366600" y="892542"/>
              <a:chExt cx="757200" cy="645919"/>
            </a:xfrm>
          </p:grpSpPr>
          <p:cxnSp>
            <p:nvCxnSpPr>
              <p:cNvPr id="103" name="Google Shape;103;p3"/>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4" name="Google Shape;104;p3"/>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5" name="Google Shape;105;p3"/>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6" name="Google Shape;106;p3"/>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sp>
        <p:nvSpPr>
          <p:cNvPr id="107" name="Google Shape;107;p3"/>
          <p:cNvSpPr txBox="1">
            <a:spLocks noGrp="1"/>
          </p:cNvSpPr>
          <p:nvPr>
            <p:ph type="title" hasCustomPrompt="1"/>
          </p:nvPr>
        </p:nvSpPr>
        <p:spPr>
          <a:xfrm>
            <a:off x="4496300" y="1079000"/>
            <a:ext cx="4596600" cy="2287200"/>
          </a:xfrm>
          <a:prstGeom prst="rect">
            <a:avLst/>
          </a:prstGeom>
          <a:solidFill>
            <a:schemeClr val="dk1"/>
          </a:solidFill>
        </p:spPr>
        <p:txBody>
          <a:bodyPr spcFirstLastPara="1" wrap="square" lIns="91425" tIns="91425" rIns="91425" bIns="91425" anchor="b" anchorCtr="0">
            <a:noAutofit/>
          </a:bodyPr>
          <a:lstStyle>
            <a:lvl1pPr lvl="0" algn="r" rtl="0">
              <a:spcBef>
                <a:spcPts val="0"/>
              </a:spcBef>
              <a:spcAft>
                <a:spcPts val="0"/>
              </a:spcAft>
              <a:buClr>
                <a:schemeClr val="lt1"/>
              </a:buClr>
              <a:buSzPts val="12000"/>
              <a:buNone/>
              <a:defRPr sz="24000">
                <a:solidFill>
                  <a:schemeClr val="lt1"/>
                </a:solidFill>
              </a:defRPr>
            </a:lvl1pPr>
            <a:lvl2pPr lvl="1" algn="ctr" rtl="0">
              <a:spcBef>
                <a:spcPts val="0"/>
              </a:spcBef>
              <a:spcAft>
                <a:spcPts val="0"/>
              </a:spcAft>
              <a:buClr>
                <a:schemeClr val="lt1"/>
              </a:buClr>
              <a:buSzPts val="12000"/>
              <a:buNone/>
              <a:defRPr sz="24000">
                <a:solidFill>
                  <a:schemeClr val="lt1"/>
                </a:solidFill>
              </a:defRPr>
            </a:lvl2pPr>
            <a:lvl3pPr lvl="2" algn="ctr" rtl="0">
              <a:spcBef>
                <a:spcPts val="0"/>
              </a:spcBef>
              <a:spcAft>
                <a:spcPts val="0"/>
              </a:spcAft>
              <a:buClr>
                <a:schemeClr val="lt1"/>
              </a:buClr>
              <a:buSzPts val="12000"/>
              <a:buNone/>
              <a:defRPr sz="24000">
                <a:solidFill>
                  <a:schemeClr val="lt1"/>
                </a:solidFill>
              </a:defRPr>
            </a:lvl3pPr>
            <a:lvl4pPr lvl="3" algn="ctr" rtl="0">
              <a:spcBef>
                <a:spcPts val="0"/>
              </a:spcBef>
              <a:spcAft>
                <a:spcPts val="0"/>
              </a:spcAft>
              <a:buClr>
                <a:schemeClr val="lt1"/>
              </a:buClr>
              <a:buSzPts val="12000"/>
              <a:buNone/>
              <a:defRPr sz="24000">
                <a:solidFill>
                  <a:schemeClr val="lt1"/>
                </a:solidFill>
              </a:defRPr>
            </a:lvl4pPr>
            <a:lvl5pPr lvl="4" algn="ctr" rtl="0">
              <a:spcBef>
                <a:spcPts val="0"/>
              </a:spcBef>
              <a:spcAft>
                <a:spcPts val="0"/>
              </a:spcAft>
              <a:buClr>
                <a:schemeClr val="lt1"/>
              </a:buClr>
              <a:buSzPts val="12000"/>
              <a:buNone/>
              <a:defRPr sz="24000">
                <a:solidFill>
                  <a:schemeClr val="lt1"/>
                </a:solidFill>
              </a:defRPr>
            </a:lvl5pPr>
            <a:lvl6pPr lvl="5" algn="ctr" rtl="0">
              <a:spcBef>
                <a:spcPts val="0"/>
              </a:spcBef>
              <a:spcAft>
                <a:spcPts val="0"/>
              </a:spcAft>
              <a:buClr>
                <a:schemeClr val="lt1"/>
              </a:buClr>
              <a:buSzPts val="12000"/>
              <a:buNone/>
              <a:defRPr sz="24000">
                <a:solidFill>
                  <a:schemeClr val="lt1"/>
                </a:solidFill>
              </a:defRPr>
            </a:lvl6pPr>
            <a:lvl7pPr lvl="6" algn="ctr" rtl="0">
              <a:spcBef>
                <a:spcPts val="0"/>
              </a:spcBef>
              <a:spcAft>
                <a:spcPts val="0"/>
              </a:spcAft>
              <a:buClr>
                <a:schemeClr val="lt1"/>
              </a:buClr>
              <a:buSzPts val="12000"/>
              <a:buNone/>
              <a:defRPr sz="24000">
                <a:solidFill>
                  <a:schemeClr val="lt1"/>
                </a:solidFill>
              </a:defRPr>
            </a:lvl7pPr>
            <a:lvl8pPr lvl="7" algn="ctr" rtl="0">
              <a:spcBef>
                <a:spcPts val="0"/>
              </a:spcBef>
              <a:spcAft>
                <a:spcPts val="0"/>
              </a:spcAft>
              <a:buClr>
                <a:schemeClr val="lt1"/>
              </a:buClr>
              <a:buSzPts val="12000"/>
              <a:buNone/>
              <a:defRPr sz="24000">
                <a:solidFill>
                  <a:schemeClr val="lt1"/>
                </a:solidFill>
              </a:defRPr>
            </a:lvl8pPr>
            <a:lvl9pPr lvl="8" algn="ctr" rtl="0">
              <a:spcBef>
                <a:spcPts val="0"/>
              </a:spcBef>
              <a:spcAft>
                <a:spcPts val="0"/>
              </a:spcAft>
              <a:buClr>
                <a:schemeClr val="lt1"/>
              </a:buClr>
              <a:buSzPts val="12000"/>
              <a:buNone/>
              <a:defRPr sz="24000">
                <a:solidFill>
                  <a:schemeClr val="lt1"/>
                </a:solidFill>
              </a:defRPr>
            </a:lvl9pPr>
          </a:lstStyle>
          <a:p>
            <a:r>
              <a:t>xx%</a:t>
            </a:r>
          </a:p>
        </p:txBody>
      </p:sp>
      <p:sp>
        <p:nvSpPr>
          <p:cNvPr id="108" name="Google Shape;108;p3"/>
          <p:cNvSpPr txBox="1">
            <a:spLocks noGrp="1"/>
          </p:cNvSpPr>
          <p:nvPr>
            <p:ph type="title" idx="2"/>
          </p:nvPr>
        </p:nvSpPr>
        <p:spPr>
          <a:xfrm>
            <a:off x="4421300" y="3366150"/>
            <a:ext cx="9440400" cy="3529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Clr>
                <a:schemeClr val="lt1"/>
              </a:buClr>
              <a:buSzPts val="3500"/>
              <a:buNone/>
              <a:defRPr sz="10800">
                <a:solidFill>
                  <a:schemeClr val="lt1"/>
                </a:solidFill>
                <a:latin typeface="Merriweather"/>
                <a:ea typeface="Merriweather"/>
                <a:cs typeface="Merriweather"/>
                <a:sym typeface="Merriweather"/>
              </a:defRPr>
            </a:lvl1pPr>
            <a:lvl2pPr lvl="1" algn="ctr">
              <a:spcBef>
                <a:spcPts val="0"/>
              </a:spcBef>
              <a:spcAft>
                <a:spcPts val="0"/>
              </a:spcAft>
              <a:buClr>
                <a:schemeClr val="lt1"/>
              </a:buClr>
              <a:buSzPts val="3500"/>
              <a:buNone/>
              <a:defRPr sz="7000">
                <a:solidFill>
                  <a:schemeClr val="lt1"/>
                </a:solidFill>
              </a:defRPr>
            </a:lvl2pPr>
            <a:lvl3pPr lvl="2" algn="ctr">
              <a:spcBef>
                <a:spcPts val="0"/>
              </a:spcBef>
              <a:spcAft>
                <a:spcPts val="0"/>
              </a:spcAft>
              <a:buClr>
                <a:schemeClr val="lt1"/>
              </a:buClr>
              <a:buSzPts val="3500"/>
              <a:buNone/>
              <a:defRPr sz="7000">
                <a:solidFill>
                  <a:schemeClr val="lt1"/>
                </a:solidFill>
              </a:defRPr>
            </a:lvl3pPr>
            <a:lvl4pPr lvl="3" algn="ctr">
              <a:spcBef>
                <a:spcPts val="0"/>
              </a:spcBef>
              <a:spcAft>
                <a:spcPts val="0"/>
              </a:spcAft>
              <a:buClr>
                <a:schemeClr val="lt1"/>
              </a:buClr>
              <a:buSzPts val="3500"/>
              <a:buNone/>
              <a:defRPr sz="7000">
                <a:solidFill>
                  <a:schemeClr val="lt1"/>
                </a:solidFill>
              </a:defRPr>
            </a:lvl4pPr>
            <a:lvl5pPr lvl="4" algn="ctr">
              <a:spcBef>
                <a:spcPts val="0"/>
              </a:spcBef>
              <a:spcAft>
                <a:spcPts val="0"/>
              </a:spcAft>
              <a:buClr>
                <a:schemeClr val="lt1"/>
              </a:buClr>
              <a:buSzPts val="3500"/>
              <a:buNone/>
              <a:defRPr sz="7000">
                <a:solidFill>
                  <a:schemeClr val="lt1"/>
                </a:solidFill>
              </a:defRPr>
            </a:lvl5pPr>
            <a:lvl6pPr lvl="5" algn="ctr">
              <a:spcBef>
                <a:spcPts val="0"/>
              </a:spcBef>
              <a:spcAft>
                <a:spcPts val="0"/>
              </a:spcAft>
              <a:buClr>
                <a:schemeClr val="lt1"/>
              </a:buClr>
              <a:buSzPts val="3500"/>
              <a:buNone/>
              <a:defRPr sz="7000">
                <a:solidFill>
                  <a:schemeClr val="lt1"/>
                </a:solidFill>
              </a:defRPr>
            </a:lvl6pPr>
            <a:lvl7pPr lvl="6" algn="ctr">
              <a:spcBef>
                <a:spcPts val="0"/>
              </a:spcBef>
              <a:spcAft>
                <a:spcPts val="0"/>
              </a:spcAft>
              <a:buClr>
                <a:schemeClr val="lt1"/>
              </a:buClr>
              <a:buSzPts val="3500"/>
              <a:buNone/>
              <a:defRPr sz="7000">
                <a:solidFill>
                  <a:schemeClr val="lt1"/>
                </a:solidFill>
              </a:defRPr>
            </a:lvl7pPr>
            <a:lvl8pPr lvl="7" algn="ctr">
              <a:spcBef>
                <a:spcPts val="0"/>
              </a:spcBef>
              <a:spcAft>
                <a:spcPts val="0"/>
              </a:spcAft>
              <a:buClr>
                <a:schemeClr val="lt1"/>
              </a:buClr>
              <a:buSzPts val="3500"/>
              <a:buNone/>
              <a:defRPr sz="7000">
                <a:solidFill>
                  <a:schemeClr val="lt1"/>
                </a:solidFill>
              </a:defRPr>
            </a:lvl8pPr>
            <a:lvl9pPr lvl="8" algn="ctr">
              <a:spcBef>
                <a:spcPts val="0"/>
              </a:spcBef>
              <a:spcAft>
                <a:spcPts val="0"/>
              </a:spcAft>
              <a:buClr>
                <a:schemeClr val="lt1"/>
              </a:buClr>
              <a:buSzPts val="3500"/>
              <a:buNone/>
              <a:defRPr sz="7000">
                <a:solidFill>
                  <a:schemeClr val="lt1"/>
                </a:solidFill>
              </a:defRPr>
            </a:lvl9pPr>
          </a:lstStyle>
          <a:p>
            <a:endParaRPr/>
          </a:p>
        </p:txBody>
      </p:sp>
      <p:sp>
        <p:nvSpPr>
          <p:cNvPr id="109" name="Google Shape;109;p3"/>
          <p:cNvSpPr txBox="1">
            <a:spLocks noGrp="1"/>
          </p:cNvSpPr>
          <p:nvPr>
            <p:ph type="subTitle" idx="1"/>
          </p:nvPr>
        </p:nvSpPr>
        <p:spPr>
          <a:xfrm>
            <a:off x="4484594" y="7969750"/>
            <a:ext cx="4596600" cy="1170600"/>
          </a:xfrm>
          <a:prstGeom prst="rect">
            <a:avLst/>
          </a:prstGeom>
          <a:solidFill>
            <a:schemeClr val="dk1"/>
          </a:solidFill>
          <a:ln>
            <a:noFill/>
          </a:ln>
        </p:spPr>
        <p:txBody>
          <a:bodyPr spcFirstLastPara="1" wrap="square" lIns="91425" tIns="91425" rIns="91425" bIns="91425" anchor="ctr" anchorCtr="0">
            <a:noAutofit/>
          </a:bodyPr>
          <a:lstStyle>
            <a:lvl1pPr lvl="0">
              <a:spcBef>
                <a:spcPts val="0"/>
              </a:spcBef>
              <a:spcAft>
                <a:spcPts val="0"/>
              </a:spcAft>
              <a:buClr>
                <a:schemeClr val="lt1"/>
              </a:buClr>
              <a:buSzPts val="1400"/>
              <a:buNone/>
              <a:defRPr sz="3200">
                <a:solidFill>
                  <a:schemeClr val="lt1"/>
                </a:solidFill>
                <a:latin typeface="Spectral Light"/>
                <a:ea typeface="Spectral Light"/>
                <a:cs typeface="Spectral Light"/>
                <a:sym typeface="Spectral Light"/>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grpSp>
        <p:nvGrpSpPr>
          <p:cNvPr id="110" name="Google Shape;110;p3"/>
          <p:cNvGrpSpPr/>
          <p:nvPr/>
        </p:nvGrpSpPr>
        <p:grpSpPr>
          <a:xfrm>
            <a:off x="862152" y="8534296"/>
            <a:ext cx="1702280" cy="1336932"/>
            <a:chOff x="431076" y="4267148"/>
            <a:chExt cx="851140" cy="668466"/>
          </a:xfrm>
        </p:grpSpPr>
        <p:sp>
          <p:nvSpPr>
            <p:cNvPr id="111" name="Google Shape;111;p3"/>
            <p:cNvSpPr/>
            <p:nvPr/>
          </p:nvSpPr>
          <p:spPr>
            <a:xfrm>
              <a:off x="943815" y="4267148"/>
              <a:ext cx="338400" cy="3312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12" name="Google Shape;112;p3"/>
            <p:cNvSpPr/>
            <p:nvPr/>
          </p:nvSpPr>
          <p:spPr>
            <a:xfrm>
              <a:off x="431076" y="4704914"/>
              <a:ext cx="236700" cy="230700"/>
            </a:xfrm>
            <a:prstGeom prst="star4">
              <a:avLst>
                <a:gd name="adj" fmla="val 125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113" name="Google Shape;113;p3"/>
          <p:cNvGrpSpPr/>
          <p:nvPr/>
        </p:nvGrpSpPr>
        <p:grpSpPr>
          <a:xfrm>
            <a:off x="15829980" y="8888050"/>
            <a:ext cx="1380128" cy="658216"/>
            <a:chOff x="7740700" y="4100311"/>
            <a:chExt cx="786936" cy="604089"/>
          </a:xfrm>
        </p:grpSpPr>
        <p:grpSp>
          <p:nvGrpSpPr>
            <p:cNvPr id="114" name="Google Shape;114;p3"/>
            <p:cNvGrpSpPr/>
            <p:nvPr/>
          </p:nvGrpSpPr>
          <p:grpSpPr>
            <a:xfrm>
              <a:off x="7740700" y="4149700"/>
              <a:ext cx="737550" cy="554700"/>
              <a:chOff x="7740700" y="4149700"/>
              <a:chExt cx="737550" cy="554700"/>
            </a:xfrm>
          </p:grpSpPr>
          <p:sp>
            <p:nvSpPr>
              <p:cNvPr id="115" name="Google Shape;115;p3"/>
              <p:cNvSpPr/>
              <p:nvPr/>
            </p:nvSpPr>
            <p:spPr>
              <a:xfrm rot="5400000">
                <a:off x="7905550" y="4131700"/>
                <a:ext cx="554700" cy="590700"/>
              </a:xfrm>
              <a:prstGeom prst="up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16" name="Google Shape;116;p3"/>
              <p:cNvSpPr/>
              <p:nvPr/>
            </p:nvSpPr>
            <p:spPr>
              <a:xfrm>
                <a:off x="7740700" y="4286500"/>
                <a:ext cx="86400" cy="2811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17" name="Google Shape;117;p3"/>
            <p:cNvSpPr/>
            <p:nvPr/>
          </p:nvSpPr>
          <p:spPr>
            <a:xfrm rot="5400000">
              <a:off x="7954936" y="4082311"/>
              <a:ext cx="554700" cy="590700"/>
            </a:xfrm>
            <a:prstGeom prst="up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875850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8"/>
        <p:cNvGrpSpPr/>
        <p:nvPr/>
      </p:nvGrpSpPr>
      <p:grpSpPr>
        <a:xfrm>
          <a:off x="0" y="0"/>
          <a:ext cx="0" cy="0"/>
          <a:chOff x="0" y="0"/>
          <a:chExt cx="0" cy="0"/>
        </a:xfrm>
      </p:grpSpPr>
      <p:grpSp>
        <p:nvGrpSpPr>
          <p:cNvPr id="119" name="Google Shape;119;p4"/>
          <p:cNvGrpSpPr/>
          <p:nvPr/>
        </p:nvGrpSpPr>
        <p:grpSpPr>
          <a:xfrm>
            <a:off x="-70549" y="-63670"/>
            <a:ext cx="18429098" cy="10414340"/>
            <a:chOff x="-35275" y="-31835"/>
            <a:chExt cx="9214549" cy="5207170"/>
          </a:xfrm>
        </p:grpSpPr>
        <p:grpSp>
          <p:nvGrpSpPr>
            <p:cNvPr id="120" name="Google Shape;120;p4"/>
            <p:cNvGrpSpPr/>
            <p:nvPr/>
          </p:nvGrpSpPr>
          <p:grpSpPr>
            <a:xfrm>
              <a:off x="-35275" y="-31835"/>
              <a:ext cx="4607271" cy="2603603"/>
              <a:chOff x="987999" y="461925"/>
              <a:chExt cx="1514404" cy="1507151"/>
            </a:xfrm>
          </p:grpSpPr>
          <p:grpSp>
            <p:nvGrpSpPr>
              <p:cNvPr id="121" name="Google Shape;121;p4"/>
              <p:cNvGrpSpPr/>
              <p:nvPr/>
            </p:nvGrpSpPr>
            <p:grpSpPr>
              <a:xfrm>
                <a:off x="987999" y="461925"/>
                <a:ext cx="1514401" cy="1506302"/>
                <a:chOff x="987999" y="461925"/>
                <a:chExt cx="1514401" cy="1506302"/>
              </a:xfrm>
            </p:grpSpPr>
            <p:cxnSp>
              <p:nvCxnSpPr>
                <p:cNvPr id="122" name="Google Shape;12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3" name="Google Shape;12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4" name="Google Shape;12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5" name="Google Shape;12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6" name="Google Shape;12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7" name="Google Shape;12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8" name="Google Shape;12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9" name="Google Shape;12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0" name="Google Shape;13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1" name="Google Shape;131;p4"/>
              <p:cNvGrpSpPr/>
              <p:nvPr/>
            </p:nvGrpSpPr>
            <p:grpSpPr>
              <a:xfrm>
                <a:off x="987999" y="461927"/>
                <a:ext cx="1514404" cy="1507149"/>
                <a:chOff x="987999" y="461927"/>
                <a:chExt cx="1514404" cy="1507149"/>
              </a:xfrm>
            </p:grpSpPr>
            <p:cxnSp>
              <p:nvCxnSpPr>
                <p:cNvPr id="132" name="Google Shape;13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3" name="Google Shape;13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4" name="Google Shape;13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5" name="Google Shape;13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 name="Google Shape;13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7" name="Google Shape;13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 name="Google Shape;13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9" name="Google Shape;13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 name="Google Shape;140;p4"/>
            <p:cNvGrpSpPr/>
            <p:nvPr/>
          </p:nvGrpSpPr>
          <p:grpSpPr>
            <a:xfrm>
              <a:off x="4572003" y="-31835"/>
              <a:ext cx="4607271" cy="2603603"/>
              <a:chOff x="987999" y="461925"/>
              <a:chExt cx="1514404" cy="1507151"/>
            </a:xfrm>
          </p:grpSpPr>
          <p:grpSp>
            <p:nvGrpSpPr>
              <p:cNvPr id="141" name="Google Shape;141;p4"/>
              <p:cNvGrpSpPr/>
              <p:nvPr/>
            </p:nvGrpSpPr>
            <p:grpSpPr>
              <a:xfrm>
                <a:off x="987999" y="461925"/>
                <a:ext cx="1514401" cy="1506302"/>
                <a:chOff x="987999" y="461925"/>
                <a:chExt cx="1514401" cy="1506302"/>
              </a:xfrm>
            </p:grpSpPr>
            <p:cxnSp>
              <p:nvCxnSpPr>
                <p:cNvPr id="142" name="Google Shape;14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3" name="Google Shape;14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6" name="Google Shape;14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51" name="Google Shape;151;p4"/>
              <p:cNvGrpSpPr/>
              <p:nvPr/>
            </p:nvGrpSpPr>
            <p:grpSpPr>
              <a:xfrm>
                <a:off x="987999" y="461927"/>
                <a:ext cx="1514404" cy="1507149"/>
                <a:chOff x="987999" y="461927"/>
                <a:chExt cx="1514404" cy="1507149"/>
              </a:xfrm>
            </p:grpSpPr>
            <p:cxnSp>
              <p:nvCxnSpPr>
                <p:cNvPr id="152" name="Google Shape;15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7" name="Google Shape;15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8" name="Google Shape;15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9" name="Google Shape;15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60" name="Google Shape;160;p4"/>
            <p:cNvGrpSpPr/>
            <p:nvPr/>
          </p:nvGrpSpPr>
          <p:grpSpPr>
            <a:xfrm>
              <a:off x="-35275" y="2571732"/>
              <a:ext cx="4607271" cy="2603603"/>
              <a:chOff x="987999" y="461925"/>
              <a:chExt cx="1514404" cy="1507151"/>
            </a:xfrm>
          </p:grpSpPr>
          <p:grpSp>
            <p:nvGrpSpPr>
              <p:cNvPr id="161" name="Google Shape;161;p4"/>
              <p:cNvGrpSpPr/>
              <p:nvPr/>
            </p:nvGrpSpPr>
            <p:grpSpPr>
              <a:xfrm>
                <a:off x="987999" y="461925"/>
                <a:ext cx="1514401" cy="1506302"/>
                <a:chOff x="987999" y="461925"/>
                <a:chExt cx="1514401" cy="1506302"/>
              </a:xfrm>
            </p:grpSpPr>
            <p:cxnSp>
              <p:nvCxnSpPr>
                <p:cNvPr id="162" name="Google Shape;16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9" name="Google Shape;16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71" name="Google Shape;171;p4"/>
              <p:cNvGrpSpPr/>
              <p:nvPr/>
            </p:nvGrpSpPr>
            <p:grpSpPr>
              <a:xfrm>
                <a:off x="987999" y="461927"/>
                <a:ext cx="1514404" cy="1507149"/>
                <a:chOff x="987999" y="461927"/>
                <a:chExt cx="1514404" cy="1507149"/>
              </a:xfrm>
            </p:grpSpPr>
            <p:cxnSp>
              <p:nvCxnSpPr>
                <p:cNvPr id="172" name="Google Shape;17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7" name="Google Shape;17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9" name="Google Shape;17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80" name="Google Shape;180;p4"/>
            <p:cNvGrpSpPr/>
            <p:nvPr/>
          </p:nvGrpSpPr>
          <p:grpSpPr>
            <a:xfrm>
              <a:off x="4572003" y="2571732"/>
              <a:ext cx="4607271" cy="2603603"/>
              <a:chOff x="987999" y="461925"/>
              <a:chExt cx="1514404" cy="1507151"/>
            </a:xfrm>
          </p:grpSpPr>
          <p:grpSp>
            <p:nvGrpSpPr>
              <p:cNvPr id="181" name="Google Shape;181;p4"/>
              <p:cNvGrpSpPr/>
              <p:nvPr/>
            </p:nvGrpSpPr>
            <p:grpSpPr>
              <a:xfrm>
                <a:off x="987999" y="461925"/>
                <a:ext cx="1514401" cy="1506302"/>
                <a:chOff x="987999" y="461925"/>
                <a:chExt cx="1514401" cy="1506302"/>
              </a:xfrm>
            </p:grpSpPr>
            <p:cxnSp>
              <p:nvCxnSpPr>
                <p:cNvPr id="182" name="Google Shape;18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4" name="Google Shape;18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5" name="Google Shape;18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1" name="Google Shape;191;p4"/>
              <p:cNvGrpSpPr/>
              <p:nvPr/>
            </p:nvGrpSpPr>
            <p:grpSpPr>
              <a:xfrm>
                <a:off x="987999" y="461927"/>
                <a:ext cx="1514404" cy="1507149"/>
                <a:chOff x="987999" y="461927"/>
                <a:chExt cx="1514404" cy="1507149"/>
              </a:xfrm>
            </p:grpSpPr>
            <p:cxnSp>
              <p:nvCxnSpPr>
                <p:cNvPr id="192" name="Google Shape;19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8" name="Google Shape;19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 name="Google Shape;19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200" name="Google Shape;200;p4"/>
          <p:cNvSpPr txBox="1">
            <a:spLocks noGrp="1"/>
          </p:cNvSpPr>
          <p:nvPr>
            <p:ph type="title"/>
          </p:nvPr>
        </p:nvSpPr>
        <p:spPr>
          <a:xfrm>
            <a:off x="1080000" y="678650"/>
            <a:ext cx="16129800" cy="1485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1" name="Google Shape;201;p4"/>
          <p:cNvSpPr txBox="1">
            <a:spLocks noGrp="1"/>
          </p:cNvSpPr>
          <p:nvPr>
            <p:ph type="body" idx="1"/>
          </p:nvPr>
        </p:nvSpPr>
        <p:spPr>
          <a:xfrm>
            <a:off x="3377200" y="2167050"/>
            <a:ext cx="11544600" cy="1485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914400" lvl="0" indent="-635000" algn="ctr">
              <a:spcBef>
                <a:spcPts val="0"/>
              </a:spcBef>
              <a:spcAft>
                <a:spcPts val="0"/>
              </a:spcAft>
              <a:buSzPts val="1400"/>
              <a:buChar char="●"/>
              <a:defRPr sz="2200"/>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Tree>
    <p:extLst>
      <p:ext uri="{BB962C8B-B14F-4D97-AF65-F5344CB8AC3E}">
        <p14:creationId xmlns:p14="http://schemas.microsoft.com/office/powerpoint/2010/main" val="1024513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1"/>
        <p:cNvGrpSpPr/>
        <p:nvPr/>
      </p:nvGrpSpPr>
      <p:grpSpPr>
        <a:xfrm>
          <a:off x="0" y="0"/>
          <a:ext cx="0" cy="0"/>
          <a:chOff x="0" y="0"/>
          <a:chExt cx="0" cy="0"/>
        </a:xfrm>
      </p:grpSpPr>
      <p:grpSp>
        <p:nvGrpSpPr>
          <p:cNvPr id="382" name="Google Shape;382;p7"/>
          <p:cNvGrpSpPr/>
          <p:nvPr/>
        </p:nvGrpSpPr>
        <p:grpSpPr>
          <a:xfrm>
            <a:off x="-70549" y="-63670"/>
            <a:ext cx="18429098" cy="10414340"/>
            <a:chOff x="-35275" y="-31835"/>
            <a:chExt cx="9214549" cy="5207170"/>
          </a:xfrm>
        </p:grpSpPr>
        <p:grpSp>
          <p:nvGrpSpPr>
            <p:cNvPr id="383" name="Google Shape;383;p7"/>
            <p:cNvGrpSpPr/>
            <p:nvPr/>
          </p:nvGrpSpPr>
          <p:grpSpPr>
            <a:xfrm>
              <a:off x="-35275" y="-31835"/>
              <a:ext cx="4607271" cy="2603603"/>
              <a:chOff x="987999" y="461925"/>
              <a:chExt cx="1514404" cy="1507151"/>
            </a:xfrm>
          </p:grpSpPr>
          <p:grpSp>
            <p:nvGrpSpPr>
              <p:cNvPr id="384" name="Google Shape;384;p7"/>
              <p:cNvGrpSpPr/>
              <p:nvPr/>
            </p:nvGrpSpPr>
            <p:grpSpPr>
              <a:xfrm>
                <a:off x="987999" y="461925"/>
                <a:ext cx="1514401" cy="1506302"/>
                <a:chOff x="987999" y="461925"/>
                <a:chExt cx="1514401" cy="1506302"/>
              </a:xfrm>
            </p:grpSpPr>
            <p:cxnSp>
              <p:nvCxnSpPr>
                <p:cNvPr id="385" name="Google Shape;38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6" name="Google Shape;38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7" name="Google Shape;38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9" name="Google Shape;38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2" name="Google Shape;39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3" name="Google Shape;39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394" name="Google Shape;394;p7"/>
              <p:cNvGrpSpPr/>
              <p:nvPr/>
            </p:nvGrpSpPr>
            <p:grpSpPr>
              <a:xfrm>
                <a:off x="987999" y="461927"/>
                <a:ext cx="1514404" cy="1507149"/>
                <a:chOff x="987999" y="461927"/>
                <a:chExt cx="1514404" cy="1507149"/>
              </a:xfrm>
            </p:grpSpPr>
            <p:cxnSp>
              <p:nvCxnSpPr>
                <p:cNvPr id="395" name="Google Shape;39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03" name="Google Shape;403;p7"/>
            <p:cNvGrpSpPr/>
            <p:nvPr/>
          </p:nvGrpSpPr>
          <p:grpSpPr>
            <a:xfrm>
              <a:off x="4572003" y="-31835"/>
              <a:ext cx="4607271" cy="2603603"/>
              <a:chOff x="987999" y="461925"/>
              <a:chExt cx="1514404" cy="1507151"/>
            </a:xfrm>
          </p:grpSpPr>
          <p:grpSp>
            <p:nvGrpSpPr>
              <p:cNvPr id="404" name="Google Shape;404;p7"/>
              <p:cNvGrpSpPr/>
              <p:nvPr/>
            </p:nvGrpSpPr>
            <p:grpSpPr>
              <a:xfrm>
                <a:off x="987999" y="461925"/>
                <a:ext cx="1514401" cy="1506302"/>
                <a:chOff x="987999" y="461925"/>
                <a:chExt cx="1514401" cy="1506302"/>
              </a:xfrm>
            </p:grpSpPr>
            <p:cxnSp>
              <p:nvCxnSpPr>
                <p:cNvPr id="405" name="Google Shape;40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6" name="Google Shape;40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7" name="Google Shape;40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8" name="Google Shape;40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1" name="Google Shape;41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2" name="Google Shape;41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3" name="Google Shape;41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14" name="Google Shape;414;p7"/>
              <p:cNvGrpSpPr/>
              <p:nvPr/>
            </p:nvGrpSpPr>
            <p:grpSpPr>
              <a:xfrm>
                <a:off x="987999" y="461927"/>
                <a:ext cx="1514404" cy="1507149"/>
                <a:chOff x="987999" y="461927"/>
                <a:chExt cx="1514404" cy="1507149"/>
              </a:xfrm>
            </p:grpSpPr>
            <p:cxnSp>
              <p:nvCxnSpPr>
                <p:cNvPr id="415" name="Google Shape;41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6" name="Google Shape;41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7" name="Google Shape;41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8" name="Google Shape;41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9" name="Google Shape;41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0" name="Google Shape;42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1" name="Google Shape;42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2" name="Google Shape;42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23" name="Google Shape;423;p7"/>
            <p:cNvGrpSpPr/>
            <p:nvPr/>
          </p:nvGrpSpPr>
          <p:grpSpPr>
            <a:xfrm>
              <a:off x="-35275" y="2571732"/>
              <a:ext cx="4607271" cy="2603603"/>
              <a:chOff x="987999" y="461925"/>
              <a:chExt cx="1514404" cy="1507151"/>
            </a:xfrm>
          </p:grpSpPr>
          <p:grpSp>
            <p:nvGrpSpPr>
              <p:cNvPr id="424" name="Google Shape;424;p7"/>
              <p:cNvGrpSpPr/>
              <p:nvPr/>
            </p:nvGrpSpPr>
            <p:grpSpPr>
              <a:xfrm>
                <a:off x="987999" y="461925"/>
                <a:ext cx="1514401" cy="1506302"/>
                <a:chOff x="987999" y="461925"/>
                <a:chExt cx="1514401" cy="1506302"/>
              </a:xfrm>
            </p:grpSpPr>
            <p:cxnSp>
              <p:nvCxnSpPr>
                <p:cNvPr id="425" name="Google Shape;42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6" name="Google Shape;42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7" name="Google Shape;42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8" name="Google Shape;42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9" name="Google Shape;42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0" name="Google Shape;43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1" name="Google Shape;43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2" name="Google Shape;43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3" name="Google Shape;43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34" name="Google Shape;434;p7"/>
              <p:cNvGrpSpPr/>
              <p:nvPr/>
            </p:nvGrpSpPr>
            <p:grpSpPr>
              <a:xfrm>
                <a:off x="987999" y="461927"/>
                <a:ext cx="1514404" cy="1507149"/>
                <a:chOff x="987999" y="461927"/>
                <a:chExt cx="1514404" cy="1507149"/>
              </a:xfrm>
            </p:grpSpPr>
            <p:cxnSp>
              <p:nvCxnSpPr>
                <p:cNvPr id="435" name="Google Shape;43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6" name="Google Shape;43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7" name="Google Shape;43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8" name="Google Shape;43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9" name="Google Shape;43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0" name="Google Shape;44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1" name="Google Shape;44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2" name="Google Shape;44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43" name="Google Shape;443;p7"/>
            <p:cNvGrpSpPr/>
            <p:nvPr/>
          </p:nvGrpSpPr>
          <p:grpSpPr>
            <a:xfrm>
              <a:off x="4572003" y="2571732"/>
              <a:ext cx="4607271" cy="2603603"/>
              <a:chOff x="987999" y="461925"/>
              <a:chExt cx="1514404" cy="1507151"/>
            </a:xfrm>
          </p:grpSpPr>
          <p:grpSp>
            <p:nvGrpSpPr>
              <p:cNvPr id="444" name="Google Shape;444;p7"/>
              <p:cNvGrpSpPr/>
              <p:nvPr/>
            </p:nvGrpSpPr>
            <p:grpSpPr>
              <a:xfrm>
                <a:off x="987999" y="461925"/>
                <a:ext cx="1514401" cy="1506302"/>
                <a:chOff x="987999" y="461925"/>
                <a:chExt cx="1514401" cy="1506302"/>
              </a:xfrm>
            </p:grpSpPr>
            <p:cxnSp>
              <p:nvCxnSpPr>
                <p:cNvPr id="445" name="Google Shape;44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6" name="Google Shape;44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7" name="Google Shape;44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8" name="Google Shape;44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9" name="Google Shape;44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0" name="Google Shape;45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1" name="Google Shape;45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2" name="Google Shape;45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3" name="Google Shape;45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54" name="Google Shape;454;p7"/>
              <p:cNvGrpSpPr/>
              <p:nvPr/>
            </p:nvGrpSpPr>
            <p:grpSpPr>
              <a:xfrm>
                <a:off x="987999" y="461927"/>
                <a:ext cx="1514404" cy="1507149"/>
                <a:chOff x="987999" y="461927"/>
                <a:chExt cx="1514404" cy="1507149"/>
              </a:xfrm>
            </p:grpSpPr>
            <p:cxnSp>
              <p:nvCxnSpPr>
                <p:cNvPr id="455" name="Google Shape;45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6" name="Google Shape;45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7" name="Google Shape;45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8" name="Google Shape;45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9" name="Google Shape;45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0" name="Google Shape;46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1" name="Google Shape;46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2" name="Google Shape;46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463" name="Google Shape;463;p7"/>
          <p:cNvSpPr txBox="1">
            <a:spLocks noGrp="1"/>
          </p:cNvSpPr>
          <p:nvPr>
            <p:ph type="title"/>
          </p:nvPr>
        </p:nvSpPr>
        <p:spPr>
          <a:xfrm>
            <a:off x="1080200" y="681800"/>
            <a:ext cx="9212400" cy="14814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464" name="Google Shape;464;p7"/>
          <p:cNvSpPr txBox="1">
            <a:spLocks noGrp="1"/>
          </p:cNvSpPr>
          <p:nvPr>
            <p:ph type="body" idx="1"/>
          </p:nvPr>
        </p:nvSpPr>
        <p:spPr>
          <a:xfrm>
            <a:off x="1080200" y="5143500"/>
            <a:ext cx="11528400" cy="3725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914400" lvl="0" indent="-609600">
              <a:spcBef>
                <a:spcPts val="0"/>
              </a:spcBef>
              <a:spcAft>
                <a:spcPts val="0"/>
              </a:spcAft>
              <a:buClr>
                <a:schemeClr val="accent1"/>
              </a:buClr>
              <a:buSzPts val="1200"/>
              <a:buChar char="●"/>
              <a:defRPr/>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465" name="Google Shape;465;p7"/>
          <p:cNvSpPr/>
          <p:nvPr/>
        </p:nvSpPr>
        <p:spPr>
          <a:xfrm flipH="1">
            <a:off x="1948702" y="9320846"/>
            <a:ext cx="565800" cy="5502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56354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592"/>
        <p:cNvGrpSpPr/>
        <p:nvPr/>
      </p:nvGrpSpPr>
      <p:grpSpPr>
        <a:xfrm>
          <a:off x="0" y="0"/>
          <a:ext cx="0" cy="0"/>
          <a:chOff x="0" y="0"/>
          <a:chExt cx="0" cy="0"/>
        </a:xfrm>
      </p:grpSpPr>
      <p:grpSp>
        <p:nvGrpSpPr>
          <p:cNvPr id="593" name="Google Shape;593;p11"/>
          <p:cNvGrpSpPr/>
          <p:nvPr/>
        </p:nvGrpSpPr>
        <p:grpSpPr>
          <a:xfrm>
            <a:off x="-302050" y="-174917"/>
            <a:ext cx="18887900" cy="10673886"/>
            <a:chOff x="1366600" y="892542"/>
            <a:chExt cx="757200" cy="649200"/>
          </a:xfrm>
        </p:grpSpPr>
        <p:grpSp>
          <p:nvGrpSpPr>
            <p:cNvPr id="594" name="Google Shape;594;p11"/>
            <p:cNvGrpSpPr/>
            <p:nvPr/>
          </p:nvGrpSpPr>
          <p:grpSpPr>
            <a:xfrm>
              <a:off x="1366600" y="892542"/>
              <a:ext cx="757199" cy="649200"/>
              <a:chOff x="1366600" y="892542"/>
              <a:chExt cx="757199" cy="649200"/>
            </a:xfrm>
          </p:grpSpPr>
          <p:cxnSp>
            <p:nvCxnSpPr>
              <p:cNvPr id="595" name="Google Shape;595;p11"/>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6" name="Google Shape;596;p11"/>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7" name="Google Shape;597;p11"/>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8" name="Google Shape;598;p11"/>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9" name="Google Shape;599;p11"/>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600" name="Google Shape;600;p11"/>
            <p:cNvGrpSpPr/>
            <p:nvPr/>
          </p:nvGrpSpPr>
          <p:grpSpPr>
            <a:xfrm>
              <a:off x="1366600" y="892542"/>
              <a:ext cx="757200" cy="645919"/>
              <a:chOff x="1366600" y="892542"/>
              <a:chExt cx="757200" cy="645919"/>
            </a:xfrm>
          </p:grpSpPr>
          <p:cxnSp>
            <p:nvCxnSpPr>
              <p:cNvPr id="601" name="Google Shape;601;p11"/>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2" name="Google Shape;602;p11"/>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3" name="Google Shape;603;p11"/>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4" name="Google Shape;604;p11"/>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sp>
        <p:nvSpPr>
          <p:cNvPr id="605" name="Google Shape;605;p11"/>
          <p:cNvSpPr txBox="1">
            <a:spLocks noGrp="1"/>
          </p:cNvSpPr>
          <p:nvPr>
            <p:ph type="title" hasCustomPrompt="1"/>
          </p:nvPr>
        </p:nvSpPr>
        <p:spPr>
          <a:xfrm>
            <a:off x="4410900" y="3372950"/>
            <a:ext cx="9466200" cy="3535200"/>
          </a:xfrm>
          <a:prstGeom prst="rect">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12000"/>
              <a:buNone/>
              <a:defRPr sz="18000">
                <a:solidFill>
                  <a:schemeClr val="lt1"/>
                </a:solidFill>
              </a:defRPr>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606" name="Google Shape;606;p11"/>
          <p:cNvSpPr txBox="1">
            <a:spLocks noGrp="1"/>
          </p:cNvSpPr>
          <p:nvPr>
            <p:ph type="subTitle" idx="1"/>
          </p:nvPr>
        </p:nvSpPr>
        <p:spPr>
          <a:xfrm>
            <a:off x="4406150" y="6908050"/>
            <a:ext cx="4737600" cy="1462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7" name="Google Shape;607;p11"/>
          <p:cNvSpPr/>
          <p:nvPr/>
        </p:nvSpPr>
        <p:spPr>
          <a:xfrm rot="-5400000" flipH="1">
            <a:off x="4084860" y="326052"/>
            <a:ext cx="672000" cy="654600"/>
          </a:xfrm>
          <a:prstGeom prst="star4">
            <a:avLst>
              <a:gd name="adj" fmla="val 125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608" name="Google Shape;608;p11"/>
          <p:cNvGrpSpPr/>
          <p:nvPr/>
        </p:nvGrpSpPr>
        <p:grpSpPr>
          <a:xfrm rot="10800000" flipH="1">
            <a:off x="16346885" y="6579728"/>
            <a:ext cx="1200934" cy="654600"/>
            <a:chOff x="1945415" y="1740893"/>
            <a:chExt cx="600467" cy="327300"/>
          </a:xfrm>
        </p:grpSpPr>
        <p:sp>
          <p:nvSpPr>
            <p:cNvPr id="609" name="Google Shape;609;p11"/>
            <p:cNvSpPr/>
            <p:nvPr/>
          </p:nvSpPr>
          <p:spPr>
            <a:xfrm rot="10800000" flipH="1">
              <a:off x="1945415" y="1740893"/>
              <a:ext cx="336000" cy="3273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610" name="Google Shape;610;p11"/>
            <p:cNvSpPr/>
            <p:nvPr/>
          </p:nvSpPr>
          <p:spPr>
            <a:xfrm rot="10800000" flipH="1">
              <a:off x="2298982" y="1784393"/>
              <a:ext cx="246900" cy="240300"/>
            </a:xfrm>
            <a:prstGeom prst="star4">
              <a:avLst>
                <a:gd name="adj" fmla="val 12500"/>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868715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1"/>
        <p:cNvGrpSpPr/>
        <p:nvPr/>
      </p:nvGrpSpPr>
      <p:grpSpPr>
        <a:xfrm>
          <a:off x="0" y="0"/>
          <a:ext cx="0" cy="0"/>
          <a:chOff x="0" y="0"/>
          <a:chExt cx="0" cy="0"/>
        </a:xfrm>
      </p:grpSpPr>
    </p:spTree>
    <p:extLst>
      <p:ext uri="{BB962C8B-B14F-4D97-AF65-F5344CB8AC3E}">
        <p14:creationId xmlns:p14="http://schemas.microsoft.com/office/powerpoint/2010/main" val="1009576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97"/>
        <p:cNvGrpSpPr/>
        <p:nvPr/>
      </p:nvGrpSpPr>
      <p:grpSpPr>
        <a:xfrm>
          <a:off x="0" y="0"/>
          <a:ext cx="0" cy="0"/>
          <a:chOff x="0" y="0"/>
          <a:chExt cx="0" cy="0"/>
        </a:xfrm>
      </p:grpSpPr>
      <p:grpSp>
        <p:nvGrpSpPr>
          <p:cNvPr id="898" name="Google Shape;898;p16"/>
          <p:cNvGrpSpPr/>
          <p:nvPr/>
        </p:nvGrpSpPr>
        <p:grpSpPr>
          <a:xfrm>
            <a:off x="-70549" y="-63670"/>
            <a:ext cx="18429098" cy="10414340"/>
            <a:chOff x="-35275" y="-31835"/>
            <a:chExt cx="9214549" cy="5207170"/>
          </a:xfrm>
        </p:grpSpPr>
        <p:grpSp>
          <p:nvGrpSpPr>
            <p:cNvPr id="899" name="Google Shape;899;p16"/>
            <p:cNvGrpSpPr/>
            <p:nvPr/>
          </p:nvGrpSpPr>
          <p:grpSpPr>
            <a:xfrm>
              <a:off x="-35275" y="-31835"/>
              <a:ext cx="4607271" cy="2603603"/>
              <a:chOff x="987999" y="461925"/>
              <a:chExt cx="1514404" cy="1507151"/>
            </a:xfrm>
          </p:grpSpPr>
          <p:grpSp>
            <p:nvGrpSpPr>
              <p:cNvPr id="900" name="Google Shape;900;p16"/>
              <p:cNvGrpSpPr/>
              <p:nvPr/>
            </p:nvGrpSpPr>
            <p:grpSpPr>
              <a:xfrm>
                <a:off x="987999" y="461925"/>
                <a:ext cx="1514401" cy="1506302"/>
                <a:chOff x="987999" y="461925"/>
                <a:chExt cx="1514401" cy="1506302"/>
              </a:xfrm>
            </p:grpSpPr>
            <p:cxnSp>
              <p:nvCxnSpPr>
                <p:cNvPr id="901" name="Google Shape;90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2" name="Google Shape;90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3" name="Google Shape;90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4" name="Google Shape;90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5" name="Google Shape;90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6" name="Google Shape;90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7" name="Google Shape;90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8" name="Google Shape;90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9" name="Google Shape;90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10" name="Google Shape;910;p16"/>
              <p:cNvGrpSpPr/>
              <p:nvPr/>
            </p:nvGrpSpPr>
            <p:grpSpPr>
              <a:xfrm>
                <a:off x="987999" y="461927"/>
                <a:ext cx="1514404" cy="1507149"/>
                <a:chOff x="987999" y="461927"/>
                <a:chExt cx="1514404" cy="1507149"/>
              </a:xfrm>
            </p:grpSpPr>
            <p:cxnSp>
              <p:nvCxnSpPr>
                <p:cNvPr id="911" name="Google Shape;91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2" name="Google Shape;91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3" name="Google Shape;91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4" name="Google Shape;91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5" name="Google Shape;91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6" name="Google Shape;91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7" name="Google Shape;91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8" name="Google Shape;91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19" name="Google Shape;919;p16"/>
            <p:cNvGrpSpPr/>
            <p:nvPr/>
          </p:nvGrpSpPr>
          <p:grpSpPr>
            <a:xfrm>
              <a:off x="4572003" y="-31835"/>
              <a:ext cx="4607271" cy="2603603"/>
              <a:chOff x="987999" y="461925"/>
              <a:chExt cx="1514404" cy="1507151"/>
            </a:xfrm>
          </p:grpSpPr>
          <p:grpSp>
            <p:nvGrpSpPr>
              <p:cNvPr id="920" name="Google Shape;920;p16"/>
              <p:cNvGrpSpPr/>
              <p:nvPr/>
            </p:nvGrpSpPr>
            <p:grpSpPr>
              <a:xfrm>
                <a:off x="987999" y="461925"/>
                <a:ext cx="1514401" cy="1506302"/>
                <a:chOff x="987999" y="461925"/>
                <a:chExt cx="1514401" cy="1506302"/>
              </a:xfrm>
            </p:grpSpPr>
            <p:cxnSp>
              <p:nvCxnSpPr>
                <p:cNvPr id="921" name="Google Shape;92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2" name="Google Shape;92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3" name="Google Shape;92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4" name="Google Shape;92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5" name="Google Shape;92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6" name="Google Shape;92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7" name="Google Shape;92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8" name="Google Shape;92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9" name="Google Shape;92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30" name="Google Shape;930;p16"/>
              <p:cNvGrpSpPr/>
              <p:nvPr/>
            </p:nvGrpSpPr>
            <p:grpSpPr>
              <a:xfrm>
                <a:off x="987999" y="461927"/>
                <a:ext cx="1514404" cy="1507149"/>
                <a:chOff x="987999" y="461927"/>
                <a:chExt cx="1514404" cy="1507149"/>
              </a:xfrm>
            </p:grpSpPr>
            <p:cxnSp>
              <p:nvCxnSpPr>
                <p:cNvPr id="931" name="Google Shape;93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2" name="Google Shape;93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3" name="Google Shape;93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4" name="Google Shape;93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5" name="Google Shape;93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6" name="Google Shape;93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7" name="Google Shape;93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8" name="Google Shape;93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39" name="Google Shape;939;p16"/>
            <p:cNvGrpSpPr/>
            <p:nvPr/>
          </p:nvGrpSpPr>
          <p:grpSpPr>
            <a:xfrm>
              <a:off x="-35275" y="2571732"/>
              <a:ext cx="4607271" cy="2603603"/>
              <a:chOff x="987999" y="461925"/>
              <a:chExt cx="1514404" cy="1507151"/>
            </a:xfrm>
          </p:grpSpPr>
          <p:grpSp>
            <p:nvGrpSpPr>
              <p:cNvPr id="940" name="Google Shape;940;p16"/>
              <p:cNvGrpSpPr/>
              <p:nvPr/>
            </p:nvGrpSpPr>
            <p:grpSpPr>
              <a:xfrm>
                <a:off x="987999" y="461925"/>
                <a:ext cx="1514401" cy="1506302"/>
                <a:chOff x="987999" y="461925"/>
                <a:chExt cx="1514401" cy="1506302"/>
              </a:xfrm>
            </p:grpSpPr>
            <p:cxnSp>
              <p:nvCxnSpPr>
                <p:cNvPr id="941" name="Google Shape;94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2" name="Google Shape;94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3" name="Google Shape;94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4" name="Google Shape;94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5" name="Google Shape;94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6" name="Google Shape;94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7" name="Google Shape;94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8" name="Google Shape;94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9" name="Google Shape;94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50" name="Google Shape;950;p16"/>
              <p:cNvGrpSpPr/>
              <p:nvPr/>
            </p:nvGrpSpPr>
            <p:grpSpPr>
              <a:xfrm>
                <a:off x="987999" y="461927"/>
                <a:ext cx="1514404" cy="1507149"/>
                <a:chOff x="987999" y="461927"/>
                <a:chExt cx="1514404" cy="1507149"/>
              </a:xfrm>
            </p:grpSpPr>
            <p:cxnSp>
              <p:nvCxnSpPr>
                <p:cNvPr id="951" name="Google Shape;95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2" name="Google Shape;95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3" name="Google Shape;95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4" name="Google Shape;95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5" name="Google Shape;95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6" name="Google Shape;95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7" name="Google Shape;95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8" name="Google Shape;95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59" name="Google Shape;959;p16"/>
            <p:cNvGrpSpPr/>
            <p:nvPr/>
          </p:nvGrpSpPr>
          <p:grpSpPr>
            <a:xfrm>
              <a:off x="4572003" y="2571732"/>
              <a:ext cx="4607271" cy="2603603"/>
              <a:chOff x="987999" y="461925"/>
              <a:chExt cx="1514404" cy="1507151"/>
            </a:xfrm>
          </p:grpSpPr>
          <p:grpSp>
            <p:nvGrpSpPr>
              <p:cNvPr id="960" name="Google Shape;960;p16"/>
              <p:cNvGrpSpPr/>
              <p:nvPr/>
            </p:nvGrpSpPr>
            <p:grpSpPr>
              <a:xfrm>
                <a:off x="987999" y="461925"/>
                <a:ext cx="1514401" cy="1506302"/>
                <a:chOff x="987999" y="461925"/>
                <a:chExt cx="1514401" cy="1506302"/>
              </a:xfrm>
            </p:grpSpPr>
            <p:cxnSp>
              <p:nvCxnSpPr>
                <p:cNvPr id="961" name="Google Shape;96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2" name="Google Shape;96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3" name="Google Shape;96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4" name="Google Shape;96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5" name="Google Shape;96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6" name="Google Shape;96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7" name="Google Shape;96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8" name="Google Shape;96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9" name="Google Shape;96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70" name="Google Shape;970;p16"/>
              <p:cNvGrpSpPr/>
              <p:nvPr/>
            </p:nvGrpSpPr>
            <p:grpSpPr>
              <a:xfrm>
                <a:off x="987999" y="461927"/>
                <a:ext cx="1514404" cy="1507149"/>
                <a:chOff x="987999" y="461927"/>
                <a:chExt cx="1514404" cy="1507149"/>
              </a:xfrm>
            </p:grpSpPr>
            <p:cxnSp>
              <p:nvCxnSpPr>
                <p:cNvPr id="971" name="Google Shape;97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2" name="Google Shape;97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3" name="Google Shape;97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4" name="Google Shape;97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5" name="Google Shape;97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6" name="Google Shape;97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7" name="Google Shape;97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8" name="Google Shape;97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979" name="Google Shape;979;p16"/>
          <p:cNvSpPr txBox="1">
            <a:spLocks noGrp="1"/>
          </p:cNvSpPr>
          <p:nvPr>
            <p:ph type="subTitle" idx="1"/>
          </p:nvPr>
        </p:nvSpPr>
        <p:spPr>
          <a:xfrm>
            <a:off x="1426450" y="3086954"/>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0" name="Google Shape;980;p16"/>
          <p:cNvSpPr txBox="1">
            <a:spLocks noGrp="1"/>
          </p:cNvSpPr>
          <p:nvPr>
            <p:ph type="subTitle" idx="2"/>
          </p:nvPr>
        </p:nvSpPr>
        <p:spPr>
          <a:xfrm>
            <a:off x="1426428" y="3755902"/>
            <a:ext cx="7498200" cy="199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1" name="Google Shape;981;p16"/>
          <p:cNvSpPr txBox="1">
            <a:spLocks noGrp="1"/>
          </p:cNvSpPr>
          <p:nvPr>
            <p:ph type="subTitle" idx="3"/>
          </p:nvPr>
        </p:nvSpPr>
        <p:spPr>
          <a:xfrm>
            <a:off x="5394900" y="6079956"/>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2" name="Google Shape;982;p16"/>
          <p:cNvSpPr txBox="1">
            <a:spLocks noGrp="1"/>
          </p:cNvSpPr>
          <p:nvPr>
            <p:ph type="subTitle" idx="4"/>
          </p:nvPr>
        </p:nvSpPr>
        <p:spPr>
          <a:xfrm>
            <a:off x="5394900" y="6756046"/>
            <a:ext cx="7498200" cy="19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3" name="Google Shape;983;p16"/>
          <p:cNvSpPr txBox="1">
            <a:spLocks noGrp="1"/>
          </p:cNvSpPr>
          <p:nvPr>
            <p:ph type="subTitle" idx="5"/>
          </p:nvPr>
        </p:nvSpPr>
        <p:spPr>
          <a:xfrm>
            <a:off x="9363370" y="3086954"/>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4" name="Google Shape;984;p16"/>
          <p:cNvSpPr txBox="1">
            <a:spLocks noGrp="1"/>
          </p:cNvSpPr>
          <p:nvPr>
            <p:ph type="subTitle" idx="6"/>
          </p:nvPr>
        </p:nvSpPr>
        <p:spPr>
          <a:xfrm>
            <a:off x="9363372" y="3757402"/>
            <a:ext cx="7498200" cy="19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5" name="Google Shape;985;p16"/>
          <p:cNvSpPr txBox="1">
            <a:spLocks noGrp="1"/>
          </p:cNvSpPr>
          <p:nvPr>
            <p:ph type="title"/>
          </p:nvPr>
        </p:nvSpPr>
        <p:spPr>
          <a:xfrm>
            <a:off x="1078992" y="685086"/>
            <a:ext cx="16129800" cy="1481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sz="5600">
                <a:solidFill>
                  <a:schemeClr val="dk1"/>
                </a:solidFill>
              </a:defRPr>
            </a:lvl1pPr>
            <a:lvl2pPr lvl="1"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2pPr>
            <a:lvl3pPr lvl="2"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3pPr>
            <a:lvl4pPr lvl="3"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4pPr>
            <a:lvl5pPr lvl="4"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5pPr>
            <a:lvl6pPr lvl="5"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6pPr>
            <a:lvl7pPr lvl="6"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7pPr>
            <a:lvl8pPr lvl="7"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8pPr>
            <a:lvl9pPr lvl="8"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9pPr>
          </a:lstStyle>
          <a:p>
            <a:endParaRPr/>
          </a:p>
        </p:txBody>
      </p:sp>
      <p:sp>
        <p:nvSpPr>
          <p:cNvPr id="986" name="Google Shape;986;p16"/>
          <p:cNvSpPr/>
          <p:nvPr/>
        </p:nvSpPr>
        <p:spPr>
          <a:xfrm>
            <a:off x="9958788" y="92673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814815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49"/>
        <p:cNvGrpSpPr/>
        <p:nvPr/>
      </p:nvGrpSpPr>
      <p:grpSpPr>
        <a:xfrm>
          <a:off x="0" y="0"/>
          <a:ext cx="0" cy="0"/>
          <a:chOff x="0" y="0"/>
          <a:chExt cx="0" cy="0"/>
        </a:xfrm>
      </p:grpSpPr>
      <p:grpSp>
        <p:nvGrpSpPr>
          <p:cNvPr id="1350" name="Google Shape;1350;p21"/>
          <p:cNvGrpSpPr/>
          <p:nvPr/>
        </p:nvGrpSpPr>
        <p:grpSpPr>
          <a:xfrm>
            <a:off x="-70549" y="-63670"/>
            <a:ext cx="18429098" cy="10414340"/>
            <a:chOff x="-35275" y="-31835"/>
            <a:chExt cx="9214549" cy="5207170"/>
          </a:xfrm>
        </p:grpSpPr>
        <p:grpSp>
          <p:nvGrpSpPr>
            <p:cNvPr id="1351" name="Google Shape;1351;p21"/>
            <p:cNvGrpSpPr/>
            <p:nvPr/>
          </p:nvGrpSpPr>
          <p:grpSpPr>
            <a:xfrm>
              <a:off x="-35275" y="-31835"/>
              <a:ext cx="4607271" cy="2603603"/>
              <a:chOff x="987999" y="461925"/>
              <a:chExt cx="1514404" cy="1507151"/>
            </a:xfrm>
          </p:grpSpPr>
          <p:grpSp>
            <p:nvGrpSpPr>
              <p:cNvPr id="1352" name="Google Shape;1352;p21"/>
              <p:cNvGrpSpPr/>
              <p:nvPr/>
            </p:nvGrpSpPr>
            <p:grpSpPr>
              <a:xfrm>
                <a:off x="987999" y="461925"/>
                <a:ext cx="1514401" cy="1506302"/>
                <a:chOff x="987999" y="461925"/>
                <a:chExt cx="1514401" cy="1506302"/>
              </a:xfrm>
            </p:grpSpPr>
            <p:cxnSp>
              <p:nvCxnSpPr>
                <p:cNvPr id="1353" name="Google Shape;135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4" name="Google Shape;135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5" name="Google Shape;135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6" name="Google Shape;135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7" name="Google Shape;135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8" name="Google Shape;135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9" name="Google Shape;135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60" name="Google Shape;136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61" name="Google Shape;136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62" name="Google Shape;1362;p21"/>
              <p:cNvGrpSpPr/>
              <p:nvPr/>
            </p:nvGrpSpPr>
            <p:grpSpPr>
              <a:xfrm>
                <a:off x="987999" y="461927"/>
                <a:ext cx="1514404" cy="1507149"/>
                <a:chOff x="987999" y="461927"/>
                <a:chExt cx="1514404" cy="1507149"/>
              </a:xfrm>
            </p:grpSpPr>
            <p:cxnSp>
              <p:nvCxnSpPr>
                <p:cNvPr id="1363" name="Google Shape;136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4" name="Google Shape;136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5" name="Google Shape;136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6" name="Google Shape;136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7" name="Google Shape;136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8" name="Google Shape;136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9" name="Google Shape;136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70" name="Google Shape;137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71" name="Google Shape;1371;p21"/>
            <p:cNvGrpSpPr/>
            <p:nvPr/>
          </p:nvGrpSpPr>
          <p:grpSpPr>
            <a:xfrm>
              <a:off x="4572003" y="-31835"/>
              <a:ext cx="4607271" cy="2603603"/>
              <a:chOff x="987999" y="461925"/>
              <a:chExt cx="1514404" cy="1507151"/>
            </a:xfrm>
          </p:grpSpPr>
          <p:grpSp>
            <p:nvGrpSpPr>
              <p:cNvPr id="1372" name="Google Shape;1372;p21"/>
              <p:cNvGrpSpPr/>
              <p:nvPr/>
            </p:nvGrpSpPr>
            <p:grpSpPr>
              <a:xfrm>
                <a:off x="987999" y="461925"/>
                <a:ext cx="1514401" cy="1506302"/>
                <a:chOff x="987999" y="461925"/>
                <a:chExt cx="1514401" cy="1506302"/>
              </a:xfrm>
            </p:grpSpPr>
            <p:cxnSp>
              <p:nvCxnSpPr>
                <p:cNvPr id="1373" name="Google Shape;137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4" name="Google Shape;137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5" name="Google Shape;137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6" name="Google Shape;137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7" name="Google Shape;137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8" name="Google Shape;137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9" name="Google Shape;137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80" name="Google Shape;138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81" name="Google Shape;138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82" name="Google Shape;1382;p21"/>
              <p:cNvGrpSpPr/>
              <p:nvPr/>
            </p:nvGrpSpPr>
            <p:grpSpPr>
              <a:xfrm>
                <a:off x="987999" y="461927"/>
                <a:ext cx="1514404" cy="1507149"/>
                <a:chOff x="987999" y="461927"/>
                <a:chExt cx="1514404" cy="1507149"/>
              </a:xfrm>
            </p:grpSpPr>
            <p:cxnSp>
              <p:nvCxnSpPr>
                <p:cNvPr id="1383" name="Google Shape;138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4" name="Google Shape;138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5" name="Google Shape;138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6" name="Google Shape;138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7" name="Google Shape;138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8" name="Google Shape;138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9" name="Google Shape;138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90" name="Google Shape;139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91" name="Google Shape;1391;p21"/>
            <p:cNvGrpSpPr/>
            <p:nvPr/>
          </p:nvGrpSpPr>
          <p:grpSpPr>
            <a:xfrm>
              <a:off x="-35275" y="2571732"/>
              <a:ext cx="4607271" cy="2603603"/>
              <a:chOff x="987999" y="461925"/>
              <a:chExt cx="1514404" cy="1507151"/>
            </a:xfrm>
          </p:grpSpPr>
          <p:grpSp>
            <p:nvGrpSpPr>
              <p:cNvPr id="1392" name="Google Shape;1392;p21"/>
              <p:cNvGrpSpPr/>
              <p:nvPr/>
            </p:nvGrpSpPr>
            <p:grpSpPr>
              <a:xfrm>
                <a:off x="987999" y="461925"/>
                <a:ext cx="1514401" cy="1506302"/>
                <a:chOff x="987999" y="461925"/>
                <a:chExt cx="1514401" cy="1506302"/>
              </a:xfrm>
            </p:grpSpPr>
            <p:cxnSp>
              <p:nvCxnSpPr>
                <p:cNvPr id="1393" name="Google Shape;139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4" name="Google Shape;139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5" name="Google Shape;139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6" name="Google Shape;139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7" name="Google Shape;139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8" name="Google Shape;139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9" name="Google Shape;139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00" name="Google Shape;140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01" name="Google Shape;140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402" name="Google Shape;1402;p21"/>
              <p:cNvGrpSpPr/>
              <p:nvPr/>
            </p:nvGrpSpPr>
            <p:grpSpPr>
              <a:xfrm>
                <a:off x="987999" y="461927"/>
                <a:ext cx="1514404" cy="1507149"/>
                <a:chOff x="987999" y="461927"/>
                <a:chExt cx="1514404" cy="1507149"/>
              </a:xfrm>
            </p:grpSpPr>
            <p:cxnSp>
              <p:nvCxnSpPr>
                <p:cNvPr id="1403" name="Google Shape;140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4" name="Google Shape;140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5" name="Google Shape;140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7" name="Google Shape;140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8" name="Google Shape;140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9" name="Google Shape;140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10" name="Google Shape;141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11" name="Google Shape;1411;p21"/>
            <p:cNvGrpSpPr/>
            <p:nvPr/>
          </p:nvGrpSpPr>
          <p:grpSpPr>
            <a:xfrm>
              <a:off x="4572003" y="2571732"/>
              <a:ext cx="4607271" cy="2603603"/>
              <a:chOff x="987999" y="461925"/>
              <a:chExt cx="1514404" cy="1507151"/>
            </a:xfrm>
          </p:grpSpPr>
          <p:grpSp>
            <p:nvGrpSpPr>
              <p:cNvPr id="1412" name="Google Shape;1412;p21"/>
              <p:cNvGrpSpPr/>
              <p:nvPr/>
            </p:nvGrpSpPr>
            <p:grpSpPr>
              <a:xfrm>
                <a:off x="987999" y="461925"/>
                <a:ext cx="1514401" cy="1506302"/>
                <a:chOff x="987999" y="461925"/>
                <a:chExt cx="1514401" cy="1506302"/>
              </a:xfrm>
            </p:grpSpPr>
            <p:cxnSp>
              <p:nvCxnSpPr>
                <p:cNvPr id="1413" name="Google Shape;141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4" name="Google Shape;141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5" name="Google Shape;141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6" name="Google Shape;141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7" name="Google Shape;141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8" name="Google Shape;141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9" name="Google Shape;141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20" name="Google Shape;142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21" name="Google Shape;142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422" name="Google Shape;1422;p21"/>
              <p:cNvGrpSpPr/>
              <p:nvPr/>
            </p:nvGrpSpPr>
            <p:grpSpPr>
              <a:xfrm>
                <a:off x="987999" y="461927"/>
                <a:ext cx="1514404" cy="1507149"/>
                <a:chOff x="987999" y="461927"/>
                <a:chExt cx="1514404" cy="1507149"/>
              </a:xfrm>
            </p:grpSpPr>
            <p:cxnSp>
              <p:nvCxnSpPr>
                <p:cNvPr id="1423" name="Google Shape;142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4" name="Google Shape;142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5" name="Google Shape;142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6" name="Google Shape;142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7" name="Google Shape;142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8" name="Google Shape;142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9" name="Google Shape;142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30" name="Google Shape;143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1431" name="Google Shape;1431;p21"/>
          <p:cNvSpPr txBox="1">
            <a:spLocks noGrp="1"/>
          </p:cNvSpPr>
          <p:nvPr>
            <p:ph type="title"/>
          </p:nvPr>
        </p:nvSpPr>
        <p:spPr>
          <a:xfrm>
            <a:off x="1287000" y="3321800"/>
            <a:ext cx="7509600" cy="20136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atin typeface="Spectral"/>
                <a:ea typeface="Spectral"/>
                <a:cs typeface="Spectral"/>
                <a:sym typeface="Spectral"/>
              </a:defRPr>
            </a:lvl2pPr>
            <a:lvl3pPr lvl="2" rtl="0">
              <a:spcBef>
                <a:spcPts val="0"/>
              </a:spcBef>
              <a:spcAft>
                <a:spcPts val="0"/>
              </a:spcAft>
              <a:buSzPts val="2800"/>
              <a:buNone/>
              <a:defRPr>
                <a:latin typeface="Spectral"/>
                <a:ea typeface="Spectral"/>
                <a:cs typeface="Spectral"/>
                <a:sym typeface="Spectral"/>
              </a:defRPr>
            </a:lvl3pPr>
            <a:lvl4pPr lvl="3" rtl="0">
              <a:spcBef>
                <a:spcPts val="0"/>
              </a:spcBef>
              <a:spcAft>
                <a:spcPts val="0"/>
              </a:spcAft>
              <a:buSzPts val="2800"/>
              <a:buNone/>
              <a:defRPr>
                <a:latin typeface="Spectral"/>
                <a:ea typeface="Spectral"/>
                <a:cs typeface="Spectral"/>
                <a:sym typeface="Spectral"/>
              </a:defRPr>
            </a:lvl4pPr>
            <a:lvl5pPr lvl="4" rtl="0">
              <a:spcBef>
                <a:spcPts val="0"/>
              </a:spcBef>
              <a:spcAft>
                <a:spcPts val="0"/>
              </a:spcAft>
              <a:buSzPts val="2800"/>
              <a:buNone/>
              <a:defRPr>
                <a:latin typeface="Spectral"/>
                <a:ea typeface="Spectral"/>
                <a:cs typeface="Spectral"/>
                <a:sym typeface="Spectral"/>
              </a:defRPr>
            </a:lvl5pPr>
            <a:lvl6pPr lvl="5" rtl="0">
              <a:spcBef>
                <a:spcPts val="0"/>
              </a:spcBef>
              <a:spcAft>
                <a:spcPts val="0"/>
              </a:spcAft>
              <a:buSzPts val="2800"/>
              <a:buNone/>
              <a:defRPr>
                <a:latin typeface="Spectral"/>
                <a:ea typeface="Spectral"/>
                <a:cs typeface="Spectral"/>
                <a:sym typeface="Spectral"/>
              </a:defRPr>
            </a:lvl6pPr>
            <a:lvl7pPr lvl="6" rtl="0">
              <a:spcBef>
                <a:spcPts val="0"/>
              </a:spcBef>
              <a:spcAft>
                <a:spcPts val="0"/>
              </a:spcAft>
              <a:buSzPts val="2800"/>
              <a:buNone/>
              <a:defRPr>
                <a:latin typeface="Spectral"/>
                <a:ea typeface="Spectral"/>
                <a:cs typeface="Spectral"/>
                <a:sym typeface="Spectral"/>
              </a:defRPr>
            </a:lvl7pPr>
            <a:lvl8pPr lvl="7" rtl="0">
              <a:spcBef>
                <a:spcPts val="0"/>
              </a:spcBef>
              <a:spcAft>
                <a:spcPts val="0"/>
              </a:spcAft>
              <a:buSzPts val="2800"/>
              <a:buNone/>
              <a:defRPr>
                <a:latin typeface="Spectral"/>
                <a:ea typeface="Spectral"/>
                <a:cs typeface="Spectral"/>
                <a:sym typeface="Spectral"/>
              </a:defRPr>
            </a:lvl8pPr>
            <a:lvl9pPr lvl="8" rtl="0">
              <a:spcBef>
                <a:spcPts val="0"/>
              </a:spcBef>
              <a:spcAft>
                <a:spcPts val="0"/>
              </a:spcAft>
              <a:buSzPts val="2800"/>
              <a:buNone/>
              <a:defRPr>
                <a:latin typeface="Spectral"/>
                <a:ea typeface="Spectral"/>
                <a:cs typeface="Spectral"/>
                <a:sym typeface="Spectral"/>
              </a:defRPr>
            </a:lvl9pPr>
          </a:lstStyle>
          <a:p>
            <a:endParaRPr/>
          </a:p>
        </p:txBody>
      </p:sp>
      <p:sp>
        <p:nvSpPr>
          <p:cNvPr id="1432" name="Google Shape;1432;p21"/>
          <p:cNvSpPr txBox="1">
            <a:spLocks noGrp="1"/>
          </p:cNvSpPr>
          <p:nvPr>
            <p:ph type="subTitle" idx="1"/>
          </p:nvPr>
        </p:nvSpPr>
        <p:spPr>
          <a:xfrm>
            <a:off x="1287000" y="5321800"/>
            <a:ext cx="7509600" cy="1643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33" name="Google Shape;1433;p21"/>
          <p:cNvGrpSpPr/>
          <p:nvPr/>
        </p:nvGrpSpPr>
        <p:grpSpPr>
          <a:xfrm flipH="1">
            <a:off x="1065928" y="654611"/>
            <a:ext cx="1469496" cy="1904138"/>
            <a:chOff x="7465916" y="720492"/>
            <a:chExt cx="1139144" cy="1477450"/>
          </a:xfrm>
        </p:grpSpPr>
        <p:sp>
          <p:nvSpPr>
            <p:cNvPr id="1434" name="Google Shape;1434;p21"/>
            <p:cNvSpPr/>
            <p:nvPr/>
          </p:nvSpPr>
          <p:spPr>
            <a:xfrm rot="-5400000">
              <a:off x="7646560" y="123944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5" name="Google Shape;1435;p21"/>
            <p:cNvSpPr/>
            <p:nvPr/>
          </p:nvSpPr>
          <p:spPr>
            <a:xfrm rot="-5400000">
              <a:off x="7597172" y="114891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6" name="Google Shape;1436;p21"/>
            <p:cNvSpPr/>
            <p:nvPr/>
          </p:nvSpPr>
          <p:spPr>
            <a:xfrm rot="-5400000">
              <a:off x="7547783" y="105838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7" name="Google Shape;1437;p21"/>
            <p:cNvSpPr/>
            <p:nvPr/>
          </p:nvSpPr>
          <p:spPr>
            <a:xfrm rot="-5400000">
              <a:off x="7498394" y="96785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8" name="Google Shape;1438;p21"/>
            <p:cNvSpPr/>
            <p:nvPr/>
          </p:nvSpPr>
          <p:spPr>
            <a:xfrm rot="-5400000">
              <a:off x="7449005" y="87732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9" name="Google Shape;1439;p21"/>
            <p:cNvSpPr/>
            <p:nvPr/>
          </p:nvSpPr>
          <p:spPr>
            <a:xfrm rot="-5400000">
              <a:off x="7399616" y="78679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440" name="Google Shape;1440;p21"/>
          <p:cNvSpPr/>
          <p:nvPr/>
        </p:nvSpPr>
        <p:spPr>
          <a:xfrm>
            <a:off x="3097010" y="437244"/>
            <a:ext cx="548400" cy="534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09007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957"/>
        <p:cNvGrpSpPr/>
        <p:nvPr/>
      </p:nvGrpSpPr>
      <p:grpSpPr>
        <a:xfrm>
          <a:off x="0" y="0"/>
          <a:ext cx="0" cy="0"/>
          <a:chOff x="0" y="0"/>
          <a:chExt cx="0" cy="0"/>
        </a:xfrm>
      </p:grpSpPr>
      <p:grpSp>
        <p:nvGrpSpPr>
          <p:cNvPr id="1958" name="Google Shape;1958;p28"/>
          <p:cNvGrpSpPr/>
          <p:nvPr/>
        </p:nvGrpSpPr>
        <p:grpSpPr>
          <a:xfrm>
            <a:off x="-70549" y="-63670"/>
            <a:ext cx="18429098" cy="10414340"/>
            <a:chOff x="-35275" y="-31835"/>
            <a:chExt cx="9214549" cy="5207170"/>
          </a:xfrm>
        </p:grpSpPr>
        <p:grpSp>
          <p:nvGrpSpPr>
            <p:cNvPr id="1959" name="Google Shape;1959;p28"/>
            <p:cNvGrpSpPr/>
            <p:nvPr/>
          </p:nvGrpSpPr>
          <p:grpSpPr>
            <a:xfrm>
              <a:off x="-35275" y="-31835"/>
              <a:ext cx="4607271" cy="2603603"/>
              <a:chOff x="987999" y="461925"/>
              <a:chExt cx="1514404" cy="1507151"/>
            </a:xfrm>
          </p:grpSpPr>
          <p:grpSp>
            <p:nvGrpSpPr>
              <p:cNvPr id="1960" name="Google Shape;1960;p28"/>
              <p:cNvGrpSpPr/>
              <p:nvPr/>
            </p:nvGrpSpPr>
            <p:grpSpPr>
              <a:xfrm>
                <a:off x="987999" y="461925"/>
                <a:ext cx="1514401" cy="1506302"/>
                <a:chOff x="987999" y="461925"/>
                <a:chExt cx="1514401" cy="1506302"/>
              </a:xfrm>
            </p:grpSpPr>
            <p:cxnSp>
              <p:nvCxnSpPr>
                <p:cNvPr id="1961" name="Google Shape;196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2" name="Google Shape;196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3" name="Google Shape;196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4" name="Google Shape;196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5" name="Google Shape;196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6" name="Google Shape;196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7" name="Google Shape;196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8" name="Google Shape;196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9" name="Google Shape;196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70" name="Google Shape;1970;p28"/>
              <p:cNvGrpSpPr/>
              <p:nvPr/>
            </p:nvGrpSpPr>
            <p:grpSpPr>
              <a:xfrm>
                <a:off x="987999" y="461927"/>
                <a:ext cx="1514404" cy="1507149"/>
                <a:chOff x="987999" y="461927"/>
                <a:chExt cx="1514404" cy="1507149"/>
              </a:xfrm>
            </p:grpSpPr>
            <p:cxnSp>
              <p:nvCxnSpPr>
                <p:cNvPr id="1971" name="Google Shape;197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2" name="Google Shape;197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3" name="Google Shape;197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4" name="Google Shape;197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5" name="Google Shape;197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6" name="Google Shape;197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7" name="Google Shape;197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8" name="Google Shape;197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79" name="Google Shape;1979;p28"/>
            <p:cNvGrpSpPr/>
            <p:nvPr/>
          </p:nvGrpSpPr>
          <p:grpSpPr>
            <a:xfrm>
              <a:off x="4572003" y="-31835"/>
              <a:ext cx="4607271" cy="2603603"/>
              <a:chOff x="987999" y="461925"/>
              <a:chExt cx="1514404" cy="1507151"/>
            </a:xfrm>
          </p:grpSpPr>
          <p:grpSp>
            <p:nvGrpSpPr>
              <p:cNvPr id="1980" name="Google Shape;1980;p28"/>
              <p:cNvGrpSpPr/>
              <p:nvPr/>
            </p:nvGrpSpPr>
            <p:grpSpPr>
              <a:xfrm>
                <a:off x="987999" y="461925"/>
                <a:ext cx="1514401" cy="1506302"/>
                <a:chOff x="987999" y="461925"/>
                <a:chExt cx="1514401" cy="1506302"/>
              </a:xfrm>
            </p:grpSpPr>
            <p:cxnSp>
              <p:nvCxnSpPr>
                <p:cNvPr id="1981" name="Google Shape;198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2" name="Google Shape;198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3" name="Google Shape;198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4" name="Google Shape;198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5" name="Google Shape;198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6" name="Google Shape;198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7" name="Google Shape;198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8" name="Google Shape;198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9" name="Google Shape;198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90" name="Google Shape;1990;p28"/>
              <p:cNvGrpSpPr/>
              <p:nvPr/>
            </p:nvGrpSpPr>
            <p:grpSpPr>
              <a:xfrm>
                <a:off x="987999" y="461927"/>
                <a:ext cx="1514404" cy="1507149"/>
                <a:chOff x="987999" y="461927"/>
                <a:chExt cx="1514404" cy="1507149"/>
              </a:xfrm>
            </p:grpSpPr>
            <p:cxnSp>
              <p:nvCxnSpPr>
                <p:cNvPr id="1991" name="Google Shape;199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2" name="Google Shape;199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3" name="Google Shape;199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4" name="Google Shape;199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5" name="Google Shape;199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6" name="Google Shape;199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7" name="Google Shape;199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8" name="Google Shape;199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99" name="Google Shape;1999;p28"/>
            <p:cNvGrpSpPr/>
            <p:nvPr/>
          </p:nvGrpSpPr>
          <p:grpSpPr>
            <a:xfrm>
              <a:off x="-35275" y="2571732"/>
              <a:ext cx="4607271" cy="2603603"/>
              <a:chOff x="987999" y="461925"/>
              <a:chExt cx="1514404" cy="1507151"/>
            </a:xfrm>
          </p:grpSpPr>
          <p:grpSp>
            <p:nvGrpSpPr>
              <p:cNvPr id="2000" name="Google Shape;2000;p28"/>
              <p:cNvGrpSpPr/>
              <p:nvPr/>
            </p:nvGrpSpPr>
            <p:grpSpPr>
              <a:xfrm>
                <a:off x="987999" y="461925"/>
                <a:ext cx="1514401" cy="1506302"/>
                <a:chOff x="987999" y="461925"/>
                <a:chExt cx="1514401" cy="1506302"/>
              </a:xfrm>
            </p:grpSpPr>
            <p:cxnSp>
              <p:nvCxnSpPr>
                <p:cNvPr id="2001" name="Google Shape;200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2" name="Google Shape;200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3" name="Google Shape;200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4" name="Google Shape;200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5" name="Google Shape;200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6" name="Google Shape;200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7" name="Google Shape;200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8" name="Google Shape;200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9" name="Google Shape;200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2010" name="Google Shape;2010;p28"/>
              <p:cNvGrpSpPr/>
              <p:nvPr/>
            </p:nvGrpSpPr>
            <p:grpSpPr>
              <a:xfrm>
                <a:off x="987999" y="461927"/>
                <a:ext cx="1514404" cy="1507149"/>
                <a:chOff x="987999" y="461927"/>
                <a:chExt cx="1514404" cy="1507149"/>
              </a:xfrm>
            </p:grpSpPr>
            <p:cxnSp>
              <p:nvCxnSpPr>
                <p:cNvPr id="2011" name="Google Shape;201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2" name="Google Shape;201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3" name="Google Shape;201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4" name="Google Shape;201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5" name="Google Shape;201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6" name="Google Shape;201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7" name="Google Shape;201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8" name="Google Shape;201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19" name="Google Shape;2019;p28"/>
            <p:cNvGrpSpPr/>
            <p:nvPr/>
          </p:nvGrpSpPr>
          <p:grpSpPr>
            <a:xfrm>
              <a:off x="4572003" y="2571732"/>
              <a:ext cx="4607271" cy="2603603"/>
              <a:chOff x="987999" y="461925"/>
              <a:chExt cx="1514404" cy="1507151"/>
            </a:xfrm>
          </p:grpSpPr>
          <p:grpSp>
            <p:nvGrpSpPr>
              <p:cNvPr id="2020" name="Google Shape;2020;p28"/>
              <p:cNvGrpSpPr/>
              <p:nvPr/>
            </p:nvGrpSpPr>
            <p:grpSpPr>
              <a:xfrm>
                <a:off x="987999" y="461925"/>
                <a:ext cx="1514401" cy="1506302"/>
                <a:chOff x="987999" y="461925"/>
                <a:chExt cx="1514401" cy="1506302"/>
              </a:xfrm>
            </p:grpSpPr>
            <p:cxnSp>
              <p:nvCxnSpPr>
                <p:cNvPr id="2021" name="Google Shape;202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2" name="Google Shape;202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3" name="Google Shape;202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4" name="Google Shape;202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5" name="Google Shape;202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6" name="Google Shape;202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7" name="Google Shape;202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8" name="Google Shape;202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9" name="Google Shape;202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2030" name="Google Shape;2030;p28"/>
              <p:cNvGrpSpPr/>
              <p:nvPr/>
            </p:nvGrpSpPr>
            <p:grpSpPr>
              <a:xfrm>
                <a:off x="987999" y="461927"/>
                <a:ext cx="1514404" cy="1507149"/>
                <a:chOff x="987999" y="461927"/>
                <a:chExt cx="1514404" cy="1507149"/>
              </a:xfrm>
            </p:grpSpPr>
            <p:cxnSp>
              <p:nvCxnSpPr>
                <p:cNvPr id="2031" name="Google Shape;203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2" name="Google Shape;203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3" name="Google Shape;203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4" name="Google Shape;203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5" name="Google Shape;203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6" name="Google Shape;203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7" name="Google Shape;203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8" name="Google Shape;203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2039" name="Google Shape;2039;p28"/>
          <p:cNvGrpSpPr/>
          <p:nvPr/>
        </p:nvGrpSpPr>
        <p:grpSpPr>
          <a:xfrm flipH="1">
            <a:off x="293078" y="262595"/>
            <a:ext cx="1469496" cy="1904138"/>
            <a:chOff x="7465916" y="720492"/>
            <a:chExt cx="1139144" cy="1477450"/>
          </a:xfrm>
        </p:grpSpPr>
        <p:sp>
          <p:nvSpPr>
            <p:cNvPr id="2040" name="Google Shape;2040;p28"/>
            <p:cNvSpPr/>
            <p:nvPr/>
          </p:nvSpPr>
          <p:spPr>
            <a:xfrm rot="-5400000">
              <a:off x="7646560" y="123944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1" name="Google Shape;2041;p28"/>
            <p:cNvSpPr/>
            <p:nvPr/>
          </p:nvSpPr>
          <p:spPr>
            <a:xfrm rot="-5400000">
              <a:off x="7597172" y="114891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2" name="Google Shape;2042;p28"/>
            <p:cNvSpPr/>
            <p:nvPr/>
          </p:nvSpPr>
          <p:spPr>
            <a:xfrm rot="-5400000">
              <a:off x="7547783" y="105838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3" name="Google Shape;2043;p28"/>
            <p:cNvSpPr/>
            <p:nvPr/>
          </p:nvSpPr>
          <p:spPr>
            <a:xfrm rot="-5400000">
              <a:off x="7498394" y="96785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4" name="Google Shape;2044;p28"/>
            <p:cNvSpPr/>
            <p:nvPr/>
          </p:nvSpPr>
          <p:spPr>
            <a:xfrm rot="-5400000">
              <a:off x="7449005" y="87732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5" name="Google Shape;2045;p28"/>
            <p:cNvSpPr/>
            <p:nvPr/>
          </p:nvSpPr>
          <p:spPr>
            <a:xfrm rot="-5400000">
              <a:off x="7399616" y="78679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046" name="Google Shape;2046;p28"/>
          <p:cNvSpPr/>
          <p:nvPr/>
        </p:nvSpPr>
        <p:spPr>
          <a:xfrm>
            <a:off x="16803144" y="9172248"/>
            <a:ext cx="863400" cy="84060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7" name="Google Shape;2047;p28"/>
          <p:cNvSpPr/>
          <p:nvPr/>
        </p:nvSpPr>
        <p:spPr>
          <a:xfrm>
            <a:off x="17536448" y="8644850"/>
            <a:ext cx="419400" cy="408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62730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1"/>
        </a:solidFill>
        <a:effectLst/>
      </p:bgPr>
    </p:bg>
    <p:spTree>
      <p:nvGrpSpPr>
        <p:cNvPr id="1" name="Shape 2048"/>
        <p:cNvGrpSpPr/>
        <p:nvPr/>
      </p:nvGrpSpPr>
      <p:grpSpPr>
        <a:xfrm>
          <a:off x="0" y="0"/>
          <a:ext cx="0" cy="0"/>
          <a:chOff x="0" y="0"/>
          <a:chExt cx="0" cy="0"/>
        </a:xfrm>
      </p:grpSpPr>
      <p:grpSp>
        <p:nvGrpSpPr>
          <p:cNvPr id="2049" name="Google Shape;2049;p29"/>
          <p:cNvGrpSpPr/>
          <p:nvPr/>
        </p:nvGrpSpPr>
        <p:grpSpPr>
          <a:xfrm>
            <a:off x="-302050" y="-174917"/>
            <a:ext cx="18887900" cy="10673886"/>
            <a:chOff x="1366600" y="892542"/>
            <a:chExt cx="757200" cy="649200"/>
          </a:xfrm>
        </p:grpSpPr>
        <p:grpSp>
          <p:nvGrpSpPr>
            <p:cNvPr id="2050" name="Google Shape;2050;p29"/>
            <p:cNvGrpSpPr/>
            <p:nvPr/>
          </p:nvGrpSpPr>
          <p:grpSpPr>
            <a:xfrm>
              <a:off x="1366600" y="892542"/>
              <a:ext cx="757199" cy="649200"/>
              <a:chOff x="1366600" y="892542"/>
              <a:chExt cx="757199" cy="649200"/>
            </a:xfrm>
          </p:grpSpPr>
          <p:cxnSp>
            <p:nvCxnSpPr>
              <p:cNvPr id="2051" name="Google Shape;2051;p29"/>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2" name="Google Shape;2052;p29"/>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3" name="Google Shape;2053;p29"/>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4" name="Google Shape;2054;p29"/>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5" name="Google Shape;2055;p29"/>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2056" name="Google Shape;2056;p29"/>
            <p:cNvGrpSpPr/>
            <p:nvPr/>
          </p:nvGrpSpPr>
          <p:grpSpPr>
            <a:xfrm>
              <a:off x="1366600" y="892542"/>
              <a:ext cx="757200" cy="645919"/>
              <a:chOff x="1366600" y="892542"/>
              <a:chExt cx="757200" cy="645919"/>
            </a:xfrm>
          </p:grpSpPr>
          <p:cxnSp>
            <p:nvCxnSpPr>
              <p:cNvPr id="2057" name="Google Shape;2057;p29"/>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58" name="Google Shape;2058;p29"/>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59" name="Google Shape;2059;p29"/>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60" name="Google Shape;2060;p29"/>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61" name="Google Shape;2061;p29"/>
          <p:cNvGrpSpPr/>
          <p:nvPr/>
        </p:nvGrpSpPr>
        <p:grpSpPr>
          <a:xfrm rot="-5400000" flipH="1">
            <a:off x="15548875" y="4384726"/>
            <a:ext cx="3528082" cy="1517528"/>
            <a:chOff x="6659230" y="279450"/>
            <a:chExt cx="2217246" cy="953700"/>
          </a:xfrm>
        </p:grpSpPr>
        <p:sp>
          <p:nvSpPr>
            <p:cNvPr id="2062" name="Google Shape;2062;p29"/>
            <p:cNvSpPr/>
            <p:nvPr/>
          </p:nvSpPr>
          <p:spPr>
            <a:xfrm>
              <a:off x="665923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3" name="Google Shape;2063;p29"/>
            <p:cNvSpPr/>
            <p:nvPr/>
          </p:nvSpPr>
          <p:spPr>
            <a:xfrm>
              <a:off x="689227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4" name="Google Shape;2064;p29"/>
            <p:cNvSpPr/>
            <p:nvPr/>
          </p:nvSpPr>
          <p:spPr>
            <a:xfrm>
              <a:off x="723577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5" name="Google Shape;2065;p29"/>
            <p:cNvSpPr/>
            <p:nvPr/>
          </p:nvSpPr>
          <p:spPr>
            <a:xfrm>
              <a:off x="757927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6" name="Google Shape;2066;p29"/>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067" name="Google Shape;2067;p29"/>
          <p:cNvSpPr/>
          <p:nvPr/>
        </p:nvSpPr>
        <p:spPr>
          <a:xfrm flipH="1">
            <a:off x="518458" y="2955278"/>
            <a:ext cx="859800" cy="836400"/>
          </a:xfrm>
          <a:prstGeom prst="star4">
            <a:avLst>
              <a:gd name="adj" fmla="val 125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8" name="Google Shape;2068;p29"/>
          <p:cNvSpPr/>
          <p:nvPr/>
        </p:nvSpPr>
        <p:spPr>
          <a:xfrm flipH="1">
            <a:off x="13627912" y="352328"/>
            <a:ext cx="493800" cy="480600"/>
          </a:xfrm>
          <a:prstGeom prst="star4">
            <a:avLst>
              <a:gd name="adj" fmla="val 12500"/>
            </a:avLst>
          </a:prstGeom>
          <a:solidFill>
            <a:schemeClr val="dk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17134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7400" y="678650"/>
            <a:ext cx="16167600" cy="1519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1pPr>
            <a:lvl2pPr lvl="1">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2pPr>
            <a:lvl3pPr lvl="2">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3pPr>
            <a:lvl4pPr lvl="3">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4pPr>
            <a:lvl5pPr lvl="4">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5pPr>
            <a:lvl6pPr lvl="5">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6pPr>
            <a:lvl7pPr lvl="6">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7pPr>
            <a:lvl8pPr lvl="7">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8pPr>
            <a:lvl9pPr lvl="8">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426450" y="2475016"/>
            <a:ext cx="15435000" cy="6742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1pPr>
            <a:lvl2pPr marL="914400" lvl="1"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2pPr>
            <a:lvl3pPr marL="1371600" lvl="2"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3pPr>
            <a:lvl4pPr marL="1828800" lvl="3"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4pPr>
            <a:lvl5pPr marL="2286000" lvl="4"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5pPr>
            <a:lvl6pPr marL="2743200" lvl="5"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6pPr>
            <a:lvl7pPr marL="3200400" lvl="6"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7pPr>
            <a:lvl8pPr marL="3657600" lvl="7"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8pPr>
            <a:lvl9pPr marL="4114800" lvl="8"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9pPr>
          </a:lstStyle>
          <a:p>
            <a:endParaRPr/>
          </a:p>
        </p:txBody>
      </p:sp>
    </p:spTree>
    <p:extLst>
      <p:ext uri="{BB962C8B-B14F-4D97-AF65-F5344CB8AC3E}">
        <p14:creationId xmlns:p14="http://schemas.microsoft.com/office/powerpoint/2010/main" val="232931462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71" r:id="rId6"/>
    <p:sldLayoutId id="2147483672" r:id="rId7"/>
    <p:sldLayoutId id="2147483675"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12"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13.xml"/><Relationship Id="rId11" Type="http://schemas.openxmlformats.org/officeDocument/2006/relationships/image" Target="../media/image21.png"/><Relationship Id="rId10" Type="http://schemas.openxmlformats.org/officeDocument/2006/relationships/image" Target="../media/image12.png"/><Relationship Id="rId9" Type="http://schemas.openxmlformats.org/officeDocument/2006/relationships/image" Target="../media/image6.svg"/></Relationships>
</file>

<file path=ppt/slides/_rels/slide12.xml.rels><?xml version="1.0" encoding="UTF-8" standalone="yes"?>
<Relationships xmlns="http://schemas.openxmlformats.org/package/2006/relationships"><Relationship Id="rId13" Type="http://schemas.openxmlformats.org/officeDocument/2006/relationships/image" Target="../media/image22.png"/><Relationship Id="rId3" Type="http://schemas.openxmlformats.org/officeDocument/2006/relationships/image" Target="../media/image3.png"/><Relationship Id="rId12"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13.xml"/><Relationship Id="rId11" Type="http://schemas.openxmlformats.org/officeDocument/2006/relationships/image" Target="../media/image21.png"/><Relationship Id="rId10" Type="http://schemas.openxmlformats.org/officeDocument/2006/relationships/image" Target="../media/image12.png"/><Relationship Id="rId9" Type="http://schemas.openxmlformats.org/officeDocument/2006/relationships/image" Target="../media/image6.svg"/></Relationships>
</file>

<file path=ppt/slides/_rels/slide13.xml.rels><?xml version="1.0" encoding="UTF-8" standalone="yes"?>
<Relationships xmlns="http://schemas.openxmlformats.org/package/2006/relationships"><Relationship Id="rId13" Type="http://schemas.openxmlformats.org/officeDocument/2006/relationships/image" Target="../media/image23.png"/><Relationship Id="rId3" Type="http://schemas.openxmlformats.org/officeDocument/2006/relationships/image" Target="../media/image3.png"/><Relationship Id="rId12"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13.xml"/><Relationship Id="rId11" Type="http://schemas.openxmlformats.org/officeDocument/2006/relationships/image" Target="../media/image21.png"/><Relationship Id="rId10" Type="http://schemas.openxmlformats.org/officeDocument/2006/relationships/image" Target="../media/image12.png"/><Relationship Id="rId9"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13" Type="http://schemas.openxmlformats.org/officeDocument/2006/relationships/image" Target="../media/image30.png"/><Relationship Id="rId3" Type="http://schemas.openxmlformats.org/officeDocument/2006/relationships/image" Target="../media/image3.png"/><Relationship Id="rId12"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 Id="rId11" Type="http://schemas.openxmlformats.org/officeDocument/2006/relationships/image" Target="../media/image28.png"/><Relationship Id="rId10" Type="http://schemas.openxmlformats.org/officeDocument/2006/relationships/image" Target="../media/image12.png"/><Relationship Id="rId9"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4.png"/><Relationship Id="rId5" Type="http://schemas.microsoft.com/office/2007/relationships/hdphoto" Target="../media/hdphoto5.wdp"/><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15" Type="http://schemas.microsoft.com/office/2007/relationships/hdphoto" Target="../media/hdphoto1.wdp"/><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microsoft.com/office/2007/relationships/hdphoto" Target="../media/hdphoto6.wdp"/><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38.png"/><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59"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3.xml"/><Relationship Id="rId58" Type="http://schemas.openxmlformats.org/officeDocument/2006/relationships/image" Target="NULL"/><Relationship Id="rId60" Type="http://schemas.microsoft.com/office/2007/relationships/hdphoto" Target="../media/hdphoto8.wdp"/><Relationship Id="rId14" Type="http://schemas.openxmlformats.org/officeDocument/2006/relationships/image" Target="../media/image42.png"/></Relationships>
</file>

<file path=ppt/slides/_rels/slide25.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59"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3.xml"/><Relationship Id="rId58" Type="http://schemas.openxmlformats.org/officeDocument/2006/relationships/image" Target="NULL"/><Relationship Id="rId61" Type="http://schemas.openxmlformats.org/officeDocument/2006/relationships/image" Target="../media/image45.png"/><Relationship Id="rId60" Type="http://schemas.microsoft.com/office/2007/relationships/hdphoto" Target="../media/hdphoto9.wdp"/><Relationship Id="rId14" Type="http://schemas.openxmlformats.org/officeDocument/2006/relationships/image" Target="../media/image42.png"/></Relationships>
</file>

<file path=ppt/slides/_rels/slide26.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4.xml"/><Relationship Id="rId15" Type="http://schemas.microsoft.com/office/2007/relationships/hdphoto" Target="../media/hdphoto1.wdp"/><Relationship Id="rId14" Type="http://schemas.openxmlformats.org/officeDocument/2006/relationships/image" Target="../media/image46.png"/></Relationships>
</file>

<file path=ppt/slides/_rels/slide27.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17" Type="http://schemas.openxmlformats.org/officeDocument/2006/relationships/image" Target="../media/image48.png"/><Relationship Id="rId2" Type="http://schemas.openxmlformats.org/officeDocument/2006/relationships/notesSlide" Target="../notesSlides/notesSlide25.xml"/><Relationship Id="rId16" Type="http://schemas.microsoft.com/office/2007/relationships/hdphoto" Target="../media/hdphoto1.wdp"/><Relationship Id="rId1" Type="http://schemas.openxmlformats.org/officeDocument/2006/relationships/slideLayout" Target="../slideLayouts/slideLayout14.xml"/><Relationship Id="rId15" Type="http://schemas.openxmlformats.org/officeDocument/2006/relationships/image" Target="../media/image46.png"/><Relationship Id="rId1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12" Type="http://schemas.openxmlformats.org/officeDocument/2006/relationships/image" Target="../media/image51.png"/><Relationship Id="rId25"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NULL"/><Relationship Id="rId5" Type="http://schemas.openxmlformats.org/officeDocument/2006/relationships/image" Target="NULL"/></Relationships>
</file>

<file path=ppt/slides/_rels/slide3.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2.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8.svg"/><Relationship Id="rId5" Type="http://schemas.openxmlformats.org/officeDocument/2006/relationships/image" Target="../media/image10.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5"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5" Type="http://schemas.openxmlformats.org/officeDocument/2006/relationships/image" Target="NUL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5" Type="http://schemas.openxmlformats.org/officeDocument/2006/relationships/image" Target="NUL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12" Type="http://schemas.openxmlformats.org/officeDocument/2006/relationships/image" Target="../media/image51.png"/><Relationship Id="rId25" Type="http://schemas.openxmlformats.org/officeDocument/2006/relationships/image" Target="NUL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NULL"/><Relationship Id="rId5" Type="http://schemas.openxmlformats.org/officeDocument/2006/relationships/image" Target="NUL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55.jp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57.png"/><Relationship Id="rId4" Type="http://schemas.microsoft.com/office/2007/relationships/hdphoto" Target="../media/hdphoto10.wdp"/></Relationships>
</file>

<file path=ppt/slides/_rels/slide36.xml.rels><?xml version="1.0" encoding="UTF-8" standalone="yes"?>
<Relationships xmlns="http://schemas.openxmlformats.org/package/2006/relationships"><Relationship Id="rId39" Type="http://schemas.microsoft.com/office/2007/relationships/hdphoto" Target="../media/hdphoto10.wdp"/><Relationship Id="rId3" Type="http://schemas.openxmlformats.org/officeDocument/2006/relationships/image" Target="../media/image58.png"/><Relationship Id="rId38"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13.xml"/><Relationship Id="rId37" Type="http://schemas.openxmlformats.org/officeDocument/2006/relationships/image" Target="../media/image59.png"/><Relationship Id="rId36" Type="http://schemas.openxmlformats.org/officeDocument/2006/relationships/image" Target="../media/image575.sv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13.xml"/><Relationship Id="rId37" Type="http://schemas.openxmlformats.org/officeDocument/2006/relationships/image" Target="../media/image60.png"/><Relationship Id="rId5" Type="http://schemas.openxmlformats.org/officeDocument/2006/relationships/image" Target="../media/image58.png"/><Relationship Id="rId36" Type="http://schemas.openxmlformats.org/officeDocument/2006/relationships/image" Target="../media/image575.svg"/><Relationship Id="rId4" Type="http://schemas.microsoft.com/office/2007/relationships/hdphoto" Target="../media/hdphoto10.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5"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6" Type="http://schemas.openxmlformats.org/officeDocument/2006/relationships/image" Target="../media/image61.png"/><Relationship Id="rId3" Type="http://schemas.openxmlformats.org/officeDocument/2006/relationships/image" Target="../media/image51.png"/><Relationship Id="rId25" Type="http://schemas.openxmlformats.org/officeDocument/2006/relationships/image" Target="NULL"/><Relationship Id="rId2" Type="http://schemas.openxmlformats.org/officeDocument/2006/relationships/notesSlide" Target="../notesSlides/notesSlide38.xml"/><Relationship Id="rId1" Type="http://schemas.openxmlformats.org/officeDocument/2006/relationships/slideLayout" Target="../slideLayouts/slideLayout13.xml"/><Relationship Id="rId28" Type="http://schemas.openxmlformats.org/officeDocument/2006/relationships/image" Target="../media/image62.png"/><Relationship Id="rId27" Type="http://schemas.microsoft.com/office/2007/relationships/hdphoto" Target="../media/hdphoto11.wdp"/></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microsoft.com/office/2007/relationships/hdphoto" Target="../media/hdphoto12.wdp"/><Relationship Id="rId5" Type="http://schemas.openxmlformats.org/officeDocument/2006/relationships/image" Target="../media/image65.png"/><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4.png"/><Relationship Id="rId10" Type="http://schemas.openxmlformats.org/officeDocument/2006/relationships/image" Target="../media/image68.png"/><Relationship Id="rId4" Type="http://schemas.microsoft.com/office/2007/relationships/hdphoto" Target="../media/hdphoto13.wdp"/><Relationship Id="rId9" Type="http://schemas.openxmlformats.org/officeDocument/2006/relationships/image" Target="../media/image8.sv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12"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13.xml"/><Relationship Id="rId11" Type="http://schemas.microsoft.com/office/2007/relationships/hdphoto" Target="../media/hdphoto13.wdp"/><Relationship Id="rId10" Type="http://schemas.openxmlformats.org/officeDocument/2006/relationships/image" Target="../media/image67.png"/><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11" Type="http://schemas.openxmlformats.org/officeDocument/2006/relationships/image" Target="../media/image13.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805623" y="-1727736"/>
            <a:ext cx="11825386" cy="11189772"/>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3092856" y="1818646"/>
            <a:ext cx="11825386" cy="1118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4381500"/>
            <a:ext cx="5567510" cy="5630857"/>
          </a:xfrm>
          <a:prstGeom prst="rect">
            <a:avLst/>
          </a:prstGeom>
        </p:spPr>
      </p:pic>
      <p:pic>
        <p:nvPicPr>
          <p:cNvPr id="5" name="Picture 5"/>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5469" y="5676900"/>
            <a:ext cx="4528782" cy="4489155"/>
          </a:xfrm>
          <a:prstGeom prst="rect">
            <a:avLst/>
          </a:prstGeom>
        </p:spPr>
      </p:pic>
      <p:pic>
        <p:nvPicPr>
          <p:cNvPr id="6" name="Picture 6"/>
          <p:cNvPicPr>
            <a:picLocks noChangeAspect="1"/>
          </p:cNvPicPr>
          <p:nvPr/>
        </p:nvPicPr>
        <p:blipFill>
          <a:blip r:embed="rId8">
            <a:alphaModFix amt="6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3013">
            <a:off x="906872" y="691173"/>
            <a:ext cx="1335021" cy="1660990"/>
          </a:xfrm>
          <a:prstGeom prst="rect">
            <a:avLst/>
          </a:prstGeom>
        </p:spPr>
      </p:pic>
      <p:pic>
        <p:nvPicPr>
          <p:cNvPr id="7" name="Picture 7"/>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720146" y="-58418"/>
            <a:ext cx="3135707" cy="2931886"/>
          </a:xfrm>
          <a:prstGeom prst="rect">
            <a:avLst/>
          </a:prstGeom>
        </p:spPr>
      </p:pic>
      <p:pic>
        <p:nvPicPr>
          <p:cNvPr id="8" name="Picture 8"/>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flipV="1">
            <a:off x="-2438244" y="5143500"/>
            <a:ext cx="4400856" cy="4114800"/>
          </a:xfrm>
          <a:prstGeom prst="rect">
            <a:avLst/>
          </a:prstGeom>
        </p:spPr>
      </p:pic>
      <p:sp>
        <p:nvSpPr>
          <p:cNvPr id="12" name="Rectangle 11"/>
          <p:cNvSpPr/>
          <p:nvPr/>
        </p:nvSpPr>
        <p:spPr>
          <a:xfrm>
            <a:off x="4343400" y="1610038"/>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ĐẾN </a:t>
            </a:r>
            <a:r>
              <a:rPr lang="en-US" sz="7500" b="1" dirty="0">
                <a:solidFill>
                  <a:schemeClr val="tx2">
                    <a:lumMod val="75000"/>
                  </a:schemeClr>
                </a:solidFill>
                <a:latin typeface="Arial" panose="020B0604020202020204" pitchFamily="34" charset="0"/>
                <a:cs typeface="Arial" panose="020B0604020202020204" pitchFamily="34" charset="0"/>
                <a:sym typeface="Anton"/>
              </a:rPr>
              <a:t>VỚI TIẾT HỌC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57800" y="791128"/>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dirty="0" smtClean="0">
                <a:ln w="9525" cap="flat" cmpd="sng">
                  <a:solidFill>
                    <a:srgbClr val="F3F3F3"/>
                  </a:solidFill>
                  <a:prstDash val="solid"/>
                  <a:round/>
                  <a:headEnd type="none" w="sm" len="sm"/>
                  <a:tailEnd type="none" w="sm" len="sm"/>
                </a:ln>
                <a:solidFill>
                  <a:srgbClr val="434343"/>
                </a:solidFill>
                <a:sym typeface="Arial"/>
              </a:rPr>
              <a:t>0</a:t>
            </a:r>
            <a:r>
              <a:rPr lang="en-US" sz="2800" kern="0" dirty="0" smtClean="0">
                <a:ln w="9525" cap="flat" cmpd="sng">
                  <a:solidFill>
                    <a:srgbClr val="F3F3F3"/>
                  </a:solidFill>
                  <a:prstDash val="solid"/>
                  <a:round/>
                  <a:headEnd type="none" w="sm" len="sm"/>
                  <a:tailEnd type="none" w="sm" len="sm"/>
                </a:ln>
                <a:solidFill>
                  <a:srgbClr val="434343"/>
                </a:solidFill>
                <a:sym typeface="Arial"/>
              </a:rPr>
              <a:t>2</a:t>
            </a:r>
            <a:endParaRPr sz="2800" kern="0" dirty="0">
              <a:ln w="9525" cap="flat" cmpd="sng">
                <a:solidFill>
                  <a:srgbClr val="F3F3F3"/>
                </a:solidFill>
                <a:prstDash val="solid"/>
                <a:round/>
                <a:headEnd type="none" w="sm" len="sm"/>
                <a:tailEnd type="none" w="sm" len="sm"/>
              </a:ln>
              <a:solidFill>
                <a:srgbClr val="434343"/>
              </a:solidFill>
              <a:sym typeface="Arial"/>
            </a:endParaRP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3" name="Group 2"/>
          <p:cNvGrpSpPr/>
          <p:nvPr/>
        </p:nvGrpSpPr>
        <p:grpSpPr>
          <a:xfrm>
            <a:off x="1905000" y="3238500"/>
            <a:ext cx="14649121" cy="3913892"/>
            <a:chOff x="1505279" y="3844469"/>
            <a:chExt cx="14649121" cy="3913892"/>
          </a:xfrm>
        </p:grpSpPr>
        <p:sp>
          <p:nvSpPr>
            <p:cNvPr id="2" name="Rectangle 1"/>
            <p:cNvSpPr/>
            <p:nvPr/>
          </p:nvSpPr>
          <p:spPr>
            <a:xfrm>
              <a:off x="1505279" y="4008828"/>
              <a:ext cx="14649121"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1581479" y="3844469"/>
              <a:ext cx="14401177" cy="3913892"/>
            </a:xfrm>
            <a:prstGeom prst="rect">
              <a:avLst/>
            </a:prstGeom>
          </p:spPr>
          <p:txBody>
            <a:bodyPr wrap="square">
              <a:spAutoFit/>
            </a:bodyPr>
            <a:lstStyle/>
            <a:p>
              <a:pPr algn="ctr">
                <a:lnSpc>
                  <a:spcPct val="150000"/>
                </a:lnSpc>
                <a:spcBef>
                  <a:spcPts val="1200"/>
                </a:spcBef>
                <a:spcAft>
                  <a:spcPts val="1600"/>
                </a:spcAft>
                <a:buClr>
                  <a:srgbClr val="000000"/>
                </a:buClr>
              </a:pPr>
              <a:r>
                <a:rPr lang="vi-VN" sz="7500" b="1" kern="0">
                  <a:solidFill>
                    <a:srgbClr val="F2C2AB">
                      <a:lumMod val="75000"/>
                    </a:srgbClr>
                  </a:solidFill>
                  <a:ea typeface="Calibri" panose="020F0502020204030204" pitchFamily="34" charset="0"/>
                  <a:cs typeface="Times New Roman" panose="02020603050405020304" pitchFamily="18" charset="0"/>
                  <a:sym typeface="Arial"/>
                </a:rPr>
                <a:t>TÍNH </a:t>
              </a:r>
              <a:r>
                <a:rPr lang="vi-VN" sz="7500" b="1" kern="0" smtClean="0">
                  <a:solidFill>
                    <a:srgbClr val="F2C2AB">
                      <a:lumMod val="75000"/>
                    </a:srgbClr>
                  </a:solidFill>
                  <a:ea typeface="Calibri" panose="020F0502020204030204" pitchFamily="34" charset="0"/>
                  <a:cs typeface="Times New Roman" panose="02020603050405020304" pitchFamily="18" charset="0"/>
                  <a:sym typeface="Arial"/>
                </a:rPr>
                <a:t>CHẤT</a:t>
              </a:r>
              <a:r>
                <a:rPr lang="en-US" sz="7500" b="1" kern="0" smtClean="0">
                  <a:solidFill>
                    <a:srgbClr val="F2C2AB">
                      <a:lumMod val="75000"/>
                    </a:srgbClr>
                  </a:solidFill>
                  <a:ea typeface="Calibri" panose="020F0502020204030204" pitchFamily="34" charset="0"/>
                  <a:cs typeface="Times New Roman" panose="02020603050405020304" pitchFamily="18" charset="0"/>
                  <a:sym typeface="Arial"/>
                </a:rPr>
                <a:t> CỦA</a:t>
              </a:r>
            </a:p>
            <a:p>
              <a:pPr algn="ctr">
                <a:lnSpc>
                  <a:spcPct val="150000"/>
                </a:lnSpc>
                <a:spcBef>
                  <a:spcPts val="1200"/>
                </a:spcBef>
                <a:spcAft>
                  <a:spcPts val="1600"/>
                </a:spcAft>
                <a:buClr>
                  <a:srgbClr val="000000"/>
                </a:buClr>
              </a:pPr>
              <a:r>
                <a:rPr lang="vi-VN" sz="7500" b="1" kern="0" smtClean="0">
                  <a:solidFill>
                    <a:srgbClr val="F2C2AB">
                      <a:lumMod val="75000"/>
                    </a:srgbClr>
                  </a:solidFill>
                  <a:ea typeface="Calibri" panose="020F0502020204030204" pitchFamily="34" charset="0"/>
                  <a:cs typeface="Times New Roman" panose="02020603050405020304" pitchFamily="18" charset="0"/>
                  <a:sym typeface="Arial"/>
                </a:rPr>
                <a:t> </a:t>
              </a:r>
              <a:r>
                <a:rPr lang="vi-VN" sz="7500" b="1" kern="0">
                  <a:solidFill>
                    <a:srgbClr val="F2C2AB">
                      <a:lumMod val="75000"/>
                    </a:srgbClr>
                  </a:solidFill>
                  <a:ea typeface="Calibri" panose="020F0502020204030204" pitchFamily="34" charset="0"/>
                  <a:cs typeface="Times New Roman" panose="02020603050405020304" pitchFamily="18" charset="0"/>
                  <a:sym typeface="Arial"/>
                </a:rPr>
                <a:t>HÌNH </a:t>
              </a:r>
              <a:r>
                <a:rPr lang="vi-VN" sz="7500" b="1" kern="0" smtClean="0">
                  <a:solidFill>
                    <a:srgbClr val="F2C2AB">
                      <a:lumMod val="75000"/>
                    </a:srgbClr>
                  </a:solidFill>
                  <a:ea typeface="Calibri" panose="020F0502020204030204" pitchFamily="34" charset="0"/>
                  <a:cs typeface="Times New Roman" panose="02020603050405020304" pitchFamily="18" charset="0"/>
                  <a:sym typeface="Arial"/>
                </a:rPr>
                <a:t>THANG </a:t>
              </a:r>
              <a:r>
                <a:rPr lang="vi-VN" sz="7500" b="1" kern="0">
                  <a:solidFill>
                    <a:srgbClr val="F2C2AB">
                      <a:lumMod val="75000"/>
                    </a:srgbClr>
                  </a:solidFill>
                  <a:ea typeface="Calibri" panose="020F0502020204030204" pitchFamily="34" charset="0"/>
                  <a:cs typeface="Times New Roman" panose="02020603050405020304" pitchFamily="18" charset="0"/>
                  <a:sym typeface="Arial"/>
                </a:rPr>
                <a:t>CÂN</a:t>
              </a:r>
              <a:endParaRPr lang="vi-VN" sz="7500" b="1" kern="0" dirty="0">
                <a:solidFill>
                  <a:srgbClr val="F2C2AB">
                    <a:lumMod val="75000"/>
                  </a:srgbClr>
                </a:solidFill>
                <a:ea typeface="Calibri" panose="020F0502020204030204" pitchFamily="34" charset="0"/>
                <a:cs typeface="Times New Roman" panose="02020603050405020304" pitchFamily="18" charset="0"/>
                <a:sym typeface="Arial"/>
              </a:endParaRPr>
            </a:p>
          </p:txBody>
        </p:sp>
      </p:grpSp>
      <p:grpSp>
        <p:nvGrpSpPr>
          <p:cNvPr id="29" name="Google Shape;2204;p37"/>
          <p:cNvGrpSpPr/>
          <p:nvPr/>
        </p:nvGrpSpPr>
        <p:grpSpPr>
          <a:xfrm>
            <a:off x="7772400" y="8039100"/>
            <a:ext cx="2604618" cy="1353228"/>
            <a:chOff x="7055900" y="279450"/>
            <a:chExt cx="1820576" cy="953700"/>
          </a:xfrm>
        </p:grpSpPr>
        <p:sp>
          <p:nvSpPr>
            <p:cNvPr id="30"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1"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2"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3"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4"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1375073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9" name="TextBox 18"/>
          <p:cNvSpPr txBox="1"/>
          <p:nvPr/>
        </p:nvSpPr>
        <p:spPr>
          <a:xfrm>
            <a:off x="685800" y="1574907"/>
            <a:ext cx="16886329" cy="901593"/>
          </a:xfrm>
          <a:prstGeom prst="rect">
            <a:avLst/>
          </a:prstGeom>
          <a:noFill/>
        </p:spPr>
        <p:txBody>
          <a:bodyPr wrap="square" rtlCol="0">
            <a:spAutoFit/>
          </a:bodyPr>
          <a:lstStyle/>
          <a:p>
            <a:pPr algn="just">
              <a:lnSpc>
                <a:spcPct val="150000"/>
              </a:lnSpc>
            </a:pPr>
            <a:r>
              <a:rPr lang="nl-NL" sz="4000" b="1" kern="0" smtClean="0">
                <a:solidFill>
                  <a:srgbClr val="000000"/>
                </a:solidFill>
                <a:cs typeface="Arial" panose="020B0604020202020204" pitchFamily="34" charset="0"/>
                <a:sym typeface="Arial"/>
              </a:rPr>
              <a:t>HĐ1: </a:t>
            </a:r>
            <a:r>
              <a:rPr lang="en-US" sz="4000">
                <a:latin typeface="Arial" panose="020B0604020202020204" pitchFamily="34" charset="0"/>
                <a:ea typeface="Calibri" panose="020F0502020204030204" pitchFamily="34" charset="0"/>
                <a:cs typeface="Times New Roman" panose="02020603050405020304" pitchFamily="18" charset="0"/>
              </a:rPr>
              <a:t>Cho hình thang cân ABCD, AC // CD và AB &lt; CD (</a:t>
            </a:r>
            <a:r>
              <a:rPr lang="en-US" sz="4000">
                <a:latin typeface="Arial" panose="020B0604020202020204" pitchFamily="34" charset="0"/>
                <a:ea typeface="Calibri" panose="020F0502020204030204" pitchFamily="34" charset="0"/>
                <a:cs typeface="Times New Roman" panose="02020603050405020304" pitchFamily="18" charset="0"/>
              </a:rPr>
              <a:t>H.3.16</a:t>
            </a:r>
            <a:r>
              <a:rPr lang="en-US" sz="4000" smtClean="0">
                <a:latin typeface="Arial" panose="020B0604020202020204" pitchFamily="34" charset="0"/>
                <a:ea typeface="Calibri" panose="020F0502020204030204" pitchFamily="34" charset="0"/>
                <a:cs typeface="Times New Roman" panose="02020603050405020304" pitchFamily="18" charset="0"/>
              </a:rPr>
              <a:t>).</a:t>
            </a:r>
            <a:endParaRPr lang="en-US" sz="4000">
              <a:latin typeface="Arial" panose="020B0604020202020204" pitchFamily="34" charset="0"/>
              <a:ea typeface="Calibri" panose="020F0502020204030204" pitchFamily="34" charset="0"/>
              <a:cs typeface="Times New Roman" panose="02020603050405020304" pitchFamily="18" charset="0"/>
            </a:endParaRPr>
          </a:p>
        </p:txBody>
      </p:sp>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25"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636887">
            <a:off x="-217036" y="3544901"/>
            <a:ext cx="1871060" cy="1854688"/>
          </a:xfrm>
          <a:prstGeom prst="rect">
            <a:avLst/>
          </a:prstGeom>
        </p:spPr>
      </p:pic>
      <p:pic>
        <p:nvPicPr>
          <p:cNvPr id="22" name="Picture 5"/>
          <p:cNvPicPr>
            <a:picLocks noChangeAspect="1"/>
          </p:cNvPicPr>
          <p:nvPr/>
        </p:nvPicPr>
        <p:blipFill rotWithShape="1">
          <a:blip r:embed="rId10"/>
          <a:srcRect l="71258" t="36429"/>
          <a:stretch/>
        </p:blipFill>
        <p:spPr>
          <a:xfrm>
            <a:off x="16306800" y="8180734"/>
            <a:ext cx="1447800" cy="1839566"/>
          </a:xfrm>
          <a:prstGeom prst="rect">
            <a:avLst/>
          </a:prstGeom>
        </p:spPr>
      </p:pic>
      <p:sp>
        <p:nvSpPr>
          <p:cNvPr id="11" name="Rectangle 1"/>
          <p:cNvSpPr>
            <a:spLocks noChangeArrowheads="1"/>
          </p:cNvSpPr>
          <p:nvPr/>
        </p:nvSpPr>
        <p:spPr bwMode="auto">
          <a:xfrm>
            <a:off x="3321925" y="461809"/>
            <a:ext cx="11614077"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4300" b="1" u="none" strike="noStrike" cap="none" normalizeH="0" baseline="0" smtClean="0">
                <a:ln>
                  <a:noFill/>
                </a:ln>
                <a:solidFill>
                  <a:srgbClr val="0070C0"/>
                </a:solidFill>
                <a:effectLst/>
                <a:latin typeface="Arial" panose="020B0604020202020204" pitchFamily="34" charset="0"/>
              </a:rPr>
              <a:t>  </a:t>
            </a:r>
            <a:r>
              <a:rPr lang="en-US" altLang="en-US" sz="4300" b="1">
                <a:solidFill>
                  <a:srgbClr val="0070C0"/>
                </a:solidFill>
                <a:latin typeface="Arial" panose="020B0604020202020204" pitchFamily="34" charset="0"/>
                <a:cs typeface="Arial" panose="020B0604020202020204" pitchFamily="34" charset="0"/>
              </a:rPr>
              <a:t>Tính chất về cạnh bên của hình </a:t>
            </a:r>
            <a:r>
              <a:rPr lang="en-US" altLang="en-US" sz="4300" b="1">
                <a:solidFill>
                  <a:srgbClr val="0070C0"/>
                </a:solidFill>
                <a:latin typeface="Arial" panose="020B0604020202020204" pitchFamily="34" charset="0"/>
                <a:cs typeface="Arial" panose="020B0604020202020204" pitchFamily="34" charset="0"/>
              </a:rPr>
              <a:t>thang </a:t>
            </a:r>
            <a:r>
              <a:rPr lang="en-US" altLang="en-US" sz="4300" b="1" smtClean="0">
                <a:solidFill>
                  <a:srgbClr val="0070C0"/>
                </a:solidFill>
                <a:latin typeface="Arial" panose="020B0604020202020204" pitchFamily="34" charset="0"/>
                <a:cs typeface="Arial" panose="020B0604020202020204" pitchFamily="34" charset="0"/>
              </a:rPr>
              <a:t>cân</a:t>
            </a:r>
            <a:endParaRPr kumimoji="0" lang="en-US" altLang="en-US" sz="4300" b="1" u="none" strike="noStrike" cap="none" normalizeH="0" baseline="0" dirty="0" smtClean="0">
              <a:ln>
                <a:noFill/>
              </a:ln>
              <a:solidFill>
                <a:srgbClr val="0070C0"/>
              </a:solidFill>
              <a:effectLst/>
              <a:latin typeface="Arial" panose="020B0604020202020204" pitchFamily="34" charset="0"/>
            </a:endParaRPr>
          </a:p>
        </p:txBody>
      </p:sp>
      <p:sp>
        <p:nvSpPr>
          <p:cNvPr id="6" name="Rectangle 5"/>
          <p:cNvSpPr/>
          <p:nvPr/>
        </p:nvSpPr>
        <p:spPr>
          <a:xfrm>
            <a:off x="830179" y="6432359"/>
            <a:ext cx="15468600" cy="2902141"/>
          </a:xfrm>
          <a:prstGeom prst="rect">
            <a:avLst/>
          </a:prstGeom>
        </p:spPr>
        <p:txBody>
          <a:bodyPr wrap="square">
            <a:spAutoFit/>
          </a:bodyPr>
          <a:lstStyle/>
          <a:p>
            <a:pPr algn="just">
              <a:lnSpc>
                <a:spcPct val="150000"/>
              </a:lnSpc>
              <a:spcBef>
                <a:spcPts val="600"/>
              </a:spcBef>
              <a:spcAft>
                <a:spcPts val="600"/>
              </a:spcAft>
            </a:pPr>
            <a:r>
              <a:rPr lang="en-US" sz="4000">
                <a:solidFill>
                  <a:srgbClr val="000000"/>
                </a:solidFill>
                <a:latin typeface="OpenSans"/>
              </a:rPr>
              <a:t>a) Từ A và B kẻ AH ⊥ DC, BI ⊥ DC, H ∈ CD, I ∈ CD. Chứng minh rằng AH = BI bằng cách chứng minh ∆AHI = ∆IBA.</a:t>
            </a:r>
          </a:p>
          <a:p>
            <a:pPr algn="just">
              <a:lnSpc>
                <a:spcPct val="150000"/>
              </a:lnSpc>
              <a:spcBef>
                <a:spcPts val="600"/>
              </a:spcBef>
              <a:spcAft>
                <a:spcPts val="600"/>
              </a:spcAft>
            </a:pPr>
            <a:r>
              <a:rPr lang="en-US" sz="4000">
                <a:solidFill>
                  <a:srgbClr val="000000"/>
                </a:solidFill>
                <a:latin typeface="OpenSans"/>
              </a:rPr>
              <a:t>b) Chứng minh ∆AHD = ∆BIC, từ đó suy ra AD </a:t>
            </a:r>
            <a:r>
              <a:rPr lang="en-US" sz="4000">
                <a:solidFill>
                  <a:srgbClr val="000000"/>
                </a:solidFill>
                <a:latin typeface="OpenSans"/>
              </a:rPr>
              <a:t>= </a:t>
            </a:r>
            <a:r>
              <a:rPr lang="en-US" sz="4000" smtClean="0">
                <a:solidFill>
                  <a:srgbClr val="000000"/>
                </a:solidFill>
                <a:latin typeface="OpenSans"/>
              </a:rPr>
              <a:t>BC.</a:t>
            </a:r>
            <a:endParaRPr lang="en-US" sz="4000">
              <a:solidFill>
                <a:srgbClr val="000000"/>
              </a:solidFill>
              <a:latin typeface="OpenSans"/>
            </a:endParaRPr>
          </a:p>
        </p:txBody>
      </p:sp>
      <p:pic>
        <p:nvPicPr>
          <p:cNvPr id="3" name="Picture 2"/>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5867400" y="2857500"/>
            <a:ext cx="6565961" cy="3258990"/>
          </a:xfrm>
          <a:prstGeom prst="rect">
            <a:avLst/>
          </a:prstGeom>
        </p:spPr>
      </p:pic>
    </p:spTree>
    <p:extLst>
      <p:ext uri="{BB962C8B-B14F-4D97-AF65-F5344CB8AC3E}">
        <p14:creationId xmlns:p14="http://schemas.microsoft.com/office/powerpoint/2010/main" val="259217882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013061">
            <a:off x="16706314" y="8082114"/>
            <a:ext cx="1871060" cy="1854688"/>
          </a:xfrm>
          <a:prstGeom prst="rect">
            <a:avLst/>
          </a:prstGeom>
        </p:spPr>
      </p:pic>
      <p:pic>
        <p:nvPicPr>
          <p:cNvPr id="22" name="Picture 5"/>
          <p:cNvPicPr>
            <a:picLocks noChangeAspect="1"/>
          </p:cNvPicPr>
          <p:nvPr/>
        </p:nvPicPr>
        <p:blipFill rotWithShape="1">
          <a:blip r:embed="rId10"/>
          <a:srcRect l="71258" t="36429"/>
          <a:stretch/>
        </p:blipFill>
        <p:spPr>
          <a:xfrm>
            <a:off x="3026788" y="7501679"/>
            <a:ext cx="1828800" cy="2323662"/>
          </a:xfrm>
          <a:prstGeom prst="rect">
            <a:avLst/>
          </a:prstGeom>
        </p:spPr>
      </p:pic>
      <p:pic>
        <p:nvPicPr>
          <p:cNvPr id="3" name="Picture 2"/>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673039" y="2477935"/>
            <a:ext cx="6565961" cy="3258990"/>
          </a:xfrm>
          <a:prstGeom prst="rect">
            <a:avLst/>
          </a:prstGeom>
        </p:spPr>
      </p:pic>
      <p:sp>
        <p:nvSpPr>
          <p:cNvPr id="10" name="Oval Callout 9"/>
          <p:cNvSpPr/>
          <p:nvPr/>
        </p:nvSpPr>
        <p:spPr>
          <a:xfrm>
            <a:off x="8375357" y="620968"/>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8015300" y="2324100"/>
                <a:ext cx="9144000" cy="6825651"/>
              </a:xfrm>
              <a:prstGeom prst="rect">
                <a:avLst/>
              </a:prstGeom>
            </p:spPr>
            <p:txBody>
              <a:bodyPr>
                <a:spAutoFit/>
              </a:bodyPr>
              <a:lstStyle/>
              <a:p>
                <a:pPr algn="just">
                  <a:lnSpc>
                    <a:spcPct val="150000"/>
                  </a:lnSpc>
                  <a:spcAft>
                    <a:spcPts val="800"/>
                  </a:spcAft>
                </a:pPr>
                <a:r>
                  <a:rPr lang="en-US" sz="3800" smtClean="0">
                    <a:ea typeface="Arial" panose="020B0604020202020204" pitchFamily="34" charset="0"/>
                    <a:cs typeface="Times New Roman" panose="02020603050405020304" pitchFamily="18" charset="0"/>
                  </a:rPr>
                  <a:t>a) Ta có AB // CD (gt) mà </a:t>
                </a:r>
                <a14:m>
                  <m:oMath xmlns:m="http://schemas.openxmlformats.org/officeDocument/2006/math">
                    <m:r>
                      <m:rPr>
                        <m:sty m:val="p"/>
                      </m:rPr>
                      <a:rPr lang="en-US" sz="3800">
                        <a:effectLst/>
                        <a:ea typeface="Arial" panose="020B0604020202020204" pitchFamily="34" charset="0"/>
                        <a:cs typeface="Times New Roman" panose="02020603050405020304" pitchFamily="18" charset="0"/>
                      </a:rPr>
                      <m:t>BI</m:t>
                    </m:r>
                    <m:r>
                      <a:rPr lang="en-US" sz="3800">
                        <a:effectLst/>
                        <a:ea typeface="Arial" panose="020B0604020202020204" pitchFamily="34" charset="0"/>
                        <a:cs typeface="Times New Roman" panose="02020603050405020304" pitchFamily="18" charset="0"/>
                      </a:rPr>
                      <m:t>⊥</m:t>
                    </m:r>
                    <m:r>
                      <m:rPr>
                        <m:sty m:val="p"/>
                      </m:rPr>
                      <a:rPr lang="en-US" sz="3800">
                        <a:effectLst/>
                        <a:ea typeface="Arial" panose="020B0604020202020204" pitchFamily="34" charset="0"/>
                        <a:cs typeface="Times New Roman" panose="02020603050405020304" pitchFamily="18" charset="0"/>
                      </a:rPr>
                      <m:t>CD</m:t>
                    </m:r>
                  </m:oMath>
                </a14:m>
                <a:r>
                  <a:rPr lang="en-US" sz="3800">
                    <a:effectLst/>
                    <a:ea typeface="Dotum" panose="020B0600000101010101" pitchFamily="34" charset="-127"/>
                    <a:cs typeface="Times New Roman" panose="02020603050405020304" pitchFamily="18" charset="0"/>
                  </a:rPr>
                  <a:t> (gt)</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800" b="0" i="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ea typeface="Arial" panose="020B0604020202020204" pitchFamily="34" charset="0"/>
                        <a:cs typeface="Times New Roman" panose="02020603050405020304" pitchFamily="18" charset="0"/>
                      </a:rPr>
                      <m:t>BI</m:t>
                    </m:r>
                    <m:r>
                      <a:rPr lang="en-US" sz="3800">
                        <a:effectLst/>
                        <a:ea typeface="Arial" panose="020B0604020202020204" pitchFamily="34" charset="0"/>
                        <a:cs typeface="Times New Roman" panose="02020603050405020304" pitchFamily="18" charset="0"/>
                      </a:rPr>
                      <m:t>⊥</m:t>
                    </m:r>
                    <m:r>
                      <m:rPr>
                        <m:sty m:val="p"/>
                      </m:rPr>
                      <a:rPr lang="en-US" sz="3800">
                        <a:effectLst/>
                        <a:ea typeface="Arial" panose="020B0604020202020204" pitchFamily="34" charset="0"/>
                        <a:cs typeface="Times New Roman" panose="02020603050405020304" pitchFamily="18" charset="0"/>
                      </a:rPr>
                      <m:t>AB</m:t>
                    </m:r>
                  </m:oMath>
                </a14:m>
                <a:r>
                  <a:rPr lang="en-US" sz="3800">
                    <a:effectLst/>
                    <a:ea typeface="Dotum" panose="020B0600000101010101" pitchFamily="34" charset="-127"/>
                    <a:cs typeface="Times New Roman" panose="02020603050405020304" pitchFamily="18" charset="0"/>
                  </a:rPr>
                  <a:t>. Suy ra </a:t>
                </a:r>
                <a14:m>
                  <m:oMath xmlns:m="http://schemas.openxmlformats.org/officeDocument/2006/math">
                    <m:acc>
                      <m:accPr>
                        <m:chr m:val="̂"/>
                        <m:ctrlPr>
                          <a:rPr lang="en-US" sz="3800" i="1">
                            <a:effectLst/>
                            <a:ea typeface="Dotum" panose="020B0600000101010101" pitchFamily="34" charset="-127"/>
                            <a:cs typeface="Times New Roman" panose="02020603050405020304" pitchFamily="18" charset="0"/>
                          </a:rPr>
                        </m:ctrlPr>
                      </m:accPr>
                      <m:e>
                        <m:r>
                          <m:rPr>
                            <m:sty m:val="p"/>
                          </m:rPr>
                          <a:rPr lang="en-US" sz="3800">
                            <a:effectLst/>
                            <a:ea typeface="Dotum" panose="020B0600000101010101" pitchFamily="34" charset="-127"/>
                            <a:cs typeface="Times New Roman" panose="02020603050405020304" pitchFamily="18" charset="0"/>
                          </a:rPr>
                          <m:t>ABI</m:t>
                        </m:r>
                      </m:e>
                    </m:acc>
                    <m:r>
                      <a:rPr lang="en-US" sz="3800">
                        <a:effectLst/>
                        <a:ea typeface="Dotum" panose="020B0600000101010101" pitchFamily="34" charset="-127"/>
                        <a:cs typeface="Times New Roman" panose="02020603050405020304" pitchFamily="18" charset="0"/>
                      </a:rPr>
                      <m:t>=</m:t>
                    </m:r>
                    <m:sSup>
                      <m:sSupPr>
                        <m:ctrlPr>
                          <a:rPr lang="en-US" sz="3800" i="1">
                            <a:effectLst/>
                            <a:ea typeface="Dotum" panose="020B0600000101010101" pitchFamily="34" charset="-127"/>
                            <a:cs typeface="Times New Roman" panose="02020603050405020304" pitchFamily="18" charset="0"/>
                          </a:rPr>
                        </m:ctrlPr>
                      </m:sSupPr>
                      <m:e>
                        <m:r>
                          <a:rPr lang="en-US" sz="3800">
                            <a:effectLst/>
                            <a:ea typeface="Dotum" panose="020B0600000101010101" pitchFamily="34" charset="-127"/>
                            <a:cs typeface="Times New Roman" panose="02020603050405020304" pitchFamily="18" charset="0"/>
                          </a:rPr>
                          <m:t>90</m:t>
                        </m:r>
                      </m:e>
                      <m:sup>
                        <m:r>
                          <m:rPr>
                            <m:sty m:val="p"/>
                          </m:rPr>
                          <a:rPr lang="en-US" sz="3800">
                            <a:effectLst/>
                            <a:ea typeface="Dotum" panose="020B0600000101010101" pitchFamily="34" charset="-127"/>
                            <a:cs typeface="Times New Roman" panose="02020603050405020304" pitchFamily="18" charset="0"/>
                          </a:rPr>
                          <m:t>o</m:t>
                        </m:r>
                      </m:sup>
                    </m:sSup>
                  </m:oMath>
                </a14:m>
                <a:r>
                  <a:rPr lang="en-US" sz="3800">
                    <a:effectLst/>
                    <a:ea typeface="Dotum" panose="020B0600000101010101" pitchFamily="34" charset="-127"/>
                    <a:cs typeface="Times New Roman" panose="02020603050405020304" pitchFamily="18" charset="0"/>
                  </a:rPr>
                  <a:t>.</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r>
                  <a:rPr lang="en-US" sz="3800">
                    <a:effectLst/>
                    <a:ea typeface="Arial" panose="020B0604020202020204" pitchFamily="34" charset="0"/>
                    <a:cs typeface="Times New Roman" panose="02020603050405020304" pitchFamily="18" charset="0"/>
                  </a:rPr>
                  <a:t>Xét </a:t>
                </a:r>
                <a14:m>
                  <m:oMath xmlns:m="http://schemas.openxmlformats.org/officeDocument/2006/math">
                    <m:r>
                      <a:rPr lang="en-US" sz="3800">
                        <a:effectLst/>
                        <a:ea typeface="Arial" panose="020B0604020202020204" pitchFamily="34" charset="0"/>
                        <a:cs typeface="Times New Roman" panose="02020603050405020304" pitchFamily="18" charset="0"/>
                      </a:rPr>
                      <m:t>∆</m:t>
                    </m:r>
                    <m:r>
                      <m:rPr>
                        <m:sty m:val="p"/>
                      </m:rPr>
                      <a:rPr lang="en-US" sz="3800">
                        <a:effectLst/>
                        <a:ea typeface="Arial" panose="020B0604020202020204" pitchFamily="34" charset="0"/>
                        <a:cs typeface="Times New Roman" panose="02020603050405020304" pitchFamily="18" charset="0"/>
                      </a:rPr>
                      <m:t>AHI</m:t>
                    </m:r>
                  </m:oMath>
                </a14:m>
                <a:r>
                  <a:rPr lang="en-US" sz="3800">
                    <a:effectLst/>
                    <a:ea typeface="Dotum" panose="020B0600000101010101" pitchFamily="34" charset="-127"/>
                    <a:cs typeface="Times New Roman" panose="02020603050405020304" pitchFamily="18" charset="0"/>
                  </a:rPr>
                  <a:t> và </a:t>
                </a:r>
                <a14:m>
                  <m:oMath xmlns:m="http://schemas.openxmlformats.org/officeDocument/2006/math">
                    <m:r>
                      <a:rPr lang="en-US" sz="3800">
                        <a:effectLst/>
                        <a:ea typeface="Dotum" panose="020B0600000101010101" pitchFamily="34" charset="-127"/>
                        <a:cs typeface="Times New Roman" panose="02020603050405020304" pitchFamily="18" charset="0"/>
                      </a:rPr>
                      <m:t>∆</m:t>
                    </m:r>
                    <m:r>
                      <m:rPr>
                        <m:sty m:val="p"/>
                      </m:rPr>
                      <a:rPr lang="en-US" sz="3800">
                        <a:effectLst/>
                        <a:ea typeface="Dotum" panose="020B0600000101010101" pitchFamily="34" charset="-127"/>
                        <a:cs typeface="Times New Roman" panose="02020603050405020304" pitchFamily="18" charset="0"/>
                      </a:rPr>
                      <m:t>ABI</m:t>
                    </m:r>
                  </m:oMath>
                </a14:m>
                <a:r>
                  <a:rPr lang="en-US" sz="3800">
                    <a:effectLst/>
                    <a:ea typeface="Dotum" panose="020B0600000101010101" pitchFamily="34" charset="-127"/>
                    <a:cs typeface="Times New Roman" panose="02020603050405020304" pitchFamily="18" charset="0"/>
                  </a:rPr>
                  <a:t> có:</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14:m>
                  <m:oMath xmlns:m="http://schemas.openxmlformats.org/officeDocument/2006/math">
                    <m:acc>
                      <m:accPr>
                        <m:chr m:val="̂"/>
                        <m:ctrlPr>
                          <a:rPr lang="en-US" sz="3800" i="1">
                            <a:effectLst/>
                            <a:ea typeface="Arial" panose="020B0604020202020204" pitchFamily="34" charset="0"/>
                            <a:cs typeface="Times New Roman" panose="02020603050405020304" pitchFamily="18" charset="0"/>
                          </a:rPr>
                        </m:ctrlPr>
                      </m:accPr>
                      <m:e>
                        <m:r>
                          <m:rPr>
                            <m:sty m:val="p"/>
                          </m:rPr>
                          <a:rPr lang="en-US" sz="3800">
                            <a:effectLst/>
                            <a:ea typeface="Arial" panose="020B0604020202020204" pitchFamily="34" charset="0"/>
                            <a:cs typeface="Times New Roman" panose="02020603050405020304" pitchFamily="18" charset="0"/>
                          </a:rPr>
                          <m:t>AHI</m:t>
                        </m:r>
                      </m:e>
                    </m:acc>
                    <m:r>
                      <a:rPr lang="en-US" sz="3800">
                        <a:effectLst/>
                        <a:ea typeface="Arial" panose="020B0604020202020204" pitchFamily="34" charset="0"/>
                        <a:cs typeface="Times New Roman" panose="02020603050405020304" pitchFamily="18" charset="0"/>
                      </a:rPr>
                      <m:t>=</m:t>
                    </m:r>
                    <m:acc>
                      <m:accPr>
                        <m:chr m:val="̂"/>
                        <m:ctrlPr>
                          <a:rPr lang="en-US" sz="3800" i="1">
                            <a:effectLst/>
                            <a:ea typeface="Arial" panose="020B0604020202020204" pitchFamily="34" charset="0"/>
                            <a:cs typeface="Times New Roman" panose="02020603050405020304" pitchFamily="18" charset="0"/>
                          </a:rPr>
                        </m:ctrlPr>
                      </m:accPr>
                      <m:e>
                        <m:r>
                          <m:rPr>
                            <m:sty m:val="p"/>
                          </m:rPr>
                          <a:rPr lang="en-US" sz="3800">
                            <a:effectLst/>
                            <a:ea typeface="Arial" panose="020B0604020202020204" pitchFamily="34" charset="0"/>
                            <a:cs typeface="Times New Roman" panose="02020603050405020304" pitchFamily="18" charset="0"/>
                          </a:rPr>
                          <m:t>ABI</m:t>
                        </m:r>
                      </m:e>
                    </m:acc>
                    <m:r>
                      <a:rPr lang="en-US" sz="3800">
                        <a:effectLst/>
                        <a:ea typeface="Arial" panose="020B0604020202020204" pitchFamily="34" charset="0"/>
                        <a:cs typeface="Times New Roman" panose="02020603050405020304" pitchFamily="18" charset="0"/>
                      </a:rPr>
                      <m:t>=</m:t>
                    </m:r>
                    <m:sSup>
                      <m:sSupPr>
                        <m:ctrlPr>
                          <a:rPr lang="en-US" sz="3800" i="1">
                            <a:effectLst/>
                            <a:ea typeface="Arial" panose="020B0604020202020204" pitchFamily="34" charset="0"/>
                            <a:cs typeface="Times New Roman" panose="02020603050405020304" pitchFamily="18" charset="0"/>
                          </a:rPr>
                        </m:ctrlPr>
                      </m:sSupPr>
                      <m:e>
                        <m:r>
                          <a:rPr lang="en-US" sz="3800">
                            <a:effectLst/>
                            <a:ea typeface="Arial" panose="020B0604020202020204" pitchFamily="34" charset="0"/>
                            <a:cs typeface="Times New Roman" panose="02020603050405020304" pitchFamily="18" charset="0"/>
                          </a:rPr>
                          <m:t>90</m:t>
                        </m:r>
                      </m:e>
                      <m:sup>
                        <m:r>
                          <m:rPr>
                            <m:sty m:val="p"/>
                          </m:rPr>
                          <a:rPr lang="en-US" sz="3800">
                            <a:effectLst/>
                            <a:ea typeface="Arial" panose="020B0604020202020204" pitchFamily="34" charset="0"/>
                            <a:cs typeface="Times New Roman" panose="02020603050405020304" pitchFamily="18" charset="0"/>
                          </a:rPr>
                          <m:t>o</m:t>
                        </m:r>
                      </m:sup>
                    </m:sSup>
                  </m:oMath>
                </a14:m>
                <a:r>
                  <a:rPr lang="en-US" sz="3800">
                    <a:effectLst/>
                    <a:ea typeface="Dotum" panose="020B0600000101010101" pitchFamily="34" charset="-127"/>
                    <a:cs typeface="Times New Roman" panose="02020603050405020304" pitchFamily="18" charset="0"/>
                  </a:rPr>
                  <a:t> </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14:m>
                  <m:oMath xmlns:m="http://schemas.openxmlformats.org/officeDocument/2006/math">
                    <m:acc>
                      <m:accPr>
                        <m:chr m:val="̂"/>
                        <m:ctrlPr>
                          <a:rPr lang="en-US" sz="3800" i="1">
                            <a:effectLst/>
                            <a:ea typeface="Arial" panose="020B0604020202020204" pitchFamily="34" charset="0"/>
                            <a:cs typeface="Times New Roman" panose="02020603050405020304" pitchFamily="18" charset="0"/>
                          </a:rPr>
                        </m:ctrlPr>
                      </m:accPr>
                      <m:e>
                        <m:r>
                          <m:rPr>
                            <m:sty m:val="p"/>
                          </m:rPr>
                          <a:rPr lang="en-US" sz="3800">
                            <a:effectLst/>
                            <a:ea typeface="Arial" panose="020B0604020202020204" pitchFamily="34" charset="0"/>
                            <a:cs typeface="Times New Roman" panose="02020603050405020304" pitchFamily="18" charset="0"/>
                          </a:rPr>
                          <m:t>BAI</m:t>
                        </m:r>
                      </m:e>
                    </m:acc>
                    <m:r>
                      <a:rPr lang="en-US" sz="3800">
                        <a:effectLst/>
                        <a:ea typeface="Arial" panose="020B0604020202020204" pitchFamily="34" charset="0"/>
                        <a:cs typeface="Times New Roman" panose="02020603050405020304" pitchFamily="18" charset="0"/>
                      </a:rPr>
                      <m:t>=</m:t>
                    </m:r>
                    <m:acc>
                      <m:accPr>
                        <m:chr m:val="̂"/>
                        <m:ctrlPr>
                          <a:rPr lang="en-US" sz="3800" i="1">
                            <a:effectLst/>
                            <a:ea typeface="Arial" panose="020B0604020202020204" pitchFamily="34" charset="0"/>
                            <a:cs typeface="Times New Roman" panose="02020603050405020304" pitchFamily="18" charset="0"/>
                          </a:rPr>
                        </m:ctrlPr>
                      </m:accPr>
                      <m:e>
                        <m:r>
                          <m:rPr>
                            <m:sty m:val="p"/>
                          </m:rPr>
                          <a:rPr lang="en-US" sz="3800">
                            <a:effectLst/>
                            <a:ea typeface="Arial" panose="020B0604020202020204" pitchFamily="34" charset="0"/>
                            <a:cs typeface="Times New Roman" panose="02020603050405020304" pitchFamily="18" charset="0"/>
                          </a:rPr>
                          <m:t>HIB</m:t>
                        </m:r>
                      </m:e>
                    </m:acc>
                  </m:oMath>
                </a14:m>
                <a:r>
                  <a:rPr lang="en-US" sz="3800">
                    <a:effectLst/>
                    <a:ea typeface="Dotum" panose="020B0600000101010101" pitchFamily="34" charset="-127"/>
                    <a:cs typeface="Times New Roman" panose="02020603050405020304" pitchFamily="18" charset="0"/>
                  </a:rPr>
                  <a:t> (so le trong)</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r>
                  <a:rPr lang="en-US" sz="3800">
                    <a:effectLst/>
                    <a:ea typeface="Arial" panose="020B0604020202020204" pitchFamily="34" charset="0"/>
                    <a:cs typeface="Times New Roman" panose="02020603050405020304" pitchFamily="18" charset="0"/>
                  </a:rPr>
                  <a:t>AI chung</a:t>
                </a:r>
              </a:p>
              <a:p>
                <a:pPr algn="just">
                  <a:lnSpc>
                    <a:spcPct val="150000"/>
                  </a:lnSpc>
                  <a:spcAft>
                    <a:spcPts val="800"/>
                  </a:spcAft>
                </a:pPr>
                <a14:m>
                  <m:oMath xmlns:m="http://schemas.openxmlformats.org/officeDocument/2006/math">
                    <m:r>
                      <a:rPr lang="en-US" sz="3800" b="0" i="0" smtClean="0">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ea typeface="Arial" panose="020B0604020202020204" pitchFamily="34" charset="0"/>
                        <a:cs typeface="Times New Roman" panose="02020603050405020304" pitchFamily="18" charset="0"/>
                      </a:rPr>
                      <m:t>∆</m:t>
                    </m:r>
                    <m:r>
                      <m:rPr>
                        <m:sty m:val="p"/>
                      </m:rPr>
                      <a:rPr lang="en-US" sz="3800">
                        <a:effectLst/>
                        <a:ea typeface="Arial" panose="020B0604020202020204" pitchFamily="34" charset="0"/>
                        <a:cs typeface="Times New Roman" panose="02020603050405020304" pitchFamily="18" charset="0"/>
                      </a:rPr>
                      <m:t>ABI</m:t>
                    </m:r>
                    <m:r>
                      <a:rPr lang="en-US" sz="3800">
                        <a:effectLst/>
                        <a:ea typeface="Arial" panose="020B0604020202020204" pitchFamily="34" charset="0"/>
                        <a:cs typeface="Times New Roman" panose="02020603050405020304" pitchFamily="18" charset="0"/>
                      </a:rPr>
                      <m:t>=∆</m:t>
                    </m:r>
                    <m:r>
                      <m:rPr>
                        <m:sty m:val="p"/>
                      </m:rPr>
                      <a:rPr lang="en-US" sz="3800">
                        <a:effectLst/>
                        <a:ea typeface="Arial" panose="020B0604020202020204" pitchFamily="34" charset="0"/>
                        <a:cs typeface="Times New Roman" panose="02020603050405020304" pitchFamily="18" charset="0"/>
                      </a:rPr>
                      <m:t>AHI</m:t>
                    </m:r>
                  </m:oMath>
                </a14:m>
                <a:r>
                  <a:rPr lang="en-US" sz="3800">
                    <a:effectLst/>
                    <a:ea typeface="Dotum" panose="020B0600000101010101" pitchFamily="34" charset="-127"/>
                    <a:cs typeface="Times New Roman" panose="02020603050405020304" pitchFamily="18" charset="0"/>
                  </a:rPr>
                  <a:t> </a:t>
                </a:r>
                <a:r>
                  <a:rPr lang="en-US" sz="3800">
                    <a:effectLst/>
                    <a:ea typeface="Dotum" panose="020B0600000101010101" pitchFamily="34" charset="-127"/>
                    <a:cs typeface="Times New Roman" panose="02020603050405020304" pitchFamily="18" charset="0"/>
                  </a:rPr>
                  <a:t>(</a:t>
                </a:r>
                <a:r>
                  <a:rPr lang="en-US" sz="3800" smtClean="0">
                    <a:effectLst/>
                    <a:ea typeface="Dotum" panose="020B0600000101010101" pitchFamily="34" charset="-127"/>
                    <a:cs typeface="Times New Roman" panose="02020603050405020304" pitchFamily="18" charset="0"/>
                  </a:rPr>
                  <a:t>g.c.g)</a:t>
                </a:r>
                <a:r>
                  <a:rPr lang="en-US" sz="3800" smtClean="0">
                    <a:ea typeface="Dotum" panose="020B0600000101010101" pitchFamily="34" charset="-127"/>
                    <a:cs typeface="Times New Roman" panose="02020603050405020304" pitchFamily="18" charset="0"/>
                  </a:rPr>
                  <a:t> </a:t>
                </a:r>
                <a14:m>
                  <m:oMath xmlns:m="http://schemas.openxmlformats.org/officeDocument/2006/math">
                    <m:r>
                      <a:rPr lang="en-US" sz="3800" b="0" i="0" smtClean="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i="0" smtClean="0">
                        <a:effectLst/>
                        <a:latin typeface="Cambria Math" panose="02040503050406030204" pitchFamily="18" charset="0"/>
                        <a:ea typeface="Dotum" panose="020B0600000101010101" pitchFamily="34" charset="-127"/>
                        <a:cs typeface="Times New Roman" panose="02020603050405020304" pitchFamily="18" charset="0"/>
                      </a:rPr>
                      <m:t>AH</m:t>
                    </m:r>
                    <m:r>
                      <a:rPr lang="en-US" sz="3800" i="0" smtClean="0">
                        <a:effectLst/>
                        <a:latin typeface="Cambria Math" panose="02040503050406030204" pitchFamily="18" charset="0"/>
                        <a:ea typeface="Dotum" panose="020B0600000101010101" pitchFamily="34" charset="-127"/>
                        <a:cs typeface="Times New Roman" panose="02020603050405020304" pitchFamily="18" charset="0"/>
                      </a:rPr>
                      <m:t> = </m:t>
                    </m:r>
                    <m:r>
                      <m:rPr>
                        <m:sty m:val="p"/>
                      </m:rPr>
                      <a:rPr lang="en-US" sz="3800" i="0">
                        <a:effectLst/>
                        <a:latin typeface="Cambria Math" panose="02040503050406030204" pitchFamily="18" charset="0"/>
                        <a:ea typeface="Dotum" panose="020B0600000101010101" pitchFamily="34" charset="-127"/>
                        <a:cs typeface="Times New Roman" panose="02020603050405020304" pitchFamily="18" charset="0"/>
                      </a:rPr>
                      <m:t>BI</m:t>
                    </m:r>
                  </m:oMath>
                </a14:m>
                <a:endParaRPr lang="en-US" sz="3800">
                  <a:effectLs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8015300" y="2324100"/>
                <a:ext cx="9144000" cy="6825651"/>
              </a:xfrm>
              <a:prstGeom prst="rect">
                <a:avLst/>
              </a:prstGeom>
              <a:blipFill>
                <a:blip r:embed="rId13"/>
                <a:stretch>
                  <a:fillRect l="-2200" b="-2679"/>
                </a:stretch>
              </a:blipFill>
            </p:spPr>
            <p:txBody>
              <a:bodyPr/>
              <a:lstStyle/>
              <a:p>
                <a:r>
                  <a:rPr lang="en-US">
                    <a:noFill/>
                  </a:rPr>
                  <a:t> </a:t>
                </a:r>
              </a:p>
            </p:txBody>
          </p:sp>
        </mc:Fallback>
      </mc:AlternateContent>
    </p:spTree>
    <p:extLst>
      <p:ext uri="{BB962C8B-B14F-4D97-AF65-F5344CB8AC3E}">
        <p14:creationId xmlns:p14="http://schemas.microsoft.com/office/powerpoint/2010/main" val="157643885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down)">
                                      <p:cBhvr>
                                        <p:cTn id="20" dur="500"/>
                                        <p:tgtEl>
                                          <p:spTgt spid="2">
                                            <p:txEl>
                                              <p:pRg st="1" end="1"/>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8" dur="500"/>
                                        <p:tgtEl>
                                          <p:spTgt spid="2">
                                            <p:txEl>
                                              <p:pRg st="3" end="3"/>
                                            </p:txEl>
                                          </p:spTgt>
                                        </p:tgtEl>
                                      </p:cBhvr>
                                    </p:animEffect>
                                  </p:childTnLst>
                                </p:cTn>
                              </p:par>
                            </p:childTnLst>
                          </p:cTn>
                        </p:par>
                        <p:par>
                          <p:cTn id="29" fill="hold">
                            <p:stCondLst>
                              <p:cond delay="2000"/>
                            </p:stCondLst>
                            <p:childTnLst>
                              <p:par>
                                <p:cTn id="30" presetID="16" presetClass="entr" presetSubtype="21" fill="hold" nodeType="after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 calcmode="lin" valueType="num">
                                      <p:cBhvr>
                                        <p:cTn id="40"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013061">
            <a:off x="16706314" y="8082114"/>
            <a:ext cx="1871060" cy="1854688"/>
          </a:xfrm>
          <a:prstGeom prst="rect">
            <a:avLst/>
          </a:prstGeom>
        </p:spPr>
      </p:pic>
      <p:pic>
        <p:nvPicPr>
          <p:cNvPr id="22" name="Picture 5"/>
          <p:cNvPicPr>
            <a:picLocks noChangeAspect="1"/>
          </p:cNvPicPr>
          <p:nvPr/>
        </p:nvPicPr>
        <p:blipFill rotWithShape="1">
          <a:blip r:embed="rId10"/>
          <a:srcRect l="71258" t="36429"/>
          <a:stretch/>
        </p:blipFill>
        <p:spPr>
          <a:xfrm>
            <a:off x="3026788" y="7501679"/>
            <a:ext cx="1828800" cy="2323662"/>
          </a:xfrm>
          <a:prstGeom prst="rect">
            <a:avLst/>
          </a:prstGeom>
        </p:spPr>
      </p:pic>
      <p:pic>
        <p:nvPicPr>
          <p:cNvPr id="3" name="Picture 2"/>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673039" y="2477935"/>
            <a:ext cx="6565961" cy="3258990"/>
          </a:xfrm>
          <a:prstGeom prst="rect">
            <a:avLst/>
          </a:prstGeom>
        </p:spPr>
      </p:pic>
      <p:sp>
        <p:nvSpPr>
          <p:cNvPr id="10" name="Oval Callout 9"/>
          <p:cNvSpPr/>
          <p:nvPr/>
        </p:nvSpPr>
        <p:spPr>
          <a:xfrm>
            <a:off x="8375357" y="620968"/>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8015300" y="2324100"/>
                <a:ext cx="9144000" cy="6093143"/>
              </a:xfrm>
              <a:prstGeom prst="rect">
                <a:avLst/>
              </a:prstGeom>
            </p:spPr>
            <p:txBody>
              <a:bodyPr>
                <a:spAutoFit/>
              </a:bodyPr>
              <a:lstStyle/>
              <a:p>
                <a:pPr lvl="0" algn="just">
                  <a:lnSpc>
                    <a:spcPct val="150000"/>
                  </a:lnSpc>
                  <a:spcAft>
                    <a:spcPts val="800"/>
                  </a:spcAft>
                  <a:defRPr/>
                </a:pPr>
                <a:r>
                  <a:rPr lang="en-US" sz="4000" smtClean="0">
                    <a:solidFill>
                      <a:srgbClr val="434343"/>
                    </a:solidFill>
                    <a:ea typeface="Arial" panose="020B0604020202020204" pitchFamily="34" charset="0"/>
                    <a:cs typeface="Times New Roman" panose="02020603050405020304" pitchFamily="18" charset="0"/>
                  </a:rPr>
                  <a:t>b</a:t>
                </a:r>
                <a:r>
                  <a:rPr lang="en-US" sz="4000">
                    <a:solidFill>
                      <a:srgbClr val="434343"/>
                    </a:solidFill>
                    <a:ea typeface="Arial" panose="020B0604020202020204" pitchFamily="34" charset="0"/>
                    <a:cs typeface="Times New Roman" panose="02020603050405020304" pitchFamily="18" charset="0"/>
                  </a:rPr>
                  <a:t>) Xét </a:t>
                </a:r>
                <a14:m>
                  <m:oMath xmlns:m="http://schemas.openxmlformats.org/officeDocument/2006/math">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AHD</m:t>
                    </m:r>
                  </m:oMath>
                </a14:m>
                <a:r>
                  <a:rPr lang="en-US" sz="4000">
                    <a:solidFill>
                      <a:srgbClr val="434343"/>
                    </a:solidFill>
                    <a:ea typeface="Dotum" panose="020B0600000101010101" pitchFamily="34" charset="-127"/>
                    <a:cs typeface="Times New Roman" panose="02020603050405020304" pitchFamily="18" charset="0"/>
                  </a:rPr>
                  <a:t> và </a:t>
                </a:r>
                <a14:m>
                  <m:oMath xmlns:m="http://schemas.openxmlformats.org/officeDocument/2006/math">
                    <m:r>
                      <a:rPr lang="en-US" sz="4000">
                        <a:solidFill>
                          <a:srgbClr val="434343"/>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solidFill>
                          <a:srgbClr val="434343"/>
                        </a:solidFill>
                        <a:latin typeface="Cambria Math" panose="02040503050406030204" pitchFamily="18" charset="0"/>
                        <a:ea typeface="Dotum" panose="020B0600000101010101" pitchFamily="34" charset="-127"/>
                        <a:cs typeface="Times New Roman" panose="02020603050405020304" pitchFamily="18" charset="0"/>
                      </a:rPr>
                      <m:t>BIC</m:t>
                    </m:r>
                  </m:oMath>
                </a14:m>
                <a:r>
                  <a:rPr lang="en-US" sz="4000">
                    <a:solidFill>
                      <a:srgbClr val="434343"/>
                    </a:solidFill>
                    <a:ea typeface="Dotum" panose="020B0600000101010101" pitchFamily="34" charset="-127"/>
                    <a:cs typeface="Times New Roman" panose="02020603050405020304" pitchFamily="18" charset="0"/>
                  </a:rPr>
                  <a:t> có:</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AHD</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BIC</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90</m:t>
                        </m:r>
                      </m:e>
                      <m:sup>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a:solidFill>
                      <a:srgbClr val="434343"/>
                    </a:solidFill>
                    <a:ea typeface="Dotum" panose="020B0600000101010101" pitchFamily="34" charset="-127"/>
                    <a:cs typeface="Times New Roman" panose="02020603050405020304" pitchFamily="18" charset="0"/>
                  </a:rPr>
                  <a:t> </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D</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C</m:t>
                        </m:r>
                      </m:e>
                    </m:acc>
                  </m:oMath>
                </a14:m>
                <a:r>
                  <a:rPr lang="en-US" sz="4000">
                    <a:solidFill>
                      <a:srgbClr val="434343"/>
                    </a:solidFill>
                    <a:ea typeface="Dotum" panose="020B0600000101010101" pitchFamily="34" charset="-127"/>
                    <a:cs typeface="Times New Roman" panose="02020603050405020304" pitchFamily="18" charset="0"/>
                  </a:rPr>
                  <a:t> (ABCD là hình thang cân)</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r>
                  <a:rPr lang="en-US" sz="4000">
                    <a:solidFill>
                      <a:srgbClr val="434343"/>
                    </a:solidFill>
                    <a:ea typeface="Arial" panose="020B0604020202020204" pitchFamily="34" charset="0"/>
                    <a:cs typeface="Times New Roman" panose="02020603050405020304" pitchFamily="18" charset="0"/>
                  </a:rPr>
                  <a:t>AH = BI (theo a)</a:t>
                </a:r>
              </a:p>
              <a:p>
                <a:pPr lvl="0" algn="just">
                  <a:lnSpc>
                    <a:spcPct val="150000"/>
                  </a:lnSpc>
                  <a:spcAft>
                    <a:spcPts val="800"/>
                  </a:spcAft>
                  <a:defRPr/>
                </a:pPr>
                <a14:m>
                  <m:oMath xmlns:m="http://schemas.openxmlformats.org/officeDocument/2006/math">
                    <m: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AHD</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BIC</m:t>
                    </m:r>
                  </m:oMath>
                </a14:m>
                <a:r>
                  <a:rPr lang="en-US" sz="4000">
                    <a:solidFill>
                      <a:srgbClr val="434343"/>
                    </a:solidFill>
                    <a:ea typeface="Dotum" panose="020B0600000101010101" pitchFamily="34" charset="-127"/>
                    <a:cs typeface="Times New Roman" panose="02020603050405020304" pitchFamily="18" charset="0"/>
                  </a:rPr>
                  <a:t> (g.c.g)</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r>
                      <a:rPr lang="en-US" sz="4000" b="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AD</m:t>
                    </m:r>
                    <m:r>
                      <a:rPr lang="en-US" sz="400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 = </m:t>
                    </m:r>
                    <m:r>
                      <m:rPr>
                        <m:sty m:val="p"/>
                      </m:rPr>
                      <a:rPr lang="en-US" sz="400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BC</m:t>
                    </m:r>
                  </m:oMath>
                </a14:m>
                <a:r>
                  <a:rPr lang="en-US" sz="4000">
                    <a:solidFill>
                      <a:srgbClr val="434343"/>
                    </a:solidFill>
                    <a:ea typeface="Dotum" panose="020B0600000101010101" pitchFamily="34" charset="-127"/>
                    <a:cs typeface="Times New Roman" panose="02020603050405020304" pitchFamily="18" charset="0"/>
                  </a:rPr>
                  <a:t>.</a:t>
                </a:r>
                <a:endParaRPr lang="en-US" sz="4000">
                  <a:solidFill>
                    <a:srgbClr val="434343"/>
                  </a:solidFill>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8015300" y="2324100"/>
                <a:ext cx="9144000" cy="6093143"/>
              </a:xfrm>
              <a:prstGeom prst="rect">
                <a:avLst/>
              </a:prstGeom>
              <a:blipFill>
                <a:blip r:embed="rId13"/>
                <a:stretch>
                  <a:fillRect l="-2400" b="-3300"/>
                </a:stretch>
              </a:blipFill>
            </p:spPr>
            <p:txBody>
              <a:bodyPr/>
              <a:lstStyle/>
              <a:p>
                <a:r>
                  <a:rPr lang="en-US">
                    <a:noFill/>
                  </a:rPr>
                  <a:t> </a:t>
                </a:r>
              </a:p>
            </p:txBody>
          </p:sp>
        </mc:Fallback>
      </mc:AlternateContent>
    </p:spTree>
    <p:extLst>
      <p:ext uri="{BB962C8B-B14F-4D97-AF65-F5344CB8AC3E}">
        <p14:creationId xmlns:p14="http://schemas.microsoft.com/office/powerpoint/2010/main" val="427837289"/>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p:cTn id="23"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2">
                                            <p:txEl>
                                              <p:pRg st="4" end="4"/>
                                            </p:txEl>
                                          </p:spTgt>
                                        </p:tgtEl>
                                      </p:cBhvr>
                                    </p:animEffect>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066800" y="3009900"/>
            <a:ext cx="16074118" cy="3581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476118" y="3205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6781800" y="1349210"/>
            <a:ext cx="476912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5500" b="1" kern="12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sz="5500" b="1" dirty="0">
              <a:solidFill>
                <a:srgbClr val="FF0000"/>
              </a:solidFill>
              <a:latin typeface="+mj-lt"/>
            </a:endParaRPr>
          </a:p>
        </p:txBody>
      </p:sp>
      <p:sp>
        <p:nvSpPr>
          <p:cNvPr id="44" name="Google Shape;2254;p39"/>
          <p:cNvSpPr/>
          <p:nvPr/>
        </p:nvSpPr>
        <p:spPr>
          <a:xfrm>
            <a:off x="6477000" y="134921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783080" y="876228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910565" y="2970784"/>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501351" y="304799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 name="Rectangle 1"/>
          <p:cNvSpPr/>
          <p:nvPr/>
        </p:nvSpPr>
        <p:spPr>
          <a:xfrm>
            <a:off x="1914361" y="3659475"/>
            <a:ext cx="8763000" cy="2169825"/>
          </a:xfrm>
          <a:prstGeom prst="rect">
            <a:avLst/>
          </a:prstGeom>
        </p:spPr>
        <p:txBody>
          <a:bodyPr wrap="square">
            <a:spAutoFit/>
          </a:bodyPr>
          <a:lstStyle/>
          <a:p>
            <a:pPr algn="just">
              <a:lnSpc>
                <a:spcPct val="150000"/>
              </a:lnSpc>
              <a:spcAft>
                <a:spcPts val="800"/>
              </a:spcAft>
            </a:pPr>
            <a:r>
              <a:rPr lang="nl-NL" sz="4500" b="1" u="sng">
                <a:latin typeface="Arial" panose="020B0604020202020204" pitchFamily="34" charset="0"/>
                <a:ea typeface="Calibri" panose="020F0502020204030204" pitchFamily="34" charset="0"/>
                <a:cs typeface="Times New Roman" panose="02020603050405020304" pitchFamily="18" charset="0"/>
              </a:rPr>
              <a:t>Định </a:t>
            </a:r>
            <a:r>
              <a:rPr lang="nl-NL" sz="4500" b="1" u="sng">
                <a:latin typeface="Arial" panose="020B0604020202020204" pitchFamily="34" charset="0"/>
                <a:ea typeface="Calibri" panose="020F0502020204030204" pitchFamily="34" charset="0"/>
                <a:cs typeface="Times New Roman" panose="02020603050405020304" pitchFamily="18" charset="0"/>
              </a:rPr>
              <a:t>lí </a:t>
            </a:r>
            <a:r>
              <a:rPr lang="nl-NL" sz="4500" b="1" u="sng" smtClean="0">
                <a:latin typeface="Arial" panose="020B0604020202020204" pitchFamily="34" charset="0"/>
                <a:ea typeface="Calibri" panose="020F0502020204030204" pitchFamily="34" charset="0"/>
                <a:cs typeface="Times New Roman" panose="02020603050405020304" pitchFamily="18" charset="0"/>
              </a:rPr>
              <a:t>1:</a:t>
            </a:r>
            <a:r>
              <a:rPr lang="nl-NL" sz="4500" b="1" smtClean="0">
                <a:latin typeface="Arial" panose="020B0604020202020204" pitchFamily="34" charset="0"/>
                <a:ea typeface="Calibri" panose="020F0502020204030204" pitchFamily="34" charset="0"/>
                <a:cs typeface="Times New Roman" panose="02020603050405020304" pitchFamily="18" charset="0"/>
              </a:rPr>
              <a:t> Trong </a:t>
            </a:r>
            <a:r>
              <a:rPr lang="nl-NL" sz="4500" b="1">
                <a:latin typeface="Arial" panose="020B0604020202020204" pitchFamily="34" charset="0"/>
                <a:ea typeface="Calibri" panose="020F0502020204030204" pitchFamily="34" charset="0"/>
                <a:cs typeface="Times New Roman" panose="02020603050405020304" pitchFamily="18" charset="0"/>
              </a:rPr>
              <a:t>hình thang cân, hai cạnh bên bằng nhau.</a:t>
            </a:r>
            <a:endParaRPr lang="en-US" sz="45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295861" y="7734300"/>
            <a:ext cx="5863628" cy="2220849"/>
          </a:xfrm>
          <a:prstGeom prst="rect">
            <a:avLst/>
          </a:prstGeom>
        </p:spPr>
      </p:pic>
      <p:grpSp>
        <p:nvGrpSpPr>
          <p:cNvPr id="9" name="Group 8"/>
          <p:cNvGrpSpPr/>
          <p:nvPr/>
        </p:nvGrpSpPr>
        <p:grpSpPr>
          <a:xfrm>
            <a:off x="12127405" y="3801979"/>
            <a:ext cx="4099988" cy="2057400"/>
            <a:chOff x="12420600" y="3848100"/>
            <a:chExt cx="4099988" cy="2057400"/>
          </a:xfrm>
        </p:grpSpPr>
        <p:sp>
          <p:nvSpPr>
            <p:cNvPr id="4" name="Trapezoid 3"/>
            <p:cNvSpPr/>
            <p:nvPr/>
          </p:nvSpPr>
          <p:spPr>
            <a:xfrm>
              <a:off x="12420600" y="3848100"/>
              <a:ext cx="4099988" cy="2057400"/>
            </a:xfrm>
            <a:prstGeom prst="trapezoid">
              <a:avLst>
                <a:gd name="adj" fmla="val 36696"/>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2705724"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649200"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5916849" y="4724400"/>
              <a:ext cx="437524" cy="228600"/>
              <a:chOff x="15916849" y="4724400"/>
              <a:chExt cx="437524" cy="228600"/>
            </a:xfrm>
          </p:grpSpPr>
          <p:cxnSp>
            <p:nvCxnSpPr>
              <p:cNvPr id="18" name="Straight Connector 17"/>
              <p:cNvCxnSpPr/>
              <p:nvPr/>
            </p:nvCxnSpPr>
            <p:spPr>
              <a:xfrm>
                <a:off x="15973373"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916849"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165312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31"/>
                                        </p:tgtEl>
                                        <p:attrNameLst>
                                          <p:attrName>style.visibility</p:attrName>
                                        </p:attrNameLst>
                                      </p:cBhvr>
                                      <p:to>
                                        <p:strVal val="visible"/>
                                      </p:to>
                                    </p:set>
                                    <p:animEffect transition="in" filter="fade">
                                      <p:cBhvr>
                                        <p:cTn id="11" dur="500"/>
                                        <p:tgtEl>
                                          <p:spTgt spid="2231"/>
                                        </p:tgtEl>
                                      </p:cBhvr>
                                    </p:animEffect>
                                    <p:anim calcmode="lin" valueType="num">
                                      <p:cBhvr>
                                        <p:cTn id="12" dur="500" fill="hold"/>
                                        <p:tgtEl>
                                          <p:spTgt spid="2231"/>
                                        </p:tgtEl>
                                        <p:attrNameLst>
                                          <p:attrName>ppt_x</p:attrName>
                                        </p:attrNameLst>
                                      </p:cBhvr>
                                      <p:tavLst>
                                        <p:tav tm="0">
                                          <p:val>
                                            <p:strVal val="#ppt_x"/>
                                          </p:val>
                                        </p:tav>
                                        <p:tav tm="100000">
                                          <p:val>
                                            <p:strVal val="#ppt_x"/>
                                          </p:val>
                                        </p:tav>
                                      </p:tavLst>
                                    </p:anim>
                                    <p:anim calcmode="lin" valueType="num">
                                      <p:cBhvr>
                                        <p:cTn id="13" dur="500" fill="hold"/>
                                        <p:tgtEl>
                                          <p:spTgt spid="22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229"/>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194868" y="1391640"/>
            <a:ext cx="6728174" cy="2837460"/>
          </a:xfrm>
          <a:prstGeom prst="rect">
            <a:avLst/>
          </a:prstGeom>
        </p:spPr>
      </p:pic>
      <p:sp>
        <p:nvSpPr>
          <p:cNvPr id="2255" name="Google Shape;2255;p39"/>
          <p:cNvSpPr/>
          <p:nvPr/>
        </p:nvSpPr>
        <p:spPr>
          <a:xfrm>
            <a:off x="323151" y="288696"/>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705600" y="324468"/>
            <a:ext cx="4648200" cy="1085232"/>
          </a:xfrm>
          <a:prstGeom prst="rect">
            <a:avLst/>
          </a:prstGeom>
        </p:spPr>
        <p:txBody>
          <a:bodyPr spcFirstLastPara="1" wrap="square" lIns="182850" tIns="182850" rIns="182850" bIns="182850" anchor="ctr" anchorCtr="0">
            <a:noAutofit/>
          </a:bodyPr>
          <a:lstStyle/>
          <a:p>
            <a:pPr lvl="0">
              <a:buClrTx/>
              <a:buSzTx/>
            </a:pPr>
            <a:r>
              <a:rPr lang="en-US" sz="4500" b="1" kern="1200" dirty="0">
                <a:solidFill>
                  <a:srgbClr val="FF0000"/>
                </a:solidFill>
                <a:latin typeface="Arial"/>
                <a:ea typeface="+mn-ea"/>
                <a:cs typeface="Arial" panose="020B0604020202020204" pitchFamily="34" charset="0"/>
              </a:rPr>
              <a:t>LUYỆN TẬP </a:t>
            </a:r>
            <a:r>
              <a:rPr lang="en-US" sz="4500" b="1" kern="1200" dirty="0" smtClean="0">
                <a:solidFill>
                  <a:srgbClr val="FF0000"/>
                </a:solidFill>
                <a:latin typeface="Arial"/>
                <a:ea typeface="+mn-ea"/>
                <a:cs typeface="Arial" panose="020B0604020202020204" pitchFamily="34" charset="0"/>
              </a:rPr>
              <a:t>2</a:t>
            </a:r>
            <a:endParaRPr lang="en-US" sz="4500" b="1" kern="1200" dirty="0">
              <a:solidFill>
                <a:srgbClr val="FF0000"/>
              </a:solidFill>
              <a:latin typeface="Arial"/>
              <a:ea typeface="+mn-ea"/>
              <a:cs typeface="Arial" panose="020B0604020202020204" pitchFamily="34" charset="0"/>
            </a:endParaRPr>
          </a:p>
        </p:txBody>
      </p:sp>
      <p:sp>
        <p:nvSpPr>
          <p:cNvPr id="44" name="Google Shape;2254;p39"/>
          <p:cNvSpPr/>
          <p:nvPr/>
        </p:nvSpPr>
        <p:spPr>
          <a:xfrm>
            <a:off x="6500984" y="28468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227809" y="269192"/>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7301441" y="288696"/>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 name="Oval Callout 16"/>
          <p:cNvSpPr/>
          <p:nvPr/>
        </p:nvSpPr>
        <p:spPr>
          <a:xfrm>
            <a:off x="8150391" y="4632027"/>
            <a:ext cx="1758617" cy="930953"/>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sp>
        <p:nvSpPr>
          <p:cNvPr id="15" name="Google Shape;2255;p39"/>
          <p:cNvSpPr/>
          <p:nvPr/>
        </p:nvSpPr>
        <p:spPr>
          <a:xfrm>
            <a:off x="17001880" y="8973962"/>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6" name="Google Shape;2256;p39"/>
          <p:cNvSpPr/>
          <p:nvPr/>
        </p:nvSpPr>
        <p:spPr>
          <a:xfrm>
            <a:off x="16741565" y="93650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323151" y="2080345"/>
                <a:ext cx="11030649" cy="2072555"/>
              </a:xfrm>
              <a:prstGeom prst="rect">
                <a:avLst/>
              </a:prstGeom>
            </p:spPr>
            <p:txBody>
              <a:bodyPr wrap="square">
                <a:spAutoFit/>
              </a:bodyPr>
              <a:lstStyle/>
              <a:p>
                <a:pPr lvl="0" algn="just">
                  <a:lnSpc>
                    <a:spcPct val="150000"/>
                  </a:lnSpc>
                  <a:spcAft>
                    <a:spcPts val="800"/>
                  </a:spcAft>
                </a:pPr>
                <a:r>
                  <a:rPr lang="vi-VN" sz="4000" smtClean="0">
                    <a:solidFill>
                      <a:srgbClr val="000000"/>
                    </a:solidFill>
                    <a:latin typeface="OpenSans"/>
                  </a:rPr>
                  <a:t>Cho tứ giác ABCD như Hình 3.18. </a:t>
                </a:r>
                <a:r>
                  <a:rPr lang="vi-VN" sz="4000" smtClean="0">
                    <a:solidFill>
                      <a:srgbClr val="000000"/>
                    </a:solidFill>
                    <a:latin typeface="OpenSans"/>
                  </a:rPr>
                  <a:t>Biết rằng</a:t>
                </a:r>
                <a:endParaRPr lang="en-US" sz="4000" smtClean="0">
                  <a:solidFill>
                    <a:srgbClr val="000000"/>
                  </a:solidFill>
                  <a:latin typeface="OpenSans"/>
                </a:endParaRPr>
              </a:p>
              <a:p>
                <a:pPr lvl="0" algn="just">
                  <a:lnSpc>
                    <a:spcPct val="150000"/>
                  </a:lnSpc>
                  <a:spcAft>
                    <a:spcPts val="800"/>
                  </a:spcAft>
                </a:pPr>
                <a:r>
                  <a:rPr lang="vi-VN" sz="4000" smtClean="0">
                    <a:solidFill>
                      <a:srgbClr val="000000"/>
                    </a:solidFill>
                    <a:latin typeface="OpenSans"/>
                  </a:rPr>
                  <a:t> </a:t>
                </a: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D</m:t>
                            </m:r>
                          </m:e>
                          <m:sub>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1</m:t>
                            </m:r>
                          </m:sub>
                        </m:sSub>
                      </m:e>
                    </m:acc>
                  </m:oMath>
                </a14:m>
                <a:r>
                  <a:rPr lang="en-US" sz="4000" smtClean="0">
                    <a:solidFill>
                      <a:srgbClr val="000000"/>
                    </a:solidFill>
                    <a:latin typeface="OpenSans"/>
                  </a:rPr>
                  <a:t>. </a:t>
                </a:r>
                <a:r>
                  <a:rPr lang="vi-VN" sz="4000" smtClean="0">
                    <a:solidFill>
                      <a:srgbClr val="000000"/>
                    </a:solidFill>
                    <a:latin typeface="OpenSans"/>
                  </a:rPr>
                  <a:t>Chứng </a:t>
                </a:r>
                <a:r>
                  <a:rPr lang="vi-VN" sz="4000">
                    <a:solidFill>
                      <a:srgbClr val="000000"/>
                    </a:solidFill>
                    <a:latin typeface="OpenSans"/>
                  </a:rPr>
                  <a:t>minh rằng </a:t>
                </a:r>
                <a14:m>
                  <m:oMath xmlns:m="http://schemas.openxmlformats.org/officeDocument/2006/math">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AD</m:t>
                    </m:r>
                    <m: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m:t>
                    </m:r>
                    <m:r>
                      <m:rPr>
                        <m:sty m:val="p"/>
                      </m:rP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C</m:t>
                    </m:r>
                    <m: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4000">
                  <a:solidFill>
                    <a:srgbClr val="000000"/>
                  </a:solidFill>
                  <a:latin typeface="OpenSans"/>
                </a:endParaRPr>
              </a:p>
            </p:txBody>
          </p:sp>
        </mc:Choice>
        <mc:Fallback>
          <p:sp>
            <p:nvSpPr>
              <p:cNvPr id="5" name="Rectangle 4"/>
              <p:cNvSpPr>
                <a:spLocks noRot="1" noChangeAspect="1" noMove="1" noResize="1" noEditPoints="1" noAdjustHandles="1" noChangeArrowheads="1" noChangeShapeType="1" noTextEdit="1"/>
              </p:cNvSpPr>
              <p:nvPr/>
            </p:nvSpPr>
            <p:spPr>
              <a:xfrm>
                <a:off x="323151" y="2080345"/>
                <a:ext cx="11030649" cy="2072555"/>
              </a:xfrm>
              <a:prstGeom prst="rect">
                <a:avLst/>
              </a:prstGeom>
              <a:blipFill>
                <a:blip r:embed="rId5"/>
                <a:stretch>
                  <a:fillRect l="-1934" b="-58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500591" y="5838539"/>
                <a:ext cx="17526000" cy="4257961"/>
              </a:xfrm>
              <a:prstGeom prst="rect">
                <a:avLst/>
              </a:prstGeom>
            </p:spPr>
            <p:txBody>
              <a:bodyPr wrap="square">
                <a:spAutoFit/>
              </a:bodyPr>
              <a:lstStyle/>
              <a:p>
                <a:pPr algn="just">
                  <a:lnSpc>
                    <a:spcPct val="150000"/>
                  </a:lnSpc>
                  <a:spcAft>
                    <a:spcPts val="800"/>
                  </a:spcAft>
                </a:pPr>
                <a:r>
                  <a:rPr lang="en-US" sz="4000" smtClean="0">
                    <a:ea typeface="Arial" panose="020B0604020202020204" pitchFamily="34" charset="0"/>
                    <a:cs typeface="Times New Roman" panose="02020603050405020304" pitchFamily="18" charset="0"/>
                  </a:rPr>
                  <a:t>Ta có: </a:t>
                </a:r>
                <a14:m>
                  <m:oMath xmlns:m="http://schemas.openxmlformats.org/officeDocument/2006/math">
                    <m:acc>
                      <m:accPr>
                        <m:chr m:val="̂"/>
                        <m:ctrlPr>
                          <a:rPr lang="en-US" sz="4000" i="1">
                            <a:effectLst/>
                            <a:ea typeface="Arial" panose="020B0604020202020204" pitchFamily="34" charset="0"/>
                            <a:cs typeface="Times New Roman" panose="02020603050405020304" pitchFamily="18" charset="0"/>
                          </a:rPr>
                        </m:ctrlPr>
                      </m:accPr>
                      <m:e>
                        <m:sSub>
                          <m:sSubPr>
                            <m:ctrlPr>
                              <a:rPr lang="en-US" sz="4000" i="1">
                                <a:effectLst/>
                                <a:ea typeface="Arial" panose="020B0604020202020204" pitchFamily="34" charset="0"/>
                                <a:cs typeface="Times New Roman" panose="02020603050405020304" pitchFamily="18" charset="0"/>
                              </a:rPr>
                            </m:ctrlPr>
                          </m:sSubPr>
                          <m:e>
                            <m:r>
                              <m:rPr>
                                <m:sty m:val="p"/>
                              </m:rPr>
                              <a:rPr lang="en-US" sz="4000">
                                <a:effectLst/>
                                <a:ea typeface="Arial" panose="020B0604020202020204" pitchFamily="34" charset="0"/>
                                <a:cs typeface="Times New Roman" panose="02020603050405020304" pitchFamily="18" charset="0"/>
                              </a:rPr>
                              <m:t>D</m:t>
                            </m:r>
                          </m:e>
                          <m:sub>
                            <m:r>
                              <a:rPr lang="en-US" sz="4000">
                                <a:effectLst/>
                                <a:ea typeface="Arial" panose="020B0604020202020204" pitchFamily="34" charset="0"/>
                                <a:cs typeface="Times New Roman" panose="02020603050405020304" pitchFamily="18" charset="0"/>
                              </a:rPr>
                              <m:t>1</m:t>
                            </m:r>
                          </m:sub>
                        </m:sSub>
                      </m:e>
                    </m:acc>
                    <m:r>
                      <a:rPr lang="en-US" sz="4000">
                        <a:effectLst/>
                        <a:ea typeface="Arial" panose="020B0604020202020204" pitchFamily="34" charset="0"/>
                        <a:cs typeface="Times New Roman" panose="02020603050405020304" pitchFamily="18" charset="0"/>
                      </a:rPr>
                      <m:t>=</m:t>
                    </m:r>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A</m:t>
                        </m:r>
                      </m:e>
                    </m:acc>
                  </m:oMath>
                </a14:m>
                <a:r>
                  <a:rPr lang="en-US" sz="4000">
                    <a:effectLst/>
                    <a:ea typeface="Dotum" panose="020B0600000101010101" pitchFamily="34" charset="-127"/>
                    <a:cs typeface="Times New Roman" panose="02020603050405020304" pitchFamily="18" charset="0"/>
                  </a:rPr>
                  <a:t> (gt) mà hai góc này ở vị trí đồng vị, nên suy ra: DC // AB.</a:t>
                </a:r>
                <a:endParaRPr lang="en-US" sz="4000">
                  <a:effectLst/>
                  <a:ea typeface="Arial" panose="020B0604020202020204" pitchFamily="34" charset="0"/>
                  <a:cs typeface="Times New Roman" panose="02020603050405020304" pitchFamily="18" charset="0"/>
                </a:endParaRPr>
              </a:p>
              <a:p>
                <a:pPr algn="just">
                  <a:lnSpc>
                    <a:spcPct val="150000"/>
                  </a:lnSpc>
                  <a:spcAft>
                    <a:spcPts val="800"/>
                  </a:spcAft>
                </a:pPr>
                <a:r>
                  <a:rPr lang="en-US" sz="4000">
                    <a:effectLst/>
                    <a:ea typeface="Arial" panose="020B0604020202020204" pitchFamily="34" charset="0"/>
                    <a:cs typeface="Times New Roman" panose="02020603050405020304" pitchFamily="18" charset="0"/>
                  </a:rPr>
                  <a:t>Vậy tứ giác ABCD là hình thang.</a:t>
                </a:r>
              </a:p>
              <a:p>
                <a:pPr algn="just">
                  <a:lnSpc>
                    <a:spcPct val="150000"/>
                  </a:lnSpc>
                  <a:spcAft>
                    <a:spcPts val="800"/>
                  </a:spcAft>
                </a:pPr>
                <a:r>
                  <a:rPr lang="en-US" sz="4000">
                    <a:effectLst/>
                    <a:ea typeface="Arial" panose="020B0604020202020204" pitchFamily="34" charset="0"/>
                    <a:cs typeface="Times New Roman" panose="02020603050405020304" pitchFamily="18" charset="0"/>
                  </a:rPr>
                  <a:t>Lại có </a:t>
                </a:r>
                <a14:m>
                  <m:oMath xmlns:m="http://schemas.openxmlformats.org/officeDocument/2006/math">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A</m:t>
                        </m:r>
                      </m:e>
                    </m:acc>
                    <m:r>
                      <a:rPr lang="en-US" sz="4000">
                        <a:effectLst/>
                        <a:ea typeface="Arial" panose="020B0604020202020204" pitchFamily="34" charset="0"/>
                        <a:cs typeface="Times New Roman" panose="02020603050405020304" pitchFamily="18" charset="0"/>
                      </a:rPr>
                      <m:t>=</m:t>
                    </m:r>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B</m:t>
                        </m:r>
                      </m:e>
                    </m:acc>
                    <m:r>
                      <a:rPr lang="en-US" sz="4000" b="0" i="0" smtClean="0">
                        <a:effectLst/>
                        <a:ea typeface="Arial" panose="020B0604020202020204" pitchFamily="34" charset="0"/>
                        <a:cs typeface="Times New Roman" panose="02020603050405020304" pitchFamily="18" charset="0"/>
                      </a:rPr>
                      <m:t>=</m:t>
                    </m:r>
                    <m:acc>
                      <m:accPr>
                        <m:chr m:val="̂"/>
                        <m:ctrlPr>
                          <a:rPr lang="en-US" sz="4000" i="1">
                            <a:ea typeface="Arial" panose="020B0604020202020204" pitchFamily="34" charset="0"/>
                            <a:cs typeface="Times New Roman" panose="02020603050405020304" pitchFamily="18" charset="0"/>
                          </a:rPr>
                        </m:ctrlPr>
                      </m:accPr>
                      <m:e>
                        <m:sSub>
                          <m:sSubPr>
                            <m:ctrlPr>
                              <a:rPr lang="en-US" sz="4000" i="1">
                                <a:ea typeface="Arial" panose="020B0604020202020204" pitchFamily="34" charset="0"/>
                                <a:cs typeface="Times New Roman" panose="02020603050405020304" pitchFamily="18" charset="0"/>
                              </a:rPr>
                            </m:ctrlPr>
                          </m:sSubPr>
                          <m:e>
                            <m:r>
                              <m:rPr>
                                <m:sty m:val="p"/>
                              </m:rPr>
                              <a:rPr lang="en-US" sz="4000">
                                <a:ea typeface="Arial" panose="020B0604020202020204" pitchFamily="34" charset="0"/>
                                <a:cs typeface="Times New Roman" panose="02020603050405020304" pitchFamily="18" charset="0"/>
                              </a:rPr>
                              <m:t>D</m:t>
                            </m:r>
                          </m:e>
                          <m:sub>
                            <m:r>
                              <a:rPr lang="en-US" sz="4000">
                                <a:ea typeface="Arial" panose="020B0604020202020204" pitchFamily="34" charset="0"/>
                                <a:cs typeface="Times New Roman" panose="02020603050405020304" pitchFamily="18" charset="0"/>
                              </a:rPr>
                              <m:t>1</m:t>
                            </m:r>
                          </m:sub>
                        </m:sSub>
                      </m:e>
                    </m:acc>
                    <m:r>
                      <a:rPr lang="en-US" sz="4000" b="0" i="0" smtClean="0">
                        <a:ea typeface="Arial" panose="020B0604020202020204" pitchFamily="34" charset="0"/>
                        <a:cs typeface="Times New Roman" panose="02020603050405020304" pitchFamily="18" charset="0"/>
                      </a:rPr>
                      <m:t>⇒</m:t>
                    </m:r>
                  </m:oMath>
                </a14:m>
                <a:r>
                  <a:rPr lang="en-US" sz="4000" smtClean="0">
                    <a:effectLst/>
                    <a:ea typeface="Dotum" panose="020B0600000101010101" pitchFamily="34" charset="-127"/>
                    <a:cs typeface="Times New Roman" panose="02020603050405020304" pitchFamily="18" charset="0"/>
                  </a:rPr>
                  <a:t> Hình </a:t>
                </a:r>
                <a:r>
                  <a:rPr lang="en-US" sz="4000">
                    <a:effectLst/>
                    <a:ea typeface="Dotum" panose="020B0600000101010101" pitchFamily="34" charset="-127"/>
                    <a:cs typeface="Times New Roman" panose="02020603050405020304" pitchFamily="18" charset="0"/>
                  </a:rPr>
                  <a:t>thang ABCD cân.</a:t>
                </a:r>
                <a:endParaRPr lang="en-US" sz="4000">
                  <a:effectLst/>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left"/>
                    </m:oMathParaPr>
                    <m:oMath xmlns:m="http://schemas.openxmlformats.org/officeDocument/2006/math">
                      <m:r>
                        <a:rPr lang="en-US" sz="4000" b="0" i="0" smtClean="0">
                          <a:effectLst/>
                          <a:ea typeface="Arial" panose="020B0604020202020204" pitchFamily="34" charset="0"/>
                          <a:cs typeface="Times New Roman" panose="02020603050405020304" pitchFamily="18" charset="0"/>
                        </a:rPr>
                        <m:t>⇒</m:t>
                      </m:r>
                      <m:r>
                        <m:rPr>
                          <m:sty m:val="p"/>
                        </m:rPr>
                        <a:rPr lang="en-US" sz="4000" i="0" smtClean="0">
                          <a:effectLst/>
                          <a:ea typeface="Arial" panose="020B0604020202020204" pitchFamily="34" charset="0"/>
                          <a:cs typeface="Times New Roman" panose="02020603050405020304" pitchFamily="18" charset="0"/>
                        </a:rPr>
                        <m:t>AD</m:t>
                      </m:r>
                      <m:r>
                        <a:rPr lang="en-US" sz="4000" i="0" smtClean="0">
                          <a:effectLst/>
                          <a:ea typeface="Arial" panose="020B0604020202020204" pitchFamily="34" charset="0"/>
                          <a:cs typeface="Times New Roman" panose="02020603050405020304" pitchFamily="18" charset="0"/>
                        </a:rPr>
                        <m:t> = </m:t>
                      </m:r>
                      <m:r>
                        <m:rPr>
                          <m:sty m:val="p"/>
                        </m:rPr>
                        <a:rPr lang="en-US" sz="4000" i="0">
                          <a:effectLst/>
                          <a:ea typeface="Arial" panose="020B0604020202020204" pitchFamily="34" charset="0"/>
                          <a:cs typeface="Times New Roman" panose="02020603050405020304" pitchFamily="18" charset="0"/>
                        </a:rPr>
                        <m:t>BC</m:t>
                      </m:r>
                    </m:oMath>
                  </m:oMathPara>
                </a14:m>
                <a:endParaRPr lang="en-US" sz="4000">
                  <a:effectLs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500591" y="5838539"/>
                <a:ext cx="17526000" cy="4257961"/>
              </a:xfrm>
              <a:prstGeom prst="rect">
                <a:avLst/>
              </a:prstGeom>
              <a:blipFill>
                <a:blip r:embed="rId6"/>
                <a:stretch>
                  <a:fillRect l="-1217"/>
                </a:stretch>
              </a:blipFill>
            </p:spPr>
            <p:txBody>
              <a:bodyPr/>
              <a:lstStyle/>
              <a:p>
                <a:r>
                  <a:rPr lang="en-US">
                    <a:noFill/>
                  </a:rPr>
                  <a:t> </a:t>
                </a:r>
              </a:p>
            </p:txBody>
          </p:sp>
        </mc:Fallback>
      </mc:AlternateContent>
    </p:spTree>
    <p:extLst>
      <p:ext uri="{BB962C8B-B14F-4D97-AF65-F5344CB8AC3E}">
        <p14:creationId xmlns:p14="http://schemas.microsoft.com/office/powerpoint/2010/main" val="2534547163"/>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500"/>
                                        <p:tgtEl>
                                          <p:spTgt spid="2">
                                            <p:txEl>
                                              <p:pRg st="0" end="0"/>
                                            </p:txEl>
                                          </p:spTgt>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down)">
                                      <p:cBhvr>
                                        <p:cTn id="28" dur="500"/>
                                        <p:tgtEl>
                                          <p:spTgt spid="2">
                                            <p:txEl>
                                              <p:pRg st="1" end="1"/>
                                            </p:txEl>
                                          </p:spTgt>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2" dur="500"/>
                                        <p:tgtEl>
                                          <p:spTgt spid="2">
                                            <p:txEl>
                                              <p:pRg st="2" end="2"/>
                                            </p:txEl>
                                          </p:spTgt>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7"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9" name="TextBox 18"/>
          <p:cNvSpPr txBox="1"/>
          <p:nvPr/>
        </p:nvSpPr>
        <p:spPr>
          <a:xfrm>
            <a:off x="1448402" y="1810077"/>
            <a:ext cx="9811340" cy="2723823"/>
          </a:xfrm>
          <a:prstGeom prst="rect">
            <a:avLst/>
          </a:prstGeom>
          <a:noFill/>
        </p:spPr>
        <p:txBody>
          <a:bodyPr wrap="square" rtlCol="0">
            <a:spAutoFit/>
          </a:bodyPr>
          <a:lstStyle/>
          <a:p>
            <a:pPr lvl="0" algn="just">
              <a:lnSpc>
                <a:spcPct val="150000"/>
              </a:lnSpc>
            </a:pPr>
            <a:r>
              <a:rPr kumimoji="0" lang="nl-NL" sz="3800" b="1" i="0" u="none" strike="noStrike" kern="0" cap="none" spc="0" normalizeH="0" baseline="0" noProof="0" smtClean="0">
                <a:ln>
                  <a:noFill/>
                </a:ln>
                <a:solidFill>
                  <a:srgbClr val="000000"/>
                </a:solidFill>
                <a:effectLst/>
                <a:uLnTx/>
                <a:uFillTx/>
                <a:latin typeface="Arial"/>
                <a:cs typeface="Arial" panose="020B0604020202020204" pitchFamily="34" charset="0"/>
                <a:sym typeface="Arial"/>
              </a:rPr>
              <a:t>HĐ2: </a:t>
            </a:r>
            <a:r>
              <a:rPr lang="vi-VN" sz="3800">
                <a:solidFill>
                  <a:srgbClr val="434343"/>
                </a:solidFill>
                <a:ea typeface="Calibri" panose="020F0502020204030204" pitchFamily="34" charset="0"/>
                <a:cs typeface="Times New Roman" panose="02020603050405020304" pitchFamily="18" charset="0"/>
              </a:rPr>
              <a:t>Cho hình thang cân ABCD, kẻ hai đường chéo AC, BD (H.3.19). Hãy chứng minh ∆ACD = ∆BDC. Từ đó suy ra AC </a:t>
            </a:r>
            <a:r>
              <a:rPr lang="vi-VN" sz="3800">
                <a:solidFill>
                  <a:srgbClr val="434343"/>
                </a:solidFill>
                <a:ea typeface="Calibri" panose="020F0502020204030204" pitchFamily="34" charset="0"/>
                <a:cs typeface="Times New Roman" panose="02020603050405020304" pitchFamily="18" charset="0"/>
              </a:rPr>
              <a:t>= </a:t>
            </a:r>
            <a:r>
              <a:rPr lang="vi-VN" sz="3800" smtClean="0">
                <a:solidFill>
                  <a:srgbClr val="434343"/>
                </a:solidFill>
                <a:ea typeface="Calibri" panose="020F0502020204030204" pitchFamily="34" charset="0"/>
                <a:cs typeface="Times New Roman" panose="02020603050405020304" pitchFamily="18" charset="0"/>
              </a:rPr>
              <a:t>BD</a:t>
            </a:r>
            <a:r>
              <a:rPr lang="en-US" sz="3800" smtClean="0">
                <a:solidFill>
                  <a:srgbClr val="434343"/>
                </a:solidFill>
                <a:ea typeface="Calibri" panose="020F0502020204030204" pitchFamily="34" charset="0"/>
                <a:cs typeface="Times New Roman" panose="02020603050405020304" pitchFamily="18" charset="0"/>
              </a:rPr>
              <a:t>.</a:t>
            </a:r>
            <a:endParaRPr lang="vi-VN" sz="3800">
              <a:solidFill>
                <a:srgbClr val="434343"/>
              </a:solidFill>
              <a:ea typeface="Calibri" panose="020F0502020204030204" pitchFamily="34" charset="0"/>
              <a:cs typeface="Times New Roman" panose="02020603050405020304" pitchFamily="18" charset="0"/>
            </a:endParaRPr>
          </a:p>
        </p:txBody>
      </p:sp>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162186">
            <a:off x="-632832" y="3923658"/>
            <a:ext cx="1871060" cy="1854688"/>
          </a:xfrm>
          <a:prstGeom prst="rect">
            <a:avLst/>
          </a:prstGeom>
        </p:spPr>
      </p:pic>
      <p:pic>
        <p:nvPicPr>
          <p:cNvPr id="22" name="Picture 5"/>
          <p:cNvPicPr>
            <a:picLocks noChangeAspect="1"/>
          </p:cNvPicPr>
          <p:nvPr/>
        </p:nvPicPr>
        <p:blipFill rotWithShape="1">
          <a:blip r:embed="rId10"/>
          <a:srcRect l="71258" t="36429"/>
          <a:stretch/>
        </p:blipFill>
        <p:spPr>
          <a:xfrm>
            <a:off x="15651307" y="7419576"/>
            <a:ext cx="1768678" cy="2247272"/>
          </a:xfrm>
          <a:prstGeom prst="rect">
            <a:avLst/>
          </a:prstGeom>
        </p:spPr>
      </p:pic>
      <p:sp>
        <p:nvSpPr>
          <p:cNvPr id="11" name="Rectangle 1"/>
          <p:cNvSpPr>
            <a:spLocks noChangeArrowheads="1"/>
          </p:cNvSpPr>
          <p:nvPr/>
        </p:nvSpPr>
        <p:spPr bwMode="auto">
          <a:xfrm>
            <a:off x="3064643" y="571500"/>
            <a:ext cx="1212864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vi-VN" altLang="en-US" sz="4300" b="1">
                <a:solidFill>
                  <a:srgbClr val="0070C0"/>
                </a:solidFill>
              </a:rPr>
              <a:t>Tính chất về đường chéo của hình </a:t>
            </a:r>
            <a:r>
              <a:rPr lang="vi-VN" altLang="en-US" sz="4300" b="1">
                <a:solidFill>
                  <a:srgbClr val="0070C0"/>
                </a:solidFill>
              </a:rPr>
              <a:t>thang </a:t>
            </a:r>
            <a:r>
              <a:rPr lang="vi-VN" altLang="en-US" sz="4300" b="1" smtClean="0">
                <a:solidFill>
                  <a:srgbClr val="0070C0"/>
                </a:solidFill>
              </a:rPr>
              <a:t>cân</a:t>
            </a:r>
            <a:endParaRPr kumimoji="0" lang="en-US" altLang="en-US" sz="43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endParaRP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192000" y="1485900"/>
            <a:ext cx="5616694" cy="2971575"/>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404286" y="5793309"/>
                <a:ext cx="9144000" cy="4226991"/>
              </a:xfrm>
              <a:prstGeom prst="rect">
                <a:avLst/>
              </a:prstGeom>
            </p:spPr>
            <p:txBody>
              <a:bodyPr>
                <a:spAutoFit/>
              </a:bodyPr>
              <a:lstStyle/>
              <a:p>
                <a:pPr>
                  <a:lnSpc>
                    <a:spcPct val="150000"/>
                  </a:lnSpc>
                  <a:spcAft>
                    <a:spcPts val="800"/>
                  </a:spcAft>
                </a:pPr>
                <a:r>
                  <a:rPr lang="en-US" sz="4000" smtClean="0">
                    <a:ea typeface="Arial" panose="020B0604020202020204" pitchFamily="34" charset="0"/>
                    <a:cs typeface="Times New Roman" panose="02020603050405020304" pitchFamily="18" charset="0"/>
                  </a:rPr>
                  <a:t>Xét </a:t>
                </a:r>
                <a14:m>
                  <m:oMath xmlns:m="http://schemas.openxmlformats.org/officeDocument/2006/math">
                    <m:r>
                      <a:rPr lang="en-US" sz="4000">
                        <a:effectLst/>
                        <a:ea typeface="Arial" panose="020B0604020202020204" pitchFamily="34" charset="0"/>
                        <a:cs typeface="Times New Roman" panose="02020603050405020304" pitchFamily="18" charset="0"/>
                      </a:rPr>
                      <m:t>∆</m:t>
                    </m:r>
                    <m:r>
                      <m:rPr>
                        <m:sty m:val="p"/>
                      </m:rPr>
                      <a:rPr lang="en-US" sz="4000">
                        <a:effectLst/>
                        <a:ea typeface="Arial" panose="020B0604020202020204" pitchFamily="34" charset="0"/>
                        <a:cs typeface="Times New Roman" panose="02020603050405020304" pitchFamily="18" charset="0"/>
                      </a:rPr>
                      <m:t>ACD</m:t>
                    </m:r>
                  </m:oMath>
                </a14:m>
                <a:r>
                  <a:rPr lang="en-US" sz="4000">
                    <a:effectLst/>
                    <a:ea typeface="Dotum" panose="020B0600000101010101" pitchFamily="34" charset="-127"/>
                    <a:cs typeface="Times New Roman" panose="02020603050405020304" pitchFamily="18" charset="0"/>
                  </a:rPr>
                  <a:t> và </a:t>
                </a:r>
                <a14:m>
                  <m:oMath xmlns:m="http://schemas.openxmlformats.org/officeDocument/2006/math">
                    <m:r>
                      <a:rPr lang="en-US" sz="4000">
                        <a:effectLst/>
                        <a:ea typeface="Dotum" panose="020B0600000101010101" pitchFamily="34" charset="-127"/>
                        <a:cs typeface="Times New Roman" panose="02020603050405020304" pitchFamily="18" charset="0"/>
                      </a:rPr>
                      <m:t>∆</m:t>
                    </m:r>
                    <m:r>
                      <m:rPr>
                        <m:sty m:val="p"/>
                      </m:rPr>
                      <a:rPr lang="en-US" sz="4000">
                        <a:effectLst/>
                        <a:ea typeface="Dotum" panose="020B0600000101010101" pitchFamily="34" charset="-127"/>
                        <a:cs typeface="Times New Roman" panose="02020603050405020304" pitchFamily="18" charset="0"/>
                      </a:rPr>
                      <m:t>BDC</m:t>
                    </m:r>
                  </m:oMath>
                </a14:m>
                <a:r>
                  <a:rPr lang="en-US" sz="4000">
                    <a:effectLst/>
                    <a:ea typeface="Dotum" panose="020B0600000101010101" pitchFamily="34" charset="-127"/>
                    <a:cs typeface="Times New Roman" panose="02020603050405020304" pitchFamily="18" charset="0"/>
                  </a:rPr>
                  <a:t> có:</a:t>
                </a:r>
                <a:endParaRPr lang="en-US" sz="4000">
                  <a:effectLst/>
                  <a:ea typeface="Arial" panose="020B0604020202020204" pitchFamily="34" charset="0"/>
                  <a:cs typeface="Times New Roman" panose="02020603050405020304" pitchFamily="18" charset="0"/>
                </a:endParaRPr>
              </a:p>
              <a:p>
                <a:pPr>
                  <a:lnSpc>
                    <a:spcPct val="150000"/>
                  </a:lnSpc>
                  <a:spcAft>
                    <a:spcPts val="800"/>
                  </a:spcAft>
                </a:pPr>
                <a:r>
                  <a:rPr lang="en-US" sz="4000">
                    <a:effectLst/>
                    <a:ea typeface="Arial" panose="020B0604020202020204" pitchFamily="34" charset="0"/>
                    <a:cs typeface="Times New Roman" panose="02020603050405020304" pitchFamily="18" charset="0"/>
                  </a:rPr>
                  <a:t>CD chung</a:t>
                </a:r>
              </a:p>
              <a:p>
                <a:pPr>
                  <a:lnSpc>
                    <a:spcPct val="150000"/>
                  </a:lnSpc>
                  <a:spcAft>
                    <a:spcPts val="800"/>
                  </a:spcAft>
                </a:pPr>
                <a:r>
                  <a:rPr lang="en-US" sz="4000">
                    <a:effectLst/>
                    <a:ea typeface="Arial" panose="020B0604020202020204" pitchFamily="34" charset="0"/>
                    <a:cs typeface="Times New Roman" panose="02020603050405020304" pitchFamily="18" charset="0"/>
                  </a:rPr>
                  <a:t>AD = BC</a:t>
                </a:r>
              </a:p>
              <a:p>
                <a:pPr>
                  <a:lnSpc>
                    <a:spcPct val="150000"/>
                  </a:lnSpc>
                  <a:spcAft>
                    <a:spcPts val="800"/>
                  </a:spcAft>
                </a:pPr>
                <a14:m>
                  <m:oMath xmlns:m="http://schemas.openxmlformats.org/officeDocument/2006/math">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ADC</m:t>
                        </m:r>
                      </m:e>
                    </m:acc>
                    <m:r>
                      <a:rPr lang="en-US" sz="4000">
                        <a:effectLst/>
                        <a:ea typeface="Arial" panose="020B0604020202020204" pitchFamily="34" charset="0"/>
                        <a:cs typeface="Times New Roman" panose="02020603050405020304" pitchFamily="18" charset="0"/>
                      </a:rPr>
                      <m:t>=</m:t>
                    </m:r>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BCD</m:t>
                        </m:r>
                      </m:e>
                    </m:acc>
                  </m:oMath>
                </a14:m>
                <a:r>
                  <a:rPr lang="en-US" sz="4000">
                    <a:effectLst/>
                    <a:ea typeface="Dotum" panose="020B0600000101010101" pitchFamily="34" charset="-127"/>
                    <a:cs typeface="Times New Roman" panose="02020603050405020304" pitchFamily="18" charset="0"/>
                  </a:rPr>
                  <a:t> </a:t>
                </a:r>
                <a:endParaRPr lang="en-US" sz="4000">
                  <a:effectLst/>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404286" y="5793309"/>
                <a:ext cx="9144000" cy="4226991"/>
              </a:xfrm>
              <a:prstGeom prst="rect">
                <a:avLst/>
              </a:prstGeom>
              <a:blipFill>
                <a:blip r:embed="rId12"/>
                <a:stretch>
                  <a:fillRect l="-2333"/>
                </a:stretch>
              </a:blipFill>
            </p:spPr>
            <p:txBody>
              <a:bodyPr/>
              <a:lstStyle/>
              <a:p>
                <a:r>
                  <a:rPr lang="en-US">
                    <a:noFill/>
                  </a:rPr>
                  <a:t> </a:t>
                </a:r>
              </a:p>
            </p:txBody>
          </p:sp>
        </mc:Fallback>
      </mc:AlternateContent>
      <p:sp>
        <p:nvSpPr>
          <p:cNvPr id="7" name="Left Brace 6"/>
          <p:cNvSpPr/>
          <p:nvPr/>
        </p:nvSpPr>
        <p:spPr>
          <a:xfrm flipH="1">
            <a:off x="4876800" y="7132097"/>
            <a:ext cx="685800" cy="2667000"/>
          </a:xfrm>
          <a:prstGeom prst="leftBrac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Rectangle 7"/>
              <p:cNvSpPr/>
              <p:nvPr/>
            </p:nvSpPr>
            <p:spPr>
              <a:xfrm>
                <a:off x="5996339" y="7393508"/>
                <a:ext cx="5653535" cy="2144177"/>
              </a:xfrm>
              <a:prstGeom prst="rect">
                <a:avLst/>
              </a:prstGeom>
            </p:spPr>
            <p:txBody>
              <a:bodyPr wrap="none">
                <a:spAutoFit/>
              </a:bodyPr>
              <a:lstStyle/>
              <a:p>
                <a:pPr lvl="0">
                  <a:lnSpc>
                    <a:spcPct val="150000"/>
                  </a:lnSpc>
                  <a:spcAft>
                    <a:spcPts val="800"/>
                  </a:spcAft>
                </a:pPr>
                <a14:m>
                  <m:oMath xmlns:m="http://schemas.openxmlformats.org/officeDocument/2006/math">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ACD</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BDC</m:t>
                    </m:r>
                  </m:oMath>
                </a14:m>
                <a:r>
                  <a:rPr lang="en-US" sz="4000">
                    <a:solidFill>
                      <a:srgbClr val="434343"/>
                    </a:solidFill>
                    <a:ea typeface="Dotum" panose="020B0600000101010101" pitchFamily="34" charset="-127"/>
                    <a:cs typeface="Times New Roman" panose="02020603050405020304" pitchFamily="18" charset="0"/>
                  </a:rPr>
                  <a:t> (c.g.c)</a:t>
                </a:r>
                <a:r>
                  <a:rPr lang="en-US" sz="4000">
                    <a:solidFill>
                      <a:srgbClr val="434343"/>
                    </a:solidFill>
                    <a:ea typeface="Dotum" panose="020B0600000101010101" pitchFamily="34" charset="-127"/>
                    <a:cs typeface="Times New Roman" panose="02020603050405020304" pitchFamily="18" charset="0"/>
                  </a:rPr>
                  <a:t> </a:t>
                </a:r>
                <a:endParaRPr lang="en-US" sz="4000" smtClean="0">
                  <a:solidFill>
                    <a:srgbClr val="434343"/>
                  </a:solidFill>
                  <a:ea typeface="Dotum" panose="020B0600000101010101" pitchFamily="34" charset="-127"/>
                  <a:cs typeface="Times New Roman" panose="02020603050405020304" pitchFamily="18" charset="0"/>
                </a:endParaRPr>
              </a:p>
              <a:p>
                <a:pPr lvl="0">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AC</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BD</m:t>
                      </m:r>
                    </m:oMath>
                  </m:oMathPara>
                </a14:m>
                <a:endParaRPr lang="en-US" sz="4000">
                  <a:solidFill>
                    <a:srgbClr val="434343"/>
                  </a:solidFill>
                  <a:ea typeface="Arial" panose="020B060402020202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5996339" y="7393508"/>
                <a:ext cx="5653535" cy="2144177"/>
              </a:xfrm>
              <a:prstGeom prst="rect">
                <a:avLst/>
              </a:prstGeom>
              <a:blipFill>
                <a:blip r:embed="rId13"/>
                <a:stretch>
                  <a:fillRect r="-2805"/>
                </a:stretch>
              </a:blipFill>
            </p:spPr>
            <p:txBody>
              <a:bodyPr/>
              <a:lstStyle/>
              <a:p>
                <a:r>
                  <a:rPr lang="en-US">
                    <a:noFill/>
                  </a:rPr>
                  <a:t> </a:t>
                </a:r>
              </a:p>
            </p:txBody>
          </p:sp>
        </mc:Fallback>
      </mc:AlternateContent>
      <p:sp>
        <p:nvSpPr>
          <p:cNvPr id="15" name="Oval Callout 14"/>
          <p:cNvSpPr/>
          <p:nvPr/>
        </p:nvSpPr>
        <p:spPr>
          <a:xfrm>
            <a:off x="8249655" y="4822147"/>
            <a:ext cx="1732546" cy="778553"/>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65007299"/>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down)">
                                      <p:cBhvr>
                                        <p:cTn id="29" dur="500"/>
                                        <p:tgtEl>
                                          <p:spTgt spid="5">
                                            <p:txEl>
                                              <p:pRg st="0" end="0"/>
                                            </p:txEl>
                                          </p:spTgt>
                                        </p:tgtEl>
                                      </p:cBhvr>
                                    </p:animEffect>
                                  </p:childTnLst>
                                </p:cTn>
                              </p:par>
                            </p:childTnLst>
                          </p:cTn>
                        </p:par>
                        <p:par>
                          <p:cTn id="30" fill="hold">
                            <p:stCondLst>
                              <p:cond delay="500"/>
                            </p:stCondLst>
                            <p:childTnLst>
                              <p:par>
                                <p:cTn id="31" presetID="14" presetClass="entr" presetSubtype="10" fill="hold" nodeType="after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3" dur="500"/>
                                        <p:tgtEl>
                                          <p:spTgt spid="5">
                                            <p:txEl>
                                              <p:pRg st="1" end="1"/>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6" dur="500"/>
                                        <p:tgtEl>
                                          <p:spTgt spid="5">
                                            <p:txEl>
                                              <p:pRg st="2" end="2"/>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9" dur="500"/>
                                        <p:tgtEl>
                                          <p:spTgt spid="5">
                                            <p:txEl>
                                              <p:pRg st="3" end="3"/>
                                            </p:txEl>
                                          </p:spTgt>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par>
                                <p:cTn id="44" presetID="22" presetClass="entr" presetSubtype="4" fill="hold" nodeType="with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wipe(down)">
                                      <p:cBhvr>
                                        <p:cTn id="46" dur="500"/>
                                        <p:tgtEl>
                                          <p:spTgt spid="8">
                                            <p:txEl>
                                              <p:pRg st="0" end="0"/>
                                            </p:txEl>
                                          </p:spTgt>
                                        </p:tgtEl>
                                      </p:cBhvr>
                                    </p:animEffect>
                                  </p:childTnLst>
                                </p:cTn>
                              </p:par>
                            </p:childTnLst>
                          </p:cTn>
                        </p:par>
                        <p:par>
                          <p:cTn id="47" fill="hold">
                            <p:stCondLst>
                              <p:cond delay="1500"/>
                            </p:stCondLst>
                            <p:childTnLst>
                              <p:par>
                                <p:cTn id="48" presetID="14" presetClass="entr" presetSubtype="10" fill="hold" nodeType="after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5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7"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066800" y="3009900"/>
            <a:ext cx="16074118" cy="3581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476118" y="3205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781800" y="1349210"/>
            <a:ext cx="476912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5500" b="1" kern="12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sz="5500" b="1" dirty="0">
              <a:solidFill>
                <a:srgbClr val="FF0000"/>
              </a:solidFill>
              <a:latin typeface="+mj-lt"/>
            </a:endParaRPr>
          </a:p>
        </p:txBody>
      </p:sp>
      <p:sp>
        <p:nvSpPr>
          <p:cNvPr id="44" name="Google Shape;2254;p39"/>
          <p:cNvSpPr/>
          <p:nvPr/>
        </p:nvSpPr>
        <p:spPr>
          <a:xfrm>
            <a:off x="6477000" y="134921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783080" y="876228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910565" y="2970784"/>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501351" y="304799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1"/>
          <p:cNvSpPr/>
          <p:nvPr/>
        </p:nvSpPr>
        <p:spPr>
          <a:xfrm>
            <a:off x="1658356" y="3735675"/>
            <a:ext cx="9924044" cy="2169825"/>
          </a:xfrm>
          <a:prstGeom prst="rect">
            <a:avLst/>
          </a:prstGeom>
        </p:spPr>
        <p:txBody>
          <a:bodyPr wrap="square">
            <a:spAutoFit/>
          </a:bodyPr>
          <a:lstStyle/>
          <a:p>
            <a:pPr lvl="0" algn="just">
              <a:lnSpc>
                <a:spcPct val="150000"/>
              </a:lnSpc>
              <a:spcAft>
                <a:spcPts val="800"/>
              </a:spcAft>
            </a:pPr>
            <a:r>
              <a:rPr lang="vi-VN" sz="4500" b="1" u="sng">
                <a:solidFill>
                  <a:srgbClr val="434343"/>
                </a:solidFill>
                <a:ea typeface="Calibri" panose="020F0502020204030204" pitchFamily="34" charset="0"/>
                <a:cs typeface="Times New Roman" panose="02020603050405020304" pitchFamily="18" charset="0"/>
              </a:rPr>
              <a:t>Định </a:t>
            </a:r>
            <a:r>
              <a:rPr lang="vi-VN" sz="4500" b="1" u="sng">
                <a:solidFill>
                  <a:srgbClr val="434343"/>
                </a:solidFill>
                <a:ea typeface="Calibri" panose="020F0502020204030204" pitchFamily="34" charset="0"/>
                <a:cs typeface="Times New Roman" panose="02020603050405020304" pitchFamily="18" charset="0"/>
              </a:rPr>
              <a:t>lí </a:t>
            </a:r>
            <a:r>
              <a:rPr lang="vi-VN" sz="4500" b="1" u="sng" smtClean="0">
                <a:solidFill>
                  <a:srgbClr val="434343"/>
                </a:solidFill>
                <a:ea typeface="Calibri" panose="020F0502020204030204" pitchFamily="34" charset="0"/>
                <a:cs typeface="Times New Roman" panose="02020603050405020304" pitchFamily="18" charset="0"/>
              </a:rPr>
              <a:t>2</a:t>
            </a:r>
            <a:r>
              <a:rPr lang="en-US" sz="4500" b="1" u="sng" smtClean="0">
                <a:solidFill>
                  <a:srgbClr val="434343"/>
                </a:solidFill>
                <a:ea typeface="Calibri" panose="020F0502020204030204" pitchFamily="34" charset="0"/>
                <a:cs typeface="Times New Roman" panose="02020603050405020304" pitchFamily="18" charset="0"/>
              </a:rPr>
              <a:t>:</a:t>
            </a:r>
            <a:r>
              <a:rPr lang="en-US" sz="4500" b="1" smtClean="0">
                <a:solidFill>
                  <a:srgbClr val="434343"/>
                </a:solidFill>
                <a:ea typeface="Calibri" panose="020F0502020204030204" pitchFamily="34" charset="0"/>
                <a:cs typeface="Times New Roman" panose="02020603050405020304" pitchFamily="18" charset="0"/>
              </a:rPr>
              <a:t> </a:t>
            </a:r>
            <a:r>
              <a:rPr lang="vi-VN" sz="4500" b="1" smtClean="0">
                <a:solidFill>
                  <a:srgbClr val="434343"/>
                </a:solidFill>
                <a:ea typeface="Calibri" panose="020F0502020204030204" pitchFamily="34" charset="0"/>
                <a:cs typeface="Times New Roman" panose="02020603050405020304" pitchFamily="18" charset="0"/>
              </a:rPr>
              <a:t>Trong </a:t>
            </a:r>
            <a:r>
              <a:rPr lang="vi-VN" sz="4500" b="1">
                <a:solidFill>
                  <a:srgbClr val="434343"/>
                </a:solidFill>
                <a:ea typeface="Calibri" panose="020F0502020204030204" pitchFamily="34" charset="0"/>
                <a:cs typeface="Times New Roman" panose="02020603050405020304" pitchFamily="18" charset="0"/>
              </a:rPr>
              <a:t>hình thang cân, hai đường chéo bằng nhau.</a:t>
            </a:r>
            <a:endParaRPr kumimoji="0" lang="en-US" sz="4500" b="1"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295861" y="7734300"/>
            <a:ext cx="5863628" cy="2220849"/>
          </a:xfrm>
          <a:prstGeom prst="rect">
            <a:avLst/>
          </a:prstGeom>
        </p:spPr>
      </p:pic>
      <p:grpSp>
        <p:nvGrpSpPr>
          <p:cNvPr id="11" name="Group 10"/>
          <p:cNvGrpSpPr/>
          <p:nvPr/>
        </p:nvGrpSpPr>
        <p:grpSpPr>
          <a:xfrm>
            <a:off x="12420600" y="3848100"/>
            <a:ext cx="4099988" cy="2057400"/>
            <a:chOff x="12420600" y="3848100"/>
            <a:chExt cx="4099988" cy="2057400"/>
          </a:xfrm>
        </p:grpSpPr>
        <p:sp>
          <p:nvSpPr>
            <p:cNvPr id="4" name="Trapezoid 3"/>
            <p:cNvSpPr/>
            <p:nvPr/>
          </p:nvSpPr>
          <p:spPr>
            <a:xfrm>
              <a:off x="12420600" y="3848100"/>
              <a:ext cx="4099988" cy="2057400"/>
            </a:xfrm>
            <a:prstGeom prst="trapezoid">
              <a:avLst>
                <a:gd name="adj" fmla="val 36696"/>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3F3"/>
                </a:solidFill>
                <a:effectLst/>
                <a:uLnTx/>
                <a:uFillTx/>
                <a:latin typeface="Arial"/>
                <a:ea typeface="+mn-ea"/>
                <a:cs typeface="+mn-cs"/>
              </a:endParaRPr>
            </a:p>
          </p:txBody>
        </p:sp>
        <p:grpSp>
          <p:nvGrpSpPr>
            <p:cNvPr id="10" name="Group 9"/>
            <p:cNvGrpSpPr/>
            <p:nvPr/>
          </p:nvGrpSpPr>
          <p:grpSpPr>
            <a:xfrm rot="1563038">
              <a:off x="13639800" y="4953000"/>
              <a:ext cx="437524" cy="228600"/>
              <a:chOff x="12649200" y="4724400"/>
              <a:chExt cx="437524" cy="228600"/>
            </a:xfrm>
          </p:grpSpPr>
          <p:cxnSp>
            <p:nvCxnSpPr>
              <p:cNvPr id="6" name="Straight Connector 5"/>
              <p:cNvCxnSpPr/>
              <p:nvPr/>
            </p:nvCxnSpPr>
            <p:spPr>
              <a:xfrm>
                <a:off x="12705724"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649200"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7843717">
              <a:off x="14841312" y="4928815"/>
              <a:ext cx="437524" cy="228600"/>
              <a:chOff x="15916849" y="4724400"/>
              <a:chExt cx="437524" cy="228600"/>
            </a:xfrm>
          </p:grpSpPr>
          <p:cxnSp>
            <p:nvCxnSpPr>
              <p:cNvPr id="18" name="Straight Connector 17"/>
              <p:cNvCxnSpPr/>
              <p:nvPr/>
            </p:nvCxnSpPr>
            <p:spPr>
              <a:xfrm>
                <a:off x="15973373"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916849"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p:nvCxnSpPr>
          <p:spPr>
            <a:xfrm>
              <a:off x="13182600" y="3848100"/>
              <a:ext cx="3318751" cy="20574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12420600" y="3924300"/>
              <a:ext cx="3371108" cy="1981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3435624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31"/>
                                        </p:tgtEl>
                                        <p:attrNameLst>
                                          <p:attrName>style.visibility</p:attrName>
                                        </p:attrNameLst>
                                      </p:cBhvr>
                                      <p:to>
                                        <p:strVal val="visible"/>
                                      </p:to>
                                    </p:set>
                                    <p:animEffect transition="in" filter="fade">
                                      <p:cBhvr>
                                        <p:cTn id="11" dur="500"/>
                                        <p:tgtEl>
                                          <p:spTgt spid="2231"/>
                                        </p:tgtEl>
                                      </p:cBhvr>
                                    </p:animEffect>
                                    <p:anim calcmode="lin" valueType="num">
                                      <p:cBhvr>
                                        <p:cTn id="12" dur="500" fill="hold"/>
                                        <p:tgtEl>
                                          <p:spTgt spid="2231"/>
                                        </p:tgtEl>
                                        <p:attrNameLst>
                                          <p:attrName>ppt_x</p:attrName>
                                        </p:attrNameLst>
                                      </p:cBhvr>
                                      <p:tavLst>
                                        <p:tav tm="0">
                                          <p:val>
                                            <p:strVal val="#ppt_x"/>
                                          </p:val>
                                        </p:tav>
                                        <p:tav tm="100000">
                                          <p:val>
                                            <p:strVal val="#ppt_x"/>
                                          </p:val>
                                        </p:tav>
                                      </p:tavLst>
                                    </p:anim>
                                    <p:anim calcmode="lin" valueType="num">
                                      <p:cBhvr>
                                        <p:cTn id="13" dur="500" fill="hold"/>
                                        <p:tgtEl>
                                          <p:spTgt spid="22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434343"/>
              </a:solidFill>
              <a:effectLst/>
              <a:uLnTx/>
              <a:uFillTx/>
              <a:latin typeface="Arial"/>
              <a:ea typeface="+mn-ea"/>
              <a:cs typeface="+mn-cs"/>
              <a:sym typeface="Arial"/>
            </a:endParaRPr>
          </a:p>
        </p:txBody>
      </p:sp>
      <p:sp>
        <p:nvSpPr>
          <p:cNvPr id="25" name="TextBox 24"/>
          <p:cNvSpPr txBox="1"/>
          <p:nvPr/>
        </p:nvSpPr>
        <p:spPr>
          <a:xfrm>
            <a:off x="6635067" y="421346"/>
            <a:ext cx="5329308"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smtClean="0">
                <a:ln>
                  <a:noFill/>
                </a:ln>
                <a:solidFill>
                  <a:srgbClr val="FF0000"/>
                </a:solidFill>
                <a:effectLst/>
                <a:uLnTx/>
                <a:uFillTx/>
                <a:latin typeface="Arial"/>
                <a:ea typeface="+mn-ea"/>
                <a:cs typeface="Arial" panose="020B0604020202020204" pitchFamily="34" charset="0"/>
              </a:rPr>
              <a:t>LUYỆN </a:t>
            </a:r>
            <a:r>
              <a:rPr kumimoji="0" lang="en-US" sz="5500" b="1" i="0" u="none" strike="noStrike" kern="1200" cap="none" spc="0" normalizeH="0" baseline="0" noProof="0" smtClean="0">
                <a:ln>
                  <a:noFill/>
                </a:ln>
                <a:solidFill>
                  <a:srgbClr val="FF0000"/>
                </a:solidFill>
                <a:effectLst/>
                <a:uLnTx/>
                <a:uFillTx/>
                <a:latin typeface="Arial"/>
                <a:ea typeface="+mn-ea"/>
                <a:cs typeface="Arial" panose="020B0604020202020204" pitchFamily="34" charset="0"/>
              </a:rPr>
              <a:t>TẬP 3</a:t>
            </a:r>
            <a:endParaRPr kumimoji="0" lang="en-US" sz="5500" b="1" i="0" u="none" strike="noStrike" kern="1200" cap="none" spc="0" normalizeH="0" baseline="0" noProof="0" dirty="0">
              <a:ln>
                <a:noFill/>
              </a:ln>
              <a:solidFill>
                <a:srgbClr val="FF0000"/>
              </a:solidFill>
              <a:effectLst/>
              <a:uLnTx/>
              <a:uFillTx/>
              <a:latin typeface="Arial"/>
              <a:ea typeface="+mn-ea"/>
              <a:cs typeface="Arial" panose="020B0604020202020204" pitchFamily="34" charset="0"/>
            </a:endParaRPr>
          </a:p>
        </p:txBody>
      </p:sp>
      <p:sp>
        <p:nvSpPr>
          <p:cNvPr id="28" name="Oval Callout 27"/>
          <p:cNvSpPr/>
          <p:nvPr/>
        </p:nvSpPr>
        <p:spPr>
          <a:xfrm>
            <a:off x="8458200" y="57173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sp>
        <p:nvSpPr>
          <p:cNvPr id="3" name="Rectangle 2"/>
          <p:cNvSpPr/>
          <p:nvPr/>
        </p:nvSpPr>
        <p:spPr>
          <a:xfrm>
            <a:off x="152400" y="1562100"/>
            <a:ext cx="17736816" cy="3785652"/>
          </a:xfrm>
          <a:prstGeom prst="rect">
            <a:avLst/>
          </a:prstGeom>
        </p:spPr>
        <p:txBody>
          <a:bodyPr wrap="square">
            <a:spAutoFit/>
          </a:bodyPr>
          <a:lstStyle/>
          <a:p>
            <a:pPr lvl="0" algn="just">
              <a:lnSpc>
                <a:spcPct val="150000"/>
              </a:lnSpc>
            </a:pPr>
            <a:r>
              <a:rPr lang="vi-VN" sz="4000">
                <a:solidFill>
                  <a:srgbClr val="000000"/>
                </a:solidFill>
                <a:latin typeface="OpenSans"/>
              </a:rPr>
              <a:t>Cho tam giác ABC cân tại A. Kẻ một đường thẳng d song song với BC, d cắt cạnh AB tại D và cắt cạnh AC tại E (</a:t>
            </a:r>
            <a:r>
              <a:rPr lang="vi-VN" sz="4000">
                <a:solidFill>
                  <a:srgbClr val="000000"/>
                </a:solidFill>
                <a:latin typeface="OpenSans"/>
              </a:rPr>
              <a:t>H.3.20</a:t>
            </a:r>
            <a:r>
              <a:rPr lang="vi-VN" sz="4000" smtClean="0">
                <a:solidFill>
                  <a:srgbClr val="000000"/>
                </a:solidFill>
                <a:latin typeface="OpenSans"/>
              </a:rPr>
              <a:t>)</a:t>
            </a:r>
            <a:r>
              <a:rPr lang="en-US" sz="4000" smtClean="0">
                <a:solidFill>
                  <a:srgbClr val="000000"/>
                </a:solidFill>
                <a:latin typeface="OpenSans"/>
              </a:rPr>
              <a:t>.</a:t>
            </a:r>
          </a:p>
          <a:p>
            <a:pPr lvl="0" algn="just">
              <a:lnSpc>
                <a:spcPct val="150000"/>
              </a:lnSpc>
            </a:pPr>
            <a:r>
              <a:rPr lang="vi-VN" sz="4000">
                <a:solidFill>
                  <a:srgbClr val="000000"/>
                </a:solidFill>
                <a:latin typeface="OpenSans"/>
              </a:rPr>
              <a:t>a) Tứ giác DECB là hình </a:t>
            </a:r>
            <a:r>
              <a:rPr lang="vi-VN" sz="4000">
                <a:solidFill>
                  <a:srgbClr val="000000"/>
                </a:solidFill>
                <a:latin typeface="OpenSans"/>
              </a:rPr>
              <a:t>gì</a:t>
            </a:r>
            <a:r>
              <a:rPr lang="vi-VN" sz="4000" smtClean="0">
                <a:solidFill>
                  <a:srgbClr val="000000"/>
                </a:solidFill>
                <a:latin typeface="OpenSans"/>
              </a:rPr>
              <a:t>?</a:t>
            </a:r>
            <a:endParaRPr lang="vi-VN" sz="4000">
              <a:solidFill>
                <a:srgbClr val="000000"/>
              </a:solidFill>
              <a:latin typeface="OpenSans"/>
            </a:endParaRPr>
          </a:p>
          <a:p>
            <a:pPr lvl="0" algn="just">
              <a:lnSpc>
                <a:spcPct val="150000"/>
              </a:lnSpc>
            </a:pPr>
            <a:r>
              <a:rPr lang="vi-VN" sz="4000">
                <a:solidFill>
                  <a:srgbClr val="000000"/>
                </a:solidFill>
                <a:latin typeface="OpenSans"/>
              </a:rPr>
              <a:t>b) Chứng minh BE = </a:t>
            </a:r>
            <a:r>
              <a:rPr lang="vi-VN" sz="4000">
                <a:solidFill>
                  <a:srgbClr val="000000"/>
                </a:solidFill>
                <a:latin typeface="OpenSans"/>
              </a:rPr>
              <a:t>CD</a:t>
            </a:r>
            <a:r>
              <a:rPr lang="vi-VN" sz="4000" smtClean="0">
                <a:solidFill>
                  <a:srgbClr val="000000"/>
                </a:solidFill>
                <a:latin typeface="OpenSans"/>
              </a:rPr>
              <a:t>.</a:t>
            </a:r>
            <a:endParaRPr lang="vi-VN" sz="4000">
              <a:solidFill>
                <a:srgbClr val="000000"/>
              </a:solidFill>
              <a:latin typeface="OpenSans"/>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1095576" y="2781300"/>
            <a:ext cx="6659024" cy="3237846"/>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52400" y="7124700"/>
                <a:ext cx="18420588" cy="2893293"/>
              </a:xfrm>
              <a:prstGeom prst="rect">
                <a:avLst/>
              </a:prstGeom>
            </p:spPr>
            <p:txBody>
              <a:bodyPr wrap="square">
                <a:spAutoFit/>
              </a:bodyPr>
              <a:lstStyle/>
              <a:p>
                <a:pPr>
                  <a:lnSpc>
                    <a:spcPct val="150000"/>
                  </a:lnSpc>
                </a:pPr>
                <a:r>
                  <a:rPr lang="en-US" sz="4000" smtClean="0">
                    <a:ea typeface="Arial" panose="020B0604020202020204" pitchFamily="34" charset="0"/>
                    <a:cs typeface="Times New Roman" panose="02020603050405020304" pitchFamily="18" charset="0"/>
                  </a:rPr>
                  <a:t>a) Vì DE // BC nên tứ giác DECB là hình thang.</a:t>
                </a:r>
              </a:p>
              <a:p>
                <a:pPr>
                  <a:lnSpc>
                    <a:spcPct val="150000"/>
                  </a:lnSpc>
                </a:pPr>
                <a:r>
                  <a:rPr lang="en-US" sz="4000">
                    <a:effectLst/>
                    <a:ea typeface="Arial" panose="020B0604020202020204" pitchFamily="34" charset="0"/>
                    <a:cs typeface="Times New Roman" panose="02020603050405020304" pitchFamily="18" charset="0"/>
                  </a:rPr>
                  <a:t>Lại có </a:t>
                </a:r>
                <a14:m>
                  <m:oMath xmlns:m="http://schemas.openxmlformats.org/officeDocument/2006/math">
                    <m:r>
                      <a:rPr lang="en-US" sz="4000">
                        <a:effectLst/>
                        <a:ea typeface="Arial" panose="020B0604020202020204" pitchFamily="34" charset="0"/>
                        <a:cs typeface="Times New Roman" panose="02020603050405020304" pitchFamily="18" charset="0"/>
                      </a:rPr>
                      <m:t>∆</m:t>
                    </m:r>
                    <m:r>
                      <m:rPr>
                        <m:sty m:val="p"/>
                      </m:rPr>
                      <a:rPr lang="en-US" sz="4000">
                        <a:effectLst/>
                        <a:ea typeface="Arial" panose="020B0604020202020204" pitchFamily="34" charset="0"/>
                        <a:cs typeface="Times New Roman" panose="02020603050405020304" pitchFamily="18" charset="0"/>
                      </a:rPr>
                      <m:t>ABC</m:t>
                    </m:r>
                  </m:oMath>
                </a14:m>
                <a:r>
                  <a:rPr lang="en-US" sz="4000">
                    <a:effectLst/>
                    <a:ea typeface="Dotum" panose="020B0600000101010101" pitchFamily="34" charset="-127"/>
                    <a:cs typeface="Times New Roman" panose="02020603050405020304" pitchFamily="18" charset="0"/>
                  </a:rPr>
                  <a:t> cân tại A </a:t>
                </a:r>
                <a14:m>
                  <m:oMath xmlns:m="http://schemas.openxmlformats.org/officeDocument/2006/math">
                    <m:r>
                      <a:rPr lang="en-US" sz="4000" b="0" i="0" smtClean="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B</m:t>
                        </m:r>
                      </m:e>
                    </m:acc>
                    <m:r>
                      <a:rPr lang="en-US" sz="4000">
                        <a:effectLst/>
                        <a:ea typeface="Dotum" panose="020B0600000101010101" pitchFamily="34" charset="-127"/>
                        <a:cs typeface="Times New Roman" panose="02020603050405020304" pitchFamily="18" charset="0"/>
                      </a:rPr>
                      <m:t>=</m:t>
                    </m:r>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C</m:t>
                        </m:r>
                      </m:e>
                    </m:acc>
                  </m:oMath>
                </a14:m>
                <a:endParaRPr lang="en-US" sz="4000">
                  <a:effectLst/>
                  <a:ea typeface="Arial" panose="020B0604020202020204" pitchFamily="34" charset="0"/>
                  <a:cs typeface="Times New Roman" panose="02020603050405020304" pitchFamily="18" charset="0"/>
                </a:endParaRPr>
              </a:p>
              <a:p>
                <a:pPr>
                  <a:lnSpc>
                    <a:spcPct val="150000"/>
                  </a:lnSpc>
                </a:pPr>
                <a:r>
                  <a:rPr lang="en-US" sz="4000">
                    <a:effectLst/>
                    <a:ea typeface="Arial" panose="020B0604020202020204" pitchFamily="34" charset="0"/>
                    <a:cs typeface="Times New Roman" panose="02020603050405020304" pitchFamily="18" charset="0"/>
                  </a:rPr>
                  <a:t>Suy ra hình thang DECB có hai góc kề 1 đáy bằng nhau nên là hình thang </a:t>
                </a:r>
                <a:r>
                  <a:rPr lang="en-US" sz="4000">
                    <a:effectLst/>
                    <a:ea typeface="Arial" panose="020B0604020202020204" pitchFamily="34" charset="0"/>
                    <a:cs typeface="Times New Roman" panose="02020603050405020304" pitchFamily="18" charset="0"/>
                  </a:rPr>
                  <a:t>cân</a:t>
                </a:r>
                <a:r>
                  <a:rPr lang="en-US" sz="4000" smtClean="0">
                    <a:effectLst/>
                    <a:ea typeface="Arial" panose="020B0604020202020204" pitchFamily="34" charset="0"/>
                    <a:cs typeface="Times New Roman" panose="02020603050405020304" pitchFamily="18" charset="0"/>
                  </a:rPr>
                  <a:t>.</a:t>
                </a:r>
                <a:endParaRPr lang="en-US" sz="4000">
                  <a:effectLst/>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52400" y="7124700"/>
                <a:ext cx="18420588" cy="2893293"/>
              </a:xfrm>
              <a:prstGeom prst="rect">
                <a:avLst/>
              </a:prstGeom>
              <a:blipFill>
                <a:blip r:embed="rId5"/>
                <a:stretch>
                  <a:fillRect l="-1158" b="-4430"/>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rot="13368882">
            <a:off x="16939135" y="7360230"/>
            <a:ext cx="1630928" cy="1248159"/>
          </a:xfrm>
          <a:prstGeom prst="rect">
            <a:avLst/>
          </a:prstGeom>
        </p:spPr>
      </p:pic>
    </p:spTree>
    <p:extLst>
      <p:ext uri="{BB962C8B-B14F-4D97-AF65-F5344CB8AC3E}">
        <p14:creationId xmlns:p14="http://schemas.microsoft.com/office/powerpoint/2010/main" val="8224492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165596" y="9258300"/>
            <a:ext cx="893804" cy="84152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434343"/>
              </a:solidFill>
              <a:effectLst/>
              <a:uLnTx/>
              <a:uFillTx/>
              <a:latin typeface="Arial"/>
              <a:ea typeface="+mn-ea"/>
              <a:cs typeface="+mn-cs"/>
              <a:sym typeface="Arial"/>
            </a:endParaRPr>
          </a:p>
        </p:txBody>
      </p:sp>
      <p:sp>
        <p:nvSpPr>
          <p:cNvPr id="28" name="Oval Callout 27"/>
          <p:cNvSpPr/>
          <p:nvPr/>
        </p:nvSpPr>
        <p:spPr>
          <a:xfrm>
            <a:off x="1517357" y="9929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Picture 7"/>
          <p:cNvPicPr>
            <a:picLocks noChangeAspect="1"/>
          </p:cNvPicPr>
          <p:nvPr/>
        </p:nvPicPr>
        <p:blipFill>
          <a:blip r:embed="rId3"/>
          <a:stretch>
            <a:fillRect/>
          </a:stretch>
        </p:blipFill>
        <p:spPr>
          <a:xfrm>
            <a:off x="3504591" y="7581900"/>
            <a:ext cx="1712119" cy="2248405"/>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066800" y="2664341"/>
            <a:ext cx="6587703" cy="320040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8677472" y="2476500"/>
                <a:ext cx="9144000" cy="5868466"/>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srgbClr val="434343"/>
                    </a:solidFill>
                    <a:effectLst/>
                    <a:uLnTx/>
                    <a:uFillTx/>
                    <a:latin typeface="Arial"/>
                    <a:ea typeface="Arial" panose="020B0604020202020204" pitchFamily="34" charset="0"/>
                    <a:cs typeface="Times New Roman" panose="02020603050405020304" pitchFamily="18" charset="0"/>
                  </a:rPr>
                  <a:t>b</a:t>
                </a:r>
                <a:r>
                  <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rPr>
                  <a:t>) Xét </a:t>
                </a:r>
                <a14:m>
                  <m:oMath xmlns:m="http://schemas.openxmlformats.org/officeDocument/2006/math">
                    <m:r>
                      <a:rPr kumimoji="0" lang="en-US" sz="40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t>
                    </m:r>
                    <m:r>
                      <m:rPr>
                        <m:sty m:val="p"/>
                      </m:rPr>
                      <a:rPr kumimoji="0" lang="en-US" sz="40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BEC</m:t>
                    </m:r>
                  </m:oMath>
                </a14:m>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 và </a:t>
                </a:r>
                <a14:m>
                  <m:oMath xmlns:m="http://schemas.openxmlformats.org/officeDocument/2006/math">
                    <m:r>
                      <a:rPr kumimoji="0" lang="en-US" sz="40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m:t>∆</m:t>
                    </m:r>
                    <m:r>
                      <m:rPr>
                        <m:sty m:val="p"/>
                      </m:rPr>
                      <a:rPr kumimoji="0" lang="en-US" sz="40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m:t>CDB</m:t>
                    </m:r>
                  </m:oMath>
                </a14:m>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 có:</a:t>
                </a:r>
                <a:endPar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rPr>
                  <a:t>BD = CE (vì DECB là hình thang cân)</a:t>
                </a:r>
              </a:p>
              <a:p>
                <a:pPr marL="0" marR="0" lvl="0" indent="0" algn="l"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ctrlPr>
                      </m:accPr>
                      <m:e>
                        <m:r>
                          <m:rPr>
                            <m:sty m:val="p"/>
                          </m:rPr>
                          <a:rPr kumimoji="0" lang="en-US" sz="40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B</m:t>
                        </m:r>
                      </m:e>
                    </m:acc>
                    <m:r>
                      <a:rPr kumimoji="0" lang="en-US" sz="40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t>
                    </m:r>
                    <m:acc>
                      <m:accPr>
                        <m:chr m:val="̂"/>
                        <m:ctrlPr>
                          <a:rPr kumimoji="0" lang="en-US" sz="40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ctrlPr>
                      </m:accPr>
                      <m:e>
                        <m:r>
                          <m:rPr>
                            <m:sty m:val="p"/>
                          </m:rPr>
                          <a:rPr kumimoji="0" lang="en-US" sz="40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C</m:t>
                        </m:r>
                      </m:e>
                    </m:acc>
                  </m:oMath>
                </a14:m>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 </a:t>
                </a:r>
                <a:endPar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BC chung</a:t>
                </a:r>
                <a:endPar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40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m:t>∆</m:t>
                    </m:r>
                    <m:r>
                      <m:rPr>
                        <m:sty m:val="p"/>
                      </m:rPr>
                      <a:rPr kumimoji="0" lang="en-US" sz="40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m:t>BEC</m:t>
                    </m:r>
                    <m:r>
                      <a:rPr kumimoji="0" lang="en-US" sz="40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m:t>=∆</m:t>
                    </m:r>
                    <m:r>
                      <m:rPr>
                        <m:sty m:val="p"/>
                      </m:rPr>
                      <a:rPr kumimoji="0" lang="en-US" sz="40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m:t>CDB</m:t>
                    </m:r>
                  </m:oMath>
                </a14:m>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 (c.g.c)</a:t>
                </a:r>
                <a:endPar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m:t>
                      </m:r>
                      <m:r>
                        <m:rPr>
                          <m:sty m:val="p"/>
                        </m:rP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BE</m:t>
                      </m:r>
                      <m: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m:t>
                      </m:r>
                      <m:r>
                        <m:rPr>
                          <m:sty m:val="p"/>
                        </m:rP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CD</m:t>
                      </m:r>
                    </m:oMath>
                  </m:oMathPara>
                </a14:m>
                <a:endParaRPr kumimoji="0" lang="en-US" sz="4000" b="0" u="none" strike="noStrike" kern="1200" cap="none" spc="0" normalizeH="0" baseline="0" noProof="0">
                  <a:ln>
                    <a:noFill/>
                  </a:ln>
                  <a:solidFill>
                    <a:srgbClr val="434343"/>
                  </a:solidFill>
                  <a:effectLst/>
                  <a:uLnTx/>
                  <a:uFillTx/>
                  <a:latin typeface="Arial"/>
                  <a:cs typeface="+mn-cs"/>
                </a:endParaRPr>
              </a:p>
            </p:txBody>
          </p:sp>
        </mc:Choice>
        <mc:Fallback>
          <p:sp>
            <p:nvSpPr>
              <p:cNvPr id="5" name="Rectangle 4"/>
              <p:cNvSpPr>
                <a:spLocks noRot="1" noChangeAspect="1" noMove="1" noResize="1" noEditPoints="1" noAdjustHandles="1" noChangeArrowheads="1" noChangeShapeType="1" noTextEdit="1"/>
              </p:cNvSpPr>
              <p:nvPr/>
            </p:nvSpPr>
            <p:spPr>
              <a:xfrm>
                <a:off x="8677472" y="2476500"/>
                <a:ext cx="9144000" cy="5868466"/>
              </a:xfrm>
              <a:prstGeom prst="rect">
                <a:avLst/>
              </a:prstGeom>
              <a:blipFill>
                <a:blip r:embed="rId6"/>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2337309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dirty="0">
              <a:solidFill>
                <a:srgbClr val="000000"/>
              </a:solidFill>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dirty="0">
              <a:solidFill>
                <a:srgbClr val="434343"/>
              </a:solidFill>
              <a:sym typeface="Arial"/>
            </a:endParaRPr>
          </a:p>
        </p:txBody>
      </p:sp>
      <p:sp>
        <p:nvSpPr>
          <p:cNvPr id="24" name="Google Shape;596;p37"/>
          <p:cNvSpPr txBox="1">
            <a:spLocks/>
          </p:cNvSpPr>
          <p:nvPr/>
        </p:nvSpPr>
        <p:spPr>
          <a:xfrm>
            <a:off x="6370320" y="571500"/>
            <a:ext cx="5593080" cy="12690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a:buClr>
                <a:srgbClr val="305347"/>
              </a:buClr>
              <a:defRPr/>
            </a:pPr>
            <a:r>
              <a:rPr lang="en-US" sz="6000" kern="0" dirty="0">
                <a:solidFill>
                  <a:srgbClr val="FF0000"/>
                </a:solidFill>
                <a:latin typeface="Arial"/>
              </a:rPr>
              <a:t>KHỞI ĐỘNG</a:t>
            </a:r>
          </a:p>
        </p:txBody>
      </p:sp>
      <p:sp>
        <p:nvSpPr>
          <p:cNvPr id="26" name="Action Button: Help 25">
            <a:hlinkClick r:id="" action="ppaction://noaction" highlightClick="1"/>
          </p:cNvPr>
          <p:cNvSpPr/>
          <p:nvPr/>
        </p:nvSpPr>
        <p:spPr>
          <a:xfrm>
            <a:off x="744426" y="653977"/>
            <a:ext cx="914400" cy="838200"/>
          </a:xfrm>
          <a:prstGeom prst="actionButtonHelp">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00"/>
              </a:buClr>
              <a:buFont typeface="Arial"/>
              <a:buNone/>
            </a:pPr>
            <a:endParaRPr lang="en-US" sz="2800" kern="0" dirty="0">
              <a:solidFill>
                <a:srgbClr val="F3F3F3"/>
              </a:solidFill>
              <a:sym typeface="Arial"/>
            </a:endParaRPr>
          </a:p>
        </p:txBody>
      </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dirty="0">
              <a:solidFill>
                <a:srgbClr val="000000"/>
              </a:solidFill>
              <a:cs typeface="Arial"/>
              <a:sym typeface="Arial"/>
            </a:endParaRPr>
          </a:p>
        </p:txBody>
      </p:sp>
      <p:pic>
        <p:nvPicPr>
          <p:cNvPr id="19"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5647" flipH="1">
            <a:off x="-73942" y="7680449"/>
            <a:ext cx="2281482" cy="2261519"/>
          </a:xfrm>
          <a:prstGeom prst="rect">
            <a:avLst/>
          </a:prstGeom>
        </p:spPr>
      </p:pic>
      <p:sp>
        <p:nvSpPr>
          <p:cNvPr id="6" name="Rectangle 5"/>
          <p:cNvSpPr/>
          <p:nvPr/>
        </p:nvSpPr>
        <p:spPr>
          <a:xfrm>
            <a:off x="990608" y="1866900"/>
            <a:ext cx="16276048" cy="4708981"/>
          </a:xfrm>
          <a:prstGeom prst="rect">
            <a:avLst/>
          </a:prstGeom>
        </p:spPr>
        <p:txBody>
          <a:bodyPr wrap="square">
            <a:spAutoFit/>
          </a:bodyPr>
          <a:lstStyle/>
          <a:p>
            <a:pPr algn="just">
              <a:lnSpc>
                <a:spcPct val="150000"/>
              </a:lnSpc>
            </a:pPr>
            <a:r>
              <a:rPr lang="vi-VN" sz="4000" smtClean="0">
                <a:ea typeface="Calibri" panose="020F0502020204030204" pitchFamily="34" charset="0"/>
                <a:cs typeface="Times New Roman" panose="02020603050405020304" pitchFamily="18" charset="0"/>
              </a:rPr>
              <a:t>Cắt </a:t>
            </a:r>
            <a:r>
              <a:rPr lang="vi-VN" sz="4000">
                <a:ea typeface="Calibri" panose="020F0502020204030204" pitchFamily="34" charset="0"/>
                <a:cs typeface="Times New Roman" panose="02020603050405020304" pitchFamily="18" charset="0"/>
              </a:rPr>
              <a:t>một mảnh giấy hình thang cân bằng một nhát cắt thẳng cắt cả hai cạnh đáy thì được hai hình thang. Lật một trong hai hình thang đó rồi ghép với hình thang còn lại dọc theo các cạnh bên của hình thang ban đầu (hình 3.11). Hãy giải thích tại sao hình tạo thành cũng là hình thang </a:t>
            </a:r>
            <a:r>
              <a:rPr lang="vi-VN" sz="4000">
                <a:ea typeface="Calibri" panose="020F0502020204030204" pitchFamily="34" charset="0"/>
                <a:cs typeface="Times New Roman" panose="02020603050405020304" pitchFamily="18" charset="0"/>
              </a:rPr>
              <a:t>cân</a:t>
            </a:r>
            <a:r>
              <a:rPr lang="vi-VN" sz="4000" smtClean="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547232" y="6166658"/>
            <a:ext cx="7162800" cy="3548842"/>
          </a:xfrm>
          <a:prstGeom prst="rect">
            <a:avLst/>
          </a:prstGeom>
        </p:spPr>
      </p:pic>
    </p:spTree>
    <p:extLst>
      <p:ext uri="{BB962C8B-B14F-4D97-AF65-F5344CB8AC3E}">
        <p14:creationId xmlns:p14="http://schemas.microsoft.com/office/powerpoint/2010/main" val="33042711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57800" y="791128"/>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2800" b="0" i="0" u="none" strike="noStrike" kern="0" cap="none" spc="0" normalizeH="0" baseline="0" noProof="0" smtClean="0">
                <a:ln w="9525" cap="flat" cmpd="sng">
                  <a:solidFill>
                    <a:srgbClr val="F3F3F3"/>
                  </a:solidFill>
                  <a:prstDash val="solid"/>
                  <a:round/>
                  <a:headEnd type="none" w="sm" len="sm"/>
                  <a:tailEnd type="none" w="sm" len="sm"/>
                </a:ln>
                <a:solidFill>
                  <a:srgbClr val="434343"/>
                </a:solidFill>
                <a:effectLst/>
                <a:uLnTx/>
                <a:uFillTx/>
                <a:latin typeface="Arial"/>
                <a:ea typeface="+mn-ea"/>
                <a:cs typeface="+mn-cs"/>
                <a:sym typeface="Arial"/>
              </a:rPr>
              <a:t>0</a:t>
            </a:r>
            <a:r>
              <a:rPr kumimoji="0" lang="en-US" sz="2800" b="0" i="0" u="none" strike="noStrike" kern="0" cap="none" spc="0" normalizeH="0" baseline="0" noProof="0" smtClean="0">
                <a:ln w="9525" cap="flat" cmpd="sng">
                  <a:solidFill>
                    <a:srgbClr val="F3F3F3"/>
                  </a:solidFill>
                  <a:prstDash val="solid"/>
                  <a:round/>
                  <a:headEnd type="none" w="sm" len="sm"/>
                  <a:tailEnd type="none" w="sm" len="sm"/>
                </a:ln>
                <a:solidFill>
                  <a:srgbClr val="434343"/>
                </a:solidFill>
                <a:effectLst/>
                <a:uLnTx/>
                <a:uFillTx/>
                <a:latin typeface="Arial"/>
                <a:ea typeface="+mn-ea"/>
                <a:cs typeface="+mn-cs"/>
                <a:sym typeface="Arial"/>
              </a:rPr>
              <a:t>3</a:t>
            </a:r>
            <a:endParaRPr kumimoji="0" sz="2800" b="0" i="0" u="none" strike="noStrike" kern="0" cap="none" spc="0" normalizeH="0" baseline="0" noProof="0" dirty="0">
              <a:ln w="9525" cap="flat" cmpd="sng">
                <a:solidFill>
                  <a:srgbClr val="F3F3F3"/>
                </a:solidFill>
                <a:prstDash val="solid"/>
                <a:round/>
                <a:headEnd type="none" w="sm" len="sm"/>
                <a:tailEnd type="none" w="sm" len="sm"/>
              </a:ln>
              <a:solidFill>
                <a:srgbClr val="434343"/>
              </a:solidFill>
              <a:effectLst/>
              <a:uLnTx/>
              <a:uFillTx/>
              <a:latin typeface="Arial"/>
              <a:ea typeface="+mn-ea"/>
              <a:cs typeface="+mn-cs"/>
              <a:sym typeface="Arial"/>
            </a:endParaRP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 name="Group 2"/>
          <p:cNvGrpSpPr/>
          <p:nvPr/>
        </p:nvGrpSpPr>
        <p:grpSpPr>
          <a:xfrm>
            <a:off x="1905000" y="3402859"/>
            <a:ext cx="14649121" cy="3420672"/>
            <a:chOff x="1505279" y="4008828"/>
            <a:chExt cx="14649121" cy="3420672"/>
          </a:xfrm>
        </p:grpSpPr>
        <p:sp>
          <p:nvSpPr>
            <p:cNvPr id="2" name="Rectangle 1"/>
            <p:cNvSpPr/>
            <p:nvPr/>
          </p:nvSpPr>
          <p:spPr>
            <a:xfrm>
              <a:off x="1505279" y="4008828"/>
              <a:ext cx="14649121"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F3F3F3"/>
                </a:solidFill>
                <a:effectLst/>
                <a:uLnTx/>
                <a:uFillTx/>
                <a:latin typeface="Arial"/>
                <a:ea typeface="+mn-ea"/>
                <a:cs typeface="+mn-cs"/>
                <a:sym typeface="Arial"/>
              </a:endParaRPr>
            </a:p>
          </p:txBody>
        </p:sp>
        <p:sp>
          <p:nvSpPr>
            <p:cNvPr id="23" name="Rectangle 22"/>
            <p:cNvSpPr/>
            <p:nvPr/>
          </p:nvSpPr>
          <p:spPr>
            <a:xfrm>
              <a:off x="1629250" y="4825533"/>
              <a:ext cx="14401177" cy="1609736"/>
            </a:xfrm>
            <a:prstGeom prst="rect">
              <a:avLst/>
            </a:prstGeom>
          </p:spPr>
          <p:txBody>
            <a:bodyPr wrap="square">
              <a:spAutoFit/>
            </a:bodyPr>
            <a:lstStyle/>
            <a:p>
              <a:pPr lvl="0" algn="ctr">
                <a:lnSpc>
                  <a:spcPct val="150000"/>
                </a:lnSpc>
                <a:spcBef>
                  <a:spcPts val="1200"/>
                </a:spcBef>
                <a:spcAft>
                  <a:spcPts val="1600"/>
                </a:spcAft>
                <a:buClr>
                  <a:srgbClr val="000000"/>
                </a:buClr>
              </a:pPr>
              <a:r>
                <a:rPr lang="vi-VN" sz="7500" b="1" kern="0">
                  <a:solidFill>
                    <a:srgbClr val="F2C2AB">
                      <a:lumMod val="75000"/>
                    </a:srgbClr>
                  </a:solidFill>
                  <a:ea typeface="Calibri" panose="020F0502020204030204" pitchFamily="34" charset="0"/>
                  <a:cs typeface="Times New Roman" panose="02020603050405020304" pitchFamily="18" charset="0"/>
                  <a:sym typeface="Arial"/>
                </a:rPr>
                <a:t>DẤU HIỆU NHẬN BIẾT</a:t>
              </a:r>
              <a:endParaRPr kumimoji="0" lang="vi-VN" sz="7500" b="1" i="0" u="none" strike="noStrike" kern="0" cap="none" spc="0" normalizeH="0" baseline="0" noProof="0" dirty="0">
                <a:ln>
                  <a:noFill/>
                </a:ln>
                <a:solidFill>
                  <a:srgbClr val="F2C2AB">
                    <a:lumMod val="7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grpSp>
      <p:grpSp>
        <p:nvGrpSpPr>
          <p:cNvPr id="29" name="Google Shape;2204;p37"/>
          <p:cNvGrpSpPr/>
          <p:nvPr/>
        </p:nvGrpSpPr>
        <p:grpSpPr>
          <a:xfrm>
            <a:off x="7772400" y="8039100"/>
            <a:ext cx="2604618" cy="1353228"/>
            <a:chOff x="7055900" y="279450"/>
            <a:chExt cx="1820576" cy="953700"/>
          </a:xfrm>
        </p:grpSpPr>
        <p:sp>
          <p:nvSpPr>
            <p:cNvPr id="30"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765110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066800" y="3009900"/>
            <a:ext cx="16074118" cy="3581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476118" y="3205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781800" y="1349210"/>
            <a:ext cx="476912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5500" b="1" kern="12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sz="5500" b="1" dirty="0">
              <a:solidFill>
                <a:srgbClr val="FF0000"/>
              </a:solidFill>
              <a:latin typeface="+mj-lt"/>
            </a:endParaRPr>
          </a:p>
        </p:txBody>
      </p:sp>
      <p:sp>
        <p:nvSpPr>
          <p:cNvPr id="44" name="Google Shape;2254;p39"/>
          <p:cNvSpPr/>
          <p:nvPr/>
        </p:nvSpPr>
        <p:spPr>
          <a:xfrm>
            <a:off x="6477000" y="134921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783080" y="876228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910565" y="2970784"/>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501351" y="304799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1"/>
          <p:cNvSpPr/>
          <p:nvPr/>
        </p:nvSpPr>
        <p:spPr>
          <a:xfrm>
            <a:off x="1905000" y="3659475"/>
            <a:ext cx="14240039" cy="2169825"/>
          </a:xfrm>
          <a:prstGeom prst="rect">
            <a:avLst/>
          </a:prstGeom>
        </p:spPr>
        <p:txBody>
          <a:bodyPr wrap="square">
            <a:spAutoFit/>
          </a:bodyPr>
          <a:lstStyle/>
          <a:p>
            <a:pPr lvl="0" algn="just">
              <a:lnSpc>
                <a:spcPct val="150000"/>
              </a:lnSpc>
              <a:spcAft>
                <a:spcPts val="800"/>
              </a:spcAft>
            </a:pPr>
            <a:r>
              <a:rPr kumimoji="0" lang="nl-NL" sz="4500" b="1" i="0" u="sng" strike="noStrike" kern="1200" cap="none" spc="0" normalizeH="0" baseline="0" noProof="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Định lí </a:t>
            </a:r>
            <a:r>
              <a:rPr kumimoji="0" lang="nl-NL" sz="4500" b="1" i="0" u="sng" strike="noStrike" kern="1200" cap="none" spc="0" normalizeH="0" baseline="0" noProof="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3:</a:t>
            </a:r>
            <a:r>
              <a:rPr kumimoji="0" lang="nl-NL" sz="4500" b="1" i="0" u="none" strike="noStrike" kern="1200" cap="none" spc="0" normalizeH="0" baseline="0" noProof="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lang="vi-VN" sz="4500" b="1">
                <a:solidFill>
                  <a:srgbClr val="434343"/>
                </a:solidFill>
                <a:ea typeface="Calibri" panose="020F0502020204030204" pitchFamily="34" charset="0"/>
                <a:cs typeface="Times New Roman" panose="02020603050405020304" pitchFamily="18" charset="0"/>
              </a:rPr>
              <a:t>Nếu một hình thang có hai đường chéo bằng nhau thì hình thang đó là hình thang cân.</a:t>
            </a:r>
            <a:endParaRPr kumimoji="0" lang="en-US" sz="4500" b="1"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295861" y="7734300"/>
            <a:ext cx="5863628" cy="2220849"/>
          </a:xfrm>
          <a:prstGeom prst="rect">
            <a:avLst/>
          </a:prstGeom>
        </p:spPr>
      </p:pic>
    </p:spTree>
    <p:extLst>
      <p:ext uri="{BB962C8B-B14F-4D97-AF65-F5344CB8AC3E}">
        <p14:creationId xmlns:p14="http://schemas.microsoft.com/office/powerpoint/2010/main" val="15039446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31"/>
                                        </p:tgtEl>
                                        <p:attrNameLst>
                                          <p:attrName>style.visibility</p:attrName>
                                        </p:attrNameLst>
                                      </p:cBhvr>
                                      <p:to>
                                        <p:strVal val="visible"/>
                                      </p:to>
                                    </p:set>
                                    <p:animEffect transition="in" filter="fade">
                                      <p:cBhvr>
                                        <p:cTn id="11" dur="500"/>
                                        <p:tgtEl>
                                          <p:spTgt spid="2231"/>
                                        </p:tgtEl>
                                      </p:cBhvr>
                                    </p:animEffect>
                                    <p:anim calcmode="lin" valueType="num">
                                      <p:cBhvr>
                                        <p:cTn id="12" dur="500" fill="hold"/>
                                        <p:tgtEl>
                                          <p:spTgt spid="2231"/>
                                        </p:tgtEl>
                                        <p:attrNameLst>
                                          <p:attrName>ppt_x</p:attrName>
                                        </p:attrNameLst>
                                      </p:cBhvr>
                                      <p:tavLst>
                                        <p:tav tm="0">
                                          <p:val>
                                            <p:strVal val="#ppt_x"/>
                                          </p:val>
                                        </p:tav>
                                        <p:tav tm="100000">
                                          <p:val>
                                            <p:strVal val="#ppt_x"/>
                                          </p:val>
                                        </p:tav>
                                      </p:tavLst>
                                    </p:anim>
                                    <p:anim calcmode="lin" valueType="num">
                                      <p:cBhvr>
                                        <p:cTn id="13" dur="500" fill="hold"/>
                                        <p:tgtEl>
                                          <p:spTgt spid="22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62674" y="1704717"/>
            <a:ext cx="17953876" cy="8391783"/>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199116" y="1175406"/>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5564396" y="347008"/>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(SGK </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54</a:t>
            </a:r>
            <a:r>
              <a:rPr lang="nl-NL"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dirty="0">
              <a:latin typeface="+mj-lt"/>
            </a:endParaRPr>
          </a:p>
        </p:txBody>
      </p:sp>
      <p:sp>
        <p:nvSpPr>
          <p:cNvPr id="44" name="Google Shape;2254;p39"/>
          <p:cNvSpPr/>
          <p:nvPr/>
        </p:nvSpPr>
        <p:spPr>
          <a:xfrm>
            <a:off x="5327696" y="32948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17129710" y="9420206"/>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996834" y="1061530"/>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6" name="Rectangle 5"/>
              <p:cNvSpPr/>
              <p:nvPr/>
            </p:nvSpPr>
            <p:spPr>
              <a:xfrm>
                <a:off x="1017247" y="2182937"/>
                <a:ext cx="15587124" cy="1969963"/>
              </a:xfrm>
              <a:prstGeom prst="rect">
                <a:avLst/>
              </a:prstGeom>
            </p:spPr>
            <p:txBody>
              <a:bodyPr wrap="square">
                <a:spAutoFit/>
              </a:bodyPr>
              <a:lstStyle/>
              <a:p>
                <a:pPr algn="just">
                  <a:lnSpc>
                    <a:spcPct val="150000"/>
                  </a:lnSpc>
                </a:pPr>
                <a:r>
                  <a:rPr lang="en-US" sz="4000" smtClean="0">
                    <a:latin typeface="Arial" panose="020B0604020202020204" pitchFamily="34" charset="0"/>
                    <a:ea typeface="Calibri" panose="020F0502020204030204" pitchFamily="34" charset="0"/>
                    <a:cs typeface="Times New Roman" panose="02020603050405020304" pitchFamily="18" charset="0"/>
                  </a:rPr>
                  <a:t>Cho hình thang ABCD (AB//CD) có </a:t>
                </a:r>
                <a14:m>
                  <m:oMath xmlns:m="http://schemas.openxmlformats.org/officeDocument/2006/math">
                    <m:acc>
                      <m:accPr>
                        <m:chr m:val="̂"/>
                        <m:ctrlPr>
                          <a:rPr lang="en-US" sz="4000" i="1" smtClean="0">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𝐴𝐶𝐷</m:t>
                        </m:r>
                      </m:e>
                    </m:acc>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𝐵𝐷</m:t>
                        </m:r>
                        <m:r>
                          <a:rPr lang="en-US" sz="4000" i="1">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4000" smtClean="0">
                    <a:effectLst/>
                    <a:latin typeface="Calibri" panose="020F0502020204030204" pitchFamily="34" charset="0"/>
                    <a:ea typeface="Calibri" panose="020F0502020204030204" pitchFamily="34" charset="0"/>
                    <a:cs typeface="Times New Roman" panose="02020603050405020304" pitchFamily="18" charset="0"/>
                  </a:rPr>
                  <a:t>. </a:t>
                </a:r>
                <a:r>
                  <a:rPr lang="en-US" sz="4000" smtClean="0">
                    <a:effectLst/>
                    <a:latin typeface="+mj-lt"/>
                    <a:ea typeface="Calibri" panose="020F0502020204030204" pitchFamily="34" charset="0"/>
                    <a:cs typeface="Times New Roman" panose="02020603050405020304" pitchFamily="18" charset="0"/>
                  </a:rPr>
                  <a:t>Chứng minh rằng hình thang ABCD là hình thang cân.</a:t>
                </a:r>
                <a:endParaRPr lang="en-US" sz="4000" dirty="0">
                  <a:effectLst/>
                  <a:latin typeface="+mj-lt"/>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1017247" y="2182937"/>
                <a:ext cx="15587124" cy="1969963"/>
              </a:xfrm>
              <a:prstGeom prst="rect">
                <a:avLst/>
              </a:prstGeom>
              <a:blipFill>
                <a:blip r:embed="rId3"/>
                <a:stretch>
                  <a:fillRect l="-1408" r="-1369" b="-6811"/>
                </a:stretch>
              </a:blipFill>
            </p:spPr>
            <p:txBody>
              <a:bodyPr/>
              <a:lstStyle/>
              <a:p>
                <a:r>
                  <a:rPr lang="en-US">
                    <a:noFill/>
                  </a:rPr>
                  <a:t> </a:t>
                </a:r>
              </a:p>
            </p:txBody>
          </p:sp>
        </mc:Fallback>
      </mc:AlternateContent>
      <p:sp>
        <p:nvSpPr>
          <p:cNvPr id="17" name="Oval Callout 16"/>
          <p:cNvSpPr/>
          <p:nvPr/>
        </p:nvSpPr>
        <p:spPr>
          <a:xfrm>
            <a:off x="11825575" y="4381500"/>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chemeClr val="accent3"/>
                </a:solidFill>
              </a:rPr>
              <a:t>Giải</a:t>
            </a:r>
            <a:endParaRPr lang="en-US" sz="4000" b="1" dirty="0">
              <a:solidFill>
                <a:schemeClr val="accent3"/>
              </a:solidFill>
            </a:endParaRPr>
          </a:p>
        </p:txBody>
      </p:sp>
      <p:grpSp>
        <p:nvGrpSpPr>
          <p:cNvPr id="21" name="Group 20"/>
          <p:cNvGrpSpPr/>
          <p:nvPr/>
        </p:nvGrpSpPr>
        <p:grpSpPr>
          <a:xfrm>
            <a:off x="8635670" y="5905500"/>
            <a:ext cx="7937813" cy="2865830"/>
            <a:chOff x="1998060" y="6057900"/>
            <a:chExt cx="7937813" cy="2865830"/>
          </a:xfrm>
        </p:grpSpPr>
        <p:sp>
          <p:nvSpPr>
            <p:cNvPr id="2" name="Rectangle 1"/>
            <p:cNvSpPr/>
            <p:nvPr/>
          </p:nvSpPr>
          <p:spPr>
            <a:xfrm>
              <a:off x="2087833" y="6578431"/>
              <a:ext cx="1147444" cy="916276"/>
            </a:xfrm>
            <a:prstGeom prst="rect">
              <a:avLst/>
            </a:prstGeom>
          </p:spPr>
          <p:txBody>
            <a:bodyPr wrap="square">
              <a:spAutoFit/>
            </a:bodyPr>
            <a:lstStyle/>
            <a:p>
              <a:pPr algn="just">
                <a:lnSpc>
                  <a:spcPct val="150000"/>
                </a:lnSpc>
              </a:pPr>
              <a:r>
                <a:rPr lang="en-US" sz="4000" smtClean="0">
                  <a:latin typeface="Arial" panose="020B0604020202020204" pitchFamily="34" charset="0"/>
                  <a:ea typeface="Calibri" panose="020F0502020204030204" pitchFamily="34" charset="0"/>
                  <a:cs typeface="Times New Roman" panose="02020603050405020304" pitchFamily="18" charset="0"/>
                </a:rPr>
                <a:t>GT</a:t>
              </a:r>
              <a:r>
                <a:rPr lang="en-US" sz="4000" smtClean="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p:cNvCxnSpPr/>
            <p:nvPr/>
          </p:nvCxnSpPr>
          <p:spPr>
            <a:xfrm>
              <a:off x="3048000" y="6057900"/>
              <a:ext cx="27859" cy="2865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998060" y="7783903"/>
              <a:ext cx="7937813" cy="265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087833" y="7773652"/>
              <a:ext cx="1147444" cy="1015663"/>
            </a:xfrm>
            <a:prstGeom prst="rect">
              <a:avLst/>
            </a:prstGeom>
          </p:spPr>
          <p:txBody>
            <a:bodyPr wrap="square">
              <a:spAutoFit/>
            </a:bodyPr>
            <a:lstStyle/>
            <a:p>
              <a:pPr algn="just">
                <a:lnSpc>
                  <a:spcPct val="150000"/>
                </a:lnSpc>
              </a:pPr>
              <a:r>
                <a:rPr lang="en-US" sz="4000" smtClean="0">
                  <a:latin typeface="Arial" panose="020B0604020202020204" pitchFamily="34" charset="0"/>
                  <a:ea typeface="Calibri" panose="020F0502020204030204" pitchFamily="34" charset="0"/>
                  <a:cs typeface="Times New Roman" panose="02020603050405020304" pitchFamily="18" charset="0"/>
                </a:rPr>
                <a:t>KL</a:t>
              </a:r>
              <a:r>
                <a:rPr lang="en-US" sz="4000" smtClean="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235277" y="6072408"/>
              <a:ext cx="6570004" cy="707886"/>
            </a:xfrm>
            <a:prstGeom prst="rect">
              <a:avLst/>
            </a:prstGeom>
          </p:spPr>
          <p:txBody>
            <a:bodyPr wrap="none">
              <a:spAutoFit/>
            </a:bodyPr>
            <a:lstStyle/>
            <a:p>
              <a:r>
                <a:rPr lang="en-US" sz="4000">
                  <a:solidFill>
                    <a:srgbClr val="434343"/>
                  </a:solidFill>
                  <a:latin typeface="Arial" panose="020B0604020202020204" pitchFamily="34" charset="0"/>
                  <a:ea typeface="Calibri" panose="020F0502020204030204" pitchFamily="34" charset="0"/>
                  <a:cs typeface="Times New Roman" panose="02020603050405020304" pitchFamily="18" charset="0"/>
                </a:rPr>
                <a:t>H</a:t>
              </a:r>
              <a:r>
                <a:rPr lang="en-US" sz="4000" smtClean="0">
                  <a:solidFill>
                    <a:srgbClr val="434343"/>
                  </a:solidFill>
                  <a:latin typeface="Arial" panose="020B0604020202020204" pitchFamily="34" charset="0"/>
                  <a:ea typeface="Calibri" panose="020F0502020204030204" pitchFamily="34" charset="0"/>
                  <a:cs typeface="Times New Roman" panose="02020603050405020304" pitchFamily="18" charset="0"/>
                </a:rPr>
                <a:t>ình </a:t>
              </a:r>
              <a:r>
                <a:rPr lang="en-US" sz="4000">
                  <a:solidFill>
                    <a:srgbClr val="434343"/>
                  </a:solidFill>
                  <a:latin typeface="Arial" panose="020B0604020202020204" pitchFamily="34" charset="0"/>
                  <a:ea typeface="Calibri" panose="020F0502020204030204" pitchFamily="34" charset="0"/>
                  <a:cs typeface="Times New Roman" panose="02020603050405020304" pitchFamily="18" charset="0"/>
                </a:rPr>
                <a:t>thang ABCD (AB//CD) </a:t>
              </a:r>
              <a:endParaRPr lang="en-US" sz="4000"/>
            </a:p>
          </p:txBody>
        </p:sp>
        <mc:AlternateContent xmlns:mc="http://schemas.openxmlformats.org/markup-compatibility/2006">
          <mc:Choice xmlns:a14="http://schemas.microsoft.com/office/drawing/2010/main" Requires="a14">
            <p:sp>
              <p:nvSpPr>
                <p:cNvPr id="11" name="Rectangle 10"/>
                <p:cNvSpPr/>
                <p:nvPr/>
              </p:nvSpPr>
              <p:spPr>
                <a:xfrm>
                  <a:off x="3159741" y="6896100"/>
                  <a:ext cx="3019095" cy="72853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acc>
                          <m:accPr>
                            <m:chr m:val="̂"/>
                            <m:ctrlPr>
                              <a:rPr lang="en-US" sz="400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𝐴𝐶𝐷</m:t>
                            </m:r>
                          </m:e>
                        </m:acc>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m:t>
                            </m:r>
                            <m:r>
                              <a:rPr lang="en-US" sz="4000" b="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𝐷</m:t>
                            </m:r>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𝐶</m:t>
                            </m:r>
                          </m:e>
                        </m:acc>
                      </m:oMath>
                    </m:oMathPara>
                  </a14:m>
                  <a:endParaRPr lang="en-US" sz="4000"/>
                </a:p>
              </p:txBody>
            </p:sp>
          </mc:Choice>
          <mc:Fallback>
            <p:sp>
              <p:nvSpPr>
                <p:cNvPr id="11" name="Rectangle 10"/>
                <p:cNvSpPr>
                  <a:spLocks noRot="1" noChangeAspect="1" noMove="1" noResize="1" noEditPoints="1" noAdjustHandles="1" noChangeArrowheads="1" noChangeShapeType="1" noTextEdit="1"/>
                </p:cNvSpPr>
                <p:nvPr/>
              </p:nvSpPr>
              <p:spPr>
                <a:xfrm>
                  <a:off x="3159741" y="6896100"/>
                  <a:ext cx="3019095" cy="728533"/>
                </a:xfrm>
                <a:prstGeom prst="rect">
                  <a:avLst/>
                </a:prstGeom>
                <a:blipFill>
                  <a:blip r:embed="rId4"/>
                  <a:stretch>
                    <a:fillRect/>
                  </a:stretch>
                </a:blipFill>
              </p:spPr>
              <p:txBody>
                <a:bodyPr/>
                <a:lstStyle/>
                <a:p>
                  <a:r>
                    <a:rPr lang="en-US">
                      <a:noFill/>
                    </a:rPr>
                    <a:t> </a:t>
                  </a:r>
                </a:p>
              </p:txBody>
            </p:sp>
          </mc:Fallback>
        </mc:AlternateContent>
        <p:sp>
          <p:nvSpPr>
            <p:cNvPr id="13" name="Rectangle 12"/>
            <p:cNvSpPr/>
            <p:nvPr/>
          </p:nvSpPr>
          <p:spPr>
            <a:xfrm>
              <a:off x="3261738" y="8014038"/>
              <a:ext cx="5687776" cy="707886"/>
            </a:xfrm>
            <a:prstGeom prst="rect">
              <a:avLst/>
            </a:prstGeom>
          </p:spPr>
          <p:txBody>
            <a:bodyPr wrap="none">
              <a:spAutoFit/>
            </a:bodyPr>
            <a:lstStyle/>
            <a:p>
              <a:r>
                <a:rPr lang="en-US" sz="4000">
                  <a:solidFill>
                    <a:srgbClr val="434343"/>
                  </a:solidFill>
                  <a:ea typeface="Calibri" panose="020F0502020204030204" pitchFamily="34" charset="0"/>
                  <a:cs typeface="Times New Roman" panose="02020603050405020304" pitchFamily="18" charset="0"/>
                </a:rPr>
                <a:t>ABCD là hình thang cân</a:t>
              </a:r>
              <a:endParaRPr lang="en-US" sz="4000"/>
            </a:p>
          </p:txBody>
        </p:sp>
      </p:grpSp>
      <p:pic>
        <p:nvPicPr>
          <p:cNvPr id="23" name="Picture 22"/>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65290" y="5048390"/>
            <a:ext cx="6082462" cy="3676510"/>
          </a:xfrm>
          <a:prstGeom prst="rect">
            <a:avLst/>
          </a:prstGeom>
        </p:spPr>
      </p:pic>
      <p:pic>
        <p:nvPicPr>
          <p:cNvPr id="24" name="Picture 23"/>
          <p:cNvPicPr>
            <a:picLocks noChangeAspect="1"/>
          </p:cNvPicPr>
          <p:nvPr/>
        </p:nvPicPr>
        <p:blipFill>
          <a:blip r:embed="rId7"/>
          <a:stretch>
            <a:fillRect/>
          </a:stretch>
        </p:blipFill>
        <p:spPr>
          <a:xfrm rot="10950561">
            <a:off x="45143" y="8917812"/>
            <a:ext cx="2158171" cy="2109399"/>
          </a:xfrm>
          <a:prstGeom prst="rect">
            <a:avLst/>
          </a:prstGeom>
        </p:spPr>
      </p:pic>
    </p:spTree>
    <p:extLst>
      <p:ext uri="{BB962C8B-B14F-4D97-AF65-F5344CB8AC3E}">
        <p14:creationId xmlns:p14="http://schemas.microsoft.com/office/powerpoint/2010/main" val="159143104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78716" y="798818"/>
            <a:ext cx="17953876" cy="9082738"/>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199116" y="960461"/>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17129710" y="920526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996834" y="846585"/>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 name="Oval Callout 16"/>
          <p:cNvSpPr/>
          <p:nvPr/>
        </p:nvSpPr>
        <p:spPr>
          <a:xfrm>
            <a:off x="8308699" y="507194"/>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23" name="Picture 22"/>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09600" y="1755402"/>
            <a:ext cx="6082462" cy="3676510"/>
          </a:xfrm>
          <a:prstGeom prst="rect">
            <a:avLst/>
          </a:prstGeom>
        </p:spPr>
      </p:pic>
      <p:pic>
        <p:nvPicPr>
          <p:cNvPr id="24" name="Picture 23"/>
          <p:cNvPicPr>
            <a:picLocks noChangeAspect="1"/>
          </p:cNvPicPr>
          <p:nvPr/>
        </p:nvPicPr>
        <p:blipFill>
          <a:blip r:embed="rId5"/>
          <a:stretch>
            <a:fillRect/>
          </a:stretch>
        </p:blipFill>
        <p:spPr>
          <a:xfrm rot="10950561">
            <a:off x="45143" y="8702867"/>
            <a:ext cx="2158171" cy="2109399"/>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6854669" y="1845420"/>
                <a:ext cx="10505435" cy="3630353"/>
              </a:xfrm>
              <a:prstGeom prst="rect">
                <a:avLst/>
              </a:prstGeom>
              <a:noFill/>
            </p:spPr>
            <p:txBody>
              <a:bodyPr wrap="square" rtlCol="0">
                <a:spAutoFit/>
              </a:bodyPr>
              <a:lstStyle/>
              <a:p>
                <a:pPr algn="just">
                  <a:lnSpc>
                    <a:spcPct val="150000"/>
                  </a:lnSpc>
                </a:pPr>
                <a:r>
                  <a:rPr lang="en-US" sz="3800" smtClean="0"/>
                  <a:t>Hình thang ABCD có hai đường chéo AC và BD cắt nhau tại I. </a:t>
                </a:r>
              </a:p>
              <a:p>
                <a:pPr algn="just">
                  <a:lnSpc>
                    <a:spcPct val="150000"/>
                  </a:lnSpc>
                </a:pPr>
                <a:r>
                  <a:rPr lang="en-US" sz="3800" smtClean="0"/>
                  <a:t>Vì AB // CD nên </a:t>
                </a:r>
                <a14:m>
                  <m:oMath xmlns:m="http://schemas.openxmlformats.org/officeDocument/2006/math">
                    <m:acc>
                      <m:accPr>
                        <m:chr m:val="̂"/>
                        <m:ctrlPr>
                          <a:rPr lang="en-US" sz="3800" i="1">
                            <a:solidFill>
                              <a:srgbClr val="434343"/>
                            </a:solidFill>
                            <a:ea typeface="Calibri" panose="020F0502020204030204" pitchFamily="34" charset="0"/>
                            <a:cs typeface="Times New Roman" panose="02020603050405020304" pitchFamily="18" charset="0"/>
                          </a:rPr>
                        </m:ctrlPr>
                      </m:accPr>
                      <m:e>
                        <m:r>
                          <a:rPr lang="en-US" sz="3800" b="0" i="1" smtClean="0">
                            <a:solidFill>
                              <a:srgbClr val="434343"/>
                            </a:solidFill>
                            <a:ea typeface="Calibri" panose="020F0502020204030204" pitchFamily="34" charset="0"/>
                            <a:cs typeface="Times New Roman" panose="02020603050405020304" pitchFamily="18" charset="0"/>
                          </a:rPr>
                          <m:t>𝐵</m:t>
                        </m:r>
                        <m:r>
                          <a:rPr lang="en-US" sz="3800" i="1">
                            <a:solidFill>
                              <a:srgbClr val="434343"/>
                            </a:solidFill>
                            <a:ea typeface="Calibri" panose="020F0502020204030204" pitchFamily="34" charset="0"/>
                            <a:cs typeface="Times New Roman" panose="02020603050405020304" pitchFamily="18" charset="0"/>
                          </a:rPr>
                          <m:t>𝐴𝐶</m:t>
                        </m:r>
                      </m:e>
                    </m:acc>
                    <m:r>
                      <a:rPr lang="en-US" sz="3800" i="1">
                        <a:solidFill>
                          <a:srgbClr val="434343"/>
                        </a:solidFill>
                        <a:ea typeface="Calibri" panose="020F0502020204030204" pitchFamily="34" charset="0"/>
                        <a:cs typeface="Times New Roman" panose="02020603050405020304" pitchFamily="18" charset="0"/>
                      </a:rPr>
                      <m:t>=</m:t>
                    </m:r>
                    <m:acc>
                      <m:accPr>
                        <m:chr m:val="̂"/>
                        <m:ctrlPr>
                          <a:rPr lang="en-US" sz="3800" i="1">
                            <a:solidFill>
                              <a:srgbClr val="434343"/>
                            </a:solidFill>
                            <a:ea typeface="Calibri" panose="020F0502020204030204" pitchFamily="34" charset="0"/>
                            <a:cs typeface="Times New Roman" panose="02020603050405020304" pitchFamily="18" charset="0"/>
                          </a:rPr>
                        </m:ctrlPr>
                      </m:accPr>
                      <m:e>
                        <m:r>
                          <a:rPr lang="en-US" sz="3800" b="0" i="1" smtClean="0">
                            <a:solidFill>
                              <a:srgbClr val="434343"/>
                            </a:solidFill>
                            <a:ea typeface="Calibri" panose="020F0502020204030204" pitchFamily="34" charset="0"/>
                            <a:cs typeface="Times New Roman" panose="02020603050405020304" pitchFamily="18" charset="0"/>
                          </a:rPr>
                          <m:t>𝐴𝐶𝐷</m:t>
                        </m:r>
                      </m:e>
                    </m:acc>
                    <m:r>
                      <a:rPr lang="en-US" sz="3800" b="0" i="1" smtClean="0">
                        <a:solidFill>
                          <a:srgbClr val="434343"/>
                        </a:solidFill>
                        <a:ea typeface="Calibri" panose="020F0502020204030204" pitchFamily="34" charset="0"/>
                        <a:cs typeface="Times New Roman" panose="02020603050405020304" pitchFamily="18" charset="0"/>
                      </a:rPr>
                      <m:t>,</m:t>
                    </m:r>
                    <m:acc>
                      <m:accPr>
                        <m:chr m:val="̂"/>
                        <m:ctrlPr>
                          <a:rPr lang="en-US" sz="3800" i="1">
                            <a:solidFill>
                              <a:srgbClr val="434343"/>
                            </a:solidFill>
                            <a:ea typeface="Calibri" panose="020F0502020204030204" pitchFamily="34" charset="0"/>
                            <a:cs typeface="Times New Roman" panose="02020603050405020304" pitchFamily="18" charset="0"/>
                          </a:rPr>
                        </m:ctrlPr>
                      </m:accPr>
                      <m:e>
                        <m:r>
                          <a:rPr lang="en-US" sz="3800" i="1">
                            <a:solidFill>
                              <a:srgbClr val="434343"/>
                            </a:solidFill>
                            <a:ea typeface="Calibri" panose="020F0502020204030204" pitchFamily="34" charset="0"/>
                            <a:cs typeface="Times New Roman" panose="02020603050405020304" pitchFamily="18" charset="0"/>
                          </a:rPr>
                          <m:t>𝐴</m:t>
                        </m:r>
                        <m:r>
                          <a:rPr lang="en-US" sz="3800" b="0" i="1" smtClean="0">
                            <a:solidFill>
                              <a:srgbClr val="434343"/>
                            </a:solidFill>
                            <a:ea typeface="Calibri" panose="020F0502020204030204" pitchFamily="34" charset="0"/>
                            <a:cs typeface="Times New Roman" panose="02020603050405020304" pitchFamily="18" charset="0"/>
                          </a:rPr>
                          <m:t>𝐵</m:t>
                        </m:r>
                        <m:r>
                          <a:rPr lang="en-US" sz="3800" i="1">
                            <a:solidFill>
                              <a:srgbClr val="434343"/>
                            </a:solidFill>
                            <a:ea typeface="Calibri" panose="020F0502020204030204" pitchFamily="34" charset="0"/>
                            <a:cs typeface="Times New Roman" panose="02020603050405020304" pitchFamily="18" charset="0"/>
                          </a:rPr>
                          <m:t>𝐷</m:t>
                        </m:r>
                      </m:e>
                    </m:acc>
                    <m:r>
                      <a:rPr lang="en-US" sz="3800" i="1">
                        <a:solidFill>
                          <a:srgbClr val="434343"/>
                        </a:solidFill>
                        <a:ea typeface="Calibri" panose="020F0502020204030204" pitchFamily="34" charset="0"/>
                        <a:cs typeface="Times New Roman" panose="02020603050405020304" pitchFamily="18" charset="0"/>
                      </a:rPr>
                      <m:t>=</m:t>
                    </m:r>
                    <m:acc>
                      <m:accPr>
                        <m:chr m:val="̂"/>
                        <m:ctrlPr>
                          <a:rPr lang="en-US" sz="3800" i="1">
                            <a:solidFill>
                              <a:srgbClr val="434343"/>
                            </a:solidFill>
                            <a:ea typeface="Calibri" panose="020F0502020204030204" pitchFamily="34" charset="0"/>
                            <a:cs typeface="Times New Roman" panose="02020603050405020304" pitchFamily="18" charset="0"/>
                          </a:rPr>
                        </m:ctrlPr>
                      </m:accPr>
                      <m:e>
                        <m:r>
                          <a:rPr lang="en-US" sz="3800" i="1">
                            <a:solidFill>
                              <a:srgbClr val="434343"/>
                            </a:solidFill>
                            <a:ea typeface="Calibri" panose="020F0502020204030204" pitchFamily="34" charset="0"/>
                            <a:cs typeface="Times New Roman" panose="02020603050405020304" pitchFamily="18" charset="0"/>
                          </a:rPr>
                          <m:t>𝐵</m:t>
                        </m:r>
                        <m:r>
                          <a:rPr lang="en-US" sz="3800" i="1">
                            <a:solidFill>
                              <a:srgbClr val="434343"/>
                            </a:solidFill>
                            <a:ea typeface="Calibri" panose="020F0502020204030204" pitchFamily="34" charset="0"/>
                            <a:cs typeface="Times New Roman" panose="02020603050405020304" pitchFamily="18" charset="0"/>
                          </a:rPr>
                          <m:t>𝐷</m:t>
                        </m:r>
                        <m:r>
                          <a:rPr lang="en-US" sz="3800" i="1">
                            <a:solidFill>
                              <a:srgbClr val="434343"/>
                            </a:solidFill>
                            <a:ea typeface="Calibri" panose="020F0502020204030204" pitchFamily="34" charset="0"/>
                            <a:cs typeface="Times New Roman" panose="02020603050405020304" pitchFamily="18" charset="0"/>
                          </a:rPr>
                          <m:t>𝐶</m:t>
                        </m:r>
                      </m:e>
                    </m:acc>
                  </m:oMath>
                </a14:m>
                <a:r>
                  <a:rPr lang="en-US" sz="3800" smtClean="0"/>
                  <a:t> </a:t>
                </a:r>
              </a:p>
              <a:p>
                <a:pPr algn="just">
                  <a:lnSpc>
                    <a:spcPct val="150000"/>
                  </a:lnSpc>
                </a:pPr>
                <a:r>
                  <a:rPr lang="en-US" sz="3800" smtClean="0"/>
                  <a:t>(các cặp góc so le trong)</a:t>
                </a:r>
              </a:p>
            </p:txBody>
          </p:sp>
        </mc:Choice>
        <mc:Fallback>
          <p:sp>
            <p:nvSpPr>
              <p:cNvPr id="5" name="TextBox 4"/>
              <p:cNvSpPr txBox="1">
                <a:spLocks noRot="1" noChangeAspect="1" noMove="1" noResize="1" noEditPoints="1" noAdjustHandles="1" noChangeArrowheads="1" noChangeShapeType="1" noTextEdit="1"/>
              </p:cNvSpPr>
              <p:nvPr/>
            </p:nvSpPr>
            <p:spPr>
              <a:xfrm>
                <a:off x="6854669" y="1845420"/>
                <a:ext cx="10505435" cy="3630353"/>
              </a:xfrm>
              <a:prstGeom prst="rect">
                <a:avLst/>
              </a:prstGeom>
              <a:blipFill>
                <a:blip r:embed="rId6"/>
                <a:stretch>
                  <a:fillRect l="-1914" r="-1856" b="-28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1048028" y="5641602"/>
                <a:ext cx="16858972" cy="3630353"/>
              </a:xfrm>
              <a:prstGeom prst="rect">
                <a:avLst/>
              </a:prstGeom>
            </p:spPr>
            <p:txBody>
              <a:bodyPr wrap="square">
                <a:spAutoFit/>
              </a:bodyPr>
              <a:lstStyle/>
              <a:p>
                <a:pPr lvl="0">
                  <a:lnSpc>
                    <a:spcPct val="150000"/>
                  </a:lnSpc>
                </a:pPr>
                <a:r>
                  <a:rPr lang="en-US" sz="3800">
                    <a:solidFill>
                      <a:srgbClr val="434343"/>
                    </a:solidFill>
                  </a:rPr>
                  <a:t>Mặt khác, theo giả thiết ta có </a:t>
                </a:r>
                <a14:m>
                  <m:oMath xmlns:m="http://schemas.openxmlformats.org/officeDocument/2006/math">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𝐴𝐶𝐷</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𝐵𝐷𝐶</m:t>
                        </m:r>
                      </m:e>
                    </m:acc>
                  </m:oMath>
                </a14:m>
                <a:r>
                  <a:rPr lang="en-US" sz="3800">
                    <a:solidFill>
                      <a:srgbClr val="434343"/>
                    </a:solidFill>
                  </a:rPr>
                  <a:t>, suy ra </a:t>
                </a:r>
                <a14:m>
                  <m:oMath xmlns:m="http://schemas.openxmlformats.org/officeDocument/2006/math">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𝐵𝐴𝐶</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𝐴𝐶𝐷</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𝐵𝐷𝐶</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𝐴𝐵𝐷</m:t>
                        </m:r>
                      </m:e>
                    </m:acc>
                  </m:oMath>
                </a14:m>
                <a:r>
                  <a:rPr lang="en-US" sz="3800">
                    <a:solidFill>
                      <a:srgbClr val="434343"/>
                    </a:solidFill>
                  </a:rPr>
                  <a:t>.</a:t>
                </a:r>
              </a:p>
              <a:p>
                <a:pPr lvl="0">
                  <a:lnSpc>
                    <a:spcPct val="150000"/>
                  </a:lnSpc>
                </a:pPr>
                <a:r>
                  <a:rPr lang="en-US" sz="3800">
                    <a:solidFill>
                      <a:srgbClr val="434343"/>
                    </a:solidFill>
                  </a:rPr>
                  <a:t>Từ đó tam giác ICD và tam giác IAB cùng cân tại I.</a:t>
                </a:r>
              </a:p>
              <a:p>
                <a:pPr lvl="0">
                  <a:lnSpc>
                    <a:spcPct val="150000"/>
                  </a:lnSpc>
                </a:pPr>
                <a:r>
                  <a:rPr lang="en-US" sz="3800">
                    <a:solidFill>
                      <a:srgbClr val="434343"/>
                    </a:solidFill>
                  </a:rPr>
                  <a:t>Vậy IC = ID, IA = IB, suy ra AC = IA + IC = IB + ID = BD.</a:t>
                </a:r>
              </a:p>
              <a:p>
                <a:pPr lvl="0">
                  <a:lnSpc>
                    <a:spcPct val="150000"/>
                  </a:lnSpc>
                </a:pPr>
                <a:r>
                  <a:rPr lang="en-US" sz="3800">
                    <a:solidFill>
                      <a:srgbClr val="434343"/>
                    </a:solidFill>
                  </a:rPr>
                  <a:t>Theo Định lí 3, hình thang ABCD là hình thang cân.</a:t>
                </a:r>
                <a:endParaRPr lang="en-US" sz="3800">
                  <a:solidFill>
                    <a:srgbClr val="434343"/>
                  </a:solidFill>
                </a:endParaRPr>
              </a:p>
            </p:txBody>
          </p:sp>
        </mc:Choice>
        <mc:Fallback>
          <p:sp>
            <p:nvSpPr>
              <p:cNvPr id="8" name="Rectangle 7"/>
              <p:cNvSpPr>
                <a:spLocks noRot="1" noChangeAspect="1" noMove="1" noResize="1" noEditPoints="1" noAdjustHandles="1" noChangeArrowheads="1" noChangeShapeType="1" noTextEdit="1"/>
              </p:cNvSpPr>
              <p:nvPr/>
            </p:nvSpPr>
            <p:spPr>
              <a:xfrm>
                <a:off x="1048028" y="5641602"/>
                <a:ext cx="16858972" cy="3630353"/>
              </a:xfrm>
              <a:prstGeom prst="rect">
                <a:avLst/>
              </a:prstGeom>
              <a:blipFill>
                <a:blip r:embed="rId7"/>
                <a:stretch>
                  <a:fillRect l="-1193" b="-2852"/>
                </a:stretch>
              </a:blipFill>
            </p:spPr>
            <p:txBody>
              <a:bodyPr/>
              <a:lstStyle/>
              <a:p>
                <a:r>
                  <a:rPr lang="en-US">
                    <a:noFill/>
                  </a:rPr>
                  <a:t> </a:t>
                </a:r>
              </a:p>
            </p:txBody>
          </p:sp>
        </mc:Fallback>
      </mc:AlternateContent>
    </p:spTree>
    <p:extLst>
      <p:ext uri="{BB962C8B-B14F-4D97-AF65-F5344CB8AC3E}">
        <p14:creationId xmlns:p14="http://schemas.microsoft.com/office/powerpoint/2010/main" val="2088298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0" dur="500"/>
                                        <p:tgtEl>
                                          <p:spTgt spid="5">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down)">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wipe(left)">
                                      <p:cBhvr>
                                        <p:cTn id="33" dur="500"/>
                                        <p:tgtEl>
                                          <p:spTgt spid="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barn(inVertical)">
                                      <p:cBhvr>
                                        <p:cTn id="38" dur="5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398395" y="76200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58580" y="9539968"/>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6980235" y="698837"/>
            <a:ext cx="4416278"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nl-NL" sz="4000" b="1" smtClean="0">
                <a:solidFill>
                  <a:srgbClr val="F3F3F3"/>
                </a:solidFill>
                <a:cs typeface="Arial" panose="020B0604020202020204" pitchFamily="34" charset="0"/>
                <a:sym typeface="Merriweather"/>
              </a:rPr>
              <a:t>THỰC HÀNH</a:t>
            </a:r>
            <a:endParaRPr lang="en-US" dirty="0">
              <a:solidFill>
                <a:srgbClr val="F3F3F3"/>
              </a:solidFill>
            </a:endParaRPr>
          </a:p>
        </p:txBody>
      </p:sp>
      <p:pic>
        <p:nvPicPr>
          <p:cNvPr id="25" name="Picture 9"/>
          <p:cNvPicPr>
            <a:picLocks noChangeAspect="1"/>
          </p:cNvPicPr>
          <p:nvPr/>
        </p:nvPicPr>
        <p:blipFill>
          <a:blip r:embed="rId3"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15070" flipH="1">
            <a:off x="16217247" y="-280483"/>
            <a:ext cx="1862326" cy="2059849"/>
          </a:xfrm>
          <a:prstGeom prst="rect">
            <a:avLst/>
          </a:prstGeom>
        </p:spPr>
      </p:pic>
      <p:sp>
        <p:nvSpPr>
          <p:cNvPr id="3" name="Rectangle 2"/>
          <p:cNvSpPr/>
          <p:nvPr/>
        </p:nvSpPr>
        <p:spPr>
          <a:xfrm>
            <a:off x="679210" y="2473047"/>
            <a:ext cx="10040925" cy="3508653"/>
          </a:xfrm>
          <a:prstGeom prst="rect">
            <a:avLst/>
          </a:prstGeom>
        </p:spPr>
        <p:txBody>
          <a:bodyPr wrap="square">
            <a:spAutoFit/>
          </a:bodyPr>
          <a:lstStyle/>
          <a:p>
            <a:pPr algn="just">
              <a:lnSpc>
                <a:spcPct val="150000"/>
              </a:lnSpc>
            </a:pPr>
            <a:r>
              <a:rPr lang="vi-VN" sz="3800">
                <a:solidFill>
                  <a:srgbClr val="000000"/>
                </a:solidFill>
              </a:rPr>
              <a:t>a) Vẽ hình thang có hai đường chéo bằng nhau theo các bước sau:</a:t>
            </a:r>
          </a:p>
          <a:p>
            <a:pPr algn="just">
              <a:lnSpc>
                <a:spcPct val="150000"/>
              </a:lnSpc>
            </a:pPr>
            <a:r>
              <a:rPr lang="vi-VN" sz="3800">
                <a:solidFill>
                  <a:srgbClr val="000000"/>
                </a:solidFill>
              </a:rPr>
              <a:t>- Vẽ hai đường thẳng song song a, b. Trên a lấy hai điểm A, </a:t>
            </a:r>
            <a:r>
              <a:rPr lang="vi-VN" sz="3800">
                <a:solidFill>
                  <a:srgbClr val="000000"/>
                </a:solidFill>
              </a:rPr>
              <a:t>B</a:t>
            </a:r>
            <a:r>
              <a:rPr lang="vi-VN" sz="3800" smtClean="0">
                <a:solidFill>
                  <a:srgbClr val="000000"/>
                </a:solidFill>
              </a:rPr>
              <a:t>.</a:t>
            </a:r>
            <a:endParaRPr lang="vi-VN" sz="3800">
              <a:solidFill>
                <a:srgbClr val="000000"/>
              </a:solidFill>
            </a:endParaRPr>
          </a:p>
        </p:txBody>
      </p:sp>
      <p:pic>
        <p:nvPicPr>
          <p:cNvPr id="11"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14823770" y="9305793"/>
            <a:ext cx="3407654" cy="971181"/>
          </a:xfrm>
          <a:prstGeom prst="rect">
            <a:avLst/>
          </a:prstGeom>
        </p:spPr>
      </p:pic>
      <p:pic>
        <p:nvPicPr>
          <p:cNvPr id="6" name="Picture 5"/>
          <p:cNvPicPr>
            <a:picLocks noChangeAspect="1"/>
          </p:cNvPicPr>
          <p:nvPr/>
        </p:nvPicPr>
        <p:blipFill>
          <a:blip r:embed="rId59" cstate="print">
            <a:extLst>
              <a:ext uri="{BEBA8EAE-BF5A-486C-A8C5-ECC9F3942E4B}">
                <a14:imgProps xmlns:a14="http://schemas.microsoft.com/office/drawing/2010/main">
                  <a14:imgLayer r:embed="rId60">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201400" y="2270236"/>
            <a:ext cx="6400800" cy="3573137"/>
          </a:xfrm>
          <a:prstGeom prst="rect">
            <a:avLst/>
          </a:prstGeom>
        </p:spPr>
      </p:pic>
      <p:sp>
        <p:nvSpPr>
          <p:cNvPr id="8" name="Rectangle 7"/>
          <p:cNvSpPr/>
          <p:nvPr/>
        </p:nvSpPr>
        <p:spPr>
          <a:xfrm>
            <a:off x="643115" y="6261840"/>
            <a:ext cx="16586105" cy="2615460"/>
          </a:xfrm>
          <a:prstGeom prst="rect">
            <a:avLst/>
          </a:prstGeom>
        </p:spPr>
        <p:txBody>
          <a:bodyPr wrap="square">
            <a:spAutoFit/>
          </a:bodyPr>
          <a:lstStyle/>
          <a:p>
            <a:pPr lvl="0" algn="just">
              <a:lnSpc>
                <a:spcPct val="150000"/>
              </a:lnSpc>
            </a:pPr>
            <a:r>
              <a:rPr lang="vi-VN" sz="3800">
                <a:solidFill>
                  <a:srgbClr val="000000"/>
                </a:solidFill>
              </a:rPr>
              <a:t>- Vẽ hai cung tròn tâm A và B có cùng bán kính sao cho cung tròn tâm A cắt b tại C; cung tròn tâm B cắt b tại D và hai đoạn thẳng AC, BD cắt nhau</a:t>
            </a:r>
            <a:r>
              <a:rPr lang="vi-VN" sz="3800">
                <a:solidFill>
                  <a:srgbClr val="000000"/>
                </a:solidFill>
              </a:rPr>
              <a:t>. </a:t>
            </a:r>
            <a:r>
              <a:rPr lang="en-US" sz="3800" smtClean="0">
                <a:solidFill>
                  <a:srgbClr val="000000"/>
                </a:solidFill>
              </a:rPr>
              <a:t>         </a:t>
            </a:r>
            <a:r>
              <a:rPr lang="vi-VN" sz="3800" smtClean="0">
                <a:solidFill>
                  <a:srgbClr val="000000"/>
                </a:solidFill>
              </a:rPr>
              <a:t>Hình </a:t>
            </a:r>
            <a:r>
              <a:rPr lang="vi-VN" sz="3800">
                <a:solidFill>
                  <a:srgbClr val="000000"/>
                </a:solidFill>
              </a:rPr>
              <a:t>thang ABCD có hai đường chéo AC và BD bằng </a:t>
            </a:r>
            <a:r>
              <a:rPr lang="vi-VN" sz="3800">
                <a:solidFill>
                  <a:srgbClr val="000000"/>
                </a:solidFill>
              </a:rPr>
              <a:t>nhau</a:t>
            </a:r>
            <a:r>
              <a:rPr lang="vi-VN" sz="3800" smtClean="0">
                <a:solidFill>
                  <a:srgbClr val="000000"/>
                </a:solidFill>
              </a:rPr>
              <a:t>.</a:t>
            </a:r>
            <a:endParaRPr lang="vi-VN" sz="3800">
              <a:solidFill>
                <a:srgbClr val="000000"/>
              </a:solidFill>
            </a:endParaRPr>
          </a:p>
        </p:txBody>
      </p:sp>
    </p:spTree>
    <p:extLst>
      <p:ext uri="{BB962C8B-B14F-4D97-AF65-F5344CB8AC3E}">
        <p14:creationId xmlns:p14="http://schemas.microsoft.com/office/powerpoint/2010/main" val="20693015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78120" y="9075093"/>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58580" y="9539968"/>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angle 1"/>
          <p:cNvSpPr/>
          <p:nvPr/>
        </p:nvSpPr>
        <p:spPr>
          <a:xfrm>
            <a:off x="6980235" y="698837"/>
            <a:ext cx="4416278"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smtClean="0">
                <a:ln>
                  <a:noFill/>
                </a:ln>
                <a:solidFill>
                  <a:srgbClr val="F3F3F3"/>
                </a:solidFill>
                <a:effectLst/>
                <a:uLnTx/>
                <a:uFillTx/>
                <a:latin typeface="Arial"/>
                <a:ea typeface="+mn-ea"/>
                <a:cs typeface="Arial" panose="020B0604020202020204" pitchFamily="34" charset="0"/>
                <a:sym typeface="Merriweather"/>
              </a:rPr>
              <a:t>THỰC HÀNH</a:t>
            </a:r>
            <a:endParaRPr kumimoji="0" lang="en-US" sz="1800" b="0" i="0" u="none" strike="noStrike" kern="1200" cap="none" spc="0" normalizeH="0" baseline="0" noProof="0" dirty="0">
              <a:ln>
                <a:noFill/>
              </a:ln>
              <a:solidFill>
                <a:srgbClr val="F3F3F3"/>
              </a:solidFill>
              <a:effectLst/>
              <a:uLnTx/>
              <a:uFillTx/>
              <a:latin typeface="Arial"/>
              <a:ea typeface="+mn-ea"/>
              <a:cs typeface="+mn-cs"/>
            </a:endParaRPr>
          </a:p>
        </p:txBody>
      </p:sp>
      <p:pic>
        <p:nvPicPr>
          <p:cNvPr id="25" name="Picture 9"/>
          <p:cNvPicPr>
            <a:picLocks noChangeAspect="1"/>
          </p:cNvPicPr>
          <p:nvPr/>
        </p:nvPicPr>
        <p:blipFill>
          <a:blip r:embed="rId3"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15070" flipH="1">
            <a:off x="16217247" y="-280483"/>
            <a:ext cx="1862326" cy="2059849"/>
          </a:xfrm>
          <a:prstGeom prst="rect">
            <a:avLst/>
          </a:prstGeom>
        </p:spPr>
      </p:pic>
      <p:pic>
        <p:nvPicPr>
          <p:cNvPr id="11"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14823770" y="9305793"/>
            <a:ext cx="3407654" cy="971181"/>
          </a:xfrm>
          <a:prstGeom prst="rect">
            <a:avLst/>
          </a:prstGeom>
        </p:spPr>
      </p:pic>
      <p:pic>
        <p:nvPicPr>
          <p:cNvPr id="6" name="Picture 5"/>
          <p:cNvPicPr>
            <a:picLocks noChangeAspect="1"/>
          </p:cNvPicPr>
          <p:nvPr/>
        </p:nvPicPr>
        <p:blipFill>
          <a:blip r:embed="rId59" cstate="print">
            <a:extLst>
              <a:ext uri="{BEBA8EAE-BF5A-486C-A8C5-ECC9F3942E4B}">
                <a14:imgProps xmlns:a14="http://schemas.microsoft.com/office/drawing/2010/main">
                  <a14:imgLayer r:embed="rId60">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87974" y="3433397"/>
            <a:ext cx="6400800" cy="3573137"/>
          </a:xfrm>
          <a:prstGeom prst="rect">
            <a:avLst/>
          </a:prstGeom>
        </p:spPr>
      </p:pic>
      <p:sp>
        <p:nvSpPr>
          <p:cNvPr id="4" name="Rectangle 3"/>
          <p:cNvSpPr/>
          <p:nvPr/>
        </p:nvSpPr>
        <p:spPr>
          <a:xfrm>
            <a:off x="2808451" y="2237398"/>
            <a:ext cx="12583949" cy="969496"/>
          </a:xfrm>
          <a:prstGeom prst="rect">
            <a:avLst/>
          </a:prstGeom>
        </p:spPr>
        <p:txBody>
          <a:bodyPr wrap="square">
            <a:spAutoFit/>
          </a:bodyPr>
          <a:lstStyle/>
          <a:p>
            <a:pPr lvl="0" algn="just">
              <a:lnSpc>
                <a:spcPct val="150000"/>
              </a:lnSpc>
              <a:defRPr/>
            </a:pPr>
            <a:r>
              <a:rPr lang="en-US" sz="3800">
                <a:solidFill>
                  <a:srgbClr val="434343"/>
                </a:solidFill>
              </a:rPr>
              <a:t>b) Hình thang ABCD có là hình thang cân không? Vì sao?</a:t>
            </a:r>
            <a:endParaRPr lang="en-US" sz="3800" dirty="0">
              <a:solidFill>
                <a:srgbClr val="434343"/>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61"/>
          <a:stretch>
            <a:fillRect/>
          </a:stretch>
        </p:blipFill>
        <p:spPr>
          <a:xfrm rot="1271803">
            <a:off x="457759" y="472328"/>
            <a:ext cx="1656229" cy="2484342"/>
          </a:xfrm>
          <a:prstGeom prst="rect">
            <a:avLst/>
          </a:prstGeom>
        </p:spPr>
      </p:pic>
      <p:sp>
        <p:nvSpPr>
          <p:cNvPr id="7" name="Rectangle 6"/>
          <p:cNvSpPr/>
          <p:nvPr/>
        </p:nvSpPr>
        <p:spPr>
          <a:xfrm>
            <a:off x="2648248" y="7330662"/>
            <a:ext cx="13879349" cy="1846659"/>
          </a:xfrm>
          <a:prstGeom prst="rect">
            <a:avLst/>
          </a:prstGeom>
        </p:spPr>
        <p:txBody>
          <a:bodyPr wrap="square">
            <a:spAutoFit/>
          </a:bodyPr>
          <a:lstStyle/>
          <a:p>
            <a:pPr lvl="0" algn="just">
              <a:lnSpc>
                <a:spcPct val="150000"/>
              </a:lnSpc>
              <a:spcAft>
                <a:spcPts val="800"/>
              </a:spcAft>
              <a:defRPr/>
            </a:pPr>
            <a:r>
              <a:rPr lang="en-US" sz="3800">
                <a:solidFill>
                  <a:srgbClr val="434343"/>
                </a:solidFill>
                <a:ea typeface="Arial" panose="020B0604020202020204" pitchFamily="34" charset="0"/>
                <a:cs typeface="Times New Roman" panose="02020603050405020304" pitchFamily="18" charset="0"/>
              </a:rPr>
              <a:t>Hình thag ABCD là hình thang cân, vì theo định lí 3: Hình thang có 2 đường chéo bằng nhau là hình thang cân.</a:t>
            </a:r>
            <a:endParaRPr lang="en-US" sz="3800">
              <a:solidFill>
                <a:srgbClr val="434343"/>
              </a:solidFill>
              <a:ea typeface="Arial" panose="020B0604020202020204" pitchFamily="34" charset="0"/>
              <a:cs typeface="Times New Roman" panose="02020603050405020304" pitchFamily="18" charset="0"/>
            </a:endParaRPr>
          </a:p>
        </p:txBody>
      </p:sp>
      <p:sp>
        <p:nvSpPr>
          <p:cNvPr id="9" name="Right Arrow 8"/>
          <p:cNvSpPr/>
          <p:nvPr/>
        </p:nvSpPr>
        <p:spPr>
          <a:xfrm>
            <a:off x="1981200" y="7686174"/>
            <a:ext cx="457200" cy="378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293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434343"/>
              </a:solidFill>
              <a:effectLst/>
              <a:uLnTx/>
              <a:uFillTx/>
              <a:latin typeface="Arial"/>
              <a:ea typeface="+mn-ea"/>
              <a:cs typeface="+mn-cs"/>
              <a:sym typeface="Arial"/>
            </a:endParaRPr>
          </a:p>
        </p:txBody>
      </p:sp>
      <p:sp>
        <p:nvSpPr>
          <p:cNvPr id="24" name="Google Shape;596;p37"/>
          <p:cNvSpPr txBox="1">
            <a:spLocks/>
          </p:cNvSpPr>
          <p:nvPr/>
        </p:nvSpPr>
        <p:spPr>
          <a:xfrm>
            <a:off x="6370320" y="369300"/>
            <a:ext cx="5593080" cy="12690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5000" b="1" i="0" u="none" strike="noStrike" kern="0" cap="none" spc="0" normalizeH="0" baseline="0" noProof="0" smtClean="0">
                <a:ln>
                  <a:noFill/>
                </a:ln>
                <a:solidFill>
                  <a:srgbClr val="C00000"/>
                </a:solidFill>
                <a:effectLst/>
                <a:uLnTx/>
                <a:uFillTx/>
                <a:latin typeface="Arial"/>
                <a:sym typeface="Autour One"/>
              </a:rPr>
              <a:t>VẬN</a:t>
            </a:r>
            <a:r>
              <a:rPr kumimoji="0" lang="en-US" sz="5000" b="1" i="0" u="none" strike="noStrike" kern="0" cap="none" spc="0" normalizeH="0" noProof="0" smtClean="0">
                <a:ln>
                  <a:noFill/>
                </a:ln>
                <a:solidFill>
                  <a:srgbClr val="C00000"/>
                </a:solidFill>
                <a:effectLst/>
                <a:uLnTx/>
                <a:uFillTx/>
                <a:latin typeface="Arial"/>
                <a:sym typeface="Autour One"/>
              </a:rPr>
              <a:t> DỤNG</a:t>
            </a:r>
            <a:endParaRPr kumimoji="0" lang="en-US" sz="5000" b="1" i="0" u="none" strike="noStrike" kern="0" cap="none" spc="0" normalizeH="0" baseline="0" noProof="0" dirty="0">
              <a:ln>
                <a:noFill/>
              </a:ln>
              <a:solidFill>
                <a:srgbClr val="C00000"/>
              </a:solidFill>
              <a:effectLst/>
              <a:uLnTx/>
              <a:uFillTx/>
              <a:latin typeface="Arial"/>
              <a:sym typeface="Autour One"/>
            </a:endParaRPr>
          </a:p>
        </p:txBody>
      </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9"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5647" flipH="1">
            <a:off x="-73942" y="7680449"/>
            <a:ext cx="2281482" cy="2261519"/>
          </a:xfrm>
          <a:prstGeom prst="rect">
            <a:avLst/>
          </a:prstGeom>
        </p:spPr>
      </p:pic>
      <p:sp>
        <p:nvSpPr>
          <p:cNvPr id="6" name="Rectangle 5"/>
          <p:cNvSpPr/>
          <p:nvPr/>
        </p:nvSpPr>
        <p:spPr>
          <a:xfrm>
            <a:off x="6572575" y="1383860"/>
            <a:ext cx="5714992" cy="91627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1" u="sng" strike="noStrike" kern="1200" cap="none" spc="0" normalizeH="0" baseline="0" noProof="0" smtClean="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Giải</a:t>
            </a:r>
            <a:r>
              <a:rPr kumimoji="0" lang="en-US" sz="4000" b="1" i="1" u="sng" strike="noStrike" kern="1200" cap="none" spc="0" normalizeH="0" noProof="0" smtClean="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 bài toán mở đầu.</a:t>
            </a:r>
            <a:endParaRPr kumimoji="0" lang="en-US" sz="3200" b="1" i="1" u="sng"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585460" y="6319058"/>
            <a:ext cx="7162800" cy="3548842"/>
          </a:xfrm>
          <a:prstGeom prst="rect">
            <a:avLst/>
          </a:prstGeom>
        </p:spPr>
      </p:pic>
      <p:sp>
        <p:nvSpPr>
          <p:cNvPr id="5" name="Rectangle 4"/>
          <p:cNvSpPr/>
          <p:nvPr/>
        </p:nvSpPr>
        <p:spPr>
          <a:xfrm>
            <a:off x="685800" y="2400300"/>
            <a:ext cx="16916400" cy="3693319"/>
          </a:xfrm>
          <a:prstGeom prst="rect">
            <a:avLst/>
          </a:prstGeom>
        </p:spPr>
        <p:txBody>
          <a:bodyPr wrap="square">
            <a:spAutoFit/>
          </a:bodyPr>
          <a:lstStyle/>
          <a:p>
            <a:pPr lvl="0" algn="just">
              <a:lnSpc>
                <a:spcPct val="150000"/>
              </a:lnSpc>
            </a:pPr>
            <a:r>
              <a:rPr lang="vi-VN" sz="3900">
                <a:solidFill>
                  <a:srgbClr val="434343"/>
                </a:solidFill>
                <a:ea typeface="Calibri" panose="020F0502020204030204" pitchFamily="34" charset="0"/>
                <a:cs typeface="Times New Roman" panose="02020603050405020304" pitchFamily="18" charset="0"/>
              </a:rPr>
              <a:t>Cắt một mảnh giấy hình thang cân bằng một nhát cắt thẳng cắt cả hai cạnh đáy thì được hai hình thang. Lật một trong hai hình thang đó rồi ghép với hình thang còn lại dọc theo các cạnh bên của hình thang ban đầu (hình 3.11). Hãy giải thích tại sao hình tạo thành cũng là hình thang cân?</a:t>
            </a:r>
            <a:endParaRPr lang="en-US" sz="39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050123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434343"/>
              </a:solidFill>
              <a:effectLst/>
              <a:uLnTx/>
              <a:uFillTx/>
              <a:latin typeface="Arial"/>
              <a:ea typeface="+mn-ea"/>
              <a:cs typeface="+mn-cs"/>
              <a:sym typeface="Arial"/>
            </a:endParaRPr>
          </a:p>
        </p:txBody>
      </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9" name="Picture 9"/>
          <p:cNvPicPr>
            <a:picLocks noChangeAspect="1"/>
          </p:cNvPicPr>
          <p:nvPr/>
        </p:nvPicPr>
        <p:blipFill>
          <a:blip r:embed="rId3"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907069" flipH="1">
            <a:off x="16815277" y="8805704"/>
            <a:ext cx="1433585" cy="1421041"/>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663588" y="6270458"/>
                <a:ext cx="16786212" cy="3842719"/>
              </a:xfrm>
              <a:prstGeom prst="rect">
                <a:avLst/>
              </a:prstGeom>
            </p:spPr>
            <p:txBody>
              <a:bodyPr wrap="square">
                <a:spAutoFit/>
              </a:bodyPr>
              <a:lstStyle/>
              <a:p>
                <a:pPr marL="0" marR="0" lvl="0" indent="0" algn="just" defTabSz="914400" rtl="0" eaLnBrk="1" fontAlgn="auto" latinLnBrk="0" hangingPunct="1">
                  <a:lnSpc>
                    <a:spcPct val="150000"/>
                  </a:lnSpc>
                  <a:buClrTx/>
                  <a:buSzTx/>
                  <a:buFontTx/>
                  <a:buNone/>
                  <a:tabLst/>
                  <a:defRPr/>
                </a:pPr>
                <a14:m>
                  <m:oMath xmlns:m="http://schemas.openxmlformats.org/officeDocument/2006/math">
                    <m:r>
                      <a:rPr kumimoji="0" lang="en-US" sz="3700" b="0" i="0" u="none" strike="noStrike" kern="1200" cap="none" spc="0" normalizeH="0" baseline="0" noProof="0" smtClean="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A</m:t>
                        </m:r>
                        <m:sSup>
                          <m:sSupPr>
                            <m:ctrlPr>
                              <a:rPr kumimoji="0" lang="en-US" sz="37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ctrlPr>
                          </m:sSupPr>
                          <m:e>
                            <m:r>
                              <m:rPr>
                                <m:sty m:val="p"/>
                              </m:rP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m:t>
                            </m:r>
                          </m:e>
                          <m:sup>
                            <m:r>
                              <a:rPr kumimoji="0" lang="en-US" sz="37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t>
                            </m:r>
                          </m:sup>
                        </m:sSup>
                        <m:r>
                          <m:rPr>
                            <m:sty m:val="p"/>
                          </m:rP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N</m:t>
                        </m:r>
                      </m:e>
                    </m:acc>
                    <m: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AMN</m:t>
                        </m:r>
                      </m:e>
                    </m:acc>
                    <m: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MNC</m:t>
                        </m:r>
                      </m:e>
                    </m:acc>
                  </m:oMath>
                </a14:m>
                <a:r>
                  <a:rPr kumimoji="0" lang="en-US" sz="37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a:t> (so le trong)</a:t>
                </a:r>
                <a:endPar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endParaRPr>
              </a:p>
              <a:p>
                <a:pPr lvl="0" algn="just">
                  <a:lnSpc>
                    <a:spcPct val="150000"/>
                  </a:lnSpc>
                </a:pPr>
                <a14:m>
                  <m:oMath xmlns:m="http://schemas.openxmlformats.org/officeDocument/2006/math">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oMath>
                </a14:m>
                <a: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a:t> Lật hình thang AM’N’D để ghép vào hình thang MBCN thì cạnh DA trùng với BC. Thì hình mới là MN’M’N có </a:t>
                </a:r>
                <a14:m>
                  <m:oMath xmlns:m="http://schemas.openxmlformats.org/officeDocument/2006/math">
                    <m:acc>
                      <m:accPr>
                        <m:chr m:val="̂"/>
                        <m:ctrlPr>
                          <a:rPr kumimoji="0" lang="en-US" sz="37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A</m:t>
                        </m:r>
                        <m:sSup>
                          <m:sSupPr>
                            <m:ctrlPr>
                              <a:rPr kumimoji="0" lang="en-US" sz="37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ctrlPr>
                          </m:sSupPr>
                          <m:e>
                            <m:r>
                              <m:rPr>
                                <m:sty m:val="p"/>
                              </m:rP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m:t>
                            </m:r>
                          </m:e>
                          <m:sup>
                            <m:r>
                              <a:rPr kumimoji="0" lang="en-US" sz="37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t>
                            </m:r>
                          </m:sup>
                        </m:sSup>
                        <m:r>
                          <m:rPr>
                            <m:sty m:val="p"/>
                          </m:rP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N</m:t>
                        </m:r>
                      </m:e>
                    </m:acc>
                    <m: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MNC</m:t>
                        </m:r>
                      </m:e>
                    </m:acc>
                  </m:oMath>
                </a14:m>
                <a:r>
                  <a:rPr kumimoji="0" lang="en-US" sz="37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a:t> </a:t>
                </a:r>
                <a:endPar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buClrTx/>
                  <a:buSzTx/>
                  <a:buFontTx/>
                  <a:buNone/>
                  <a:tabLst/>
                  <a:defRPr/>
                </a:pPr>
                <a:r>
                  <a:rPr kumimoji="0" lang="en-US" sz="3700" b="0" i="0" u="none" strike="noStrike" kern="1200" cap="none" spc="0" normalizeH="0" baseline="0" noProof="0">
                    <a:ln>
                      <a:noFill/>
                    </a:ln>
                    <a:solidFill>
                      <a:srgbClr val="434343"/>
                    </a:solidFill>
                    <a:effectLst/>
                    <a:uLnTx/>
                    <a:uFillTx/>
                    <a:ea typeface="Dotum" panose="020B0600000101010101" pitchFamily="34" charset="-127"/>
                  </a:rPr>
                  <a:t>Vậy nó là hình thang cân.</a:t>
                </a:r>
                <a:endParaRPr kumimoji="0" lang="en-US" sz="3700" b="0" i="0" u="none" strike="noStrike" kern="1200" cap="none" spc="0" normalizeH="0" baseline="0" noProof="0">
                  <a:ln>
                    <a:noFill/>
                  </a:ln>
                  <a:solidFill>
                    <a:srgbClr val="434343"/>
                  </a:solidFill>
                  <a:effectLst/>
                  <a:uLnTx/>
                  <a:uFillTx/>
                </a:endParaRPr>
              </a:p>
            </p:txBody>
          </p:sp>
        </mc:Choice>
        <mc:Fallback>
          <p:sp>
            <p:nvSpPr>
              <p:cNvPr id="4" name="Rectangle 3"/>
              <p:cNvSpPr>
                <a:spLocks noRot="1" noChangeAspect="1" noMove="1" noResize="1" noEditPoints="1" noAdjustHandles="1" noChangeArrowheads="1" noChangeShapeType="1" noTextEdit="1"/>
              </p:cNvSpPr>
              <p:nvPr/>
            </p:nvSpPr>
            <p:spPr>
              <a:xfrm>
                <a:off x="663588" y="6270458"/>
                <a:ext cx="16786212" cy="3842719"/>
              </a:xfrm>
              <a:prstGeom prst="rect">
                <a:avLst/>
              </a:prstGeom>
              <a:blipFill>
                <a:blip r:embed="rId14"/>
                <a:stretch>
                  <a:fillRect l="-1162" r="-1089" b="-2063"/>
                </a:stretch>
              </a:blipFill>
            </p:spPr>
            <p:txBody>
              <a:bodyPr/>
              <a:lstStyle/>
              <a:p>
                <a:r>
                  <a:rPr lang="en-US">
                    <a:noFill/>
                  </a:rPr>
                  <a:t> </a:t>
                </a:r>
              </a:p>
            </p:txBody>
          </p:sp>
        </mc:Fallback>
      </mc:AlternateContent>
      <p:pic>
        <p:nvPicPr>
          <p:cNvPr id="10" name="Picture 9"/>
          <p:cNvPicPr>
            <a:picLocks noChangeAspect="1"/>
          </p:cNvPicPr>
          <p:nvPr/>
        </p:nvPicPr>
        <p:blipFill>
          <a:blip r:embed="rId15">
            <a:extLst>
              <a:ext uri="{BEBA8EAE-BF5A-486C-A8C5-ECC9F3942E4B}">
                <a14:imgProps xmlns:a14="http://schemas.microsoft.com/office/drawing/2010/main">
                  <a14:imgLayer r:embed="rId1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3588" y="1579325"/>
            <a:ext cx="6599546" cy="3269775"/>
          </a:xfrm>
          <a:prstGeom prst="rect">
            <a:avLst/>
          </a:prstGeom>
        </p:spPr>
      </p:pic>
      <p:sp>
        <p:nvSpPr>
          <p:cNvPr id="11" name="Oval Callout 10"/>
          <p:cNvSpPr/>
          <p:nvPr/>
        </p:nvSpPr>
        <p:spPr>
          <a:xfrm>
            <a:off x="8308699" y="190500"/>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Rectangle 4"/>
              <p:cNvSpPr/>
              <p:nvPr/>
            </p:nvSpPr>
            <p:spPr>
              <a:xfrm>
                <a:off x="7696200" y="1333500"/>
                <a:ext cx="9753600" cy="5216813"/>
              </a:xfrm>
              <a:prstGeom prst="rect">
                <a:avLst/>
              </a:prstGeom>
            </p:spPr>
            <p:txBody>
              <a:bodyPr wrap="square">
                <a:spAutoFit/>
              </a:bodyPr>
              <a:lstStyle/>
              <a:p>
                <a:pPr lvl="0" algn="just">
                  <a:lnSpc>
                    <a:spcPct val="150000"/>
                  </a:lnSpc>
                  <a:defRPr/>
                </a:pPr>
                <a:r>
                  <a:rPr lang="en-US" sz="3700">
                    <a:solidFill>
                      <a:srgbClr val="434343"/>
                    </a:solidFill>
                    <a:ea typeface="Arial" panose="020B0604020202020204" pitchFamily="34" charset="0"/>
                    <a:cs typeface="Times New Roman" panose="02020603050405020304" pitchFamily="18" charset="0"/>
                  </a:rPr>
                  <a:t>Theo hình 3.11 ta có hình thang mới là</a:t>
                </a:r>
                <a:r>
                  <a:rPr lang="en-US" sz="3700">
                    <a:solidFill>
                      <a:srgbClr val="434343"/>
                    </a:solidFill>
                    <a:ea typeface="Arial" panose="020B0604020202020204" pitchFamily="34" charset="0"/>
                    <a:cs typeface="Times New Roman" panose="02020603050405020304" pitchFamily="18" charset="0"/>
                  </a:rPr>
                  <a:t>: </a:t>
                </a:r>
                <a:r>
                  <a:rPr lang="en-US" sz="3700" smtClean="0">
                    <a:solidFill>
                      <a:srgbClr val="434343"/>
                    </a:solidFill>
                    <a:ea typeface="Arial" panose="020B0604020202020204" pitchFamily="34" charset="0"/>
                    <a:cs typeface="Times New Roman" panose="02020603050405020304" pitchFamily="18" charset="0"/>
                  </a:rPr>
                  <a:t>MN’M’N. Ta </a:t>
                </a:r>
                <a:r>
                  <a:rPr lang="en-US" sz="3700">
                    <a:solidFill>
                      <a:srgbClr val="434343"/>
                    </a:solidFill>
                    <a:ea typeface="Arial" panose="020B0604020202020204" pitchFamily="34" charset="0"/>
                    <a:cs typeface="Times New Roman" panose="02020603050405020304" pitchFamily="18" charset="0"/>
                  </a:rPr>
                  <a:t>có:</a:t>
                </a:r>
              </a:p>
              <a:p>
                <a:pPr lvl="0" algn="just">
                  <a:lnSpc>
                    <a:spcPct val="150000"/>
                  </a:lnSpc>
                  <a:defRPr/>
                </a:pPr>
                <a:r>
                  <a:rPr lang="en-US" sz="3700">
                    <a:solidFill>
                      <a:srgbClr val="434343"/>
                    </a:solidFill>
                    <a:ea typeface="Arial" panose="020B0604020202020204" pitchFamily="34" charset="0"/>
                    <a:cs typeface="Times New Roman" panose="02020603050405020304" pitchFamily="18" charset="0"/>
                  </a:rPr>
                  <a:t>+ Hình thang AMND có: M’N’ là cạnh mới cắt </a:t>
                </a:r>
                <a14:m>
                  <m:oMath xmlns:m="http://schemas.openxmlformats.org/officeDocument/2006/math">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m:t>
                        </m:r>
                      </m:e>
                      <m:sup>
                        <m: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up>
                    </m:sSup>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m:t>
                    </m:r>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N</m:t>
                        </m:r>
                      </m:e>
                      <m:sup>
                        <m: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up>
                    </m:sSup>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N</m:t>
                    </m:r>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oMath>
                </a14:m>
                <a:r>
                  <a:rPr lang="en-US" sz="3700">
                    <a:solidFill>
                      <a:srgbClr val="434343"/>
                    </a:solidFill>
                    <a:ea typeface="Arial" panose="020B0604020202020204" pitchFamily="34" charset="0"/>
                    <a:cs typeface="Times New Roman" panose="02020603050405020304" pitchFamily="18" charset="0"/>
                  </a:rPr>
                  <a:t>; AD là cạnh bên.</a:t>
                </a:r>
              </a:p>
              <a:p>
                <a:pPr lvl="0" algn="just">
                  <a:lnSpc>
                    <a:spcPct val="150000"/>
                  </a:lnSpc>
                  <a:defRPr/>
                </a:pPr>
                <a:r>
                  <a:rPr lang="en-US" sz="3700">
                    <a:solidFill>
                      <a:srgbClr val="434343"/>
                    </a:solidFill>
                    <a:ea typeface="Arial" panose="020B0604020202020204" pitchFamily="34" charset="0"/>
                    <a:cs typeface="Times New Roman" panose="02020603050405020304" pitchFamily="18" charset="0"/>
                  </a:rPr>
                  <a:t>+ Hình thang MBCN có: MN là cạnh mới cắt; BC là cạnh bên.</a:t>
                </a:r>
              </a:p>
            </p:txBody>
          </p:sp>
        </mc:Choice>
        <mc:Fallback>
          <p:sp>
            <p:nvSpPr>
              <p:cNvPr id="5" name="Rectangle 4"/>
              <p:cNvSpPr>
                <a:spLocks noRot="1" noChangeAspect="1" noMove="1" noResize="1" noEditPoints="1" noAdjustHandles="1" noChangeArrowheads="1" noChangeShapeType="1" noTextEdit="1"/>
              </p:cNvSpPr>
              <p:nvPr/>
            </p:nvSpPr>
            <p:spPr>
              <a:xfrm>
                <a:off x="7696200" y="1333500"/>
                <a:ext cx="9753600" cy="5216813"/>
              </a:xfrm>
              <a:prstGeom prst="rect">
                <a:avLst/>
              </a:prstGeom>
              <a:blipFill>
                <a:blip r:embed="rId17"/>
                <a:stretch>
                  <a:fillRect l="-2000" r="-1938" b="-1519"/>
                </a:stretch>
              </a:blipFill>
            </p:spPr>
            <p:txBody>
              <a:bodyPr/>
              <a:lstStyle/>
              <a:p>
                <a:r>
                  <a:rPr lang="en-US">
                    <a:noFill/>
                  </a:rPr>
                  <a:t> </a:t>
                </a:r>
              </a:p>
            </p:txBody>
          </p:sp>
        </mc:Fallback>
      </mc:AlternateContent>
    </p:spTree>
    <p:extLst>
      <p:ext uri="{BB962C8B-B14F-4D97-AF65-F5344CB8AC3E}">
        <p14:creationId xmlns:p14="http://schemas.microsoft.com/office/powerpoint/2010/main" val="82939786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500"/>
                                        <p:tgtEl>
                                          <p:spTgt spid="5">
                                            <p:txEl>
                                              <p:pRg st="1" end="1"/>
                                            </p:txEl>
                                          </p:spTgt>
                                        </p:tgtEl>
                                      </p:cBhvr>
                                    </p:animEffect>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4" dur="500"/>
                                        <p:tgtEl>
                                          <p:spTgt spid="5">
                                            <p:txEl>
                                              <p:pRg st="2" end="2"/>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par>
                          <p:cTn id="29" fill="hold">
                            <p:stCondLst>
                              <p:cond delay="2000"/>
                            </p:stCondLst>
                            <p:childTnLst>
                              <p:par>
                                <p:cTn id="30" presetID="14" presetClass="entr" presetSubtype="10" fill="hold"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2" dur="500"/>
                                        <p:tgtEl>
                                          <p:spTgt spid="4">
                                            <p:txEl>
                                              <p:pRg st="1" end="1"/>
                                            </p:txEl>
                                          </p:spTgt>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p:cTn id="3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7"/>
          <p:cNvSpPr txBox="1">
            <a:spLocks noGrp="1"/>
          </p:cNvSpPr>
          <p:nvPr>
            <p:ph type="title"/>
          </p:nvPr>
        </p:nvSpPr>
        <p:spPr>
          <a:xfrm>
            <a:off x="4410900" y="3372950"/>
            <a:ext cx="9466200" cy="3535200"/>
          </a:xfrm>
          <a:prstGeom prst="rect">
            <a:avLst/>
          </a:prstGeom>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r>
              <a:rPr lang="en" sz="10000">
                <a:latin typeface="+mj-lt"/>
              </a:rPr>
              <a:t>LUYỆN TẬP</a:t>
            </a:r>
            <a:endParaRPr sz="10000">
              <a:latin typeface="+mj-lt"/>
            </a:endParaRPr>
          </a:p>
        </p:txBody>
      </p:sp>
      <p:sp>
        <p:nvSpPr>
          <p:cNvPr id="2848" name="Google Shape;2848;p57"/>
          <p:cNvSpPr/>
          <p:nvPr/>
        </p:nvSpPr>
        <p:spPr>
          <a:xfrm rot="10800000" flipH="1">
            <a:off x="13233694" y="2752660"/>
            <a:ext cx="1288800" cy="1255200"/>
          </a:xfrm>
          <a:prstGeom prst="star4">
            <a:avLst>
              <a:gd name="adj" fmla="val 12500"/>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49" name="Google Shape;2849;p57"/>
          <p:cNvGrpSpPr/>
          <p:nvPr/>
        </p:nvGrpSpPr>
        <p:grpSpPr>
          <a:xfrm rot="10800000" flipH="1">
            <a:off x="10165365" y="8370817"/>
            <a:ext cx="2576586" cy="846086"/>
            <a:chOff x="7740700" y="4100311"/>
            <a:chExt cx="786936" cy="604089"/>
          </a:xfrm>
        </p:grpSpPr>
        <p:grpSp>
          <p:nvGrpSpPr>
            <p:cNvPr id="2850" name="Google Shape;2850;p57"/>
            <p:cNvGrpSpPr/>
            <p:nvPr/>
          </p:nvGrpSpPr>
          <p:grpSpPr>
            <a:xfrm>
              <a:off x="7740700" y="4149700"/>
              <a:ext cx="737550" cy="554700"/>
              <a:chOff x="7740700" y="4149700"/>
              <a:chExt cx="737550" cy="554700"/>
            </a:xfrm>
          </p:grpSpPr>
          <p:sp>
            <p:nvSpPr>
              <p:cNvPr id="2851" name="Google Shape;2851;p57"/>
              <p:cNvSpPr/>
              <p:nvPr/>
            </p:nvSpPr>
            <p:spPr>
              <a:xfrm rot="5400000">
                <a:off x="7905550" y="4131700"/>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2" name="Google Shape;2852;p57"/>
              <p:cNvSpPr/>
              <p:nvPr/>
            </p:nvSpPr>
            <p:spPr>
              <a:xfrm>
                <a:off x="7740700" y="4286500"/>
                <a:ext cx="86400" cy="2811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53" name="Google Shape;2853;p57"/>
            <p:cNvSpPr/>
            <p:nvPr/>
          </p:nvSpPr>
          <p:spPr>
            <a:xfrm rot="5400000">
              <a:off x="7954936" y="4082311"/>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854" name="Google Shape;2854;p57"/>
          <p:cNvGrpSpPr/>
          <p:nvPr/>
        </p:nvGrpSpPr>
        <p:grpSpPr>
          <a:xfrm rot="10800000" flipH="1">
            <a:off x="1661031" y="3375531"/>
            <a:ext cx="2745110" cy="3556814"/>
            <a:chOff x="7465916" y="720492"/>
            <a:chExt cx="1139144" cy="1477450"/>
          </a:xfrm>
        </p:grpSpPr>
        <p:sp>
          <p:nvSpPr>
            <p:cNvPr id="2855" name="Google Shape;2855;p57"/>
            <p:cNvSpPr/>
            <p:nvPr/>
          </p:nvSpPr>
          <p:spPr>
            <a:xfrm rot="-5400000">
              <a:off x="7646560" y="123944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6" name="Google Shape;2856;p57"/>
            <p:cNvSpPr/>
            <p:nvPr/>
          </p:nvSpPr>
          <p:spPr>
            <a:xfrm rot="-5400000">
              <a:off x="7597172" y="114891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7" name="Google Shape;2857;p57"/>
            <p:cNvSpPr/>
            <p:nvPr/>
          </p:nvSpPr>
          <p:spPr>
            <a:xfrm rot="-5400000">
              <a:off x="7547783" y="105838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8" name="Google Shape;2858;p57"/>
            <p:cNvSpPr/>
            <p:nvPr/>
          </p:nvSpPr>
          <p:spPr>
            <a:xfrm rot="-5400000">
              <a:off x="7498394" y="96785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9" name="Google Shape;2859;p57"/>
            <p:cNvSpPr/>
            <p:nvPr/>
          </p:nvSpPr>
          <p:spPr>
            <a:xfrm rot="-5400000">
              <a:off x="7449005" y="87732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60" name="Google Shape;2860;p57"/>
            <p:cNvSpPr/>
            <p:nvPr/>
          </p:nvSpPr>
          <p:spPr>
            <a:xfrm rot="-5400000">
              <a:off x="7399616" y="78679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350198142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259376" y="2550443"/>
            <a:ext cx="13182600" cy="6236387"/>
          </a:xfrm>
          <a:prstGeom prst="rect">
            <a:avLst/>
          </a:prstGeom>
        </p:spPr>
        <p:txBody>
          <a:bodyPr wrap="square">
            <a:spAutoFit/>
          </a:bodyPr>
          <a:lstStyle/>
          <a:p>
            <a:pPr algn="just">
              <a:lnSpc>
                <a:spcPct val="150000"/>
              </a:lnSpc>
              <a:spcBef>
                <a:spcPts val="600"/>
              </a:spcBef>
              <a:spcAft>
                <a:spcPts val="800"/>
              </a:spcAft>
            </a:pPr>
            <a:r>
              <a:rPr lang="vi-VN" sz="4000" b="1">
                <a:solidFill>
                  <a:srgbClr val="C00000"/>
                </a:solidFill>
                <a:ea typeface="Calibri" panose="020F0502020204030204" pitchFamily="34" charset="0"/>
                <a:cs typeface="Times New Roman" panose="02020603050405020304" pitchFamily="18" charset="0"/>
              </a:rPr>
              <a:t>Câu 1. Chọn câu đúng nhất.</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A. Hình thang cân là hình thang có hai góc kề một đáy bằng nhau.</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B. Trong hình thang cân, hai cạnh bên bằng nhau.</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C. Trong hình thang cân, hai đường chéo bằng nhau.</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D. Cả A, B, C đều đúng.</a:t>
            </a:r>
            <a:endParaRPr lang="vi-VN" sz="4000" dirty="0" err="1">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91981" y="8328869"/>
            <a:ext cx="1459621" cy="1446850"/>
          </a:xfrm>
          <a:prstGeom prst="rect">
            <a:avLst/>
          </a:prstGeom>
        </p:spPr>
      </p:pic>
      <p:pic>
        <p:nvPicPr>
          <p:cNvPr id="15"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75549" y="1485900"/>
            <a:ext cx="1060309" cy="1362546"/>
          </a:xfrm>
          <a:prstGeom prst="rect">
            <a:avLst/>
          </a:prstGeom>
        </p:spPr>
      </p:pic>
      <p:pic>
        <p:nvPicPr>
          <p:cNvPr id="16"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5799072" y="880238"/>
            <a:ext cx="1125883" cy="2150123"/>
          </a:xfrm>
          <a:prstGeom prst="rect">
            <a:avLst/>
          </a:prstGeom>
        </p:spPr>
      </p:pic>
      <p:sp>
        <p:nvSpPr>
          <p:cNvPr id="18" name="Oval 17"/>
          <p:cNvSpPr/>
          <p:nvPr/>
        </p:nvSpPr>
        <p:spPr>
          <a:xfrm>
            <a:off x="1981200" y="7975977"/>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1164985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575180" y="-1328450"/>
            <a:ext cx="10162055" cy="9615845"/>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flipV="1">
            <a:off x="10832947" y="3223958"/>
            <a:ext cx="11825386" cy="11189772"/>
          </a:xfrm>
          <a:prstGeom prst="rect">
            <a:avLst/>
          </a:prstGeom>
        </p:spPr>
      </p:pic>
      <p:pic>
        <p:nvPicPr>
          <p:cNvPr id="4" name="Picture 4"/>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35183" y="-58418"/>
            <a:ext cx="5631192" cy="5265164"/>
          </a:xfrm>
          <a:prstGeom prst="rect">
            <a:avLst/>
          </a:prstGeom>
        </p:spPr>
      </p:pic>
      <p:pic>
        <p:nvPicPr>
          <p:cNvPr id="5" name="Picture 5"/>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49468" y="6872291"/>
            <a:ext cx="5501070" cy="5143500"/>
          </a:xfrm>
          <a:prstGeom prst="rect">
            <a:avLst/>
          </a:prstGeom>
        </p:spPr>
      </p:pic>
      <p:pic>
        <p:nvPicPr>
          <p:cNvPr id="8" name="Picture 8"/>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90183">
            <a:off x="-1000409" y="8096493"/>
            <a:ext cx="2980327" cy="2730725"/>
          </a:xfrm>
          <a:prstGeom prst="rect">
            <a:avLst/>
          </a:prstGeom>
        </p:spPr>
      </p:pic>
      <p:pic>
        <p:nvPicPr>
          <p:cNvPr id="9" name="Picture 9"/>
          <p:cNvPicPr>
            <a:picLocks noChangeAspect="1"/>
          </p:cNvPicPr>
          <p:nvPr/>
        </p:nvPicPr>
        <p:blipFill>
          <a:blip r:embed="rId12">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66002" y="1562100"/>
            <a:ext cx="4046516" cy="4011109"/>
          </a:xfrm>
          <a:prstGeom prst="rect">
            <a:avLst/>
          </a:prstGeom>
        </p:spPr>
      </p:pic>
      <p:sp>
        <p:nvSpPr>
          <p:cNvPr id="12" name="Rectangle 11"/>
          <p:cNvSpPr/>
          <p:nvPr/>
        </p:nvSpPr>
        <p:spPr>
          <a:xfrm>
            <a:off x="489754" y="1790700"/>
            <a:ext cx="16845402" cy="1710853"/>
          </a:xfrm>
          <a:prstGeom prst="rect">
            <a:avLst/>
          </a:prstGeom>
        </p:spPr>
        <p:txBody>
          <a:bodyPr wrap="square">
            <a:spAutoFit/>
          </a:bodyPr>
          <a:lstStyle/>
          <a:p>
            <a:pPr algn="ctr">
              <a:lnSpc>
                <a:spcPct val="150000"/>
              </a:lnSpc>
              <a:defRPr/>
            </a:pPr>
            <a:r>
              <a:rPr lang="vi-VN" sz="8000" b="1" kern="0" smtClean="0">
                <a:solidFill>
                  <a:srgbClr val="F2C2AB">
                    <a:lumMod val="50000"/>
                  </a:srgbClr>
                </a:solidFill>
                <a:cs typeface="Arial"/>
                <a:sym typeface="Arial"/>
              </a:rPr>
              <a:t>CHƯƠNG </a:t>
            </a:r>
            <a:r>
              <a:rPr lang="vi-VN" sz="8000" b="1" kern="0">
                <a:solidFill>
                  <a:srgbClr val="F2C2AB">
                    <a:lumMod val="50000"/>
                  </a:srgbClr>
                </a:solidFill>
                <a:cs typeface="Arial"/>
                <a:sym typeface="Arial"/>
              </a:rPr>
              <a:t>III. TỨ GIÁC</a:t>
            </a:r>
            <a:endParaRPr lang="vi-VN" sz="8000" b="1" kern="0" dirty="0">
              <a:solidFill>
                <a:srgbClr val="F2C2AB">
                  <a:lumMod val="50000"/>
                </a:srgbClr>
              </a:solidFill>
              <a:cs typeface="Arial"/>
              <a:sym typeface="Arial"/>
            </a:endParaRPr>
          </a:p>
        </p:txBody>
      </p:sp>
      <p:sp>
        <p:nvSpPr>
          <p:cNvPr id="13" name="Rectangle 12"/>
          <p:cNvSpPr/>
          <p:nvPr/>
        </p:nvSpPr>
        <p:spPr>
          <a:xfrm>
            <a:off x="1545418" y="4281481"/>
            <a:ext cx="15167565" cy="1508555"/>
          </a:xfrm>
          <a:prstGeom prst="rect">
            <a:avLst/>
          </a:prstGeom>
        </p:spPr>
        <p:txBody>
          <a:bodyPr wrap="square">
            <a:spAutoFit/>
          </a:bodyPr>
          <a:lstStyle/>
          <a:p>
            <a:pPr algn="ctr">
              <a:lnSpc>
                <a:spcPct val="150000"/>
              </a:lnSpc>
              <a:defRPr/>
            </a:pPr>
            <a:r>
              <a:rPr lang="en-US" sz="7000" b="1" kern="0">
                <a:solidFill>
                  <a:srgbClr val="00B0F0"/>
                </a:solidFill>
                <a:latin typeface="Arial" panose="020B0604020202020204" pitchFamily="34" charset="0"/>
                <a:ea typeface="Calibri" panose="020F0502020204030204" pitchFamily="34" charset="0"/>
                <a:cs typeface="Arial" panose="020B0604020202020204" pitchFamily="34" charset="0"/>
                <a:sym typeface="Arial"/>
              </a:rPr>
              <a:t>BÀI 11. HÌNH THANG CÂN </a:t>
            </a:r>
            <a:endParaRPr lang="en-US" sz="7000" b="1" kern="0" dirty="0">
              <a:solidFill>
                <a:srgbClr val="00B0F0"/>
              </a:solidFill>
              <a:latin typeface="Arial" panose="020B0604020202020204" pitchFamily="34" charset="0"/>
              <a:cs typeface="Arial" panose="020B0604020202020204" pitchFamily="34" charset="0"/>
              <a:sym typeface="Arial"/>
            </a:endParaRPr>
          </a:p>
        </p:txBody>
      </p:sp>
      <p:sp>
        <p:nvSpPr>
          <p:cNvPr id="7" name="Trapezoid 6"/>
          <p:cNvSpPr/>
          <p:nvPr/>
        </p:nvSpPr>
        <p:spPr>
          <a:xfrm>
            <a:off x="12039600" y="7163201"/>
            <a:ext cx="4520983" cy="2362200"/>
          </a:xfrm>
          <a:prstGeom prst="trapezoi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3" name="Rectangle 2"/>
              <p:cNvSpPr/>
              <p:nvPr/>
            </p:nvSpPr>
            <p:spPr>
              <a:xfrm>
                <a:off x="2044086" y="2228601"/>
                <a:ext cx="14123624" cy="7201395"/>
              </a:xfrm>
              <a:prstGeom prst="rect">
                <a:avLst/>
              </a:prstGeom>
            </p:spPr>
            <p:txBody>
              <a:bodyPr wrap="square">
                <a:spAutoFit/>
              </a:bodyPr>
              <a:lstStyle/>
              <a:p>
                <a:pPr marR="3048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Câu 2</a:t>
                </a:r>
                <a:r>
                  <a:rPr lang="en-US" sz="40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 Cho tam giác ΔAMN cân tại A. Các điểm B, C lần lượt trên các cạnh AM, AN sao cho AB = AC. Hãy chọn câu đúng:</a:t>
                </a: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A. MB = NC</a:t>
                </a: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B. BCNM là hình thang cân</a:t>
                </a: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C.</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r>
                          <m:rPr>
                            <m:sty m:val="p"/>
                          </m:rPr>
                          <a:rPr lang="en-US" sz="4000">
                            <a:effectLst/>
                            <a:latin typeface="Cambria Math" panose="02040503050406030204" pitchFamily="18" charset="0"/>
                            <a:ea typeface="Times New Roman" panose="02020603050405020304" pitchFamily="18" charset="0"/>
                          </a:rPr>
                          <m:t>ABC</m:t>
                        </m:r>
                      </m:e>
                    </m:acc>
                    <m:r>
                      <a:rPr lang="en-US" sz="4000">
                        <a:effectLst/>
                        <a:latin typeface="Cambria Math" panose="02040503050406030204" pitchFamily="18" charset="0"/>
                        <a:ea typeface="Times New Roman" panose="02020603050405020304" pitchFamily="18" charset="0"/>
                      </a:rPr>
                      <m:t>=</m:t>
                    </m:r>
                    <m:acc>
                      <m:accPr>
                        <m:chr m:val="̂"/>
                        <m:ctrlPr>
                          <a:rPr lang="en-US" sz="4000" i="1">
                            <a:effectLst/>
                            <a:latin typeface="Cambria Math" panose="02040503050406030204" pitchFamily="18" charset="0"/>
                            <a:ea typeface="Times New Roman" panose="02020603050405020304" pitchFamily="18" charset="0"/>
                          </a:rPr>
                        </m:ctrlPr>
                      </m:accPr>
                      <m:e>
                        <m:r>
                          <m:rPr>
                            <m:sty m:val="p"/>
                          </m:rPr>
                          <a:rPr lang="en-US" sz="4000">
                            <a:effectLst/>
                            <a:latin typeface="Cambria Math" panose="02040503050406030204" pitchFamily="18" charset="0"/>
                            <a:ea typeface="Times New Roman" panose="02020603050405020304" pitchFamily="18" charset="0"/>
                          </a:rPr>
                          <m:t>ACB</m:t>
                        </m:r>
                      </m:e>
                    </m:acc>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D. Cả A, B, C đều đúng</a:t>
                </a:r>
              </a:p>
            </p:txBody>
          </p:sp>
        </mc:Choice>
        <mc:Fallback>
          <p:sp>
            <p:nvSpPr>
              <p:cNvPr id="3" name="Rectangle 2"/>
              <p:cNvSpPr>
                <a:spLocks noRot="1" noChangeAspect="1" noMove="1" noResize="1" noEditPoints="1" noAdjustHandles="1" noChangeArrowheads="1" noChangeShapeType="1" noTextEdit="1"/>
              </p:cNvSpPr>
              <p:nvPr/>
            </p:nvSpPr>
            <p:spPr>
              <a:xfrm>
                <a:off x="2044086" y="2228601"/>
                <a:ext cx="14123624" cy="7201395"/>
              </a:xfrm>
              <a:prstGeom prst="rect">
                <a:avLst/>
              </a:prstGeom>
              <a:blipFill>
                <a:blip r:embed="rId3"/>
                <a:stretch>
                  <a:fillRect l="-1511" r="-1338" b="-1101"/>
                </a:stretch>
              </a:blipFill>
            </p:spPr>
            <p:txBody>
              <a:bodyPr/>
              <a:lstStyle/>
              <a:p>
                <a:r>
                  <a:rPr lang="en-US">
                    <a:noFill/>
                  </a:rPr>
                  <a:t> </a:t>
                </a:r>
              </a:p>
            </p:txBody>
          </p:sp>
        </mc:Fallback>
      </mc:AlternateContent>
      <p:pic>
        <p:nvPicPr>
          <p:cNvPr id="14"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748643" y="6743700"/>
            <a:ext cx="2419067" cy="2397901"/>
          </a:xfrm>
          <a:prstGeom prst="rect">
            <a:avLst/>
          </a:prstGeom>
        </p:spPr>
      </p:pic>
      <p:pic>
        <p:nvPicPr>
          <p:cNvPr id="16"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19283633">
            <a:off x="861780" y="563237"/>
            <a:ext cx="1125883" cy="2150123"/>
          </a:xfrm>
          <a:prstGeom prst="rect">
            <a:avLst/>
          </a:prstGeom>
        </p:spPr>
      </p:pic>
      <p:sp>
        <p:nvSpPr>
          <p:cNvPr id="17" name="Oval 16"/>
          <p:cNvSpPr/>
          <p:nvPr/>
        </p:nvSpPr>
        <p:spPr>
          <a:xfrm>
            <a:off x="1752600" y="8493538"/>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4899650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044086" y="2228601"/>
            <a:ext cx="14123624" cy="7201395"/>
          </a:xfrm>
          <a:prstGeom prst="rect">
            <a:avLst/>
          </a:prstGeom>
        </p:spPr>
        <p:txBody>
          <a:bodyPr wrap="square">
            <a:spAutoFit/>
          </a:bodyPr>
          <a:lstStyle/>
          <a:p>
            <a:pPr marR="30480" lvl="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Câu 3. Cho tam giác ABC cân tại A. Gọi D, E theo thứ tự thuộc các cạnh bên AB, AC sao cho DE // BC.</a:t>
            </a:r>
          </a:p>
          <a:p>
            <a:pPr marR="30480" lvl="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Chọn đáp án đúng nhất. Tứ giác BDEC là hình gì?</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A. Hình thang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B. Hình thang vuông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C. Hình thang cân</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D. Cả A, B, C đều sai</a:t>
            </a:r>
          </a:p>
        </p:txBody>
      </p:sp>
      <p:pic>
        <p:nvPicPr>
          <p:cNvPr id="14"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748643" y="6743700"/>
            <a:ext cx="2419067" cy="2397901"/>
          </a:xfrm>
          <a:prstGeom prst="rect">
            <a:avLst/>
          </a:prstGeom>
        </p:spPr>
      </p:pic>
      <p:pic>
        <p:nvPicPr>
          <p:cNvPr id="16"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16200000">
            <a:off x="1274120" y="511324"/>
            <a:ext cx="1125883" cy="2150123"/>
          </a:xfrm>
          <a:prstGeom prst="rect">
            <a:avLst/>
          </a:prstGeom>
        </p:spPr>
      </p:pic>
      <p:sp>
        <p:nvSpPr>
          <p:cNvPr id="15" name="Oval 14"/>
          <p:cNvSpPr/>
          <p:nvPr/>
        </p:nvSpPr>
        <p:spPr>
          <a:xfrm>
            <a:off x="1837061" y="748545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6343734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044086" y="2228601"/>
            <a:ext cx="14123624" cy="7201395"/>
          </a:xfrm>
          <a:prstGeom prst="rect">
            <a:avLst/>
          </a:prstGeom>
        </p:spPr>
        <p:txBody>
          <a:bodyPr wrap="square">
            <a:spAutoFit/>
          </a:bodyPr>
          <a:lstStyle/>
          <a:p>
            <a:pPr marR="30480" lvl="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Câu 4. Cho tam giác ABC cân tại A. Trên các cạnh bên AB, AC lấy các điểm M, N sao cho BM = CN. Tứ giác BMNC là hình gì?</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A. Hình thang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B. Hình thang cân</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C. Hình thang vuông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D. Cả A, B, C đều sai</a:t>
            </a:r>
            <a:endParaRPr lang="en-US" sz="4000">
              <a:latin typeface="Arial" panose="020B0604020202020204" pitchFamily="34" charset="0"/>
              <a:ea typeface="Times New Roman" panose="02020603050405020304" pitchFamily="18" charset="0"/>
              <a:cs typeface="Arial" panose="020B0604020202020204" pitchFamily="34" charset="0"/>
            </a:endParaRPr>
          </a:p>
        </p:txBody>
      </p:sp>
      <p:pic>
        <p:nvPicPr>
          <p:cNvPr id="14"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748643" y="6743700"/>
            <a:ext cx="2419067" cy="2397901"/>
          </a:xfrm>
          <a:prstGeom prst="rect">
            <a:avLst/>
          </a:prstGeom>
        </p:spPr>
      </p:pic>
      <p:pic>
        <p:nvPicPr>
          <p:cNvPr id="16"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16200000">
            <a:off x="1274120" y="511324"/>
            <a:ext cx="1125883" cy="2150123"/>
          </a:xfrm>
          <a:prstGeom prst="rect">
            <a:avLst/>
          </a:prstGeom>
        </p:spPr>
      </p:pic>
      <p:sp>
        <p:nvSpPr>
          <p:cNvPr id="15" name="Oval 14"/>
          <p:cNvSpPr/>
          <p:nvPr/>
        </p:nvSpPr>
        <p:spPr>
          <a:xfrm>
            <a:off x="1837061" y="628650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6371537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992440" y="2370209"/>
            <a:ext cx="14306512" cy="7273786"/>
          </a:xfrm>
          <a:prstGeom prst="rect">
            <a:avLst/>
          </a:prstGeom>
        </p:spPr>
        <p:txBody>
          <a:bodyPr wrap="square">
            <a:spAutoFit/>
          </a:bodyPr>
          <a:lstStyle/>
          <a:p>
            <a:pPr lvl="0" algn="just">
              <a:lnSpc>
                <a:spcPct val="150000"/>
              </a:lnSpc>
              <a:spcBef>
                <a:spcPts val="600"/>
              </a:spcBef>
              <a:spcAft>
                <a:spcPts val="800"/>
              </a:spcAft>
            </a:pPr>
            <a:r>
              <a:rPr lang="vi-VN" sz="4000" b="1">
                <a:solidFill>
                  <a:srgbClr val="C00000"/>
                </a:solidFill>
                <a:ea typeface="Calibri" panose="020F0502020204030204" pitchFamily="34" charset="0"/>
                <a:cs typeface="Times New Roman" panose="02020603050405020304" pitchFamily="18" charset="0"/>
              </a:rPr>
              <a:t>Câu 5.  Cho hình thang cân ABCD (AB // CD) có hai đường chéo cắt nhau tại I, hai đường thẳng AD và BC cắt nhau ở K. Chọn câu sai.</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A. </a:t>
            </a:r>
            <a:r>
              <a:rPr lang="el-GR" sz="4000">
                <a:latin typeface="Arial" panose="020B0604020202020204" pitchFamily="34" charset="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KAB cân tại K</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B. </a:t>
            </a:r>
            <a:r>
              <a:rPr lang="el-GR" sz="4000">
                <a:latin typeface="Arial" panose="020B0604020202020204" pitchFamily="34" charset="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KCD cân tại K</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C. </a:t>
            </a:r>
            <a:r>
              <a:rPr lang="el-GR" sz="4000">
                <a:latin typeface="Arial" panose="020B0604020202020204" pitchFamily="34" charset="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ICD đều</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D. KI là đường phân giác</a:t>
            </a:r>
            <a:endParaRPr lang="vi-VN" sz="400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91981" y="8328869"/>
            <a:ext cx="1459621" cy="1446850"/>
          </a:xfrm>
          <a:prstGeom prst="rect">
            <a:avLst/>
          </a:prstGeom>
        </p:spPr>
      </p:pic>
      <p:pic>
        <p:nvPicPr>
          <p:cNvPr id="15"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62000" y="1367043"/>
            <a:ext cx="1060309" cy="1362546"/>
          </a:xfrm>
          <a:prstGeom prst="rect">
            <a:avLst/>
          </a:prstGeom>
        </p:spPr>
      </p:pic>
      <p:pic>
        <p:nvPicPr>
          <p:cNvPr id="16"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4354273">
            <a:off x="16307127" y="403811"/>
            <a:ext cx="1125883" cy="2150123"/>
          </a:xfrm>
          <a:prstGeom prst="rect">
            <a:avLst/>
          </a:prstGeom>
        </p:spPr>
      </p:pic>
      <p:sp>
        <p:nvSpPr>
          <p:cNvPr id="17" name="Oval 16"/>
          <p:cNvSpPr/>
          <p:nvPr/>
        </p:nvSpPr>
        <p:spPr>
          <a:xfrm>
            <a:off x="1822309" y="758190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7067837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839800" y="1377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319324" y="9422791"/>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 name="Group 27"/>
          <p:cNvGrpSpPr/>
          <p:nvPr/>
        </p:nvGrpSpPr>
        <p:grpSpPr>
          <a:xfrm>
            <a:off x="1371600" y="800100"/>
            <a:ext cx="5029200" cy="1020149"/>
            <a:chOff x="172572" y="136435"/>
            <a:chExt cx="13756226" cy="1118071"/>
          </a:xfrm>
        </p:grpSpPr>
        <p:sp>
          <p:nvSpPr>
            <p:cNvPr id="30" name="Rectangle 29"/>
            <p:cNvSpPr/>
            <p:nvPr/>
          </p:nvSpPr>
          <p:spPr>
            <a:xfrm>
              <a:off x="172572" y="136435"/>
              <a:ext cx="13756226" cy="106680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31" name="Rectangle 30"/>
            <p:cNvSpPr/>
            <p:nvPr/>
          </p:nvSpPr>
          <p:spPr>
            <a:xfrm>
              <a:off x="795579" y="141352"/>
              <a:ext cx="12597970" cy="111315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3.4 </a:t>
              </a:r>
              <a:r>
                <a:rPr kumimoji="0" lang="en-US" sz="4000" b="1"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en-US" sz="4000" b="1" i="0" u="none" strike="noStrike" kern="120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tr55</a:t>
              </a: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 name="Rectangle 1"/>
          <p:cNvSpPr/>
          <p:nvPr/>
        </p:nvSpPr>
        <p:spPr>
          <a:xfrm>
            <a:off x="1371600" y="2095500"/>
            <a:ext cx="9805737" cy="1938992"/>
          </a:xfrm>
          <a:prstGeom prst="rect">
            <a:avLst/>
          </a:prstGeom>
        </p:spPr>
        <p:txBody>
          <a:bodyPr wrap="square">
            <a:spAutoFit/>
          </a:bodyPr>
          <a:lstStyle/>
          <a:p>
            <a:pPr marL="30480" marR="30480" algn="just">
              <a:lnSpc>
                <a:spcPct val="150000"/>
              </a:lnSpc>
              <a:spcAft>
                <a:spcPts val="1200"/>
              </a:spcAft>
            </a:pPr>
            <a:r>
              <a:rPr lang="vi-VN" sz="4000">
                <a:solidFill>
                  <a:srgbClr val="000000"/>
                </a:solidFill>
                <a:ea typeface="Times New Roman" panose="02020603050405020304" pitchFamily="18" charset="0"/>
              </a:rPr>
              <a:t>Hình thang trong Hình 3.23 có là hình thang cân không? </a:t>
            </a:r>
            <a:r>
              <a:rPr lang="vi-VN" sz="4000">
                <a:solidFill>
                  <a:srgbClr val="000000"/>
                </a:solidFill>
                <a:ea typeface="Times New Roman" panose="02020603050405020304" pitchFamily="18" charset="0"/>
              </a:rPr>
              <a:t>Vì </a:t>
            </a:r>
            <a:r>
              <a:rPr lang="vi-VN" sz="4000" smtClean="0">
                <a:solidFill>
                  <a:srgbClr val="000000"/>
                </a:solidFill>
                <a:ea typeface="Times New Roman" panose="02020603050405020304" pitchFamily="18" charset="0"/>
              </a:rPr>
              <a:t>sao</a:t>
            </a:r>
            <a:r>
              <a:rPr lang="en-US" sz="4000" smtClean="0">
                <a:solidFill>
                  <a:srgbClr val="000000"/>
                </a:solidFill>
                <a:ea typeface="Times New Roman" panose="02020603050405020304" pitchFamily="18" charset="0"/>
              </a:rPr>
              <a:t>?</a:t>
            </a:r>
            <a:endParaRPr lang="vi-VN" sz="4000">
              <a:solidFill>
                <a:srgbClr val="000000"/>
              </a:solidFill>
              <a:ea typeface="Times New Roman" panose="02020603050405020304" pitchFamily="18" charset="0"/>
            </a:endParaRPr>
          </a:p>
        </p:txBody>
      </p:sp>
      <p:pic>
        <p:nvPicPr>
          <p:cNvPr id="21" name="Picture 9"/>
          <p:cNvPicPr>
            <a:picLocks noChangeAspect="1"/>
          </p:cNvPicPr>
          <p:nvPr/>
        </p:nvPicPr>
        <p:blipFill>
          <a:blip r:embed="rId3"/>
          <a:srcRect/>
          <a:stretch>
            <a:fillRect/>
          </a:stretch>
        </p:blipFill>
        <p:spPr>
          <a:xfrm flipH="1">
            <a:off x="15547628" y="7200900"/>
            <a:ext cx="2292172" cy="2724721"/>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1371600" y="5981700"/>
                <a:ext cx="14258400" cy="3117969"/>
              </a:xfrm>
              <a:prstGeom prst="rect">
                <a:avLst/>
              </a:prstGeom>
            </p:spPr>
            <p:txBody>
              <a:bodyPr wrap="square">
                <a:spAutoFit/>
              </a:bodyPr>
              <a:lstStyle/>
              <a:p>
                <a:pPr>
                  <a:lnSpc>
                    <a:spcPct val="150000"/>
                  </a:lnSpc>
                  <a:spcBef>
                    <a:spcPts val="600"/>
                  </a:spcBef>
                  <a:spcAft>
                    <a:spcPts val="600"/>
                  </a:spcAft>
                </a:pPr>
                <a:r>
                  <a:rPr lang="fr-FR" sz="4000" smtClean="0">
                    <a:ea typeface="Calibri" panose="020F0502020204030204" pitchFamily="34" charset="0"/>
                    <a:cs typeface="Times New Roman" panose="02020603050405020304" pitchFamily="18" charset="0"/>
                  </a:rPr>
                  <a:t>Ta có : </a:t>
                </a:r>
                <a14:m>
                  <m:oMath xmlns:m="http://schemas.openxmlformats.org/officeDocument/2006/math">
                    <m:acc>
                      <m:accPr>
                        <m:chr m:val="̂"/>
                        <m:ctrlPr>
                          <a:rPr lang="en-US" sz="4000" i="1">
                            <a:effectLst/>
                            <a:ea typeface="Calibri" panose="020F0502020204030204" pitchFamily="34" charset="0"/>
                            <a:cs typeface="Times New Roman" panose="02020603050405020304" pitchFamily="18" charset="0"/>
                          </a:rPr>
                        </m:ctrlPr>
                      </m:accPr>
                      <m:e>
                        <m:r>
                          <m:rPr>
                            <m:sty m:val="p"/>
                          </m:rPr>
                          <a:rPr lang="fr-FR" sz="4000">
                            <a:effectLst/>
                            <a:ea typeface="Calibri" panose="020F0502020204030204" pitchFamily="34" charset="0"/>
                            <a:cs typeface="Times New Roman" panose="02020603050405020304" pitchFamily="18" charset="0"/>
                          </a:rPr>
                          <m:t>A</m:t>
                        </m:r>
                      </m:e>
                    </m:acc>
                    <m:r>
                      <a:rPr lang="fr-FR" sz="4000">
                        <a:effectLst/>
                        <a:ea typeface="Calibri" panose="020F0502020204030204" pitchFamily="34" charset="0"/>
                        <a:cs typeface="Times New Roman" panose="02020603050405020304" pitchFamily="18" charset="0"/>
                      </a:rPr>
                      <m:t>+</m:t>
                    </m:r>
                    <m:acc>
                      <m:accPr>
                        <m:chr m:val="̂"/>
                        <m:ctrlPr>
                          <a:rPr lang="en-US" sz="4000" i="1">
                            <a:effectLst/>
                            <a:ea typeface="Calibri" panose="020F0502020204030204" pitchFamily="34" charset="0"/>
                            <a:cs typeface="Times New Roman" panose="02020603050405020304" pitchFamily="18" charset="0"/>
                          </a:rPr>
                        </m:ctrlPr>
                      </m:accPr>
                      <m:e>
                        <m:r>
                          <m:rPr>
                            <m:sty m:val="p"/>
                          </m:rPr>
                          <a:rPr lang="fr-FR" sz="4000">
                            <a:effectLst/>
                            <a:ea typeface="Calibri" panose="020F0502020204030204" pitchFamily="34" charset="0"/>
                            <a:cs typeface="Times New Roman" panose="02020603050405020304" pitchFamily="18" charset="0"/>
                          </a:rPr>
                          <m:t>D</m:t>
                        </m:r>
                      </m:e>
                    </m:acc>
                    <m:r>
                      <a:rPr lang="fr-FR" sz="4000">
                        <a:effectLst/>
                        <a:ea typeface="Calibri" panose="020F0502020204030204" pitchFamily="34" charset="0"/>
                        <a:cs typeface="Times New Roman" panose="02020603050405020304" pitchFamily="18" charset="0"/>
                      </a:rPr>
                      <m:t>=</m:t>
                    </m:r>
                    <m:sSup>
                      <m:sSupPr>
                        <m:ctrlPr>
                          <a:rPr lang="en-US" sz="4000" i="1">
                            <a:effectLst/>
                            <a:ea typeface="Calibri" panose="020F0502020204030204" pitchFamily="34" charset="0"/>
                            <a:cs typeface="Times New Roman" panose="02020603050405020304" pitchFamily="18" charset="0"/>
                          </a:rPr>
                        </m:ctrlPr>
                      </m:sSupPr>
                      <m:e>
                        <m:r>
                          <a:rPr lang="fr-FR" sz="4000">
                            <a:effectLst/>
                            <a:ea typeface="Calibri" panose="020F0502020204030204" pitchFamily="34" charset="0"/>
                            <a:cs typeface="Times New Roman" panose="02020603050405020304" pitchFamily="18" charset="0"/>
                          </a:rPr>
                          <m:t>180</m:t>
                        </m:r>
                      </m:e>
                      <m:sup>
                        <m:r>
                          <m:rPr>
                            <m:sty m:val="p"/>
                          </m:rPr>
                          <a:rPr lang="fr-FR" sz="4000">
                            <a:effectLst/>
                            <a:ea typeface="Calibri" panose="020F0502020204030204" pitchFamily="34" charset="0"/>
                            <a:cs typeface="Times New Roman" panose="02020603050405020304" pitchFamily="18" charset="0"/>
                          </a:rPr>
                          <m:t>o</m:t>
                        </m:r>
                      </m:sup>
                    </m:sSup>
                  </m:oMath>
                </a14:m>
                <a:endParaRPr lang="en-US" sz="4000">
                  <a:effectLst/>
                  <a:ea typeface="Arial" panose="020B060402020202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ea typeface="Calibri" panose="020F0502020204030204" pitchFamily="34" charset="0"/>
                            <a:cs typeface="Times New Roman" panose="02020603050405020304" pitchFamily="18" charset="0"/>
                          </a:rPr>
                        </m:ctrlPr>
                      </m:accPr>
                      <m:e>
                        <m:r>
                          <m:rPr>
                            <m:sty m:val="p"/>
                          </m:rPr>
                          <a:rPr lang="fr-FR" sz="4000">
                            <a:effectLst/>
                            <a:ea typeface="Calibri" panose="020F0502020204030204" pitchFamily="34" charset="0"/>
                            <a:cs typeface="Times New Roman" panose="02020603050405020304" pitchFamily="18" charset="0"/>
                          </a:rPr>
                          <m:t>D</m:t>
                        </m:r>
                      </m:e>
                    </m:acc>
                    <m:r>
                      <a:rPr lang="fr-FR" sz="4000">
                        <a:effectLst/>
                        <a:ea typeface="Calibri" panose="020F0502020204030204" pitchFamily="34" charset="0"/>
                        <a:cs typeface="Times New Roman" panose="02020603050405020304" pitchFamily="18" charset="0"/>
                      </a:rPr>
                      <m:t>=</m:t>
                    </m:r>
                    <m:sSup>
                      <m:sSupPr>
                        <m:ctrlPr>
                          <a:rPr lang="en-US" sz="4000" i="1">
                            <a:effectLst/>
                            <a:ea typeface="Calibri" panose="020F0502020204030204" pitchFamily="34" charset="0"/>
                            <a:cs typeface="Times New Roman" panose="02020603050405020304" pitchFamily="18" charset="0"/>
                          </a:rPr>
                        </m:ctrlPr>
                      </m:sSupPr>
                      <m:e>
                        <m:r>
                          <a:rPr lang="fr-FR" sz="4000">
                            <a:effectLst/>
                            <a:ea typeface="Calibri" panose="020F0502020204030204" pitchFamily="34" charset="0"/>
                            <a:cs typeface="Times New Roman" panose="02020603050405020304" pitchFamily="18" charset="0"/>
                          </a:rPr>
                          <m:t>180</m:t>
                        </m:r>
                      </m:e>
                      <m:sup>
                        <m:r>
                          <m:rPr>
                            <m:sty m:val="p"/>
                          </m:rPr>
                          <a:rPr lang="fr-FR" sz="4000">
                            <a:effectLst/>
                            <a:ea typeface="Calibri" panose="020F0502020204030204" pitchFamily="34" charset="0"/>
                            <a:cs typeface="Times New Roman" panose="02020603050405020304" pitchFamily="18" charset="0"/>
                          </a:rPr>
                          <m:t>o</m:t>
                        </m:r>
                      </m:sup>
                    </m:sSup>
                    <m:r>
                      <a:rPr lang="fr-FR" sz="4000" i="1">
                        <a:effectLst/>
                        <a:ea typeface="Calibri" panose="020F0502020204030204" pitchFamily="34" charset="0"/>
                        <a:cs typeface="Times New Roman" panose="02020603050405020304" pitchFamily="18" charset="0"/>
                      </a:rPr>
                      <m:t>−</m:t>
                    </m:r>
                    <m:sSup>
                      <m:sSupPr>
                        <m:ctrlPr>
                          <a:rPr lang="en-US" sz="4000" i="1">
                            <a:effectLst/>
                            <a:ea typeface="Calibri" panose="020F0502020204030204" pitchFamily="34" charset="0"/>
                            <a:cs typeface="Times New Roman" panose="02020603050405020304" pitchFamily="18" charset="0"/>
                          </a:rPr>
                        </m:ctrlPr>
                      </m:sSupPr>
                      <m:e>
                        <m:r>
                          <a:rPr lang="fr-FR" sz="4000">
                            <a:effectLst/>
                            <a:ea typeface="Calibri" panose="020F0502020204030204" pitchFamily="34" charset="0"/>
                            <a:cs typeface="Times New Roman" panose="02020603050405020304" pitchFamily="18" charset="0"/>
                          </a:rPr>
                          <m:t>120</m:t>
                        </m:r>
                      </m:e>
                      <m:sup>
                        <m:r>
                          <m:rPr>
                            <m:sty m:val="p"/>
                          </m:rPr>
                          <a:rPr lang="fr-FR" sz="4000">
                            <a:effectLst/>
                            <a:ea typeface="Calibri" panose="020F0502020204030204" pitchFamily="34" charset="0"/>
                            <a:cs typeface="Times New Roman" panose="02020603050405020304" pitchFamily="18" charset="0"/>
                          </a:rPr>
                          <m:t>o</m:t>
                        </m:r>
                      </m:sup>
                    </m:sSup>
                    <m:r>
                      <a:rPr lang="fr-FR" sz="4000">
                        <a:effectLst/>
                        <a:ea typeface="Calibri" panose="020F0502020204030204" pitchFamily="34" charset="0"/>
                        <a:cs typeface="Times New Roman" panose="02020603050405020304" pitchFamily="18" charset="0"/>
                      </a:rPr>
                      <m:t>=</m:t>
                    </m:r>
                    <m:sSup>
                      <m:sSupPr>
                        <m:ctrlPr>
                          <a:rPr lang="en-US" sz="4000" i="1">
                            <a:effectLst/>
                            <a:ea typeface="Calibri" panose="020F0502020204030204" pitchFamily="34" charset="0"/>
                            <a:cs typeface="Times New Roman" panose="02020603050405020304" pitchFamily="18" charset="0"/>
                          </a:rPr>
                        </m:ctrlPr>
                      </m:sSupPr>
                      <m:e>
                        <m:r>
                          <a:rPr lang="fr-FR" sz="4000">
                            <a:effectLst/>
                            <a:ea typeface="Calibri" panose="020F0502020204030204" pitchFamily="34" charset="0"/>
                            <a:cs typeface="Times New Roman" panose="02020603050405020304" pitchFamily="18" charset="0"/>
                          </a:rPr>
                          <m:t>60</m:t>
                        </m:r>
                      </m:e>
                      <m:sup>
                        <m:r>
                          <m:rPr>
                            <m:sty m:val="p"/>
                          </m:rPr>
                          <a:rPr lang="fr-FR" sz="4000">
                            <a:effectLst/>
                            <a:ea typeface="Calibri" panose="020F0502020204030204" pitchFamily="34" charset="0"/>
                            <a:cs typeface="Times New Roman" panose="02020603050405020304" pitchFamily="18" charset="0"/>
                          </a:rPr>
                          <m:t>o</m:t>
                        </m:r>
                      </m:sup>
                    </m:sSup>
                    <m:r>
                      <a:rPr lang="fr-FR" sz="4000" i="1">
                        <a:effectLst/>
                        <a:ea typeface="Calibri" panose="020F0502020204030204" pitchFamily="34" charset="0"/>
                        <a:cs typeface="Times New Roman" panose="02020603050405020304" pitchFamily="18" charset="0"/>
                      </a:rPr>
                      <m:t> </m:t>
                    </m:r>
                  </m:oMath>
                </a14:m>
                <a:r>
                  <a:rPr lang="fr-FR" sz="4000">
                    <a:effectLst/>
                    <a:ea typeface="Calibri" panose="020F0502020204030204" pitchFamily="34" charset="0"/>
                    <a:cs typeface="Times New Roman" panose="02020603050405020304" pitchFamily="18" charset="0"/>
                  </a:rPr>
                  <a:t>; Mà </a:t>
                </a:r>
                <a14:m>
                  <m:oMath xmlns:m="http://schemas.openxmlformats.org/officeDocument/2006/math">
                    <m:acc>
                      <m:accPr>
                        <m:chr m:val="̂"/>
                        <m:ctrlPr>
                          <a:rPr lang="en-US" sz="4000" i="1">
                            <a:effectLst/>
                            <a:ea typeface="Calibri" panose="020F0502020204030204" pitchFamily="34" charset="0"/>
                            <a:cs typeface="Times New Roman" panose="02020603050405020304" pitchFamily="18" charset="0"/>
                          </a:rPr>
                        </m:ctrlPr>
                      </m:accPr>
                      <m:e>
                        <m:r>
                          <m:rPr>
                            <m:sty m:val="p"/>
                          </m:rPr>
                          <a:rPr lang="fr-FR" sz="4000">
                            <a:effectLst/>
                            <a:ea typeface="Calibri" panose="020F0502020204030204" pitchFamily="34" charset="0"/>
                            <a:cs typeface="Times New Roman" panose="02020603050405020304" pitchFamily="18" charset="0"/>
                          </a:rPr>
                          <m:t>C</m:t>
                        </m:r>
                      </m:e>
                    </m:acc>
                    <m:r>
                      <a:rPr lang="fr-FR" sz="4000">
                        <a:effectLst/>
                        <a:ea typeface="Calibri" panose="020F0502020204030204" pitchFamily="34" charset="0"/>
                        <a:cs typeface="Times New Roman" panose="02020603050405020304" pitchFamily="18" charset="0"/>
                      </a:rPr>
                      <m:t>=</m:t>
                    </m:r>
                    <m:sSup>
                      <m:sSupPr>
                        <m:ctrlPr>
                          <a:rPr lang="en-US" sz="4000" i="1">
                            <a:effectLst/>
                            <a:ea typeface="Calibri" panose="020F0502020204030204" pitchFamily="34" charset="0"/>
                            <a:cs typeface="Times New Roman" panose="02020603050405020304" pitchFamily="18" charset="0"/>
                          </a:rPr>
                        </m:ctrlPr>
                      </m:sSupPr>
                      <m:e>
                        <m:r>
                          <a:rPr lang="fr-FR" sz="4000">
                            <a:effectLst/>
                            <a:ea typeface="Calibri" panose="020F0502020204030204" pitchFamily="34" charset="0"/>
                            <a:cs typeface="Times New Roman" panose="02020603050405020304" pitchFamily="18" charset="0"/>
                          </a:rPr>
                          <m:t>80</m:t>
                        </m:r>
                      </m:e>
                      <m:sup>
                        <m:r>
                          <m:rPr>
                            <m:sty m:val="p"/>
                          </m:rPr>
                          <a:rPr lang="fr-FR" sz="4000">
                            <a:effectLst/>
                            <a:ea typeface="Calibri" panose="020F0502020204030204" pitchFamily="34" charset="0"/>
                            <a:cs typeface="Times New Roman" panose="02020603050405020304" pitchFamily="18" charset="0"/>
                          </a:rPr>
                          <m:t>o</m:t>
                        </m:r>
                      </m:sup>
                    </m:sSup>
                  </m:oMath>
                </a14:m>
                <a:endParaRPr lang="en-US" sz="4000">
                  <a:effectLst/>
                  <a:ea typeface="Arial" panose="020B0604020202020204" pitchFamily="34" charset="0"/>
                  <a:cs typeface="Times New Roman" panose="02020603050405020304" pitchFamily="18" charset="0"/>
                </a:endParaRPr>
              </a:p>
              <a:p>
                <a:pPr>
                  <a:lnSpc>
                    <a:spcPct val="150000"/>
                  </a:lnSpc>
                  <a:spcBef>
                    <a:spcPts val="600"/>
                  </a:spcBef>
                  <a:spcAft>
                    <a:spcPts val="600"/>
                  </a:spcAft>
                </a:pPr>
                <a:r>
                  <a:rPr lang="fr-FR" sz="4000">
                    <a:effectLst/>
                    <a:ea typeface="Calibri" panose="020F0502020204030204" pitchFamily="34" charset="0"/>
                    <a:cs typeface="Times New Roman" panose="02020603050405020304" pitchFamily="18" charset="0"/>
                  </a:rPr>
                  <a:t>Nên suy ra hình thang ABCD không phải hình thang cân.</a:t>
                </a:r>
                <a:endParaRPr lang="en-US" sz="4000">
                  <a:effectLst/>
                  <a:ea typeface="Arial" panose="020B060402020202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371600" y="5981700"/>
                <a:ext cx="14258400" cy="3117969"/>
              </a:xfrm>
              <a:prstGeom prst="rect">
                <a:avLst/>
              </a:prstGeom>
              <a:blipFill>
                <a:blip r:embed="rId4"/>
                <a:stretch>
                  <a:fillRect l="-1496" b="-7422"/>
                </a:stretch>
              </a:blipFill>
            </p:spPr>
            <p:txBody>
              <a:bodyPr/>
              <a:lstStyle/>
              <a:p>
                <a:r>
                  <a:rPr lang="en-US">
                    <a:noFill/>
                  </a:rPr>
                  <a:t> </a:t>
                </a:r>
              </a:p>
            </p:txBody>
          </p:sp>
        </mc:Fallback>
      </mc:AlternateContent>
      <p:sp>
        <p:nvSpPr>
          <p:cNvPr id="18" name="Oval Callout 17"/>
          <p:cNvSpPr/>
          <p:nvPr/>
        </p:nvSpPr>
        <p:spPr>
          <a:xfrm>
            <a:off x="8493121" y="4532139"/>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68200" y="800100"/>
            <a:ext cx="4876800" cy="3708400"/>
          </a:xfrm>
          <a:prstGeom prst="rect">
            <a:avLst/>
          </a:prstGeom>
        </p:spPr>
      </p:pic>
    </p:spTree>
    <p:extLst>
      <p:ext uri="{BB962C8B-B14F-4D97-AF65-F5344CB8AC3E}">
        <p14:creationId xmlns:p14="http://schemas.microsoft.com/office/powerpoint/2010/main" val="317410709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arn(inVertical)">
                                      <p:cBhvr>
                                        <p:cTn id="30" dur="500"/>
                                        <p:tgtEl>
                                          <p:spTgt spid="3">
                                            <p:txEl>
                                              <p:pRg st="0" end="0"/>
                                            </p:txEl>
                                          </p:spTgt>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down)">
                                      <p:cBhvr>
                                        <p:cTn id="34" dur="500"/>
                                        <p:tgtEl>
                                          <p:spTgt spid="3">
                                            <p:txEl>
                                              <p:pRg st="1" end="1"/>
                                            </p:txEl>
                                          </p:spTgt>
                                        </p:tgtEl>
                                      </p:cBhvr>
                                    </p:animEffect>
                                  </p:childTnLst>
                                </p:cTn>
                              </p:par>
                            </p:childTnLst>
                          </p:cTn>
                        </p:par>
                        <p:par>
                          <p:cTn id="35" fill="hold">
                            <p:stCondLst>
                              <p:cond delay="1000"/>
                            </p:stCondLst>
                            <p:childTnLst>
                              <p:par>
                                <p:cTn id="36" presetID="14" presetClass="entr" presetSubtype="10" fill="hold"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262462" y="9182100"/>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228600" y="152106"/>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0" name="Group 9"/>
          <p:cNvGrpSpPr/>
          <p:nvPr/>
        </p:nvGrpSpPr>
        <p:grpSpPr>
          <a:xfrm>
            <a:off x="457200" y="495300"/>
            <a:ext cx="5029200" cy="1020150"/>
            <a:chOff x="172572" y="136435"/>
            <a:chExt cx="13756226" cy="1118072"/>
          </a:xfrm>
        </p:grpSpPr>
        <p:sp>
          <p:nvSpPr>
            <p:cNvPr id="11" name="Rectangle 10"/>
            <p:cNvSpPr/>
            <p:nvPr/>
          </p:nvSpPr>
          <p:spPr>
            <a:xfrm>
              <a:off x="172572" y="136435"/>
              <a:ext cx="13756226" cy="106680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12" name="Rectangle 11"/>
            <p:cNvSpPr/>
            <p:nvPr/>
          </p:nvSpPr>
          <p:spPr>
            <a:xfrm>
              <a:off x="556582" y="141352"/>
              <a:ext cx="12988206" cy="111315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lvl="0" algn="just">
                <a:lnSpc>
                  <a:spcPct val="150000"/>
                </a:lnSpc>
                <a:spcAft>
                  <a:spcPts val="800"/>
                </a:spcAft>
                <a:defRPr/>
              </a:pPr>
              <a:r>
                <a:rPr lang="en-US" sz="4000" b="1">
                  <a:solidFill>
                    <a:srgbClr val="434343"/>
                  </a:solidFill>
                  <a:latin typeface="Arial" panose="020B0604020202020204" pitchFamily="34" charset="0"/>
                  <a:ea typeface="Times New Roman" panose="02020603050405020304" pitchFamily="18" charset="0"/>
                  <a:cs typeface="Arial" panose="020B0604020202020204" pitchFamily="34" charset="0"/>
                </a:rPr>
                <a:t>Bài </a:t>
              </a:r>
              <a:r>
                <a:rPr lang="en-US" sz="4000" b="1" smtClean="0">
                  <a:solidFill>
                    <a:srgbClr val="434343"/>
                  </a:solidFill>
                  <a:latin typeface="Arial" panose="020B0604020202020204" pitchFamily="34" charset="0"/>
                  <a:ea typeface="Times New Roman" panose="02020603050405020304" pitchFamily="18" charset="0"/>
                  <a:cs typeface="Arial" panose="020B0604020202020204" pitchFamily="34" charset="0"/>
                </a:rPr>
                <a:t>3.5 </a:t>
              </a:r>
              <a:r>
                <a:rPr lang="en-US" sz="4000" b="1">
                  <a:solidFill>
                    <a:srgbClr val="434343"/>
                  </a:solidFill>
                  <a:latin typeface="Arial" panose="020B0604020202020204" pitchFamily="34" charset="0"/>
                  <a:ea typeface="Times New Roman" panose="02020603050405020304" pitchFamily="18" charset="0"/>
                  <a:cs typeface="Arial" panose="020B0604020202020204" pitchFamily="34" charset="0"/>
                </a:rPr>
                <a:t>SGK – tr55</a:t>
              </a:r>
              <a:endParaRPr lang="en-US" sz="4000" dirty="0">
                <a:solidFill>
                  <a:srgbClr val="434343"/>
                </a:solidFill>
                <a:latin typeface="Arial" panose="020B0604020202020204" pitchFamily="34" charset="0"/>
                <a:ea typeface="Calibri" panose="020F0502020204030204" pitchFamily="34" charset="0"/>
                <a:cs typeface="Arial" panose="020B0604020202020204" pitchFamily="34" charset="0"/>
              </a:endParaRPr>
            </a:p>
          </p:txBody>
        </p:sp>
      </p:grpSp>
      <p:sp>
        <p:nvSpPr>
          <p:cNvPr id="3" name="Rectangle 2"/>
          <p:cNvSpPr/>
          <p:nvPr/>
        </p:nvSpPr>
        <p:spPr>
          <a:xfrm>
            <a:off x="374732" y="1802914"/>
            <a:ext cx="17456068" cy="2862322"/>
          </a:xfrm>
          <a:prstGeom prst="rect">
            <a:avLst/>
          </a:prstGeom>
        </p:spPr>
        <p:txBody>
          <a:bodyPr wrap="square">
            <a:spAutoFit/>
          </a:bodyPr>
          <a:lstStyle/>
          <a:p>
            <a:pPr marL="30480" marR="30480" algn="just">
              <a:lnSpc>
                <a:spcPct val="150000"/>
              </a:lnSpc>
              <a:spcAft>
                <a:spcPts val="1200"/>
              </a:spcAft>
            </a:pPr>
            <a:r>
              <a:rPr lang="vi-VN" sz="4000">
                <a:solidFill>
                  <a:srgbClr val="000000"/>
                </a:solidFill>
                <a:ea typeface="Times New Roman" panose="02020603050405020304" pitchFamily="18" charset="0"/>
              </a:rPr>
              <a:t>Cho hình thang ABCD (AB // CD). Kẻ đường thẳng vuông góc với AC tại C và đường thẳng vuông góc với BD tại D, hai đường thẳng này cắt nhau tại E. Chứng minh rằng nếu EC = ED thì hình thang ABCD là hình thang </a:t>
            </a:r>
            <a:r>
              <a:rPr lang="vi-VN" sz="4000">
                <a:solidFill>
                  <a:srgbClr val="000000"/>
                </a:solidFill>
                <a:ea typeface="Times New Roman" panose="02020603050405020304" pitchFamily="18" charset="0"/>
              </a:rPr>
              <a:t>cân</a:t>
            </a:r>
            <a:r>
              <a:rPr lang="vi-VN" sz="4000" smtClean="0">
                <a:solidFill>
                  <a:srgbClr val="000000"/>
                </a:solidFill>
                <a:ea typeface="Times New Roman" panose="02020603050405020304" pitchFamily="18" charset="0"/>
              </a:rPr>
              <a:t>.</a:t>
            </a:r>
            <a:endParaRPr lang="vi-VN" sz="4000">
              <a:solidFill>
                <a:srgbClr val="000000"/>
              </a:solidFill>
              <a:ea typeface="Times New Roman" panose="02020603050405020304" pitchFamily="18" charset="0"/>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6324600" y="4617496"/>
            <a:ext cx="5867400" cy="5579268"/>
          </a:xfrm>
          <a:prstGeom prst="rect">
            <a:avLst/>
          </a:prstGeom>
        </p:spPr>
      </p:pic>
      <p:pic>
        <p:nvPicPr>
          <p:cNvPr id="9" name="Picture 8"/>
          <p:cNvPicPr>
            <a:picLocks noChangeAspect="1"/>
          </p:cNvPicPr>
          <p:nvPr/>
        </p:nvPicPr>
        <p:blipFill>
          <a:blip r:embed="rId5"/>
          <a:stretch>
            <a:fillRect/>
          </a:stretch>
        </p:blipFill>
        <p:spPr>
          <a:xfrm>
            <a:off x="15773400" y="7422111"/>
            <a:ext cx="1908213" cy="2664183"/>
          </a:xfrm>
          <a:prstGeom prst="rect">
            <a:avLst/>
          </a:prstGeom>
        </p:spPr>
      </p:pic>
    </p:spTree>
    <p:extLst>
      <p:ext uri="{BB962C8B-B14F-4D97-AF65-F5344CB8AC3E}">
        <p14:creationId xmlns:p14="http://schemas.microsoft.com/office/powerpoint/2010/main" val="66944782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02388" y="240037"/>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Oval Callout 13"/>
          <p:cNvSpPr/>
          <p:nvPr/>
        </p:nvSpPr>
        <p:spPr>
          <a:xfrm>
            <a:off x="8144186" y="472505"/>
            <a:ext cx="1644316" cy="914995"/>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5" name="Picture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16684183" y="9258300"/>
            <a:ext cx="1205033" cy="805866"/>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914400" y="1638300"/>
                <a:ext cx="10028572" cy="83240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AC</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BD</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oMath>
                </a14:m>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Xét hai tam giá vuông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có: </a:t>
                </a: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eqArr>
                            <m:eqArrPr>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chung</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e>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gt</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eqArr>
                        </m:e>
                      </m:d>
                    </m:oMath>
                  </m:oMathPara>
                </a14:m>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ch </a:t>
                </a: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cgv)</a:t>
                </a:r>
                <a:r>
                  <a:rPr kumimoji="0" lang="en-US"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m:t>
                    </m:r>
                    <m:r>
                      <m:rPr>
                        <m:sty m:val="p"/>
                      </m:rP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CH</m:t>
                    </m:r>
                    <m: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 = </m:t>
                    </m:r>
                    <m:r>
                      <m:rPr>
                        <m:sty m:val="p"/>
                      </m:rP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DH</m:t>
                    </m:r>
                    <m: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Ta </a:t>
                </a:r>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acc>
                      <m:accPr>
                        <m: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CEH</m:t>
                        </m:r>
                      </m:e>
                    </m:acc>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DEH</m:t>
                        </m:r>
                      </m:e>
                    </m:acc>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(do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EDH</m:t>
                    </m:r>
                  </m:oMath>
                </a14:m>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m:t>
                    </m:r>
                    <m:r>
                      <m:rPr>
                        <m:sty m:val="p"/>
                      </m:rP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EH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là phân giác của </a:t>
                </a:r>
                <a14:m>
                  <m:oMath xmlns:m="http://schemas.openxmlformats.org/officeDocument/2006/math">
                    <m:acc>
                      <m:accPr>
                        <m: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CED</m:t>
                        </m:r>
                      </m:e>
                    </m:acc>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CD</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AB</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(do AB // CD</a:t>
                </a:r>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914400" y="1638300"/>
                <a:ext cx="10028572" cy="8324074"/>
              </a:xfrm>
              <a:prstGeom prst="rect">
                <a:avLst/>
              </a:prstGeom>
              <a:blipFill>
                <a:blip r:embed="rId37"/>
                <a:stretch>
                  <a:fillRect l="-2006"/>
                </a:stretch>
              </a:blipFill>
            </p:spPr>
            <p:txBody>
              <a:bodyPr/>
              <a:lstStyle/>
              <a:p>
                <a:r>
                  <a:rPr lang="en-US">
                    <a:noFill/>
                  </a:rPr>
                  <a:t> </a:t>
                </a:r>
              </a:p>
            </p:txBody>
          </p:sp>
        </mc:Fallback>
      </mc:AlternateContent>
      <p:pic>
        <p:nvPicPr>
          <p:cNvPr id="9" name="Picture 8"/>
          <p:cNvPicPr>
            <a:picLocks noChangeAspect="1"/>
          </p:cNvPicPr>
          <p:nvPr/>
        </p:nvPicPr>
        <p:blipFill>
          <a:blip r:embed="rId38">
            <a:extLst>
              <a:ext uri="{BEBA8EAE-BF5A-486C-A8C5-ECC9F3942E4B}">
                <a14:imgProps xmlns:a14="http://schemas.microsoft.com/office/drawing/2010/main">
                  <a14:imgLayer r:embed="rId39">
                    <a14:imgEffect>
                      <a14:sharpenSoften amount="50000"/>
                    </a14:imgEffect>
                    <a14:imgEffect>
                      <a14:saturation sat="200000"/>
                    </a14:imgEffect>
                  </a14:imgLayer>
                </a14:imgProps>
              </a:ext>
            </a:extLst>
          </a:blip>
          <a:stretch>
            <a:fillRect/>
          </a:stretch>
        </p:blipFill>
        <p:spPr>
          <a:xfrm>
            <a:off x="11887200" y="1790700"/>
            <a:ext cx="5867400" cy="5579268"/>
          </a:xfrm>
          <a:prstGeom prst="rect">
            <a:avLst/>
          </a:prstGeom>
        </p:spPr>
      </p:pic>
    </p:spTree>
    <p:extLst>
      <p:ext uri="{BB962C8B-B14F-4D97-AF65-F5344CB8AC3E}">
        <p14:creationId xmlns:p14="http://schemas.microsoft.com/office/powerpoint/2010/main" val="105796295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500"/>
                                        <p:tgtEl>
                                          <p:spTgt spid="3">
                                            <p:txEl>
                                              <p:pRg st="3" end="3"/>
                                            </p:txEl>
                                          </p:spTgt>
                                        </p:tgtEl>
                                      </p:cBhvr>
                                    </p:animEffect>
                                  </p:childTnLst>
                                </p:cTn>
                              </p:par>
                            </p:childTnLst>
                          </p:cTn>
                        </p:par>
                        <p:par>
                          <p:cTn id="31" fill="hold">
                            <p:stCondLst>
                              <p:cond delay="2000"/>
                            </p:stCondLst>
                            <p:childTnLst>
                              <p:par>
                                <p:cTn id="32" presetID="16" presetClass="entr" presetSubtype="21"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par>
                          <p:cTn id="43" fill="hold">
                            <p:stCondLst>
                              <p:cond delay="3500"/>
                            </p:stCondLst>
                            <p:childTnLst>
                              <p:par>
                                <p:cTn id="44" presetID="14" presetClass="entr" presetSubtype="10"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1887200" y="1790700"/>
            <a:ext cx="5867400" cy="5579268"/>
          </a:xfrm>
          <a:prstGeom prst="rect">
            <a:avLst/>
          </a:prstGeom>
        </p:spPr>
      </p:pic>
      <p:sp>
        <p:nvSpPr>
          <p:cNvPr id="22" name="Google Shape;2254;p39"/>
          <p:cNvSpPr/>
          <p:nvPr/>
        </p:nvSpPr>
        <p:spPr>
          <a:xfrm>
            <a:off x="-102388" y="240037"/>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Oval Callout 13"/>
          <p:cNvSpPr/>
          <p:nvPr/>
        </p:nvSpPr>
        <p:spPr>
          <a:xfrm>
            <a:off x="8144186" y="472505"/>
            <a:ext cx="1644316" cy="914995"/>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5" name="Picture 2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16684183" y="9258300"/>
            <a:ext cx="1205033" cy="805866"/>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914400" y="1638300"/>
                <a:ext cx="10028572" cy="8218468"/>
              </a:xfrm>
              <a:prstGeom prst="rect">
                <a:avLst/>
              </a:prstGeom>
            </p:spPr>
            <p:txBody>
              <a:bodyPr wrap="square">
                <a:spAutoFit/>
              </a:bodyPr>
              <a:lstStyle/>
              <a:p>
                <a:pPr lvl="0">
                  <a:lnSpc>
                    <a:spcPct val="150000"/>
                  </a:lnSpc>
                </a:pPr>
                <a:r>
                  <a:rPr lang="fr-FR" sz="3800" smtClean="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EH</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AB</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K</m:t>
                    </m:r>
                  </m:oMath>
                </a14:m>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ECH</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EDH</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EHC</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EHD</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BHK</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AHK</m:t>
                        </m:r>
                      </m:e>
                    </m:acc>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 </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Xét tam giác vuông BHK và AHK có : </a:t>
                </a:r>
                <a14:m>
                  <m:oMath xmlns:m="http://schemas.openxmlformats.org/officeDocument/2006/math">
                    <m:d>
                      <m:dPr>
                        <m:begChr m:val="{"/>
                        <m:end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HK</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chung</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    </m:t>
                            </m:r>
                          </m:e>
                          <m:e>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BHK</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AHK</m:t>
                                </m:r>
                              </m:e>
                            </m:acc>
                          </m:e>
                        </m:eqArr>
                      </m:e>
                    </m:d>
                  </m:oMath>
                </a14:m>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en-US" sz="3800" b="0" i="0" smtClean="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BHK</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AHK</m:t>
                    </m:r>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 (cạnh góc vuông-góc nhọn)</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en-US" sz="3800" b="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BH</m:t>
                    </m:r>
                    <m: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 </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AH</m:t>
                    </m:r>
                    <m: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m:t>
                    </m:r>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(2)</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Từ (1)(2) </a:t>
                </a:r>
                <a14:m>
                  <m:oMath xmlns:m="http://schemas.openxmlformats.org/officeDocument/2006/math">
                    <m:r>
                      <a:rPr lang="en-US" sz="380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AC</m:t>
                    </m:r>
                    <m: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 </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BD</m:t>
                    </m:r>
                  </m:oMath>
                </a14:m>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en-US" sz="380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m:t>
                    </m:r>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Hình thang ABCD là hình thang cân.</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914400" y="1638300"/>
                <a:ext cx="10028572" cy="8218468"/>
              </a:xfrm>
              <a:prstGeom prst="rect">
                <a:avLst/>
              </a:prstGeom>
              <a:blipFill>
                <a:blip r:embed="rId37"/>
                <a:stretch>
                  <a:fillRect l="-2006" b="-742"/>
                </a:stretch>
              </a:blipFill>
            </p:spPr>
            <p:txBody>
              <a:bodyPr/>
              <a:lstStyle/>
              <a:p>
                <a:r>
                  <a:rPr lang="en-US">
                    <a:noFill/>
                  </a:rPr>
                  <a:t> </a:t>
                </a:r>
              </a:p>
            </p:txBody>
          </p:sp>
        </mc:Fallback>
      </mc:AlternateContent>
    </p:spTree>
    <p:extLst>
      <p:ext uri="{BB962C8B-B14F-4D97-AF65-F5344CB8AC3E}">
        <p14:creationId xmlns:p14="http://schemas.microsoft.com/office/powerpoint/2010/main" val="51034941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3">
                                            <p:txEl>
                                              <p:pRg st="4" end="4"/>
                                            </p:txEl>
                                          </p:spTgt>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childTnLst>
                          </p:cTn>
                        </p:par>
                        <p:par>
                          <p:cTn id="30" fill="hold">
                            <p:stCondLst>
                              <p:cond delay="3000"/>
                            </p:stCondLst>
                            <p:childTnLst>
                              <p:par>
                                <p:cTn id="31" presetID="16" presetClass="entr" presetSubtype="21"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7"/>
          <p:cNvSpPr txBox="1">
            <a:spLocks noGrp="1"/>
          </p:cNvSpPr>
          <p:nvPr>
            <p:ph type="title"/>
          </p:nvPr>
        </p:nvSpPr>
        <p:spPr>
          <a:xfrm>
            <a:off x="4410900" y="3372950"/>
            <a:ext cx="9466200" cy="3535200"/>
          </a:xfrm>
          <a:prstGeom prst="rect">
            <a:avLst/>
          </a:prstGeom>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r>
              <a:rPr lang="en" sz="10000" smtClean="0">
                <a:latin typeface="+mj-lt"/>
              </a:rPr>
              <a:t>VẬN DỤNG</a:t>
            </a:r>
            <a:endParaRPr sz="10000">
              <a:latin typeface="+mj-lt"/>
            </a:endParaRPr>
          </a:p>
        </p:txBody>
      </p:sp>
      <p:sp>
        <p:nvSpPr>
          <p:cNvPr id="2848" name="Google Shape;2848;p57"/>
          <p:cNvSpPr/>
          <p:nvPr/>
        </p:nvSpPr>
        <p:spPr>
          <a:xfrm rot="10800000" flipH="1">
            <a:off x="13233694" y="2752660"/>
            <a:ext cx="1288800" cy="1255200"/>
          </a:xfrm>
          <a:prstGeom prst="star4">
            <a:avLst>
              <a:gd name="adj" fmla="val 12500"/>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49" name="Google Shape;2849;p57"/>
          <p:cNvGrpSpPr/>
          <p:nvPr/>
        </p:nvGrpSpPr>
        <p:grpSpPr>
          <a:xfrm rot="10800000" flipH="1">
            <a:off x="10165365" y="8370817"/>
            <a:ext cx="2576586" cy="846086"/>
            <a:chOff x="7740700" y="4100311"/>
            <a:chExt cx="786936" cy="604089"/>
          </a:xfrm>
        </p:grpSpPr>
        <p:grpSp>
          <p:nvGrpSpPr>
            <p:cNvPr id="2850" name="Google Shape;2850;p57"/>
            <p:cNvGrpSpPr/>
            <p:nvPr/>
          </p:nvGrpSpPr>
          <p:grpSpPr>
            <a:xfrm>
              <a:off x="7740700" y="4149700"/>
              <a:ext cx="737550" cy="554700"/>
              <a:chOff x="7740700" y="4149700"/>
              <a:chExt cx="737550" cy="554700"/>
            </a:xfrm>
          </p:grpSpPr>
          <p:sp>
            <p:nvSpPr>
              <p:cNvPr id="2851" name="Google Shape;2851;p57"/>
              <p:cNvSpPr/>
              <p:nvPr/>
            </p:nvSpPr>
            <p:spPr>
              <a:xfrm rot="5400000">
                <a:off x="7905550" y="4131700"/>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2" name="Google Shape;2852;p57"/>
              <p:cNvSpPr/>
              <p:nvPr/>
            </p:nvSpPr>
            <p:spPr>
              <a:xfrm>
                <a:off x="7740700" y="4286500"/>
                <a:ext cx="86400" cy="2811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53" name="Google Shape;2853;p57"/>
            <p:cNvSpPr/>
            <p:nvPr/>
          </p:nvSpPr>
          <p:spPr>
            <a:xfrm rot="5400000">
              <a:off x="7954936" y="4082311"/>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854" name="Google Shape;2854;p57"/>
          <p:cNvGrpSpPr/>
          <p:nvPr/>
        </p:nvGrpSpPr>
        <p:grpSpPr>
          <a:xfrm rot="10800000" flipH="1">
            <a:off x="1661031" y="3375531"/>
            <a:ext cx="2745110" cy="3556814"/>
            <a:chOff x="7465916" y="720492"/>
            <a:chExt cx="1139144" cy="1477450"/>
          </a:xfrm>
        </p:grpSpPr>
        <p:sp>
          <p:nvSpPr>
            <p:cNvPr id="2855" name="Google Shape;2855;p57"/>
            <p:cNvSpPr/>
            <p:nvPr/>
          </p:nvSpPr>
          <p:spPr>
            <a:xfrm rot="-5400000">
              <a:off x="7646560" y="123944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6" name="Google Shape;2856;p57"/>
            <p:cNvSpPr/>
            <p:nvPr/>
          </p:nvSpPr>
          <p:spPr>
            <a:xfrm rot="-5400000">
              <a:off x="7597172" y="114891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7" name="Google Shape;2857;p57"/>
            <p:cNvSpPr/>
            <p:nvPr/>
          </p:nvSpPr>
          <p:spPr>
            <a:xfrm rot="-5400000">
              <a:off x="7547783" y="105838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8" name="Google Shape;2858;p57"/>
            <p:cNvSpPr/>
            <p:nvPr/>
          </p:nvSpPr>
          <p:spPr>
            <a:xfrm rot="-5400000">
              <a:off x="7498394" y="96785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9" name="Google Shape;2859;p57"/>
            <p:cNvSpPr/>
            <p:nvPr/>
          </p:nvSpPr>
          <p:spPr>
            <a:xfrm rot="-5400000">
              <a:off x="7449005" y="87732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60" name="Google Shape;2860;p57"/>
            <p:cNvSpPr/>
            <p:nvPr/>
          </p:nvSpPr>
          <p:spPr>
            <a:xfrm rot="-5400000">
              <a:off x="7399616" y="78679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28162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0" y="-26068"/>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 name="Group 2"/>
          <p:cNvGrpSpPr/>
          <p:nvPr/>
        </p:nvGrpSpPr>
        <p:grpSpPr>
          <a:xfrm>
            <a:off x="1066800" y="771397"/>
            <a:ext cx="16525638" cy="1857503"/>
            <a:chOff x="1013502" y="436330"/>
            <a:chExt cx="16525638" cy="1857503"/>
          </a:xfrm>
        </p:grpSpPr>
        <p:grpSp>
          <p:nvGrpSpPr>
            <p:cNvPr id="9" name="Group 8"/>
            <p:cNvGrpSpPr/>
            <p:nvPr/>
          </p:nvGrpSpPr>
          <p:grpSpPr>
            <a:xfrm>
              <a:off x="1143000" y="436330"/>
              <a:ext cx="5029200" cy="973370"/>
              <a:chOff x="172572" y="136435"/>
              <a:chExt cx="13756226" cy="1066801"/>
            </a:xfrm>
          </p:grpSpPr>
          <p:sp>
            <p:nvSpPr>
              <p:cNvPr id="11" name="Rectangle 10"/>
              <p:cNvSpPr/>
              <p:nvPr/>
            </p:nvSpPr>
            <p:spPr>
              <a:xfrm>
                <a:off x="172572" y="136435"/>
                <a:ext cx="13756226" cy="106680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12" name="Rectangle 11"/>
              <p:cNvSpPr/>
              <p:nvPr/>
            </p:nvSpPr>
            <p:spPr>
              <a:xfrm>
                <a:off x="751700" y="136435"/>
                <a:ext cx="12597970" cy="98813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lvl="0" algn="just">
                  <a:lnSpc>
                    <a:spcPct val="150000"/>
                  </a:lnSpc>
                  <a:spcAft>
                    <a:spcPts val="800"/>
                  </a:spcAft>
                  <a:defRPr/>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Bài </a:t>
                </a:r>
                <a:r>
                  <a:rPr lang="en-US" sz="4000" b="1" smtClean="0">
                    <a:solidFill>
                      <a:srgbClr val="C00000"/>
                    </a:solidFill>
                    <a:latin typeface="Arial" panose="020B0604020202020204" pitchFamily="34" charset="0"/>
                    <a:ea typeface="Times New Roman" panose="02020603050405020304" pitchFamily="18" charset="0"/>
                    <a:cs typeface="Arial" panose="020B0604020202020204" pitchFamily="34" charset="0"/>
                  </a:rPr>
                  <a:t>3.6 </a:t>
                </a: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SGK – tr55</a:t>
                </a:r>
                <a:endParaRPr lang="en-US" sz="40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sp>
          <p:nvSpPr>
            <p:cNvPr id="6" name="Rectangle 5"/>
            <p:cNvSpPr/>
            <p:nvPr/>
          </p:nvSpPr>
          <p:spPr>
            <a:xfrm>
              <a:off x="1013502" y="447174"/>
              <a:ext cx="16525638" cy="1846659"/>
            </a:xfrm>
            <a:prstGeom prst="rect">
              <a:avLst/>
            </a:prstGeom>
          </p:spPr>
          <p:txBody>
            <a:bodyPr wrap="square">
              <a:spAutoFit/>
            </a:bodyPr>
            <a:lstStyle/>
            <a:p>
              <a:pPr marL="30480" marR="30480" lvl="0" algn="just">
                <a:lnSpc>
                  <a:spcPct val="150000"/>
                </a:lnSpc>
              </a:pPr>
              <a:r>
                <a:rPr lang="en-US" sz="3800" smtClean="0">
                  <a:solidFill>
                    <a:srgbClr val="000000"/>
                  </a:solidFill>
                  <a:ea typeface="Times New Roman" panose="02020603050405020304" pitchFamily="18" charset="0"/>
                </a:rPr>
                <a:t>                                       </a:t>
              </a:r>
              <a:r>
                <a:rPr lang="vi-VN" sz="3800" smtClean="0">
                  <a:solidFill>
                    <a:srgbClr val="000000"/>
                  </a:solidFill>
                  <a:ea typeface="Times New Roman" panose="02020603050405020304" pitchFamily="18" charset="0"/>
                </a:rPr>
                <a:t>Vẽ </a:t>
              </a:r>
              <a:r>
                <a:rPr lang="vi-VN" sz="3800">
                  <a:solidFill>
                    <a:srgbClr val="000000"/>
                  </a:solidFill>
                  <a:ea typeface="Times New Roman" panose="02020603050405020304" pitchFamily="18" charset="0"/>
                </a:rPr>
                <a:t>hình thang cân ABCD (AB // CD) biết đáy lớn CD dài 4 cm, cạnh bên dài 2 cm và đường chéo dài 3 </a:t>
              </a:r>
              <a:r>
                <a:rPr lang="vi-VN" sz="3800">
                  <a:solidFill>
                    <a:srgbClr val="000000"/>
                  </a:solidFill>
                  <a:ea typeface="Times New Roman" panose="02020603050405020304" pitchFamily="18" charset="0"/>
                </a:rPr>
                <a:t>cm</a:t>
              </a:r>
              <a:r>
                <a:rPr lang="vi-VN" sz="3800" smtClean="0">
                  <a:solidFill>
                    <a:srgbClr val="000000"/>
                  </a:solidFill>
                  <a:ea typeface="Times New Roman" panose="02020603050405020304" pitchFamily="18" charset="0"/>
                </a:rPr>
                <a:t>.</a:t>
              </a:r>
              <a:endParaRPr lang="vi-VN" sz="3800">
                <a:solidFill>
                  <a:srgbClr val="000000"/>
                </a:solidFill>
                <a:ea typeface="Times New Roman" panose="02020603050405020304" pitchFamily="18" charset="0"/>
              </a:endParaRPr>
            </a:p>
          </p:txBody>
        </p:sp>
      </p:grpSp>
      <p:sp>
        <p:nvSpPr>
          <p:cNvPr id="14" name="Oval Callout 13"/>
          <p:cNvSpPr/>
          <p:nvPr/>
        </p:nvSpPr>
        <p:spPr>
          <a:xfrm>
            <a:off x="8488978" y="3080653"/>
            <a:ext cx="1681281" cy="859944"/>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46" name="Picture 3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3617104">
            <a:off x="17029497" y="2295482"/>
            <a:ext cx="1125883" cy="2150123"/>
          </a:xfrm>
          <a:prstGeom prst="rect">
            <a:avLst/>
          </a:prstGeom>
        </p:spPr>
      </p:pic>
      <p:sp>
        <p:nvSpPr>
          <p:cNvPr id="2" name="Rectangle 1"/>
          <p:cNvSpPr/>
          <p:nvPr/>
        </p:nvSpPr>
        <p:spPr>
          <a:xfrm>
            <a:off x="1185954" y="4392351"/>
            <a:ext cx="16568646" cy="5246949"/>
          </a:xfrm>
          <a:prstGeom prst="rect">
            <a:avLst/>
          </a:prstGeom>
        </p:spPr>
        <p:txBody>
          <a:bodyPr wrap="square">
            <a:spAutoFit/>
          </a:bodyPr>
          <a:lstStyle/>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 Vẽ đáy lớn CD = 4 cm</a:t>
            </a:r>
            <a:endParaRPr lang="en-US" sz="3800">
              <a:latin typeface="+mj-lt"/>
              <a:ea typeface="Arial" panose="020B0604020202020204" pitchFamily="34" charset="0"/>
              <a:cs typeface="Times New Roman" panose="02020603050405020304" pitchFamily="18" charset="0"/>
            </a:endParaRPr>
          </a:p>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 Vẽ cung tròn tâm C bán kính 2 cm, cung tròn tâm D bán kính 3 cm, giao điểm của 2 cung tròn là B</a:t>
            </a:r>
            <a:endParaRPr lang="en-US" sz="3800">
              <a:latin typeface="+mj-lt"/>
              <a:ea typeface="Arial" panose="020B0604020202020204" pitchFamily="34" charset="0"/>
              <a:cs typeface="Times New Roman" panose="02020603050405020304" pitchFamily="18" charset="0"/>
            </a:endParaRPr>
          </a:p>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 Tương tự, vẽ cung tròn tâm D bán kính 2cm, cung tròn tâm C bán kính 3 cm, giao điểm của 2 cung tròn là A</a:t>
            </a:r>
            <a:endParaRPr lang="en-US" sz="3800">
              <a:latin typeface="+mj-lt"/>
              <a:ea typeface="Arial" panose="020B0604020202020204" pitchFamily="34" charset="0"/>
              <a:cs typeface="Times New Roman" panose="02020603050405020304" pitchFamily="18" charset="0"/>
            </a:endParaRPr>
          </a:p>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(Tất cả cung tròn đều nằm trên cùng 1 nửa mặt phẳng bờ CD).</a:t>
            </a:r>
            <a:endParaRPr lang="en-US" sz="3800">
              <a:effectLst/>
              <a:latin typeface="+mj-lt"/>
              <a:ea typeface="Arial" panose="020B0604020202020204" pitchFamily="34" charset="0"/>
              <a:cs typeface="Times New Roman" panose="02020603050405020304" pitchFamily="18" charset="0"/>
            </a:endParaRPr>
          </a:p>
        </p:txBody>
      </p:sp>
      <p:sp>
        <p:nvSpPr>
          <p:cNvPr id="29" name="Google Shape;2256;p39"/>
          <p:cNvSpPr/>
          <p:nvPr/>
        </p:nvSpPr>
        <p:spPr>
          <a:xfrm>
            <a:off x="16984487" y="9471211"/>
            <a:ext cx="2590800" cy="1631577"/>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496156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anim calcmode="lin" valueType="num">
                                      <p:cBhvr>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anim calcmode="lin" valueType="num">
                                      <p:cBhvr>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anim calcmode="lin" valueType="num">
                                      <p:cBhvr>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anim calcmode="lin" valueType="num">
                                      <p:cBhvr>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88389" y="876300"/>
            <a:ext cx="17953876" cy="9153583"/>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509906" y="1681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4" name="Google Shape;2254;p39"/>
          <p:cNvSpPr/>
          <p:nvPr/>
        </p:nvSpPr>
        <p:spPr>
          <a:xfrm>
            <a:off x="17470816" y="972217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226186" y="960375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41054" y="1662358"/>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807267"/>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7" name="Google Shape;2165;p36"/>
          <p:cNvSpPr txBox="1">
            <a:spLocks noGrp="1"/>
          </p:cNvSpPr>
          <p:nvPr>
            <p:ph type="title"/>
          </p:nvPr>
        </p:nvSpPr>
        <p:spPr>
          <a:xfrm>
            <a:off x="4995048" y="666800"/>
            <a:ext cx="8562740" cy="1311332"/>
          </a:xfrm>
          <a:prstGeom prst="rect">
            <a:avLst/>
          </a:prstGeom>
        </p:spPr>
        <p:txBody>
          <a:bodyPr spcFirstLastPara="1" wrap="square" lIns="182850" tIns="182850" rIns="182850" bIns="182850" anchor="ctr" anchorCtr="0">
            <a:noAutofit/>
          </a:bodyPr>
          <a:lstStyle/>
          <a:p>
            <a:r>
              <a:rPr lang="en" sz="6000" b="1" dirty="0">
                <a:solidFill>
                  <a:srgbClr val="FF0000"/>
                </a:solidFill>
                <a:latin typeface="+mj-lt"/>
              </a:rPr>
              <a:t>NỘI </a:t>
            </a:r>
            <a:r>
              <a:rPr lang="en" sz="6000" b="1" dirty="0" smtClean="0">
                <a:solidFill>
                  <a:srgbClr val="FF0000"/>
                </a:solidFill>
                <a:latin typeface="+mj-lt"/>
              </a:rPr>
              <a:t>DUNG BÀI HỌC</a:t>
            </a:r>
            <a:endParaRPr sz="6000" b="1" dirty="0">
              <a:solidFill>
                <a:srgbClr val="FF0000"/>
              </a:solidFill>
              <a:latin typeface="+mj-lt"/>
            </a:endParaRPr>
          </a:p>
        </p:txBody>
      </p:sp>
      <p:grpSp>
        <p:nvGrpSpPr>
          <p:cNvPr id="6" name="Group 5"/>
          <p:cNvGrpSpPr/>
          <p:nvPr/>
        </p:nvGrpSpPr>
        <p:grpSpPr>
          <a:xfrm>
            <a:off x="2534986" y="2735578"/>
            <a:ext cx="13060681" cy="1645922"/>
            <a:chOff x="1483455" y="2628900"/>
            <a:chExt cx="13060681" cy="1645922"/>
          </a:xfrm>
        </p:grpSpPr>
        <p:grpSp>
          <p:nvGrpSpPr>
            <p:cNvPr id="68" name="Google Shape;2150;p36"/>
            <p:cNvGrpSpPr/>
            <p:nvPr/>
          </p:nvGrpSpPr>
          <p:grpSpPr>
            <a:xfrm>
              <a:off x="1483455" y="2628900"/>
              <a:ext cx="1463038" cy="1645922"/>
              <a:chOff x="4314469" y="1612892"/>
              <a:chExt cx="486900" cy="607800"/>
            </a:xfrm>
          </p:grpSpPr>
          <p:sp>
            <p:nvSpPr>
              <p:cNvPr id="69" name="Google Shape;2151;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70" name="Google Shape;2152;p36"/>
              <p:cNvSpPr/>
              <p:nvPr/>
            </p:nvSpPr>
            <p:spPr>
              <a:xfrm rot="5400000" flipH="1">
                <a:off x="4277419" y="1696742"/>
                <a:ext cx="561000" cy="486900"/>
              </a:xfrm>
              <a:prstGeom prst="flowChartDelay">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8" name="Google Shape;2178;p36"/>
            <p:cNvSpPr txBox="1">
              <a:spLocks/>
            </p:cNvSpPr>
            <p:nvPr/>
          </p:nvSpPr>
          <p:spPr>
            <a:xfrm>
              <a:off x="1554480" y="3088987"/>
              <a:ext cx="1698600" cy="989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dirty="0" smtClean="0">
                  <a:latin typeface="+mn-lt"/>
                </a:rPr>
                <a:t>01</a:t>
              </a:r>
              <a:endParaRPr lang="en" sz="6600" kern="0" dirty="0">
                <a:latin typeface="+mn-lt"/>
              </a:endParaRPr>
            </a:p>
          </p:txBody>
        </p:sp>
        <p:sp>
          <p:nvSpPr>
            <p:cNvPr id="81" name="Rectangle 80"/>
            <p:cNvSpPr/>
            <p:nvPr/>
          </p:nvSpPr>
          <p:spPr>
            <a:xfrm>
              <a:off x="2999174" y="3045414"/>
              <a:ext cx="11544962" cy="1131079"/>
            </a:xfrm>
            <a:prstGeom prst="rect">
              <a:avLst/>
            </a:prstGeom>
          </p:spPr>
          <p:txBody>
            <a:bodyPr wrap="square">
              <a:spAutoFit/>
            </a:bodyPr>
            <a:lstStyle/>
            <a:p>
              <a:pPr>
                <a:lnSpc>
                  <a:spcPct val="150000"/>
                </a:lnSpc>
                <a:spcBef>
                  <a:spcPts val="1200"/>
                </a:spcBef>
                <a:spcAft>
                  <a:spcPts val="1600"/>
                </a:spcAft>
                <a:buClr>
                  <a:srgbClr val="000000"/>
                </a:buClr>
              </a:pPr>
              <a:r>
                <a:rPr lang="nl-NL" sz="4500" b="1" kern="0">
                  <a:solidFill>
                    <a:srgbClr val="000000"/>
                  </a:solidFill>
                  <a:ea typeface="Calibri" panose="020F0502020204030204" pitchFamily="34" charset="0"/>
                  <a:cs typeface="Times New Roman" panose="02020603050405020304" pitchFamily="18" charset="0"/>
                  <a:sym typeface="Arial"/>
                </a:rPr>
                <a:t> </a:t>
              </a:r>
              <a:r>
                <a:rPr lang="en-US" sz="4500" b="1" kern="0">
                  <a:solidFill>
                    <a:srgbClr val="000000"/>
                  </a:solidFill>
                  <a:ea typeface="Calibri" panose="020F0502020204030204" pitchFamily="34" charset="0"/>
                  <a:cs typeface="Times New Roman" panose="02020603050405020304" pitchFamily="18" charset="0"/>
                  <a:sym typeface="Arial"/>
                </a:rPr>
                <a:t>HÌNH THANG. HÌNH THANG CÂN</a:t>
              </a:r>
              <a:endParaRPr lang="en-US" sz="4500" kern="0" dirty="0">
                <a:solidFill>
                  <a:srgbClr val="000000"/>
                </a:solidFill>
                <a:ea typeface="Calibri" panose="020F0502020204030204" pitchFamily="34" charset="0"/>
                <a:cs typeface="Times New Roman" panose="02020603050405020304" pitchFamily="18" charset="0"/>
                <a:sym typeface="Arial"/>
              </a:endParaRPr>
            </a:p>
          </p:txBody>
        </p:sp>
      </p:grpSp>
      <p:pic>
        <p:nvPicPr>
          <p:cNvPr id="84"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313182">
            <a:off x="14665926" y="5735699"/>
            <a:ext cx="4036332" cy="4001014"/>
          </a:xfrm>
          <a:prstGeom prst="rect">
            <a:avLst/>
          </a:prstGeom>
        </p:spPr>
      </p:pic>
      <p:grpSp>
        <p:nvGrpSpPr>
          <p:cNvPr id="25" name="Group 24"/>
          <p:cNvGrpSpPr/>
          <p:nvPr/>
        </p:nvGrpSpPr>
        <p:grpSpPr>
          <a:xfrm>
            <a:off x="2534986" y="5081011"/>
            <a:ext cx="12792251" cy="1645922"/>
            <a:chOff x="1468215" y="4949643"/>
            <a:chExt cx="12301394" cy="1645922"/>
          </a:xfrm>
        </p:grpSpPr>
        <p:grpSp>
          <p:nvGrpSpPr>
            <p:cNvPr id="26" name="Google Shape;2162;p36"/>
            <p:cNvGrpSpPr/>
            <p:nvPr/>
          </p:nvGrpSpPr>
          <p:grpSpPr>
            <a:xfrm>
              <a:off x="1468215" y="4949643"/>
              <a:ext cx="1463038" cy="1645922"/>
              <a:chOff x="4314469" y="1612892"/>
              <a:chExt cx="486900" cy="607800"/>
            </a:xfrm>
          </p:grpSpPr>
          <p:sp>
            <p:nvSpPr>
              <p:cNvPr id="29" name="Google Shape;2163;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0" name="Google Shape;2164;p36"/>
              <p:cNvSpPr/>
              <p:nvPr/>
            </p:nvSpPr>
            <p:spPr>
              <a:xfrm rot="5400000" flipH="1">
                <a:off x="4277419" y="1696742"/>
                <a:ext cx="561000" cy="486900"/>
              </a:xfrm>
              <a:prstGeom prst="flowChartDelay">
                <a:avLst/>
              </a:prstGeom>
              <a:solidFill>
                <a:srgbClr val="92D05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7" name="Google Shape;2179;p36"/>
            <p:cNvSpPr txBox="1">
              <a:spLocks/>
            </p:cNvSpPr>
            <p:nvPr/>
          </p:nvSpPr>
          <p:spPr>
            <a:xfrm>
              <a:off x="1552696" y="5428536"/>
              <a:ext cx="1698600" cy="968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dirty="0" smtClean="0">
                  <a:latin typeface="+mn-lt"/>
                </a:rPr>
                <a:t>02</a:t>
              </a:r>
              <a:endParaRPr lang="en" sz="6600" kern="0" dirty="0">
                <a:latin typeface="+mn-lt"/>
              </a:endParaRPr>
            </a:p>
          </p:txBody>
        </p:sp>
        <p:sp>
          <p:nvSpPr>
            <p:cNvPr id="28" name="Rectangle 27"/>
            <p:cNvSpPr/>
            <p:nvPr/>
          </p:nvSpPr>
          <p:spPr>
            <a:xfrm>
              <a:off x="3169937" y="5356641"/>
              <a:ext cx="10599672" cy="1002710"/>
            </a:xfrm>
            <a:prstGeom prst="rect">
              <a:avLst/>
            </a:prstGeom>
          </p:spPr>
          <p:txBody>
            <a:bodyPr wrap="square">
              <a:spAutoFit/>
            </a:bodyPr>
            <a:lstStyle/>
            <a:p>
              <a:pPr>
                <a:lnSpc>
                  <a:spcPct val="150000"/>
                </a:lnSpc>
                <a:buClr>
                  <a:srgbClr val="000000"/>
                </a:buClr>
                <a:buFont typeface="Arial"/>
                <a:buNone/>
              </a:pPr>
              <a:r>
                <a:rPr lang="nl-NL" sz="4500" b="1" kern="0">
                  <a:solidFill>
                    <a:srgbClr val="000000"/>
                  </a:solidFill>
                  <a:cs typeface="Arial"/>
                  <a:sym typeface="Arial"/>
                </a:rPr>
                <a:t>TÍNH CHẤT HÌNH THANG CÂN</a:t>
              </a:r>
              <a:endParaRPr lang="en-US" sz="4500" kern="0" dirty="0">
                <a:solidFill>
                  <a:srgbClr val="000000"/>
                </a:solidFill>
                <a:cs typeface="Arial"/>
                <a:sym typeface="Arial"/>
              </a:endParaRPr>
            </a:p>
          </p:txBody>
        </p:sp>
      </p:grpSp>
      <p:grpSp>
        <p:nvGrpSpPr>
          <p:cNvPr id="31" name="Group 30"/>
          <p:cNvGrpSpPr/>
          <p:nvPr/>
        </p:nvGrpSpPr>
        <p:grpSpPr>
          <a:xfrm>
            <a:off x="2534986" y="7429500"/>
            <a:ext cx="12792251" cy="1645922"/>
            <a:chOff x="1468215" y="4949643"/>
            <a:chExt cx="12301394" cy="1645922"/>
          </a:xfrm>
        </p:grpSpPr>
        <p:grpSp>
          <p:nvGrpSpPr>
            <p:cNvPr id="32" name="Google Shape;2162;p36"/>
            <p:cNvGrpSpPr/>
            <p:nvPr/>
          </p:nvGrpSpPr>
          <p:grpSpPr>
            <a:xfrm>
              <a:off x="1468215" y="4949643"/>
              <a:ext cx="1463038" cy="1645922"/>
              <a:chOff x="4314469" y="1612892"/>
              <a:chExt cx="486900" cy="607800"/>
            </a:xfrm>
          </p:grpSpPr>
          <p:sp>
            <p:nvSpPr>
              <p:cNvPr id="35" name="Google Shape;2163;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6" name="Google Shape;2164;p36"/>
              <p:cNvSpPr/>
              <p:nvPr/>
            </p:nvSpPr>
            <p:spPr>
              <a:xfrm rot="5400000" flipH="1">
                <a:off x="4277419" y="1696742"/>
                <a:ext cx="561000" cy="486900"/>
              </a:xfrm>
              <a:prstGeom prst="flowChartDelay">
                <a:avLst/>
              </a:prstGeom>
              <a:solidFill>
                <a:srgbClr val="00B0F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33" name="Google Shape;2179;p36"/>
            <p:cNvSpPr txBox="1">
              <a:spLocks/>
            </p:cNvSpPr>
            <p:nvPr/>
          </p:nvSpPr>
          <p:spPr>
            <a:xfrm>
              <a:off x="1552696" y="5428536"/>
              <a:ext cx="1698600" cy="968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smtClean="0">
                  <a:latin typeface="+mn-lt"/>
                </a:rPr>
                <a:t>03</a:t>
              </a:r>
              <a:endParaRPr lang="en" sz="6600" kern="0" dirty="0">
                <a:latin typeface="+mn-lt"/>
              </a:endParaRPr>
            </a:p>
          </p:txBody>
        </p:sp>
        <p:sp>
          <p:nvSpPr>
            <p:cNvPr id="34" name="Rectangle 33"/>
            <p:cNvSpPr/>
            <p:nvPr/>
          </p:nvSpPr>
          <p:spPr>
            <a:xfrm>
              <a:off x="3169937" y="5356641"/>
              <a:ext cx="10599672" cy="1002710"/>
            </a:xfrm>
            <a:prstGeom prst="rect">
              <a:avLst/>
            </a:prstGeom>
          </p:spPr>
          <p:txBody>
            <a:bodyPr wrap="square">
              <a:spAutoFit/>
            </a:bodyPr>
            <a:lstStyle/>
            <a:p>
              <a:pPr>
                <a:lnSpc>
                  <a:spcPct val="150000"/>
                </a:lnSpc>
                <a:buClr>
                  <a:srgbClr val="000000"/>
                </a:buClr>
                <a:buFont typeface="Arial"/>
                <a:buNone/>
              </a:pPr>
              <a:r>
                <a:rPr lang="nl-NL" sz="4500" b="1" kern="0">
                  <a:solidFill>
                    <a:srgbClr val="000000"/>
                  </a:solidFill>
                  <a:cs typeface="Arial"/>
                  <a:sym typeface="Arial"/>
                </a:rPr>
                <a:t>DẤU HIỆU NHẬN BIẾT</a:t>
              </a:r>
            </a:p>
          </p:txBody>
        </p:sp>
      </p:grpSp>
    </p:spTree>
    <p:extLst>
      <p:ext uri="{BB962C8B-B14F-4D97-AF65-F5344CB8AC3E}">
        <p14:creationId xmlns:p14="http://schemas.microsoft.com/office/powerpoint/2010/main" val="259724881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0" y="-26068"/>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Oval Callout 13"/>
          <p:cNvSpPr/>
          <p:nvPr/>
        </p:nvSpPr>
        <p:spPr>
          <a:xfrm>
            <a:off x="8488978" y="3080653"/>
            <a:ext cx="1681281" cy="859944"/>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46" name="Picture 3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3617104">
            <a:off x="17029497" y="2295482"/>
            <a:ext cx="1125883" cy="2150123"/>
          </a:xfrm>
          <a:prstGeom prst="rect">
            <a:avLst/>
          </a:prstGeom>
        </p:spPr>
      </p:pic>
      <p:pic>
        <p:nvPicPr>
          <p:cNvPr id="4" name="Picture 3"/>
          <p:cNvPicPr>
            <a:picLocks noChangeAspect="1"/>
          </p:cNvPicPr>
          <p:nvPr/>
        </p:nvPicPr>
        <p:blipFill>
          <a:blip r:embed="rId26">
            <a:extLst>
              <a:ext uri="{BEBA8EAE-BF5A-486C-A8C5-ECC9F3942E4B}">
                <a14:imgProps xmlns:a14="http://schemas.microsoft.com/office/drawing/2010/main">
                  <a14:imgLayer r:embed="rId27">
                    <a14:imgEffect>
                      <a14:sharpenSoften amount="50000"/>
                    </a14:imgEffect>
                  </a14:imgLayer>
                </a14:imgProps>
              </a:ext>
            </a:extLst>
          </a:blip>
          <a:stretch>
            <a:fillRect/>
          </a:stretch>
        </p:blipFill>
        <p:spPr>
          <a:xfrm>
            <a:off x="5257800" y="4556665"/>
            <a:ext cx="7651204" cy="5730334"/>
          </a:xfrm>
          <a:prstGeom prst="rect">
            <a:avLst/>
          </a:prstGeom>
        </p:spPr>
      </p:pic>
      <p:sp>
        <p:nvSpPr>
          <p:cNvPr id="13" name="Google Shape;2256;p39"/>
          <p:cNvSpPr/>
          <p:nvPr/>
        </p:nvSpPr>
        <p:spPr>
          <a:xfrm>
            <a:off x="16984487" y="9471211"/>
            <a:ext cx="2590800" cy="1631577"/>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Picture 4"/>
          <p:cNvPicPr>
            <a:picLocks noChangeAspect="1"/>
          </p:cNvPicPr>
          <p:nvPr/>
        </p:nvPicPr>
        <p:blipFill>
          <a:blip r:embed="rId28"/>
          <a:stretch>
            <a:fillRect/>
          </a:stretch>
        </p:blipFill>
        <p:spPr>
          <a:xfrm>
            <a:off x="496052" y="7505700"/>
            <a:ext cx="1400491" cy="2405423"/>
          </a:xfrm>
          <a:prstGeom prst="rect">
            <a:avLst/>
          </a:prstGeom>
        </p:spPr>
      </p:pic>
      <p:grpSp>
        <p:nvGrpSpPr>
          <p:cNvPr id="15" name="Group 14"/>
          <p:cNvGrpSpPr/>
          <p:nvPr/>
        </p:nvGrpSpPr>
        <p:grpSpPr>
          <a:xfrm>
            <a:off x="1066800" y="771397"/>
            <a:ext cx="16525638" cy="1857503"/>
            <a:chOff x="1013502" y="436330"/>
            <a:chExt cx="16525638" cy="1857503"/>
          </a:xfrm>
        </p:grpSpPr>
        <p:grpSp>
          <p:nvGrpSpPr>
            <p:cNvPr id="16" name="Group 15"/>
            <p:cNvGrpSpPr/>
            <p:nvPr/>
          </p:nvGrpSpPr>
          <p:grpSpPr>
            <a:xfrm>
              <a:off x="1143000" y="436330"/>
              <a:ext cx="5029200" cy="973370"/>
              <a:chOff x="172572" y="136435"/>
              <a:chExt cx="13756226" cy="1066801"/>
            </a:xfrm>
          </p:grpSpPr>
          <p:sp>
            <p:nvSpPr>
              <p:cNvPr id="18" name="Rectangle 17"/>
              <p:cNvSpPr/>
              <p:nvPr/>
            </p:nvSpPr>
            <p:spPr>
              <a:xfrm>
                <a:off x="172572" y="136435"/>
                <a:ext cx="13756226" cy="106680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19" name="Rectangle 18"/>
              <p:cNvSpPr/>
              <p:nvPr/>
            </p:nvSpPr>
            <p:spPr>
              <a:xfrm>
                <a:off x="751700" y="136435"/>
                <a:ext cx="12597970" cy="98813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lvl="0" algn="just">
                  <a:lnSpc>
                    <a:spcPct val="150000"/>
                  </a:lnSpc>
                  <a:spcAft>
                    <a:spcPts val="800"/>
                  </a:spcAft>
                  <a:defRPr/>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Bài </a:t>
                </a:r>
                <a:r>
                  <a:rPr lang="en-US" sz="4000" b="1" smtClean="0">
                    <a:solidFill>
                      <a:srgbClr val="C00000"/>
                    </a:solidFill>
                    <a:latin typeface="Arial" panose="020B0604020202020204" pitchFamily="34" charset="0"/>
                    <a:ea typeface="Times New Roman" panose="02020603050405020304" pitchFamily="18" charset="0"/>
                    <a:cs typeface="Arial" panose="020B0604020202020204" pitchFamily="34" charset="0"/>
                  </a:rPr>
                  <a:t>3.6 </a:t>
                </a: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SGK – tr55</a:t>
                </a:r>
                <a:endParaRPr lang="en-US" sz="40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sp>
          <p:nvSpPr>
            <p:cNvPr id="17" name="Rectangle 16"/>
            <p:cNvSpPr/>
            <p:nvPr/>
          </p:nvSpPr>
          <p:spPr>
            <a:xfrm>
              <a:off x="1013502" y="447174"/>
              <a:ext cx="16525638" cy="1846659"/>
            </a:xfrm>
            <a:prstGeom prst="rect">
              <a:avLst/>
            </a:prstGeom>
          </p:spPr>
          <p:txBody>
            <a:bodyPr wrap="square">
              <a:spAutoFit/>
            </a:bodyPr>
            <a:lstStyle/>
            <a:p>
              <a:pPr marL="30480" marR="30480" lvl="0" algn="just">
                <a:lnSpc>
                  <a:spcPct val="150000"/>
                </a:lnSpc>
              </a:pPr>
              <a:r>
                <a:rPr lang="en-US" sz="3800" smtClean="0">
                  <a:solidFill>
                    <a:srgbClr val="000000"/>
                  </a:solidFill>
                  <a:ea typeface="Times New Roman" panose="02020603050405020304" pitchFamily="18" charset="0"/>
                </a:rPr>
                <a:t>                                       </a:t>
              </a:r>
              <a:r>
                <a:rPr lang="vi-VN" sz="3800" smtClean="0">
                  <a:solidFill>
                    <a:srgbClr val="000000"/>
                  </a:solidFill>
                  <a:ea typeface="Times New Roman" panose="02020603050405020304" pitchFamily="18" charset="0"/>
                </a:rPr>
                <a:t>Vẽ </a:t>
              </a:r>
              <a:r>
                <a:rPr lang="vi-VN" sz="3800">
                  <a:solidFill>
                    <a:srgbClr val="000000"/>
                  </a:solidFill>
                  <a:ea typeface="Times New Roman" panose="02020603050405020304" pitchFamily="18" charset="0"/>
                </a:rPr>
                <a:t>hình thang cân ABCD (AB // CD) biết đáy lớn CD dài 4 cm, cạnh bên dài 2 cm và đường chéo dài 3 </a:t>
              </a:r>
              <a:r>
                <a:rPr lang="vi-VN" sz="3800">
                  <a:solidFill>
                    <a:srgbClr val="000000"/>
                  </a:solidFill>
                  <a:ea typeface="Times New Roman" panose="02020603050405020304" pitchFamily="18" charset="0"/>
                </a:rPr>
                <a:t>cm</a:t>
              </a:r>
              <a:r>
                <a:rPr lang="vi-VN" sz="3800" smtClean="0">
                  <a:solidFill>
                    <a:srgbClr val="000000"/>
                  </a:solidFill>
                  <a:ea typeface="Times New Roman" panose="02020603050405020304" pitchFamily="18" charset="0"/>
                </a:rPr>
                <a:t>.</a:t>
              </a:r>
              <a:endParaRPr lang="vi-VN" sz="3800">
                <a:solidFill>
                  <a:srgbClr val="000000"/>
                </a:solidFill>
                <a:ea typeface="Times New Roman" panose="02020603050405020304" pitchFamily="18" charset="0"/>
              </a:endParaRPr>
            </a:p>
          </p:txBody>
        </p:sp>
      </p:grpSp>
      <p:sp>
        <p:nvSpPr>
          <p:cNvPr id="7" name="Rectangle 6"/>
          <p:cNvSpPr/>
          <p:nvPr/>
        </p:nvSpPr>
        <p:spPr>
          <a:xfrm>
            <a:off x="1250598" y="4077706"/>
            <a:ext cx="1645002" cy="677108"/>
          </a:xfrm>
          <a:prstGeom prst="rect">
            <a:avLst/>
          </a:prstGeom>
        </p:spPr>
        <p:txBody>
          <a:bodyPr wrap="none">
            <a:spAutoFit/>
          </a:bodyPr>
          <a:lstStyle/>
          <a:p>
            <a:r>
              <a:rPr lang="nl-NL" sz="3800" smtClean="0">
                <a:solidFill>
                  <a:srgbClr val="434343"/>
                </a:solidFill>
                <a:ea typeface="Calibri" panose="020F0502020204030204" pitchFamily="34" charset="0"/>
                <a:cs typeface="Times New Roman" panose="02020603050405020304" pitchFamily="18" charset="0"/>
              </a:rPr>
              <a:t>- Hình:</a:t>
            </a:r>
            <a:endParaRPr lang="en-US"/>
          </a:p>
        </p:txBody>
      </p:sp>
    </p:spTree>
    <p:extLst>
      <p:ext uri="{BB962C8B-B14F-4D97-AF65-F5344CB8AC3E}">
        <p14:creationId xmlns:p14="http://schemas.microsoft.com/office/powerpoint/2010/main" val="186147885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5" name="Google Shape;2256;p39"/>
          <p:cNvSpPr/>
          <p:nvPr/>
        </p:nvSpPr>
        <p:spPr>
          <a:xfrm>
            <a:off x="16992600" y="9431561"/>
            <a:ext cx="2590800" cy="1631577"/>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 name="Google Shape;2254;p39"/>
          <p:cNvSpPr/>
          <p:nvPr/>
        </p:nvSpPr>
        <p:spPr>
          <a:xfrm>
            <a:off x="-609600" y="-160629"/>
            <a:ext cx="1845000" cy="1513134"/>
          </a:xfrm>
          <a:prstGeom prst="star4">
            <a:avLst>
              <a:gd name="adj" fmla="val 21565"/>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743329" y="1409700"/>
            <a:ext cx="16782671" cy="1738296"/>
          </a:xfrm>
          <a:prstGeom prst="rect">
            <a:avLst/>
          </a:prstGeom>
        </p:spPr>
        <p:txBody>
          <a:bodyPr wrap="square">
            <a:spAutoFit/>
          </a:bodyPr>
          <a:lstStyle/>
          <a:p>
            <a:pPr algn="just">
              <a:lnSpc>
                <a:spcPct val="150000"/>
              </a:lnSpc>
              <a:spcAft>
                <a:spcPts val="800"/>
              </a:spcAft>
            </a:pPr>
            <a:r>
              <a:rPr lang="en-US" sz="3800">
                <a:solidFill>
                  <a:srgbClr val="000000"/>
                </a:solidFill>
                <a:latin typeface="Arial" panose="020B0604020202020204" pitchFamily="34" charset="0"/>
                <a:ea typeface="Calibri" panose="020F0502020204030204" pitchFamily="34" charset="0"/>
                <a:cs typeface="Times New Roman" panose="02020603050405020304" pitchFamily="18" charset="0"/>
              </a:rPr>
              <a:t>Hai tia phân giác của hai góc A, B của hình thang cân ABCD (AB // CD) cắt nhau tại điểm E trên cạnh đáy CD. Chứng minh rằng EC = </a:t>
            </a:r>
            <a:r>
              <a:rPr lang="en-US" sz="3800">
                <a:solidFill>
                  <a:srgbClr val="000000"/>
                </a:solidFill>
                <a:latin typeface="Arial" panose="020B0604020202020204" pitchFamily="34" charset="0"/>
                <a:ea typeface="Calibri" panose="020F0502020204030204" pitchFamily="34" charset="0"/>
                <a:cs typeface="Times New Roman" panose="02020603050405020304" pitchFamily="18" charset="0"/>
              </a:rPr>
              <a:t>ED</a:t>
            </a:r>
            <a:r>
              <a:rPr lang="en-US" sz="380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31" name="Picture 31"/>
          <p:cNvPicPr>
            <a:picLocks noChangeAspect="1"/>
          </p:cNvPicPr>
          <p:nvPr/>
        </p:nvPicPr>
        <p:blipFill>
          <a:blip r:embed="rId3"/>
          <a:srcRect/>
          <a:stretch>
            <a:fillRect/>
          </a:stretch>
        </p:blipFill>
        <p:spPr>
          <a:xfrm>
            <a:off x="16916400" y="384336"/>
            <a:ext cx="990600" cy="728503"/>
          </a:xfrm>
          <a:prstGeom prst="rect">
            <a:avLst/>
          </a:prstGeom>
        </p:spPr>
      </p:pic>
      <p:grpSp>
        <p:nvGrpSpPr>
          <p:cNvPr id="3" name="Group 2"/>
          <p:cNvGrpSpPr/>
          <p:nvPr/>
        </p:nvGrpSpPr>
        <p:grpSpPr>
          <a:xfrm>
            <a:off x="6591584" y="266700"/>
            <a:ext cx="5029200" cy="1015663"/>
            <a:chOff x="1196298" y="771397"/>
            <a:chExt cx="5029200" cy="1015663"/>
          </a:xfrm>
        </p:grpSpPr>
        <p:sp>
          <p:nvSpPr>
            <p:cNvPr id="13" name="Rectangle 12"/>
            <p:cNvSpPr/>
            <p:nvPr/>
          </p:nvSpPr>
          <p:spPr>
            <a:xfrm>
              <a:off x="1196298" y="771397"/>
              <a:ext cx="5029200" cy="9733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Calibri"/>
                <a:ea typeface="+mn-ea"/>
                <a:cs typeface="+mn-cs"/>
              </a:endParaRPr>
            </a:p>
          </p:txBody>
        </p:sp>
        <p:sp>
          <p:nvSpPr>
            <p:cNvPr id="16" name="Rectangle 15"/>
            <p:cNvSpPr/>
            <p:nvPr/>
          </p:nvSpPr>
          <p:spPr>
            <a:xfrm>
              <a:off x="1408024" y="771397"/>
              <a:ext cx="4605748" cy="101566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Bài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3.7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SGK – tr55</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 name="Rectangle 5"/>
              <p:cNvSpPr/>
              <p:nvPr/>
            </p:nvSpPr>
            <p:spPr>
              <a:xfrm>
                <a:off x="7620000" y="4578865"/>
                <a:ext cx="10287000" cy="2781852"/>
              </a:xfrm>
              <a:prstGeom prst="rect">
                <a:avLst/>
              </a:prstGeom>
            </p:spPr>
            <p:txBody>
              <a:bodyPr wrap="square">
                <a:spAutoFit/>
              </a:bodyPr>
              <a:lstStyle/>
              <a:p>
                <a:pPr>
                  <a:lnSpc>
                    <a:spcPct val="150000"/>
                  </a:lnSpc>
                  <a:spcAft>
                    <a:spcPts val="0"/>
                  </a:spcAft>
                </a:pPr>
                <a:r>
                  <a:rPr lang="en-US" sz="3800" smtClean="0">
                    <a:ea typeface="Calibri" panose="020F0502020204030204" pitchFamily="34" charset="0"/>
                    <a:cs typeface="Times New Roman" panose="02020603050405020304" pitchFamily="18" charset="0"/>
                  </a:rPr>
                  <a:t>Ta </a:t>
                </a:r>
                <a:r>
                  <a:rPr lang="en-US" sz="3800">
                    <a:ea typeface="Calibri" panose="020F0502020204030204" pitchFamily="34" charset="0"/>
                    <a:cs typeface="Times New Roman" panose="02020603050405020304" pitchFamily="18" charset="0"/>
                  </a:rPr>
                  <a:t>có: Hình thang ABCD cân </a:t>
                </a:r>
                <a:r>
                  <a:rPr lang="en-US" sz="3800">
                    <a:ea typeface="Calibri" panose="020F0502020204030204" pitchFamily="34" charset="0"/>
                    <a:cs typeface="Times New Roman" panose="02020603050405020304" pitchFamily="18" charset="0"/>
                  </a:rPr>
                  <a:t>và </a:t>
                </a:r>
                <a:endParaRPr lang="en-US" sz="3800" smtClean="0">
                  <a:ea typeface="Calibri" panose="020F0502020204030204" pitchFamily="34" charset="0"/>
                  <a:cs typeface="Times New Roman" panose="02020603050405020304" pitchFamily="18" charset="0"/>
                </a:endParaRPr>
              </a:p>
              <a:p>
                <a:pPr>
                  <a:lnSpc>
                    <a:spcPct val="150000"/>
                  </a:lnSpc>
                  <a:spcAft>
                    <a:spcPts val="0"/>
                  </a:spcAft>
                </a:pPr>
                <a:r>
                  <a:rPr lang="en-US" sz="3800" smtClean="0">
                    <a:ea typeface="Calibri" panose="020F0502020204030204" pitchFamily="34" charset="0"/>
                    <a:cs typeface="Times New Roman" panose="02020603050405020304" pitchFamily="18" charset="0"/>
                  </a:rPr>
                  <a:t>AE</a:t>
                </a:r>
                <a:r>
                  <a:rPr lang="en-US" sz="3800">
                    <a:ea typeface="Calibri" panose="020F0502020204030204" pitchFamily="34" charset="0"/>
                    <a:cs typeface="Times New Roman" panose="02020603050405020304" pitchFamily="18" charset="0"/>
                  </a:rPr>
                  <a:t>, BE là phân giác </a:t>
                </a:r>
                <a14:m>
                  <m:oMath xmlns:m="http://schemas.openxmlformats.org/officeDocument/2006/math">
                    <m:acc>
                      <m:accPr>
                        <m:chr m:val="̂"/>
                        <m:ctrlPr>
                          <a:rPr lang="en-US" sz="3800" i="1">
                            <a:effectLst/>
                            <a:ea typeface="Calibri" panose="020F0502020204030204" pitchFamily="34" charset="0"/>
                            <a:cs typeface="Times New Roman" panose="02020603050405020304" pitchFamily="18" charset="0"/>
                          </a:rPr>
                        </m:ctrlPr>
                      </m:accPr>
                      <m:e>
                        <m:r>
                          <m:rPr>
                            <m:sty m:val="p"/>
                          </m:rPr>
                          <a:rPr lang="en-US" sz="3800">
                            <a:effectLst/>
                            <a:ea typeface="Calibri" panose="020F0502020204030204" pitchFamily="34" charset="0"/>
                            <a:cs typeface="Times New Roman" panose="02020603050405020304" pitchFamily="18" charset="0"/>
                          </a:rPr>
                          <m:t>A</m:t>
                        </m:r>
                      </m:e>
                    </m:acc>
                  </m:oMath>
                </a14:m>
                <a:r>
                  <a:rPr lang="en-US" sz="3800">
                    <a:effectLst/>
                    <a:ea typeface="Calibri" panose="020F0502020204030204" pitchFamily="34" charset="0"/>
                    <a:cs typeface="Times New Roman" panose="02020603050405020304" pitchFamily="18" charset="0"/>
                  </a:rPr>
                  <a:t> và </a:t>
                </a:r>
                <a14:m>
                  <m:oMath xmlns:m="http://schemas.openxmlformats.org/officeDocument/2006/math">
                    <m:acc>
                      <m:accPr>
                        <m:chr m:val="̂"/>
                        <m:ctrlPr>
                          <a:rPr lang="en-US" sz="3800" i="1">
                            <a:effectLst/>
                            <a:ea typeface="Calibri" panose="020F0502020204030204" pitchFamily="34" charset="0"/>
                            <a:cs typeface="Times New Roman" panose="02020603050405020304" pitchFamily="18" charset="0"/>
                          </a:rPr>
                        </m:ctrlPr>
                      </m:accPr>
                      <m:e>
                        <m:r>
                          <m:rPr>
                            <m:sty m:val="p"/>
                          </m:rPr>
                          <a:rPr lang="en-US" sz="3800">
                            <a:effectLst/>
                            <a:ea typeface="Calibri" panose="020F0502020204030204" pitchFamily="34" charset="0"/>
                            <a:cs typeface="Times New Roman" panose="02020603050405020304" pitchFamily="18" charset="0"/>
                          </a:rPr>
                          <m:t>B</m:t>
                        </m:r>
                      </m:e>
                    </m:acc>
                  </m:oMath>
                </a14:m>
                <a:endParaRPr lang="en-US" sz="3800">
                  <a:effectLst/>
                  <a:ea typeface="Arial" panose="020B0604020202020204" pitchFamily="34" charset="0"/>
                  <a:cs typeface="Times New Roman" panose="02020603050405020304" pitchFamily="18" charset="0"/>
                </a:endParaRPr>
              </a:p>
              <a:p>
                <a:pPr>
                  <a:lnSpc>
                    <a:spcPct val="150000"/>
                  </a:lnSpc>
                  <a:spcAft>
                    <a:spcPts val="0"/>
                  </a:spcAft>
                </a:pPr>
                <a:r>
                  <a:rPr lang="en-US" sz="3800" smtClean="0">
                    <a:effectLst/>
                    <a:ea typeface="Calibri" panose="020F0502020204030204" pitchFamily="34" charset="0"/>
                    <a:cs typeface="Times New Roman" panose="02020603050405020304" pitchFamily="18" charset="0"/>
                  </a:rPr>
                  <a:t>Lại </a:t>
                </a:r>
                <a:r>
                  <a:rPr lang="en-US" sz="3800">
                    <a:effectLst/>
                    <a:ea typeface="Calibri" panose="020F0502020204030204" pitchFamily="34" charset="0"/>
                    <a:cs typeface="Times New Roman" panose="02020603050405020304" pitchFamily="18" charset="0"/>
                  </a:rPr>
                  <a:t>có: </a:t>
                </a:r>
                <a14:m>
                  <m:oMath xmlns:m="http://schemas.openxmlformats.org/officeDocument/2006/math">
                    <m:acc>
                      <m:accPr>
                        <m:chr m:val="̂"/>
                        <m:ctrlPr>
                          <a:rPr lang="en-US" sz="3800" i="1">
                            <a:effectLst/>
                            <a:ea typeface="Calibri" panose="020F0502020204030204" pitchFamily="34" charset="0"/>
                            <a:cs typeface="Times New Roman" panose="02020603050405020304" pitchFamily="18" charset="0"/>
                          </a:rPr>
                        </m:ctrlPr>
                      </m:accPr>
                      <m:e>
                        <m:sSub>
                          <m:sSubPr>
                            <m:ctrlPr>
                              <a:rPr lang="en-US" sz="3800" i="1">
                                <a:effectLst/>
                                <a:ea typeface="Calibri" panose="020F0502020204030204" pitchFamily="34" charset="0"/>
                                <a:cs typeface="Times New Roman" panose="02020603050405020304" pitchFamily="18" charset="0"/>
                              </a:rPr>
                            </m:ctrlPr>
                          </m:sSubPr>
                          <m:e>
                            <m:r>
                              <m:rPr>
                                <m:sty m:val="p"/>
                              </m:rPr>
                              <a:rPr lang="en-US" sz="3800">
                                <a:effectLst/>
                                <a:ea typeface="Calibri" panose="020F0502020204030204" pitchFamily="34" charset="0"/>
                                <a:cs typeface="Times New Roman" panose="02020603050405020304" pitchFamily="18" charset="0"/>
                              </a:rPr>
                              <m:t>E</m:t>
                            </m:r>
                          </m:e>
                          <m:sub>
                            <m:r>
                              <a:rPr lang="en-US" sz="3800">
                                <a:effectLst/>
                                <a:ea typeface="Calibri" panose="020F0502020204030204" pitchFamily="34" charset="0"/>
                                <a:cs typeface="Times New Roman" panose="02020603050405020304" pitchFamily="18" charset="0"/>
                              </a:rPr>
                              <m:t>1</m:t>
                            </m:r>
                          </m:sub>
                        </m:sSub>
                      </m:e>
                    </m:acc>
                    <m:r>
                      <a:rPr lang="en-US" sz="3800">
                        <a:effectLst/>
                        <a:ea typeface="Calibri" panose="020F0502020204030204" pitchFamily="34" charset="0"/>
                        <a:cs typeface="Times New Roman" panose="02020603050405020304" pitchFamily="18" charset="0"/>
                      </a:rPr>
                      <m:t>=</m:t>
                    </m:r>
                    <m:acc>
                      <m:accPr>
                        <m:chr m:val="̂"/>
                        <m:ctrlPr>
                          <a:rPr lang="en-US" sz="3800" i="1">
                            <a:effectLst/>
                            <a:ea typeface="Calibri" panose="020F0502020204030204" pitchFamily="34" charset="0"/>
                            <a:cs typeface="Times New Roman" panose="02020603050405020304" pitchFamily="18" charset="0"/>
                          </a:rPr>
                        </m:ctrlPr>
                      </m:accPr>
                      <m:e>
                        <m:sSub>
                          <m:sSubPr>
                            <m:ctrlPr>
                              <a:rPr lang="en-US" sz="3800" i="1">
                                <a:effectLst/>
                                <a:ea typeface="Calibri" panose="020F0502020204030204" pitchFamily="34" charset="0"/>
                                <a:cs typeface="Times New Roman" panose="02020603050405020304" pitchFamily="18" charset="0"/>
                              </a:rPr>
                            </m:ctrlPr>
                          </m:sSubPr>
                          <m:e>
                            <m:r>
                              <m:rPr>
                                <m:sty m:val="p"/>
                              </m:rPr>
                              <a:rPr lang="en-US" sz="3800">
                                <a:effectLst/>
                                <a:ea typeface="Calibri" panose="020F0502020204030204" pitchFamily="34" charset="0"/>
                                <a:cs typeface="Times New Roman" panose="02020603050405020304" pitchFamily="18" charset="0"/>
                              </a:rPr>
                              <m:t>B</m:t>
                            </m:r>
                          </m:e>
                          <m:sub>
                            <m:r>
                              <a:rPr lang="en-US" sz="3800">
                                <a:effectLst/>
                                <a:ea typeface="Calibri" panose="020F0502020204030204" pitchFamily="34" charset="0"/>
                                <a:cs typeface="Times New Roman" panose="02020603050405020304" pitchFamily="18" charset="0"/>
                              </a:rPr>
                              <m:t>2</m:t>
                            </m:r>
                          </m:sub>
                        </m:sSub>
                      </m:e>
                    </m:acc>
                    <m:r>
                      <a:rPr lang="en-US" sz="3800">
                        <a:effectLst/>
                        <a:ea typeface="Calibri" panose="020F0502020204030204" pitchFamily="34" charset="0"/>
                        <a:cs typeface="Times New Roman" panose="02020603050405020304" pitchFamily="18" charset="0"/>
                      </a:rPr>
                      <m:t>;</m:t>
                    </m:r>
                    <m:acc>
                      <m:accPr>
                        <m:chr m:val="̂"/>
                        <m:ctrlPr>
                          <a:rPr lang="en-US" sz="3800" i="1">
                            <a:effectLst/>
                            <a:ea typeface="Calibri" panose="020F0502020204030204" pitchFamily="34" charset="0"/>
                            <a:cs typeface="Times New Roman" panose="02020603050405020304" pitchFamily="18" charset="0"/>
                          </a:rPr>
                        </m:ctrlPr>
                      </m:accPr>
                      <m:e>
                        <m:sSub>
                          <m:sSubPr>
                            <m:ctrlPr>
                              <a:rPr lang="en-US" sz="3800" i="1">
                                <a:effectLst/>
                                <a:ea typeface="Calibri" panose="020F0502020204030204" pitchFamily="34" charset="0"/>
                                <a:cs typeface="Times New Roman" panose="02020603050405020304" pitchFamily="18" charset="0"/>
                              </a:rPr>
                            </m:ctrlPr>
                          </m:sSubPr>
                          <m:e>
                            <m:r>
                              <m:rPr>
                                <m:sty m:val="p"/>
                              </m:rPr>
                              <a:rPr lang="en-US" sz="3800">
                                <a:effectLst/>
                                <a:ea typeface="Calibri" panose="020F0502020204030204" pitchFamily="34" charset="0"/>
                                <a:cs typeface="Times New Roman" panose="02020603050405020304" pitchFamily="18" charset="0"/>
                              </a:rPr>
                              <m:t>E</m:t>
                            </m:r>
                          </m:e>
                          <m:sub>
                            <m:r>
                              <a:rPr lang="en-US" sz="3800">
                                <a:effectLst/>
                                <a:ea typeface="Calibri" panose="020F0502020204030204" pitchFamily="34" charset="0"/>
                                <a:cs typeface="Times New Roman" panose="02020603050405020304" pitchFamily="18" charset="0"/>
                              </a:rPr>
                              <m:t>3</m:t>
                            </m:r>
                          </m:sub>
                        </m:sSub>
                      </m:e>
                    </m:acc>
                    <m:r>
                      <a:rPr lang="en-US" sz="3800">
                        <a:effectLst/>
                        <a:ea typeface="Calibri" panose="020F0502020204030204" pitchFamily="34" charset="0"/>
                        <a:cs typeface="Times New Roman" panose="02020603050405020304" pitchFamily="18" charset="0"/>
                      </a:rPr>
                      <m:t>=</m:t>
                    </m:r>
                    <m:acc>
                      <m:accPr>
                        <m:chr m:val="̂"/>
                        <m:ctrlPr>
                          <a:rPr lang="en-US" sz="3800" i="1">
                            <a:effectLst/>
                            <a:ea typeface="Calibri" panose="020F0502020204030204" pitchFamily="34" charset="0"/>
                            <a:cs typeface="Times New Roman" panose="02020603050405020304" pitchFamily="18" charset="0"/>
                          </a:rPr>
                        </m:ctrlPr>
                      </m:accPr>
                      <m:e>
                        <m:sSub>
                          <m:sSubPr>
                            <m:ctrlPr>
                              <a:rPr lang="en-US" sz="3800" i="1">
                                <a:effectLst/>
                                <a:ea typeface="Calibri" panose="020F0502020204030204" pitchFamily="34" charset="0"/>
                                <a:cs typeface="Times New Roman" panose="02020603050405020304" pitchFamily="18" charset="0"/>
                              </a:rPr>
                            </m:ctrlPr>
                          </m:sSubPr>
                          <m:e>
                            <m:r>
                              <m:rPr>
                                <m:sty m:val="p"/>
                              </m:rPr>
                              <a:rPr lang="en-US" sz="3800">
                                <a:effectLst/>
                                <a:ea typeface="Calibri" panose="020F0502020204030204" pitchFamily="34" charset="0"/>
                                <a:cs typeface="Times New Roman" panose="02020603050405020304" pitchFamily="18" charset="0"/>
                              </a:rPr>
                              <m:t>A</m:t>
                            </m:r>
                          </m:e>
                          <m:sub>
                            <m:r>
                              <a:rPr lang="en-US" sz="3800">
                                <a:effectLst/>
                                <a:ea typeface="Calibri" panose="020F0502020204030204" pitchFamily="34" charset="0"/>
                                <a:cs typeface="Times New Roman" panose="02020603050405020304" pitchFamily="18" charset="0"/>
                              </a:rPr>
                              <m:t>2</m:t>
                            </m:r>
                          </m:sub>
                        </m:sSub>
                      </m:e>
                    </m:acc>
                  </m:oMath>
                </a14:m>
                <a:r>
                  <a:rPr lang="en-US" sz="3800">
                    <a:effectLst/>
                    <a:ea typeface="Calibri" panose="020F0502020204030204" pitchFamily="34" charset="0"/>
                    <a:cs typeface="Times New Roman" panose="02020603050405020304" pitchFamily="18" charset="0"/>
                  </a:rPr>
                  <a:t> (so le </a:t>
                </a:r>
                <a:r>
                  <a:rPr lang="en-US" sz="3800">
                    <a:effectLst/>
                    <a:ea typeface="Calibri" panose="020F0502020204030204" pitchFamily="34" charset="0"/>
                    <a:cs typeface="Times New Roman" panose="02020603050405020304" pitchFamily="18" charset="0"/>
                  </a:rPr>
                  <a:t>trong</a:t>
                </a:r>
                <a:r>
                  <a:rPr lang="en-US" sz="3800" smtClean="0">
                    <a:effectLst/>
                    <a:ea typeface="Calibri" panose="020F0502020204030204" pitchFamily="34" charset="0"/>
                    <a:cs typeface="Times New Roman" panose="02020603050405020304" pitchFamily="18" charset="0"/>
                  </a:rPr>
                  <a:t>)</a:t>
                </a:r>
                <a:endParaRPr lang="en-US" sz="3800">
                  <a:effectLst/>
                  <a:ea typeface="Arial" panose="020B060402020202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7620000" y="4578865"/>
                <a:ext cx="10287000" cy="2781852"/>
              </a:xfrm>
              <a:prstGeom prst="rect">
                <a:avLst/>
              </a:prstGeom>
              <a:blipFill>
                <a:blip r:embed="rId4"/>
                <a:stretch>
                  <a:fillRect l="-1955" b="-3947"/>
                </a:stretch>
              </a:blipFill>
            </p:spPr>
            <p:txBody>
              <a:bodyPr/>
              <a:lstStyle/>
              <a:p>
                <a:r>
                  <a:rPr lang="en-US">
                    <a:noFill/>
                  </a:rPr>
                  <a:t> </a:t>
                </a:r>
              </a:p>
            </p:txBody>
          </p:sp>
        </mc:Fallback>
      </mc:AlternateContent>
      <p:sp>
        <p:nvSpPr>
          <p:cNvPr id="17" name="Oval Callout 16"/>
          <p:cNvSpPr/>
          <p:nvPr/>
        </p:nvSpPr>
        <p:spPr>
          <a:xfrm>
            <a:off x="8294023" y="3369156"/>
            <a:ext cx="1681281" cy="859944"/>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667127" y="4229100"/>
            <a:ext cx="6495672" cy="3477586"/>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1066800" y="7505700"/>
                <a:ext cx="17563816" cy="2615460"/>
              </a:xfrm>
              <a:prstGeom prst="rect">
                <a:avLst/>
              </a:prstGeom>
            </p:spPr>
            <p:txBody>
              <a:bodyPr wrap="square">
                <a:spAutoFit/>
              </a:bodyPr>
              <a:lstStyle/>
              <a:p>
                <a:pPr lvl="0">
                  <a:lnSpc>
                    <a:spcPct val="150000"/>
                  </a:lnSpc>
                </a:pPr>
                <a14:m>
                  <m:oMath xmlns:m="http://schemas.openxmlformats.org/officeDocument/2006/math">
                    <m:r>
                      <a:rPr lang="en-US" sz="3800" b="0" i="0"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BCE</m:t>
                    </m:r>
                  </m:oMath>
                </a14:m>
                <a:r>
                  <a:rPr lang="en-US" sz="3800">
                    <a:solidFill>
                      <a:srgbClr val="434343"/>
                    </a:solidFill>
                    <a:ea typeface="Calibri" panose="020F0502020204030204" pitchFamily="34" charset="0"/>
                    <a:cs typeface="Times New Roman" panose="02020603050405020304" pitchFamily="18" charset="0"/>
                  </a:rPr>
                  <a:t> cân tại C, nên BC = EC (1).</a:t>
                </a:r>
                <a:endParaRPr lang="en-US" sz="3800">
                  <a:solidFill>
                    <a:srgbClr val="434343"/>
                  </a:solidFill>
                  <a:ea typeface="Arial" panose="020B0604020202020204" pitchFamily="34" charset="0"/>
                  <a:cs typeface="Times New Roman" panose="02020603050405020304" pitchFamily="18" charset="0"/>
                </a:endParaRPr>
              </a:p>
              <a:p>
                <a:pPr lvl="0">
                  <a:lnSpc>
                    <a:spcPct val="150000"/>
                  </a:lnSpc>
                </a:pPr>
                <a14:m>
                  <m:oMath xmlns:m="http://schemas.openxmlformats.org/officeDocument/2006/math">
                    <m:r>
                      <a:rPr lang="en-US" sz="3800" b="0" i="0"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ADE</m:t>
                    </m:r>
                  </m:oMath>
                </a14:m>
                <a:r>
                  <a:rPr lang="en-US" sz="3800">
                    <a:solidFill>
                      <a:srgbClr val="434343"/>
                    </a:solidFill>
                    <a:ea typeface="Calibri" panose="020F0502020204030204" pitchFamily="34" charset="0"/>
                    <a:cs typeface="Times New Roman" panose="02020603050405020304" pitchFamily="18" charset="0"/>
                  </a:rPr>
                  <a:t> cân tại C, nên AD = ED (2).</a:t>
                </a:r>
                <a:endParaRPr lang="en-US" sz="3800">
                  <a:solidFill>
                    <a:srgbClr val="434343"/>
                  </a:solidFill>
                  <a:ea typeface="Arial" panose="020B0604020202020204" pitchFamily="34" charset="0"/>
                  <a:cs typeface="Times New Roman" panose="02020603050405020304" pitchFamily="18" charset="0"/>
                </a:endParaRPr>
              </a:p>
              <a:p>
                <a:pPr lvl="0">
                  <a:lnSpc>
                    <a:spcPct val="150000"/>
                  </a:lnSpc>
                </a:pPr>
                <a:r>
                  <a:rPr lang="en-US" sz="3800">
                    <a:solidFill>
                      <a:srgbClr val="434343"/>
                    </a:solidFill>
                    <a:ea typeface="Calibri" panose="020F0502020204030204" pitchFamily="34" charset="0"/>
                    <a:cs typeface="Times New Roman" panose="02020603050405020304" pitchFamily="18" charset="0"/>
                  </a:rPr>
                  <a:t>Vì ABCD là hình thang cân nên AD = BC, từ (1)(2) suy ra: EC = ED.</a:t>
                </a:r>
                <a:endParaRPr lang="en-US" sz="3800">
                  <a:solidFill>
                    <a:srgbClr val="434343"/>
                  </a:solidFill>
                  <a:ea typeface="Arial" panose="020B060402020202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066800" y="7505700"/>
                <a:ext cx="17563816" cy="2615460"/>
              </a:xfrm>
              <a:prstGeom prst="rect">
                <a:avLst/>
              </a:prstGeom>
              <a:blipFill>
                <a:blip r:embed="rId7"/>
                <a:stretch>
                  <a:fillRect l="-1145" b="-8625"/>
                </a:stretch>
              </a:blipFill>
            </p:spPr>
            <p:txBody>
              <a:bodyPr/>
              <a:lstStyle/>
              <a:p>
                <a:r>
                  <a:rPr lang="en-US">
                    <a:noFill/>
                  </a:rPr>
                  <a:t> </a:t>
                </a:r>
              </a:p>
            </p:txBody>
          </p:sp>
        </mc:Fallback>
      </mc:AlternateContent>
    </p:spTree>
    <p:extLst>
      <p:ext uri="{BB962C8B-B14F-4D97-AF65-F5344CB8AC3E}">
        <p14:creationId xmlns:p14="http://schemas.microsoft.com/office/powerpoint/2010/main" val="146549065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down)">
                                      <p:cBhvr>
                                        <p:cTn id="32" dur="500"/>
                                        <p:tgtEl>
                                          <p:spTgt spid="6">
                                            <p:txEl>
                                              <p:pRg st="1" end="1"/>
                                            </p:txEl>
                                          </p:spTgt>
                                        </p:tgtEl>
                                      </p:cBhvr>
                                    </p:animEffect>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6" dur="500"/>
                                        <p:tgtEl>
                                          <p:spTgt spid="6">
                                            <p:txEl>
                                              <p:pRg st="2" end="2"/>
                                            </p:txEl>
                                          </p:spTgt>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wipe(left)">
                                      <p:cBhvr>
                                        <p:cTn id="40" dur="500"/>
                                        <p:tgtEl>
                                          <p:spTgt spid="8">
                                            <p:txEl>
                                              <p:pRg st="0" end="0"/>
                                            </p:txEl>
                                          </p:spTgt>
                                        </p:tgtEl>
                                      </p:cBhvr>
                                    </p:animEffect>
                                  </p:childTnLst>
                                </p:cTn>
                              </p:par>
                            </p:childTnLst>
                          </p:cTn>
                        </p:par>
                        <p:par>
                          <p:cTn id="41" fill="hold">
                            <p:stCondLst>
                              <p:cond delay="2000"/>
                            </p:stCondLst>
                            <p:childTnLst>
                              <p:par>
                                <p:cTn id="42" presetID="16" presetClass="entr" presetSubtype="21" fill="hold" nodeType="after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animEffect transition="in" filter="barn(inVertical)">
                                      <p:cBhvr>
                                        <p:cTn id="44" dur="500"/>
                                        <p:tgtEl>
                                          <p:spTgt spid="8">
                                            <p:txEl>
                                              <p:pRg st="1" end="1"/>
                                            </p:txEl>
                                          </p:spTgt>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fade">
                                      <p:cBhvr>
                                        <p:cTn id="4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pic>
        <p:nvPicPr>
          <p:cNvPr id="18" name="Picture 17" descr="A diagram of a triangle with lines and dots&#10;&#10;Description automatically generated with low confidence"/>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990600" y="4810047"/>
            <a:ext cx="5261899" cy="5035038"/>
          </a:xfrm>
          <a:prstGeom prst="rect">
            <a:avLst/>
          </a:prstGeom>
        </p:spPr>
      </p:pic>
      <p:sp>
        <p:nvSpPr>
          <p:cNvPr id="22" name="Google Shape;2254;p39"/>
          <p:cNvSpPr/>
          <p:nvPr/>
        </p:nvSpPr>
        <p:spPr>
          <a:xfrm>
            <a:off x="17873855" y="42285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461008" y="-77801"/>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260315" y="95936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16" name="Picture 6"/>
          <p:cNvPicPr>
            <a:picLocks noChangeAspect="1"/>
          </p:cNvPicPr>
          <p:nvPr/>
        </p:nvPicPr>
        <p:blipFill>
          <a:blip r:embed="rId5">
            <a:alphaModFix amt="6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8627212">
            <a:off x="17519267" y="4347848"/>
            <a:ext cx="768492" cy="956132"/>
          </a:xfrm>
          <a:prstGeom prst="rect">
            <a:avLst/>
          </a:prstGeom>
        </p:spPr>
      </p:pic>
      <p:sp>
        <p:nvSpPr>
          <p:cNvPr id="5" name="Rectangle 4"/>
          <p:cNvSpPr/>
          <p:nvPr/>
        </p:nvSpPr>
        <p:spPr>
          <a:xfrm>
            <a:off x="457200" y="1429077"/>
            <a:ext cx="17416655" cy="2723823"/>
          </a:xfrm>
          <a:prstGeom prst="rect">
            <a:avLst/>
          </a:prstGeom>
        </p:spPr>
        <p:txBody>
          <a:bodyPr wrap="square">
            <a:spAutoFit/>
          </a:bodyPr>
          <a:lstStyle/>
          <a:p>
            <a:pPr algn="just">
              <a:lnSpc>
                <a:spcPct val="150000"/>
              </a:lnSpc>
            </a:pPr>
            <a:r>
              <a:rPr lang="vi-VN" sz="3800">
                <a:solidFill>
                  <a:srgbClr val="000000"/>
                </a:solidFill>
                <a:ea typeface="Calibri" panose="020F0502020204030204" pitchFamily="34" charset="0"/>
                <a:cs typeface="Times New Roman" panose="02020603050405020304" pitchFamily="18" charset="0"/>
              </a:rPr>
              <a:t>Hình thang cân ABCD (AB // CD, AB &lt; CD) có các đường thẳng AD, BC cắt nhau tại I, các đường thẳng AC, BD cắt nhau tại J. Chứng minh rằng đường thẳng IJ là đường trung trực của đoạn thẳng </a:t>
            </a:r>
            <a:r>
              <a:rPr lang="vi-VN" sz="3800">
                <a:solidFill>
                  <a:srgbClr val="000000"/>
                </a:solidFill>
                <a:ea typeface="Calibri" panose="020F0502020204030204" pitchFamily="34" charset="0"/>
                <a:cs typeface="Times New Roman" panose="02020603050405020304" pitchFamily="18" charset="0"/>
              </a:rPr>
              <a:t>AB</a:t>
            </a:r>
            <a:r>
              <a:rPr lang="vi-VN" sz="3800" smtClean="0">
                <a:solidFill>
                  <a:srgbClr val="000000"/>
                </a:solidFill>
                <a:ea typeface="Calibri" panose="020F0502020204030204" pitchFamily="34" charset="0"/>
                <a:cs typeface="Times New Roman" panose="02020603050405020304" pitchFamily="18" charset="0"/>
              </a:rPr>
              <a:t>.</a:t>
            </a:r>
            <a:endParaRPr lang="vi-VN" sz="3800">
              <a:solidFill>
                <a:srgbClr val="000000"/>
              </a:solidFill>
              <a:ea typeface="Calibri" panose="020F0502020204030204" pitchFamily="34" charset="0"/>
              <a:cs typeface="Times New Roman" panose="02020603050405020304" pitchFamily="18" charset="0"/>
            </a:endParaRPr>
          </a:p>
        </p:txBody>
      </p:sp>
      <p:grpSp>
        <p:nvGrpSpPr>
          <p:cNvPr id="11" name="Group 10"/>
          <p:cNvGrpSpPr/>
          <p:nvPr/>
        </p:nvGrpSpPr>
        <p:grpSpPr>
          <a:xfrm>
            <a:off x="6591584" y="266700"/>
            <a:ext cx="5029200" cy="1015663"/>
            <a:chOff x="1196298" y="771397"/>
            <a:chExt cx="5029200" cy="1015663"/>
          </a:xfrm>
        </p:grpSpPr>
        <p:sp>
          <p:nvSpPr>
            <p:cNvPr id="12" name="Rectangle 11"/>
            <p:cNvSpPr/>
            <p:nvPr/>
          </p:nvSpPr>
          <p:spPr>
            <a:xfrm>
              <a:off x="1196298" y="771397"/>
              <a:ext cx="5029200" cy="9733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Calibri"/>
                <a:ea typeface="+mn-ea"/>
                <a:cs typeface="+mn-cs"/>
              </a:endParaRPr>
            </a:p>
          </p:txBody>
        </p:sp>
        <p:sp>
          <p:nvSpPr>
            <p:cNvPr id="14" name="Rectangle 13"/>
            <p:cNvSpPr/>
            <p:nvPr/>
          </p:nvSpPr>
          <p:spPr>
            <a:xfrm>
              <a:off x="1408024" y="771397"/>
              <a:ext cx="4605748" cy="101566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Bài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3.8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SGK – tr55</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7" name="Oval Callout 16"/>
          <p:cNvSpPr/>
          <p:nvPr/>
        </p:nvSpPr>
        <p:spPr>
          <a:xfrm>
            <a:off x="834100" y="4208449"/>
            <a:ext cx="1683043" cy="801906"/>
          </a:xfrm>
          <a:prstGeom prst="wedgeEllipseCallout">
            <a:avLst>
              <a:gd name="adj1" fmla="val 47795"/>
              <a:gd name="adj2" fmla="val 32492"/>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7467600" y="4559421"/>
                <a:ext cx="10285940" cy="5384679"/>
              </a:xfrm>
              <a:prstGeom prst="rect">
                <a:avLst/>
              </a:prstGeom>
            </p:spPr>
            <p:txBody>
              <a:bodyPr wrap="square">
                <a:spAutoFit/>
              </a:bodyPr>
              <a:lstStyle/>
              <a:p>
                <a:pPr algn="just">
                  <a:lnSpc>
                    <a:spcPct val="150000"/>
                  </a:lnSpc>
                  <a:spcAft>
                    <a:spcPts val="0"/>
                  </a:spcAft>
                </a:pPr>
                <a:r>
                  <a:rPr lang="en-US" sz="3800" smtClean="0">
                    <a:latin typeface="+mj-lt"/>
                    <a:ea typeface="Calibri" panose="020F0502020204030204" pitchFamily="34" charset="0"/>
                    <a:cs typeface="Times New Roman" panose="02020603050405020304" pitchFamily="18" charset="0"/>
                  </a:rPr>
                  <a:t>Xét </a:t>
                </a:r>
                <a14:m>
                  <m:oMath xmlns:m="http://schemas.openxmlformats.org/officeDocument/2006/math">
                    <m:r>
                      <a:rPr lang="en-US" sz="3800">
                        <a:effectLst/>
                        <a:latin typeface="+mj-lt"/>
                        <a:ea typeface="Calibri" panose="020F0502020204030204" pitchFamily="34" charset="0"/>
                        <a:cs typeface="Times New Roman" panose="02020603050405020304" pitchFamily="18" charset="0"/>
                      </a:rPr>
                      <m:t>∆</m:t>
                    </m:r>
                    <m:r>
                      <m:rPr>
                        <m:sty m:val="p"/>
                      </m:rPr>
                      <a:rPr lang="en-US" sz="3800">
                        <a:effectLst/>
                        <a:latin typeface="+mj-lt"/>
                        <a:ea typeface="Calibri" panose="020F0502020204030204" pitchFamily="34" charset="0"/>
                        <a:cs typeface="Times New Roman" panose="02020603050405020304" pitchFamily="18" charset="0"/>
                      </a:rPr>
                      <m:t>ACD</m:t>
                    </m:r>
                  </m:oMath>
                </a14:m>
                <a:r>
                  <a:rPr lang="en-US" sz="380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en-US" sz="3800">
                        <a:effectLst/>
                        <a:latin typeface="+mj-lt"/>
                        <a:ea typeface="Calibri" panose="020F0502020204030204" pitchFamily="34" charset="0"/>
                        <a:cs typeface="Times New Roman" panose="02020603050405020304" pitchFamily="18" charset="0"/>
                      </a:rPr>
                      <m:t>∆</m:t>
                    </m:r>
                    <m:r>
                      <m:rPr>
                        <m:sty m:val="p"/>
                      </m:rPr>
                      <a:rPr lang="en-US" sz="3800">
                        <a:effectLst/>
                        <a:latin typeface="+mj-lt"/>
                        <a:ea typeface="Calibri" panose="020F0502020204030204" pitchFamily="34" charset="0"/>
                        <a:cs typeface="Times New Roman" panose="02020603050405020304" pitchFamily="18" charset="0"/>
                      </a:rPr>
                      <m:t>BDC</m:t>
                    </m:r>
                  </m:oMath>
                </a14:m>
                <a:r>
                  <a:rPr lang="en-US" sz="3800">
                    <a:effectLst/>
                    <a:latin typeface="+mj-lt"/>
                    <a:ea typeface="Calibri" panose="020F0502020204030204" pitchFamily="34" charset="0"/>
                    <a:cs typeface="Times New Roman" panose="02020603050405020304" pitchFamily="18" charset="0"/>
                  </a:rPr>
                  <a:t> có:</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AD = BC (tính chất hình thang cân)</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CD chung</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AC = BD (đường chéo hình thang cân)</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mj-lt"/>
                        <a:ea typeface="Calibri" panose="020F0502020204030204" pitchFamily="34" charset="0"/>
                        <a:cs typeface="Times New Roman" panose="02020603050405020304" pitchFamily="18" charset="0"/>
                      </a:rPr>
                      <m:t>∆</m:t>
                    </m:r>
                    <m:r>
                      <m:rPr>
                        <m:sty m:val="p"/>
                      </m:rPr>
                      <a:rPr lang="en-US" sz="3800">
                        <a:effectLst/>
                        <a:latin typeface="+mj-lt"/>
                        <a:ea typeface="Calibri" panose="020F0502020204030204" pitchFamily="34" charset="0"/>
                        <a:cs typeface="Times New Roman" panose="02020603050405020304" pitchFamily="18" charset="0"/>
                      </a:rPr>
                      <m:t>ACD</m:t>
                    </m:r>
                    <m:r>
                      <a:rPr lang="en-US" sz="3800">
                        <a:effectLst/>
                        <a:latin typeface="+mj-lt"/>
                        <a:ea typeface="Calibri" panose="020F0502020204030204" pitchFamily="34" charset="0"/>
                        <a:cs typeface="Times New Roman" panose="02020603050405020304" pitchFamily="18" charset="0"/>
                      </a:rPr>
                      <m:t>=∆</m:t>
                    </m:r>
                    <m:r>
                      <m:rPr>
                        <m:sty m:val="p"/>
                      </m:rPr>
                      <a:rPr lang="en-US" sz="3800">
                        <a:effectLst/>
                        <a:latin typeface="+mj-lt"/>
                        <a:ea typeface="Calibri" panose="020F0502020204030204" pitchFamily="34" charset="0"/>
                        <a:cs typeface="Times New Roman" panose="02020603050405020304" pitchFamily="18" charset="0"/>
                      </a:rPr>
                      <m:t>BDC</m:t>
                    </m:r>
                  </m:oMath>
                </a14:m>
                <a:r>
                  <a:rPr lang="en-US" sz="3800">
                    <a:effectLst/>
                    <a:latin typeface="+mj-lt"/>
                    <a:ea typeface="Calibri" panose="020F0502020204030204" pitchFamily="34" charset="0"/>
                    <a:cs typeface="Times New Roman" panose="02020603050405020304" pitchFamily="18" charset="0"/>
                  </a:rPr>
                  <a:t> (c.c.c)</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mj-lt"/>
                            <a:ea typeface="Calibri" panose="020F0502020204030204" pitchFamily="34" charset="0"/>
                            <a:cs typeface="Times New Roman" panose="02020603050405020304" pitchFamily="18" charset="0"/>
                          </a:rPr>
                        </m:ctrlPr>
                      </m:accPr>
                      <m:e>
                        <m:r>
                          <m:rPr>
                            <m:sty m:val="p"/>
                          </m:rPr>
                          <a:rPr lang="en-US" sz="3800">
                            <a:effectLst/>
                            <a:latin typeface="+mj-lt"/>
                            <a:ea typeface="Calibri" panose="020F0502020204030204" pitchFamily="34" charset="0"/>
                            <a:cs typeface="Times New Roman" panose="02020603050405020304" pitchFamily="18" charset="0"/>
                          </a:rPr>
                          <m:t>ACD</m:t>
                        </m:r>
                      </m:e>
                    </m:acc>
                    <m:r>
                      <a:rPr lang="en-US" sz="3800">
                        <a:effectLst/>
                        <a:latin typeface="+mj-lt"/>
                        <a:ea typeface="Calibri" panose="020F0502020204030204" pitchFamily="34" charset="0"/>
                        <a:cs typeface="Times New Roman" panose="02020603050405020304" pitchFamily="18" charset="0"/>
                      </a:rPr>
                      <m:t>=</m:t>
                    </m:r>
                    <m:acc>
                      <m:accPr>
                        <m:chr m:val="̂"/>
                        <m:ctrlPr>
                          <a:rPr lang="en-US" sz="3800" i="1">
                            <a:effectLst/>
                            <a:latin typeface="+mj-lt"/>
                            <a:ea typeface="Calibri" panose="020F0502020204030204" pitchFamily="34" charset="0"/>
                            <a:cs typeface="Times New Roman" panose="02020603050405020304" pitchFamily="18" charset="0"/>
                          </a:rPr>
                        </m:ctrlPr>
                      </m:accPr>
                      <m:e>
                        <m:r>
                          <m:rPr>
                            <m:sty m:val="p"/>
                          </m:rPr>
                          <a:rPr lang="en-US" sz="3800">
                            <a:effectLst/>
                            <a:latin typeface="+mj-lt"/>
                            <a:ea typeface="Calibri" panose="020F0502020204030204" pitchFamily="34" charset="0"/>
                            <a:cs typeface="Times New Roman" panose="02020603050405020304" pitchFamily="18" charset="0"/>
                          </a:rPr>
                          <m:t>BDC</m:t>
                        </m:r>
                      </m:e>
                    </m:acc>
                  </m:oMath>
                </a14:m>
                <a:r>
                  <a:rPr lang="en-US" sz="3800">
                    <a:effectLst/>
                    <a:latin typeface="+mj-lt"/>
                    <a:ea typeface="Calibri" panose="020F0502020204030204" pitchFamily="34" charset="0"/>
                    <a:cs typeface="Times New Roman" panose="02020603050405020304" pitchFamily="18" charset="0"/>
                  </a:rPr>
                  <a:t> hay </a:t>
                </a:r>
                <a14:m>
                  <m:oMath xmlns:m="http://schemas.openxmlformats.org/officeDocument/2006/math">
                    <m:acc>
                      <m:accPr>
                        <m:chr m:val="̂"/>
                        <m:ctrlPr>
                          <a:rPr lang="en-US" sz="3800" i="1">
                            <a:effectLst/>
                            <a:latin typeface="+mj-lt"/>
                            <a:ea typeface="Calibri" panose="020F0502020204030204" pitchFamily="34" charset="0"/>
                            <a:cs typeface="Times New Roman" panose="02020603050405020304" pitchFamily="18" charset="0"/>
                          </a:rPr>
                        </m:ctrlPr>
                      </m:accPr>
                      <m:e>
                        <m:r>
                          <m:rPr>
                            <m:sty m:val="p"/>
                          </m:rPr>
                          <a:rPr lang="en-US" sz="3800">
                            <a:effectLst/>
                            <a:latin typeface="+mj-lt"/>
                            <a:ea typeface="Calibri" panose="020F0502020204030204" pitchFamily="34" charset="0"/>
                            <a:cs typeface="Times New Roman" panose="02020603050405020304" pitchFamily="18" charset="0"/>
                          </a:rPr>
                          <m:t>JCD</m:t>
                        </m:r>
                      </m:e>
                    </m:acc>
                    <m:r>
                      <a:rPr lang="en-US" sz="3800">
                        <a:effectLst/>
                        <a:latin typeface="+mj-lt"/>
                        <a:ea typeface="Calibri" panose="020F0502020204030204" pitchFamily="34" charset="0"/>
                        <a:cs typeface="Times New Roman" panose="02020603050405020304" pitchFamily="18" charset="0"/>
                      </a:rPr>
                      <m:t>=</m:t>
                    </m:r>
                    <m:acc>
                      <m:accPr>
                        <m:chr m:val="̂"/>
                        <m:ctrlPr>
                          <a:rPr lang="en-US" sz="3800" i="1">
                            <a:effectLst/>
                            <a:latin typeface="+mj-lt"/>
                            <a:ea typeface="Calibri" panose="020F0502020204030204" pitchFamily="34" charset="0"/>
                            <a:cs typeface="Times New Roman" panose="02020603050405020304" pitchFamily="18" charset="0"/>
                          </a:rPr>
                        </m:ctrlPr>
                      </m:accPr>
                      <m:e>
                        <m:r>
                          <m:rPr>
                            <m:sty m:val="p"/>
                          </m:rPr>
                          <a:rPr lang="en-US" sz="3800">
                            <a:effectLst/>
                            <a:latin typeface="+mj-lt"/>
                            <a:ea typeface="Calibri" panose="020F0502020204030204" pitchFamily="34" charset="0"/>
                            <a:cs typeface="Times New Roman" panose="02020603050405020304" pitchFamily="18" charset="0"/>
                          </a:rPr>
                          <m:t>JDC</m:t>
                        </m:r>
                      </m:e>
                    </m:acc>
                  </m:oMath>
                </a14:m>
                <a:r>
                  <a:rPr lang="en-US" sz="380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mj-lt"/>
                        <a:ea typeface="Calibri" panose="020F0502020204030204" pitchFamily="34" charset="0"/>
                        <a:cs typeface="Times New Roman" panose="02020603050405020304" pitchFamily="18" charset="0"/>
                      </a:rPr>
                      <m:t>∆</m:t>
                    </m:r>
                    <m:r>
                      <m:rPr>
                        <m:sty m:val="p"/>
                      </m:rPr>
                      <a:rPr lang="en-US" sz="3800">
                        <a:effectLst/>
                        <a:latin typeface="+mj-lt"/>
                        <a:ea typeface="Calibri" panose="020F0502020204030204" pitchFamily="34" charset="0"/>
                        <a:cs typeface="Times New Roman" panose="02020603050405020304" pitchFamily="18" charset="0"/>
                      </a:rPr>
                      <m:t>JCD</m:t>
                    </m:r>
                  </m:oMath>
                </a14:m>
                <a:r>
                  <a:rPr lang="en-US" sz="3800">
                    <a:effectLst/>
                    <a:latin typeface="+mj-lt"/>
                    <a:ea typeface="Calibri" panose="020F0502020204030204" pitchFamily="34" charset="0"/>
                    <a:cs typeface="Times New Roman" panose="02020603050405020304" pitchFamily="18" charset="0"/>
                  </a:rPr>
                  <a:t> cân </a:t>
                </a:r>
                <a:r>
                  <a:rPr lang="en-US" sz="3800">
                    <a:effectLst/>
                    <a:latin typeface="+mj-lt"/>
                    <a:ea typeface="Calibri" panose="020F0502020204030204" pitchFamily="34" charset="0"/>
                    <a:cs typeface="Times New Roman" panose="02020603050405020304" pitchFamily="18" charset="0"/>
                  </a:rPr>
                  <a:t>tại </a:t>
                </a:r>
                <a:r>
                  <a:rPr lang="en-US" sz="3800" smtClean="0">
                    <a:effectLst/>
                    <a:latin typeface="+mj-lt"/>
                    <a:ea typeface="Calibri" panose="020F0502020204030204" pitchFamily="34" charset="0"/>
                    <a:cs typeface="Times New Roman" panose="02020603050405020304" pitchFamily="18" charset="0"/>
                  </a:rPr>
                  <a:t>I</a:t>
                </a:r>
              </a:p>
            </p:txBody>
          </p:sp>
        </mc:Choice>
        <mc:Fallback>
          <p:sp>
            <p:nvSpPr>
              <p:cNvPr id="2" name="Rectangle 1"/>
              <p:cNvSpPr>
                <a:spLocks noRot="1" noChangeAspect="1" noMove="1" noResize="1" noEditPoints="1" noAdjustHandles="1" noChangeArrowheads="1" noChangeShapeType="1" noTextEdit="1"/>
              </p:cNvSpPr>
              <p:nvPr/>
            </p:nvSpPr>
            <p:spPr>
              <a:xfrm>
                <a:off x="7467600" y="4559421"/>
                <a:ext cx="10285940" cy="5384679"/>
              </a:xfrm>
              <a:prstGeom prst="rect">
                <a:avLst/>
              </a:prstGeom>
              <a:blipFill>
                <a:blip r:embed="rId10"/>
                <a:stretch>
                  <a:fillRect l="-1956" b="-1472"/>
                </a:stretch>
              </a:blipFill>
            </p:spPr>
            <p:txBody>
              <a:bodyPr/>
              <a:lstStyle/>
              <a:p>
                <a:r>
                  <a:rPr lang="en-US">
                    <a:noFill/>
                  </a:rPr>
                  <a:t> </a:t>
                </a:r>
              </a:p>
            </p:txBody>
          </p:sp>
        </mc:Fallback>
      </mc:AlternateContent>
    </p:spTree>
    <p:extLst>
      <p:ext uri="{BB962C8B-B14F-4D97-AF65-F5344CB8AC3E}">
        <p14:creationId xmlns:p14="http://schemas.microsoft.com/office/powerpoint/2010/main" val="66510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1" dur="500"/>
                                        <p:tgtEl>
                                          <p:spTgt spid="2">
                                            <p:txEl>
                                              <p:pRg st="1" end="1"/>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4" dur="500"/>
                                        <p:tgtEl>
                                          <p:spTgt spid="2">
                                            <p:txEl>
                                              <p:pRg st="2" end="2"/>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7" dur="500"/>
                                        <p:tgtEl>
                                          <p:spTgt spid="2">
                                            <p:txEl>
                                              <p:pRg st="3" end="3"/>
                                            </p:txEl>
                                          </p:spTgt>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wipe(left)">
                                      <p:cBhvr>
                                        <p:cTn id="41" dur="500"/>
                                        <p:tgtEl>
                                          <p:spTgt spid="2">
                                            <p:txEl>
                                              <p:pRg st="4" end="4"/>
                                            </p:txEl>
                                          </p:spTgt>
                                        </p:tgtEl>
                                      </p:cBhvr>
                                    </p:animEffect>
                                  </p:childTnLst>
                                </p:cTn>
                              </p:par>
                            </p:childTnLst>
                          </p:cTn>
                        </p:par>
                        <p:par>
                          <p:cTn id="42" fill="hold">
                            <p:stCondLst>
                              <p:cond delay="1500"/>
                            </p:stCondLst>
                            <p:childTnLst>
                              <p:par>
                                <p:cTn id="43" presetID="14" presetClass="entr" presetSubtype="10" fill="hold" nodeType="after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7873855" y="42285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461008" y="-77801"/>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686178" y="9603203"/>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 name="Picture 6"/>
          <p:cNvPicPr>
            <a:picLocks noChangeAspect="1"/>
          </p:cNvPicPr>
          <p:nvPr/>
        </p:nvPicPr>
        <p:blipFill>
          <a:blip r:embed="rId3">
            <a:alphaModFix amt="6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3013">
            <a:off x="3033841" y="8865666"/>
            <a:ext cx="1023015" cy="1272802"/>
          </a:xfrm>
          <a:prstGeom prst="rect">
            <a:avLst/>
          </a:prstGeom>
        </p:spPr>
      </p:pic>
      <p:sp>
        <p:nvSpPr>
          <p:cNvPr id="11" name="Oval Callout 10"/>
          <p:cNvSpPr/>
          <p:nvPr/>
        </p:nvSpPr>
        <p:spPr>
          <a:xfrm>
            <a:off x="8305800" y="388770"/>
            <a:ext cx="1683043" cy="801906"/>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8" descr="A diagram of a triangle with lines and dots&#10;&#10;Description automatically generated with low confidence"/>
          <p:cNvPicPr/>
          <p:nvPr/>
        </p:nvPicPr>
        <p:blipFill>
          <a:blip r:embed="rId10">
            <a:extLst>
              <a:ext uri="{BEBA8EAE-BF5A-486C-A8C5-ECC9F3942E4B}">
                <a14:imgProps xmlns:a14="http://schemas.microsoft.com/office/drawing/2010/main">
                  <a14:imgLayer r:embed="rId11">
                    <a14:imgEffect>
                      <a14:sharpenSoften amount="50000"/>
                    </a14:imgEffect>
                    <a14:imgEffect>
                      <a14:saturation sat="200000"/>
                    </a14:imgEffect>
                  </a14:imgLayer>
                </a14:imgProps>
              </a:ext>
            </a:extLst>
          </a:blip>
          <a:stretch>
            <a:fillRect/>
          </a:stretch>
        </p:blipFill>
        <p:spPr>
          <a:xfrm>
            <a:off x="910301" y="1943102"/>
            <a:ext cx="5261899" cy="5035038"/>
          </a:xfrm>
          <a:prstGeom prst="rect">
            <a:avLst/>
          </a:prstGeom>
        </p:spPr>
      </p:pic>
      <mc:AlternateContent xmlns:mc="http://schemas.openxmlformats.org/markup-compatibility/2006">
        <mc:Choice xmlns:a14="http://schemas.microsoft.com/office/drawing/2010/main" Requires="a14">
          <p:sp>
            <p:nvSpPr>
              <p:cNvPr id="10" name="Rectangle 9"/>
              <p:cNvSpPr/>
              <p:nvPr/>
            </p:nvSpPr>
            <p:spPr>
              <a:xfrm>
                <a:off x="7086600" y="1562100"/>
                <a:ext cx="10058400" cy="8016169"/>
              </a:xfrm>
              <a:prstGeom prst="rect">
                <a:avLst/>
              </a:prstGeom>
            </p:spPr>
            <p:txBody>
              <a:bodyPr wrap="square">
                <a:spAutoFit/>
              </a:bodyPr>
              <a:lstStyle/>
              <a:p>
                <a:pPr algn="just">
                  <a:lnSpc>
                    <a:spcPct val="150000"/>
                  </a:lnSpc>
                  <a:spcAft>
                    <a:spcPts val="0"/>
                  </a:spcAft>
                </a:pPr>
                <a:r>
                  <a:rPr lang="en-US" sz="3800" smtClean="0">
                    <a:effectLst/>
                    <a:latin typeface="+mj-lt"/>
                    <a:ea typeface="Calibri" panose="020F0502020204030204" pitchFamily="34" charset="0"/>
                    <a:cs typeface="Times New Roman" panose="02020603050405020304" pitchFamily="18" charset="0"/>
                  </a:rPr>
                  <a:t>Do </a:t>
                </a:r>
                <a:r>
                  <a:rPr lang="en-US" sz="3800" smtClean="0">
                    <a:effectLst/>
                    <a:latin typeface="+mj-lt"/>
                    <a:ea typeface="Calibri" panose="020F0502020204030204" pitchFamily="34" charset="0"/>
                    <a:cs typeface="Times New Roman" panose="02020603050405020304" pitchFamily="18" charset="0"/>
                  </a:rPr>
                  <a:t>đó JD = JC (1)</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a:effectLst/>
                        <a:latin typeface="+mj-lt"/>
                        <a:ea typeface="Calibri" panose="020F0502020204030204" pitchFamily="34" charset="0"/>
                        <a:cs typeface="Times New Roman" panose="02020603050405020304" pitchFamily="18" charset="0"/>
                      </a:rPr>
                      <m:t>∆</m:t>
                    </m:r>
                    <m:r>
                      <m:rPr>
                        <m:sty m:val="p"/>
                      </m:rPr>
                      <a:rPr lang="en-US" sz="3800">
                        <a:effectLst/>
                        <a:latin typeface="+mj-lt"/>
                        <a:ea typeface="Calibri" panose="020F0502020204030204" pitchFamily="34" charset="0"/>
                        <a:cs typeface="Times New Roman" panose="02020603050405020304" pitchFamily="18" charset="0"/>
                      </a:rPr>
                      <m:t>ICD</m:t>
                    </m:r>
                  </m:oMath>
                </a14:m>
                <a:r>
                  <a:rPr lang="en-US" sz="3800">
                    <a:effectLst/>
                    <a:latin typeface="+mj-lt"/>
                    <a:ea typeface="Calibri" panose="020F0502020204030204" pitchFamily="34" charset="0"/>
                    <a:cs typeface="Times New Roman" panose="02020603050405020304" pitchFamily="18" charset="0"/>
                  </a:rPr>
                  <a:t> có hai góc ở đáy bằng nhau </a:t>
                </a:r>
                <a14:m>
                  <m:oMath xmlns:m="http://schemas.openxmlformats.org/officeDocument/2006/math">
                    <m:acc>
                      <m:accPr>
                        <m:chr m:val="̂"/>
                        <m:ctrlPr>
                          <a:rPr lang="en-US" sz="3800" i="1">
                            <a:effectLst/>
                            <a:latin typeface="+mj-lt"/>
                            <a:ea typeface="Calibri" panose="020F0502020204030204" pitchFamily="34" charset="0"/>
                            <a:cs typeface="Times New Roman" panose="02020603050405020304" pitchFamily="18" charset="0"/>
                          </a:rPr>
                        </m:ctrlPr>
                      </m:accPr>
                      <m:e>
                        <m:r>
                          <m:rPr>
                            <m:sty m:val="p"/>
                          </m:rPr>
                          <a:rPr lang="en-US" sz="3800">
                            <a:effectLst/>
                            <a:latin typeface="+mj-lt"/>
                            <a:ea typeface="Calibri" panose="020F0502020204030204" pitchFamily="34" charset="0"/>
                            <a:cs typeface="Times New Roman" panose="02020603050405020304" pitchFamily="18" charset="0"/>
                          </a:rPr>
                          <m:t>C</m:t>
                        </m:r>
                      </m:e>
                    </m:acc>
                    <m:r>
                      <a:rPr lang="en-US" sz="3800">
                        <a:effectLst/>
                        <a:latin typeface="+mj-lt"/>
                        <a:ea typeface="Calibri" panose="020F0502020204030204" pitchFamily="34" charset="0"/>
                        <a:cs typeface="Times New Roman" panose="02020603050405020304" pitchFamily="18" charset="0"/>
                      </a:rPr>
                      <m:t>=</m:t>
                    </m:r>
                    <m:acc>
                      <m:accPr>
                        <m:chr m:val="̂"/>
                        <m:ctrlPr>
                          <a:rPr lang="en-US" sz="3800" i="1">
                            <a:effectLst/>
                            <a:latin typeface="+mj-lt"/>
                            <a:ea typeface="Calibri" panose="020F0502020204030204" pitchFamily="34" charset="0"/>
                            <a:cs typeface="Times New Roman" panose="02020603050405020304" pitchFamily="18" charset="0"/>
                          </a:rPr>
                        </m:ctrlPr>
                      </m:accPr>
                      <m:e>
                        <m:r>
                          <m:rPr>
                            <m:sty m:val="p"/>
                          </m:rPr>
                          <a:rPr lang="en-US" sz="3800">
                            <a:effectLst/>
                            <a:latin typeface="+mj-lt"/>
                            <a:ea typeface="Calibri" panose="020F0502020204030204" pitchFamily="34" charset="0"/>
                            <a:cs typeface="Times New Roman" panose="02020603050405020304" pitchFamily="18" charset="0"/>
                          </a:rPr>
                          <m:t>D</m:t>
                        </m:r>
                      </m:e>
                    </m:acc>
                  </m:oMath>
                </a14:m>
                <a:r>
                  <a:rPr lang="en-US" sz="3800">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en-US" sz="3800">
                        <a:effectLst/>
                        <a:latin typeface="+mj-lt"/>
                        <a:ea typeface="Calibri" panose="020F0502020204030204" pitchFamily="34" charset="0"/>
                        <a:cs typeface="Times New Roman" panose="02020603050405020304" pitchFamily="18" charset="0"/>
                      </a:rPr>
                      <m:t>∆</m:t>
                    </m:r>
                    <m:r>
                      <m:rPr>
                        <m:sty m:val="p"/>
                      </m:rPr>
                      <a:rPr lang="en-US" sz="3800">
                        <a:effectLst/>
                        <a:latin typeface="+mj-lt"/>
                        <a:ea typeface="Calibri" panose="020F0502020204030204" pitchFamily="34" charset="0"/>
                        <a:cs typeface="Times New Roman" panose="02020603050405020304" pitchFamily="18" charset="0"/>
                      </a:rPr>
                      <m:t>ICD</m:t>
                    </m:r>
                  </m:oMath>
                </a14:m>
                <a:r>
                  <a:rPr lang="en-US" sz="3800">
                    <a:effectLst/>
                    <a:latin typeface="+mj-lt"/>
                    <a:ea typeface="Calibri" panose="020F0502020204030204" pitchFamily="34" charset="0"/>
                    <a:cs typeface="Times New Roman" panose="02020603050405020304" pitchFamily="18" charset="0"/>
                  </a:rPr>
                  <a:t> cân tại I.</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ID</m:t>
                    </m:r>
                    <m: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 = </m:t>
                    </m:r>
                    <m:r>
                      <m:rPr>
                        <m:sty m:val="p"/>
                      </m:rP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IC</m:t>
                    </m:r>
                    <m: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800">
                    <a:effectLst/>
                    <a:latin typeface="+mj-lt"/>
                    <a:ea typeface="Calibri" panose="020F0502020204030204" pitchFamily="34" charset="0"/>
                    <a:cs typeface="Times New Roman" panose="02020603050405020304" pitchFamily="18" charset="0"/>
                  </a:rPr>
                  <a:t>(2)</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Từ (1)(2) suy ra IJ là trung trực của CD.</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Chứng minh tương tự ta có: JA = JB; IA = IB</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Suy ra J và I cùng thuộc đường trung trực của đoạn thẳng AB</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Do đó, IJ là đường trung trực của AB.</a:t>
                </a:r>
                <a:endParaRPr lang="en-US" sz="3800">
                  <a:effectLst/>
                  <a:latin typeface="+mj-lt"/>
                  <a:ea typeface="Arial" panose="020B0604020202020204" pitchFamily="34" charset="0"/>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7086600" y="1562100"/>
                <a:ext cx="10058400" cy="8016169"/>
              </a:xfrm>
              <a:prstGeom prst="rect">
                <a:avLst/>
              </a:prstGeom>
              <a:blipFill>
                <a:blip r:embed="rId12"/>
                <a:stretch>
                  <a:fillRect l="-2000" r="-1939" b="-837"/>
                </a:stretch>
              </a:blipFill>
            </p:spPr>
            <p:txBody>
              <a:bodyPr/>
              <a:lstStyle/>
              <a:p>
                <a:r>
                  <a:rPr lang="en-US">
                    <a:noFill/>
                  </a:rPr>
                  <a:t> </a:t>
                </a:r>
              </a:p>
            </p:txBody>
          </p:sp>
        </mc:Fallback>
      </mc:AlternateContent>
    </p:spTree>
    <p:extLst>
      <p:ext uri="{BB962C8B-B14F-4D97-AF65-F5344CB8AC3E}">
        <p14:creationId xmlns:p14="http://schemas.microsoft.com/office/powerpoint/2010/main" val="123711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up)">
                                      <p:cBhvr>
                                        <p:cTn id="19" dur="500"/>
                                        <p:tgtEl>
                                          <p:spTgt spid="10">
                                            <p:txEl>
                                              <p:pRg st="1" end="1"/>
                                            </p:txEl>
                                          </p:spTgt>
                                        </p:tgtEl>
                                      </p:cBhvr>
                                    </p:animEffect>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barn(inVertical)">
                                      <p:cBhvr>
                                        <p:cTn id="23" dur="500"/>
                                        <p:tgtEl>
                                          <p:spTgt spid="10">
                                            <p:txEl>
                                              <p:pRg st="2" end="2"/>
                                            </p:txEl>
                                          </p:spTgt>
                                        </p:tgtEl>
                                      </p:cBhvr>
                                    </p:animEffect>
                                  </p:childTnLst>
                                </p:cTn>
                              </p:par>
                            </p:childTnLst>
                          </p:cTn>
                        </p:par>
                        <p:par>
                          <p:cTn id="24" fill="hold">
                            <p:stCondLst>
                              <p:cond delay="1500"/>
                            </p:stCondLst>
                            <p:childTnLst>
                              <p:par>
                                <p:cTn id="25" presetID="14" presetClass="entr" presetSubtype="10" fill="hold"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7" dur="500"/>
                                        <p:tgtEl>
                                          <p:spTgt spid="10">
                                            <p:txEl>
                                              <p:pRg st="3" end="3"/>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500"/>
                                        <p:tgtEl>
                                          <p:spTgt spid="10">
                                            <p:txEl>
                                              <p:pRg st="4" end="4"/>
                                            </p:txEl>
                                          </p:spTgt>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500"/>
                                        <p:tgtEl>
                                          <p:spTgt spid="10">
                                            <p:txEl>
                                              <p:pRg st="5" end="5"/>
                                            </p:txEl>
                                          </p:spTgt>
                                        </p:tgtEl>
                                      </p:cBhvr>
                                    </p:animEffect>
                                    <p:anim calcmode="lin" valueType="num">
                                      <p:cBhvr>
                                        <p:cTn id="36"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Effect transition="in" filter="wipe(left)">
                                      <p:cBhvr>
                                        <p:cTn id="41"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835" name="Google Shape;2835;p56"/>
          <p:cNvSpPr/>
          <p:nvPr/>
        </p:nvSpPr>
        <p:spPr>
          <a:xfrm>
            <a:off x="14592046" y="331844"/>
            <a:ext cx="676800" cy="6624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36" name="Google Shape;2836;p56"/>
          <p:cNvGrpSpPr/>
          <p:nvPr/>
        </p:nvGrpSpPr>
        <p:grpSpPr>
          <a:xfrm>
            <a:off x="14354352" y="8395633"/>
            <a:ext cx="2441608" cy="754406"/>
            <a:chOff x="7812047" y="4100311"/>
            <a:chExt cx="715511" cy="608196"/>
          </a:xfrm>
        </p:grpSpPr>
        <p:grpSp>
          <p:nvGrpSpPr>
            <p:cNvPr id="2837" name="Google Shape;2837;p56"/>
            <p:cNvGrpSpPr/>
            <p:nvPr/>
          </p:nvGrpSpPr>
          <p:grpSpPr>
            <a:xfrm>
              <a:off x="7812047" y="4153807"/>
              <a:ext cx="715511" cy="554700"/>
              <a:chOff x="7812047" y="4153807"/>
              <a:chExt cx="715511" cy="554700"/>
            </a:xfrm>
          </p:grpSpPr>
          <p:sp>
            <p:nvSpPr>
              <p:cNvPr id="2838" name="Google Shape;2838;p56"/>
              <p:cNvSpPr/>
              <p:nvPr/>
            </p:nvSpPr>
            <p:spPr>
              <a:xfrm rot="5400000">
                <a:off x="7954858" y="4135807"/>
                <a:ext cx="554700" cy="590700"/>
              </a:xfrm>
              <a:prstGeom prst="up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39" name="Google Shape;2839;p56"/>
              <p:cNvSpPr/>
              <p:nvPr/>
            </p:nvSpPr>
            <p:spPr>
              <a:xfrm>
                <a:off x="7812047" y="4228209"/>
                <a:ext cx="86400" cy="339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40" name="Google Shape;2840;p56"/>
            <p:cNvSpPr/>
            <p:nvPr/>
          </p:nvSpPr>
          <p:spPr>
            <a:xfrm rot="5400000">
              <a:off x="7942026" y="4082311"/>
              <a:ext cx="554700" cy="590700"/>
            </a:xfrm>
            <a:prstGeom prst="up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41" name="Google Shape;2841;p56"/>
          <p:cNvSpPr/>
          <p:nvPr/>
        </p:nvSpPr>
        <p:spPr>
          <a:xfrm>
            <a:off x="16795960" y="6206788"/>
            <a:ext cx="859800" cy="836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 name="Rounded Rectangle 3"/>
          <p:cNvSpPr/>
          <p:nvPr/>
        </p:nvSpPr>
        <p:spPr>
          <a:xfrm>
            <a:off x="2014534" y="1851959"/>
            <a:ext cx="14530388"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685800" indent="-685800" algn="just">
              <a:lnSpc>
                <a:spcPct val="150000"/>
              </a:lnSpc>
              <a:spcBef>
                <a:spcPts val="1200"/>
              </a:spcBef>
              <a:spcAft>
                <a:spcPts val="1200"/>
              </a:spcAft>
              <a:buClr>
                <a:srgbClr val="000000"/>
              </a:buClr>
              <a:buFont typeface="Symbol" panose="05050102010706020507" pitchFamily="18" charset="2"/>
              <a:buChar char=""/>
            </a:pPr>
            <a:r>
              <a:rPr lang="pt-BR" sz="4000" kern="0" dirty="0">
                <a:solidFill>
                  <a:srgbClr val="434343"/>
                </a:solidFill>
                <a:ea typeface="Calibri" panose="020F0502020204030204" pitchFamily="34" charset="0"/>
                <a:cs typeface="Times New Roman" panose="02020603050405020304" pitchFamily="18" charset="0"/>
                <a:sym typeface="Arial"/>
              </a:rPr>
              <a:t>Ghi nhớ kiến thức trong bài. </a:t>
            </a:r>
            <a:endParaRPr lang="en-US" sz="4000" kern="0" dirty="0">
              <a:solidFill>
                <a:srgbClr val="434343"/>
              </a:solidFill>
              <a:ea typeface="Calibri" panose="020F0502020204030204" pitchFamily="34" charset="0"/>
              <a:cs typeface="Times New Roman" panose="02020603050405020304" pitchFamily="18" charset="0"/>
              <a:sym typeface="Arial"/>
            </a:endParaRPr>
          </a:p>
          <a:p>
            <a:pPr marL="685800" indent="-685800" algn="just">
              <a:lnSpc>
                <a:spcPct val="150000"/>
              </a:lnSpc>
              <a:spcBef>
                <a:spcPts val="1200"/>
              </a:spcBef>
              <a:spcAft>
                <a:spcPts val="1200"/>
              </a:spcAft>
              <a:buClr>
                <a:srgbClr val="000000"/>
              </a:buClr>
              <a:buFont typeface="Symbol" panose="05050102010706020507" pitchFamily="18" charset="2"/>
              <a:buChar char=""/>
            </a:pPr>
            <a:r>
              <a:rPr lang="pt-BR" sz="4000" kern="0" dirty="0">
                <a:solidFill>
                  <a:srgbClr val="434343"/>
                </a:solidFill>
                <a:ea typeface="Calibri" panose="020F0502020204030204" pitchFamily="34" charset="0"/>
                <a:cs typeface="Times New Roman" panose="02020603050405020304" pitchFamily="18" charset="0"/>
                <a:sym typeface="Arial"/>
              </a:rPr>
              <a:t>Hoàn thành các bài tập </a:t>
            </a:r>
            <a:r>
              <a:rPr lang="pt-BR" sz="4000" kern="0" dirty="0" smtClean="0">
                <a:solidFill>
                  <a:srgbClr val="434343"/>
                </a:solidFill>
                <a:ea typeface="Calibri" panose="020F0502020204030204" pitchFamily="34" charset="0"/>
                <a:cs typeface="Times New Roman" panose="02020603050405020304" pitchFamily="18" charset="0"/>
                <a:sym typeface="Arial"/>
              </a:rPr>
              <a:t>trong </a:t>
            </a:r>
            <a:r>
              <a:rPr lang="pt-BR" sz="4000" kern="0" dirty="0">
                <a:solidFill>
                  <a:srgbClr val="434343"/>
                </a:solidFill>
                <a:ea typeface="Calibri" panose="020F0502020204030204" pitchFamily="34" charset="0"/>
                <a:cs typeface="Times New Roman" panose="02020603050405020304" pitchFamily="18" charset="0"/>
                <a:sym typeface="Arial"/>
              </a:rPr>
              <a:t>SBT.</a:t>
            </a:r>
            <a:endParaRPr lang="en-US" sz="4000" kern="0" dirty="0">
              <a:solidFill>
                <a:srgbClr val="434343"/>
              </a:solidFill>
              <a:ea typeface="Calibri" panose="020F0502020204030204" pitchFamily="34" charset="0"/>
              <a:cs typeface="Times New Roman" panose="02020603050405020304" pitchFamily="18" charset="0"/>
              <a:sym typeface="Arial"/>
            </a:endParaRPr>
          </a:p>
          <a:p>
            <a:pPr marL="685800" indent="-685800" algn="just">
              <a:lnSpc>
                <a:spcPct val="150000"/>
              </a:lnSpc>
              <a:spcBef>
                <a:spcPts val="1200"/>
              </a:spcBef>
              <a:spcAft>
                <a:spcPts val="1200"/>
              </a:spcAft>
              <a:buClr>
                <a:srgbClr val="000000"/>
              </a:buClr>
              <a:buFont typeface="Symbol" panose="05050102010706020507" pitchFamily="18" charset="2"/>
              <a:buChar char=""/>
            </a:pPr>
            <a:r>
              <a:rPr lang="en-US" sz="4000" kern="0" dirty="0" err="1">
                <a:solidFill>
                  <a:srgbClr val="434343"/>
                </a:solidFill>
                <a:ea typeface="Calibri" panose="020F0502020204030204" pitchFamily="34" charset="0"/>
                <a:cs typeface="Times New Roman" panose="02020603050405020304" pitchFamily="18" charset="0"/>
                <a:sym typeface="Arial"/>
              </a:rPr>
              <a:t>Chuẩn</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kern="0" dirty="0" err="1">
                <a:solidFill>
                  <a:srgbClr val="434343"/>
                </a:solidFill>
                <a:ea typeface="Calibri" panose="020F0502020204030204" pitchFamily="34" charset="0"/>
                <a:cs typeface="Times New Roman" panose="02020603050405020304" pitchFamily="18" charset="0"/>
                <a:sym typeface="Arial"/>
              </a:rPr>
              <a:t>bị</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kern="0" dirty="0" err="1">
                <a:solidFill>
                  <a:srgbClr val="434343"/>
                </a:solidFill>
                <a:ea typeface="Calibri" panose="020F0502020204030204" pitchFamily="34" charset="0"/>
                <a:cs typeface="Times New Roman" panose="02020603050405020304" pitchFamily="18" charset="0"/>
                <a:sym typeface="Arial"/>
              </a:rPr>
              <a:t>bài</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kern="0" err="1">
                <a:solidFill>
                  <a:srgbClr val="434343"/>
                </a:solidFill>
                <a:ea typeface="Calibri" panose="020F0502020204030204" pitchFamily="34" charset="0"/>
                <a:cs typeface="Times New Roman" panose="02020603050405020304" pitchFamily="18" charset="0"/>
                <a:sym typeface="Arial"/>
              </a:rPr>
              <a:t>mới</a:t>
            </a:r>
            <a:r>
              <a:rPr lang="en-US" sz="4000" kern="0">
                <a:solidFill>
                  <a:srgbClr val="434343"/>
                </a:solidFill>
                <a:ea typeface="Calibri" panose="020F0502020204030204" pitchFamily="34" charset="0"/>
                <a:cs typeface="Times New Roman" panose="02020603050405020304" pitchFamily="18" charset="0"/>
                <a:sym typeface="Arial"/>
              </a:rPr>
              <a:t> </a:t>
            </a:r>
            <a:r>
              <a:rPr lang="vi-VN" sz="4000" b="1" kern="0">
                <a:solidFill>
                  <a:srgbClr val="434343"/>
                </a:solidFill>
                <a:ea typeface="Calibri" panose="020F0502020204030204" pitchFamily="34" charset="0"/>
                <a:cs typeface="Times New Roman" panose="02020603050405020304" pitchFamily="18" charset="0"/>
                <a:sym typeface="Arial"/>
              </a:rPr>
              <a:t>"Luyện tập chung".</a:t>
            </a:r>
            <a:endParaRPr lang="en-US" sz="4000" kern="0" dirty="0">
              <a:solidFill>
                <a:srgbClr val="434343"/>
              </a:solidFill>
              <a:ea typeface="Calibri" panose="020F0502020204030204" pitchFamily="34" charset="0"/>
              <a:cs typeface="Times New Roman" panose="02020603050405020304" pitchFamily="18" charset="0"/>
              <a:sym typeface="Arial"/>
            </a:endParaRPr>
          </a:p>
        </p:txBody>
      </p:sp>
      <p:sp>
        <p:nvSpPr>
          <p:cNvPr id="5" name="Rectangle 4"/>
          <p:cNvSpPr/>
          <p:nvPr/>
        </p:nvSpPr>
        <p:spPr>
          <a:xfrm>
            <a:off x="5912590" y="1233658"/>
            <a:ext cx="7146112" cy="110389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lnSpc>
                <a:spcPct val="150000"/>
              </a:lnSpc>
              <a:spcBef>
                <a:spcPts val="1200"/>
              </a:spcBef>
              <a:spcAft>
                <a:spcPts val="1600"/>
              </a:spcAft>
              <a:buClr>
                <a:srgbClr val="000000"/>
              </a:buClr>
            </a:pPr>
            <a:r>
              <a:rPr lang="fr-FR" sz="5000" b="1" kern="0" dirty="0">
                <a:solidFill>
                  <a:srgbClr val="F3F3F3"/>
                </a:solidFill>
                <a:ea typeface="Calibri" panose="020F0502020204030204" pitchFamily="34" charset="0"/>
                <a:cs typeface="Times New Roman" panose="02020603050405020304" pitchFamily="18" charset="0"/>
                <a:sym typeface="Arial"/>
              </a:rPr>
              <a:t>HƯỚNG DẪN VỀ NHÀ</a:t>
            </a:r>
            <a:endParaRPr lang="en-US" sz="5000" kern="0" dirty="0">
              <a:solidFill>
                <a:srgbClr val="F3F3F3"/>
              </a:solidFil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49249788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805623" y="-1727736"/>
            <a:ext cx="11825386" cy="11189772"/>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3092856" y="1818646"/>
            <a:ext cx="11825386" cy="1118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4381500"/>
            <a:ext cx="5567510" cy="5630857"/>
          </a:xfrm>
          <a:prstGeom prst="rect">
            <a:avLst/>
          </a:prstGeom>
        </p:spPr>
      </p:pic>
      <p:pic>
        <p:nvPicPr>
          <p:cNvPr id="5" name="Picture 5"/>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5469" y="5676900"/>
            <a:ext cx="4528782" cy="4489155"/>
          </a:xfrm>
          <a:prstGeom prst="rect">
            <a:avLst/>
          </a:prstGeom>
        </p:spPr>
      </p:pic>
      <p:pic>
        <p:nvPicPr>
          <p:cNvPr id="6" name="Picture 6"/>
          <p:cNvPicPr>
            <a:picLocks noChangeAspect="1"/>
          </p:cNvPicPr>
          <p:nvPr/>
        </p:nvPicPr>
        <p:blipFill>
          <a:blip r:embed="rId8">
            <a:alphaModFix amt="6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3013">
            <a:off x="906872" y="691173"/>
            <a:ext cx="1335021" cy="1660990"/>
          </a:xfrm>
          <a:prstGeom prst="rect">
            <a:avLst/>
          </a:prstGeom>
        </p:spPr>
      </p:pic>
      <p:pic>
        <p:nvPicPr>
          <p:cNvPr id="7" name="Picture 7"/>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720146" y="-58418"/>
            <a:ext cx="3135707" cy="2931886"/>
          </a:xfrm>
          <a:prstGeom prst="rect">
            <a:avLst/>
          </a:prstGeom>
        </p:spPr>
      </p:pic>
      <p:pic>
        <p:nvPicPr>
          <p:cNvPr id="8" name="Picture 8"/>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flipV="1">
            <a:off x="-2438244" y="5143500"/>
            <a:ext cx="4400856" cy="4114800"/>
          </a:xfrm>
          <a:prstGeom prst="rect">
            <a:avLst/>
          </a:prstGeom>
        </p:spPr>
      </p:pic>
      <p:sp>
        <p:nvSpPr>
          <p:cNvPr id="12" name="Rectangle 11"/>
          <p:cNvSpPr/>
          <p:nvPr/>
        </p:nvSpPr>
        <p:spPr>
          <a:xfrm>
            <a:off x="4323234" y="1610038"/>
            <a:ext cx="10694210" cy="3340979"/>
          </a:xfrm>
          <a:prstGeom prst="rect">
            <a:avLst/>
          </a:prstGeom>
        </p:spPr>
        <p:txBody>
          <a:bodyPr wrap="none">
            <a:spAutoFit/>
          </a:bodyPr>
          <a:lstStyle/>
          <a:p>
            <a:pPr algn="ctr">
              <a:lnSpc>
                <a:spcPct val="150000"/>
              </a:lnSpc>
            </a:pPr>
            <a:r>
              <a:rPr lang="en-US" sz="7500" b="1">
                <a:solidFill>
                  <a:srgbClr val="1F497D">
                    <a:lumMod val="75000"/>
                  </a:srgbClr>
                </a:solidFill>
                <a:latin typeface="Arial" panose="020B0604020202020204" pitchFamily="34" charset="0"/>
                <a:cs typeface="Arial" panose="020B0604020202020204" pitchFamily="34" charset="0"/>
                <a:sym typeface="Anton"/>
              </a:rPr>
              <a:t>HẸN GẶP LẠI CÁC EM </a:t>
            </a:r>
            <a:br>
              <a:rPr lang="en-US" sz="7500" b="1">
                <a:solidFill>
                  <a:srgbClr val="1F497D">
                    <a:lumMod val="75000"/>
                  </a:srgbClr>
                </a:solidFill>
                <a:latin typeface="Arial" panose="020B0604020202020204" pitchFamily="34" charset="0"/>
                <a:cs typeface="Arial" panose="020B0604020202020204" pitchFamily="34" charset="0"/>
                <a:sym typeface="Anton"/>
              </a:rPr>
            </a:br>
            <a:r>
              <a:rPr lang="en-US" sz="7500" b="1">
                <a:solidFill>
                  <a:srgbClr val="1F497D">
                    <a:lumMod val="75000"/>
                  </a:srgbClr>
                </a:solidFill>
                <a:latin typeface="Arial" panose="020B0604020202020204" pitchFamily="34" charset="0"/>
                <a:cs typeface="Arial" panose="020B0604020202020204" pitchFamily="34" charset="0"/>
                <a:sym typeface="Anton"/>
              </a:rPr>
              <a:t>Ở TIẾT HỌC SAU!</a:t>
            </a:r>
          </a:p>
        </p:txBody>
      </p:sp>
    </p:spTree>
    <p:extLst>
      <p:ext uri="{BB962C8B-B14F-4D97-AF65-F5344CB8AC3E}">
        <p14:creationId xmlns:p14="http://schemas.microsoft.com/office/powerpoint/2010/main" val="104103454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15271" y="1447800"/>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a:ln w="9525" cap="flat" cmpd="sng">
                  <a:solidFill>
                    <a:srgbClr val="F3F3F3"/>
                  </a:solidFill>
                  <a:prstDash val="solid"/>
                  <a:round/>
                  <a:headEnd type="none" w="sm" len="sm"/>
                  <a:tailEnd type="none" w="sm" len="sm"/>
                </a:ln>
                <a:solidFill>
                  <a:srgbClr val="434343"/>
                </a:solidFill>
                <a:sym typeface="Arial"/>
              </a:rPr>
              <a:t>01</a:t>
            </a: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204" name="Google Shape;2204;p37"/>
          <p:cNvGrpSpPr/>
          <p:nvPr/>
        </p:nvGrpSpPr>
        <p:grpSpPr>
          <a:xfrm rot="5400000">
            <a:off x="-299569" y="4206681"/>
            <a:ext cx="3529370" cy="1848842"/>
            <a:chOff x="7055900" y="279450"/>
            <a:chExt cx="1820576" cy="953700"/>
          </a:xfrm>
        </p:grpSpPr>
        <p:sp>
          <p:nvSpPr>
            <p:cNvPr id="2205"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6"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7"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8"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9"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3891652" y="3440625"/>
            <a:ext cx="10510148"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3967852" y="3230480"/>
            <a:ext cx="10430405" cy="3700052"/>
          </a:xfrm>
          <a:prstGeom prst="rect">
            <a:avLst/>
          </a:prstGeom>
        </p:spPr>
        <p:txBody>
          <a:bodyPr wrap="square">
            <a:spAutoFit/>
          </a:bodyPr>
          <a:lstStyle/>
          <a:p>
            <a:pPr algn="ctr">
              <a:lnSpc>
                <a:spcPct val="150000"/>
              </a:lnSpc>
              <a:spcBef>
                <a:spcPts val="1200"/>
              </a:spcBef>
              <a:spcAft>
                <a:spcPts val="1600"/>
              </a:spcAft>
              <a:buClr>
                <a:srgbClr val="000000"/>
              </a:buClr>
            </a:pPr>
            <a:r>
              <a:rPr lang="en-US" sz="7500" b="1" kern="0">
                <a:solidFill>
                  <a:srgbClr val="F2C2AB">
                    <a:lumMod val="75000"/>
                  </a:srgbClr>
                </a:solidFill>
                <a:ea typeface="Calibri" panose="020F0502020204030204" pitchFamily="34" charset="0"/>
                <a:cs typeface="Times New Roman" panose="02020603050405020304" pitchFamily="18" charset="0"/>
                <a:sym typeface="Arial"/>
              </a:rPr>
              <a:t>HÌNH THANG</a:t>
            </a:r>
            <a:r>
              <a:rPr lang="en-US" sz="7500" b="1" kern="0">
                <a:solidFill>
                  <a:srgbClr val="F2C2AB">
                    <a:lumMod val="75000"/>
                  </a:srgbClr>
                </a:solidFill>
                <a:ea typeface="Calibri" panose="020F0502020204030204" pitchFamily="34" charset="0"/>
                <a:cs typeface="Times New Roman" panose="02020603050405020304" pitchFamily="18" charset="0"/>
                <a:sym typeface="Arial"/>
              </a:rPr>
              <a:t>. </a:t>
            </a:r>
            <a:endParaRPr lang="en-US" sz="7500" b="1" kern="0" smtClean="0">
              <a:solidFill>
                <a:srgbClr val="F2C2AB">
                  <a:lumMod val="75000"/>
                </a:srgbClr>
              </a:solidFill>
              <a:ea typeface="Calibri" panose="020F0502020204030204" pitchFamily="34" charset="0"/>
              <a:cs typeface="Times New Roman" panose="02020603050405020304" pitchFamily="18" charset="0"/>
              <a:sym typeface="Arial"/>
            </a:endParaRPr>
          </a:p>
          <a:p>
            <a:pPr algn="ctr">
              <a:lnSpc>
                <a:spcPct val="150000"/>
              </a:lnSpc>
              <a:spcBef>
                <a:spcPts val="1200"/>
              </a:spcBef>
              <a:spcAft>
                <a:spcPts val="1600"/>
              </a:spcAft>
              <a:buClr>
                <a:srgbClr val="000000"/>
              </a:buClr>
            </a:pPr>
            <a:r>
              <a:rPr lang="en-US" sz="7500" b="1" kern="0" smtClean="0">
                <a:solidFill>
                  <a:srgbClr val="F2C2AB">
                    <a:lumMod val="75000"/>
                  </a:srgbClr>
                </a:solidFill>
                <a:ea typeface="Calibri" panose="020F0502020204030204" pitchFamily="34" charset="0"/>
                <a:cs typeface="Times New Roman" panose="02020603050405020304" pitchFamily="18" charset="0"/>
                <a:sym typeface="Arial"/>
              </a:rPr>
              <a:t>HÌNH </a:t>
            </a:r>
            <a:r>
              <a:rPr lang="en-US" sz="7500" b="1" kern="0">
                <a:solidFill>
                  <a:srgbClr val="F2C2AB">
                    <a:lumMod val="75000"/>
                  </a:srgbClr>
                </a:solidFill>
                <a:ea typeface="Calibri" panose="020F0502020204030204" pitchFamily="34" charset="0"/>
                <a:cs typeface="Times New Roman" panose="02020603050405020304" pitchFamily="18" charset="0"/>
                <a:sym typeface="Arial"/>
              </a:rPr>
              <a:t>THANG CÂN</a:t>
            </a:r>
            <a:endParaRPr lang="en-US" sz="7500" b="1" kern="0" dirty="0">
              <a:solidFill>
                <a:srgbClr val="F2C2AB">
                  <a:lumMod val="75000"/>
                </a:srgbClr>
              </a:solidFill>
              <a:ea typeface="Calibri" panose="020F0502020204030204" pitchFamily="34" charset="0"/>
              <a:cs typeface="Times New Roman" panose="02020603050405020304" pitchFamily="18" charset="0"/>
              <a:sym typeface="Arial"/>
            </a:endParaRPr>
          </a:p>
        </p:txBody>
      </p:sp>
      <p:grpSp>
        <p:nvGrpSpPr>
          <p:cNvPr id="21" name="Google Shape;2197;p37"/>
          <p:cNvGrpSpPr/>
          <p:nvPr/>
        </p:nvGrpSpPr>
        <p:grpSpPr>
          <a:xfrm>
            <a:off x="14525982" y="4741008"/>
            <a:ext cx="2741920" cy="3556222"/>
            <a:chOff x="7465916" y="720492"/>
            <a:chExt cx="1139144" cy="1477450"/>
          </a:xfrm>
        </p:grpSpPr>
        <p:sp>
          <p:nvSpPr>
            <p:cNvPr id="22" name="Google Shape;2198;p37"/>
            <p:cNvSpPr/>
            <p:nvPr/>
          </p:nvSpPr>
          <p:spPr>
            <a:xfrm rot="-5400000">
              <a:off x="7646560" y="123944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199;p37"/>
            <p:cNvSpPr/>
            <p:nvPr/>
          </p:nvSpPr>
          <p:spPr>
            <a:xfrm rot="-5400000">
              <a:off x="7597172" y="114891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5" name="Google Shape;2200;p37"/>
            <p:cNvSpPr/>
            <p:nvPr/>
          </p:nvSpPr>
          <p:spPr>
            <a:xfrm rot="-5400000">
              <a:off x="7547783" y="105838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6" name="Google Shape;2201;p37"/>
            <p:cNvSpPr/>
            <p:nvPr/>
          </p:nvSpPr>
          <p:spPr>
            <a:xfrm rot="-5400000">
              <a:off x="7498394" y="96785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7" name="Google Shape;2202;p37"/>
            <p:cNvSpPr/>
            <p:nvPr/>
          </p:nvSpPr>
          <p:spPr>
            <a:xfrm rot="-5400000">
              <a:off x="7449005" y="87732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 name="Google Shape;2203;p37"/>
            <p:cNvSpPr/>
            <p:nvPr/>
          </p:nvSpPr>
          <p:spPr>
            <a:xfrm rot="-5400000">
              <a:off x="7399616" y="78679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617878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6992600" y="9105900"/>
            <a:ext cx="910282" cy="1011371"/>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290839" y="605092"/>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7678400" y="8420100"/>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3733800" y="370753"/>
            <a:ext cx="11117146" cy="1131079"/>
          </a:xfrm>
          <a:prstGeom prst="rect">
            <a:avLst/>
          </a:prstGeom>
        </p:spPr>
        <p:txBody>
          <a:bodyPr wrap="none">
            <a:spAutoFit/>
          </a:bodyPr>
          <a:lstStyle/>
          <a:p>
            <a:pPr algn="just">
              <a:lnSpc>
                <a:spcPct val="150000"/>
              </a:lnSpc>
              <a:spcAft>
                <a:spcPts val="800"/>
              </a:spcAft>
            </a:pPr>
            <a:r>
              <a:rPr lang="en-US" sz="4500" b="1">
                <a:solidFill>
                  <a:srgbClr val="C00000"/>
                </a:solidFill>
                <a:latin typeface="+mj-lt"/>
                <a:ea typeface="Arial" panose="020B0604020202020204" pitchFamily="34" charset="0"/>
                <a:cs typeface="Times New Roman" panose="02020603050405020304" pitchFamily="18" charset="0"/>
              </a:rPr>
              <a:t>Khái niệm hình thang và hình </a:t>
            </a:r>
            <a:r>
              <a:rPr lang="en-US" sz="4500" b="1">
                <a:solidFill>
                  <a:srgbClr val="C00000"/>
                </a:solidFill>
                <a:latin typeface="+mj-lt"/>
                <a:ea typeface="Arial" panose="020B0604020202020204" pitchFamily="34" charset="0"/>
                <a:cs typeface="Times New Roman" panose="02020603050405020304" pitchFamily="18" charset="0"/>
              </a:rPr>
              <a:t>thang </a:t>
            </a:r>
            <a:r>
              <a:rPr lang="en-US" sz="4500" b="1" smtClean="0">
                <a:solidFill>
                  <a:srgbClr val="C00000"/>
                </a:solidFill>
                <a:latin typeface="+mj-lt"/>
                <a:ea typeface="Arial" panose="020B0604020202020204" pitchFamily="34" charset="0"/>
                <a:cs typeface="Times New Roman" panose="02020603050405020304" pitchFamily="18" charset="0"/>
              </a:rPr>
              <a:t>cân</a:t>
            </a:r>
            <a:endParaRPr lang="en-US" sz="4500">
              <a:solidFill>
                <a:srgbClr val="C00000"/>
              </a:solidFill>
              <a:effectLst/>
              <a:latin typeface="+mj-lt"/>
              <a:ea typeface="Arial" panose="020B0604020202020204" pitchFamily="34" charset="0"/>
              <a:cs typeface="Times New Roman" panose="02020603050405020304" pitchFamily="18" charset="0"/>
            </a:endParaRPr>
          </a:p>
        </p:txBody>
      </p:sp>
      <p:pic>
        <p:nvPicPr>
          <p:cNvPr id="9" name="Picture 8" descr="A picture containing text, line, font, diagram&#10;&#10;Description automatically generated"/>
          <p:cNvPicPr/>
          <p:nvPr/>
        </p:nvPicPr>
        <p:blipFill>
          <a:blip r:embed="rId3">
            <a:extLst>
              <a:ext uri="{28A0092B-C50C-407E-A947-70E740481C1C}">
                <a14:useLocalDpi xmlns:a14="http://schemas.microsoft.com/office/drawing/2010/main" val="0"/>
              </a:ext>
            </a:extLst>
          </a:blip>
          <a:srcRect/>
          <a:stretch>
            <a:fillRect/>
          </a:stretch>
        </p:blipFill>
        <p:spPr bwMode="auto">
          <a:xfrm>
            <a:off x="12189030" y="3284511"/>
            <a:ext cx="5489370" cy="2895600"/>
          </a:xfrm>
          <a:prstGeom prst="rect">
            <a:avLst/>
          </a:prstGeom>
          <a:noFill/>
        </p:spPr>
      </p:pic>
      <p:sp>
        <p:nvSpPr>
          <p:cNvPr id="4" name="Rectangle 3"/>
          <p:cNvSpPr/>
          <p:nvPr/>
        </p:nvSpPr>
        <p:spPr>
          <a:xfrm>
            <a:off x="318913" y="1803507"/>
            <a:ext cx="17517937" cy="901593"/>
          </a:xfrm>
          <a:prstGeom prst="rect">
            <a:avLst/>
          </a:prstGeom>
        </p:spPr>
        <p:txBody>
          <a:bodyPr wrap="none">
            <a:spAutoFit/>
          </a:bodyPr>
          <a:lstStyle/>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a:t>
            </a:r>
            <a:r>
              <a:rPr lang="en-US" sz="4000" b="1">
                <a:solidFill>
                  <a:schemeClr val="bg1">
                    <a:lumMod val="10000"/>
                  </a:schemeClr>
                </a:solidFill>
                <a:latin typeface="+mj-lt"/>
                <a:ea typeface="Arial" panose="020B0604020202020204" pitchFamily="34" charset="0"/>
                <a:cs typeface="Times New Roman" panose="02020603050405020304" pitchFamily="18" charset="0"/>
              </a:rPr>
              <a:t> </a:t>
            </a:r>
            <a:r>
              <a:rPr lang="en-US" sz="4000">
                <a:solidFill>
                  <a:schemeClr val="bg1">
                    <a:lumMod val="10000"/>
                  </a:schemeClr>
                </a:solidFill>
                <a:latin typeface="+mj-lt"/>
                <a:ea typeface="Arial" panose="020B0604020202020204" pitchFamily="34" charset="0"/>
                <a:cs typeface="Times New Roman" panose="02020603050405020304" pitchFamily="18" charset="0"/>
              </a:rPr>
              <a:t>Hai đường thẳng song song với nhau khi chúng không có điểm chung nào.</a:t>
            </a:r>
            <a:endParaRPr lang="en-US" sz="4000">
              <a:solidFill>
                <a:schemeClr val="bg1">
                  <a:lumMod val="10000"/>
                </a:schemeClr>
              </a:solidFill>
              <a:effectLst/>
              <a:latin typeface="+mj-lt"/>
              <a:ea typeface="Arial" panose="020B0604020202020204" pitchFamily="34" charset="0"/>
              <a:cs typeface="Times New Roman" panose="02020603050405020304" pitchFamily="18" charset="0"/>
            </a:endParaRPr>
          </a:p>
        </p:txBody>
      </p:sp>
      <p:sp>
        <p:nvSpPr>
          <p:cNvPr id="5" name="Rectangle 4"/>
          <p:cNvSpPr/>
          <p:nvPr/>
        </p:nvSpPr>
        <p:spPr>
          <a:xfrm>
            <a:off x="318913" y="2943416"/>
            <a:ext cx="15621000" cy="6145272"/>
          </a:xfrm>
          <a:prstGeom prst="rect">
            <a:avLst/>
          </a:prstGeom>
        </p:spPr>
        <p:txBody>
          <a:bodyPr wrap="square">
            <a:spAutoFit/>
          </a:bodyPr>
          <a:lstStyle/>
          <a:p>
            <a:pPr algn="just">
              <a:lnSpc>
                <a:spcPct val="150000"/>
              </a:lnSpc>
              <a:spcAft>
                <a:spcPts val="800"/>
              </a:spcAft>
            </a:pPr>
            <a:r>
              <a:rPr lang="en-US" sz="4000" smtClean="0">
                <a:solidFill>
                  <a:schemeClr val="bg1">
                    <a:lumMod val="10000"/>
                  </a:schemeClr>
                </a:solidFill>
                <a:latin typeface="+mj-lt"/>
                <a:ea typeface="Arial" panose="020B0604020202020204" pitchFamily="34" charset="0"/>
                <a:cs typeface="Times New Roman" panose="02020603050405020304" pitchFamily="18" charset="0"/>
              </a:rPr>
              <a:t>-</a:t>
            </a:r>
            <a:r>
              <a:rPr lang="en-US" sz="4000" b="1" smtClean="0">
                <a:solidFill>
                  <a:schemeClr val="bg1">
                    <a:lumMod val="10000"/>
                  </a:schemeClr>
                </a:solidFill>
                <a:latin typeface="+mj-lt"/>
                <a:ea typeface="Arial" panose="020B0604020202020204" pitchFamily="34" charset="0"/>
                <a:cs typeface="Times New Roman" panose="02020603050405020304" pitchFamily="18" charset="0"/>
              </a:rPr>
              <a:t> Khái </a:t>
            </a:r>
            <a:r>
              <a:rPr lang="en-US" sz="4000" b="1">
                <a:solidFill>
                  <a:schemeClr val="bg1">
                    <a:lumMod val="10000"/>
                  </a:schemeClr>
                </a:solidFill>
                <a:latin typeface="+mj-lt"/>
                <a:ea typeface="Arial" panose="020B0604020202020204" pitchFamily="34" charset="0"/>
                <a:cs typeface="Times New Roman" panose="02020603050405020304" pitchFamily="18" charset="0"/>
              </a:rPr>
              <a:t>niệm:</a:t>
            </a:r>
            <a:endParaRPr lang="en-US" sz="4000">
              <a:solidFill>
                <a:schemeClr val="bg1">
                  <a:lumMod val="10000"/>
                </a:schemeClr>
              </a:solidFill>
              <a:latin typeface="+mj-lt"/>
              <a:ea typeface="Arial" panose="020B0604020202020204" pitchFamily="34" charset="0"/>
              <a:cs typeface="Times New Roman" panose="02020603050405020304" pitchFamily="18" charset="0"/>
            </a:endParaRPr>
          </a:p>
          <a:p>
            <a:pPr algn="just">
              <a:lnSpc>
                <a:spcPct val="150000"/>
              </a:lnSpc>
              <a:spcAft>
                <a:spcPts val="800"/>
              </a:spcAft>
            </a:pPr>
            <a:r>
              <a:rPr lang="en-US" sz="4000" b="1">
                <a:solidFill>
                  <a:schemeClr val="bg1">
                    <a:lumMod val="10000"/>
                  </a:schemeClr>
                </a:solidFill>
                <a:latin typeface="+mj-lt"/>
                <a:ea typeface="Arial" panose="020B0604020202020204" pitchFamily="34" charset="0"/>
                <a:cs typeface="Times New Roman" panose="02020603050405020304" pitchFamily="18" charset="0"/>
              </a:rPr>
              <a:t>Hình thang </a:t>
            </a:r>
            <a:r>
              <a:rPr lang="en-US" sz="4000">
                <a:solidFill>
                  <a:schemeClr val="bg1">
                    <a:lumMod val="10000"/>
                  </a:schemeClr>
                </a:solidFill>
                <a:latin typeface="+mj-lt"/>
                <a:ea typeface="Arial" panose="020B0604020202020204" pitchFamily="34" charset="0"/>
                <a:cs typeface="Times New Roman" panose="02020603050405020304" pitchFamily="18" charset="0"/>
              </a:rPr>
              <a:t>là tứ giác có hai cạnh đối song song.</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Hình </a:t>
            </a:r>
            <a:r>
              <a:rPr lang="en-US" sz="4000" smtClean="0">
                <a:solidFill>
                  <a:schemeClr val="bg1">
                    <a:lumMod val="10000"/>
                  </a:schemeClr>
                </a:solidFill>
                <a:latin typeface="+mj-lt"/>
                <a:ea typeface="Arial" panose="020B0604020202020204" pitchFamily="34" charset="0"/>
                <a:cs typeface="Times New Roman" panose="02020603050405020304" pitchFamily="18" charset="0"/>
              </a:rPr>
              <a:t>thang </a:t>
            </a:r>
            <a:r>
              <a:rPr lang="en-US" sz="4000">
                <a:solidFill>
                  <a:schemeClr val="bg1">
                    <a:lumMod val="10000"/>
                  </a:schemeClr>
                </a:solidFill>
                <a:latin typeface="+mj-lt"/>
                <a:ea typeface="Arial" panose="020B0604020202020204" pitchFamily="34" charset="0"/>
                <a:cs typeface="Times New Roman" panose="02020603050405020304" pitchFamily="18" charset="0"/>
              </a:rPr>
              <a:t>ABCD có:</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 Đáy nhỏ AB song song với đáy lớn CD.</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 Cạnh bên AD và BC.</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 Đường cao AH.</a:t>
            </a:r>
            <a:endParaRPr lang="en-US" sz="4000">
              <a:solidFill>
                <a:schemeClr val="bg1">
                  <a:lumMod val="10000"/>
                </a:schemeClr>
              </a:solidFill>
              <a:effectLst/>
              <a:latin typeface="+mj-lt"/>
              <a:ea typeface="Arial" panose="020B0604020202020204" pitchFamily="34"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10591800" y="8202846"/>
            <a:ext cx="2215260" cy="1771683"/>
          </a:xfrm>
          <a:prstGeom prst="rect">
            <a:avLst/>
          </a:prstGeom>
        </p:spPr>
      </p:pic>
    </p:spTree>
    <p:extLst>
      <p:ext uri="{BB962C8B-B14F-4D97-AF65-F5344CB8AC3E}">
        <p14:creationId xmlns:p14="http://schemas.microsoft.com/office/powerpoint/2010/main" val="32037052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anim calcmode="lin" valueType="num">
                                      <p:cBhvr>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500"/>
                                        <p:tgtEl>
                                          <p:spTgt spid="5">
                                            <p:txEl>
                                              <p:pRg st="2" end="2"/>
                                            </p:txEl>
                                          </p:spTgt>
                                        </p:tgtEl>
                                      </p:cBhvr>
                                    </p:animEffect>
                                    <p:anim calcmode="lin" valueType="num">
                                      <p:cBhvr>
                                        <p:cTn id="3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anim calcmode="lin" valueType="num">
                                      <p:cBhvr>
                                        <p:cTn id="4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nodeType="after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fade">
                                      <p:cBhvr>
                                        <p:cTn id="45" dur="500"/>
                                        <p:tgtEl>
                                          <p:spTgt spid="5">
                                            <p:txEl>
                                              <p:pRg st="4" end="4"/>
                                            </p:txEl>
                                          </p:spTgt>
                                        </p:tgtEl>
                                      </p:cBhvr>
                                    </p:animEffect>
                                    <p:anim calcmode="lin" valueType="num">
                                      <p:cBhvr>
                                        <p:cTn id="4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nodeType="after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fade">
                                      <p:cBhvr>
                                        <p:cTn id="51" dur="500"/>
                                        <p:tgtEl>
                                          <p:spTgt spid="5">
                                            <p:txEl>
                                              <p:pRg st="5" end="5"/>
                                            </p:txEl>
                                          </p:spTgt>
                                        </p:tgtEl>
                                      </p:cBhvr>
                                    </p:animEffect>
                                    <p:anim calcmode="lin" valueType="num">
                                      <p:cBhvr>
                                        <p:cTn id="5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9" name="TextBox 18"/>
              <p:cNvSpPr txBox="1"/>
              <p:nvPr/>
            </p:nvSpPr>
            <p:spPr>
              <a:xfrm>
                <a:off x="1143001" y="369394"/>
                <a:ext cx="15620999" cy="5612306"/>
              </a:xfrm>
              <a:prstGeom prst="rect">
                <a:avLst/>
              </a:prstGeom>
              <a:noFill/>
            </p:spPr>
            <p:txBody>
              <a:bodyPr wrap="square" rtlCol="0">
                <a:spAutoFit/>
              </a:bodyPr>
              <a:lstStyle/>
              <a:p>
                <a:pPr algn="just">
                  <a:lnSpc>
                    <a:spcPct val="150000"/>
                  </a:lnSpc>
                </a:pPr>
                <a:r>
                  <a:rPr kumimoji="0" lang="nl-NL" sz="4000" b="1" i="0" u="sng" strike="noStrike" kern="0" cap="none" spc="0" normalizeH="0" baseline="0" noProof="0" smtClean="0">
                    <a:ln>
                      <a:noFill/>
                    </a:ln>
                    <a:solidFill>
                      <a:srgbClr val="C00000"/>
                    </a:solidFill>
                    <a:effectLst/>
                    <a:uLnTx/>
                    <a:uFillTx/>
                    <a:latin typeface="Arial"/>
                    <a:ea typeface="+mn-ea"/>
                    <a:cs typeface="Arial" panose="020B0604020202020204" pitchFamily="34" charset="0"/>
                    <a:sym typeface="Arial"/>
                  </a:rPr>
                  <a:t>Nhận xét:</a:t>
                </a:r>
                <a:r>
                  <a:rPr kumimoji="0" lang="nl-NL" sz="4000" b="1" i="0" strike="noStrike" kern="0" cap="none" spc="0" normalizeH="0" baseline="0" noProof="0" smtClean="0">
                    <a:ln>
                      <a:noFill/>
                    </a:ln>
                    <a:solidFill>
                      <a:srgbClr val="C00000"/>
                    </a:solidFill>
                    <a:effectLst/>
                    <a:uLnTx/>
                    <a:uFillTx/>
                    <a:latin typeface="Arial"/>
                    <a:ea typeface="+mn-ea"/>
                    <a:cs typeface="Arial" panose="020B0604020202020204" pitchFamily="34" charset="0"/>
                    <a:sym typeface="Arial"/>
                  </a:rPr>
                  <a:t> </a:t>
                </a:r>
              </a:p>
              <a:p>
                <a:pPr algn="just">
                  <a:lnSpc>
                    <a:spcPct val="150000"/>
                  </a:lnSpc>
                </a:pPr>
                <a:r>
                  <a:rPr lang="en-US" sz="4000" smtClean="0">
                    <a:ea typeface="Arial" panose="020B0604020202020204" pitchFamily="34" charset="0"/>
                    <a:cs typeface="Times New Roman" panose="02020603050405020304" pitchFamily="18" charset="0"/>
                  </a:rPr>
                  <a:t>Hình </a:t>
                </a:r>
                <a:r>
                  <a:rPr lang="en-US" sz="4000">
                    <a:ea typeface="Arial" panose="020B0604020202020204" pitchFamily="34" charset="0"/>
                    <a:cs typeface="Times New Roman" panose="02020603050405020304" pitchFamily="18" charset="0"/>
                  </a:rPr>
                  <a:t>thang ABCD có: AB // CD.</a:t>
                </a:r>
              </a:p>
              <a:p>
                <a:pPr marL="571500" indent="-571500" algn="just">
                  <a:lnSpc>
                    <a:spcPct val="150000"/>
                  </a:lnSpc>
                  <a:buFont typeface="Arial" panose="020B0604020202020204" pitchFamily="34" charset="0"/>
                  <a:buChar char="•"/>
                </a:pPr>
                <a14:m>
                  <m:oMath xmlns:m="http://schemas.openxmlformats.org/officeDocument/2006/math">
                    <m:acc>
                      <m:accPr>
                        <m:chr m:val="̂"/>
                        <m:ctrlPr>
                          <a:rPr lang="en-US" sz="4000" i="1">
                            <a:effectLst/>
                            <a:ea typeface="Arial" panose="020B0604020202020204" pitchFamily="34" charset="0"/>
                            <a:cs typeface="Times New Roman" panose="02020603050405020304" pitchFamily="18" charset="0"/>
                          </a:rPr>
                        </m:ctrlPr>
                      </m:accPr>
                      <m:e>
                        <m:r>
                          <a:rPr lang="en-US" sz="4000" i="1">
                            <a:effectLst/>
                            <a:ea typeface="Arial" panose="020B0604020202020204" pitchFamily="34" charset="0"/>
                            <a:cs typeface="Times New Roman" panose="02020603050405020304" pitchFamily="18" charset="0"/>
                          </a:rPr>
                          <m:t>𝐴</m:t>
                        </m:r>
                      </m:e>
                    </m:acc>
                    <m:r>
                      <a:rPr lang="en-US" sz="4000" i="1">
                        <a:effectLst/>
                        <a:ea typeface="Arial" panose="020B0604020202020204" pitchFamily="34" charset="0"/>
                        <a:cs typeface="Times New Roman" panose="02020603050405020304" pitchFamily="18" charset="0"/>
                      </a:rPr>
                      <m:t>=</m:t>
                    </m:r>
                    <m:acc>
                      <m:accPr>
                        <m:chr m:val="̂"/>
                        <m:ctrlPr>
                          <a:rPr lang="en-US" sz="4000" i="1">
                            <a:effectLst/>
                            <a:ea typeface="Arial" panose="020B0604020202020204" pitchFamily="34" charset="0"/>
                            <a:cs typeface="Times New Roman" panose="02020603050405020304" pitchFamily="18" charset="0"/>
                          </a:rPr>
                        </m:ctrlPr>
                      </m:accPr>
                      <m:e>
                        <m:r>
                          <a:rPr lang="en-US" sz="4000" i="1">
                            <a:effectLst/>
                            <a:ea typeface="Arial" panose="020B0604020202020204" pitchFamily="34" charset="0"/>
                            <a:cs typeface="Times New Roman" panose="02020603050405020304" pitchFamily="18" charset="0"/>
                          </a:rPr>
                          <m:t>𝐵</m:t>
                        </m:r>
                      </m:e>
                    </m:acc>
                  </m:oMath>
                </a14:m>
                <a:endParaRPr lang="en-US" sz="4000">
                  <a:effectLst/>
                  <a:ea typeface="Arial" panose="020B060402020202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14:m>
                  <m:oMath xmlns:m="http://schemas.openxmlformats.org/officeDocument/2006/math">
                    <m:acc>
                      <m:accPr>
                        <m:chr m:val="̂"/>
                        <m:ctrlPr>
                          <a:rPr lang="en-US" sz="4000" i="1">
                            <a:effectLst/>
                            <a:ea typeface="Dotum" panose="020B0600000101010101" pitchFamily="34" charset="-127"/>
                            <a:cs typeface="Times New Roman" panose="02020603050405020304" pitchFamily="18" charset="0"/>
                          </a:rPr>
                        </m:ctrlPr>
                      </m:accPr>
                      <m:e>
                        <m:r>
                          <a:rPr lang="en-US" sz="4000" i="1">
                            <a:effectLst/>
                            <a:ea typeface="Dotum" panose="020B0600000101010101" pitchFamily="34" charset="-127"/>
                            <a:cs typeface="Times New Roman" panose="02020603050405020304" pitchFamily="18" charset="0"/>
                          </a:rPr>
                          <m:t>𝐶</m:t>
                        </m:r>
                      </m:e>
                    </m:acc>
                    <m:r>
                      <a:rPr lang="en-US" sz="4000" i="1">
                        <a:effectLst/>
                        <a:ea typeface="Dotum" panose="020B0600000101010101" pitchFamily="34" charset="-127"/>
                        <a:cs typeface="Times New Roman" panose="02020603050405020304" pitchFamily="18" charset="0"/>
                      </a:rPr>
                      <m:t>=</m:t>
                    </m:r>
                    <m:acc>
                      <m:accPr>
                        <m:chr m:val="̂"/>
                        <m:ctrlPr>
                          <a:rPr lang="en-US" sz="4000" i="1">
                            <a:effectLst/>
                            <a:ea typeface="Dotum" panose="020B0600000101010101" pitchFamily="34" charset="-127"/>
                            <a:cs typeface="Times New Roman" panose="02020603050405020304" pitchFamily="18" charset="0"/>
                          </a:rPr>
                        </m:ctrlPr>
                      </m:accPr>
                      <m:e>
                        <m:r>
                          <a:rPr lang="en-US" sz="4000" i="1">
                            <a:effectLst/>
                            <a:ea typeface="Dotum" panose="020B0600000101010101" pitchFamily="34" charset="-127"/>
                            <a:cs typeface="Times New Roman" panose="02020603050405020304" pitchFamily="18" charset="0"/>
                          </a:rPr>
                          <m:t>𝐷</m:t>
                        </m:r>
                      </m:e>
                    </m:acc>
                  </m:oMath>
                </a14:m>
                <a:endParaRPr lang="en-US" sz="4000">
                  <a:effectLst/>
                  <a:ea typeface="Arial" panose="020B0604020202020204" pitchFamily="34" charset="0"/>
                  <a:cs typeface="Times New Roman" panose="02020603050405020304" pitchFamily="18" charset="0"/>
                </a:endParaRPr>
              </a:p>
              <a:p>
                <a:pPr algn="just">
                  <a:lnSpc>
                    <a:spcPct val="150000"/>
                  </a:lnSpc>
                </a:pPr>
                <a:r>
                  <a:rPr lang="en-US" sz="4000">
                    <a:effectLst/>
                    <a:ea typeface="Arial" panose="020B0604020202020204" pitchFamily="34" charset="0"/>
                    <a:cs typeface="Times New Roman" panose="02020603050405020304" pitchFamily="18" charset="0"/>
                  </a:rPr>
                  <a:t>Vì </a:t>
                </a:r>
                <a14:m>
                  <m:oMath xmlns:m="http://schemas.openxmlformats.org/officeDocument/2006/math">
                    <m:acc>
                      <m:accPr>
                        <m:chr m:val="̂"/>
                        <m:ctrlPr>
                          <a:rPr lang="en-US" sz="4000" i="1">
                            <a:effectLst/>
                            <a:ea typeface="Arial" panose="020B0604020202020204" pitchFamily="34" charset="0"/>
                            <a:cs typeface="Times New Roman" panose="02020603050405020304" pitchFamily="18" charset="0"/>
                          </a:rPr>
                        </m:ctrlPr>
                      </m:accPr>
                      <m:e>
                        <m:r>
                          <a:rPr lang="en-US" sz="4000" i="1">
                            <a:effectLst/>
                            <a:ea typeface="Arial" panose="020B0604020202020204" pitchFamily="34" charset="0"/>
                            <a:cs typeface="Times New Roman" panose="02020603050405020304" pitchFamily="18" charset="0"/>
                          </a:rPr>
                          <m:t>𝐴</m:t>
                        </m:r>
                      </m:e>
                    </m:acc>
                  </m:oMath>
                </a14:m>
                <a:r>
                  <a:rPr lang="en-US" sz="4000">
                    <a:effectLst/>
                    <a:ea typeface="Dotum" panose="020B0600000101010101" pitchFamily="34" charset="-127"/>
                    <a:cs typeface="Times New Roman" panose="02020603050405020304" pitchFamily="18" charset="0"/>
                  </a:rPr>
                  <a:t> và </a:t>
                </a:r>
                <a14:m>
                  <m:oMath xmlns:m="http://schemas.openxmlformats.org/officeDocument/2006/math">
                    <m:acc>
                      <m:accPr>
                        <m:chr m:val="̂"/>
                        <m:ctrlPr>
                          <a:rPr lang="en-US" sz="4000" i="1">
                            <a:effectLst/>
                            <a:ea typeface="Dotum" panose="020B0600000101010101" pitchFamily="34" charset="-127"/>
                            <a:cs typeface="Times New Roman" panose="02020603050405020304" pitchFamily="18" charset="0"/>
                          </a:rPr>
                        </m:ctrlPr>
                      </m:accPr>
                      <m:e>
                        <m:r>
                          <a:rPr lang="en-US" sz="4000" i="1">
                            <a:effectLst/>
                            <a:ea typeface="Dotum" panose="020B0600000101010101" pitchFamily="34" charset="-127"/>
                            <a:cs typeface="Times New Roman" panose="02020603050405020304" pitchFamily="18" charset="0"/>
                          </a:rPr>
                          <m:t>𝐵</m:t>
                        </m:r>
                      </m:e>
                    </m:acc>
                  </m:oMath>
                </a14:m>
                <a:r>
                  <a:rPr lang="en-US" sz="4000">
                    <a:effectLst/>
                    <a:ea typeface="Dotum" panose="020B0600000101010101" pitchFamily="34" charset="-127"/>
                    <a:cs typeface="Times New Roman" panose="02020603050405020304" pitchFamily="18" charset="0"/>
                  </a:rPr>
                  <a:t> là hai góc kề cùng một đáy nhỏ AB nên hình thang ABCD là hình thang cân.</a:t>
                </a:r>
                <a:endParaRPr lang="en-US" sz="4000">
                  <a:effectLst/>
                  <a:ea typeface="Arial" panose="020B0604020202020204" pitchFamily="34" charset="0"/>
                  <a:cs typeface="Times New Roman" panose="02020603050405020304" pitchFamily="18"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1143001" y="369394"/>
                <a:ext cx="15620999" cy="5612306"/>
              </a:xfrm>
              <a:prstGeom prst="rect">
                <a:avLst/>
              </a:prstGeom>
              <a:blipFill>
                <a:blip r:embed="rId3"/>
                <a:stretch>
                  <a:fillRect l="-1405" r="-1366" b="-3804"/>
                </a:stretch>
              </a:blipFill>
            </p:spPr>
            <p:txBody>
              <a:bodyPr/>
              <a:lstStyle/>
              <a:p>
                <a:r>
                  <a:rPr lang="en-US">
                    <a:noFill/>
                  </a:rPr>
                  <a:t> </a:t>
                </a:r>
              </a:p>
            </p:txBody>
          </p:sp>
        </mc:Fallback>
      </mc:AlternateContent>
      <p:sp>
        <p:nvSpPr>
          <p:cNvPr id="23" name="Google Shape;2255;p39"/>
          <p:cNvSpPr/>
          <p:nvPr/>
        </p:nvSpPr>
        <p:spPr>
          <a:xfrm>
            <a:off x="17056689" y="445665"/>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373065" y="-42111"/>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227989" flipH="1">
            <a:off x="-122679" y="8588191"/>
            <a:ext cx="1642494" cy="1628122"/>
          </a:xfrm>
          <a:prstGeom prst="rect">
            <a:avLst/>
          </a:prstGeom>
        </p:spPr>
      </p:pic>
      <p:pic>
        <p:nvPicPr>
          <p:cNvPr id="22" name="Picture 5"/>
          <p:cNvPicPr>
            <a:picLocks noChangeAspect="1"/>
          </p:cNvPicPr>
          <p:nvPr/>
        </p:nvPicPr>
        <p:blipFill rotWithShape="1">
          <a:blip r:embed="rId10"/>
          <a:srcRect l="71258" t="36429"/>
          <a:stretch/>
        </p:blipFill>
        <p:spPr>
          <a:xfrm>
            <a:off x="16230600" y="7886700"/>
            <a:ext cx="1476804" cy="1907769"/>
          </a:xfrm>
          <a:prstGeom prst="rect">
            <a:avLst/>
          </a:prstGeom>
        </p:spPr>
      </p:pic>
      <p:pic>
        <p:nvPicPr>
          <p:cNvPr id="2" name="Picture 1"/>
          <p:cNvPicPr>
            <a:picLocks noChangeAspect="1"/>
          </p:cNvPicPr>
          <p:nvPr/>
        </p:nvPicPr>
        <p:blipFill>
          <a:blip r:embed="rId11"/>
          <a:stretch>
            <a:fillRect/>
          </a:stretch>
        </p:blipFill>
        <p:spPr>
          <a:xfrm>
            <a:off x="10199224" y="704840"/>
            <a:ext cx="6564776" cy="2993190"/>
          </a:xfrm>
          <a:prstGeom prst="rect">
            <a:avLst/>
          </a:prstGeom>
        </p:spPr>
      </p:pic>
      <p:grpSp>
        <p:nvGrpSpPr>
          <p:cNvPr id="15" name="Group 14"/>
          <p:cNvGrpSpPr/>
          <p:nvPr/>
        </p:nvGrpSpPr>
        <p:grpSpPr>
          <a:xfrm>
            <a:off x="2244868" y="6591300"/>
            <a:ext cx="13417263" cy="3124200"/>
            <a:chOff x="1134380" y="835172"/>
            <a:chExt cx="13417263" cy="3124200"/>
          </a:xfrm>
        </p:grpSpPr>
        <p:sp>
          <p:nvSpPr>
            <p:cNvPr id="16" name="Google Shape;136;p4"/>
            <p:cNvSpPr/>
            <p:nvPr/>
          </p:nvSpPr>
          <p:spPr>
            <a:xfrm>
              <a:off x="1134380" y="835172"/>
              <a:ext cx="13417263" cy="3124200"/>
            </a:xfrm>
            <a:prstGeom prst="wedgeRoundRectCallout">
              <a:avLst>
                <a:gd name="adj1" fmla="val 53135"/>
                <a:gd name="adj2" fmla="val -6140"/>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gn="ctr">
                <a:lnSpc>
                  <a:spcPct val="150000"/>
                </a:lnSpc>
              </a:pPr>
              <a:endParaRPr sz="4200" dirty="0">
                <a:solidFill>
                  <a:prstClr val="black"/>
                </a:solidFill>
                <a:latin typeface="Calibri"/>
                <a:ea typeface="Calibri"/>
                <a:cs typeface="Calibri"/>
                <a:sym typeface="Calibri"/>
              </a:endParaRPr>
            </a:p>
          </p:txBody>
        </p:sp>
        <p:sp>
          <p:nvSpPr>
            <p:cNvPr id="18" name="TextBox 17"/>
            <p:cNvSpPr txBox="1"/>
            <p:nvPr/>
          </p:nvSpPr>
          <p:spPr>
            <a:xfrm>
              <a:off x="1597644" y="873272"/>
              <a:ext cx="12684268" cy="3000821"/>
            </a:xfrm>
            <a:prstGeom prst="rect">
              <a:avLst/>
            </a:prstGeom>
            <a:noFill/>
          </p:spPr>
          <p:txBody>
            <a:bodyPr wrap="square" rtlCol="0">
              <a:spAutoFit/>
            </a:bodyPr>
            <a:lstStyle/>
            <a:p>
              <a:pPr>
                <a:lnSpc>
                  <a:spcPct val="150000"/>
                </a:lnSpc>
              </a:pPr>
              <a:r>
                <a:rPr lang="en-US" sz="4200" b="1" i="1" u="sng">
                  <a:solidFill>
                    <a:srgbClr val="0070C0"/>
                  </a:solidFill>
                  <a:cs typeface="Arial" panose="020B0604020202020204" pitchFamily="34" charset="0"/>
                </a:rPr>
                <a:t>Định nghĩa:</a:t>
              </a:r>
            </a:p>
            <a:p>
              <a:pPr>
                <a:lnSpc>
                  <a:spcPct val="150000"/>
                </a:lnSpc>
              </a:pPr>
              <a:r>
                <a:rPr lang="en-US" sz="4200" b="1">
                  <a:solidFill>
                    <a:prstClr val="black"/>
                  </a:solidFill>
                  <a:cs typeface="Arial" panose="020B0604020202020204" pitchFamily="34" charset="0"/>
                </a:rPr>
                <a:t>Hình thang cân </a:t>
              </a:r>
              <a:r>
                <a:rPr lang="en-US" sz="4200">
                  <a:solidFill>
                    <a:prstClr val="black"/>
                  </a:solidFill>
                  <a:cs typeface="Arial" panose="020B0604020202020204" pitchFamily="34" charset="0"/>
                </a:rPr>
                <a:t>là hình thang có hai góc kề một đáy bằng nhau.</a:t>
              </a:r>
              <a:endParaRPr lang="en-US" sz="4200" dirty="0" err="1">
                <a:solidFill>
                  <a:prstClr val="black"/>
                </a:solidFill>
                <a:cs typeface="Arial" panose="020B0604020202020204" pitchFamily="34" charset="0"/>
              </a:endParaRPr>
            </a:p>
          </p:txBody>
        </p:sp>
      </p:grpSp>
    </p:spTree>
    <p:extLst>
      <p:ext uri="{BB962C8B-B14F-4D97-AF65-F5344CB8AC3E}">
        <p14:creationId xmlns:p14="http://schemas.microsoft.com/office/powerpoint/2010/main" val="3513318875"/>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up)">
                                      <p:cBhvr>
                                        <p:cTn id="12" dur="500"/>
                                        <p:tgtEl>
                                          <p:spTgt spid="19">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Effect transition="in" filter="fade">
                                      <p:cBhvr>
                                        <p:cTn id="19" dur="500"/>
                                        <p:tgtEl>
                                          <p:spTgt spid="19">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9">
                                            <p:txEl>
                                              <p:pRg st="3" end="3"/>
                                            </p:txEl>
                                          </p:spTgt>
                                        </p:tgtEl>
                                        <p:attrNameLst>
                                          <p:attrName>style.visibility</p:attrName>
                                        </p:attrNameLst>
                                      </p:cBhvr>
                                      <p:to>
                                        <p:strVal val="visible"/>
                                      </p:to>
                                    </p:set>
                                    <p:animEffect transition="in" filter="fade">
                                      <p:cBhvr>
                                        <p:cTn id="23" dur="500"/>
                                        <p:tgtEl>
                                          <p:spTgt spid="19">
                                            <p:txEl>
                                              <p:pRg st="3" end="3"/>
                                            </p:txEl>
                                          </p:spTgt>
                                        </p:tgtEl>
                                      </p:cBhvr>
                                    </p:animEffect>
                                  </p:childTnLst>
                                </p:cTn>
                              </p:par>
                            </p:childTnLst>
                          </p:cTn>
                        </p:par>
                        <p:par>
                          <p:cTn id="24" fill="hold">
                            <p:stCondLst>
                              <p:cond delay="1500"/>
                            </p:stCondLst>
                            <p:childTnLst>
                              <p:par>
                                <p:cTn id="25" presetID="14" presetClass="entr" presetSubtype="10" fill="hold" nodeType="after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randombar(horizontal)">
                                      <p:cBhvr>
                                        <p:cTn id="27" dur="500"/>
                                        <p:tgtEl>
                                          <p:spTgt spid="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355637" y="1840854"/>
            <a:ext cx="17611521" cy="827455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5564396" y="324468"/>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(SGK </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53</a:t>
            </a:r>
            <a:r>
              <a:rPr lang="nl-NL"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dirty="0">
              <a:latin typeface="+mj-lt"/>
            </a:endParaRPr>
          </a:p>
        </p:txBody>
      </p:sp>
      <p:sp>
        <p:nvSpPr>
          <p:cNvPr id="44" name="Google Shape;2254;p39"/>
          <p:cNvSpPr/>
          <p:nvPr/>
        </p:nvSpPr>
        <p:spPr>
          <a:xfrm>
            <a:off x="5327696" y="79564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74796" y="9626554"/>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9000" y="1181100"/>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32600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 name="Oval Callout 21"/>
          <p:cNvSpPr/>
          <p:nvPr/>
        </p:nvSpPr>
        <p:spPr>
          <a:xfrm>
            <a:off x="5311654" y="4229100"/>
            <a:ext cx="1752600" cy="863426"/>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chemeClr val="accent3"/>
                </a:solidFill>
              </a:rPr>
              <a:t>Giải</a:t>
            </a:r>
            <a:endParaRPr lang="en-US" sz="4000" b="1" dirty="0">
              <a:solidFill>
                <a:schemeClr val="accent3"/>
              </a:solidFill>
            </a:endParaRPr>
          </a:p>
        </p:txBody>
      </p:sp>
      <p:sp>
        <p:nvSpPr>
          <p:cNvPr id="2" name="Rectangle 1"/>
          <p:cNvSpPr/>
          <p:nvPr/>
        </p:nvSpPr>
        <p:spPr>
          <a:xfrm>
            <a:off x="533400" y="2020786"/>
            <a:ext cx="12120858" cy="1839606"/>
          </a:xfrm>
          <a:prstGeom prst="rect">
            <a:avLst/>
          </a:prstGeom>
        </p:spPr>
        <p:txBody>
          <a:bodyPr wrap="square">
            <a:spAutoFit/>
          </a:bodyPr>
          <a:lstStyle/>
          <a:p>
            <a:pPr algn="just">
              <a:lnSpc>
                <a:spcPct val="150000"/>
              </a:lnSpc>
            </a:pPr>
            <a:r>
              <a:rPr lang="en-US" sz="4000" smtClean="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Chứng minh rằng hai góc kể một cạnh bên của hình thang bù nhau.</a:t>
            </a:r>
            <a:endParaRPr lang="en-US" sz="32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642236" y="5529931"/>
                <a:ext cx="14365997" cy="4185569"/>
              </a:xfrm>
              <a:prstGeom prst="rect">
                <a:avLst/>
              </a:prstGeom>
            </p:spPr>
            <p:txBody>
              <a:bodyPr wrap="square">
                <a:spAutoFit/>
              </a:bodyPr>
              <a:lstStyle/>
              <a:p>
                <a:pPr>
                  <a:lnSpc>
                    <a:spcPct val="150000"/>
                  </a:lnSpc>
                  <a:spcAft>
                    <a:spcPts val="800"/>
                  </a:spcAft>
                </a:pPr>
                <a:r>
                  <a:rPr lang="en-US" sz="4000">
                    <a:ea typeface="Arial" panose="020B0604020202020204" pitchFamily="34" charset="0"/>
                    <a:cs typeface="Times New Roman" panose="02020603050405020304" pitchFamily="18" charset="0"/>
                  </a:rPr>
                  <a:t>Vì ABCD là hình thang (AB // CD) nên:</a:t>
                </a:r>
              </a:p>
              <a:p>
                <a:pPr algn="ctr">
                  <a:lnSpc>
                    <a:spcPct val="150000"/>
                  </a:lnSpc>
                  <a:spcAft>
                    <a:spcPts val="800"/>
                  </a:spcAft>
                </a:pPr>
                <a14:m>
                  <m:oMath xmlns:m="http://schemas.openxmlformats.org/officeDocument/2006/math">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D</m:t>
                        </m:r>
                      </m:e>
                    </m:acc>
                    <m:r>
                      <a:rPr lang="en-US" sz="4000">
                        <a:effectLst/>
                        <a:ea typeface="Arial" panose="020B0604020202020204" pitchFamily="34" charset="0"/>
                        <a:cs typeface="Times New Roman" panose="02020603050405020304" pitchFamily="18" charset="0"/>
                      </a:rPr>
                      <m:t>=</m:t>
                    </m:r>
                    <m:acc>
                      <m:accPr>
                        <m:chr m:val="̂"/>
                        <m:ctrlPr>
                          <a:rPr lang="en-US" sz="4000" i="1">
                            <a:effectLst/>
                            <a:ea typeface="Arial" panose="020B0604020202020204" pitchFamily="34" charset="0"/>
                            <a:cs typeface="Times New Roman" panose="02020603050405020304" pitchFamily="18" charset="0"/>
                          </a:rPr>
                        </m:ctrlPr>
                      </m:accPr>
                      <m:e>
                        <m:sSub>
                          <m:sSubPr>
                            <m:ctrlPr>
                              <a:rPr lang="en-US" sz="4000" i="1">
                                <a:effectLst/>
                                <a:ea typeface="Arial" panose="020B0604020202020204" pitchFamily="34" charset="0"/>
                                <a:cs typeface="Times New Roman" panose="02020603050405020304" pitchFamily="18" charset="0"/>
                              </a:rPr>
                            </m:ctrlPr>
                          </m:sSubPr>
                          <m:e>
                            <m:r>
                              <m:rPr>
                                <m:sty m:val="p"/>
                              </m:rPr>
                              <a:rPr lang="en-US" sz="4000">
                                <a:effectLst/>
                                <a:ea typeface="Arial" panose="020B0604020202020204" pitchFamily="34" charset="0"/>
                                <a:cs typeface="Times New Roman" panose="02020603050405020304" pitchFamily="18" charset="0"/>
                              </a:rPr>
                              <m:t>A</m:t>
                            </m:r>
                          </m:e>
                          <m:sub>
                            <m:r>
                              <a:rPr lang="en-US" sz="4000">
                                <a:effectLst/>
                                <a:ea typeface="Arial" panose="020B0604020202020204" pitchFamily="34" charset="0"/>
                                <a:cs typeface="Times New Roman" panose="02020603050405020304" pitchFamily="18" charset="0"/>
                              </a:rPr>
                              <m:t>1</m:t>
                            </m:r>
                          </m:sub>
                        </m:sSub>
                      </m:e>
                    </m:acc>
                  </m:oMath>
                </a14:m>
                <a:r>
                  <a:rPr lang="en-US" sz="4000">
                    <a:effectLst/>
                    <a:ea typeface="Dotum" panose="020B0600000101010101" pitchFamily="34" charset="-127"/>
                    <a:cs typeface="Times New Roman" panose="02020603050405020304" pitchFamily="18" charset="0"/>
                  </a:rPr>
                  <a:t> (đồng vị).</a:t>
                </a:r>
                <a:endParaRPr lang="en-US" sz="4000">
                  <a:effectLst/>
                  <a:ea typeface="Arial" panose="020B0604020202020204" pitchFamily="34" charset="0"/>
                  <a:cs typeface="Times New Roman" panose="02020603050405020304" pitchFamily="18" charset="0"/>
                </a:endParaRPr>
              </a:p>
              <a:p>
                <a:pPr>
                  <a:lnSpc>
                    <a:spcPct val="150000"/>
                  </a:lnSpc>
                  <a:spcAft>
                    <a:spcPts val="800"/>
                  </a:spcAft>
                </a:pPr>
                <a:r>
                  <a:rPr lang="en-US" sz="4000">
                    <a:effectLst/>
                    <a:ea typeface="Arial" panose="020B0604020202020204" pitchFamily="34" charset="0"/>
                    <a:cs typeface="Times New Roman" panose="02020603050405020304" pitchFamily="18" charset="0"/>
                  </a:rPr>
                  <a:t>Do </a:t>
                </a:r>
                <a14:m>
                  <m:oMath xmlns:m="http://schemas.openxmlformats.org/officeDocument/2006/math">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DAB</m:t>
                        </m:r>
                      </m:e>
                    </m:acc>
                    <m:r>
                      <a:rPr lang="en-US" sz="4000">
                        <a:effectLst/>
                        <a:ea typeface="Arial" panose="020B0604020202020204" pitchFamily="34" charset="0"/>
                        <a:cs typeface="Times New Roman" panose="02020603050405020304" pitchFamily="18" charset="0"/>
                      </a:rPr>
                      <m:t>+</m:t>
                    </m:r>
                    <m:acc>
                      <m:accPr>
                        <m:chr m:val="̂"/>
                        <m:ctrlPr>
                          <a:rPr lang="en-US" sz="4000" i="1">
                            <a:effectLst/>
                            <a:ea typeface="Arial" panose="020B0604020202020204" pitchFamily="34" charset="0"/>
                            <a:cs typeface="Times New Roman" panose="02020603050405020304" pitchFamily="18" charset="0"/>
                          </a:rPr>
                        </m:ctrlPr>
                      </m:accPr>
                      <m:e>
                        <m:sSub>
                          <m:sSubPr>
                            <m:ctrlPr>
                              <a:rPr lang="en-US" sz="4000" i="1">
                                <a:effectLst/>
                                <a:ea typeface="Arial" panose="020B0604020202020204" pitchFamily="34" charset="0"/>
                                <a:cs typeface="Times New Roman" panose="02020603050405020304" pitchFamily="18" charset="0"/>
                              </a:rPr>
                            </m:ctrlPr>
                          </m:sSubPr>
                          <m:e>
                            <m:r>
                              <m:rPr>
                                <m:sty m:val="p"/>
                              </m:rPr>
                              <a:rPr lang="en-US" sz="4000">
                                <a:effectLst/>
                                <a:ea typeface="Arial" panose="020B0604020202020204" pitchFamily="34" charset="0"/>
                                <a:cs typeface="Times New Roman" panose="02020603050405020304" pitchFamily="18" charset="0"/>
                              </a:rPr>
                              <m:t>A</m:t>
                            </m:r>
                          </m:e>
                          <m:sub>
                            <m:r>
                              <a:rPr lang="en-US" sz="4000">
                                <a:effectLst/>
                                <a:ea typeface="Arial" panose="020B0604020202020204" pitchFamily="34" charset="0"/>
                                <a:cs typeface="Times New Roman" panose="02020603050405020304" pitchFamily="18" charset="0"/>
                              </a:rPr>
                              <m:t>1</m:t>
                            </m:r>
                          </m:sub>
                        </m:sSub>
                      </m:e>
                    </m:acc>
                    <m:r>
                      <a:rPr lang="en-US" sz="4000">
                        <a:effectLst/>
                        <a:ea typeface="Arial" panose="020B0604020202020204" pitchFamily="34" charset="0"/>
                        <a:cs typeface="Times New Roman" panose="02020603050405020304" pitchFamily="18" charset="0"/>
                      </a:rPr>
                      <m:t>=</m:t>
                    </m:r>
                    <m:sSup>
                      <m:sSupPr>
                        <m:ctrlPr>
                          <a:rPr lang="en-US" sz="4000" i="1">
                            <a:effectLst/>
                            <a:ea typeface="Arial" panose="020B0604020202020204" pitchFamily="34" charset="0"/>
                            <a:cs typeface="Times New Roman" panose="02020603050405020304" pitchFamily="18" charset="0"/>
                          </a:rPr>
                        </m:ctrlPr>
                      </m:sSupPr>
                      <m:e>
                        <m:r>
                          <a:rPr lang="en-US" sz="4000">
                            <a:effectLst/>
                            <a:ea typeface="Arial" panose="020B0604020202020204" pitchFamily="34" charset="0"/>
                            <a:cs typeface="Times New Roman" panose="02020603050405020304" pitchFamily="18" charset="0"/>
                          </a:rPr>
                          <m:t>180</m:t>
                        </m:r>
                      </m:e>
                      <m:sup>
                        <m:r>
                          <m:rPr>
                            <m:sty m:val="p"/>
                          </m:rPr>
                          <a:rPr lang="en-US" sz="4000">
                            <a:effectLst/>
                            <a:ea typeface="Arial" panose="020B0604020202020204" pitchFamily="34" charset="0"/>
                            <a:cs typeface="Times New Roman" panose="02020603050405020304" pitchFamily="18" charset="0"/>
                          </a:rPr>
                          <m:t>o</m:t>
                        </m:r>
                      </m:sup>
                    </m:sSup>
                  </m:oMath>
                </a14:m>
                <a:r>
                  <a:rPr lang="en-US" sz="4000">
                    <a:effectLst/>
                    <a:ea typeface="Dotum" panose="020B0600000101010101" pitchFamily="34" charset="-127"/>
                    <a:cs typeface="Times New Roman" panose="02020603050405020304" pitchFamily="18" charset="0"/>
                  </a:rPr>
                  <a:t> (hai góc kề bù)</a:t>
                </a:r>
                <a:endParaRPr lang="en-US" sz="4000">
                  <a:effectLst/>
                  <a:ea typeface="Arial" panose="020B0604020202020204" pitchFamily="34" charset="0"/>
                  <a:cs typeface="Times New Roman" panose="02020603050405020304" pitchFamily="18" charset="0"/>
                </a:endParaRPr>
              </a:p>
              <a:p>
                <a:pPr algn="ctr">
                  <a:lnSpc>
                    <a:spcPct val="150000"/>
                  </a:lnSpc>
                  <a:spcAft>
                    <a:spcPts val="800"/>
                  </a:spcAft>
                </a:pPr>
                <a:r>
                  <a:rPr lang="en-US" sz="4000">
                    <a:effectLst/>
                    <a:ea typeface="Arial" panose="020B0604020202020204" pitchFamily="34" charset="0"/>
                    <a:cs typeface="Times New Roman" panose="02020603050405020304" pitchFamily="18" charset="0"/>
                  </a:rPr>
                  <a:t>Suy ra: </a:t>
                </a:r>
                <a14:m>
                  <m:oMath xmlns:m="http://schemas.openxmlformats.org/officeDocument/2006/math">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D</m:t>
                        </m:r>
                      </m:e>
                    </m:acc>
                    <m:r>
                      <a:rPr lang="en-US" sz="4000">
                        <a:effectLst/>
                        <a:ea typeface="Arial" panose="020B0604020202020204" pitchFamily="34" charset="0"/>
                        <a:cs typeface="Times New Roman" panose="02020603050405020304" pitchFamily="18" charset="0"/>
                      </a:rPr>
                      <m:t>+</m:t>
                    </m:r>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DAB</m:t>
                        </m:r>
                      </m:e>
                    </m:acc>
                    <m:r>
                      <a:rPr lang="en-US" sz="4000">
                        <a:effectLst/>
                        <a:ea typeface="Arial" panose="020B0604020202020204" pitchFamily="34" charset="0"/>
                        <a:cs typeface="Times New Roman" panose="02020603050405020304" pitchFamily="18" charset="0"/>
                      </a:rPr>
                      <m:t>=</m:t>
                    </m:r>
                    <m:sSup>
                      <m:sSupPr>
                        <m:ctrlPr>
                          <a:rPr lang="en-US" sz="4000" i="1">
                            <a:effectLst/>
                            <a:ea typeface="Arial" panose="020B0604020202020204" pitchFamily="34" charset="0"/>
                            <a:cs typeface="Times New Roman" panose="02020603050405020304" pitchFamily="18" charset="0"/>
                          </a:rPr>
                        </m:ctrlPr>
                      </m:sSupPr>
                      <m:e>
                        <m:r>
                          <a:rPr lang="en-US" sz="4000">
                            <a:effectLst/>
                            <a:ea typeface="Arial" panose="020B0604020202020204" pitchFamily="34" charset="0"/>
                            <a:cs typeface="Times New Roman" panose="02020603050405020304" pitchFamily="18" charset="0"/>
                          </a:rPr>
                          <m:t>180</m:t>
                        </m:r>
                      </m:e>
                      <m:sup>
                        <m:r>
                          <m:rPr>
                            <m:sty m:val="p"/>
                          </m:rPr>
                          <a:rPr lang="en-US" sz="4000">
                            <a:effectLst/>
                            <a:ea typeface="Arial" panose="020B0604020202020204" pitchFamily="34" charset="0"/>
                            <a:cs typeface="Times New Roman" panose="02020603050405020304" pitchFamily="18" charset="0"/>
                          </a:rPr>
                          <m:t>o</m:t>
                        </m:r>
                      </m:sup>
                    </m:sSup>
                  </m:oMath>
                </a14:m>
                <a:r>
                  <a:rPr lang="en-US" sz="4000">
                    <a:effectLst/>
                    <a:ea typeface="Dotum" panose="020B0600000101010101" pitchFamily="34" charset="-127"/>
                    <a:cs typeface="Times New Roman" panose="02020603050405020304" pitchFamily="18" charset="0"/>
                  </a:rPr>
                  <a:t>.</a:t>
                </a:r>
                <a:endParaRPr lang="en-US" sz="4000">
                  <a:effectLst/>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642236" y="5529931"/>
                <a:ext cx="14365997" cy="4185569"/>
              </a:xfrm>
              <a:prstGeom prst="rect">
                <a:avLst/>
              </a:prstGeom>
              <a:blipFill>
                <a:blip r:embed="rId3"/>
                <a:stretch>
                  <a:fillRect l="-1485" b="-2329"/>
                </a:stretch>
              </a:blipFill>
            </p:spPr>
            <p:txBody>
              <a:bodyPr/>
              <a:lstStyle/>
              <a:p>
                <a:r>
                  <a:rPr lang="en-US">
                    <a:noFill/>
                  </a:rPr>
                  <a:t> </a:t>
                </a:r>
              </a:p>
            </p:txBody>
          </p:sp>
        </mc:Fallback>
      </mc:AlternateContent>
      <p:pic>
        <p:nvPicPr>
          <p:cNvPr id="15" name="Picture 14" descr="A picture containing line, diagram, plot, design&#10;&#10;Description automatically generated"/>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12649200" y="1983105"/>
            <a:ext cx="5202555" cy="3160395"/>
          </a:xfrm>
          <a:prstGeom prst="rect">
            <a:avLst/>
          </a:prstGeom>
        </p:spPr>
      </p:pic>
      <p:pic>
        <p:nvPicPr>
          <p:cNvPr id="6" name="Picture 5"/>
          <p:cNvPicPr>
            <a:picLocks noChangeAspect="1"/>
          </p:cNvPicPr>
          <p:nvPr/>
        </p:nvPicPr>
        <p:blipFill>
          <a:blip r:embed="rId6"/>
          <a:stretch>
            <a:fillRect/>
          </a:stretch>
        </p:blipFill>
        <p:spPr>
          <a:xfrm>
            <a:off x="13438713" y="6539232"/>
            <a:ext cx="3645724" cy="3639627"/>
          </a:xfrm>
          <a:prstGeom prst="rect">
            <a:avLst/>
          </a:prstGeom>
        </p:spPr>
      </p:pic>
    </p:spTree>
    <p:extLst>
      <p:ext uri="{BB962C8B-B14F-4D97-AF65-F5344CB8AC3E}">
        <p14:creationId xmlns:p14="http://schemas.microsoft.com/office/powerpoint/2010/main" val="1855056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31"/>
                                        </p:tgtEl>
                                        <p:attrNameLst>
                                          <p:attrName>style.visibility</p:attrName>
                                        </p:attrNameLst>
                                      </p:cBhvr>
                                      <p:to>
                                        <p:strVal val="visible"/>
                                      </p:to>
                                    </p:set>
                                    <p:animEffect transition="in" filter="fade">
                                      <p:cBhvr>
                                        <p:cTn id="12" dur="500"/>
                                        <p:tgtEl>
                                          <p:spTgt spid="22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down)">
                                      <p:cBhvr>
                                        <p:cTn id="28" dur="500"/>
                                        <p:tgtEl>
                                          <p:spTgt spid="5">
                                            <p:txEl>
                                              <p:pRg st="0" end="0"/>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2"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304800" y="9517615"/>
            <a:ext cx="676383" cy="520732"/>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sp>
        <p:nvSpPr>
          <p:cNvPr id="25" name="TextBox 24"/>
          <p:cNvSpPr txBox="1"/>
          <p:nvPr/>
        </p:nvSpPr>
        <p:spPr>
          <a:xfrm>
            <a:off x="6781800" y="414254"/>
            <a:ext cx="5329308" cy="938719"/>
          </a:xfrm>
          <a:prstGeom prst="rect">
            <a:avLst/>
          </a:prstGeom>
          <a:noFill/>
        </p:spPr>
        <p:txBody>
          <a:bodyPr wrap="square" rtlCol="0">
            <a:spAutoFit/>
          </a:bodyPr>
          <a:lstStyle/>
          <a:p>
            <a:pPr algn="ctr"/>
            <a:r>
              <a:rPr lang="en-US" sz="5500" b="1" dirty="0" smtClean="0">
                <a:solidFill>
                  <a:srgbClr val="FF0000"/>
                </a:solidFill>
                <a:cs typeface="Arial" panose="020B0604020202020204" pitchFamily="34" charset="0"/>
              </a:rPr>
              <a:t>LUYỆN TẬP 1</a:t>
            </a:r>
            <a:endParaRPr lang="en-US" sz="5500" b="1" dirty="0">
              <a:solidFill>
                <a:srgbClr val="FF0000"/>
              </a:solidFill>
              <a:cs typeface="Arial" panose="020B0604020202020204" pitchFamily="34" charset="0"/>
            </a:endParaRPr>
          </a:p>
        </p:txBody>
      </p:sp>
      <p:sp>
        <p:nvSpPr>
          <p:cNvPr id="28" name="Oval Callout 27"/>
          <p:cNvSpPr/>
          <p:nvPr/>
        </p:nvSpPr>
        <p:spPr>
          <a:xfrm>
            <a:off x="11983794" y="2876611"/>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rgbClr val="FFFFFF"/>
                </a:solidFill>
              </a:rPr>
              <a:t>Giải</a:t>
            </a:r>
            <a:endParaRPr lang="en-US" sz="4000" b="1" dirty="0">
              <a:solidFill>
                <a:srgbClr val="FFFFFF"/>
              </a:solidFill>
            </a:endParaRPr>
          </a:p>
        </p:txBody>
      </p:sp>
      <mc:AlternateContent xmlns:mc="http://schemas.openxmlformats.org/markup-compatibility/2006">
        <mc:Choice xmlns:a14="http://schemas.microsoft.com/office/drawing/2010/main" Requires="a14">
          <p:sp>
            <p:nvSpPr>
              <p:cNvPr id="3" name="Rectangle 2"/>
              <p:cNvSpPr/>
              <p:nvPr/>
            </p:nvSpPr>
            <p:spPr>
              <a:xfrm>
                <a:off x="492953" y="1562100"/>
                <a:ext cx="17907000" cy="927177"/>
              </a:xfrm>
              <a:prstGeom prst="rect">
                <a:avLst/>
              </a:prstGeom>
            </p:spPr>
            <p:txBody>
              <a:bodyPr wrap="square">
                <a:spAutoFit/>
              </a:bodyPr>
              <a:lstStyle/>
              <a:p>
                <a:pPr lvl="0">
                  <a:lnSpc>
                    <a:spcPct val="150000"/>
                  </a:lnSpc>
                  <a:spcAft>
                    <a:spcPts val="800"/>
                  </a:spcAft>
                </a:pPr>
                <a:r>
                  <a:rPr lang="en-US" sz="4000">
                    <a:solidFill>
                      <a:srgbClr val="000000"/>
                    </a:solidFill>
                    <a:latin typeface="OpenSans"/>
                  </a:rPr>
                  <a:t>Tính các góc của hình thang cân ABCD (AB // CD), biết </a:t>
                </a: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C</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D</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40</m:t>
                        </m:r>
                      </m:e>
                      <m:sup>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a:solidFill>
                      <a:srgbClr val="434343"/>
                    </a:solidFill>
                    <a:latin typeface="Times New Roman" panose="02020603050405020304" pitchFamily="18" charset="0"/>
                    <a:ea typeface="Dotum" panose="020B0600000101010101" pitchFamily="34" charset="-127"/>
                    <a:cs typeface="Times New Roman" panose="02020603050405020304" pitchFamily="18" charset="0"/>
                  </a:rPr>
                  <a:t> </a:t>
                </a:r>
                <a:r>
                  <a:rPr lang="en-US" sz="4000" smtClean="0">
                    <a:solidFill>
                      <a:srgbClr val="000000"/>
                    </a:solidFill>
                    <a:latin typeface="OpenSans"/>
                  </a:rPr>
                  <a:t>(</a:t>
                </a:r>
                <a:r>
                  <a:rPr lang="en-US" sz="4000">
                    <a:solidFill>
                      <a:srgbClr val="000000"/>
                    </a:solidFill>
                    <a:latin typeface="OpenSans"/>
                  </a:rPr>
                  <a:t>H.3.15</a:t>
                </a:r>
                <a:r>
                  <a:rPr lang="en-US" sz="4000" smtClean="0">
                    <a:solidFill>
                      <a:srgbClr val="000000"/>
                    </a:solidFill>
                    <a:latin typeface="OpenSans"/>
                  </a:rPr>
                  <a:t>)</a:t>
                </a:r>
                <a:endParaRPr lang="en-US" sz="4000">
                  <a:solidFill>
                    <a:srgbClr val="000000"/>
                  </a:solidFill>
                  <a:latin typeface="OpenSans"/>
                </a:endParaRPr>
              </a:p>
            </p:txBody>
          </p:sp>
        </mc:Choice>
        <mc:Fallback>
          <p:sp>
            <p:nvSpPr>
              <p:cNvPr id="3" name="Rectangle 2"/>
              <p:cNvSpPr>
                <a:spLocks noRot="1" noChangeAspect="1" noMove="1" noResize="1" noEditPoints="1" noAdjustHandles="1" noChangeArrowheads="1" noChangeShapeType="1" noTextEdit="1"/>
              </p:cNvSpPr>
              <p:nvPr/>
            </p:nvSpPr>
            <p:spPr>
              <a:xfrm>
                <a:off x="492953" y="1562100"/>
                <a:ext cx="17907000" cy="927177"/>
              </a:xfrm>
              <a:prstGeom prst="rect">
                <a:avLst/>
              </a:prstGeom>
              <a:blipFill>
                <a:blip r:embed="rId3"/>
                <a:stretch>
                  <a:fillRect l="-1226" b="-2697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7619484" y="3984465"/>
                <a:ext cx="11125716" cy="6150082"/>
              </a:xfrm>
              <a:prstGeom prst="rect">
                <a:avLst/>
              </a:prstGeom>
            </p:spPr>
            <p:txBody>
              <a:bodyPr wrap="square">
                <a:spAutoFit/>
              </a:bodyPr>
              <a:lstStyle/>
              <a:p>
                <a:pPr>
                  <a:lnSpc>
                    <a:spcPct val="150000"/>
                  </a:lnSpc>
                  <a:spcAft>
                    <a:spcPts val="800"/>
                  </a:spcAft>
                </a:pPr>
                <a:r>
                  <a:rPr lang="en-US" sz="4000" smtClean="0">
                    <a:ea typeface="Arial" panose="020B0604020202020204" pitchFamily="34" charset="0"/>
                    <a:cs typeface="Times New Roman" panose="02020603050405020304" pitchFamily="18" charset="0"/>
                  </a:rPr>
                  <a:t>Vì ABCD là hình thang cân (AB // CD) nên:</a:t>
                </a:r>
              </a:p>
              <a:p>
                <a:pPr>
                  <a:lnSpc>
                    <a:spcPct val="150000"/>
                  </a:lnSpc>
                  <a:spcAft>
                    <a:spcPts val="800"/>
                  </a:spcAft>
                </a:pPr>
                <a14:m>
                  <m:oMath xmlns:m="http://schemas.openxmlformats.org/officeDocument/2006/math">
                    <m:acc>
                      <m:accPr>
                        <m:chr m:val="̂"/>
                        <m:ctrlPr>
                          <a:rPr lang="en-US" sz="4000" i="1" smtClean="0">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C</m:t>
                        </m:r>
                      </m:e>
                    </m:acc>
                    <m:r>
                      <a:rPr lang="en-US" sz="4000">
                        <a:effectLst/>
                        <a:ea typeface="Arial" panose="020B0604020202020204" pitchFamily="34" charset="0"/>
                        <a:cs typeface="Times New Roman" panose="02020603050405020304" pitchFamily="18" charset="0"/>
                      </a:rPr>
                      <m:t>=</m:t>
                    </m:r>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D</m:t>
                        </m:r>
                      </m:e>
                    </m:acc>
                    <m:r>
                      <a:rPr lang="en-US" sz="4000">
                        <a:effectLst/>
                        <a:ea typeface="Arial" panose="020B0604020202020204" pitchFamily="34" charset="0"/>
                        <a:cs typeface="Times New Roman" panose="02020603050405020304" pitchFamily="18" charset="0"/>
                      </a:rPr>
                      <m:t>=</m:t>
                    </m:r>
                    <m:sSup>
                      <m:sSupPr>
                        <m:ctrlPr>
                          <a:rPr lang="en-US" sz="4000" i="1">
                            <a:effectLst/>
                            <a:ea typeface="Arial" panose="020B0604020202020204" pitchFamily="34" charset="0"/>
                            <a:cs typeface="Times New Roman" panose="02020603050405020304" pitchFamily="18" charset="0"/>
                          </a:rPr>
                        </m:ctrlPr>
                      </m:sSupPr>
                      <m:e>
                        <m:r>
                          <a:rPr lang="en-US" sz="4000">
                            <a:effectLst/>
                            <a:ea typeface="Arial" panose="020B0604020202020204" pitchFamily="34" charset="0"/>
                            <a:cs typeface="Times New Roman" panose="02020603050405020304" pitchFamily="18" charset="0"/>
                          </a:rPr>
                          <m:t>40</m:t>
                        </m:r>
                      </m:e>
                      <m:sup>
                        <m:r>
                          <m:rPr>
                            <m:sty m:val="p"/>
                          </m:rPr>
                          <a:rPr lang="en-US" sz="4000">
                            <a:effectLst/>
                            <a:ea typeface="Arial" panose="020B0604020202020204" pitchFamily="34" charset="0"/>
                            <a:cs typeface="Times New Roman" panose="02020603050405020304" pitchFamily="18" charset="0"/>
                          </a:rPr>
                          <m:t>o</m:t>
                        </m:r>
                      </m:sup>
                    </m:sSup>
                  </m:oMath>
                </a14:m>
                <a:r>
                  <a:rPr lang="en-US" sz="4000">
                    <a:effectLst/>
                    <a:ea typeface="Dotum" panose="020B0600000101010101" pitchFamily="34" charset="-127"/>
                    <a:cs typeface="Times New Roman" panose="02020603050405020304" pitchFamily="18" charset="0"/>
                  </a:rPr>
                  <a:t> </a:t>
                </a:r>
                <a:r>
                  <a:rPr lang="en-US" sz="4000" smtClean="0">
                    <a:ea typeface="Dotum" panose="020B0600000101010101" pitchFamily="34" charset="-127"/>
                    <a:cs typeface="Times New Roman" panose="02020603050405020304" pitchFamily="18" charset="0"/>
                  </a:rPr>
                  <a:t>; </a:t>
                </a:r>
                <a14:m>
                  <m:oMath xmlns:m="http://schemas.openxmlformats.org/officeDocument/2006/math">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A</m:t>
                        </m:r>
                      </m:e>
                    </m:acc>
                    <m:r>
                      <a:rPr lang="en-US" sz="4000">
                        <a:effectLst/>
                        <a:ea typeface="Dotum" panose="020B0600000101010101" pitchFamily="34" charset="-127"/>
                        <a:cs typeface="Times New Roman" panose="02020603050405020304" pitchFamily="18" charset="0"/>
                      </a:rPr>
                      <m:t>=</m:t>
                    </m:r>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B</m:t>
                        </m:r>
                      </m:e>
                    </m:acc>
                  </m:oMath>
                </a14:m>
                <a:r>
                  <a:rPr lang="en-US" sz="4000">
                    <a:effectLst/>
                    <a:ea typeface="Dotum" panose="020B0600000101010101" pitchFamily="34" charset="-127"/>
                    <a:cs typeface="Times New Roman" panose="02020603050405020304" pitchFamily="18" charset="0"/>
                  </a:rPr>
                  <a:t> </a:t>
                </a:r>
                <a:endParaRPr lang="en-US" sz="4000">
                  <a:effectLst/>
                  <a:ea typeface="Arial" panose="020B0604020202020204" pitchFamily="34" charset="0"/>
                  <a:cs typeface="Times New Roman" panose="02020603050405020304" pitchFamily="18" charset="0"/>
                </a:endParaRPr>
              </a:p>
              <a:p>
                <a:pPr>
                  <a:lnSpc>
                    <a:spcPct val="150000"/>
                  </a:lnSpc>
                  <a:spcAft>
                    <a:spcPts val="800"/>
                  </a:spcAft>
                </a:pPr>
                <a:r>
                  <a:rPr lang="en-US" sz="4000">
                    <a:effectLst/>
                    <a:ea typeface="Dotum" panose="020B0600000101010101" pitchFamily="34" charset="-127"/>
                    <a:cs typeface="Times New Roman" panose="02020603050405020304" pitchFamily="18" charset="0"/>
                  </a:rPr>
                  <a:t>Ta có: </a:t>
                </a:r>
                <a14:m>
                  <m:oMath xmlns:m="http://schemas.openxmlformats.org/officeDocument/2006/math">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A</m:t>
                        </m:r>
                      </m:e>
                    </m:acc>
                    <m:r>
                      <a:rPr lang="en-US" sz="4000">
                        <a:effectLst/>
                        <a:ea typeface="Dotum" panose="020B0600000101010101" pitchFamily="34" charset="-127"/>
                        <a:cs typeface="Times New Roman" panose="02020603050405020304" pitchFamily="18" charset="0"/>
                      </a:rPr>
                      <m:t>+</m:t>
                    </m:r>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B</m:t>
                        </m:r>
                      </m:e>
                    </m:acc>
                    <m:r>
                      <a:rPr lang="en-US" sz="4000">
                        <a:effectLst/>
                        <a:ea typeface="Dotum" panose="020B0600000101010101" pitchFamily="34" charset="-127"/>
                        <a:cs typeface="Times New Roman" panose="02020603050405020304" pitchFamily="18" charset="0"/>
                      </a:rPr>
                      <m:t>+</m:t>
                    </m:r>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C</m:t>
                        </m:r>
                      </m:e>
                    </m:acc>
                    <m:r>
                      <a:rPr lang="en-US" sz="4000">
                        <a:effectLst/>
                        <a:ea typeface="Dotum" panose="020B0600000101010101" pitchFamily="34" charset="-127"/>
                        <a:cs typeface="Times New Roman" panose="02020603050405020304" pitchFamily="18" charset="0"/>
                      </a:rPr>
                      <m:t>+</m:t>
                    </m:r>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D</m:t>
                        </m:r>
                      </m:e>
                    </m:acc>
                    <m:r>
                      <a:rPr lang="en-US" sz="4000">
                        <a:effectLst/>
                        <a:ea typeface="Dotum" panose="020B0600000101010101" pitchFamily="34" charset="-127"/>
                        <a:cs typeface="Times New Roman" panose="02020603050405020304" pitchFamily="18" charset="0"/>
                      </a:rPr>
                      <m:t>=</m:t>
                    </m:r>
                    <m:sSup>
                      <m:sSupPr>
                        <m:ctrlPr>
                          <a:rPr lang="en-US" sz="4000" i="1">
                            <a:effectLst/>
                            <a:ea typeface="Dotum" panose="020B0600000101010101" pitchFamily="34" charset="-127"/>
                            <a:cs typeface="Times New Roman" panose="02020603050405020304" pitchFamily="18" charset="0"/>
                          </a:rPr>
                        </m:ctrlPr>
                      </m:sSupPr>
                      <m:e>
                        <m:r>
                          <a:rPr lang="en-US" sz="4000">
                            <a:effectLst/>
                            <a:ea typeface="Dotum" panose="020B0600000101010101" pitchFamily="34" charset="-127"/>
                            <a:cs typeface="Times New Roman" panose="02020603050405020304" pitchFamily="18" charset="0"/>
                          </a:rPr>
                          <m:t>360</m:t>
                        </m:r>
                      </m:e>
                      <m:sup>
                        <m:r>
                          <m:rPr>
                            <m:sty m:val="p"/>
                          </m:rPr>
                          <a:rPr lang="en-US" sz="4000">
                            <a:effectLst/>
                            <a:ea typeface="Dotum" panose="020B0600000101010101" pitchFamily="34" charset="-127"/>
                            <a:cs typeface="Times New Roman" panose="02020603050405020304" pitchFamily="18" charset="0"/>
                          </a:rPr>
                          <m:t>o</m:t>
                        </m:r>
                      </m:sup>
                    </m:sSup>
                  </m:oMath>
                </a14:m>
                <a:endParaRPr lang="en-US" sz="4000">
                  <a:effectLst/>
                  <a:ea typeface="Arial" panose="020B060402020202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b="0" i="0" smtClean="0">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ea typeface="Dotum" panose="020B0600000101010101" pitchFamily="34" charset="-127"/>
                          <a:cs typeface="Times New Roman" panose="02020603050405020304" pitchFamily="18" charset="0"/>
                        </a:rPr>
                        <m:t>2</m:t>
                      </m:r>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A</m:t>
                          </m:r>
                        </m:e>
                      </m:acc>
                      <m:r>
                        <a:rPr lang="en-US" sz="4000">
                          <a:effectLst/>
                          <a:ea typeface="Dotum" panose="020B0600000101010101" pitchFamily="34" charset="-127"/>
                          <a:cs typeface="Times New Roman" panose="02020603050405020304" pitchFamily="18" charset="0"/>
                        </a:rPr>
                        <m:t>+</m:t>
                      </m:r>
                      <m:sSup>
                        <m:sSupPr>
                          <m:ctrlPr>
                            <a:rPr lang="en-US" sz="4000" i="1">
                              <a:effectLst/>
                              <a:ea typeface="Dotum" panose="020B0600000101010101" pitchFamily="34" charset="-127"/>
                              <a:cs typeface="Times New Roman" panose="02020603050405020304" pitchFamily="18" charset="0"/>
                            </a:rPr>
                          </m:ctrlPr>
                        </m:sSupPr>
                        <m:e>
                          <m:r>
                            <a:rPr lang="en-US" sz="4000">
                              <a:effectLst/>
                              <a:ea typeface="Dotum" panose="020B0600000101010101" pitchFamily="34" charset="-127"/>
                              <a:cs typeface="Times New Roman" panose="02020603050405020304" pitchFamily="18" charset="0"/>
                            </a:rPr>
                            <m:t>40</m:t>
                          </m:r>
                        </m:e>
                        <m:sup>
                          <m:r>
                            <m:rPr>
                              <m:sty m:val="p"/>
                            </m:rPr>
                            <a:rPr lang="en-US" sz="4000">
                              <a:effectLst/>
                              <a:ea typeface="Dotum" panose="020B0600000101010101" pitchFamily="34" charset="-127"/>
                              <a:cs typeface="Times New Roman" panose="02020603050405020304" pitchFamily="18" charset="0"/>
                            </a:rPr>
                            <m:t>o</m:t>
                          </m:r>
                        </m:sup>
                      </m:sSup>
                      <m:r>
                        <a:rPr lang="en-US" sz="4000">
                          <a:effectLst/>
                          <a:ea typeface="Dotum" panose="020B0600000101010101" pitchFamily="34" charset="-127"/>
                          <a:cs typeface="Times New Roman" panose="02020603050405020304" pitchFamily="18" charset="0"/>
                        </a:rPr>
                        <m:t>+</m:t>
                      </m:r>
                      <m:sSup>
                        <m:sSupPr>
                          <m:ctrlPr>
                            <a:rPr lang="en-US" sz="4000" i="1">
                              <a:effectLst/>
                              <a:ea typeface="Dotum" panose="020B0600000101010101" pitchFamily="34" charset="-127"/>
                              <a:cs typeface="Times New Roman" panose="02020603050405020304" pitchFamily="18" charset="0"/>
                            </a:rPr>
                          </m:ctrlPr>
                        </m:sSupPr>
                        <m:e>
                          <m:r>
                            <a:rPr lang="en-US" sz="4000">
                              <a:effectLst/>
                              <a:ea typeface="Dotum" panose="020B0600000101010101" pitchFamily="34" charset="-127"/>
                              <a:cs typeface="Times New Roman" panose="02020603050405020304" pitchFamily="18" charset="0"/>
                            </a:rPr>
                            <m:t>40</m:t>
                          </m:r>
                        </m:e>
                        <m:sup>
                          <m:r>
                            <m:rPr>
                              <m:sty m:val="p"/>
                            </m:rPr>
                            <a:rPr lang="en-US" sz="4000">
                              <a:effectLst/>
                              <a:ea typeface="Dotum" panose="020B0600000101010101" pitchFamily="34" charset="-127"/>
                              <a:cs typeface="Times New Roman" panose="02020603050405020304" pitchFamily="18" charset="0"/>
                            </a:rPr>
                            <m:t>o</m:t>
                          </m:r>
                        </m:sup>
                      </m:sSup>
                      <m:r>
                        <a:rPr lang="en-US" sz="4000">
                          <a:effectLst/>
                          <a:ea typeface="Dotum" panose="020B0600000101010101" pitchFamily="34" charset="-127"/>
                          <a:cs typeface="Times New Roman" panose="02020603050405020304" pitchFamily="18" charset="0"/>
                        </a:rPr>
                        <m:t>=</m:t>
                      </m:r>
                      <m:sSup>
                        <m:sSupPr>
                          <m:ctrlPr>
                            <a:rPr lang="en-US" sz="4000" i="1">
                              <a:effectLst/>
                              <a:ea typeface="Dotum" panose="020B0600000101010101" pitchFamily="34" charset="-127"/>
                              <a:cs typeface="Times New Roman" panose="02020603050405020304" pitchFamily="18" charset="0"/>
                            </a:rPr>
                          </m:ctrlPr>
                        </m:sSupPr>
                        <m:e>
                          <m:r>
                            <a:rPr lang="en-US" sz="4000">
                              <a:effectLst/>
                              <a:ea typeface="Dotum" panose="020B0600000101010101" pitchFamily="34" charset="-127"/>
                              <a:cs typeface="Times New Roman" panose="02020603050405020304" pitchFamily="18" charset="0"/>
                            </a:rPr>
                            <m:t>360</m:t>
                          </m:r>
                        </m:e>
                        <m:sup>
                          <m:r>
                            <m:rPr>
                              <m:sty m:val="p"/>
                            </m:rPr>
                            <a:rPr lang="en-US" sz="4000">
                              <a:effectLst/>
                              <a:ea typeface="Dotum" panose="020B0600000101010101" pitchFamily="34" charset="-127"/>
                              <a:cs typeface="Times New Roman" panose="02020603050405020304" pitchFamily="18" charset="0"/>
                            </a:rPr>
                            <m:t>o</m:t>
                          </m:r>
                        </m:sup>
                      </m:sSup>
                    </m:oMath>
                  </m:oMathPara>
                </a14:m>
                <a:endParaRPr lang="en-US" sz="4000">
                  <a:effectLst/>
                  <a:ea typeface="Arial" panose="020B060402020202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b="0" i="1" smtClean="0">
                          <a:effectLst/>
                          <a:latin typeface="Cambria Math" panose="02040503050406030204" pitchFamily="18" charset="0"/>
                          <a:ea typeface="Dotum" panose="020B0600000101010101" pitchFamily="34" charset="-127"/>
                          <a:cs typeface="Times New Roman" panose="02020603050405020304" pitchFamily="18" charset="0"/>
                        </a:rPr>
                        <m:t>⇒ </m:t>
                      </m:r>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A</m:t>
                          </m:r>
                        </m:e>
                      </m:acc>
                      <m:r>
                        <a:rPr lang="en-US" sz="4000">
                          <a:effectLst/>
                          <a:ea typeface="Dotum" panose="020B0600000101010101" pitchFamily="34" charset="-127"/>
                          <a:cs typeface="Times New Roman" panose="02020603050405020304" pitchFamily="18" charset="0"/>
                        </a:rPr>
                        <m:t>=</m:t>
                      </m:r>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D</m:t>
                          </m:r>
                        </m:e>
                      </m:acc>
                      <m:r>
                        <a:rPr lang="en-US" sz="4000">
                          <a:effectLst/>
                          <a:ea typeface="Dotum" panose="020B0600000101010101" pitchFamily="34" charset="-127"/>
                          <a:cs typeface="Times New Roman" panose="02020603050405020304" pitchFamily="18" charset="0"/>
                        </a:rPr>
                        <m:t>=</m:t>
                      </m:r>
                      <m:f>
                        <m:fPr>
                          <m:ctrlPr>
                            <a:rPr lang="en-US" sz="4000" i="1">
                              <a:effectLst/>
                              <a:ea typeface="Dotum" panose="020B0600000101010101" pitchFamily="34" charset="-127"/>
                              <a:cs typeface="Times New Roman" panose="02020603050405020304" pitchFamily="18" charset="0"/>
                            </a:rPr>
                          </m:ctrlPr>
                        </m:fPr>
                        <m:num>
                          <m:sSup>
                            <m:sSupPr>
                              <m:ctrlPr>
                                <a:rPr lang="en-US" sz="4000" i="1">
                                  <a:effectLst/>
                                  <a:ea typeface="Dotum" panose="020B0600000101010101" pitchFamily="34" charset="-127"/>
                                  <a:cs typeface="Times New Roman" panose="02020603050405020304" pitchFamily="18" charset="0"/>
                                </a:rPr>
                              </m:ctrlPr>
                            </m:sSupPr>
                            <m:e>
                              <m:r>
                                <a:rPr lang="en-US" sz="4000">
                                  <a:effectLst/>
                                  <a:ea typeface="Dotum" panose="020B0600000101010101" pitchFamily="34" charset="-127"/>
                                  <a:cs typeface="Times New Roman" panose="02020603050405020304" pitchFamily="18" charset="0"/>
                                </a:rPr>
                                <m:t>360</m:t>
                              </m:r>
                            </m:e>
                            <m:sup>
                              <m:r>
                                <m:rPr>
                                  <m:sty m:val="p"/>
                                </m:rPr>
                                <a:rPr lang="en-US" sz="4000">
                                  <a:effectLst/>
                                  <a:ea typeface="Dotum" panose="020B0600000101010101" pitchFamily="34" charset="-127"/>
                                  <a:cs typeface="Times New Roman" panose="02020603050405020304" pitchFamily="18" charset="0"/>
                                </a:rPr>
                                <m:t>o</m:t>
                              </m:r>
                            </m:sup>
                          </m:sSup>
                          <m:r>
                            <a:rPr lang="en-US" sz="4000" i="1">
                              <a:effectLst/>
                              <a:ea typeface="Dotum" panose="020B0600000101010101" pitchFamily="34" charset="-127"/>
                              <a:cs typeface="Times New Roman" panose="02020603050405020304" pitchFamily="18" charset="0"/>
                            </a:rPr>
                            <m:t>−</m:t>
                          </m:r>
                          <m:sSup>
                            <m:sSupPr>
                              <m:ctrlPr>
                                <a:rPr lang="en-US" sz="4000" i="1">
                                  <a:effectLst/>
                                  <a:ea typeface="Dotum" panose="020B0600000101010101" pitchFamily="34" charset="-127"/>
                                  <a:cs typeface="Times New Roman" panose="02020603050405020304" pitchFamily="18" charset="0"/>
                                </a:rPr>
                              </m:ctrlPr>
                            </m:sSupPr>
                            <m:e>
                              <m:r>
                                <a:rPr lang="en-US" sz="4000">
                                  <a:effectLst/>
                                  <a:ea typeface="Dotum" panose="020B0600000101010101" pitchFamily="34" charset="-127"/>
                                  <a:cs typeface="Times New Roman" panose="02020603050405020304" pitchFamily="18" charset="0"/>
                                </a:rPr>
                                <m:t>40</m:t>
                              </m:r>
                            </m:e>
                            <m:sup>
                              <m:r>
                                <m:rPr>
                                  <m:sty m:val="p"/>
                                </m:rPr>
                                <a:rPr lang="en-US" sz="4000">
                                  <a:effectLst/>
                                  <a:ea typeface="Dotum" panose="020B0600000101010101" pitchFamily="34" charset="-127"/>
                                  <a:cs typeface="Times New Roman" panose="02020603050405020304" pitchFamily="18" charset="0"/>
                                </a:rPr>
                                <m:t>o</m:t>
                              </m:r>
                            </m:sup>
                          </m:sSup>
                          <m:r>
                            <a:rPr lang="en-US" sz="4000" i="1">
                              <a:effectLst/>
                              <a:ea typeface="Dotum" panose="020B0600000101010101" pitchFamily="34" charset="-127"/>
                              <a:cs typeface="Times New Roman" panose="02020603050405020304" pitchFamily="18" charset="0"/>
                            </a:rPr>
                            <m:t>−</m:t>
                          </m:r>
                          <m:sSup>
                            <m:sSupPr>
                              <m:ctrlPr>
                                <a:rPr lang="en-US" sz="4000" i="1">
                                  <a:effectLst/>
                                  <a:ea typeface="Dotum" panose="020B0600000101010101" pitchFamily="34" charset="-127"/>
                                  <a:cs typeface="Times New Roman" panose="02020603050405020304" pitchFamily="18" charset="0"/>
                                </a:rPr>
                              </m:ctrlPr>
                            </m:sSupPr>
                            <m:e>
                              <m:r>
                                <a:rPr lang="en-US" sz="4000">
                                  <a:effectLst/>
                                  <a:ea typeface="Dotum" panose="020B0600000101010101" pitchFamily="34" charset="-127"/>
                                  <a:cs typeface="Times New Roman" panose="02020603050405020304" pitchFamily="18" charset="0"/>
                                </a:rPr>
                                <m:t>40</m:t>
                              </m:r>
                            </m:e>
                            <m:sup>
                              <m:r>
                                <m:rPr>
                                  <m:sty m:val="p"/>
                                </m:rPr>
                                <a:rPr lang="en-US" sz="4000">
                                  <a:effectLst/>
                                  <a:ea typeface="Dotum" panose="020B0600000101010101" pitchFamily="34" charset="-127"/>
                                  <a:cs typeface="Times New Roman" panose="02020603050405020304" pitchFamily="18" charset="0"/>
                                </a:rPr>
                                <m:t>o</m:t>
                              </m:r>
                            </m:sup>
                          </m:sSup>
                        </m:num>
                        <m:den>
                          <m:r>
                            <a:rPr lang="en-US" sz="4000">
                              <a:effectLst/>
                              <a:ea typeface="Dotum" panose="020B0600000101010101" pitchFamily="34" charset="-127"/>
                              <a:cs typeface="Times New Roman" panose="02020603050405020304" pitchFamily="18" charset="0"/>
                            </a:rPr>
                            <m:t>2</m:t>
                          </m:r>
                        </m:den>
                      </m:f>
                      <m:r>
                        <a:rPr lang="en-US" sz="4000">
                          <a:effectLst/>
                          <a:ea typeface="Dotum" panose="020B0600000101010101" pitchFamily="34" charset="-127"/>
                          <a:cs typeface="Times New Roman" panose="02020603050405020304" pitchFamily="18" charset="0"/>
                        </a:rPr>
                        <m:t>=</m:t>
                      </m:r>
                      <m:sSup>
                        <m:sSupPr>
                          <m:ctrlPr>
                            <a:rPr lang="en-US" sz="4000" i="1">
                              <a:effectLst/>
                              <a:ea typeface="Dotum" panose="020B0600000101010101" pitchFamily="34" charset="-127"/>
                              <a:cs typeface="Times New Roman" panose="02020603050405020304" pitchFamily="18" charset="0"/>
                            </a:rPr>
                          </m:ctrlPr>
                        </m:sSupPr>
                        <m:e>
                          <m:r>
                            <a:rPr lang="en-US" sz="4000">
                              <a:effectLst/>
                              <a:ea typeface="Dotum" panose="020B0600000101010101" pitchFamily="34" charset="-127"/>
                              <a:cs typeface="Times New Roman" panose="02020603050405020304" pitchFamily="18" charset="0"/>
                            </a:rPr>
                            <m:t>140</m:t>
                          </m:r>
                        </m:e>
                        <m:sup>
                          <m:r>
                            <m:rPr>
                              <m:sty m:val="p"/>
                            </m:rPr>
                            <a:rPr lang="en-US" sz="4000">
                              <a:effectLst/>
                              <a:ea typeface="Dotum" panose="020B0600000101010101" pitchFamily="34" charset="-127"/>
                              <a:cs typeface="Times New Roman" panose="02020603050405020304" pitchFamily="18" charset="0"/>
                            </a:rPr>
                            <m:t>o</m:t>
                          </m:r>
                        </m:sup>
                      </m:sSup>
                    </m:oMath>
                  </m:oMathPara>
                </a14:m>
                <a:endParaRPr lang="en-US" sz="4000">
                  <a:effectLs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7619484" y="3984465"/>
                <a:ext cx="11125716" cy="6150082"/>
              </a:xfrm>
              <a:prstGeom prst="rect">
                <a:avLst/>
              </a:prstGeom>
              <a:blipFill>
                <a:blip r:embed="rId4"/>
                <a:stretch>
                  <a:fillRect l="-1973"/>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309152" y="3152832"/>
            <a:ext cx="6706181" cy="3743268"/>
          </a:xfrm>
          <a:prstGeom prst="rect">
            <a:avLst/>
          </a:prstGeom>
        </p:spPr>
      </p:pic>
      <p:pic>
        <p:nvPicPr>
          <p:cNvPr id="8" name="Picture 7"/>
          <p:cNvPicPr>
            <a:picLocks noChangeAspect="1"/>
          </p:cNvPicPr>
          <p:nvPr/>
        </p:nvPicPr>
        <p:blipFill>
          <a:blip r:embed="rId6"/>
          <a:stretch>
            <a:fillRect/>
          </a:stretch>
        </p:blipFill>
        <p:spPr>
          <a:xfrm>
            <a:off x="2806182" y="7886142"/>
            <a:ext cx="1712119" cy="2248405"/>
          </a:xfrm>
          <a:prstGeom prst="rect">
            <a:avLst/>
          </a:prstGeom>
        </p:spPr>
      </p:pic>
    </p:spTree>
    <p:extLst>
      <p:ext uri="{BB962C8B-B14F-4D97-AF65-F5344CB8AC3E}">
        <p14:creationId xmlns:p14="http://schemas.microsoft.com/office/powerpoint/2010/main" val="4685472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6" dur="500"/>
                                        <p:tgtEl>
                                          <p:spTgt spid="4">
                                            <p:txEl>
                                              <p:pRg st="2" end="2"/>
                                            </p:txEl>
                                          </p:spTgt>
                                        </p:tgtEl>
                                      </p:cBhvr>
                                    </p:animEffect>
                                  </p:childTnLst>
                                </p:cTn>
                              </p:par>
                            </p:childTnLst>
                          </p:cTn>
                        </p:par>
                        <p:par>
                          <p:cTn id="37" fill="hold">
                            <p:stCondLst>
                              <p:cond delay="1500"/>
                            </p:stCondLst>
                            <p:childTnLst>
                              <p:par>
                                <p:cTn id="38" presetID="22" presetClass="entr" presetSubtype="4" fill="hold" nodeType="after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down)">
                                      <p:cBhvr>
                                        <p:cTn id="40" dur="500"/>
                                        <p:tgtEl>
                                          <p:spTgt spid="4">
                                            <p:txEl>
                                              <p:pRg st="3" end="3"/>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aph Paper Style Thesis by Slidesgo">
  <a:themeElements>
    <a:clrScheme name="Simple Light">
      <a:dk1>
        <a:srgbClr val="434343"/>
      </a:dk1>
      <a:lt1>
        <a:srgbClr val="F3F3F3"/>
      </a:lt1>
      <a:dk2>
        <a:srgbClr val="B7B7B7"/>
      </a:dk2>
      <a:lt2>
        <a:srgbClr val="859477"/>
      </a:lt2>
      <a:accent1>
        <a:srgbClr val="D9997D"/>
      </a:accent1>
      <a:accent2>
        <a:srgbClr val="F2C2AB"/>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2059</TotalTime>
  <Words>1777</Words>
  <PresentationFormat>Custom</PresentationFormat>
  <Paragraphs>247</Paragraphs>
  <Slides>45</Slides>
  <Notes>42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45</vt:i4>
      </vt:variant>
    </vt:vector>
  </HeadingPairs>
  <TitlesOfParts>
    <vt:vector size="60" baseType="lpstr">
      <vt:lpstr>Spectral</vt:lpstr>
      <vt:lpstr>Calibri</vt:lpstr>
      <vt:lpstr>Merriweather Black</vt:lpstr>
      <vt:lpstr>Autour One</vt:lpstr>
      <vt:lpstr>Dotum</vt:lpstr>
      <vt:lpstr>Arial</vt:lpstr>
      <vt:lpstr>Cambria Math</vt:lpstr>
      <vt:lpstr>Times New Roman</vt:lpstr>
      <vt:lpstr>OpenSans</vt:lpstr>
      <vt:lpstr>Anton</vt:lpstr>
      <vt:lpstr>Symbol</vt:lpstr>
      <vt:lpstr>Spectral Light</vt:lpstr>
      <vt:lpstr>Merriweather</vt:lpstr>
      <vt:lpstr>Office Theme</vt:lpstr>
      <vt:lpstr>Graph Paper Style Thesis by Slidesgo</vt:lpstr>
      <vt:lpstr>PowerPoint Presentation</vt:lpstr>
      <vt:lpstr>PowerPoint Presentation</vt:lpstr>
      <vt:lpstr>PowerPoint Presentation</vt:lpstr>
      <vt:lpstr>NỘI DUNG BÀI HỌC</vt:lpstr>
      <vt:lpstr>PowerPoint Presentation</vt:lpstr>
      <vt:lpstr>PowerPoint Presentation</vt:lpstr>
      <vt:lpstr>PowerPoint Presentation</vt:lpstr>
      <vt:lpstr>Ví dụ 1 (SGK – tr53)</vt:lpstr>
      <vt:lpstr>PowerPoint Presentation</vt:lpstr>
      <vt:lpstr>PowerPoint Presentation</vt:lpstr>
      <vt:lpstr>PowerPoint Presentation</vt:lpstr>
      <vt:lpstr>PowerPoint Presentation</vt:lpstr>
      <vt:lpstr>PowerPoint Presentation</vt:lpstr>
      <vt:lpstr>KẾT LUẬN</vt:lpstr>
      <vt:lpstr>LUYỆN TẬP 2</vt:lpstr>
      <vt:lpstr>PowerPoint Presentation</vt:lpstr>
      <vt:lpstr>KẾT LUẬN</vt:lpstr>
      <vt:lpstr>PowerPoint Presentation</vt:lpstr>
      <vt:lpstr>PowerPoint Presentation</vt:lpstr>
      <vt:lpstr>PowerPoint Presentation</vt:lpstr>
      <vt:lpstr>KẾT LUẬN</vt:lpstr>
      <vt:lpstr>Ví dụ 2 (SGK – tr54)</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created xsi:type="dcterms:W3CDTF">2006-08-16T00:00:00Z</dcterms:created>
  <dcterms:modified xsi:type="dcterms:W3CDTF">2023-07-10T07:26:29Z</dcterms:modified>
  <dc:identifier>DAFOn_7ZoxE</dc:identifier>
</cp:coreProperties>
</file>