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56" r:id="rId2"/>
    <p:sldId id="259" r:id="rId3"/>
    <p:sldId id="257" r:id="rId4"/>
    <p:sldId id="260" r:id="rId5"/>
    <p:sldId id="258" r:id="rId6"/>
    <p:sldId id="332" r:id="rId7"/>
    <p:sldId id="333" r:id="rId8"/>
    <p:sldId id="263" r:id="rId9"/>
    <p:sldId id="262" r:id="rId10"/>
    <p:sldId id="285" r:id="rId11"/>
    <p:sldId id="334" r:id="rId12"/>
    <p:sldId id="281" r:id="rId13"/>
    <p:sldId id="320" r:id="rId14"/>
    <p:sldId id="261" r:id="rId15"/>
    <p:sldId id="272" r:id="rId16"/>
    <p:sldId id="335" r:id="rId17"/>
    <p:sldId id="271" r:id="rId18"/>
    <p:sldId id="267" r:id="rId19"/>
    <p:sldId id="299" r:id="rId20"/>
    <p:sldId id="300" r:id="rId21"/>
    <p:sldId id="301" r:id="rId22"/>
    <p:sldId id="302" r:id="rId23"/>
    <p:sldId id="303" r:id="rId24"/>
    <p:sldId id="264" r:id="rId25"/>
    <p:sldId id="290" r:id="rId26"/>
    <p:sldId id="295" r:id="rId27"/>
    <p:sldId id="291" r:id="rId28"/>
    <p:sldId id="337" r:id="rId29"/>
    <p:sldId id="292" r:id="rId30"/>
    <p:sldId id="328" r:id="rId31"/>
    <p:sldId id="339" r:id="rId32"/>
    <p:sldId id="269" r:id="rId33"/>
    <p:sldId id="265" r:id="rId34"/>
  </p:sldIdLst>
  <p:sldSz cx="18288000" cy="10287000"/>
  <p:notesSz cx="6858000" cy="9144000"/>
  <p:embeddedFontLst>
    <p:embeddedFont>
      <p:font typeface="Cambria Math" panose="02040503050406030204" pitchFamily="18" charset="0"/>
      <p:regular r:id="rId36"/>
    </p:embeddedFon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Dotum" panose="020B0600000101010101" pitchFamily="34" charset="-127"/>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B7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22" autoAdjust="0"/>
  </p:normalViewPr>
  <p:slideViewPr>
    <p:cSldViewPr>
      <p:cViewPr varScale="1">
        <p:scale>
          <a:sx n="43" d="100"/>
          <a:sy n="43" d="100"/>
        </p:scale>
        <p:origin x="136"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EEED73-7134-4C02-9610-867CD65FDC8E}" type="datetimeFigureOut">
              <a:rPr lang="en-US" smtClean="0"/>
              <a:t>7/10/2023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0F0BD7-2E75-484D-8AF8-F23D9C66DCC0}" type="slidenum">
              <a:rPr lang="en-US" smtClean="0"/>
              <a:t>‹#›</a:t>
            </a:fld>
            <a:endParaRPr lang="en-US"/>
          </a:p>
        </p:txBody>
      </p:sp>
    </p:spTree>
    <p:extLst>
      <p:ext uri="{BB962C8B-B14F-4D97-AF65-F5344CB8AC3E}">
        <p14:creationId xmlns:p14="http://schemas.microsoft.com/office/powerpoint/2010/main" val="1920023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0F0BD7-2E75-484D-8AF8-F23D9C66DCC0}" type="slidenum">
              <a:rPr lang="en-US" smtClean="0"/>
              <a:t>5</a:t>
            </a:fld>
            <a:endParaRPr lang="en-US"/>
          </a:p>
        </p:txBody>
      </p:sp>
    </p:spTree>
    <p:extLst>
      <p:ext uri="{BB962C8B-B14F-4D97-AF65-F5344CB8AC3E}">
        <p14:creationId xmlns:p14="http://schemas.microsoft.com/office/powerpoint/2010/main" val="1617284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F0BD7-2E75-484D-8AF8-F23D9C66DC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32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F0BD7-2E75-484D-8AF8-F23D9C66DC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503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335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286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795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666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100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13" Type="http://schemas.openxmlformats.org/officeDocument/2006/relationships/image" Target="../media/image740.svg"/><Relationship Id="rId17" Type="http://schemas.openxmlformats.org/officeDocument/2006/relationships/image" Target="../media/image40.png"/><Relationship Id="rId2" Type="http://schemas.openxmlformats.org/officeDocument/2006/relationships/image" Target="../media/image39.png"/><Relationship Id="rId16" Type="http://schemas.microsoft.com/office/2007/relationships/hdphoto" Target="../media/hdphoto5.wdp"/><Relationship Id="rId1" Type="http://schemas.openxmlformats.org/officeDocument/2006/relationships/slideLayout" Target="../slideLayouts/slideLayout7.xml"/><Relationship Id="rId11" Type="http://schemas.openxmlformats.org/officeDocument/2006/relationships/image" Target="../media/image200.svg"/><Relationship Id="rId15" Type="http://schemas.openxmlformats.org/officeDocument/2006/relationships/image" Target="../media/image36.png"/><Relationship Id="rId1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6.svg"/><Relationship Id="rId12" Type="http://schemas.openxmlformats.org/officeDocument/2006/relationships/image" Target="../media/image42.png"/><Relationship Id="rId2" Type="http://schemas.openxmlformats.org/officeDocument/2006/relationships/image" Target="../media/image17.png"/><Relationship Id="rId83" Type="http://schemas.microsoft.com/office/2007/relationships/hdphoto" Target="../media/hdphoto7.wdp"/><Relationship Id="rId1" Type="http://schemas.openxmlformats.org/officeDocument/2006/relationships/slideLayout" Target="../slideLayouts/slideLayout7.xml"/><Relationship Id="rId6" Type="http://schemas.openxmlformats.org/officeDocument/2006/relationships/image" Target="../media/image20.png"/><Relationship Id="rId11" Type="http://schemas.microsoft.com/office/2007/relationships/hdphoto" Target="../media/hdphoto6.wdp"/><Relationship Id="rId5" Type="http://schemas.openxmlformats.org/officeDocument/2006/relationships/image" Target="../media/image28.svg"/><Relationship Id="rId82" Type="http://schemas.openxmlformats.org/officeDocument/2006/relationships/image" Target="../media/image43.png"/><Relationship Id="rId10" Type="http://schemas.openxmlformats.org/officeDocument/2006/relationships/image" Target="../media/image41.png"/><Relationship Id="rId81" Type="http://schemas.openxmlformats.org/officeDocument/2006/relationships/image" Target="../media/image80.svg"/><Relationship Id="rId4" Type="http://schemas.openxmlformats.org/officeDocument/2006/relationships/image" Target="../media/image18.png"/><Relationship Id="rId9" Type="http://schemas.openxmlformats.org/officeDocument/2006/relationships/image" Target="../media/image32.svg"/></Relationships>
</file>

<file path=ppt/slides/_rels/slide13.xml.rels><?xml version="1.0" encoding="UTF-8" standalone="yes"?>
<Relationships xmlns="http://schemas.openxmlformats.org/package/2006/relationships"><Relationship Id="rId13" Type="http://schemas.openxmlformats.org/officeDocument/2006/relationships/image" Target="../media/image141.png"/><Relationship Id="rId3" Type="http://schemas.microsoft.com/office/2007/relationships/hdphoto" Target="../media/hdphoto7.wdp"/><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38.svg"/><Relationship Id="rId15" Type="http://schemas.openxmlformats.org/officeDocument/2006/relationships/image" Target="../media/image27.png"/><Relationship Id="rId4" Type="http://schemas.openxmlformats.org/officeDocument/2006/relationships/image" Target="../media/image14.png"/><Relationship Id="rId1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143.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6.svg"/><Relationship Id="rId10" Type="http://schemas.openxmlformats.org/officeDocument/2006/relationships/image" Target="../media/image47.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39" Type="http://schemas.microsoft.com/office/2007/relationships/hdphoto" Target="../media/hdphoto8.wdp"/><Relationship Id="rId38"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7.xml"/><Relationship Id="rId37" Type="http://schemas.openxmlformats.org/officeDocument/2006/relationships/image" Target="../media/image49.png"/><Relationship Id="rId28" Type="http://schemas.openxmlformats.org/officeDocument/2006/relationships/image" Target="../media/image13.png"/><Relationship Id="rId36" Type="http://schemas.openxmlformats.org/officeDocument/2006/relationships/image" Target="../media/image148.png"/><Relationship Id="rId27" Type="http://schemas.openxmlformats.org/officeDocument/2006/relationships/image" Target="../media/image90.svg"/><Relationship Id="rId30" Type="http://schemas.openxmlformats.org/officeDocument/2006/relationships/image" Target="../media/image20.sv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52.png"/><Relationship Id="rId2" Type="http://schemas.openxmlformats.org/officeDocument/2006/relationships/image" Target="../media/image35.pn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18" Type="http://schemas.openxmlformats.org/officeDocument/2006/relationships/image" Target="../media/image54.png"/><Relationship Id="rId21" Type="http://schemas.microsoft.com/office/2007/relationships/hdphoto" Target="../media/hdphoto1.wdp"/><Relationship Id="rId17" Type="http://schemas.openxmlformats.org/officeDocument/2006/relationships/image" Target="../media/image76.svg"/><Relationship Id="rId2" Type="http://schemas.openxmlformats.org/officeDocument/2006/relationships/image" Target="../media/image52.png"/><Relationship Id="rId20"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53.png"/><Relationship Id="rId15" Type="http://schemas.openxmlformats.org/officeDocument/2006/relationships/image" Target="../media/image14.svg"/><Relationship Id="rId19" Type="http://schemas.openxmlformats.org/officeDocument/2006/relationships/image" Target="../media/image55.png"/><Relationship Id="rId4" Type="http://schemas.openxmlformats.org/officeDocument/2006/relationships/image" Target="../media/image66.svg"/><Relationship Id="rId9" Type="http://schemas.openxmlformats.org/officeDocument/2006/relationships/image" Target="../media/image72.sv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5" Type="http://schemas.openxmlformats.org/officeDocument/2006/relationships/image" Target="../media/image20.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NULL"/></Relationships>
</file>

<file path=ppt/slides/_rels/slide2.xml.rels><?xml version="1.0" encoding="UTF-8" standalone="yes"?>
<Relationships xmlns="http://schemas.openxmlformats.org/package/2006/relationships"><Relationship Id="rId39" Type="http://schemas.microsoft.com/office/2007/relationships/hdphoto" Target="../media/hdphoto1.wdp"/><Relationship Id="rId38"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0.png"/><Relationship Id="rId37" Type="http://schemas.openxmlformats.org/officeDocument/2006/relationships/image" Target="../media/image360.svg"/><Relationship Id="rId5" Type="http://schemas.openxmlformats.org/officeDocument/2006/relationships/image" Target="../media/image36.sv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12" Type="http://schemas.openxmlformats.org/officeDocument/2006/relationships/image" Target="../media/image58.png"/><Relationship Id="rId25" Type="http://schemas.openxmlformats.org/officeDocument/2006/relationships/image" Target="../media/image20.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82.svg"/><Relationship Id="rId5" Type="http://schemas.openxmlformats.org/officeDocument/2006/relationships/image" Target="NUL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12" Type="http://schemas.openxmlformats.org/officeDocument/2006/relationships/image" Target="../media/image58.png"/><Relationship Id="rId25" Type="http://schemas.openxmlformats.org/officeDocument/2006/relationships/image" Target="../media/image20.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82.svg"/><Relationship Id="rId5" Type="http://schemas.openxmlformats.org/officeDocument/2006/relationships/image" Target="NULL"/></Relationships>
</file>

<file path=ppt/slides/_rels/slide22.xml.rels><?xml version="1.0" encoding="UTF-8" standalone="yes"?>
<Relationships xmlns="http://schemas.openxmlformats.org/package/2006/relationships"><Relationship Id="rId26" Type="http://schemas.openxmlformats.org/officeDocument/2006/relationships/image" Target="../media/image153.png"/><Relationship Id="rId3" Type="http://schemas.openxmlformats.org/officeDocument/2006/relationships/image" Target="../media/image57.png"/><Relationship Id="rId12" Type="http://schemas.openxmlformats.org/officeDocument/2006/relationships/image" Target="../media/image58.png"/><Relationship Id="rId25" Type="http://schemas.openxmlformats.org/officeDocument/2006/relationships/image" Target="../media/image20.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82.svg"/><Relationship Id="rId5" Type="http://schemas.openxmlformats.org/officeDocument/2006/relationships/image" Target="NUL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5" Type="http://schemas.openxmlformats.org/officeDocument/2006/relationships/image" Target="../media/image20.sv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NULL"/></Relationships>
</file>

<file path=ppt/slides/_rels/slide24.xml.rels><?xml version="1.0" encoding="UTF-8" standalone="yes"?>
<Relationships xmlns="http://schemas.openxmlformats.org/package/2006/relationships"><Relationship Id="rId13" Type="http://schemas.openxmlformats.org/officeDocument/2006/relationships/image" Target="../media/image74.svg"/><Relationship Id="rId26" Type="http://schemas.openxmlformats.org/officeDocument/2006/relationships/image" Target="../media/image48.png"/><Relationship Id="rId3" Type="http://schemas.openxmlformats.org/officeDocument/2006/relationships/image" Target="../media/image44.svg"/><Relationship Id="rId25" Type="http://schemas.openxmlformats.org/officeDocument/2006/relationships/image" Target="../media/image201.svg"/><Relationship Id="rId2" Type="http://schemas.openxmlformats.org/officeDocument/2006/relationships/image" Target="../media/image60.png"/><Relationship Id="rId20" Type="http://schemas.openxmlformats.org/officeDocument/2006/relationships/image" Target="../media/image58.png"/><Relationship Id="rId1" Type="http://schemas.openxmlformats.org/officeDocument/2006/relationships/slideLayout" Target="../slideLayouts/slideLayout7.xml"/><Relationship Id="rId15" Type="http://schemas.microsoft.com/office/2007/relationships/hdphoto" Target="../media/hdphoto10.wdp"/><Relationship Id="rId19" Type="http://schemas.openxmlformats.org/officeDocument/2006/relationships/image" Target="../media/image156.png"/><Relationship Id="rId4" Type="http://schemas.openxmlformats.org/officeDocument/2006/relationships/image" Target="../media/image61.png"/><Relationship Id="rId14" Type="http://schemas.openxmlformats.org/officeDocument/2006/relationships/image" Target="../media/image62.png"/><Relationship Id="rId27" Type="http://schemas.openxmlformats.org/officeDocument/2006/relationships/image" Target="../media/image900.svg"/></Relationships>
</file>

<file path=ppt/slides/_rels/slide25.xml.rels><?xml version="1.0" encoding="UTF-8" standalone="yes"?>
<Relationships xmlns="http://schemas.openxmlformats.org/package/2006/relationships"><Relationship Id="rId21" Type="http://schemas.openxmlformats.org/officeDocument/2006/relationships/image" Target="../media/image63.png"/><Relationship Id="rId25" Type="http://schemas.openxmlformats.org/officeDocument/2006/relationships/image" Target="../media/image66.png"/><Relationship Id="rId20" Type="http://schemas.openxmlformats.org/officeDocument/2006/relationships/image" Target="../media/image13.png"/><Relationship Id="rId16" Type="http://schemas.openxmlformats.org/officeDocument/2006/relationships/image" Target="../media/image14.svg"/><Relationship Id="rId1" Type="http://schemas.openxmlformats.org/officeDocument/2006/relationships/slideLayout" Target="../slideLayouts/slideLayout7.xml"/><Relationship Id="rId11" Type="http://schemas.openxmlformats.org/officeDocument/2006/relationships/image" Target="../media/image20.svg"/><Relationship Id="rId24" Type="http://schemas.microsoft.com/office/2007/relationships/hdphoto" Target="../media/hdphoto11.wdp"/><Relationship Id="rId23" Type="http://schemas.openxmlformats.org/officeDocument/2006/relationships/image" Target="../media/image65.png"/><Relationship Id="rId19" Type="http://schemas.openxmlformats.org/officeDocument/2006/relationships/image" Target="../media/image157.png"/><Relationship Id="rId14" Type="http://schemas.openxmlformats.org/officeDocument/2006/relationships/image" Target="../media/image74.svg"/><Relationship Id="rId22" Type="http://schemas.openxmlformats.org/officeDocument/2006/relationships/image" Target="../media/image64.png"/></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12.wdp"/><Relationship Id="rId7" Type="http://schemas.openxmlformats.org/officeDocument/2006/relationships/image" Target="../media/image70.svg"/><Relationship Id="rId12"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11" Type="http://schemas.openxmlformats.org/officeDocument/2006/relationships/image" Target="../media/image20.svg"/><Relationship Id="rId14" Type="http://schemas.openxmlformats.org/officeDocument/2006/relationships/image" Target="../media/image69.png"/></Relationships>
</file>

<file path=ppt/slides/_rels/slide28.xml.rels><?xml version="1.0" encoding="UTF-8" standalone="yes"?>
<Relationships xmlns="http://schemas.openxmlformats.org/package/2006/relationships"><Relationship Id="rId13" Type="http://schemas.openxmlformats.org/officeDocument/2006/relationships/image" Target="../media/image71.png"/><Relationship Id="rId12" Type="http://schemas.openxmlformats.org/officeDocument/2006/relationships/image" Target="../media/image70.png"/><Relationship Id="rId7" Type="http://schemas.openxmlformats.org/officeDocument/2006/relationships/image" Target="../media/image70.svg"/><Relationship Id="rId2" Type="http://schemas.openxmlformats.org/officeDocument/2006/relationships/image" Target="../media/image13.png"/><Relationship Id="rId1" Type="http://schemas.openxmlformats.org/officeDocument/2006/relationships/slideLayout" Target="../slideLayouts/slideLayout7.xml"/><Relationship Id="rId11" Type="http://schemas.openxmlformats.org/officeDocument/2006/relationships/image" Target="../media/image20.svg"/><Relationship Id="rId14" Type="http://schemas.openxmlformats.org/officeDocument/2006/relationships/image" Target="../media/image67.png"/></Relationships>
</file>

<file path=ppt/slides/_rels/slide29.xml.rels><?xml version="1.0" encoding="UTF-8" standalone="yes"?>
<Relationships xmlns="http://schemas.openxmlformats.org/package/2006/relationships"><Relationship Id="rId13" Type="http://schemas.openxmlformats.org/officeDocument/2006/relationships/image" Target="../media/image67.png"/><Relationship Id="rId12" Type="http://schemas.openxmlformats.org/officeDocument/2006/relationships/image" Target="../media/image70.png"/><Relationship Id="rId7" Type="http://schemas.openxmlformats.org/officeDocument/2006/relationships/image" Target="../media/image70.svg"/><Relationship Id="rId2" Type="http://schemas.openxmlformats.org/officeDocument/2006/relationships/image" Target="../media/image13.png"/><Relationship Id="rId1" Type="http://schemas.openxmlformats.org/officeDocument/2006/relationships/slideLayout" Target="../slideLayouts/slideLayout7.xml"/><Relationship Id="rId11" Type="http://schemas.openxmlformats.org/officeDocument/2006/relationships/image" Target="../media/image20.svg"/><Relationship Id="rId1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44.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46.sv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74.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6.sv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38.svg"/><Relationship Id="rId7" Type="http://schemas.openxmlformats.org/officeDocument/2006/relationships/image" Target="../media/image78.svg"/><Relationship Id="rId2" Type="http://schemas.openxmlformats.org/officeDocument/2006/relationships/image" Target="../media/image14.png"/><Relationship Id="rId29"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40.sv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74.svg"/><Relationship Id="rId3" Type="http://schemas.openxmlformats.org/officeDocument/2006/relationships/image" Target="../media/image66.svg"/><Relationship Id="rId7" Type="http://schemas.openxmlformats.org/officeDocument/2006/relationships/image" Target="../media/image70.svg"/><Relationship Id="rId12" Type="http://schemas.openxmlformats.org/officeDocument/2006/relationships/image" Target="../media/image79.png"/><Relationship Id="rId17" Type="http://schemas.openxmlformats.org/officeDocument/2006/relationships/image" Target="../media/image76.svg"/><Relationship Id="rId2" Type="http://schemas.openxmlformats.org/officeDocument/2006/relationships/image" Target="../media/image77.png"/><Relationship Id="rId16"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20.svg"/><Relationship Id="rId5" Type="http://schemas.openxmlformats.org/officeDocument/2006/relationships/image" Target="../media/image68.svg"/><Relationship Id="rId15" Type="http://schemas.openxmlformats.org/officeDocument/2006/relationships/image" Target="../media/image14.svg"/><Relationship Id="rId10" Type="http://schemas.openxmlformats.org/officeDocument/2006/relationships/image" Target="../media/image13.png"/><Relationship Id="rId4" Type="http://schemas.openxmlformats.org/officeDocument/2006/relationships/image" Target="../media/image78.png"/><Relationship Id="rId9" Type="http://schemas.openxmlformats.org/officeDocument/2006/relationships/image" Target="../media/image72.svg"/><Relationship Id="rId1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0.svg"/><Relationship Id="rId10"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4.svg"/></Relationships>
</file>

<file path=ppt/slides/_rels/slide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30.svg"/><Relationship Id="rId13" Type="http://schemas.microsoft.com/office/2007/relationships/hdphoto" Target="../media/hdphoto3.wdp"/><Relationship Id="rId3" Type="http://schemas.openxmlformats.org/officeDocument/2006/relationships/image" Target="../media/image18.png"/><Relationship Id="rId7" Type="http://schemas.openxmlformats.org/officeDocument/2006/relationships/image" Target="../media/image19.png"/><Relationship Id="rId12"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8.svg"/><Relationship Id="rId11" Type="http://schemas.microsoft.com/office/2007/relationships/hdphoto" Target="../media/hdphoto2.wdp"/><Relationship Id="rId15" Type="http://schemas.microsoft.com/office/2007/relationships/hdphoto" Target="../media/hdphoto4.wdp"/><Relationship Id="rId10" Type="http://schemas.openxmlformats.org/officeDocument/2006/relationships/image" Target="../media/image24.png"/><Relationship Id="rId9" Type="http://schemas.openxmlformats.org/officeDocument/2006/relationships/image" Target="../media/image23.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13" Type="http://schemas.openxmlformats.org/officeDocument/2006/relationships/image" Target="../media/image27.png"/><Relationship Id="rId3" Type="http://schemas.openxmlformats.org/officeDocument/2006/relationships/image" Target="../media/image19.png"/><Relationship Id="rId7" Type="http://schemas.openxmlformats.org/officeDocument/2006/relationships/image" Target="../media/image300.svg"/><Relationship Id="rId12" Type="http://schemas.openxmlformats.org/officeDocument/2006/relationships/image" Target="../media/image130.png"/><Relationship Id="rId2" Type="http://schemas.openxmlformats.org/officeDocument/2006/relationships/notesSlide" Target="../notesSlides/notesSlide3.xml"/><Relationship Id="rId1" Type="http://schemas.openxmlformats.org/officeDocument/2006/relationships/slideLayout" Target="../slideLayouts/slideLayout7.xml"/><Relationship Id="rId15" Type="http://schemas.microsoft.com/office/2007/relationships/hdphoto" Target="../media/hdphoto2.wdp"/><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64.sv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18" Type="http://schemas.openxmlformats.org/officeDocument/2006/relationships/image" Target="../media/image32.png"/><Relationship Id="rId17" Type="http://schemas.openxmlformats.org/officeDocument/2006/relationships/image" Target="../media/image160.svg"/><Relationship Id="rId2" Type="http://schemas.openxmlformats.org/officeDocument/2006/relationships/image" Target="../media/image31.png"/><Relationship Id="rId20" Type="http://schemas.openxmlformats.org/officeDocument/2006/relationships/image" Target="../media/image34.png"/><Relationship Id="rId1" Type="http://schemas.openxmlformats.org/officeDocument/2006/relationships/slideLayout" Target="../slideLayouts/slideLayout7.xml"/><Relationship Id="rId1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10" name="Group 10"/>
          <p:cNvGrpSpPr/>
          <p:nvPr/>
        </p:nvGrpSpPr>
        <p:grpSpPr>
          <a:xfrm>
            <a:off x="1872283" y="2323284"/>
            <a:ext cx="14172739" cy="5651978"/>
            <a:chOff x="0" y="0"/>
            <a:chExt cx="6563243" cy="1457336"/>
          </a:xfrm>
        </p:grpSpPr>
        <p:sp>
          <p:nvSpPr>
            <p:cNvPr id="11" name="Freeform 11"/>
            <p:cNvSpPr/>
            <p:nvPr/>
          </p:nvSpPr>
          <p:spPr>
            <a:xfrm>
              <a:off x="80010" y="80010"/>
              <a:ext cx="6470533" cy="1364626"/>
            </a:xfrm>
            <a:custGeom>
              <a:avLst/>
              <a:gdLst/>
              <a:ahLst/>
              <a:cxnLst/>
              <a:rect l="l" t="t" r="r" b="b"/>
              <a:pathLst>
                <a:path w="6470533" h="1364626">
                  <a:moveTo>
                    <a:pt x="0" y="1310016"/>
                  </a:moveTo>
                  <a:lnTo>
                    <a:pt x="0" y="1364626"/>
                  </a:lnTo>
                  <a:lnTo>
                    <a:pt x="6470533" y="1364626"/>
                  </a:lnTo>
                  <a:lnTo>
                    <a:pt x="6470533" y="0"/>
                  </a:lnTo>
                  <a:lnTo>
                    <a:pt x="6415923" y="0"/>
                  </a:lnTo>
                  <a:lnTo>
                    <a:pt x="6415923" y="1310016"/>
                  </a:lnTo>
                  <a:close/>
                </a:path>
              </a:pathLst>
            </a:custGeom>
            <a:solidFill>
              <a:srgbClr val="000000"/>
            </a:solidFill>
          </p:spPr>
        </p:sp>
        <p:sp>
          <p:nvSpPr>
            <p:cNvPr id="12" name="Freeform 12"/>
            <p:cNvSpPr/>
            <p:nvPr/>
          </p:nvSpPr>
          <p:spPr>
            <a:xfrm>
              <a:off x="67310" y="67310"/>
              <a:ext cx="6495933" cy="1390026"/>
            </a:xfrm>
            <a:custGeom>
              <a:avLst/>
              <a:gdLst/>
              <a:ahLst/>
              <a:cxnLst/>
              <a:rect l="l" t="t" r="r" b="b"/>
              <a:pathLst>
                <a:path w="6495933" h="1390026">
                  <a:moveTo>
                    <a:pt x="6428623" y="0"/>
                  </a:moveTo>
                  <a:lnTo>
                    <a:pt x="6428623" y="12700"/>
                  </a:lnTo>
                  <a:lnTo>
                    <a:pt x="6483233" y="12700"/>
                  </a:lnTo>
                  <a:lnTo>
                    <a:pt x="6483233" y="1377326"/>
                  </a:lnTo>
                  <a:lnTo>
                    <a:pt x="12700" y="1377326"/>
                  </a:lnTo>
                  <a:lnTo>
                    <a:pt x="12700" y="1322716"/>
                  </a:lnTo>
                  <a:lnTo>
                    <a:pt x="0" y="1322716"/>
                  </a:lnTo>
                  <a:lnTo>
                    <a:pt x="0" y="1390026"/>
                  </a:lnTo>
                  <a:lnTo>
                    <a:pt x="6495933" y="1390026"/>
                  </a:lnTo>
                  <a:lnTo>
                    <a:pt x="6495933" y="0"/>
                  </a:lnTo>
                  <a:close/>
                </a:path>
              </a:pathLst>
            </a:custGeom>
            <a:solidFill>
              <a:srgbClr val="000000"/>
            </a:solidFill>
          </p:spPr>
        </p:sp>
        <p:sp>
          <p:nvSpPr>
            <p:cNvPr id="13" name="Freeform 13"/>
            <p:cNvSpPr/>
            <p:nvPr/>
          </p:nvSpPr>
          <p:spPr>
            <a:xfrm>
              <a:off x="12700" y="12700"/>
              <a:ext cx="6470533" cy="1364626"/>
            </a:xfrm>
            <a:custGeom>
              <a:avLst/>
              <a:gdLst/>
              <a:ahLst/>
              <a:cxnLst/>
              <a:rect l="l" t="t" r="r" b="b"/>
              <a:pathLst>
                <a:path w="6470533" h="1364626">
                  <a:moveTo>
                    <a:pt x="0" y="0"/>
                  </a:moveTo>
                  <a:lnTo>
                    <a:pt x="6470533" y="0"/>
                  </a:lnTo>
                  <a:lnTo>
                    <a:pt x="6470533" y="1364626"/>
                  </a:lnTo>
                  <a:lnTo>
                    <a:pt x="0" y="1364626"/>
                  </a:lnTo>
                  <a:close/>
                </a:path>
              </a:pathLst>
            </a:custGeom>
            <a:solidFill>
              <a:srgbClr val="DBFF6E"/>
            </a:solidFill>
          </p:spPr>
        </p:sp>
        <p:sp>
          <p:nvSpPr>
            <p:cNvPr id="14" name="Freeform 14"/>
            <p:cNvSpPr/>
            <p:nvPr/>
          </p:nvSpPr>
          <p:spPr>
            <a:xfrm>
              <a:off x="0" y="0"/>
              <a:ext cx="6495933" cy="1390026"/>
            </a:xfrm>
            <a:custGeom>
              <a:avLst/>
              <a:gdLst/>
              <a:ahLst/>
              <a:cxnLst/>
              <a:rect l="l" t="t" r="r" b="b"/>
              <a:pathLst>
                <a:path w="6495933" h="1390026">
                  <a:moveTo>
                    <a:pt x="80010" y="1390026"/>
                  </a:moveTo>
                  <a:lnTo>
                    <a:pt x="6495933" y="1390026"/>
                  </a:lnTo>
                  <a:lnTo>
                    <a:pt x="6495933" y="80010"/>
                  </a:lnTo>
                  <a:lnTo>
                    <a:pt x="6495933" y="67310"/>
                  </a:lnTo>
                  <a:lnTo>
                    <a:pt x="6495933" y="0"/>
                  </a:lnTo>
                  <a:lnTo>
                    <a:pt x="0" y="0"/>
                  </a:lnTo>
                  <a:lnTo>
                    <a:pt x="0" y="1390026"/>
                  </a:lnTo>
                  <a:lnTo>
                    <a:pt x="67310" y="1390026"/>
                  </a:lnTo>
                  <a:lnTo>
                    <a:pt x="80010" y="1390026"/>
                  </a:lnTo>
                  <a:close/>
                  <a:moveTo>
                    <a:pt x="12700" y="12700"/>
                  </a:moveTo>
                  <a:lnTo>
                    <a:pt x="6483233" y="12700"/>
                  </a:lnTo>
                  <a:lnTo>
                    <a:pt x="6483233" y="1377326"/>
                  </a:lnTo>
                  <a:lnTo>
                    <a:pt x="12700" y="1377326"/>
                  </a:lnTo>
                  <a:lnTo>
                    <a:pt x="12700" y="12700"/>
                  </a:lnTo>
                  <a:close/>
                </a:path>
              </a:pathLst>
            </a:custGeom>
            <a:solidFill>
              <a:srgbClr val="000000"/>
            </a:solidFill>
          </p:spPr>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8497" y="1627257"/>
            <a:ext cx="1310625" cy="824502"/>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09663" y="168914"/>
            <a:ext cx="1125241" cy="1125241"/>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56328" y="8054912"/>
            <a:ext cx="1074009" cy="1074009"/>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863079" y="389166"/>
            <a:ext cx="1625429" cy="502405"/>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645085" y="7852984"/>
            <a:ext cx="1228430" cy="1096653"/>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878776" y="1294154"/>
            <a:ext cx="1219464" cy="1219464"/>
          </a:xfrm>
          <a:prstGeom prst="rect">
            <a:avLst/>
          </a:prstGeom>
        </p:spPr>
      </p:pic>
      <p:pic>
        <p:nvPicPr>
          <p:cNvPr id="22" name="Picture 2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375938" y="8832782"/>
            <a:ext cx="1177184" cy="1172903"/>
          </a:xfrm>
          <a:prstGeom prst="rect">
            <a:avLst/>
          </a:prstGeom>
        </p:spPr>
      </p:pic>
      <p:pic>
        <p:nvPicPr>
          <p:cNvPr id="23" name="Picture 2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67096" y="8993505"/>
            <a:ext cx="840173" cy="1040755"/>
          </a:xfrm>
          <a:prstGeom prst="rect">
            <a:avLst/>
          </a:prstGeom>
        </p:spPr>
      </p:pic>
      <p:sp>
        <p:nvSpPr>
          <p:cNvPr id="24" name="Google Shape;7484;p29"/>
          <p:cNvSpPr txBox="1">
            <a:spLocks/>
          </p:cNvSpPr>
          <p:nvPr/>
        </p:nvSpPr>
        <p:spPr>
          <a:xfrm>
            <a:off x="3785961" y="3193567"/>
            <a:ext cx="10200031"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000" b="1" i="0" u="none" strike="noStrike" kern="0" cap="none" spc="0" normalizeH="0" baseline="0" noProof="0" dirty="0" smtClean="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CHÀO</a:t>
            </a:r>
            <a:r>
              <a:rPr kumimoji="0" lang="en-US" sz="7000" b="1" i="0" u="none" strike="noStrike" kern="0" cap="none" spc="0" normalizeH="0" noProof="0" dirty="0" smtClean="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 MỪNG CÁC EM ĐẾN VỚI BUỔI HỌC NGÀY HÔM NAY</a:t>
            </a:r>
            <a:r>
              <a:rPr kumimoji="0" lang="vi-VN" sz="7000" b="1" i="0" u="none" strike="noStrike" kern="0" cap="none" spc="0" normalizeH="0" baseline="0" noProof="0" dirty="0" smtClean="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a:t>
            </a:r>
            <a:endParaRPr kumimoji="0" lang="vi-VN" sz="7000" b="1" i="0" u="none" strike="noStrike" kern="0" cap="none" spc="0" normalizeH="0" baseline="0" noProof="0" dirty="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50176" y="694260"/>
            <a:ext cx="4699117" cy="1172640"/>
            <a:chOff x="4737498" y="2755552"/>
            <a:chExt cx="4699117" cy="1172640"/>
          </a:xfrm>
        </p:grpSpPr>
        <p:grpSp>
          <p:nvGrpSpPr>
            <p:cNvPr id="13" name="Group 4"/>
            <p:cNvGrpSpPr/>
            <p:nvPr/>
          </p:nvGrpSpPr>
          <p:grpSpPr>
            <a:xfrm>
              <a:off x="4737498" y="2780077"/>
              <a:ext cx="4699117" cy="1148115"/>
              <a:chOff x="12701" y="80010"/>
              <a:chExt cx="4556618" cy="815476"/>
            </a:xfrm>
          </p:grpSpPr>
          <p:sp>
            <p:nvSpPr>
              <p:cNvPr id="14" name="Freeform 5"/>
              <p:cNvSpPr/>
              <p:nvPr/>
            </p:nvSpPr>
            <p:spPr>
              <a:xfrm>
                <a:off x="80011" y="80010"/>
                <a:ext cx="4489308" cy="815476"/>
              </a:xfrm>
              <a:custGeom>
                <a:avLst/>
                <a:gdLst/>
                <a:ahLst/>
                <a:cxnLst/>
                <a:rect l="l" t="t" r="r" b="b"/>
                <a:pathLst>
                  <a:path w="4926648" h="908257">
                    <a:moveTo>
                      <a:pt x="0" y="853647"/>
                    </a:moveTo>
                    <a:lnTo>
                      <a:pt x="0" y="908257"/>
                    </a:lnTo>
                    <a:lnTo>
                      <a:pt x="4926648" y="908257"/>
                    </a:lnTo>
                    <a:lnTo>
                      <a:pt x="4926648" y="0"/>
                    </a:lnTo>
                    <a:lnTo>
                      <a:pt x="4872038" y="0"/>
                    </a:lnTo>
                    <a:lnTo>
                      <a:pt x="4872038" y="853647"/>
                    </a:lnTo>
                    <a:close/>
                  </a:path>
                </a:pathLst>
              </a:custGeom>
              <a:solidFill>
                <a:srgbClr val="000000"/>
              </a:solidFill>
            </p:spPr>
          </p:sp>
          <p:sp>
            <p:nvSpPr>
              <p:cNvPr id="17" name="Freeform 7"/>
              <p:cNvSpPr/>
              <p:nvPr/>
            </p:nvSpPr>
            <p:spPr>
              <a:xfrm>
                <a:off x="12701" y="108246"/>
                <a:ext cx="4502009" cy="745021"/>
              </a:xfrm>
              <a:custGeom>
                <a:avLst/>
                <a:gdLst/>
                <a:ahLst/>
                <a:cxnLst/>
                <a:rect l="l" t="t" r="r" b="b"/>
                <a:pathLst>
                  <a:path w="4926648" h="908257">
                    <a:moveTo>
                      <a:pt x="0" y="0"/>
                    </a:moveTo>
                    <a:lnTo>
                      <a:pt x="4926648" y="0"/>
                    </a:lnTo>
                    <a:lnTo>
                      <a:pt x="4926648" y="908257"/>
                    </a:lnTo>
                    <a:lnTo>
                      <a:pt x="0" y="908257"/>
                    </a:lnTo>
                    <a:close/>
                  </a:path>
                </a:pathLst>
              </a:custGeom>
            </p:spPr>
            <p:style>
              <a:lnRef idx="3">
                <a:schemeClr val="lt1"/>
              </a:lnRef>
              <a:fillRef idx="1">
                <a:schemeClr val="accent1"/>
              </a:fillRef>
              <a:effectRef idx="1">
                <a:schemeClr val="accent1"/>
              </a:effectRef>
              <a:fontRef idx="minor">
                <a:schemeClr val="lt1"/>
              </a:fontRef>
            </p:style>
          </p:sp>
        </p:grpSp>
        <p:sp>
          <p:nvSpPr>
            <p:cNvPr id="4" name="Rectangle 3"/>
            <p:cNvSpPr/>
            <p:nvPr/>
          </p:nvSpPr>
          <p:spPr>
            <a:xfrm>
              <a:off x="5011949" y="2755552"/>
              <a:ext cx="4085542" cy="113107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smtClean="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LUYỆN</a:t>
              </a:r>
              <a:r>
                <a:rPr kumimoji="0" lang="en-US" sz="4500" b="1" i="0" u="none" strike="noStrike" kern="1200" cap="none" spc="0" normalizeH="0" noProof="0" smtClean="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TẬP 1 </a:t>
              </a:r>
              <a:endParaRPr kumimoji="0" lang="en-US" sz="45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2290" name="Picture 2" descr="https://lh3.googleusercontent.com/5EJNY8UBP0RyjDyv9X0mvSCc5C5Kc71JEJk-MLeAE132vHKisX1iHqvZTf5LkiO7LLQXz-QVEHq39WxKr818H6te4Q1zFUiY02eDIpQZELbx86yYrf2HUb4MdZFh5di_zl2SarBneQjr9XBKUPuiF0fd8KiLy-XrYLN2BwGgDWLhqFPqU9KXSB3af-CoyMqAMjAqGonq-g=n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970860">
            <a:off x="16381399" y="-283810"/>
            <a:ext cx="2359767" cy="23597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54329" y="770460"/>
            <a:ext cx="9461871" cy="1015663"/>
          </a:xfrm>
          <a:prstGeom prst="rect">
            <a:avLst/>
          </a:prstGeom>
        </p:spPr>
        <p:txBody>
          <a:bodyPr wrap="square">
            <a:spAutoFit/>
          </a:bodyPr>
          <a:lstStyle/>
          <a:p>
            <a:pPr marL="30480" marR="30480" algn="just">
              <a:lnSpc>
                <a:spcPct val="150000"/>
              </a:lnSpc>
            </a:pPr>
            <a:r>
              <a:rPr lang="en-US" sz="4000">
                <a:solidFill>
                  <a:srgbClr val="000000"/>
                </a:solidFill>
                <a:latin typeface="Arial" panose="020B0604020202020204" pitchFamily="34" charset="0"/>
                <a:ea typeface="Calibri" panose="020F0502020204030204" pitchFamily="34" charset="0"/>
                <a:cs typeface="Times New Roman" panose="02020603050405020304" pitchFamily="18" charset="0"/>
              </a:rPr>
              <a:t>Quan sát tứ giác ABCD trong Hình 3.4</a:t>
            </a:r>
            <a:r>
              <a:rPr lang="en-US" sz="4000" smtClean="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a:solidFill>
                <a:srgbClr val="000000"/>
              </a:solidFill>
              <a:latin typeface="Arial" panose="020B060402020202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12174534" y="1684700"/>
            <a:ext cx="5351466" cy="5476597"/>
          </a:xfrm>
          <a:prstGeom prst="rect">
            <a:avLst/>
          </a:prstGeom>
        </p:spPr>
      </p:pic>
      <p:sp>
        <p:nvSpPr>
          <p:cNvPr id="8" name="Rectangle 7"/>
          <p:cNvSpPr/>
          <p:nvPr/>
        </p:nvSpPr>
        <p:spPr>
          <a:xfrm>
            <a:off x="914400" y="6472178"/>
            <a:ext cx="15019128" cy="2862322"/>
          </a:xfrm>
          <a:prstGeom prst="rect">
            <a:avLst/>
          </a:prstGeom>
        </p:spPr>
        <p:txBody>
          <a:bodyPr wrap="square">
            <a:spAutoFit/>
          </a:bodyPr>
          <a:lstStyle/>
          <a:p>
            <a:pPr algn="just">
              <a:lnSpc>
                <a:spcPct val="150000"/>
              </a:lnSpc>
            </a:pPr>
            <a:r>
              <a:rPr lang="vi-VN" sz="4000" smtClean="0">
                <a:solidFill>
                  <a:srgbClr val="000000"/>
                </a:solidFill>
              </a:rPr>
              <a:t>Kể </a:t>
            </a:r>
            <a:r>
              <a:rPr lang="vi-VN" sz="4000">
                <a:solidFill>
                  <a:srgbClr val="000000"/>
                </a:solidFill>
              </a:rPr>
              <a:t>tên đường chéo còn lại.</a:t>
            </a:r>
          </a:p>
          <a:p>
            <a:pPr algn="just">
              <a:lnSpc>
                <a:spcPct val="150000"/>
              </a:lnSpc>
            </a:pPr>
            <a:r>
              <a:rPr lang="vi-VN" sz="4000">
                <a:solidFill>
                  <a:srgbClr val="000000"/>
                </a:solidFill>
              </a:rPr>
              <a:t>- Cặp cạnh AB, CD là cặp cạnh đối. Chỉ ra cặp cạnh đối còn lại.</a:t>
            </a:r>
          </a:p>
          <a:p>
            <a:pPr algn="just">
              <a:lnSpc>
                <a:spcPct val="150000"/>
              </a:lnSpc>
            </a:pPr>
            <a:r>
              <a:rPr lang="vi-VN" sz="4000">
                <a:solidFill>
                  <a:srgbClr val="000000"/>
                </a:solidFill>
              </a:rPr>
              <a:t>- Cặp góc A, C là cặp góc đối. Hãy kể tên cặp góc đối còn lại</a:t>
            </a:r>
            <a:r>
              <a:rPr lang="vi-VN" sz="4000" smtClean="0">
                <a:solidFill>
                  <a:srgbClr val="000000"/>
                </a:solidFill>
              </a:rPr>
              <a:t>.</a:t>
            </a:r>
            <a:endParaRPr lang="vi-VN" sz="4000">
              <a:solidFill>
                <a:srgbClr val="000000"/>
              </a:solidFill>
            </a:endParaRPr>
          </a:p>
        </p:txBody>
      </p:sp>
      <p:sp>
        <p:nvSpPr>
          <p:cNvPr id="9" name="Rectangle 8"/>
          <p:cNvSpPr/>
          <p:nvPr/>
        </p:nvSpPr>
        <p:spPr>
          <a:xfrm>
            <a:off x="914400" y="2400300"/>
            <a:ext cx="10461620" cy="3785652"/>
          </a:xfrm>
          <a:prstGeom prst="rect">
            <a:avLst/>
          </a:prstGeom>
        </p:spPr>
        <p:txBody>
          <a:bodyPr wrap="square">
            <a:spAutoFit/>
          </a:bodyPr>
          <a:lstStyle/>
          <a:p>
            <a:pPr lvl="0" algn="just">
              <a:lnSpc>
                <a:spcPct val="150000"/>
              </a:lnSpc>
            </a:pPr>
            <a:r>
              <a:rPr lang="vi-VN" sz="4000">
                <a:solidFill>
                  <a:srgbClr val="000000"/>
                </a:solidFill>
              </a:rPr>
              <a:t>Hai đỉnh không cùng thuộc một cạnh gọi là </a:t>
            </a:r>
            <a:r>
              <a:rPr lang="vi-VN" sz="4000" b="1" i="1">
                <a:solidFill>
                  <a:srgbClr val="000000"/>
                </a:solidFill>
              </a:rPr>
              <a:t>hai đỉnh đối nhau</a:t>
            </a:r>
            <a:r>
              <a:rPr lang="vi-VN" sz="4000">
                <a:solidFill>
                  <a:srgbClr val="000000"/>
                </a:solidFill>
              </a:rPr>
              <a:t>. Đoạn thẳng nối hai đỉnh đối nhau là một đường chéo, chẳng hạn AC là một </a:t>
            </a:r>
            <a:r>
              <a:rPr lang="vi-VN" sz="4000" b="1" i="1">
                <a:solidFill>
                  <a:srgbClr val="000000"/>
                </a:solidFill>
              </a:rPr>
              <a:t>đường chéo</a:t>
            </a:r>
            <a:r>
              <a:rPr lang="vi-VN" sz="4000">
                <a:solidFill>
                  <a:srgbClr val="000000"/>
                </a:solidFill>
              </a:rPr>
              <a:t>. </a:t>
            </a:r>
            <a:endParaRPr lang="en-US" sz="4000">
              <a:solidFill>
                <a:srgbClr val="000000"/>
              </a:solidFill>
            </a:endParaRPr>
          </a:p>
        </p:txBody>
      </p:sp>
      <p:pic>
        <p:nvPicPr>
          <p:cNvPr id="10" name="Picture 9"/>
          <p:cNvPicPr>
            <a:picLocks noChangeAspect="1"/>
          </p:cNvPicPr>
          <p:nvPr/>
        </p:nvPicPr>
        <p:blipFill>
          <a:blip r:embed="rId5"/>
          <a:stretch>
            <a:fillRect/>
          </a:stretch>
        </p:blipFill>
        <p:spPr>
          <a:xfrm>
            <a:off x="16431100" y="8343900"/>
            <a:ext cx="1628300" cy="1752600"/>
          </a:xfrm>
          <a:prstGeom prst="rect">
            <a:avLst/>
          </a:prstGeom>
        </p:spPr>
      </p:pic>
      <p:pic>
        <p:nvPicPr>
          <p:cNvPr id="18"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419" y="9563100"/>
            <a:ext cx="846172" cy="455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91047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anim calcmode="lin" valueType="num">
                                      <p:cBhvr>
                                        <p:cTn id="17" dur="500" fill="hold"/>
                                        <p:tgtEl>
                                          <p:spTgt spid="9"/>
                                        </p:tgtEl>
                                        <p:attrNameLst>
                                          <p:attrName>ppt_x</p:attrName>
                                        </p:attrNameLst>
                                      </p:cBhvr>
                                      <p:tavLst>
                                        <p:tav tm="0">
                                          <p:val>
                                            <p:strVal val="#ppt_x"/>
                                          </p:val>
                                        </p:tav>
                                        <p:tav tm="100000">
                                          <p:val>
                                            <p:strVal val="#ppt_x"/>
                                          </p:val>
                                        </p:tav>
                                      </p:tavLst>
                                    </p:anim>
                                    <p:anim calcmode="lin" valueType="num">
                                      <p:cBhvr>
                                        <p:cTn id="18" dur="500" fill="hold"/>
                                        <p:tgtEl>
                                          <p:spTgt spid="9"/>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anim calcmode="lin" valueType="num">
                                      <p:cBhvr>
                                        <p:cTn id="27" dur="500" fill="hold"/>
                                        <p:tgtEl>
                                          <p:spTgt spid="6"/>
                                        </p:tgtEl>
                                        <p:attrNameLst>
                                          <p:attrName>ppt_x</p:attrName>
                                        </p:attrNameLst>
                                      </p:cBhvr>
                                      <p:tavLst>
                                        <p:tav tm="0">
                                          <p:val>
                                            <p:strVal val="#ppt_x"/>
                                          </p:val>
                                        </p:tav>
                                        <p:tav tm="100000">
                                          <p:val>
                                            <p:strVal val="#ppt_x"/>
                                          </p:val>
                                        </p:tav>
                                      </p:tavLst>
                                    </p:anim>
                                    <p:anim calcmode="lin" valueType="num">
                                      <p:cBhvr>
                                        <p:cTn id="28"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7068800" y="308597"/>
            <a:ext cx="863709" cy="771057"/>
          </a:xfrm>
          <a:prstGeom prst="rect">
            <a:avLst/>
          </a:prstGeom>
        </p:spPr>
      </p:pic>
      <p:pic>
        <p:nvPicPr>
          <p:cNvPr id="58"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8022859">
            <a:off x="157189" y="7974502"/>
            <a:ext cx="1064088" cy="2209800"/>
          </a:xfrm>
          <a:prstGeom prst="rect">
            <a:avLst/>
          </a:prstGeom>
        </p:spPr>
      </p:pic>
      <p:sp>
        <p:nvSpPr>
          <p:cNvPr id="19" name="TextBox 18"/>
          <p:cNvSpPr txBox="1"/>
          <p:nvPr/>
        </p:nvSpPr>
        <p:spPr>
          <a:xfrm>
            <a:off x="609600" y="725711"/>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5638800" y="1714500"/>
            <a:ext cx="12039600" cy="7364901"/>
          </a:xfrm>
          <a:prstGeom prst="rect">
            <a:avLst/>
          </a:prstGeom>
        </p:spPr>
        <p:txBody>
          <a:bodyPr wrap="square">
            <a:spAutoFit/>
          </a:bodyPr>
          <a:lstStyle/>
          <a:p>
            <a:pPr marL="601980" marR="30480" lvl="0" indent="-571500" algn="just">
              <a:lnSpc>
                <a:spcPct val="150000"/>
              </a:lnSpc>
              <a:buFont typeface="Arial" panose="020B0604020202020204" pitchFamily="34" charset="0"/>
              <a:buChar char="•"/>
              <a:defRPr/>
            </a:pPr>
            <a:r>
              <a:rPr lang="vi-VN" sz="4000" smtClean="0">
                <a:solidFill>
                  <a:srgbClr val="000000"/>
                </a:solidFill>
                <a:ea typeface="Times New Roman" panose="02020603050405020304" pitchFamily="18" charset="0"/>
                <a:cs typeface="Arial" panose="020B0604020202020204" pitchFamily="34" charset="0"/>
              </a:rPr>
              <a:t>Hai </a:t>
            </a:r>
            <a:r>
              <a:rPr lang="vi-VN" sz="4000">
                <a:solidFill>
                  <a:srgbClr val="000000"/>
                </a:solidFill>
                <a:ea typeface="Times New Roman" panose="02020603050405020304" pitchFamily="18" charset="0"/>
                <a:cs typeface="Arial" panose="020B0604020202020204" pitchFamily="34" charset="0"/>
              </a:rPr>
              <a:t>đỉnh không cùng thuộc một cạnh gọi là hai đỉnh đối nhau. Đoạn thẳng nối hai đỉnh đối nhau là một đường chéo. Ví dụ AC là một đường chéo. Đường chéo còn lại là BD.</a:t>
            </a:r>
          </a:p>
          <a:p>
            <a:pPr marL="601980" marR="30480" lvl="0" indent="-571500" algn="just">
              <a:lnSpc>
                <a:spcPct val="150000"/>
              </a:lnSpc>
              <a:buFont typeface="Arial" panose="020B0604020202020204" pitchFamily="34" charset="0"/>
              <a:buChar char="•"/>
              <a:defRPr/>
            </a:pPr>
            <a:r>
              <a:rPr lang="vi-VN" sz="4000" smtClean="0">
                <a:solidFill>
                  <a:srgbClr val="000000"/>
                </a:solidFill>
                <a:ea typeface="Times New Roman" panose="02020603050405020304" pitchFamily="18" charset="0"/>
                <a:cs typeface="Arial" panose="020B0604020202020204" pitchFamily="34" charset="0"/>
              </a:rPr>
              <a:t>Cặp </a:t>
            </a:r>
            <a:r>
              <a:rPr lang="vi-VN" sz="4000">
                <a:solidFill>
                  <a:srgbClr val="000000"/>
                </a:solidFill>
                <a:ea typeface="Times New Roman" panose="02020603050405020304" pitchFamily="18" charset="0"/>
                <a:cs typeface="Arial" panose="020B0604020202020204" pitchFamily="34" charset="0"/>
              </a:rPr>
              <a:t>cạnh AB, CD là cặp cạnh đối. Cặp cạnh AD, BC cũng là cặp cạnh đối.</a:t>
            </a:r>
          </a:p>
          <a:p>
            <a:pPr marL="601980" marR="30480" lvl="0" indent="-571500" algn="just">
              <a:lnSpc>
                <a:spcPct val="150000"/>
              </a:lnSpc>
              <a:buFont typeface="Arial" panose="020B0604020202020204" pitchFamily="34" charset="0"/>
              <a:buChar char="•"/>
              <a:defRPr/>
            </a:pPr>
            <a:r>
              <a:rPr lang="vi-VN" sz="4000" smtClean="0">
                <a:solidFill>
                  <a:srgbClr val="000000"/>
                </a:solidFill>
                <a:ea typeface="Times New Roman" panose="02020603050405020304" pitchFamily="18" charset="0"/>
                <a:cs typeface="Arial" panose="020B0604020202020204" pitchFamily="34" charset="0"/>
              </a:rPr>
              <a:t>Cặp </a:t>
            </a:r>
            <a:r>
              <a:rPr lang="vi-VN" sz="4000">
                <a:solidFill>
                  <a:srgbClr val="000000"/>
                </a:solidFill>
                <a:ea typeface="Times New Roman" panose="02020603050405020304" pitchFamily="18" charset="0"/>
                <a:cs typeface="Arial" panose="020B0604020202020204" pitchFamily="34" charset="0"/>
              </a:rPr>
              <a:t>góc A, C là cặp góc đối. </a:t>
            </a:r>
            <a:endParaRPr lang="en-US" sz="4000" smtClean="0">
              <a:solidFill>
                <a:srgbClr val="000000"/>
              </a:solidFill>
              <a:ea typeface="Times New Roman" panose="02020603050405020304" pitchFamily="18" charset="0"/>
              <a:cs typeface="Arial" panose="020B0604020202020204" pitchFamily="34" charset="0"/>
            </a:endParaRPr>
          </a:p>
          <a:p>
            <a:pPr marL="30480" marR="30480" lvl="0" algn="just">
              <a:lnSpc>
                <a:spcPct val="150000"/>
              </a:lnSpc>
              <a:defRPr/>
            </a:pPr>
            <a:r>
              <a:rPr lang="en-US" sz="4000">
                <a:solidFill>
                  <a:srgbClr val="000000"/>
                </a:solidFill>
                <a:ea typeface="Times New Roman" panose="02020603050405020304" pitchFamily="18" charset="0"/>
                <a:cs typeface="Arial" panose="020B0604020202020204" pitchFamily="34" charset="0"/>
              </a:rPr>
              <a:t> </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Cặp </a:t>
            </a:r>
            <a:r>
              <a:rPr lang="vi-VN" sz="4000">
                <a:solidFill>
                  <a:srgbClr val="000000"/>
                </a:solidFill>
                <a:ea typeface="Times New Roman" panose="02020603050405020304" pitchFamily="18" charset="0"/>
                <a:cs typeface="Arial" panose="020B0604020202020204" pitchFamily="34" charset="0"/>
              </a:rPr>
              <a:t>góc B, D cũng là cặp góc đối.</a:t>
            </a:r>
            <a:endParaRPr lang="vi-VN" sz="4000" dirty="0">
              <a:solidFill>
                <a:srgbClr val="000000"/>
              </a:solidFill>
              <a:ea typeface="Times New Roman" panose="02020603050405020304" pitchFamily="18" charset="0"/>
              <a:cs typeface="Arial" panose="020B0604020202020204" pitchFamily="34" charset="0"/>
            </a:endParaRPr>
          </a:p>
        </p:txBody>
      </p:sp>
      <p:pic>
        <p:nvPicPr>
          <p:cNvPr id="8" name="Picture 7"/>
          <p:cNvPicPr>
            <a:picLocks noChangeAspect="1"/>
          </p:cNvPicPr>
          <p:nvPr/>
        </p:nvPicPr>
        <p:blipFill>
          <a:blip r:embed="rId15">
            <a:extLst>
              <a:ext uri="{BEBA8EAE-BF5A-486C-A8C5-ECC9F3942E4B}">
                <a14:imgProps xmlns:a14="http://schemas.microsoft.com/office/drawing/2010/main">
                  <a14:imgLayer r:embed="rId16">
                    <a14:imgEffect>
                      <a14:sharpenSoften amount="50000"/>
                    </a14:imgEffect>
                    <a14:imgEffect>
                      <a14:saturation sat="200000"/>
                    </a14:imgEffect>
                  </a14:imgLayer>
                </a14:imgProps>
              </a:ext>
            </a:extLst>
          </a:blip>
          <a:stretch>
            <a:fillRect/>
          </a:stretch>
        </p:blipFill>
        <p:spPr>
          <a:xfrm>
            <a:off x="336774" y="1943100"/>
            <a:ext cx="5073426" cy="5192056"/>
          </a:xfrm>
          <a:prstGeom prst="rect">
            <a:avLst/>
          </a:prstGeom>
        </p:spPr>
      </p:pic>
      <p:pic>
        <p:nvPicPr>
          <p:cNvPr id="2" name="Picture 1"/>
          <p:cNvPicPr>
            <a:picLocks noChangeAspect="1"/>
          </p:cNvPicPr>
          <p:nvPr/>
        </p:nvPicPr>
        <p:blipFill>
          <a:blip r:embed="rId17"/>
          <a:stretch>
            <a:fillRect/>
          </a:stretch>
        </p:blipFill>
        <p:spPr>
          <a:xfrm>
            <a:off x="16535400" y="8322348"/>
            <a:ext cx="1633870" cy="1749704"/>
          </a:xfrm>
          <a:prstGeom prst="rect">
            <a:avLst/>
          </a:prstGeom>
        </p:spPr>
      </p:pic>
    </p:spTree>
    <p:extLst>
      <p:ext uri="{BB962C8B-B14F-4D97-AF65-F5344CB8AC3E}">
        <p14:creationId xmlns:p14="http://schemas.microsoft.com/office/powerpoint/2010/main" val="389314209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1" dur="500"/>
                                        <p:tgtEl>
                                          <p:spTgt spid="4">
                                            <p:txEl>
                                              <p:pRg st="1" end="1"/>
                                            </p:txEl>
                                          </p:spTgt>
                                        </p:tgtEl>
                                      </p:cBhvr>
                                    </p:animEffect>
                                  </p:childTnLst>
                                </p:cTn>
                              </p:par>
                            </p:childTnLst>
                          </p:cTn>
                        </p:par>
                        <p:par>
                          <p:cTn id="22" fill="hold">
                            <p:stCondLst>
                              <p:cond delay="1000"/>
                            </p:stCondLst>
                            <p:childTnLst>
                              <p:par>
                                <p:cTn id="23" presetID="22" presetClass="entr" presetSubtype="4" fill="hold" nodeType="after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down)">
                                      <p:cBhvr>
                                        <p:cTn id="25" dur="500"/>
                                        <p:tgtEl>
                                          <p:spTgt spid="4">
                                            <p:txEl>
                                              <p:pRg st="2" end="2"/>
                                            </p:txEl>
                                          </p:spTgt>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fade">
                                      <p:cBhvr>
                                        <p:cTn id="2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6762" y="249703"/>
            <a:ext cx="1006238" cy="1006238"/>
          </a:xfrm>
          <a:prstGeom prst="rect">
            <a:avLst/>
          </a:prstGeom>
        </p:spPr>
      </p:pic>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33400" y="9166462"/>
            <a:ext cx="1006238" cy="1006238"/>
          </a:xfrm>
          <a:prstGeom prst="rect">
            <a:avLst/>
          </a:prstGeom>
        </p:spPr>
      </p:pic>
      <p:pic>
        <p:nvPicPr>
          <p:cNvPr id="25" name="Picture 2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7170393" y="249703"/>
            <a:ext cx="1006238" cy="1006238"/>
          </a:xfrm>
          <a:prstGeom prst="rect">
            <a:avLst/>
          </a:prstGeom>
        </p:spPr>
      </p:pic>
      <p:grpSp>
        <p:nvGrpSpPr>
          <p:cNvPr id="28" name="Group 27"/>
          <p:cNvGrpSpPr/>
          <p:nvPr/>
        </p:nvGrpSpPr>
        <p:grpSpPr>
          <a:xfrm>
            <a:off x="4495800" y="616220"/>
            <a:ext cx="9753600" cy="2165080"/>
            <a:chOff x="1524000" y="4406143"/>
            <a:chExt cx="9753600" cy="2165080"/>
          </a:xfrm>
        </p:grpSpPr>
        <p:sp>
          <p:nvSpPr>
            <p:cNvPr id="6" name="Freeform 6"/>
            <p:cNvSpPr/>
            <p:nvPr/>
          </p:nvSpPr>
          <p:spPr>
            <a:xfrm>
              <a:off x="1524000" y="4455326"/>
              <a:ext cx="9753600" cy="1054823"/>
            </a:xfrm>
            <a:custGeom>
              <a:avLst/>
              <a:gdLst/>
              <a:ahLst/>
              <a:cxnLst/>
              <a:rect l="l" t="t" r="r" b="b"/>
              <a:pathLst>
                <a:path w="41000198" h="3815253">
                  <a:moveTo>
                    <a:pt x="40855416" y="3670473"/>
                  </a:moveTo>
                  <a:lnTo>
                    <a:pt x="41000198" y="3670473"/>
                  </a:lnTo>
                  <a:lnTo>
                    <a:pt x="41000198" y="3815253"/>
                  </a:lnTo>
                  <a:lnTo>
                    <a:pt x="40855416" y="3815253"/>
                  </a:lnTo>
                  <a:lnTo>
                    <a:pt x="40855416" y="3670473"/>
                  </a:lnTo>
                  <a:close/>
                  <a:moveTo>
                    <a:pt x="0" y="144780"/>
                  </a:moveTo>
                  <a:lnTo>
                    <a:pt x="144780" y="144780"/>
                  </a:lnTo>
                  <a:lnTo>
                    <a:pt x="144780" y="3670473"/>
                  </a:lnTo>
                  <a:lnTo>
                    <a:pt x="0" y="3670473"/>
                  </a:lnTo>
                  <a:lnTo>
                    <a:pt x="0" y="144780"/>
                  </a:lnTo>
                  <a:close/>
                  <a:moveTo>
                    <a:pt x="0" y="3670473"/>
                  </a:moveTo>
                  <a:lnTo>
                    <a:pt x="144780" y="3670473"/>
                  </a:lnTo>
                  <a:lnTo>
                    <a:pt x="144780" y="3815253"/>
                  </a:lnTo>
                  <a:lnTo>
                    <a:pt x="0" y="3815253"/>
                  </a:lnTo>
                  <a:lnTo>
                    <a:pt x="0" y="3670473"/>
                  </a:lnTo>
                  <a:close/>
                  <a:moveTo>
                    <a:pt x="40855416" y="144780"/>
                  </a:moveTo>
                  <a:lnTo>
                    <a:pt x="41000198" y="144780"/>
                  </a:lnTo>
                  <a:lnTo>
                    <a:pt x="41000198" y="3670473"/>
                  </a:lnTo>
                  <a:lnTo>
                    <a:pt x="40855416" y="3670473"/>
                  </a:lnTo>
                  <a:lnTo>
                    <a:pt x="40855416" y="144780"/>
                  </a:lnTo>
                  <a:close/>
                  <a:moveTo>
                    <a:pt x="144780" y="3670473"/>
                  </a:moveTo>
                  <a:lnTo>
                    <a:pt x="40855416" y="3670473"/>
                  </a:lnTo>
                  <a:lnTo>
                    <a:pt x="40855416" y="3815253"/>
                  </a:lnTo>
                  <a:lnTo>
                    <a:pt x="144780" y="3815253"/>
                  </a:lnTo>
                  <a:lnTo>
                    <a:pt x="144780" y="3670473"/>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sp>
        <p:sp>
          <p:nvSpPr>
            <p:cNvPr id="26" name="Rectangle 25"/>
            <p:cNvSpPr/>
            <p:nvPr/>
          </p:nvSpPr>
          <p:spPr>
            <a:xfrm>
              <a:off x="1899407" y="4406143"/>
              <a:ext cx="9002786" cy="2165080"/>
            </a:xfrm>
            <a:prstGeom prst="rect">
              <a:avLst/>
            </a:prstGeom>
          </p:spPr>
          <p:txBody>
            <a:bodyPr wrap="none">
              <a:spAutoFit/>
            </a:bodyPr>
            <a:lstStyle/>
            <a:p>
              <a:pPr>
                <a:lnSpc>
                  <a:spcPct val="150000"/>
                </a:lnSpc>
                <a:spcAft>
                  <a:spcPts val="800"/>
                </a:spcAft>
                <a:defRPr/>
              </a:pPr>
              <a:r>
                <a:rPr lang="en-US" sz="4500" b="1" smtClean="0">
                  <a:solidFill>
                    <a:srgbClr val="C00000"/>
                  </a:solidFill>
                  <a:latin typeface="Arial" panose="020B0604020202020204" pitchFamily="34" charset="0"/>
                  <a:ea typeface="Calibri" panose="020F0502020204030204" pitchFamily="34" charset="0"/>
                  <a:cs typeface="Times New Roman" panose="02020603050405020304" pitchFamily="18" charset="0"/>
                </a:rPr>
                <a:t>2. </a:t>
              </a:r>
              <a:r>
                <a:rPr lang="vi-VN" sz="4500" b="1" smtClean="0">
                  <a:solidFill>
                    <a:srgbClr val="C00000"/>
                  </a:solidFill>
                  <a:ea typeface="Calibri" panose="020F0502020204030204" pitchFamily="34" charset="0"/>
                  <a:cs typeface="Arial" panose="020B0604020202020204" pitchFamily="34" charset="0"/>
                </a:rPr>
                <a:t>Tổng </a:t>
              </a:r>
              <a:r>
                <a:rPr lang="vi-VN" sz="4500" b="1">
                  <a:solidFill>
                    <a:srgbClr val="C00000"/>
                  </a:solidFill>
                  <a:ea typeface="Calibri" panose="020F0502020204030204" pitchFamily="34" charset="0"/>
                  <a:cs typeface="Arial" panose="020B0604020202020204" pitchFamily="34" charset="0"/>
                </a:rPr>
                <a:t>các góc của một tứ giác</a:t>
              </a:r>
              <a:endParaRPr lang="en-US" sz="4500">
                <a:solidFill>
                  <a:srgbClr val="C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45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18" name="Rectangle 1"/>
          <p:cNvSpPr>
            <a:spLocks noChangeArrowheads="1"/>
          </p:cNvSpPr>
          <p:nvPr/>
        </p:nvSpPr>
        <p:spPr bwMode="auto">
          <a:xfrm>
            <a:off x="5504393" y="2122597"/>
            <a:ext cx="773641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en-US" altLang="en-US" sz="4000" b="1" u="none" strike="noStrike" cap="none" normalizeH="0" baseline="0" smtClean="0">
                <a:ln>
                  <a:noFill/>
                </a:ln>
                <a:solidFill>
                  <a:schemeClr val="tx1"/>
                </a:solidFill>
                <a:effectLst/>
                <a:latin typeface="Arial" panose="020B0604020202020204" pitchFamily="34" charset="0"/>
              </a:rPr>
              <a:t>  </a:t>
            </a:r>
            <a:r>
              <a:rPr lang="en-US" altLang="en-US" sz="4000" b="1">
                <a:solidFill>
                  <a:srgbClr val="000000"/>
                </a:solidFill>
                <a:latin typeface="Arial" panose="020B0604020202020204" pitchFamily="34" charset="0"/>
                <a:cs typeface="Arial" panose="020B0604020202020204" pitchFamily="34" charset="0"/>
              </a:rPr>
              <a:t>Tổng các góc của một tứ giác</a:t>
            </a:r>
            <a:endParaRPr kumimoji="0" lang="en-US" altLang="en-US" sz="4000" b="1" u="none" strike="noStrike" cap="none" normalizeH="0" baseline="0" dirty="0" smtClean="0">
              <a:ln>
                <a:noFill/>
              </a:ln>
              <a:solidFill>
                <a:schemeClr val="tx1"/>
              </a:solidFill>
              <a:effectLst/>
              <a:latin typeface="Arial" panose="020B0604020202020204" pitchFamily="34" charset="0"/>
            </a:endParaRPr>
          </a:p>
        </p:txBody>
      </p:sp>
      <p:grpSp>
        <p:nvGrpSpPr>
          <p:cNvPr id="7" name="Group 6"/>
          <p:cNvGrpSpPr/>
          <p:nvPr/>
        </p:nvGrpSpPr>
        <p:grpSpPr>
          <a:xfrm>
            <a:off x="762000" y="2705100"/>
            <a:ext cx="3021522" cy="1502896"/>
            <a:chOff x="1007533" y="3162300"/>
            <a:chExt cx="3021522" cy="1502896"/>
          </a:xfrm>
        </p:grpSpPr>
        <p:pic>
          <p:nvPicPr>
            <p:cNvPr id="29" name="Picture 28"/>
            <p:cNvPicPr>
              <a:picLocks noChangeAspect="1"/>
            </p:cNvPicPr>
            <p:nvPr/>
          </p:nvPicPr>
          <p:blipFill>
            <a:blip r:embed="rId10" cstate="print">
              <a:duotone>
                <a:prstClr val="black"/>
                <a:schemeClr val="accent1">
                  <a:tint val="45000"/>
                  <a:satMod val="400000"/>
                </a:schemeClr>
              </a:duotone>
              <a:extLst>
                <a:ext uri="{BEBA8EAE-BF5A-486C-A8C5-ECC9F3942E4B}">
                  <a14:imgProps xmlns:a14="http://schemas.microsoft.com/office/drawing/2010/main">
                    <a14:imgLayer r:embed="rId11">
                      <a14:imgEffect>
                        <a14:artisticPaintBrush/>
                      </a14:imgEffect>
                      <a14:imgEffect>
                        <a14:sharpenSoften amount="50000"/>
                      </a14:imgEffect>
                      <a14:imgEffect>
                        <a14:colorTemperature colorTemp="7200"/>
                      </a14:imgEffect>
                      <a14:imgEffect>
                        <a14:saturation sat="400000"/>
                      </a14:imgEffect>
                      <a14:imgEffect>
                        <a14:brightnessContrast bright="100000" contrast="-76000"/>
                      </a14:imgEffect>
                    </a14:imgLayer>
                  </a14:imgProps>
                </a:ext>
                <a:ext uri="{28A0092B-C50C-407E-A947-70E740481C1C}">
                  <a14:useLocalDpi xmlns:a14="http://schemas.microsoft.com/office/drawing/2010/main" val="0"/>
                </a:ext>
              </a:extLst>
            </a:blip>
            <a:stretch>
              <a:fillRect/>
            </a:stretch>
          </p:blipFill>
          <p:spPr>
            <a:xfrm>
              <a:off x="1007533" y="3162300"/>
              <a:ext cx="950078" cy="886670"/>
            </a:xfrm>
            <a:prstGeom prst="rect">
              <a:avLst/>
            </a:prstGeom>
          </p:spPr>
        </p:pic>
        <p:grpSp>
          <p:nvGrpSpPr>
            <p:cNvPr id="11" name="Group 10"/>
            <p:cNvGrpSpPr/>
            <p:nvPr/>
          </p:nvGrpSpPr>
          <p:grpSpPr>
            <a:xfrm>
              <a:off x="2057436" y="3251692"/>
              <a:ext cx="1971619" cy="1413504"/>
              <a:chOff x="524298" y="1852071"/>
              <a:chExt cx="4029043" cy="1413504"/>
            </a:xfrm>
          </p:grpSpPr>
          <p:sp>
            <p:nvSpPr>
              <p:cNvPr id="30" name="TextBox 29"/>
              <p:cNvSpPr txBox="1"/>
              <p:nvPr/>
            </p:nvSpPr>
            <p:spPr>
              <a:xfrm>
                <a:off x="524298" y="1852071"/>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HĐ:</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7" name="Rectangle 26"/>
              <p:cNvSpPr/>
              <p:nvPr/>
            </p:nvSpPr>
            <p:spPr>
              <a:xfrm>
                <a:off x="1388903" y="2296079"/>
                <a:ext cx="3164438" cy="969496"/>
              </a:xfrm>
              <a:prstGeom prst="rect">
                <a:avLst/>
              </a:prstGeom>
            </p:spPr>
            <p:txBody>
              <a:bodyPr wrap="square">
                <a:spAutoFit/>
              </a:bodyPr>
              <a:lstStyle/>
              <a:p>
                <a:pPr>
                  <a:lnSpc>
                    <a:spcPct val="150000"/>
                  </a:lnSpc>
                  <a:spcAft>
                    <a:spcPts val="1200"/>
                  </a:spcAft>
                </a:pPr>
                <a:r>
                  <a:rPr lang="en-US" sz="3800" dirty="0" smtClean="0">
                    <a:latin typeface="Arial" panose="020B060402020202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35" name="Picture 4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81"/>
              </a:ext>
            </a:extLst>
          </a:blip>
          <a:srcRect/>
          <a:stretch>
            <a:fillRect/>
          </a:stretch>
        </p:blipFill>
        <p:spPr>
          <a:xfrm>
            <a:off x="4113848" y="7505700"/>
            <a:ext cx="1982152" cy="1248285"/>
          </a:xfrm>
          <a:prstGeom prst="rect">
            <a:avLst/>
          </a:prstGeom>
        </p:spPr>
      </p:pic>
      <p:sp>
        <p:nvSpPr>
          <p:cNvPr id="2" name="Rectangle 1"/>
          <p:cNvSpPr/>
          <p:nvPr/>
        </p:nvSpPr>
        <p:spPr>
          <a:xfrm>
            <a:off x="737936" y="3576578"/>
            <a:ext cx="16864263" cy="2862322"/>
          </a:xfrm>
          <a:prstGeom prst="rect">
            <a:avLst/>
          </a:prstGeom>
        </p:spPr>
        <p:txBody>
          <a:bodyPr wrap="square">
            <a:spAutoFit/>
          </a:bodyPr>
          <a:lstStyle/>
          <a:p>
            <a:pPr algn="just">
              <a:lnSpc>
                <a:spcPct val="150000"/>
              </a:lnSpc>
            </a:pPr>
            <a:r>
              <a:rPr lang="vi-VN" sz="4000">
                <a:solidFill>
                  <a:srgbClr val="000000"/>
                </a:solidFill>
              </a:rPr>
              <a:t>Cho tứ giác ABCD. Kẻ đường chéo BD (H.3.5). Vận dụng định lí về tổng ba góc trong một tam giác đối với tam giác ABD và </a:t>
            </a:r>
            <a:r>
              <a:rPr lang="vi-VN" sz="4000" smtClean="0">
                <a:solidFill>
                  <a:srgbClr val="000000"/>
                </a:solidFill>
              </a:rPr>
              <a:t>CBD</a:t>
            </a:r>
            <a:r>
              <a:rPr lang="en-US" sz="4000" smtClean="0">
                <a:solidFill>
                  <a:srgbClr val="000000"/>
                </a:solidFill>
              </a:rPr>
              <a:t>.</a:t>
            </a:r>
          </a:p>
          <a:p>
            <a:pPr algn="just">
              <a:lnSpc>
                <a:spcPct val="150000"/>
              </a:lnSpc>
            </a:pPr>
            <a:r>
              <a:rPr lang="en-US" sz="4000">
                <a:solidFill>
                  <a:srgbClr val="000000"/>
                </a:solidFill>
                <a:latin typeface="Arial" panose="020B0604020202020204" pitchFamily="34" charset="0"/>
                <a:cs typeface="Arial" panose="020B0604020202020204" pitchFamily="34" charset="0"/>
              </a:rPr>
              <a:t>T</a:t>
            </a:r>
            <a:r>
              <a:rPr lang="vi-VN" sz="4000" smtClean="0">
                <a:solidFill>
                  <a:srgbClr val="000000"/>
                </a:solidFill>
              </a:rPr>
              <a:t>ính </a:t>
            </a:r>
            <a:r>
              <a:rPr lang="vi-VN" sz="4000">
                <a:solidFill>
                  <a:srgbClr val="000000"/>
                </a:solidFill>
              </a:rPr>
              <a:t>tổng các góc của tứ giác ABCD</a:t>
            </a:r>
            <a:r>
              <a:rPr lang="vi-VN" sz="4000" smtClean="0">
                <a:solidFill>
                  <a:srgbClr val="000000"/>
                </a:solidFill>
              </a:rPr>
              <a:t>.</a:t>
            </a:r>
            <a:endParaRPr lang="en-US" sz="4000"/>
          </a:p>
        </p:txBody>
      </p:sp>
      <p:pic>
        <p:nvPicPr>
          <p:cNvPr id="8" name="Picture 7"/>
          <p:cNvPicPr>
            <a:picLocks noChangeAspect="1"/>
          </p:cNvPicPr>
          <p:nvPr/>
        </p:nvPicPr>
        <p:blipFill>
          <a:blip r:embed="rId82">
            <a:extLst>
              <a:ext uri="{BEBA8EAE-BF5A-486C-A8C5-ECC9F3942E4B}">
                <a14:imgProps xmlns:a14="http://schemas.microsoft.com/office/drawing/2010/main">
                  <a14:imgLayer r:embed="rId83">
                    <a14:imgEffect>
                      <a14:sharpenSoften amount="50000"/>
                    </a14:imgEffect>
                    <a14:imgEffect>
                      <a14:saturation sat="200000"/>
                    </a14:imgEffect>
                  </a14:imgLayer>
                </a14:imgProps>
              </a:ext>
            </a:extLst>
          </a:blip>
          <a:stretch>
            <a:fillRect/>
          </a:stretch>
        </p:blipFill>
        <p:spPr>
          <a:xfrm>
            <a:off x="10317996" y="5372100"/>
            <a:ext cx="7111993" cy="4876800"/>
          </a:xfrm>
          <a:prstGeom prst="rect">
            <a:avLst/>
          </a:prstGeom>
        </p:spPr>
      </p:pic>
    </p:spTree>
    <p:extLst>
      <p:ext uri="{BB962C8B-B14F-4D97-AF65-F5344CB8AC3E}">
        <p14:creationId xmlns:p14="http://schemas.microsoft.com/office/powerpoint/2010/main" val="220794729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500"/>
                            </p:stCondLst>
                            <p:childTnLst>
                              <p:par>
                                <p:cTn id="19" presetID="42" presetClass="entr" presetSubtype="0"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anim calcmode="lin" valueType="num">
                                      <p:cBhvr>
                                        <p:cTn id="22" dur="500" fill="hold"/>
                                        <p:tgtEl>
                                          <p:spTgt spid="35"/>
                                        </p:tgtEl>
                                        <p:attrNameLst>
                                          <p:attrName>ppt_x</p:attrName>
                                        </p:attrNameLst>
                                      </p:cBhvr>
                                      <p:tavLst>
                                        <p:tav tm="0">
                                          <p:val>
                                            <p:strVal val="#ppt_x"/>
                                          </p:val>
                                        </p:tav>
                                        <p:tav tm="100000">
                                          <p:val>
                                            <p:strVal val="#ppt_x"/>
                                          </p:val>
                                        </p:tav>
                                      </p:tavLst>
                                    </p:anim>
                                    <p:anim calcmode="lin" valueType="num">
                                      <p:cBhvr>
                                        <p:cTn id="23" dur="500" fill="hold"/>
                                        <p:tgtEl>
                                          <p:spTgt spid="3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anim calcmode="lin" valueType="num">
                                      <p:cBhvr>
                                        <p:cTn id="32" dur="500" fill="hold"/>
                                        <p:tgtEl>
                                          <p:spTgt spid="8"/>
                                        </p:tgtEl>
                                        <p:attrNameLst>
                                          <p:attrName>ppt_x</p:attrName>
                                        </p:attrNameLst>
                                      </p:cBhvr>
                                      <p:tavLst>
                                        <p:tav tm="0">
                                          <p:val>
                                            <p:strVal val="#ppt_x"/>
                                          </p:val>
                                        </p:tav>
                                        <p:tav tm="100000">
                                          <p:val>
                                            <p:strVal val="#ppt_x"/>
                                          </p:val>
                                        </p:tav>
                                      </p:tavLst>
                                    </p:anim>
                                    <p:anim calcmode="lin" valueType="num">
                                      <p:cBhvr>
                                        <p:cTn id="3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10490207" y="1866900"/>
            <a:ext cx="7111993" cy="5105400"/>
          </a:xfrm>
          <a:prstGeom prst="rect">
            <a:avLst/>
          </a:prstGeom>
        </p:spPr>
      </p:pic>
      <p:pic>
        <p:nvPicPr>
          <p:cNvPr id="26"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840200" y="366944"/>
            <a:ext cx="983577" cy="618760"/>
          </a:xfrm>
          <a:prstGeom prst="rect">
            <a:avLst/>
          </a:prstGeom>
        </p:spPr>
      </p:pic>
      <p:sp>
        <p:nvSpPr>
          <p:cNvPr id="18" name="TextBox 17"/>
          <p:cNvSpPr txBox="1"/>
          <p:nvPr/>
        </p:nvSpPr>
        <p:spPr>
          <a:xfrm>
            <a:off x="1600200" y="549414"/>
            <a:ext cx="1295400" cy="707886"/>
          </a:xfrm>
          <a:prstGeom prst="rect">
            <a:avLst/>
          </a:prstGeom>
          <a:noFill/>
        </p:spPr>
        <p:txBody>
          <a:bodyPr wrap="square" rtlCol="0">
            <a:spAutoFit/>
          </a:bodyPr>
          <a:lstStyle/>
          <a:p>
            <a:r>
              <a:rPr lang="en-US" sz="4000" b="1" u="sng" dirty="0" err="1" smtClean="0">
                <a:solidFill>
                  <a:schemeClr val="tx2"/>
                </a:solidFill>
                <a:latin typeface="Arial" panose="020B0604020202020204" pitchFamily="34" charset="0"/>
                <a:cs typeface="Arial" panose="020B0604020202020204" pitchFamily="34" charset="0"/>
              </a:rPr>
              <a:t>Giải</a:t>
            </a:r>
            <a:endParaRPr lang="en-US" sz="4000" b="1" u="sng" dirty="0">
              <a:solidFill>
                <a:schemeClr val="tx2"/>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1600200" y="1442982"/>
                <a:ext cx="9220200" cy="8218404"/>
              </a:xfrm>
              <a:prstGeom prst="rect">
                <a:avLst/>
              </a:prstGeom>
            </p:spPr>
            <p:txBody>
              <a:bodyPr wrap="square">
                <a:spAutoFit/>
              </a:bodyPr>
              <a:lstStyle/>
              <a:p>
                <a:pPr>
                  <a:lnSpc>
                    <a:spcPct val="150000"/>
                  </a:lnSpc>
                  <a:spcAft>
                    <a:spcPts val="800"/>
                  </a:spcAft>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Áp dụng định lí tổng ba góc trong một tam giác ta có;</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ABD</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180</m:t>
                        </m:r>
                      </m:e>
                      <m:sup>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CBD</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180</m:t>
                        </m:r>
                      </m:e>
                      <m:sup>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Mà ta có: </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e>
                    </m:acc>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e>
                    </m:acc>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180</m:t>
                        </m:r>
                      </m:e>
                      <m:sup>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180</m:t>
                        </m:r>
                      </m:e>
                      <m:sup>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360</m:t>
                        </m:r>
                      </m:e>
                      <m:sup>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600200" y="1442982"/>
                <a:ext cx="9220200" cy="8218404"/>
              </a:xfrm>
              <a:prstGeom prst="rect">
                <a:avLst/>
              </a:prstGeom>
              <a:blipFill>
                <a:blip r:embed="rId13"/>
                <a:stretch>
                  <a:fillRect l="-2381" r="-1190"/>
                </a:stretch>
              </a:blipFill>
            </p:spPr>
            <p:txBody>
              <a:bodyPr/>
              <a:lstStyle/>
              <a:p>
                <a:r>
                  <a:rPr lang="en-US">
                    <a:noFill/>
                  </a:rPr>
                  <a:t> </a:t>
                </a:r>
              </a:p>
            </p:txBody>
          </p:sp>
        </mc:Fallback>
      </mc:AlternateContent>
      <p:pic>
        <p:nvPicPr>
          <p:cNvPr id="5" name="Picture 4"/>
          <p:cNvPicPr>
            <a:picLocks noChangeAspect="1"/>
          </p:cNvPicPr>
          <p:nvPr/>
        </p:nvPicPr>
        <p:blipFill>
          <a:blip r:embed="rId14"/>
          <a:stretch>
            <a:fillRect/>
          </a:stretch>
        </p:blipFill>
        <p:spPr>
          <a:xfrm>
            <a:off x="15825971" y="8218557"/>
            <a:ext cx="2028458" cy="1622286"/>
          </a:xfrm>
          <a:prstGeom prst="rect">
            <a:avLst/>
          </a:prstGeom>
        </p:spPr>
      </p:pic>
      <p:pic>
        <p:nvPicPr>
          <p:cNvPr id="7" name="Picture 6"/>
          <p:cNvPicPr>
            <a:picLocks noChangeAspect="1"/>
          </p:cNvPicPr>
          <p:nvPr/>
        </p:nvPicPr>
        <p:blipFill>
          <a:blip r:embed="rId15"/>
          <a:stretch>
            <a:fillRect/>
          </a:stretch>
        </p:blipFill>
        <p:spPr>
          <a:xfrm rot="17858824">
            <a:off x="-144291" y="8895591"/>
            <a:ext cx="1273130" cy="974335"/>
          </a:xfrm>
          <a:prstGeom prst="rect">
            <a:avLst/>
          </a:prstGeom>
        </p:spPr>
      </p:pic>
    </p:spTree>
    <p:extLst>
      <p:ext uri="{BB962C8B-B14F-4D97-AF65-F5344CB8AC3E}">
        <p14:creationId xmlns:p14="http://schemas.microsoft.com/office/powerpoint/2010/main" val="125247165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down)">
                                      <p:cBhvr>
                                        <p:cTn id="20" dur="500"/>
                                        <p:tgtEl>
                                          <p:spTgt spid="4">
                                            <p:txEl>
                                              <p:pRg st="1" end="1"/>
                                            </p:txEl>
                                          </p:spTgt>
                                        </p:tgtEl>
                                      </p:cBhvr>
                                    </p:animEffect>
                                  </p:childTnLst>
                                </p:cTn>
                              </p:par>
                            </p:childTnLst>
                          </p:cTn>
                        </p:par>
                        <p:par>
                          <p:cTn id="21" fill="hold">
                            <p:stCondLst>
                              <p:cond delay="1000"/>
                            </p:stCondLst>
                            <p:childTnLst>
                              <p:par>
                                <p:cTn id="22" presetID="14" presetClass="entr" presetSubtype="10" fill="hold" nodeType="after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4" dur="500"/>
                                        <p:tgtEl>
                                          <p:spTgt spid="4">
                                            <p:txEl>
                                              <p:pRg st="2" end="2"/>
                                            </p:txEl>
                                          </p:spTgt>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500"/>
                                        <p:tgtEl>
                                          <p:spTgt spid="4">
                                            <p:txEl>
                                              <p:pRg st="3" end="3"/>
                                            </p:txEl>
                                          </p:spTgt>
                                        </p:tgtEl>
                                      </p:cBhvr>
                                    </p:animEffect>
                                  </p:childTnLst>
                                </p:cTn>
                              </p:par>
                            </p:childTnLst>
                          </p:cTn>
                        </p:par>
                        <p:par>
                          <p:cTn id="29" fill="hold">
                            <p:stCondLst>
                              <p:cond delay="2000"/>
                            </p:stCondLst>
                            <p:childTnLst>
                              <p:par>
                                <p:cTn id="30" presetID="16" presetClass="entr" presetSubtype="21" fill="hold" nodeType="after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arn(inVertical)">
                                      <p:cBhvr>
                                        <p:cTn id="32" dur="500"/>
                                        <p:tgtEl>
                                          <p:spTgt spid="4">
                                            <p:txEl>
                                              <p:pRg st="4" end="4"/>
                                            </p:txEl>
                                          </p:spTgt>
                                        </p:tgtEl>
                                      </p:cBhvr>
                                    </p:animEffect>
                                  </p:childTnLst>
                                </p:cTn>
                              </p:par>
                            </p:childTnLst>
                          </p:cTn>
                        </p:par>
                        <p:par>
                          <p:cTn id="33" fill="hold">
                            <p:stCondLst>
                              <p:cond delay="2500"/>
                            </p:stCondLst>
                            <p:childTnLst>
                              <p:par>
                                <p:cTn id="34" presetID="14" presetClass="entr" presetSubtype="10" fill="hold" nodeType="after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6" dur="500"/>
                                        <p:tgtEl>
                                          <p:spTgt spid="4">
                                            <p:txEl>
                                              <p:pRg st="5" end="5"/>
                                            </p:txEl>
                                          </p:spTgt>
                                        </p:tgtEl>
                                      </p:cBhvr>
                                    </p:animEffect>
                                  </p:childTnLst>
                                </p:cTn>
                              </p:par>
                            </p:childTnLst>
                          </p:cTn>
                        </p:par>
                        <p:par>
                          <p:cTn id="37" fill="hold">
                            <p:stCondLst>
                              <p:cond delay="3000"/>
                            </p:stCondLst>
                            <p:childTnLst>
                              <p:par>
                                <p:cTn id="38" presetID="53" presetClass="entr" presetSubtype="16" fill="hold" nodeType="after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 calcmode="lin" valueType="num">
                                      <p:cBhvr>
                                        <p:cTn id="40"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41"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4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4" name="Group 4"/>
          <p:cNvGrpSpPr/>
          <p:nvPr/>
        </p:nvGrpSpPr>
        <p:grpSpPr>
          <a:xfrm>
            <a:off x="467612" y="3554217"/>
            <a:ext cx="16372588" cy="3733800"/>
            <a:chOff x="0" y="0"/>
            <a:chExt cx="41000197" cy="15012925"/>
          </a:xfrm>
        </p:grpSpPr>
        <p:sp>
          <p:nvSpPr>
            <p:cNvPr id="5" name="Freeform 5"/>
            <p:cNvSpPr/>
            <p:nvPr/>
          </p:nvSpPr>
          <p:spPr>
            <a:xfrm>
              <a:off x="72390" y="72390"/>
              <a:ext cx="40855416" cy="14868145"/>
            </a:xfrm>
            <a:custGeom>
              <a:avLst/>
              <a:gdLst/>
              <a:ahLst/>
              <a:cxnLst/>
              <a:rect l="l" t="t" r="r" b="b"/>
              <a:pathLst>
                <a:path w="40855416" h="14868145">
                  <a:moveTo>
                    <a:pt x="0" y="0"/>
                  </a:moveTo>
                  <a:lnTo>
                    <a:pt x="40855416" y="0"/>
                  </a:lnTo>
                  <a:lnTo>
                    <a:pt x="40855416" y="14868145"/>
                  </a:lnTo>
                  <a:lnTo>
                    <a:pt x="0" y="14868145"/>
                  </a:lnTo>
                  <a:lnTo>
                    <a:pt x="0" y="0"/>
                  </a:lnTo>
                  <a:close/>
                </a:path>
              </a:pathLst>
            </a:custGeom>
            <a:solidFill>
              <a:srgbClr val="FFFFFF"/>
            </a:solidFill>
          </p:spPr>
        </p:sp>
        <p:sp>
          <p:nvSpPr>
            <p:cNvPr id="6" name="Freeform 6"/>
            <p:cNvSpPr/>
            <p:nvPr/>
          </p:nvSpPr>
          <p:spPr>
            <a:xfrm>
              <a:off x="0" y="0"/>
              <a:ext cx="41000198" cy="15012925"/>
            </a:xfrm>
            <a:custGeom>
              <a:avLst/>
              <a:gdLst/>
              <a:ahLst/>
              <a:cxnLst/>
              <a:rect l="l" t="t" r="r" b="b"/>
              <a:pathLst>
                <a:path w="41000198" h="15012925">
                  <a:moveTo>
                    <a:pt x="40855416" y="14868145"/>
                  </a:moveTo>
                  <a:lnTo>
                    <a:pt x="41000198" y="14868145"/>
                  </a:lnTo>
                  <a:lnTo>
                    <a:pt x="41000198" y="15012925"/>
                  </a:lnTo>
                  <a:lnTo>
                    <a:pt x="40855416" y="15012925"/>
                  </a:lnTo>
                  <a:lnTo>
                    <a:pt x="40855416" y="14868145"/>
                  </a:lnTo>
                  <a:close/>
                  <a:moveTo>
                    <a:pt x="0" y="144780"/>
                  </a:moveTo>
                  <a:lnTo>
                    <a:pt x="144780" y="144780"/>
                  </a:lnTo>
                  <a:lnTo>
                    <a:pt x="144780" y="14868145"/>
                  </a:lnTo>
                  <a:lnTo>
                    <a:pt x="0" y="14868145"/>
                  </a:lnTo>
                  <a:lnTo>
                    <a:pt x="0" y="144780"/>
                  </a:lnTo>
                  <a:close/>
                  <a:moveTo>
                    <a:pt x="0" y="14868145"/>
                  </a:moveTo>
                  <a:lnTo>
                    <a:pt x="144780" y="14868145"/>
                  </a:lnTo>
                  <a:lnTo>
                    <a:pt x="144780" y="15012925"/>
                  </a:lnTo>
                  <a:lnTo>
                    <a:pt x="0" y="15012925"/>
                  </a:lnTo>
                  <a:lnTo>
                    <a:pt x="0" y="14868145"/>
                  </a:lnTo>
                  <a:close/>
                  <a:moveTo>
                    <a:pt x="40855416" y="144780"/>
                  </a:moveTo>
                  <a:lnTo>
                    <a:pt x="41000198" y="144780"/>
                  </a:lnTo>
                  <a:lnTo>
                    <a:pt x="41000198" y="14868145"/>
                  </a:lnTo>
                  <a:lnTo>
                    <a:pt x="40855416" y="14868145"/>
                  </a:lnTo>
                  <a:lnTo>
                    <a:pt x="40855416" y="144780"/>
                  </a:lnTo>
                  <a:close/>
                  <a:moveTo>
                    <a:pt x="144780" y="14868145"/>
                  </a:moveTo>
                  <a:lnTo>
                    <a:pt x="40855416" y="14868145"/>
                  </a:lnTo>
                  <a:lnTo>
                    <a:pt x="40855416" y="15012925"/>
                  </a:lnTo>
                  <a:lnTo>
                    <a:pt x="144780" y="15012925"/>
                  </a:lnTo>
                  <a:lnTo>
                    <a:pt x="144780" y="14868145"/>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sp>
      </p:grpSp>
      <p:grpSp>
        <p:nvGrpSpPr>
          <p:cNvPr id="17" name="Group 16"/>
          <p:cNvGrpSpPr/>
          <p:nvPr/>
        </p:nvGrpSpPr>
        <p:grpSpPr>
          <a:xfrm>
            <a:off x="4042554" y="1420616"/>
            <a:ext cx="9931621" cy="1285047"/>
            <a:chOff x="4185016" y="1375903"/>
            <a:chExt cx="9931621" cy="1285047"/>
          </a:xfrm>
        </p:grpSpPr>
        <p:grpSp>
          <p:nvGrpSpPr>
            <p:cNvPr id="7" name="Group 7"/>
            <p:cNvGrpSpPr/>
            <p:nvPr/>
          </p:nvGrpSpPr>
          <p:grpSpPr>
            <a:xfrm>
              <a:off x="4185016" y="1375903"/>
              <a:ext cx="9931621" cy="1285047"/>
              <a:chOff x="0" y="67310"/>
              <a:chExt cx="5851518" cy="757125"/>
            </a:xfrm>
          </p:grpSpPr>
          <p:sp>
            <p:nvSpPr>
              <p:cNvPr id="8" name="Freeform 8"/>
              <p:cNvSpPr/>
              <p:nvPr/>
            </p:nvSpPr>
            <p:spPr>
              <a:xfrm>
                <a:off x="80010" y="80010"/>
                <a:ext cx="5758808" cy="744425"/>
              </a:xfrm>
              <a:custGeom>
                <a:avLst/>
                <a:gdLst/>
                <a:ahLst/>
                <a:cxnLst/>
                <a:rect l="l" t="t" r="r" b="b"/>
                <a:pathLst>
                  <a:path w="5758808" h="908257">
                    <a:moveTo>
                      <a:pt x="0" y="853647"/>
                    </a:moveTo>
                    <a:lnTo>
                      <a:pt x="0" y="908257"/>
                    </a:lnTo>
                    <a:lnTo>
                      <a:pt x="5758808" y="908257"/>
                    </a:lnTo>
                    <a:lnTo>
                      <a:pt x="5758808" y="0"/>
                    </a:lnTo>
                    <a:lnTo>
                      <a:pt x="5704198" y="0"/>
                    </a:lnTo>
                    <a:lnTo>
                      <a:pt x="5704198" y="853647"/>
                    </a:lnTo>
                    <a:close/>
                  </a:path>
                </a:pathLst>
              </a:custGeom>
              <a:solidFill>
                <a:srgbClr val="000000"/>
              </a:solidFill>
            </p:spPr>
          </p:sp>
          <p:sp>
            <p:nvSpPr>
              <p:cNvPr id="9" name="Freeform 9"/>
              <p:cNvSpPr/>
              <p:nvPr/>
            </p:nvSpPr>
            <p:spPr>
              <a:xfrm>
                <a:off x="67310" y="67310"/>
                <a:ext cx="5784208" cy="738242"/>
              </a:xfrm>
              <a:custGeom>
                <a:avLst/>
                <a:gdLst/>
                <a:ahLst/>
                <a:cxnLst/>
                <a:rect l="l" t="t" r="r" b="b"/>
                <a:pathLst>
                  <a:path w="5784208" h="933657">
                    <a:moveTo>
                      <a:pt x="5716898" y="0"/>
                    </a:moveTo>
                    <a:lnTo>
                      <a:pt x="5716898" y="12700"/>
                    </a:lnTo>
                    <a:lnTo>
                      <a:pt x="5771508" y="12700"/>
                    </a:lnTo>
                    <a:lnTo>
                      <a:pt x="5771508" y="920957"/>
                    </a:lnTo>
                    <a:lnTo>
                      <a:pt x="12700" y="920957"/>
                    </a:lnTo>
                    <a:lnTo>
                      <a:pt x="12700" y="866347"/>
                    </a:lnTo>
                    <a:lnTo>
                      <a:pt x="0" y="866347"/>
                    </a:lnTo>
                    <a:lnTo>
                      <a:pt x="0" y="933657"/>
                    </a:lnTo>
                    <a:lnTo>
                      <a:pt x="5784208" y="933657"/>
                    </a:lnTo>
                    <a:lnTo>
                      <a:pt x="5784208" y="0"/>
                    </a:lnTo>
                    <a:close/>
                  </a:path>
                </a:pathLst>
              </a:custGeom>
              <a:solidFill>
                <a:srgbClr val="000000"/>
              </a:solidFill>
            </p:spPr>
          </p:sp>
          <p:sp>
            <p:nvSpPr>
              <p:cNvPr id="10" name="Freeform 10"/>
              <p:cNvSpPr/>
              <p:nvPr/>
            </p:nvSpPr>
            <p:spPr>
              <a:xfrm>
                <a:off x="12700" y="90974"/>
                <a:ext cx="5758808" cy="714578"/>
              </a:xfrm>
              <a:custGeom>
                <a:avLst/>
                <a:gdLst/>
                <a:ahLst/>
                <a:cxnLst/>
                <a:rect l="l" t="t" r="r" b="b"/>
                <a:pathLst>
                  <a:path w="5758808" h="908257">
                    <a:moveTo>
                      <a:pt x="0" y="0"/>
                    </a:moveTo>
                    <a:lnTo>
                      <a:pt x="5758808" y="0"/>
                    </a:lnTo>
                    <a:lnTo>
                      <a:pt x="5758808" y="908257"/>
                    </a:lnTo>
                    <a:lnTo>
                      <a:pt x="0" y="908257"/>
                    </a:lnTo>
                    <a:close/>
                  </a:path>
                </a:pathLst>
              </a:custGeom>
              <a:solidFill>
                <a:srgbClr val="FF93D8"/>
              </a:solidFill>
            </p:spPr>
          </p:sp>
          <p:sp>
            <p:nvSpPr>
              <p:cNvPr id="11" name="Freeform 11"/>
              <p:cNvSpPr/>
              <p:nvPr/>
            </p:nvSpPr>
            <p:spPr>
              <a:xfrm>
                <a:off x="0" y="80010"/>
                <a:ext cx="5784208" cy="725542"/>
              </a:xfrm>
              <a:custGeom>
                <a:avLst/>
                <a:gdLst/>
                <a:ahLst/>
                <a:cxnLst/>
                <a:rect l="l" t="t" r="r" b="b"/>
                <a:pathLst>
                  <a:path w="5784208" h="933657">
                    <a:moveTo>
                      <a:pt x="80010" y="933657"/>
                    </a:moveTo>
                    <a:lnTo>
                      <a:pt x="5784208" y="933657"/>
                    </a:lnTo>
                    <a:lnTo>
                      <a:pt x="5784208" y="80010"/>
                    </a:lnTo>
                    <a:lnTo>
                      <a:pt x="5784208" y="67310"/>
                    </a:lnTo>
                    <a:lnTo>
                      <a:pt x="5784208" y="0"/>
                    </a:lnTo>
                    <a:lnTo>
                      <a:pt x="0" y="0"/>
                    </a:lnTo>
                    <a:lnTo>
                      <a:pt x="0" y="933657"/>
                    </a:lnTo>
                    <a:lnTo>
                      <a:pt x="67310" y="933657"/>
                    </a:lnTo>
                    <a:lnTo>
                      <a:pt x="80010" y="933657"/>
                    </a:lnTo>
                    <a:close/>
                    <a:moveTo>
                      <a:pt x="12700" y="12700"/>
                    </a:moveTo>
                    <a:lnTo>
                      <a:pt x="5771508" y="12700"/>
                    </a:lnTo>
                    <a:lnTo>
                      <a:pt x="5771508" y="920957"/>
                    </a:lnTo>
                    <a:lnTo>
                      <a:pt x="12700" y="920957"/>
                    </a:lnTo>
                    <a:lnTo>
                      <a:pt x="12700" y="12700"/>
                    </a:lnTo>
                    <a:close/>
                  </a:path>
                </a:pathLst>
              </a:custGeom>
              <a:solidFill>
                <a:srgbClr val="000000"/>
              </a:solidFill>
            </p:spPr>
          </p:sp>
        </p:grpSp>
        <p:sp>
          <p:nvSpPr>
            <p:cNvPr id="12" name="TextBox 12"/>
            <p:cNvSpPr txBox="1"/>
            <p:nvPr/>
          </p:nvSpPr>
          <p:spPr>
            <a:xfrm>
              <a:off x="4898197" y="1455250"/>
              <a:ext cx="8391013" cy="1040798"/>
            </a:xfrm>
            <a:prstGeom prst="rect">
              <a:avLst/>
            </a:prstGeom>
          </p:spPr>
          <p:txBody>
            <a:bodyPr lIns="0" tIns="0" rIns="0" bIns="0" rtlCol="0" anchor="t">
              <a:spAutoFit/>
            </a:bodyPr>
            <a:lstStyle/>
            <a:p>
              <a:pPr algn="ctr">
                <a:lnSpc>
                  <a:spcPts val="9003"/>
                </a:lnSpc>
              </a:pPr>
              <a:r>
                <a:rPr lang="en-US" sz="6000" b="1" spc="-112" dirty="0" smtClean="0">
                  <a:solidFill>
                    <a:srgbClr val="000000"/>
                  </a:solidFill>
                  <a:latin typeface="Arial" panose="020B0604020202020204" pitchFamily="34" charset="0"/>
                  <a:cs typeface="Arial" panose="020B0604020202020204" pitchFamily="34" charset="0"/>
                </a:rPr>
                <a:t>KẾT LUẬN</a:t>
              </a:r>
              <a:endParaRPr lang="en-US" sz="6000" b="1" spc="-112" dirty="0">
                <a:solidFill>
                  <a:srgbClr val="000000"/>
                </a:solidFill>
                <a:latin typeface="Arial" panose="020B0604020202020204" pitchFamily="34" charset="0"/>
                <a:cs typeface="Arial" panose="020B0604020202020204" pitchFamily="34" charset="0"/>
              </a:endParaRPr>
            </a:p>
          </p:txBody>
        </p:sp>
      </p:grpSp>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99810">
            <a:off x="699171" y="809755"/>
            <a:ext cx="1302539" cy="1685639"/>
          </a:xfrm>
          <a:prstGeom prst="rect">
            <a:avLst/>
          </a:prstGeom>
        </p:spPr>
      </p:pic>
      <p:sp>
        <p:nvSpPr>
          <p:cNvPr id="21" name="Rectangle 20"/>
          <p:cNvSpPr/>
          <p:nvPr/>
        </p:nvSpPr>
        <p:spPr>
          <a:xfrm>
            <a:off x="1263030" y="4023337"/>
            <a:ext cx="4548501" cy="1131079"/>
          </a:xfrm>
          <a:prstGeom prst="rect">
            <a:avLst/>
          </a:prstGeom>
        </p:spPr>
        <p:txBody>
          <a:bodyPr wrap="square">
            <a:spAutoFit/>
          </a:bodyPr>
          <a:lstStyle/>
          <a:p>
            <a:pPr marL="571500" indent="-571500">
              <a:lnSpc>
                <a:spcPct val="150000"/>
              </a:lnSpc>
              <a:spcBef>
                <a:spcPts val="200"/>
              </a:spcBef>
              <a:spcAft>
                <a:spcPts val="200"/>
              </a:spcAft>
              <a:buFont typeface="Arial" panose="020B0604020202020204" pitchFamily="34" charset="0"/>
              <a:buChar char="•"/>
            </a:pPr>
            <a:r>
              <a:rPr lang="en-US" sz="4500" b="1" smtClean="0">
                <a:solidFill>
                  <a:srgbClr val="C00000"/>
                </a:solidFill>
                <a:latin typeface="Arial" panose="020B0604020202020204" pitchFamily="34" charset="0"/>
                <a:ea typeface="Calibri" panose="020F0502020204030204" pitchFamily="34" charset="0"/>
                <a:cs typeface="Arial" panose="020B0604020202020204" pitchFamily="34" charset="0"/>
              </a:rPr>
              <a:t>ĐỊNH LÍ:</a:t>
            </a:r>
            <a:endParaRPr lang="en-US" sz="45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3505200" y="5588786"/>
                <a:ext cx="10620151" cy="784830"/>
              </a:xfrm>
              <a:prstGeom prst="rect">
                <a:avLst/>
              </a:prstGeom>
            </p:spPr>
            <p:txBody>
              <a:bodyPr wrap="none">
                <a:spAutoFit/>
              </a:bodyPr>
              <a:lstStyle/>
              <a:p>
                <a:r>
                  <a:rPr lang="en-US" sz="4500">
                    <a:latin typeface="Arial" panose="020B0604020202020204" pitchFamily="34" charset="0"/>
                    <a:ea typeface="Times New Roman" panose="02020603050405020304" pitchFamily="18" charset="0"/>
                    <a:cs typeface="Arial" panose="020B0604020202020204" pitchFamily="34" charset="0"/>
                  </a:rPr>
                  <a:t>Tổng các góc của một tứ giác bằng </a:t>
                </a:r>
                <a14:m>
                  <m:oMath xmlns:m="http://schemas.openxmlformats.org/officeDocument/2006/math">
                    <m:sSup>
                      <m:sSupPr>
                        <m:ctrlPr>
                          <a:rPr lang="en-US" sz="45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500" i="0">
                            <a:effectLst/>
                            <a:latin typeface="Cambria Math" panose="02040503050406030204" pitchFamily="18" charset="0"/>
                            <a:ea typeface="Times New Roman" panose="02020603050405020304" pitchFamily="18" charset="0"/>
                            <a:cs typeface="Times New Roman" panose="02020603050405020304" pitchFamily="18" charset="0"/>
                          </a:rPr>
                          <m:t>360</m:t>
                        </m:r>
                      </m:e>
                      <m:sup>
                        <m:r>
                          <m:rPr>
                            <m:sty m:val="p"/>
                          </m:rPr>
                          <a:rPr lang="en-US" sz="4500" i="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endParaRPr lang="en-US" sz="4500">
                  <a:latin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3505200" y="5588786"/>
                <a:ext cx="10620151" cy="784830"/>
              </a:xfrm>
              <a:prstGeom prst="rect">
                <a:avLst/>
              </a:prstGeom>
              <a:blipFill>
                <a:blip r:embed="rId8"/>
                <a:stretch>
                  <a:fillRect l="-2411" t="-16279" b="-37209"/>
                </a:stretch>
              </a:blipFill>
            </p:spPr>
            <p:txBody>
              <a:bodyPr/>
              <a:lstStyle/>
              <a:p>
                <a:r>
                  <a:rPr lang="en-US">
                    <a:noFill/>
                  </a:rPr>
                  <a:t> </a:t>
                </a:r>
              </a:p>
            </p:txBody>
          </p:sp>
        </mc:Fallback>
      </mc:AlternateContent>
      <p:pic>
        <p:nvPicPr>
          <p:cNvPr id="20" name="Picture 19"/>
          <p:cNvPicPr>
            <a:picLocks noChangeAspect="1"/>
          </p:cNvPicPr>
          <p:nvPr/>
        </p:nvPicPr>
        <p:blipFill>
          <a:blip r:embed="rId9"/>
          <a:stretch>
            <a:fillRect/>
          </a:stretch>
        </p:blipFill>
        <p:spPr>
          <a:xfrm>
            <a:off x="7103746" y="8390181"/>
            <a:ext cx="3923480" cy="1736236"/>
          </a:xfrm>
          <a:prstGeom prst="rect">
            <a:avLst/>
          </a:prstGeom>
        </p:spPr>
      </p:pic>
      <p:pic>
        <p:nvPicPr>
          <p:cNvPr id="22" name="Picture 21"/>
          <p:cNvPicPr>
            <a:picLocks noChangeAspect="1"/>
          </p:cNvPicPr>
          <p:nvPr/>
        </p:nvPicPr>
        <p:blipFill>
          <a:blip r:embed="rId10"/>
          <a:stretch>
            <a:fillRect/>
          </a:stretch>
        </p:blipFill>
        <p:spPr>
          <a:xfrm flipH="1">
            <a:off x="14937971" y="6219132"/>
            <a:ext cx="2660798" cy="22173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anim calcmode="lin" valueType="num">
                                      <p:cBhvr>
                                        <p:cTn id="12" dur="500" fill="hold"/>
                                        <p:tgtEl>
                                          <p:spTgt spid="21"/>
                                        </p:tgtEl>
                                        <p:attrNameLst>
                                          <p:attrName>ppt_x</p:attrName>
                                        </p:attrNameLst>
                                      </p:cBhvr>
                                      <p:tavLst>
                                        <p:tav tm="0">
                                          <p:val>
                                            <p:strVal val="#ppt_x"/>
                                          </p:val>
                                        </p:tav>
                                        <p:tav tm="100000">
                                          <p:val>
                                            <p:strVal val="#ppt_x"/>
                                          </p:val>
                                        </p:tav>
                                      </p:tavLst>
                                    </p:anim>
                                    <p:anim calcmode="lin" valueType="num">
                                      <p:cBhvr>
                                        <p:cTn id="13" dur="500" fill="hold"/>
                                        <p:tgtEl>
                                          <p:spTgt spid="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anim calcmode="lin" valueType="num">
                                      <p:cBhvr>
                                        <p:cTn id="22" dur="500" fill="hold"/>
                                        <p:tgtEl>
                                          <p:spTgt spid="18"/>
                                        </p:tgtEl>
                                        <p:attrNameLst>
                                          <p:attrName>ppt_x</p:attrName>
                                        </p:attrNameLst>
                                      </p:cBhvr>
                                      <p:tavLst>
                                        <p:tav tm="0">
                                          <p:val>
                                            <p:strVal val="#ppt_x"/>
                                          </p:val>
                                        </p:tav>
                                        <p:tav tm="100000">
                                          <p:val>
                                            <p:strVal val="#ppt_x"/>
                                          </p:val>
                                        </p:tav>
                                      </p:tavLst>
                                    </p:anim>
                                    <p:anim calcmode="lin" valueType="num">
                                      <p:cBhvr>
                                        <p:cTn id="2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600238" y="493330"/>
            <a:ext cx="2588497" cy="1210674"/>
            <a:chOff x="0" y="-152150"/>
            <a:chExt cx="13241067" cy="2417368"/>
          </a:xfrm>
        </p:grpSpPr>
        <p:grpSp>
          <p:nvGrpSpPr>
            <p:cNvPr id="5" name="Group 5"/>
            <p:cNvGrpSpPr/>
            <p:nvPr/>
          </p:nvGrpSpPr>
          <p:grpSpPr>
            <a:xfrm>
              <a:off x="0" y="0"/>
              <a:ext cx="13241067" cy="2265218"/>
              <a:chOff x="0" y="0"/>
              <a:chExt cx="5851034" cy="1000967"/>
            </a:xfrm>
          </p:grpSpPr>
          <p:sp>
            <p:nvSpPr>
              <p:cNvPr id="6" name="Freeform 6"/>
              <p:cNvSpPr/>
              <p:nvPr/>
            </p:nvSpPr>
            <p:spPr>
              <a:xfrm>
                <a:off x="80010" y="80010"/>
                <a:ext cx="5758324" cy="908257"/>
              </a:xfrm>
              <a:custGeom>
                <a:avLst/>
                <a:gdLst/>
                <a:ahLst/>
                <a:cxnLst/>
                <a:rect l="l" t="t" r="r" b="b"/>
                <a:pathLst>
                  <a:path w="5758324" h="908257">
                    <a:moveTo>
                      <a:pt x="0" y="853647"/>
                    </a:moveTo>
                    <a:lnTo>
                      <a:pt x="0" y="908257"/>
                    </a:lnTo>
                    <a:lnTo>
                      <a:pt x="5758324" y="908257"/>
                    </a:lnTo>
                    <a:lnTo>
                      <a:pt x="5758324" y="0"/>
                    </a:lnTo>
                    <a:lnTo>
                      <a:pt x="5703714" y="0"/>
                    </a:lnTo>
                    <a:lnTo>
                      <a:pt x="5703714" y="853647"/>
                    </a:lnTo>
                    <a:close/>
                  </a:path>
                </a:pathLst>
              </a:custGeom>
              <a:solidFill>
                <a:srgbClr val="000000"/>
              </a:solidFill>
            </p:spPr>
          </p:sp>
          <p:sp>
            <p:nvSpPr>
              <p:cNvPr id="7" name="Freeform 7"/>
              <p:cNvSpPr/>
              <p:nvPr/>
            </p:nvSpPr>
            <p:spPr>
              <a:xfrm>
                <a:off x="67310" y="67310"/>
                <a:ext cx="5783724" cy="933657"/>
              </a:xfrm>
              <a:custGeom>
                <a:avLst/>
                <a:gdLst/>
                <a:ahLst/>
                <a:cxnLst/>
                <a:rect l="l" t="t" r="r" b="b"/>
                <a:pathLst>
                  <a:path w="5783724" h="933657">
                    <a:moveTo>
                      <a:pt x="5716414" y="0"/>
                    </a:moveTo>
                    <a:lnTo>
                      <a:pt x="5716414" y="12700"/>
                    </a:lnTo>
                    <a:lnTo>
                      <a:pt x="5771024" y="12700"/>
                    </a:lnTo>
                    <a:lnTo>
                      <a:pt x="5771024" y="920957"/>
                    </a:lnTo>
                    <a:lnTo>
                      <a:pt x="12700" y="920957"/>
                    </a:lnTo>
                    <a:lnTo>
                      <a:pt x="12700" y="866347"/>
                    </a:lnTo>
                    <a:lnTo>
                      <a:pt x="0" y="866347"/>
                    </a:lnTo>
                    <a:lnTo>
                      <a:pt x="0" y="933657"/>
                    </a:lnTo>
                    <a:lnTo>
                      <a:pt x="5783724" y="933657"/>
                    </a:lnTo>
                    <a:lnTo>
                      <a:pt x="5783724" y="0"/>
                    </a:lnTo>
                    <a:close/>
                  </a:path>
                </a:pathLst>
              </a:custGeom>
              <a:solidFill>
                <a:srgbClr val="000000"/>
              </a:solidFill>
            </p:spPr>
          </p:sp>
          <p:sp>
            <p:nvSpPr>
              <p:cNvPr id="8" name="Freeform 8"/>
              <p:cNvSpPr/>
              <p:nvPr/>
            </p:nvSpPr>
            <p:spPr>
              <a:xfrm>
                <a:off x="12700" y="12700"/>
                <a:ext cx="5758324" cy="908257"/>
              </a:xfrm>
              <a:custGeom>
                <a:avLst/>
                <a:gdLst/>
                <a:ahLst/>
                <a:cxnLst/>
                <a:rect l="l" t="t" r="r" b="b"/>
                <a:pathLst>
                  <a:path w="5758324" h="908257">
                    <a:moveTo>
                      <a:pt x="0" y="0"/>
                    </a:moveTo>
                    <a:lnTo>
                      <a:pt x="5758324" y="0"/>
                    </a:lnTo>
                    <a:lnTo>
                      <a:pt x="5758324" y="908257"/>
                    </a:lnTo>
                    <a:lnTo>
                      <a:pt x="0" y="908257"/>
                    </a:lnTo>
                    <a:close/>
                  </a:path>
                </a:pathLst>
              </a:custGeom>
              <a:solidFill>
                <a:srgbClr val="FF846B"/>
              </a:solidFill>
            </p:spPr>
          </p:sp>
          <p:sp>
            <p:nvSpPr>
              <p:cNvPr id="9" name="Freeform 9"/>
              <p:cNvSpPr/>
              <p:nvPr/>
            </p:nvSpPr>
            <p:spPr>
              <a:xfrm>
                <a:off x="0" y="0"/>
                <a:ext cx="5783724" cy="933657"/>
              </a:xfrm>
              <a:custGeom>
                <a:avLst/>
                <a:gdLst/>
                <a:ahLst/>
                <a:cxnLst/>
                <a:rect l="l" t="t" r="r" b="b"/>
                <a:pathLst>
                  <a:path w="5783724" h="933657">
                    <a:moveTo>
                      <a:pt x="80010" y="933657"/>
                    </a:moveTo>
                    <a:lnTo>
                      <a:pt x="5783724" y="933657"/>
                    </a:lnTo>
                    <a:lnTo>
                      <a:pt x="5783724" y="80010"/>
                    </a:lnTo>
                    <a:lnTo>
                      <a:pt x="5783724" y="67310"/>
                    </a:lnTo>
                    <a:lnTo>
                      <a:pt x="5783724" y="0"/>
                    </a:lnTo>
                    <a:lnTo>
                      <a:pt x="0" y="0"/>
                    </a:lnTo>
                    <a:lnTo>
                      <a:pt x="0" y="933657"/>
                    </a:lnTo>
                    <a:lnTo>
                      <a:pt x="67310" y="933657"/>
                    </a:lnTo>
                    <a:lnTo>
                      <a:pt x="80010" y="933657"/>
                    </a:lnTo>
                    <a:close/>
                    <a:moveTo>
                      <a:pt x="12700" y="12700"/>
                    </a:moveTo>
                    <a:lnTo>
                      <a:pt x="5771024" y="12700"/>
                    </a:lnTo>
                    <a:lnTo>
                      <a:pt x="5771024" y="920957"/>
                    </a:lnTo>
                    <a:lnTo>
                      <a:pt x="12700" y="920957"/>
                    </a:lnTo>
                    <a:lnTo>
                      <a:pt x="12700" y="12700"/>
                    </a:lnTo>
                    <a:close/>
                  </a:path>
                </a:pathLst>
              </a:custGeom>
              <a:solidFill>
                <a:srgbClr val="000000"/>
              </a:solidFill>
            </p:spPr>
          </p:sp>
        </p:grpSp>
        <p:sp>
          <p:nvSpPr>
            <p:cNvPr id="10" name="TextBox 10"/>
            <p:cNvSpPr txBox="1"/>
            <p:nvPr/>
          </p:nvSpPr>
          <p:spPr>
            <a:xfrm>
              <a:off x="1128441" y="-152150"/>
              <a:ext cx="11136500" cy="2304530"/>
            </a:xfrm>
            <a:prstGeom prst="rect">
              <a:avLst/>
            </a:prstGeom>
          </p:spPr>
          <p:txBody>
            <a:bodyPr lIns="0" tIns="0" rIns="0" bIns="0" rtlCol="0" anchor="t">
              <a:spAutoFit/>
            </a:bodyPr>
            <a:lstStyle/>
            <a:p>
              <a:pPr marL="0" marR="0" lvl="0" indent="0" algn="ctr" defTabSz="914400" rtl="0" eaLnBrk="1" fontAlgn="auto" latinLnBrk="0" hangingPunct="1">
                <a:lnSpc>
                  <a:spcPts val="9003"/>
                </a:lnSpc>
                <a:spcBef>
                  <a:spcPts val="0"/>
                </a:spcBef>
                <a:spcAft>
                  <a:spcPts val="0"/>
                </a:spcAft>
                <a:buClrTx/>
                <a:buSzTx/>
                <a:buFontTx/>
                <a:buNone/>
                <a:tabLst/>
                <a:defRPr/>
              </a:pPr>
              <a:r>
                <a:rPr kumimoji="0" lang="en-US" sz="4000" b="1" i="0" u="none" strike="noStrike" kern="1200" cap="none" spc="-112"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VÍ </a:t>
              </a:r>
              <a:r>
                <a:rPr kumimoji="0" lang="en-US" sz="4000" b="1" i="0" u="none" strike="noStrike" kern="1200" cap="none" spc="-112"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DỤ </a:t>
              </a:r>
              <a:endParaRPr kumimoji="0" lang="en-US" sz="4000" b="1" i="0" u="none" strike="noStrike" kern="1200" cap="none" spc="-112"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30" name="TextBox 29"/>
          <p:cNvSpPr txBox="1"/>
          <p:nvPr/>
        </p:nvSpPr>
        <p:spPr>
          <a:xfrm>
            <a:off x="11201400" y="2225814"/>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3437408" y="635604"/>
            <a:ext cx="12160049" cy="916276"/>
          </a:xfrm>
          <a:prstGeom prst="rect">
            <a:avLst/>
          </a:prstGeom>
        </p:spPr>
        <p:txBody>
          <a:bodyPr wrap="square">
            <a:spAutoFit/>
          </a:bodyPr>
          <a:lstStyle/>
          <a:p>
            <a:pPr>
              <a:lnSpc>
                <a:spcPct val="150000"/>
              </a:lnSpc>
            </a:pPr>
            <a:r>
              <a:rPr lang="en-US" sz="4000" smtClean="0">
                <a:latin typeface="Arial" panose="020B0604020202020204" pitchFamily="34" charset="0"/>
                <a:ea typeface="Calibri" panose="020F0502020204030204" pitchFamily="34" charset="0"/>
                <a:cs typeface="Times New Roman" panose="02020603050405020304" pitchFamily="18" charset="0"/>
              </a:rPr>
              <a:t>Cho tứ giác ABCD như Hình 3.6. Hãy tính góc D.</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3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rot="5400000">
            <a:off x="-704749" y="8839639"/>
            <a:ext cx="2266410" cy="399712"/>
          </a:xfrm>
          <a:prstGeom prst="rect">
            <a:avLst/>
          </a:prstGeom>
        </p:spPr>
      </p:pic>
      <p:pic>
        <p:nvPicPr>
          <p:cNvPr id="17" name="Picture 20"/>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xmlns="" r:embed="rId30"/>
              </a:ext>
            </a:extLst>
          </a:blip>
          <a:srcRect/>
          <a:stretch>
            <a:fillRect/>
          </a:stretch>
        </p:blipFill>
        <p:spPr>
          <a:xfrm rot="3536652" flipH="1">
            <a:off x="16976551" y="7809939"/>
            <a:ext cx="1218991" cy="2327935"/>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5807008" y="3178844"/>
                <a:ext cx="11430000" cy="5393656"/>
              </a:xfrm>
              <a:prstGeom prst="rect">
                <a:avLst/>
              </a:prstGeom>
            </p:spPr>
            <p:txBody>
              <a:bodyPr wrap="square">
                <a:spAutoFit/>
              </a:bodyPr>
              <a:lstStyle/>
              <a:p>
                <a:pPr>
                  <a:lnSpc>
                    <a:spcPct val="150000"/>
                  </a:lnSpc>
                  <a:spcBef>
                    <a:spcPts val="600"/>
                  </a:spcBef>
                  <a:spcAft>
                    <a:spcPts val="600"/>
                  </a:spcAft>
                </a:pPr>
                <a:r>
                  <a:rPr lang="en-US" sz="4000" smtClean="0">
                    <a:latin typeface="Arial" panose="020B0604020202020204" pitchFamily="34" charset="0"/>
                    <a:ea typeface="Calibri" panose="020F0502020204030204" pitchFamily="34" charset="0"/>
                    <a:cs typeface="Times New Roman" panose="02020603050405020304" pitchFamily="18" charset="0"/>
                  </a:rPr>
                  <a:t>Theo định lí về tổng các góc của một tứ giác ta có</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𝐴</m:t>
                        </m:r>
                      </m:e>
                    </m:acc>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𝐵</m:t>
                        </m:r>
                      </m:e>
                    </m:acc>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𝐶</m:t>
                        </m:r>
                      </m:e>
                    </m:acc>
                    <m:r>
                      <a:rPr lang="en-US" sz="4000" b="0" i="1" smtClean="0">
                        <a:effectLst/>
                        <a:latin typeface="Cambria Math" panose="02040503050406030204" pitchFamily="18" charset="0"/>
                        <a:ea typeface="Calibri" panose="020F0502020204030204" pitchFamily="34" charset="0"/>
                        <a:cs typeface="Arial" panose="020B0604020202020204" pitchFamily="34" charset="0"/>
                      </a:rPr>
                      <m:t> </m:t>
                    </m:r>
                    <m:r>
                      <a:rPr lang="en-US" sz="4000" b="0" i="0" smtClean="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b="0" i="1" smtClean="0">
                            <a:latin typeface="Cambria Math" panose="02040503050406030204" pitchFamily="18" charset="0"/>
                            <a:ea typeface="Calibri" panose="020F0502020204030204" pitchFamily="34" charset="0"/>
                            <a:cs typeface="Arial" panose="020B0604020202020204" pitchFamily="34" charset="0"/>
                          </a:rPr>
                          <m:t>𝐷</m:t>
                        </m:r>
                      </m:e>
                    </m:acc>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1" smtClean="0">
                            <a:effectLst/>
                            <a:latin typeface="Cambria Math" panose="02040503050406030204" pitchFamily="18" charset="0"/>
                            <a:ea typeface="Calibri" panose="020F0502020204030204" pitchFamily="34" charset="0"/>
                            <a:cs typeface="Arial" panose="020B0604020202020204" pitchFamily="34" charset="0"/>
                          </a:rPr>
                          <m:t>360</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smtClean="0">
                  <a:effectLst/>
                  <a:latin typeface="Arial" panose="020B060402020202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4000" smtClean="0">
                    <a:effectLst/>
                    <a:latin typeface="Arial" panose="020B0604020202020204" pitchFamily="34" charset="0"/>
                    <a:ea typeface="Calibri" panose="020F0502020204030204" pitchFamily="34" charset="0"/>
                    <a:cs typeface="Times New Roman" panose="02020603050405020304" pitchFamily="18" charset="0"/>
                  </a:rPr>
                  <a:t>Do đó </a:t>
                </a:r>
                <a14:m>
                  <m:oMath xmlns:m="http://schemas.openxmlformats.org/officeDocument/2006/math">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𝐷</m:t>
                        </m:r>
                      </m:e>
                    </m:acc>
                    <m:r>
                      <a:rPr lang="en-US" sz="4000">
                        <a:latin typeface="Cambria Math" panose="02040503050406030204" pitchFamily="18" charset="0"/>
                        <a:ea typeface="Calibri" panose="020F0502020204030204" pitchFamily="34" charset="0"/>
                        <a:cs typeface="Arial" panose="020B0604020202020204" pitchFamily="34" charset="0"/>
                      </a:rPr>
                      <m:t>=</m:t>
                    </m:r>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en-US" sz="4000" i="1">
                            <a:latin typeface="Cambria Math" panose="02040503050406030204" pitchFamily="18" charset="0"/>
                            <a:ea typeface="Calibri" panose="020F0502020204030204" pitchFamily="34" charset="0"/>
                            <a:cs typeface="Arial" panose="020B0604020202020204" pitchFamily="34" charset="0"/>
                          </a:rPr>
                          <m:t>360</m:t>
                        </m:r>
                      </m:e>
                      <m:sup>
                        <m:r>
                          <a:rPr lang="en-US" sz="4000">
                            <a:latin typeface="Cambria Math" panose="02040503050406030204" pitchFamily="18" charset="0"/>
                            <a:ea typeface="Calibri" panose="020F0502020204030204" pitchFamily="34" charset="0"/>
                            <a:cs typeface="Arial" panose="020B0604020202020204" pitchFamily="34" charset="0"/>
                          </a:rPr>
                          <m:t>∘</m:t>
                        </m:r>
                      </m:sup>
                    </m:sSup>
                    <m:r>
                      <a:rPr lang="en-US" sz="4000" b="0" i="1" smtClean="0">
                        <a:latin typeface="Cambria Math" panose="02040503050406030204" pitchFamily="18" charset="0"/>
                        <a:ea typeface="Calibri" panose="020F0502020204030204" pitchFamily="34" charset="0"/>
                        <a:cs typeface="Arial" panose="020B0604020202020204" pitchFamily="34" charset="0"/>
                      </a:rPr>
                      <m:t>−</m:t>
                    </m:r>
                    <m:d>
                      <m:dPr>
                        <m:ctrlPr>
                          <a:rPr lang="en-US" sz="4000" b="0" i="1" smtClean="0">
                            <a:latin typeface="Cambria Math" panose="02040503050406030204" pitchFamily="18" charset="0"/>
                            <a:ea typeface="Calibri" panose="020F0502020204030204" pitchFamily="34" charset="0"/>
                            <a:cs typeface="Arial" panose="020B0604020202020204" pitchFamily="34" charset="0"/>
                          </a:rPr>
                        </m:ctrlPr>
                      </m:dPr>
                      <m:e>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𝐴</m:t>
                            </m:r>
                          </m:e>
                        </m:acc>
                        <m:r>
                          <a:rPr lang="en-US" sz="4000">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𝐵</m:t>
                            </m:r>
                          </m:e>
                        </m:acc>
                        <m:r>
                          <a:rPr lang="en-US" sz="4000">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𝐶</m:t>
                            </m:r>
                          </m:e>
                        </m:acc>
                      </m:e>
                    </m:d>
                  </m:oMath>
                </a14:m>
                <a:endParaRPr lang="en-US" sz="4000" b="0" i="1" smtClean="0">
                  <a:latin typeface="Cambria Math" panose="02040503050406030204" pitchFamily="18"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en-US" sz="4000" b="0" smtClean="0">
                    <a:ea typeface="Calibri" panose="020F050202020403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ea typeface="Calibri" panose="020F0502020204030204" pitchFamily="34" charset="0"/>
                        <a:cs typeface="Arial" panose="020B0604020202020204" pitchFamily="34" charset="0"/>
                      </a:rPr>
                      <m:t>=</m:t>
                    </m:r>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en-US" sz="4000" i="1">
                            <a:latin typeface="Cambria Math" panose="02040503050406030204" pitchFamily="18" charset="0"/>
                            <a:ea typeface="Calibri" panose="020F0502020204030204" pitchFamily="34" charset="0"/>
                            <a:cs typeface="Arial" panose="020B0604020202020204" pitchFamily="34" charset="0"/>
                          </a:rPr>
                          <m:t>360</m:t>
                        </m:r>
                      </m:e>
                      <m:sup>
                        <m:r>
                          <a:rPr lang="en-US" sz="4000">
                            <a:latin typeface="Cambria Math" panose="02040503050406030204" pitchFamily="18" charset="0"/>
                            <a:ea typeface="Calibri" panose="020F0502020204030204" pitchFamily="34" charset="0"/>
                            <a:cs typeface="Arial" panose="020B0604020202020204" pitchFamily="34" charset="0"/>
                          </a:rPr>
                          <m:t>∘</m:t>
                        </m:r>
                      </m:sup>
                    </m:sSup>
                    <m:r>
                      <a:rPr lang="en-US" sz="4000" i="1">
                        <a:latin typeface="Cambria Math" panose="02040503050406030204" pitchFamily="18" charset="0"/>
                        <a:ea typeface="Calibri" panose="020F0502020204030204" pitchFamily="34" charset="0"/>
                        <a:cs typeface="Arial" panose="020B0604020202020204" pitchFamily="34" charset="0"/>
                      </a:rPr>
                      <m:t>−</m:t>
                    </m:r>
                    <m:d>
                      <m:dPr>
                        <m:ctrlPr>
                          <a:rPr lang="en-US" sz="4000" i="1" smtClean="0">
                            <a:latin typeface="Cambria Math" panose="02040503050406030204" pitchFamily="18" charset="0"/>
                            <a:ea typeface="Calibri" panose="020F0502020204030204" pitchFamily="34" charset="0"/>
                            <a:cs typeface="Arial" panose="020B0604020202020204" pitchFamily="34" charset="0"/>
                          </a:rPr>
                        </m:ctrlPr>
                      </m:dPr>
                      <m:e>
                        <m:r>
                          <a:rPr lang="en-US" sz="4000" b="0" i="0" smtClean="0">
                            <a:latin typeface="Cambria Math" panose="02040503050406030204" pitchFamily="18" charset="0"/>
                            <a:ea typeface="Calibri" panose="020F0502020204030204" pitchFamily="34" charset="0"/>
                            <a:cs typeface="Arial" panose="020B0604020202020204" pitchFamily="34" charset="0"/>
                          </a:rPr>
                          <m:t>110</m:t>
                        </m:r>
                        <m:r>
                          <a:rPr lang="en-US" sz="4000" b="0" i="1" smtClean="0">
                            <a:latin typeface="Cambria Math" panose="02040503050406030204" pitchFamily="18" charset="0"/>
                            <a:ea typeface="Cambria Math" panose="02040503050406030204" pitchFamily="18" charset="0"/>
                            <a:cs typeface="Arial" panose="020B0604020202020204" pitchFamily="34" charset="0"/>
                          </a:rPr>
                          <m:t>°</m:t>
                        </m:r>
                        <m:r>
                          <a:rPr lang="en-US" sz="4000">
                            <a:latin typeface="Cambria Math" panose="02040503050406030204" pitchFamily="18" charset="0"/>
                            <a:ea typeface="Calibri" panose="020F0502020204030204" pitchFamily="34" charset="0"/>
                            <a:cs typeface="Arial" panose="020B0604020202020204" pitchFamily="34" charset="0"/>
                          </a:rPr>
                          <m:t>+</m:t>
                        </m:r>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en-US" sz="4000" b="0" i="0" smtClean="0">
                                <a:latin typeface="Cambria Math" panose="02040503050406030204" pitchFamily="18" charset="0"/>
                                <a:ea typeface="Calibri" panose="020F0502020204030204" pitchFamily="34" charset="0"/>
                                <a:cs typeface="Arial" panose="020B0604020202020204" pitchFamily="34" charset="0"/>
                              </a:rPr>
                              <m:t>120</m:t>
                            </m:r>
                          </m:e>
                          <m:sup>
                            <m:r>
                              <a:rPr lang="en-US" sz="4000">
                                <a:latin typeface="Cambria Math" panose="02040503050406030204" pitchFamily="18" charset="0"/>
                                <a:ea typeface="Calibri" panose="020F0502020204030204" pitchFamily="34" charset="0"/>
                                <a:cs typeface="Arial" panose="020B0604020202020204" pitchFamily="34" charset="0"/>
                              </a:rPr>
                              <m:t>∘</m:t>
                            </m:r>
                          </m:sup>
                        </m:sSup>
                        <m:r>
                          <a:rPr lang="en-US" sz="4000">
                            <a:latin typeface="Cambria Math" panose="02040503050406030204" pitchFamily="18" charset="0"/>
                            <a:ea typeface="Calibri" panose="020F0502020204030204" pitchFamily="34" charset="0"/>
                            <a:cs typeface="Arial" panose="020B0604020202020204" pitchFamily="34" charset="0"/>
                          </a:rPr>
                          <m:t>+</m:t>
                        </m:r>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en-US" sz="4000" b="0" i="0" smtClean="0">
                                <a:latin typeface="Cambria Math" panose="02040503050406030204" pitchFamily="18" charset="0"/>
                                <a:ea typeface="Calibri" panose="020F0502020204030204" pitchFamily="34" charset="0"/>
                                <a:cs typeface="Arial" panose="020B0604020202020204" pitchFamily="34" charset="0"/>
                              </a:rPr>
                              <m:t>80</m:t>
                            </m:r>
                          </m:e>
                          <m:sup>
                            <m:r>
                              <a:rPr lang="en-US" sz="4000">
                                <a:latin typeface="Cambria Math" panose="02040503050406030204" pitchFamily="18" charset="0"/>
                                <a:ea typeface="Calibri" panose="020F0502020204030204" pitchFamily="34" charset="0"/>
                                <a:cs typeface="Arial" panose="020B0604020202020204" pitchFamily="34" charset="0"/>
                              </a:rPr>
                              <m:t>∘</m:t>
                            </m:r>
                          </m:sup>
                        </m:sSup>
                      </m:e>
                    </m:d>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0" smtClean="0">
                            <a:effectLst/>
                            <a:latin typeface="Cambria Math" panose="02040503050406030204" pitchFamily="18" charset="0"/>
                            <a:ea typeface="Calibri" panose="020F0502020204030204" pitchFamily="34" charset="0"/>
                            <a:cs typeface="Arial" panose="020B0604020202020204" pitchFamily="34" charset="0"/>
                          </a:rPr>
                          <m:t>5</m:t>
                        </m:r>
                        <m:r>
                          <a:rPr lang="en-US" sz="4000">
                            <a:effectLst/>
                            <a:latin typeface="Cambria Math" panose="02040503050406030204" pitchFamily="18" charset="0"/>
                            <a:ea typeface="Calibri" panose="020F0502020204030204" pitchFamily="34" charset="0"/>
                            <a:cs typeface="Arial" panose="020B0604020202020204" pitchFamily="34" charset="0"/>
                          </a:rPr>
                          <m:t>0</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4000" smtClean="0">
                    <a:effectLst/>
                    <a:latin typeface="Arial" panose="020B0604020202020204" pitchFamily="34" charset="0"/>
                    <a:ea typeface="Calibri" panose="020F0502020204030204" pitchFamily="34" charset="0"/>
                    <a:cs typeface="Times New Roman" panose="02020603050405020304" pitchFamily="18" charset="0"/>
                  </a:rPr>
                  <a:t>Vậy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b="0" i="1" smtClean="0">
                            <a:effectLst/>
                            <a:latin typeface="Cambria Math" panose="02040503050406030204" pitchFamily="18" charset="0"/>
                            <a:ea typeface="Calibri" panose="020F0502020204030204" pitchFamily="34" charset="0"/>
                            <a:cs typeface="Arial" panose="020B0604020202020204" pitchFamily="34" charset="0"/>
                          </a:rPr>
                          <m:t>𝐷</m:t>
                        </m:r>
                      </m:e>
                    </m:acc>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0" smtClean="0">
                            <a:effectLst/>
                            <a:latin typeface="Cambria Math" panose="02040503050406030204" pitchFamily="18" charset="0"/>
                            <a:ea typeface="Calibri" panose="020F0502020204030204" pitchFamily="34" charset="0"/>
                            <a:cs typeface="Arial" panose="020B0604020202020204" pitchFamily="34" charset="0"/>
                          </a:rPr>
                          <m:t>5</m:t>
                        </m:r>
                        <m:r>
                          <a:rPr lang="en-US" sz="4000">
                            <a:effectLst/>
                            <a:latin typeface="Cambria Math" panose="02040503050406030204" pitchFamily="18" charset="0"/>
                            <a:ea typeface="Calibri" panose="020F0502020204030204" pitchFamily="34" charset="0"/>
                            <a:cs typeface="Arial" panose="020B0604020202020204" pitchFamily="34" charset="0"/>
                          </a:rPr>
                          <m:t>0</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5807008" y="3178844"/>
                <a:ext cx="11430000" cy="5393656"/>
              </a:xfrm>
              <a:prstGeom prst="rect">
                <a:avLst/>
              </a:prstGeom>
              <a:blipFill>
                <a:blip r:embed="rId36"/>
                <a:stretch>
                  <a:fillRect l="-1920" r="-1813" b="-3616"/>
                </a:stretch>
              </a:blipFill>
            </p:spPr>
            <p:txBody>
              <a:bodyPr/>
              <a:lstStyle/>
              <a:p>
                <a:r>
                  <a:rPr lang="en-US">
                    <a:noFill/>
                  </a:rPr>
                  <a:t> </a:t>
                </a:r>
              </a:p>
            </p:txBody>
          </p:sp>
        </mc:Fallback>
      </mc:AlternateContent>
      <p:pic>
        <p:nvPicPr>
          <p:cNvPr id="18" name="Picture 35"/>
          <p:cNvPicPr>
            <a:picLocks noChangeAspect="1"/>
          </p:cNvPicPr>
          <p:nvPr/>
        </p:nvPicPr>
        <p:blipFill>
          <a:blip r:embed="rId37"/>
          <a:srcRect/>
          <a:stretch>
            <a:fillRect/>
          </a:stretch>
        </p:blipFill>
        <p:spPr>
          <a:xfrm>
            <a:off x="16658710" y="703653"/>
            <a:ext cx="1095890" cy="858447"/>
          </a:xfrm>
          <a:prstGeom prst="rect">
            <a:avLst/>
          </a:prstGeom>
        </p:spPr>
      </p:pic>
      <p:pic>
        <p:nvPicPr>
          <p:cNvPr id="14" name="Picture 13"/>
          <p:cNvPicPr>
            <a:picLocks noChangeAspect="1"/>
          </p:cNvPicPr>
          <p:nvPr/>
        </p:nvPicPr>
        <p:blipFill>
          <a:blip r:embed="rId38">
            <a:extLst>
              <a:ext uri="{BEBA8EAE-BF5A-486C-A8C5-ECC9F3942E4B}">
                <a14:imgProps xmlns:a14="http://schemas.microsoft.com/office/drawing/2010/main">
                  <a14:imgLayer r:embed="rId39">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43765" y="2940963"/>
            <a:ext cx="4508293" cy="5929627"/>
          </a:xfrm>
          <a:prstGeom prst="rect">
            <a:avLst/>
          </a:prstGeom>
        </p:spPr>
      </p:pic>
    </p:spTree>
    <p:extLst>
      <p:ext uri="{BB962C8B-B14F-4D97-AF65-F5344CB8AC3E}">
        <p14:creationId xmlns:p14="http://schemas.microsoft.com/office/powerpoint/2010/main" val="187562503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par>
                                <p:cTn id="12" presetID="16" presetClass="entr" presetSubtype="21"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fade">
                                      <p:cBhvr>
                                        <p:cTn id="24" dur="500"/>
                                        <p:tgtEl>
                                          <p:spTgt spid="12">
                                            <p:txEl>
                                              <p:pRg st="0" end="0"/>
                                            </p:txEl>
                                          </p:spTgt>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fade">
                                      <p:cBhvr>
                                        <p:cTn id="28" dur="500"/>
                                        <p:tgtEl>
                                          <p:spTgt spid="12">
                                            <p:txEl>
                                              <p:pRg st="1" end="1"/>
                                            </p:txEl>
                                          </p:spTgt>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12">
                                            <p:txEl>
                                              <p:pRg st="2" end="2"/>
                                            </p:txEl>
                                          </p:spTgt>
                                        </p:tgtEl>
                                        <p:attrNameLst>
                                          <p:attrName>style.visibility</p:attrName>
                                        </p:attrNameLst>
                                      </p:cBhvr>
                                      <p:to>
                                        <p:strVal val="visible"/>
                                      </p:to>
                                    </p:set>
                                    <p:animEffect transition="in" filter="wipe(down)">
                                      <p:cBhvr>
                                        <p:cTn id="32" dur="500"/>
                                        <p:tgtEl>
                                          <p:spTgt spid="12">
                                            <p:txEl>
                                              <p:pRg st="2" end="2"/>
                                            </p:txEl>
                                          </p:spTgt>
                                        </p:tgtEl>
                                      </p:cBhvr>
                                    </p:animEffect>
                                  </p:childTnLst>
                                </p:cTn>
                              </p:par>
                            </p:childTnLst>
                          </p:cTn>
                        </p:par>
                        <p:par>
                          <p:cTn id="33" fill="hold">
                            <p:stCondLst>
                              <p:cond delay="1500"/>
                            </p:stCondLst>
                            <p:childTnLst>
                              <p:par>
                                <p:cTn id="34" presetID="14" presetClass="entr" presetSubtype="10" fill="hold" nodeType="afterEffect">
                                  <p:stCondLst>
                                    <p:cond delay="0"/>
                                  </p:stCondLst>
                                  <p:childTnLst>
                                    <p:set>
                                      <p:cBhvr>
                                        <p:cTn id="35"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36" dur="500"/>
                                        <p:tgtEl>
                                          <p:spTgt spid="12">
                                            <p:txEl>
                                              <p:pRg st="3" end="3"/>
                                            </p:txEl>
                                          </p:spTgt>
                                        </p:tgtEl>
                                      </p:cBhvr>
                                    </p:animEffect>
                                  </p:childTnLst>
                                </p:cTn>
                              </p:par>
                            </p:childTnLst>
                          </p:cTn>
                        </p:par>
                        <p:par>
                          <p:cTn id="37" fill="hold">
                            <p:stCondLst>
                              <p:cond delay="2000"/>
                            </p:stCondLst>
                            <p:childTnLst>
                              <p:par>
                                <p:cTn id="38" presetID="53" presetClass="entr" presetSubtype="16" fill="hold" nodeType="afterEffect">
                                  <p:stCondLst>
                                    <p:cond delay="0"/>
                                  </p:stCondLst>
                                  <p:childTnLst>
                                    <p:set>
                                      <p:cBhvr>
                                        <p:cTn id="39" dur="1" fill="hold">
                                          <p:stCondLst>
                                            <p:cond delay="0"/>
                                          </p:stCondLst>
                                        </p:cTn>
                                        <p:tgtEl>
                                          <p:spTgt spid="12">
                                            <p:txEl>
                                              <p:pRg st="4" end="4"/>
                                            </p:txEl>
                                          </p:spTgt>
                                        </p:tgtEl>
                                        <p:attrNameLst>
                                          <p:attrName>style.visibility</p:attrName>
                                        </p:attrNameLst>
                                      </p:cBhvr>
                                      <p:to>
                                        <p:strVal val="visible"/>
                                      </p:to>
                                    </p:set>
                                    <p:anim calcmode="lin" valueType="num">
                                      <p:cBhvr>
                                        <p:cTn id="40" dur="500" fill="hold"/>
                                        <p:tgtEl>
                                          <p:spTgt spid="12">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12">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36084" y="342900"/>
            <a:ext cx="4699117" cy="1172640"/>
            <a:chOff x="4737498" y="2755552"/>
            <a:chExt cx="4699117" cy="1172640"/>
          </a:xfrm>
        </p:grpSpPr>
        <p:grpSp>
          <p:nvGrpSpPr>
            <p:cNvPr id="13" name="Group 4"/>
            <p:cNvGrpSpPr/>
            <p:nvPr/>
          </p:nvGrpSpPr>
          <p:grpSpPr>
            <a:xfrm>
              <a:off x="4737498" y="2780077"/>
              <a:ext cx="4699117" cy="1148115"/>
              <a:chOff x="12701" y="80010"/>
              <a:chExt cx="4556618" cy="815476"/>
            </a:xfrm>
          </p:grpSpPr>
          <p:sp>
            <p:nvSpPr>
              <p:cNvPr id="14" name="Freeform 5"/>
              <p:cNvSpPr/>
              <p:nvPr/>
            </p:nvSpPr>
            <p:spPr>
              <a:xfrm>
                <a:off x="80011" y="80010"/>
                <a:ext cx="4489308" cy="815476"/>
              </a:xfrm>
              <a:custGeom>
                <a:avLst/>
                <a:gdLst/>
                <a:ahLst/>
                <a:cxnLst/>
                <a:rect l="l" t="t" r="r" b="b"/>
                <a:pathLst>
                  <a:path w="4926648" h="908257">
                    <a:moveTo>
                      <a:pt x="0" y="853647"/>
                    </a:moveTo>
                    <a:lnTo>
                      <a:pt x="0" y="908257"/>
                    </a:lnTo>
                    <a:lnTo>
                      <a:pt x="4926648" y="908257"/>
                    </a:lnTo>
                    <a:lnTo>
                      <a:pt x="4926648" y="0"/>
                    </a:lnTo>
                    <a:lnTo>
                      <a:pt x="4872038" y="0"/>
                    </a:lnTo>
                    <a:lnTo>
                      <a:pt x="4872038" y="853647"/>
                    </a:lnTo>
                    <a:close/>
                  </a:path>
                </a:pathLst>
              </a:custGeom>
              <a:solidFill>
                <a:srgbClr val="000000"/>
              </a:solidFill>
            </p:spPr>
          </p:sp>
          <p:sp>
            <p:nvSpPr>
              <p:cNvPr id="17" name="Freeform 7"/>
              <p:cNvSpPr/>
              <p:nvPr/>
            </p:nvSpPr>
            <p:spPr>
              <a:xfrm>
                <a:off x="12701" y="108246"/>
                <a:ext cx="4502009" cy="745021"/>
              </a:xfrm>
              <a:custGeom>
                <a:avLst/>
                <a:gdLst/>
                <a:ahLst/>
                <a:cxnLst/>
                <a:rect l="l" t="t" r="r" b="b"/>
                <a:pathLst>
                  <a:path w="4926648" h="908257">
                    <a:moveTo>
                      <a:pt x="0" y="0"/>
                    </a:moveTo>
                    <a:lnTo>
                      <a:pt x="4926648" y="0"/>
                    </a:lnTo>
                    <a:lnTo>
                      <a:pt x="4926648" y="908257"/>
                    </a:lnTo>
                    <a:lnTo>
                      <a:pt x="0" y="908257"/>
                    </a:lnTo>
                    <a:close/>
                  </a:path>
                </a:pathLst>
              </a:custGeom>
            </p:spPr>
            <p:style>
              <a:lnRef idx="3">
                <a:schemeClr val="lt1"/>
              </a:lnRef>
              <a:fillRef idx="1">
                <a:schemeClr val="accent1"/>
              </a:fillRef>
              <a:effectRef idx="1">
                <a:schemeClr val="accent1"/>
              </a:effectRef>
              <a:fontRef idx="minor">
                <a:schemeClr val="lt1"/>
              </a:fontRef>
            </p:style>
          </p:sp>
        </p:grpSp>
        <p:sp>
          <p:nvSpPr>
            <p:cNvPr id="4" name="Rectangle 3"/>
            <p:cNvSpPr/>
            <p:nvPr/>
          </p:nvSpPr>
          <p:spPr>
            <a:xfrm>
              <a:off x="5011949" y="2755552"/>
              <a:ext cx="4085542" cy="113107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LUYỆN TẬP 2 </a:t>
              </a:r>
              <a:endPar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2290" name="Picture 2" descr="https://lh3.googleusercontent.com/5EJNY8UBP0RyjDyv9X0mvSCc5C5Kc71JEJk-MLeAE132vHKisX1iHqvZTf5LkiO7LLQXz-QVEHq39WxKr818H6te4Q1zFUiY02eDIpQZELbx86yYrf2HUb4MdZFh5di_zl2SarBneQjr9XBKUPuiF0fd8KiLy-XrYLN2BwGgDWLhqFPqU9KXSB3af-CoyMqAMjAqGonq-g=n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970860">
            <a:off x="16381399" y="-283810"/>
            <a:ext cx="2359767" cy="23597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114800" y="1714500"/>
            <a:ext cx="11290671" cy="1015663"/>
          </a:xfrm>
          <a:prstGeom prst="rect">
            <a:avLst/>
          </a:prstGeom>
        </p:spPr>
        <p:txBody>
          <a:bodyPr wrap="square">
            <a:spAutoFit/>
          </a:bodyPr>
          <a:lstStyle/>
          <a:p>
            <a:pPr marL="30480" marR="30480" lvl="0" algn="just">
              <a:lnSpc>
                <a:spcPct val="150000"/>
              </a:lnSpc>
            </a:pPr>
            <a:r>
              <a:rPr lang="vi-VN" sz="4000">
                <a:solidFill>
                  <a:srgbClr val="000000"/>
                </a:solidFill>
                <a:ea typeface="Calibri" panose="020F0502020204030204" pitchFamily="34" charset="0"/>
                <a:cs typeface="Times New Roman" panose="02020603050405020304" pitchFamily="18" charset="0"/>
              </a:rPr>
              <a:t>Cho tứ giác EFGH như Hình 3.7. Hãy tính góc F</a:t>
            </a:r>
            <a:r>
              <a:rPr lang="vi-VN" sz="4000" smtClean="0">
                <a:solidFill>
                  <a:srgbClr val="000000"/>
                </a:solidFill>
                <a:ea typeface="Calibri" panose="020F0502020204030204" pitchFamily="34" charset="0"/>
                <a:cs typeface="Times New Roman" panose="02020603050405020304" pitchFamily="18" charset="0"/>
              </a:rPr>
              <a:t>.</a:t>
            </a:r>
            <a:endParaRPr lang="vi-VN" sz="4000">
              <a:solidFill>
                <a:srgbClr val="000000"/>
              </a:solidFill>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16431100" y="8343900"/>
            <a:ext cx="1628300" cy="1752600"/>
          </a:xfrm>
          <a:prstGeom prst="rect">
            <a:avLst/>
          </a:prstGeom>
        </p:spPr>
      </p:pic>
      <p:pic>
        <p:nvPicPr>
          <p:cNvPr id="18"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036" y="9366767"/>
            <a:ext cx="1073110" cy="5773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11770721" y="2963072"/>
            <a:ext cx="6264616" cy="4237828"/>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950176" y="3848100"/>
                <a:ext cx="13639800" cy="5110373"/>
              </a:xfrm>
              <a:prstGeom prst="rect">
                <a:avLst/>
              </a:prstGeom>
            </p:spPr>
            <p:txBody>
              <a:bodyPr wrap="square">
                <a:spAutoFit/>
              </a:bodyPr>
              <a:lstStyle/>
              <a:p>
                <a:pPr>
                  <a:lnSpc>
                    <a:spcPct val="150000"/>
                  </a:lnSpc>
                  <a:spcAft>
                    <a:spcPts val="800"/>
                  </a:spcAft>
                </a:pPr>
                <a:r>
                  <a:rPr lang="en-US" sz="4000" smtClean="0">
                    <a:latin typeface="Arial" panose="020B0604020202020204" pitchFamily="34" charset="0"/>
                    <a:ea typeface="Arial" panose="020B0604020202020204" pitchFamily="34" charset="0"/>
                    <a:cs typeface="Arial" panose="020B0604020202020204" pitchFamily="34" charset="0"/>
                  </a:rPr>
                  <a:t>Xét tứ giác EFGH </a:t>
                </a:r>
                <a:r>
                  <a:rPr lang="en-US" sz="4000">
                    <a:latin typeface="Arial" panose="020B0604020202020204" pitchFamily="34" charset="0"/>
                    <a:ea typeface="Arial" panose="020B0604020202020204" pitchFamily="34" charset="0"/>
                    <a:cs typeface="Arial" panose="020B0604020202020204" pitchFamily="34" charset="0"/>
                  </a:rPr>
                  <a:t>có</a:t>
                </a:r>
                <a:r>
                  <a:rPr lang="en-US" sz="4000" smtClean="0">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E</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G</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effectLst/>
                            <a:latin typeface="Cambria Math" panose="02040503050406030204" pitchFamily="18" charset="0"/>
                            <a:ea typeface="Arial" panose="020B0604020202020204" pitchFamily="34" charset="0"/>
                            <a:cs typeface="Times New Roman" panose="02020603050405020304" pitchFamily="18" charset="0"/>
                          </a:rPr>
                          <m:t>90</m:t>
                        </m:r>
                      </m:e>
                      <m: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H</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effectLst/>
                            <a:latin typeface="Cambria Math" panose="02040503050406030204" pitchFamily="18" charset="0"/>
                            <a:ea typeface="Dotum" panose="020B0600000101010101" pitchFamily="34" charset="-127"/>
                            <a:cs typeface="Times New Roman" panose="02020603050405020304" pitchFamily="18" charset="0"/>
                          </a:rPr>
                          <m:t>55</m:t>
                        </m:r>
                      </m:e>
                      <m:sup>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o</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r>
                  <a:rPr lang="en-US" sz="4000">
                    <a:effectLst/>
                    <a:latin typeface="Arial" panose="020B0604020202020204" pitchFamily="34" charset="0"/>
                    <a:ea typeface="Arial" panose="020B0604020202020204" pitchFamily="34" charset="0"/>
                    <a:cs typeface="Arial" panose="020B0604020202020204" pitchFamily="34" charset="0"/>
                  </a:rPr>
                  <a:t>Mà theo định lí ta có:</a:t>
                </a:r>
              </a:p>
              <a:p>
                <a:pPr>
                  <a:lnSpc>
                    <a:spcPct val="150000"/>
                  </a:lnSpc>
                  <a:spcAft>
                    <a:spcPts val="800"/>
                  </a:spcAft>
                </a:pPr>
                <a14:m>
                  <m:oMath xmlns:m="http://schemas.openxmlformats.org/officeDocument/2006/math">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E</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F</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G</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H</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effectLst/>
                            <a:latin typeface="Cambria Math" panose="02040503050406030204" pitchFamily="18" charset="0"/>
                            <a:ea typeface="Arial" panose="020B0604020202020204" pitchFamily="34" charset="0"/>
                            <a:cs typeface="Times New Roman" panose="02020603050405020304" pitchFamily="18" charset="0"/>
                          </a:rPr>
                          <m:t>360</m:t>
                        </m:r>
                      </m:e>
                      <m: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o</m:t>
                        </m:r>
                      </m:sup>
                    </m:sSup>
                  </m:oMath>
                </a14:m>
                <a:r>
                  <a:rPr lang="en-US"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r>
                  <a:rPr lang="en-US" sz="4000">
                    <a:effectLst/>
                    <a:latin typeface="Arial" panose="020B0604020202020204" pitchFamily="34" charset="0"/>
                    <a:ea typeface="Arial" panose="020B0604020202020204" pitchFamily="34" charset="0"/>
                    <a:cs typeface="Arial" panose="020B0604020202020204" pitchFamily="34" charset="0"/>
                  </a:rPr>
                  <a:t>Suy ra: </a:t>
                </a:r>
                <a14:m>
                  <m:oMath xmlns:m="http://schemas.openxmlformats.org/officeDocument/2006/math">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effectLst/>
                            <a:latin typeface="Cambria Math" panose="02040503050406030204" pitchFamily="18" charset="0"/>
                            <a:ea typeface="Arial" panose="020B0604020202020204" pitchFamily="34" charset="0"/>
                            <a:cs typeface="Times New Roman" panose="02020603050405020304" pitchFamily="18" charset="0"/>
                          </a:rPr>
                          <m:t>90</m:t>
                        </m:r>
                      </m:e>
                      <m: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F</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effectLst/>
                            <a:latin typeface="Cambria Math" panose="02040503050406030204" pitchFamily="18" charset="0"/>
                            <a:ea typeface="Arial" panose="020B0604020202020204" pitchFamily="34" charset="0"/>
                            <a:cs typeface="Times New Roman" panose="02020603050405020304" pitchFamily="18" charset="0"/>
                          </a:rPr>
                          <m:t>90</m:t>
                        </m:r>
                      </m:e>
                      <m: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effectLst/>
                            <a:latin typeface="Cambria Math" panose="02040503050406030204" pitchFamily="18" charset="0"/>
                            <a:ea typeface="Arial" panose="020B0604020202020204" pitchFamily="34" charset="0"/>
                            <a:cs typeface="Times New Roman" panose="02020603050405020304" pitchFamily="18" charset="0"/>
                          </a:rPr>
                          <m:t>55</m:t>
                        </m:r>
                      </m:e>
                      <m: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effectLst/>
                            <a:latin typeface="Cambria Math" panose="02040503050406030204" pitchFamily="18" charset="0"/>
                            <a:ea typeface="Arial" panose="020B0604020202020204" pitchFamily="34" charset="0"/>
                            <a:cs typeface="Times New Roman" panose="02020603050405020304" pitchFamily="18" charset="0"/>
                          </a:rPr>
                          <m:t>360</m:t>
                        </m:r>
                      </m:e>
                      <m: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r>
                      <a:rPr lang="en-US" sz="4000" b="0" i="0" smtClean="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F</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effectLst/>
                            <a:latin typeface="Cambria Math" panose="02040503050406030204" pitchFamily="18" charset="0"/>
                            <a:ea typeface="Dotum" panose="020B0600000101010101" pitchFamily="34" charset="-127"/>
                            <a:cs typeface="Times New Roman" panose="02020603050405020304" pitchFamily="18" charset="0"/>
                          </a:rPr>
                          <m:t>360</m:t>
                        </m:r>
                      </m:e>
                      <m:sup>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o</m:t>
                        </m:r>
                      </m:sup>
                    </m:sSup>
                    <m:r>
                      <a:rPr lang="en-US" sz="4000" i="1">
                        <a:effectLst/>
                        <a:latin typeface="Cambria Math" panose="02040503050406030204" pitchFamily="18" charset="0"/>
                        <a:ea typeface="Dotum" panose="020B0600000101010101" pitchFamily="34" charset="-127"/>
                        <a:cs typeface="Times New Roman" panose="02020603050405020304" pitchFamily="18" charset="0"/>
                      </a:rPr>
                      <m:t>−</m:t>
                    </m:r>
                    <m:d>
                      <m: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effectLst/>
                                <a:latin typeface="Cambria Math" panose="02040503050406030204" pitchFamily="18" charset="0"/>
                                <a:ea typeface="Dotum" panose="020B0600000101010101" pitchFamily="34" charset="-127"/>
                                <a:cs typeface="Times New Roman" panose="02020603050405020304" pitchFamily="18" charset="0"/>
                              </a:rPr>
                              <m:t>90</m:t>
                            </m:r>
                          </m:e>
                          <m:sup>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o</m:t>
                            </m:r>
                          </m:sup>
                        </m:sSup>
                        <m:r>
                          <a:rPr lang="en-US" sz="400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effectLst/>
                                <a:latin typeface="Cambria Math" panose="02040503050406030204" pitchFamily="18" charset="0"/>
                                <a:ea typeface="Dotum" panose="020B0600000101010101" pitchFamily="34" charset="-127"/>
                                <a:cs typeface="Times New Roman" panose="02020603050405020304" pitchFamily="18" charset="0"/>
                              </a:rPr>
                              <m:t>90</m:t>
                            </m:r>
                          </m:e>
                          <m:sup>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o</m:t>
                            </m:r>
                          </m:sup>
                        </m:sSup>
                        <m:r>
                          <a:rPr lang="en-US" sz="400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effectLst/>
                                <a:latin typeface="Cambria Math" panose="02040503050406030204" pitchFamily="18" charset="0"/>
                                <a:ea typeface="Dotum" panose="020B0600000101010101" pitchFamily="34" charset="-127"/>
                                <a:cs typeface="Times New Roman" panose="02020603050405020304" pitchFamily="18" charset="0"/>
                              </a:rPr>
                              <m:t>55</m:t>
                            </m:r>
                          </m:e>
                          <m:sup>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o</m:t>
                            </m:r>
                          </m:sup>
                        </m:sSup>
                      </m:e>
                    </m:d>
                    <m:r>
                      <a:rPr lang="en-US" sz="400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effectLst/>
                            <a:latin typeface="Cambria Math" panose="02040503050406030204" pitchFamily="18" charset="0"/>
                            <a:ea typeface="Dotum" panose="020B0600000101010101" pitchFamily="34" charset="-127"/>
                            <a:cs typeface="Times New Roman" panose="02020603050405020304" pitchFamily="18" charset="0"/>
                          </a:rPr>
                          <m:t>125</m:t>
                        </m:r>
                      </m:e>
                      <m:sup>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o</m:t>
                        </m:r>
                      </m:sup>
                    </m:sSup>
                  </m:oMath>
                </a14:m>
                <a:r>
                  <a:rPr lang="en-US"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950176" y="3848100"/>
                <a:ext cx="13639800" cy="5110373"/>
              </a:xfrm>
              <a:prstGeom prst="rect">
                <a:avLst/>
              </a:prstGeom>
              <a:blipFill>
                <a:blip r:embed="rId7"/>
                <a:stretch>
                  <a:fillRect l="-1609"/>
                </a:stretch>
              </a:blipFill>
            </p:spPr>
            <p:txBody>
              <a:bodyPr/>
              <a:lstStyle/>
              <a:p>
                <a:r>
                  <a:rPr lang="en-US">
                    <a:noFill/>
                  </a:rPr>
                  <a:t> </a:t>
                </a:r>
              </a:p>
            </p:txBody>
          </p:sp>
        </mc:Fallback>
      </mc:AlternateContent>
      <p:sp>
        <p:nvSpPr>
          <p:cNvPr id="16" name="TextBox 15"/>
          <p:cNvSpPr txBox="1"/>
          <p:nvPr/>
        </p:nvSpPr>
        <p:spPr>
          <a:xfrm>
            <a:off x="4876800" y="3009900"/>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67204052"/>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4" dur="500"/>
                                        <p:tgtEl>
                                          <p:spTgt spid="7">
                                            <p:txEl>
                                              <p:pRg st="0" end="0"/>
                                            </p:txEl>
                                          </p:spTgt>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wipe(down)">
                                      <p:cBhvr>
                                        <p:cTn id="28" dur="500"/>
                                        <p:tgtEl>
                                          <p:spTgt spid="7">
                                            <p:txEl>
                                              <p:pRg st="1" end="1"/>
                                            </p:txEl>
                                          </p:spTgt>
                                        </p:tgtEl>
                                      </p:cBhvr>
                                    </p:animEffect>
                                  </p:childTnLst>
                                </p:cTn>
                              </p:par>
                            </p:childTnLst>
                          </p:cTn>
                        </p:par>
                        <p:par>
                          <p:cTn id="29" fill="hold">
                            <p:stCondLst>
                              <p:cond delay="1000"/>
                            </p:stCondLst>
                            <p:childTnLst>
                              <p:par>
                                <p:cTn id="30" presetID="16" presetClass="entr" presetSubtype="21" fill="hold" nodeType="after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barn(inVertical)">
                                      <p:cBhvr>
                                        <p:cTn id="32" dur="500"/>
                                        <p:tgtEl>
                                          <p:spTgt spid="7">
                                            <p:txEl>
                                              <p:pRg st="2" end="2"/>
                                            </p:txEl>
                                          </p:spTgt>
                                        </p:tgtEl>
                                      </p:cBhvr>
                                    </p:animEffect>
                                  </p:childTnLst>
                                </p:cTn>
                              </p:par>
                            </p:childTnLst>
                          </p:cTn>
                        </p:par>
                        <p:par>
                          <p:cTn id="33" fill="hold">
                            <p:stCondLst>
                              <p:cond delay="1500"/>
                            </p:stCondLst>
                            <p:childTnLst>
                              <p:par>
                                <p:cTn id="34" presetID="53" presetClass="entr" presetSubtype="16" fill="hold" nodeType="afterEffect">
                                  <p:stCondLst>
                                    <p:cond delay="0"/>
                                  </p:stCondLst>
                                  <p:childTnLst>
                                    <p:set>
                                      <p:cBhvr>
                                        <p:cTn id="35" dur="1" fill="hold">
                                          <p:stCondLst>
                                            <p:cond delay="0"/>
                                          </p:stCondLst>
                                        </p:cTn>
                                        <p:tgtEl>
                                          <p:spTgt spid="7">
                                            <p:txEl>
                                              <p:pRg st="3" end="3"/>
                                            </p:txEl>
                                          </p:spTgt>
                                        </p:tgtEl>
                                        <p:attrNameLst>
                                          <p:attrName>style.visibility</p:attrName>
                                        </p:attrNameLst>
                                      </p:cBhvr>
                                      <p:to>
                                        <p:strVal val="visible"/>
                                      </p:to>
                                    </p:set>
                                    <p:anim calcmode="lin" valueType="num">
                                      <p:cBhvr>
                                        <p:cTn id="36"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37"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38" dur="500"/>
                                        <p:tgtEl>
                                          <p:spTgt spid="7">
                                            <p:txEl>
                                              <p:pRg st="3" end="3"/>
                                            </p:txEl>
                                          </p:spTgt>
                                        </p:tgtEl>
                                      </p:cBhvr>
                                    </p:animEffect>
                                  </p:childTnLst>
                                </p:cTn>
                              </p:par>
                            </p:childTnLst>
                          </p:cTn>
                        </p:par>
                        <p:par>
                          <p:cTn id="39" fill="hold">
                            <p:stCondLst>
                              <p:cond delay="2000"/>
                            </p:stCondLst>
                            <p:childTnLst>
                              <p:par>
                                <p:cTn id="40" presetID="22" presetClass="entr" presetSubtype="8" fill="hold" nodeType="after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Effect transition="in" filter="wipe(left)">
                                      <p:cBhvr>
                                        <p:cTn id="4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12341925" y="2606814"/>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479266" y="126907"/>
            <a:ext cx="819161" cy="1014726"/>
          </a:xfrm>
          <a:prstGeom prst="rect">
            <a:avLst/>
          </a:prstGeom>
        </p:spPr>
      </p:pic>
      <p:pic>
        <p:nvPicPr>
          <p:cNvPr id="17" name="Picture 2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7417111" y="740010"/>
            <a:ext cx="379973" cy="1034580"/>
          </a:xfrm>
          <a:prstGeom prst="rect">
            <a:avLst/>
          </a:prstGeom>
        </p:spPr>
      </p:pic>
      <p:pic>
        <p:nvPicPr>
          <p:cNvPr id="19" name="Picture 1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374039">
            <a:off x="16911897" y="8928872"/>
            <a:ext cx="1770374" cy="1145915"/>
          </a:xfrm>
          <a:prstGeom prst="rect">
            <a:avLst/>
          </a:prstGeom>
        </p:spPr>
      </p:pic>
      <p:pic>
        <p:nvPicPr>
          <p:cNvPr id="23" name="Picture 2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88008" y="9276934"/>
            <a:ext cx="880333" cy="877132"/>
          </a:xfrm>
          <a:prstGeom prst="rect">
            <a:avLst/>
          </a:prstGeom>
        </p:spPr>
      </p:pic>
      <p:sp>
        <p:nvSpPr>
          <p:cNvPr id="13" name="Rectangle 12"/>
          <p:cNvSpPr/>
          <p:nvPr/>
        </p:nvSpPr>
        <p:spPr>
          <a:xfrm>
            <a:off x="5432722" y="1066839"/>
            <a:ext cx="5621176" cy="1015663"/>
          </a:xfrm>
          <a:prstGeom prst="rect">
            <a:avLst/>
          </a:prstGeom>
        </p:spPr>
        <p:txBody>
          <a:bodyPr wrap="square">
            <a:spAutoFit/>
          </a:bodyPr>
          <a:lstStyle/>
          <a:p>
            <a:pPr algn="just">
              <a:lnSpc>
                <a:spcPct val="150000"/>
              </a:lnSpc>
            </a:pPr>
            <a:r>
              <a:rPr lang="en-US" sz="4000" smtClean="0">
                <a:latin typeface="Arial" panose="020B0604020202020204" pitchFamily="34" charset="0"/>
                <a:ea typeface="Calibri" panose="020F0502020204030204" pitchFamily="34" charset="0"/>
                <a:cs typeface="Times New Roman" panose="02020603050405020304" pitchFamily="18" charset="0"/>
              </a:rPr>
              <a:t>Giải bài toán mở đầu.</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5" name="Group 14"/>
          <p:cNvGrpSpPr/>
          <p:nvPr/>
        </p:nvGrpSpPr>
        <p:grpSpPr>
          <a:xfrm>
            <a:off x="862263" y="977642"/>
            <a:ext cx="4267200" cy="1194058"/>
            <a:chOff x="4397152" y="4379126"/>
            <a:chExt cx="4267200" cy="1194058"/>
          </a:xfrm>
        </p:grpSpPr>
        <p:sp>
          <p:nvSpPr>
            <p:cNvPr id="29" name="Freeform 6"/>
            <p:cNvSpPr/>
            <p:nvPr/>
          </p:nvSpPr>
          <p:spPr>
            <a:xfrm>
              <a:off x="4397152" y="4379126"/>
              <a:ext cx="4267200" cy="1194058"/>
            </a:xfrm>
            <a:custGeom>
              <a:avLst/>
              <a:gdLst/>
              <a:ahLst/>
              <a:cxnLst/>
              <a:rect l="l" t="t" r="r" b="b"/>
              <a:pathLst>
                <a:path w="41000198" h="3815253">
                  <a:moveTo>
                    <a:pt x="40855416" y="3670473"/>
                  </a:moveTo>
                  <a:lnTo>
                    <a:pt x="41000198" y="3670473"/>
                  </a:lnTo>
                  <a:lnTo>
                    <a:pt x="41000198" y="3815253"/>
                  </a:lnTo>
                  <a:lnTo>
                    <a:pt x="40855416" y="3815253"/>
                  </a:lnTo>
                  <a:lnTo>
                    <a:pt x="40855416" y="3670473"/>
                  </a:lnTo>
                  <a:close/>
                  <a:moveTo>
                    <a:pt x="0" y="144780"/>
                  </a:moveTo>
                  <a:lnTo>
                    <a:pt x="144780" y="144780"/>
                  </a:lnTo>
                  <a:lnTo>
                    <a:pt x="144780" y="3670473"/>
                  </a:lnTo>
                  <a:lnTo>
                    <a:pt x="0" y="3670473"/>
                  </a:lnTo>
                  <a:lnTo>
                    <a:pt x="0" y="144780"/>
                  </a:lnTo>
                  <a:close/>
                  <a:moveTo>
                    <a:pt x="0" y="3670473"/>
                  </a:moveTo>
                  <a:lnTo>
                    <a:pt x="144780" y="3670473"/>
                  </a:lnTo>
                  <a:lnTo>
                    <a:pt x="144780" y="3815253"/>
                  </a:lnTo>
                  <a:lnTo>
                    <a:pt x="0" y="3815253"/>
                  </a:lnTo>
                  <a:lnTo>
                    <a:pt x="0" y="3670473"/>
                  </a:lnTo>
                  <a:close/>
                  <a:moveTo>
                    <a:pt x="40855416" y="144780"/>
                  </a:moveTo>
                  <a:lnTo>
                    <a:pt x="41000198" y="144780"/>
                  </a:lnTo>
                  <a:lnTo>
                    <a:pt x="41000198" y="3670473"/>
                  </a:lnTo>
                  <a:lnTo>
                    <a:pt x="40855416" y="3670473"/>
                  </a:lnTo>
                  <a:lnTo>
                    <a:pt x="40855416" y="144780"/>
                  </a:lnTo>
                  <a:close/>
                  <a:moveTo>
                    <a:pt x="144780" y="3670473"/>
                  </a:moveTo>
                  <a:lnTo>
                    <a:pt x="40855416" y="3670473"/>
                  </a:lnTo>
                  <a:lnTo>
                    <a:pt x="40855416" y="3815253"/>
                  </a:lnTo>
                  <a:lnTo>
                    <a:pt x="144780" y="3815253"/>
                  </a:lnTo>
                  <a:lnTo>
                    <a:pt x="144780" y="3670473"/>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sp>
        <p:sp>
          <p:nvSpPr>
            <p:cNvPr id="24" name="Rectangle 23"/>
            <p:cNvSpPr/>
            <p:nvPr/>
          </p:nvSpPr>
          <p:spPr>
            <a:xfrm>
              <a:off x="4988444" y="4386272"/>
              <a:ext cx="3262432" cy="1002710"/>
            </a:xfrm>
            <a:prstGeom prst="rect">
              <a:avLst/>
            </a:prstGeom>
          </p:spPr>
          <p:txBody>
            <a:bodyPr wrap="none">
              <a:spAutoFit/>
            </a:bodyPr>
            <a:lstStyle/>
            <a:p>
              <a:pPr lvl="0">
                <a:lnSpc>
                  <a:spcPct val="150000"/>
                </a:lnSpc>
                <a:spcAft>
                  <a:spcPts val="800"/>
                </a:spcAft>
                <a:defRPr/>
              </a:pPr>
              <a:r>
                <a:rPr lang="en-US" sz="4500" b="1" smtClean="0">
                  <a:solidFill>
                    <a:srgbClr val="C00000"/>
                  </a:solidFill>
                  <a:latin typeface="Arial" panose="020B0604020202020204" pitchFamily="34" charset="0"/>
                  <a:ea typeface="Calibri" panose="020F0502020204030204" pitchFamily="34" charset="0"/>
                  <a:cs typeface="Times New Roman" panose="02020603050405020304" pitchFamily="18" charset="0"/>
                </a:rPr>
                <a:t>VẬN DỤNG</a:t>
              </a:r>
              <a:endParaRPr lang="en-US" sz="4500" b="1" dirty="0">
                <a:solidFill>
                  <a:srgbClr val="C00000"/>
                </a:solidFill>
                <a:latin typeface="Arial" panose="020B0604020202020204" pitchFamily="34" charset="0"/>
                <a:ea typeface="Calibri" panose="020F0502020204030204" pitchFamily="34" charset="0"/>
                <a:cs typeface="Times New Roman" panose="02020603050405020304" pitchFamily="18" charset="0"/>
              </a:endParaRPr>
            </a:p>
          </p:txBody>
        </p:sp>
      </p:grpSp>
      <p:sp>
        <p:nvSpPr>
          <p:cNvPr id="4" name="Rectangle 3"/>
          <p:cNvSpPr/>
          <p:nvPr/>
        </p:nvSpPr>
        <p:spPr>
          <a:xfrm>
            <a:off x="7696200" y="3543870"/>
            <a:ext cx="9601200" cy="4708981"/>
          </a:xfrm>
          <a:prstGeom prst="rect">
            <a:avLst/>
          </a:prstGeom>
        </p:spPr>
        <p:txBody>
          <a:bodyPr wrap="square">
            <a:spAutoFit/>
          </a:bodyPr>
          <a:lstStyle/>
          <a:p>
            <a:pPr algn="just">
              <a:lnSpc>
                <a:spcPct val="150000"/>
              </a:lnSpc>
            </a:pPr>
            <a:r>
              <a:rPr lang="en-US" sz="4000">
                <a:latin typeface="Arial" panose="020B0604020202020204" pitchFamily="34" charset="0"/>
                <a:ea typeface="Arial" panose="020B0604020202020204" pitchFamily="34" charset="0"/>
                <a:cs typeface="Arial" panose="020B0604020202020204" pitchFamily="34" charset="0"/>
              </a:rPr>
              <a:t>- Có thể ghép được 4 tứ giác khít nhau như hình.</a:t>
            </a:r>
          </a:p>
          <a:p>
            <a:pPr algn="just">
              <a:lnSpc>
                <a:spcPct val="150000"/>
              </a:lnSpc>
            </a:pPr>
            <a:r>
              <a:rPr lang="en-US" sz="4000">
                <a:latin typeface="Arial" panose="020B0604020202020204" pitchFamily="34" charset="0"/>
                <a:ea typeface="Arial" panose="020B0604020202020204" pitchFamily="34" charset="0"/>
                <a:cs typeface="Arial" panose="020B0604020202020204" pitchFamily="34" charset="0"/>
              </a:rPr>
              <a:t>- Khi xếp khít nhau, có 1 điểm chung tại 4 đỉnh của 4 tứ giác. Tổng số đo góc của 4 góc đó bằng 360º.</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0" name="Picture 19"/>
          <p:cNvPicPr>
            <a:picLocks noChangeAspect="1"/>
          </p:cNvPicPr>
          <p:nvPr/>
        </p:nvPicPr>
        <p:blipFill>
          <a:blip r:embed="rId20">
            <a:extLst>
              <a:ext uri="{BEBA8EAE-BF5A-486C-A8C5-ECC9F3942E4B}">
                <a14:imgProps xmlns:a14="http://schemas.microsoft.com/office/drawing/2010/main">
                  <a14:imgLayer r:embed="rId21">
                    <a14:imgEffect>
                      <a14:sharpenSoften amount="50000"/>
                    </a14:imgEffect>
                    <a14:imgEffect>
                      <a14:saturation sat="200000"/>
                    </a14:imgEffect>
                    <a14:imgEffect>
                      <a14:brightnessContrast contrast="40000"/>
                    </a14:imgEffect>
                  </a14:imgLayer>
                </a14:imgProps>
              </a:ext>
            </a:extLst>
          </a:blip>
          <a:stretch>
            <a:fillRect/>
          </a:stretch>
        </p:blipFill>
        <p:spPr>
          <a:xfrm>
            <a:off x="838200" y="3802141"/>
            <a:ext cx="6081165" cy="4084559"/>
          </a:xfrm>
          <a:prstGeom prst="rect">
            <a:avLst/>
          </a:prstGeom>
        </p:spPr>
      </p:pic>
    </p:spTree>
    <p:extLst>
      <p:ext uri="{BB962C8B-B14F-4D97-AF65-F5344CB8AC3E}">
        <p14:creationId xmlns:p14="http://schemas.microsoft.com/office/powerpoint/2010/main" val="112493187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par>
                                <p:cTn id="12" presetID="22" presetClass="entr" presetSubtype="1"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anim calcmode="lin" valueType="num">
                                      <p:cBhvr>
                                        <p:cTn id="25" dur="500" fill="hold"/>
                                        <p:tgtEl>
                                          <p:spTgt spid="4"/>
                                        </p:tgtEl>
                                        <p:attrNameLst>
                                          <p:attrName>ppt_x</p:attrName>
                                        </p:attrNameLst>
                                      </p:cBhvr>
                                      <p:tavLst>
                                        <p:tav tm="0">
                                          <p:val>
                                            <p:strVal val="#ppt_x"/>
                                          </p:val>
                                        </p:tav>
                                        <p:tav tm="100000">
                                          <p:val>
                                            <p:strVal val="#ppt_x"/>
                                          </p:val>
                                        </p:tav>
                                      </p:tavLst>
                                    </p:anim>
                                    <p:anim calcmode="lin" valueType="num">
                                      <p:cBhvr>
                                        <p:cTn id="26"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8497" y="1830744"/>
            <a:ext cx="1493500" cy="93954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67498" y="168914"/>
            <a:ext cx="1282249" cy="128224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56328" y="7748844"/>
            <a:ext cx="1240083" cy="124008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375938" y="465595"/>
            <a:ext cx="1821811" cy="56310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546318" y="7852984"/>
            <a:ext cx="1327197" cy="1184825"/>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575901" y="1451162"/>
            <a:ext cx="1366798" cy="1366798"/>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175130" y="8911559"/>
            <a:ext cx="1271831" cy="126720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854318" y="8832573"/>
            <a:ext cx="970090" cy="1201687"/>
          </a:xfrm>
          <a:prstGeom prst="rect">
            <a:avLst/>
          </a:prstGeom>
        </p:spPr>
      </p:pic>
      <p:grpSp>
        <p:nvGrpSpPr>
          <p:cNvPr id="18" name="Group 7"/>
          <p:cNvGrpSpPr/>
          <p:nvPr/>
        </p:nvGrpSpPr>
        <p:grpSpPr>
          <a:xfrm>
            <a:off x="3048000" y="3578565"/>
            <a:ext cx="11887200" cy="3774735"/>
            <a:chOff x="0" y="0"/>
            <a:chExt cx="8520421" cy="2899380"/>
          </a:xfrm>
        </p:grpSpPr>
        <p:grpSp>
          <p:nvGrpSpPr>
            <p:cNvPr id="19" name="Group 8"/>
            <p:cNvGrpSpPr/>
            <p:nvPr/>
          </p:nvGrpSpPr>
          <p:grpSpPr>
            <a:xfrm>
              <a:off x="0" y="0"/>
              <a:ext cx="8520421" cy="2899380"/>
              <a:chOff x="0" y="0"/>
              <a:chExt cx="3765050" cy="1281194"/>
            </a:xfrm>
          </p:grpSpPr>
          <p:sp>
            <p:nvSpPr>
              <p:cNvPr id="21" name="Freeform 9"/>
              <p:cNvSpPr/>
              <p:nvPr/>
            </p:nvSpPr>
            <p:spPr>
              <a:xfrm>
                <a:off x="80010" y="80010"/>
                <a:ext cx="3672340" cy="1188484"/>
              </a:xfrm>
              <a:custGeom>
                <a:avLst/>
                <a:gdLst/>
                <a:ahLst/>
                <a:cxnLst/>
                <a:rect l="l" t="t" r="r" b="b"/>
                <a:pathLst>
                  <a:path w="3672340" h="1188484">
                    <a:moveTo>
                      <a:pt x="0" y="1133874"/>
                    </a:moveTo>
                    <a:lnTo>
                      <a:pt x="0" y="1188484"/>
                    </a:lnTo>
                    <a:lnTo>
                      <a:pt x="3672340" y="1188484"/>
                    </a:lnTo>
                    <a:lnTo>
                      <a:pt x="3672340" y="0"/>
                    </a:lnTo>
                    <a:lnTo>
                      <a:pt x="3617729" y="0"/>
                    </a:lnTo>
                    <a:lnTo>
                      <a:pt x="3617729" y="1133874"/>
                    </a:lnTo>
                    <a:close/>
                  </a:path>
                </a:pathLst>
              </a:custGeom>
              <a:solidFill>
                <a:srgbClr val="000000"/>
              </a:solidFill>
            </p:spPr>
          </p:sp>
          <p:sp>
            <p:nvSpPr>
              <p:cNvPr id="22" name="Freeform 10"/>
              <p:cNvSpPr/>
              <p:nvPr/>
            </p:nvSpPr>
            <p:spPr>
              <a:xfrm>
                <a:off x="67310" y="67310"/>
                <a:ext cx="3697740" cy="1213884"/>
              </a:xfrm>
              <a:custGeom>
                <a:avLst/>
                <a:gdLst/>
                <a:ahLst/>
                <a:cxnLst/>
                <a:rect l="l" t="t" r="r" b="b"/>
                <a:pathLst>
                  <a:path w="3697740" h="1213884">
                    <a:moveTo>
                      <a:pt x="3630429" y="0"/>
                    </a:moveTo>
                    <a:lnTo>
                      <a:pt x="3630429" y="12700"/>
                    </a:lnTo>
                    <a:lnTo>
                      <a:pt x="3685040" y="12700"/>
                    </a:lnTo>
                    <a:lnTo>
                      <a:pt x="3685040" y="1201184"/>
                    </a:lnTo>
                    <a:lnTo>
                      <a:pt x="12700" y="1201184"/>
                    </a:lnTo>
                    <a:lnTo>
                      <a:pt x="12700" y="1146574"/>
                    </a:lnTo>
                    <a:lnTo>
                      <a:pt x="0" y="1146574"/>
                    </a:lnTo>
                    <a:lnTo>
                      <a:pt x="0" y="1213884"/>
                    </a:lnTo>
                    <a:lnTo>
                      <a:pt x="3697740" y="1213884"/>
                    </a:lnTo>
                    <a:lnTo>
                      <a:pt x="3697740" y="0"/>
                    </a:lnTo>
                    <a:close/>
                  </a:path>
                </a:pathLst>
              </a:custGeom>
              <a:solidFill>
                <a:srgbClr val="000000"/>
              </a:solidFill>
            </p:spPr>
          </p:sp>
          <p:sp>
            <p:nvSpPr>
              <p:cNvPr id="23" name="Freeform 11"/>
              <p:cNvSpPr/>
              <p:nvPr/>
            </p:nvSpPr>
            <p:spPr>
              <a:xfrm>
                <a:off x="12700" y="12700"/>
                <a:ext cx="3672339" cy="1188484"/>
              </a:xfrm>
              <a:custGeom>
                <a:avLst/>
                <a:gdLst/>
                <a:ahLst/>
                <a:cxnLst/>
                <a:rect l="l" t="t" r="r" b="b"/>
                <a:pathLst>
                  <a:path w="3672339" h="1188484">
                    <a:moveTo>
                      <a:pt x="0" y="0"/>
                    </a:moveTo>
                    <a:lnTo>
                      <a:pt x="3672339" y="0"/>
                    </a:lnTo>
                    <a:lnTo>
                      <a:pt x="3672339" y="1188484"/>
                    </a:lnTo>
                    <a:lnTo>
                      <a:pt x="0" y="1188484"/>
                    </a:lnTo>
                    <a:close/>
                  </a:path>
                </a:pathLst>
              </a:custGeom>
              <a:solidFill>
                <a:srgbClr val="FDFB52"/>
              </a:solidFill>
            </p:spPr>
          </p:sp>
          <p:sp>
            <p:nvSpPr>
              <p:cNvPr id="24" name="Freeform 12"/>
              <p:cNvSpPr/>
              <p:nvPr/>
            </p:nvSpPr>
            <p:spPr>
              <a:xfrm>
                <a:off x="0" y="0"/>
                <a:ext cx="3697740" cy="1213884"/>
              </a:xfrm>
              <a:custGeom>
                <a:avLst/>
                <a:gdLst/>
                <a:ahLst/>
                <a:cxnLst/>
                <a:rect l="l" t="t" r="r" b="b"/>
                <a:pathLst>
                  <a:path w="3697740" h="1213884">
                    <a:moveTo>
                      <a:pt x="80010" y="1213884"/>
                    </a:moveTo>
                    <a:lnTo>
                      <a:pt x="3697740" y="1213884"/>
                    </a:lnTo>
                    <a:lnTo>
                      <a:pt x="3697740" y="80010"/>
                    </a:lnTo>
                    <a:lnTo>
                      <a:pt x="3697740" y="67310"/>
                    </a:lnTo>
                    <a:lnTo>
                      <a:pt x="3697740" y="0"/>
                    </a:lnTo>
                    <a:lnTo>
                      <a:pt x="0" y="0"/>
                    </a:lnTo>
                    <a:lnTo>
                      <a:pt x="0" y="1213884"/>
                    </a:lnTo>
                    <a:lnTo>
                      <a:pt x="67310" y="1213884"/>
                    </a:lnTo>
                    <a:lnTo>
                      <a:pt x="80010" y="1213884"/>
                    </a:lnTo>
                    <a:close/>
                    <a:moveTo>
                      <a:pt x="12700" y="12700"/>
                    </a:moveTo>
                    <a:lnTo>
                      <a:pt x="3685039" y="12700"/>
                    </a:lnTo>
                    <a:lnTo>
                      <a:pt x="3685039" y="1201184"/>
                    </a:lnTo>
                    <a:lnTo>
                      <a:pt x="12700" y="1201184"/>
                    </a:lnTo>
                    <a:lnTo>
                      <a:pt x="12700" y="12700"/>
                    </a:lnTo>
                    <a:close/>
                  </a:path>
                </a:pathLst>
              </a:custGeom>
              <a:solidFill>
                <a:srgbClr val="000000"/>
              </a:solidFill>
            </p:spPr>
          </p:sp>
        </p:grpSp>
        <p:sp>
          <p:nvSpPr>
            <p:cNvPr id="20" name="TextBox 13"/>
            <p:cNvSpPr txBox="1"/>
            <p:nvPr/>
          </p:nvSpPr>
          <p:spPr>
            <a:xfrm>
              <a:off x="472444" y="909382"/>
              <a:ext cx="7426524" cy="886514"/>
            </a:xfrm>
            <a:prstGeom prst="rect">
              <a:avLst/>
            </a:prstGeom>
          </p:spPr>
          <p:txBody>
            <a:bodyPr lIns="0" tIns="0" rIns="0" bIns="0" rtlCol="0" anchor="t">
              <a:spAutoFit/>
            </a:bodyPr>
            <a:lstStyle/>
            <a:p>
              <a:pPr algn="ctr">
                <a:lnSpc>
                  <a:spcPts val="9003"/>
                </a:lnSpc>
              </a:pPr>
              <a:r>
                <a:rPr lang="en-US" sz="7502" b="1" spc="-112" dirty="0" smtClean="0">
                  <a:solidFill>
                    <a:srgbClr val="000000"/>
                  </a:solidFill>
                  <a:latin typeface="Arial" panose="020B0604020202020204" pitchFamily="34" charset="0"/>
                  <a:cs typeface="Arial" panose="020B0604020202020204" pitchFamily="34" charset="0"/>
                </a:rPr>
                <a:t>LUYỆN TẬP</a:t>
              </a:r>
              <a:endParaRPr lang="en-US" sz="7502" b="1" spc="-112" dirty="0">
                <a:solidFill>
                  <a:srgbClr val="000000"/>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3" name="Rectangle 2"/>
          <p:cNvSpPr/>
          <p:nvPr/>
        </p:nvSpPr>
        <p:spPr>
          <a:xfrm>
            <a:off x="2210409" y="1959323"/>
            <a:ext cx="14172591" cy="8289577"/>
          </a:xfrm>
          <a:prstGeom prst="rect">
            <a:avLst/>
          </a:prstGeom>
        </p:spPr>
        <p:txBody>
          <a:bodyPr wrap="square">
            <a:spAutoFit/>
          </a:bodyPr>
          <a:lstStyle/>
          <a:p>
            <a:pPr>
              <a:lnSpc>
                <a:spcPct val="107000"/>
              </a:lnSpc>
              <a:spcBef>
                <a:spcPts val="1200"/>
              </a:spcBef>
              <a:spcAft>
                <a:spcPts val="800"/>
              </a:spcAft>
            </a:pPr>
            <a:r>
              <a:rPr lang="vi-VN" sz="4300" b="1">
                <a:solidFill>
                  <a:srgbClr val="C00000"/>
                </a:solidFill>
                <a:ea typeface="Calibri" panose="020F0502020204030204" pitchFamily="34" charset="0"/>
                <a:cs typeface="Times New Roman" panose="02020603050405020304" pitchFamily="18" charset="0"/>
              </a:rPr>
              <a:t>Câu 1. Hãy chọn câu sai.</a:t>
            </a:r>
          </a:p>
          <a:p>
            <a:pPr>
              <a:lnSpc>
                <a:spcPct val="150000"/>
              </a:lnSpc>
              <a:spcBef>
                <a:spcPts val="1200"/>
              </a:spcBef>
              <a:spcAft>
                <a:spcPts val="800"/>
              </a:spcAft>
            </a:pPr>
            <a:r>
              <a:rPr lang="vi-VN" sz="4000">
                <a:ea typeface="Calibri" panose="020F0502020204030204" pitchFamily="34" charset="0"/>
                <a:cs typeface="Times New Roman" panose="02020603050405020304" pitchFamily="18" charset="0"/>
              </a:rPr>
              <a:t>A. Tứ giác lồi là tứ giác luôn nằm trong một nửa mặt phẳng có bờ là đường thẳng chứa bất kỳ cạnh nào của tứ giác.</a:t>
            </a:r>
          </a:p>
          <a:p>
            <a:pPr>
              <a:lnSpc>
                <a:spcPct val="150000"/>
              </a:lnSpc>
              <a:spcBef>
                <a:spcPts val="1200"/>
              </a:spcBef>
              <a:spcAft>
                <a:spcPts val="800"/>
              </a:spcAft>
            </a:pPr>
            <a:r>
              <a:rPr lang="vi-VN" sz="4000">
                <a:ea typeface="Calibri" panose="020F0502020204030204" pitchFamily="34" charset="0"/>
                <a:cs typeface="Times New Roman" panose="02020603050405020304" pitchFamily="18" charset="0"/>
              </a:rPr>
              <a:t>B. Tổng các góc của một tứ giác bằng 1800.</a:t>
            </a:r>
          </a:p>
          <a:p>
            <a:pPr>
              <a:lnSpc>
                <a:spcPct val="150000"/>
              </a:lnSpc>
              <a:spcBef>
                <a:spcPts val="1200"/>
              </a:spcBef>
              <a:spcAft>
                <a:spcPts val="800"/>
              </a:spcAft>
            </a:pPr>
            <a:r>
              <a:rPr lang="vi-VN" sz="4000">
                <a:ea typeface="Calibri" panose="020F0502020204030204" pitchFamily="34" charset="0"/>
                <a:cs typeface="Times New Roman" panose="02020603050405020304" pitchFamily="18" charset="0"/>
              </a:rPr>
              <a:t>C. Tổng các góc của một tứ giác bằng 3600.</a:t>
            </a:r>
          </a:p>
          <a:p>
            <a:pPr algn="just">
              <a:lnSpc>
                <a:spcPct val="150000"/>
              </a:lnSpc>
              <a:spcBef>
                <a:spcPts val="1200"/>
              </a:spcBef>
              <a:spcAft>
                <a:spcPts val="800"/>
              </a:spcAft>
            </a:pPr>
            <a:r>
              <a:rPr lang="vi-VN" sz="4000">
                <a:ea typeface="Calibri" panose="020F0502020204030204" pitchFamily="34" charset="0"/>
                <a:cs typeface="Times New Roman" panose="02020603050405020304" pitchFamily="18" charset="0"/>
              </a:rPr>
              <a:t>D. Tứ giác ABCD là hình gồm đoạn thẳng AB, BC, CD, DA, trong đó bất kì hai đoạn thẳng nào cũng không nằm trên một đường thẳng.</a:t>
            </a:r>
            <a:endParaRPr lang="vi-VN" sz="4000" dirty="0" err="1">
              <a:ea typeface="Calibri" panose="020F0502020204030204" pitchFamily="34" charset="0"/>
              <a:cs typeface="Times New Roman" panose="02020603050405020304" pitchFamily="18" charset="0"/>
            </a:endParaRPr>
          </a:p>
        </p:txBody>
      </p:sp>
      <p:pic>
        <p:nvPicPr>
          <p:cNvPr id="14"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107734" y="276792"/>
            <a:ext cx="2235280" cy="2215722"/>
          </a:xfrm>
          <a:prstGeom prst="rect">
            <a:avLst/>
          </a:prstGeom>
        </p:spPr>
      </p:pic>
      <p:pic>
        <p:nvPicPr>
          <p:cNvPr id="16" name="Picture 3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609600" y="7744310"/>
            <a:ext cx="1125883" cy="2150123"/>
          </a:xfrm>
          <a:prstGeom prst="rect">
            <a:avLst/>
          </a:prstGeom>
        </p:spPr>
      </p:pic>
      <p:sp>
        <p:nvSpPr>
          <p:cNvPr id="17" name="Oval 16"/>
          <p:cNvSpPr/>
          <p:nvPr/>
        </p:nvSpPr>
        <p:spPr>
          <a:xfrm>
            <a:off x="1981200" y="5067300"/>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3295118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4" name="Group 4"/>
          <p:cNvGrpSpPr/>
          <p:nvPr/>
        </p:nvGrpSpPr>
        <p:grpSpPr>
          <a:xfrm>
            <a:off x="604190" y="2324100"/>
            <a:ext cx="17130778" cy="7620000"/>
            <a:chOff x="0" y="0"/>
            <a:chExt cx="41000197" cy="14962888"/>
          </a:xfrm>
        </p:grpSpPr>
        <p:sp>
          <p:nvSpPr>
            <p:cNvPr id="5" name="Freeform 5"/>
            <p:cNvSpPr/>
            <p:nvPr/>
          </p:nvSpPr>
          <p:spPr>
            <a:xfrm>
              <a:off x="72390" y="72390"/>
              <a:ext cx="40855416" cy="14818109"/>
            </a:xfrm>
            <a:custGeom>
              <a:avLst/>
              <a:gdLst/>
              <a:ahLst/>
              <a:cxnLst/>
              <a:rect l="l" t="t" r="r" b="b"/>
              <a:pathLst>
                <a:path w="40855416" h="14818109">
                  <a:moveTo>
                    <a:pt x="0" y="0"/>
                  </a:moveTo>
                  <a:lnTo>
                    <a:pt x="40855416" y="0"/>
                  </a:lnTo>
                  <a:lnTo>
                    <a:pt x="40855416" y="14818109"/>
                  </a:lnTo>
                  <a:lnTo>
                    <a:pt x="0" y="14818109"/>
                  </a:lnTo>
                  <a:lnTo>
                    <a:pt x="0" y="0"/>
                  </a:lnTo>
                  <a:close/>
                </a:path>
              </a:pathLst>
            </a:custGeom>
            <a:solidFill>
              <a:srgbClr val="FFFFFF"/>
            </a:solidFill>
          </p:spPr>
        </p:sp>
        <p:sp>
          <p:nvSpPr>
            <p:cNvPr id="6" name="Freeform 6"/>
            <p:cNvSpPr/>
            <p:nvPr/>
          </p:nvSpPr>
          <p:spPr>
            <a:xfrm>
              <a:off x="0" y="0"/>
              <a:ext cx="41000198" cy="14962888"/>
            </a:xfrm>
            <a:custGeom>
              <a:avLst/>
              <a:gdLst/>
              <a:ahLst/>
              <a:cxnLst/>
              <a:rect l="l" t="t" r="r" b="b"/>
              <a:pathLst>
                <a:path w="41000198" h="14962888">
                  <a:moveTo>
                    <a:pt x="40855416" y="14818108"/>
                  </a:moveTo>
                  <a:lnTo>
                    <a:pt x="41000198" y="14818108"/>
                  </a:lnTo>
                  <a:lnTo>
                    <a:pt x="41000198" y="14962888"/>
                  </a:lnTo>
                  <a:lnTo>
                    <a:pt x="40855416" y="14962888"/>
                  </a:lnTo>
                  <a:lnTo>
                    <a:pt x="40855416" y="14818108"/>
                  </a:lnTo>
                  <a:close/>
                  <a:moveTo>
                    <a:pt x="0" y="144780"/>
                  </a:moveTo>
                  <a:lnTo>
                    <a:pt x="144780" y="144780"/>
                  </a:lnTo>
                  <a:lnTo>
                    <a:pt x="144780" y="14818108"/>
                  </a:lnTo>
                  <a:lnTo>
                    <a:pt x="0" y="14818108"/>
                  </a:lnTo>
                  <a:lnTo>
                    <a:pt x="0" y="144780"/>
                  </a:lnTo>
                  <a:close/>
                  <a:moveTo>
                    <a:pt x="0" y="14818108"/>
                  </a:moveTo>
                  <a:lnTo>
                    <a:pt x="144780" y="14818108"/>
                  </a:lnTo>
                  <a:lnTo>
                    <a:pt x="144780" y="14962888"/>
                  </a:lnTo>
                  <a:lnTo>
                    <a:pt x="0" y="14962888"/>
                  </a:lnTo>
                  <a:lnTo>
                    <a:pt x="0" y="14818108"/>
                  </a:lnTo>
                  <a:close/>
                  <a:moveTo>
                    <a:pt x="40855416" y="144780"/>
                  </a:moveTo>
                  <a:lnTo>
                    <a:pt x="41000198" y="144780"/>
                  </a:lnTo>
                  <a:lnTo>
                    <a:pt x="41000198" y="14818108"/>
                  </a:lnTo>
                  <a:lnTo>
                    <a:pt x="40855416" y="14818108"/>
                  </a:lnTo>
                  <a:lnTo>
                    <a:pt x="40855416" y="144780"/>
                  </a:lnTo>
                  <a:close/>
                  <a:moveTo>
                    <a:pt x="144780" y="14818108"/>
                  </a:moveTo>
                  <a:lnTo>
                    <a:pt x="40855416" y="14818108"/>
                  </a:lnTo>
                  <a:lnTo>
                    <a:pt x="40855416" y="14962888"/>
                  </a:lnTo>
                  <a:lnTo>
                    <a:pt x="144780" y="14962888"/>
                  </a:lnTo>
                  <a:lnTo>
                    <a:pt x="144780" y="14818108"/>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sp>
      </p:grpSp>
      <p:grpSp>
        <p:nvGrpSpPr>
          <p:cNvPr id="16" name="Group 15"/>
          <p:cNvGrpSpPr/>
          <p:nvPr/>
        </p:nvGrpSpPr>
        <p:grpSpPr>
          <a:xfrm>
            <a:off x="3363538" y="571500"/>
            <a:ext cx="11612082" cy="1357701"/>
            <a:chOff x="3337959" y="1158587"/>
            <a:chExt cx="11612082" cy="1698913"/>
          </a:xfrm>
        </p:grpSpPr>
        <p:grpSp>
          <p:nvGrpSpPr>
            <p:cNvPr id="7" name="Group 7"/>
            <p:cNvGrpSpPr/>
            <p:nvPr/>
          </p:nvGrpSpPr>
          <p:grpSpPr>
            <a:xfrm>
              <a:off x="5949435" y="1158587"/>
              <a:ext cx="6242565" cy="1698913"/>
              <a:chOff x="0" y="0"/>
              <a:chExt cx="7530183" cy="1000967"/>
            </a:xfrm>
          </p:grpSpPr>
          <p:sp>
            <p:nvSpPr>
              <p:cNvPr id="8" name="Freeform 8"/>
              <p:cNvSpPr/>
              <p:nvPr/>
            </p:nvSpPr>
            <p:spPr>
              <a:xfrm>
                <a:off x="80010" y="80010"/>
                <a:ext cx="7437472" cy="908257"/>
              </a:xfrm>
              <a:custGeom>
                <a:avLst/>
                <a:gdLst/>
                <a:ahLst/>
                <a:cxnLst/>
                <a:rect l="l" t="t" r="r" b="b"/>
                <a:pathLst>
                  <a:path w="7437472" h="908257">
                    <a:moveTo>
                      <a:pt x="0" y="853647"/>
                    </a:moveTo>
                    <a:lnTo>
                      <a:pt x="0" y="908257"/>
                    </a:lnTo>
                    <a:lnTo>
                      <a:pt x="7437472" y="908257"/>
                    </a:lnTo>
                    <a:lnTo>
                      <a:pt x="7437472" y="0"/>
                    </a:lnTo>
                    <a:lnTo>
                      <a:pt x="7382862" y="0"/>
                    </a:lnTo>
                    <a:lnTo>
                      <a:pt x="7382862" y="853647"/>
                    </a:lnTo>
                    <a:close/>
                  </a:path>
                </a:pathLst>
              </a:custGeom>
              <a:solidFill>
                <a:srgbClr val="000000"/>
              </a:solidFill>
            </p:spPr>
          </p:sp>
          <p:sp>
            <p:nvSpPr>
              <p:cNvPr id="9" name="Freeform 9"/>
              <p:cNvSpPr/>
              <p:nvPr/>
            </p:nvSpPr>
            <p:spPr>
              <a:xfrm>
                <a:off x="67310" y="67310"/>
                <a:ext cx="7462872" cy="933657"/>
              </a:xfrm>
              <a:custGeom>
                <a:avLst/>
                <a:gdLst/>
                <a:ahLst/>
                <a:cxnLst/>
                <a:rect l="l" t="t" r="r" b="b"/>
                <a:pathLst>
                  <a:path w="7462872" h="933657">
                    <a:moveTo>
                      <a:pt x="7395562" y="0"/>
                    </a:moveTo>
                    <a:lnTo>
                      <a:pt x="7395562" y="12700"/>
                    </a:lnTo>
                    <a:lnTo>
                      <a:pt x="7450172" y="12700"/>
                    </a:lnTo>
                    <a:lnTo>
                      <a:pt x="7450172" y="920957"/>
                    </a:lnTo>
                    <a:lnTo>
                      <a:pt x="12700" y="920957"/>
                    </a:lnTo>
                    <a:lnTo>
                      <a:pt x="12700" y="866347"/>
                    </a:lnTo>
                    <a:lnTo>
                      <a:pt x="0" y="866347"/>
                    </a:lnTo>
                    <a:lnTo>
                      <a:pt x="0" y="933657"/>
                    </a:lnTo>
                    <a:lnTo>
                      <a:pt x="7462872" y="933657"/>
                    </a:lnTo>
                    <a:lnTo>
                      <a:pt x="7462872" y="0"/>
                    </a:lnTo>
                    <a:close/>
                  </a:path>
                </a:pathLst>
              </a:custGeom>
              <a:solidFill>
                <a:srgbClr val="000000"/>
              </a:solidFill>
            </p:spPr>
          </p:sp>
          <p:sp>
            <p:nvSpPr>
              <p:cNvPr id="10" name="Freeform 10"/>
              <p:cNvSpPr/>
              <p:nvPr/>
            </p:nvSpPr>
            <p:spPr>
              <a:xfrm>
                <a:off x="12700" y="12700"/>
                <a:ext cx="7437472" cy="908257"/>
              </a:xfrm>
              <a:custGeom>
                <a:avLst/>
                <a:gdLst/>
                <a:ahLst/>
                <a:cxnLst/>
                <a:rect l="l" t="t" r="r" b="b"/>
                <a:pathLst>
                  <a:path w="7437472" h="908257">
                    <a:moveTo>
                      <a:pt x="0" y="0"/>
                    </a:moveTo>
                    <a:lnTo>
                      <a:pt x="7437472" y="0"/>
                    </a:lnTo>
                    <a:lnTo>
                      <a:pt x="7437472" y="908257"/>
                    </a:lnTo>
                    <a:lnTo>
                      <a:pt x="0" y="908257"/>
                    </a:lnTo>
                    <a:close/>
                  </a:path>
                </a:pathLst>
              </a:custGeom>
              <a:solidFill>
                <a:srgbClr val="FF846B"/>
              </a:solidFill>
            </p:spPr>
          </p:sp>
          <p:sp>
            <p:nvSpPr>
              <p:cNvPr id="11" name="Freeform 11"/>
              <p:cNvSpPr/>
              <p:nvPr/>
            </p:nvSpPr>
            <p:spPr>
              <a:xfrm>
                <a:off x="0" y="0"/>
                <a:ext cx="7462872" cy="933657"/>
              </a:xfrm>
              <a:custGeom>
                <a:avLst/>
                <a:gdLst/>
                <a:ahLst/>
                <a:cxnLst/>
                <a:rect l="l" t="t" r="r" b="b"/>
                <a:pathLst>
                  <a:path w="7462872" h="933657">
                    <a:moveTo>
                      <a:pt x="80010" y="933657"/>
                    </a:moveTo>
                    <a:lnTo>
                      <a:pt x="7462872" y="933657"/>
                    </a:lnTo>
                    <a:lnTo>
                      <a:pt x="7462872" y="80010"/>
                    </a:lnTo>
                    <a:lnTo>
                      <a:pt x="7462872" y="67310"/>
                    </a:lnTo>
                    <a:lnTo>
                      <a:pt x="7462872" y="0"/>
                    </a:lnTo>
                    <a:lnTo>
                      <a:pt x="0" y="0"/>
                    </a:lnTo>
                    <a:lnTo>
                      <a:pt x="0" y="933657"/>
                    </a:lnTo>
                    <a:lnTo>
                      <a:pt x="67310" y="933657"/>
                    </a:lnTo>
                    <a:lnTo>
                      <a:pt x="80010" y="933657"/>
                    </a:lnTo>
                    <a:close/>
                    <a:moveTo>
                      <a:pt x="12700" y="12700"/>
                    </a:moveTo>
                    <a:lnTo>
                      <a:pt x="7450172" y="12700"/>
                    </a:lnTo>
                    <a:lnTo>
                      <a:pt x="7450172" y="920957"/>
                    </a:lnTo>
                    <a:lnTo>
                      <a:pt x="12700" y="920957"/>
                    </a:lnTo>
                    <a:lnTo>
                      <a:pt x="12700" y="12700"/>
                    </a:lnTo>
                    <a:close/>
                  </a:path>
                </a:pathLst>
              </a:custGeom>
              <a:solidFill>
                <a:srgbClr val="000000"/>
              </a:solidFill>
            </p:spPr>
          </p:sp>
        </p:grpSp>
        <p:sp>
          <p:nvSpPr>
            <p:cNvPr id="13" name="TextBox 13"/>
            <p:cNvSpPr txBox="1"/>
            <p:nvPr/>
          </p:nvSpPr>
          <p:spPr>
            <a:xfrm>
              <a:off x="3337959" y="1290163"/>
              <a:ext cx="11612082" cy="1040798"/>
            </a:xfrm>
            <a:prstGeom prst="rect">
              <a:avLst/>
            </a:prstGeom>
          </p:spPr>
          <p:txBody>
            <a:bodyPr lIns="0" tIns="0" rIns="0" bIns="0" rtlCol="0" anchor="t">
              <a:spAutoFit/>
            </a:bodyPr>
            <a:lstStyle/>
            <a:p>
              <a:pPr algn="ctr">
                <a:lnSpc>
                  <a:spcPts val="9003"/>
                </a:lnSpc>
              </a:pPr>
              <a:r>
                <a:rPr lang="en-US" sz="6000" b="1" spc="-112" dirty="0" smtClean="0">
                  <a:solidFill>
                    <a:schemeClr val="bg1"/>
                  </a:solidFill>
                  <a:latin typeface="Arial" panose="020B0604020202020204" pitchFamily="34" charset="0"/>
                  <a:cs typeface="Arial" panose="020B0604020202020204" pitchFamily="34" charset="0"/>
                </a:rPr>
                <a:t>KHỞI ĐỘNG</a:t>
              </a:r>
              <a:endParaRPr lang="en-US" sz="6000" b="1" spc="-112" dirty="0">
                <a:solidFill>
                  <a:schemeClr val="bg1"/>
                </a:solidFill>
                <a:latin typeface="Arial" panose="020B0604020202020204" pitchFamily="34" charset="0"/>
                <a:cs typeface="Arial" panose="020B0604020202020204" pitchFamily="34" charset="0"/>
              </a:endParaRPr>
            </a:p>
          </p:txBody>
        </p:sp>
      </p:gr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950641">
            <a:off x="1140557" y="972272"/>
            <a:ext cx="1828505" cy="1241059"/>
          </a:xfrm>
          <a:prstGeom prst="rect">
            <a:avLst/>
          </a:prstGeom>
        </p:spPr>
      </p:pic>
      <p:sp>
        <p:nvSpPr>
          <p:cNvPr id="17" name="Rectangle 16"/>
          <p:cNvSpPr/>
          <p:nvPr/>
        </p:nvSpPr>
        <p:spPr>
          <a:xfrm>
            <a:off x="990600" y="2400300"/>
            <a:ext cx="16382999" cy="3785652"/>
          </a:xfrm>
          <a:prstGeom prst="rect">
            <a:avLst/>
          </a:prstGeom>
        </p:spPr>
        <p:txBody>
          <a:bodyPr wrap="square">
            <a:spAutoFit/>
          </a:bodyPr>
          <a:lstStyle/>
          <a:p>
            <a:pPr algn="just">
              <a:lnSpc>
                <a:spcPct val="150000"/>
              </a:lnSpc>
              <a:spcAft>
                <a:spcPts val="0"/>
              </a:spcAft>
            </a:pPr>
            <a:r>
              <a:rPr lang="nl-NL" sz="4000" smtClean="0">
                <a:latin typeface="Arial" panose="020B0604020202020204" pitchFamily="34" charset="0"/>
                <a:ea typeface="Calibri" panose="020F0502020204030204" pitchFamily="34" charset="0"/>
                <a:cs typeface="Arial" panose="020B0604020202020204" pitchFamily="34" charset="0"/>
              </a:rPr>
              <a:t>Cắt </a:t>
            </a:r>
            <a:r>
              <a:rPr lang="nl-NL" sz="4000">
                <a:latin typeface="Arial" panose="020B0604020202020204" pitchFamily="34" charset="0"/>
                <a:ea typeface="Calibri" panose="020F0502020204030204" pitchFamily="34" charset="0"/>
                <a:cs typeface="Arial" panose="020B0604020202020204" pitchFamily="34" charset="0"/>
              </a:rPr>
              <a:t>bốn tứ giác như nhau bằng giấy rồi đánh số bốn góc của mỗi tứ giác như tứ giác ABCD trong Hình 3.1a. Ghép bốn tứ giác giấy đó để được hình như Hình 3.1b.</a:t>
            </a:r>
            <a:endParaRPr lang="en-US" sz="4000">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nl-NL" sz="4000">
                <a:latin typeface="Arial" panose="020B0604020202020204" pitchFamily="34" charset="0"/>
                <a:ea typeface="Calibri" panose="020F0502020204030204" pitchFamily="34" charset="0"/>
                <a:cs typeface="Arial" panose="020B0604020202020204" pitchFamily="34" charset="0"/>
              </a:rPr>
              <a:t>- Em có thể ghép bốn tứ giác khít nhau như vậy không</a:t>
            </a:r>
            <a:r>
              <a:rPr lang="nl-NL" sz="4000" smtClean="0">
                <a:latin typeface="Arial" panose="020B0604020202020204" pitchFamily="34" charset="0"/>
                <a:ea typeface="Calibri" panose="020F0502020204030204" pitchFamily="34" charset="0"/>
                <a:cs typeface="Arial" panose="020B0604020202020204" pitchFamily="34" charset="0"/>
              </a:rPr>
              <a:t>?</a:t>
            </a:r>
            <a:endParaRPr lang="en-US" sz="4000">
              <a:latin typeface="Arial" panose="020B0604020202020204" pitchFamily="34" charset="0"/>
              <a:ea typeface="Arial" panose="020B0604020202020204" pitchFamily="34" charset="0"/>
              <a:cs typeface="Arial" panose="020B0604020202020204" pitchFamily="34" charset="0"/>
            </a:endParaRPr>
          </a:p>
        </p:txBody>
      </p:sp>
      <p:pic>
        <p:nvPicPr>
          <p:cNvPr id="21" name="Picture 1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37"/>
              </a:ext>
            </a:extLst>
          </a:blip>
          <a:srcRect/>
          <a:stretch>
            <a:fillRect/>
          </a:stretch>
        </p:blipFill>
        <p:spPr>
          <a:xfrm>
            <a:off x="8763001" y="8496300"/>
            <a:ext cx="1371600" cy="1173289"/>
          </a:xfrm>
          <a:prstGeom prst="rect">
            <a:avLst/>
          </a:prstGeom>
        </p:spPr>
      </p:pic>
      <p:pic>
        <p:nvPicPr>
          <p:cNvPr id="12" name="Picture 11"/>
          <p:cNvPicPr>
            <a:picLocks noChangeAspect="1"/>
          </p:cNvPicPr>
          <p:nvPr/>
        </p:nvPicPr>
        <p:blipFill>
          <a:blip r:embed="rId38">
            <a:extLst>
              <a:ext uri="{BEBA8EAE-BF5A-486C-A8C5-ECC9F3942E4B}">
                <a14:imgProps xmlns:a14="http://schemas.microsoft.com/office/drawing/2010/main">
                  <a14:imgLayer r:embed="rId39">
                    <a14:imgEffect>
                      <a14:sharpenSoften amount="50000"/>
                    </a14:imgEffect>
                    <a14:imgEffect>
                      <a14:saturation sat="200000"/>
                    </a14:imgEffect>
                    <a14:imgEffect>
                      <a14:brightnessContrast contrast="40000"/>
                    </a14:imgEffect>
                  </a14:imgLayer>
                </a14:imgProps>
              </a:ext>
            </a:extLst>
          </a:blip>
          <a:stretch>
            <a:fillRect/>
          </a:stretch>
        </p:blipFill>
        <p:spPr>
          <a:xfrm>
            <a:off x="12398308" y="6409776"/>
            <a:ext cx="4822892" cy="3239410"/>
          </a:xfrm>
          <a:prstGeom prst="rect">
            <a:avLst/>
          </a:prstGeom>
        </p:spPr>
      </p:pic>
      <p:sp>
        <p:nvSpPr>
          <p:cNvPr id="20" name="Rectangle 19"/>
          <p:cNvSpPr/>
          <p:nvPr/>
        </p:nvSpPr>
        <p:spPr>
          <a:xfrm>
            <a:off x="990600" y="6176308"/>
            <a:ext cx="10896600" cy="2862322"/>
          </a:xfrm>
          <a:prstGeom prst="rect">
            <a:avLst/>
          </a:prstGeom>
        </p:spPr>
        <p:txBody>
          <a:bodyPr wrap="square">
            <a:spAutoFit/>
          </a:bodyPr>
          <a:lstStyle/>
          <a:p>
            <a:pPr lvl="0" algn="just">
              <a:lnSpc>
                <a:spcPct val="150000"/>
              </a:lnSpc>
            </a:pPr>
            <a:r>
              <a:rPr lang="nl-NL" sz="4000" smtClean="0">
                <a:solidFill>
                  <a:prstClr val="black"/>
                </a:solidFill>
                <a:latin typeface="Arial" panose="020B0604020202020204" pitchFamily="34" charset="0"/>
                <a:ea typeface="Calibri" panose="020F0502020204030204" pitchFamily="34" charset="0"/>
                <a:cs typeface="Arial" panose="020B0604020202020204" pitchFamily="34" charset="0"/>
              </a:rPr>
              <a:t>- Em </a:t>
            </a:r>
            <a:r>
              <a:rPr lang="nl-NL" sz="4000">
                <a:solidFill>
                  <a:prstClr val="black"/>
                </a:solidFill>
                <a:latin typeface="Arial" panose="020B0604020202020204" pitchFamily="34" charset="0"/>
                <a:ea typeface="Calibri" panose="020F0502020204030204" pitchFamily="34" charset="0"/>
                <a:cs typeface="Arial" panose="020B0604020202020204" pitchFamily="34" charset="0"/>
              </a:rPr>
              <a:t>có nhận xét gì về bốn góc tại điểm chung của bốn tứ giác? Hãy cho biết tổng số đo của bốn góc đó.</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500"/>
                                        <p:tgtEl>
                                          <p:spTgt spid="1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anim calcmode="lin" valueType="num">
                                      <p:cBhvr>
                                        <p:cTn id="12" dur="500" fill="hold"/>
                                        <p:tgtEl>
                                          <p:spTgt spid="17"/>
                                        </p:tgtEl>
                                        <p:attrNameLst>
                                          <p:attrName>ppt_x</p:attrName>
                                        </p:attrNameLst>
                                      </p:cBhvr>
                                      <p:tavLst>
                                        <p:tav tm="0">
                                          <p:val>
                                            <p:strVal val="#ppt_x"/>
                                          </p:val>
                                        </p:tav>
                                        <p:tav tm="100000">
                                          <p:val>
                                            <p:strVal val="#ppt_x"/>
                                          </p:val>
                                        </p:tav>
                                      </p:tavLst>
                                    </p:anim>
                                    <p:anim calcmode="lin" valueType="num">
                                      <p:cBhvr>
                                        <p:cTn id="13" dur="500" fill="hold"/>
                                        <p:tgtEl>
                                          <p:spTgt spid="1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anim calcmode="lin" valueType="num">
                                      <p:cBhvr>
                                        <p:cTn id="22" dur="500" fill="hold"/>
                                        <p:tgtEl>
                                          <p:spTgt spid="21"/>
                                        </p:tgtEl>
                                        <p:attrNameLst>
                                          <p:attrName>ppt_x</p:attrName>
                                        </p:attrNameLst>
                                      </p:cBhvr>
                                      <p:tavLst>
                                        <p:tav tm="0">
                                          <p:val>
                                            <p:strVal val="#ppt_x"/>
                                          </p:val>
                                        </p:tav>
                                        <p:tav tm="100000">
                                          <p:val>
                                            <p:strVal val="#ppt_x"/>
                                          </p:val>
                                        </p:tav>
                                      </p:tavLst>
                                    </p:anim>
                                    <p:anim calcmode="lin" valueType="num">
                                      <p:cBhvr>
                                        <p:cTn id="23" dur="500" fill="hold"/>
                                        <p:tgtEl>
                                          <p:spTgt spid="2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anim calcmode="lin" valueType="num">
                                      <p:cBhvr>
                                        <p:cTn id="27" dur="500" fill="hold"/>
                                        <p:tgtEl>
                                          <p:spTgt spid="20"/>
                                        </p:tgtEl>
                                        <p:attrNameLst>
                                          <p:attrName>ppt_x</p:attrName>
                                        </p:attrNameLst>
                                      </p:cBhvr>
                                      <p:tavLst>
                                        <p:tav tm="0">
                                          <p:val>
                                            <p:strVal val="#ppt_x"/>
                                          </p:val>
                                        </p:tav>
                                        <p:tav tm="100000">
                                          <p:val>
                                            <p:strVal val="#ppt_x"/>
                                          </p:val>
                                        </p:tav>
                                      </p:tavLst>
                                    </p:anim>
                                    <p:anim calcmode="lin" valueType="num">
                                      <p:cBhvr>
                                        <p:cTn id="28" dur="500" fill="hold"/>
                                        <p:tgtEl>
                                          <p:spTgt spid="2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anim calcmode="lin" valueType="num">
                                      <p:cBhvr>
                                        <p:cTn id="32" dur="500" fill="hold"/>
                                        <p:tgtEl>
                                          <p:spTgt spid="12"/>
                                        </p:tgtEl>
                                        <p:attrNameLst>
                                          <p:attrName>ppt_x</p:attrName>
                                        </p:attrNameLst>
                                      </p:cBhvr>
                                      <p:tavLst>
                                        <p:tav tm="0">
                                          <p:val>
                                            <p:strVal val="#ppt_x"/>
                                          </p:val>
                                        </p:tav>
                                        <p:tav tm="100000">
                                          <p:val>
                                            <p:strVal val="#ppt_x"/>
                                          </p:val>
                                        </p:tav>
                                      </p:tavLst>
                                    </p:anim>
                                    <p:anim calcmode="lin" valueType="num">
                                      <p:cBhvr>
                                        <p:cTn id="33"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838203" y="876300"/>
            <a:ext cx="16687797" cy="9410700"/>
            <a:chOff x="0" y="0"/>
            <a:chExt cx="6038062" cy="6076340"/>
          </a:xfrm>
        </p:grpSpPr>
        <p:sp>
          <p:nvSpPr>
            <p:cNvPr id="5" name="Freeform 5"/>
            <p:cNvSpPr/>
            <p:nvPr/>
          </p:nvSpPr>
          <p:spPr>
            <a:xfrm>
              <a:off x="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72406"/>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pic>
        <p:nvPicPr>
          <p:cNvPr id="14"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563600" y="6743700"/>
            <a:ext cx="2993142" cy="2966954"/>
          </a:xfrm>
          <a:prstGeom prst="rect">
            <a:avLst/>
          </a:prstGeom>
        </p:spPr>
      </p:pic>
      <p:pic>
        <p:nvPicPr>
          <p:cNvPr id="25" name="Picture 3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86507" y="8801100"/>
            <a:ext cx="1060309" cy="1362546"/>
          </a:xfrm>
          <a:prstGeom prst="rect">
            <a:avLst/>
          </a:prstGeom>
        </p:spPr>
      </p:pic>
      <p:pic>
        <p:nvPicPr>
          <p:cNvPr id="26" name="Picture 3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1387997" y="1356437"/>
            <a:ext cx="1050400" cy="2005971"/>
          </a:xfrm>
          <a:prstGeom prst="rect">
            <a:avLst/>
          </a:prstGeom>
        </p:spPr>
      </p:pic>
      <p:sp>
        <p:nvSpPr>
          <p:cNvPr id="2" name="Rectangle 1"/>
          <p:cNvSpPr/>
          <p:nvPr/>
        </p:nvSpPr>
        <p:spPr>
          <a:xfrm>
            <a:off x="4419600" y="2171700"/>
            <a:ext cx="11216062" cy="748859"/>
          </a:xfrm>
          <a:prstGeom prst="rect">
            <a:avLst/>
          </a:prstGeom>
        </p:spPr>
        <p:txBody>
          <a:bodyPr wrap="square">
            <a:spAutoFit/>
          </a:bodyPr>
          <a:lstStyle/>
          <a:p>
            <a:pPr>
              <a:lnSpc>
                <a:spcPct val="107000"/>
              </a:lnSpc>
              <a:spcAft>
                <a:spcPts val="800"/>
              </a:spcAft>
            </a:pPr>
            <a:r>
              <a:rPr lang="fr-FR" sz="4300" b="1">
                <a:solidFill>
                  <a:srgbClr val="C00000"/>
                </a:solidFill>
                <a:latin typeface="Arial" panose="020B0604020202020204" pitchFamily="34" charset="0"/>
                <a:ea typeface="Calibri" panose="020F0502020204030204" pitchFamily="34" charset="0"/>
                <a:cs typeface="Times New Roman" panose="02020603050405020304" pitchFamily="18" charset="0"/>
              </a:rPr>
              <a:t>Câu 2. Các góc của tứ giác có thể là</a:t>
            </a:r>
            <a:r>
              <a:rPr lang="fr-FR" sz="4300" b="1" smtClean="0">
                <a:solidFill>
                  <a:srgbClr val="C00000"/>
                </a:solidFill>
                <a:latin typeface="Arial" panose="020B0604020202020204" pitchFamily="34" charset="0"/>
                <a:ea typeface="Calibri" panose="020F0502020204030204" pitchFamily="34" charset="0"/>
                <a:cs typeface="Times New Roman" panose="02020603050405020304" pitchFamily="18" charset="0"/>
              </a:rPr>
              <a:t>:</a:t>
            </a:r>
            <a:endParaRPr lang="fr-FR" sz="4300" b="1">
              <a:solidFill>
                <a:srgbClr val="C00000"/>
              </a:solidFill>
              <a:latin typeface="Arial" panose="020B060402020202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4522352" y="3230344"/>
            <a:ext cx="9144000" cy="5570756"/>
          </a:xfrm>
          <a:prstGeom prst="rect">
            <a:avLst/>
          </a:prstGeom>
        </p:spPr>
        <p:txBody>
          <a:bodyPr>
            <a:spAutoFit/>
          </a:bodyPr>
          <a:lstStyle/>
          <a:p>
            <a:pPr lvl="0">
              <a:lnSpc>
                <a:spcPct val="200000"/>
              </a:lnSpc>
              <a:spcAft>
                <a:spcPts val="800"/>
              </a:spcAft>
            </a:pPr>
            <a:r>
              <a:rPr lang="fr-FR" sz="4200">
                <a:solidFill>
                  <a:prstClr val="black"/>
                </a:solidFill>
                <a:latin typeface="Arial" panose="020B0604020202020204" pitchFamily="34" charset="0"/>
                <a:ea typeface="Calibri" panose="020F0502020204030204" pitchFamily="34" charset="0"/>
                <a:cs typeface="Times New Roman" panose="02020603050405020304" pitchFamily="18" charset="0"/>
              </a:rPr>
              <a:t>A. 4 góc nhọn</a:t>
            </a:r>
          </a:p>
          <a:p>
            <a:pPr lvl="0">
              <a:lnSpc>
                <a:spcPct val="200000"/>
              </a:lnSpc>
              <a:spcAft>
                <a:spcPts val="800"/>
              </a:spcAft>
            </a:pPr>
            <a:r>
              <a:rPr lang="fr-FR" sz="4200">
                <a:solidFill>
                  <a:prstClr val="black"/>
                </a:solidFill>
                <a:latin typeface="Arial" panose="020B0604020202020204" pitchFamily="34" charset="0"/>
                <a:ea typeface="Calibri" panose="020F0502020204030204" pitchFamily="34" charset="0"/>
                <a:cs typeface="Times New Roman" panose="02020603050405020304" pitchFamily="18" charset="0"/>
              </a:rPr>
              <a:t>B. 4 góc tù     </a:t>
            </a:r>
          </a:p>
          <a:p>
            <a:pPr lvl="0">
              <a:lnSpc>
                <a:spcPct val="200000"/>
              </a:lnSpc>
              <a:spcAft>
                <a:spcPts val="800"/>
              </a:spcAft>
            </a:pPr>
            <a:r>
              <a:rPr lang="fr-FR" sz="4200">
                <a:solidFill>
                  <a:prstClr val="black"/>
                </a:solidFill>
                <a:latin typeface="Arial" panose="020B0604020202020204" pitchFamily="34" charset="0"/>
                <a:ea typeface="Calibri" panose="020F0502020204030204" pitchFamily="34" charset="0"/>
                <a:cs typeface="Times New Roman" panose="02020603050405020304" pitchFamily="18" charset="0"/>
              </a:rPr>
              <a:t>C. 4 góc vuông</a:t>
            </a:r>
          </a:p>
          <a:p>
            <a:pPr lvl="0">
              <a:lnSpc>
                <a:spcPct val="200000"/>
              </a:lnSpc>
              <a:spcAft>
                <a:spcPts val="800"/>
              </a:spcAft>
            </a:pPr>
            <a:r>
              <a:rPr lang="fr-FR" sz="4200">
                <a:solidFill>
                  <a:prstClr val="black"/>
                </a:solidFill>
                <a:latin typeface="Arial" panose="020B0604020202020204" pitchFamily="34" charset="0"/>
                <a:ea typeface="Calibri" panose="020F0502020204030204" pitchFamily="34" charset="0"/>
                <a:cs typeface="Times New Roman" panose="02020603050405020304" pitchFamily="18" charset="0"/>
              </a:rPr>
              <a:t>D. 1 góc vuông, 3 góc nhọn</a:t>
            </a:r>
            <a:endParaRPr lang="fr-FR" sz="4200" dirty="0" err="1">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
        <p:nvSpPr>
          <p:cNvPr id="18" name="Oval 17"/>
          <p:cNvSpPr/>
          <p:nvPr/>
        </p:nvSpPr>
        <p:spPr>
          <a:xfrm>
            <a:off x="4330811" y="6362700"/>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19063589"/>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3" name="Rectangle 2"/>
          <p:cNvSpPr/>
          <p:nvPr/>
        </p:nvSpPr>
        <p:spPr>
          <a:xfrm>
            <a:off x="1524000" y="2628900"/>
            <a:ext cx="15240000" cy="2947410"/>
          </a:xfrm>
          <a:prstGeom prst="rect">
            <a:avLst/>
          </a:prstGeom>
        </p:spPr>
        <p:txBody>
          <a:bodyPr wrap="square">
            <a:spAutoFit/>
          </a:bodyPr>
          <a:lstStyle/>
          <a:p>
            <a:pPr marR="30480" algn="just">
              <a:lnSpc>
                <a:spcPct val="150000"/>
              </a:lnSpc>
              <a:spcAft>
                <a:spcPts val="0"/>
              </a:spcAft>
            </a:pPr>
            <a:r>
              <a:rPr lang="fr-FR" sz="4300" b="1">
                <a:solidFill>
                  <a:srgbClr val="C00000"/>
                </a:solidFill>
                <a:latin typeface="Arial" panose="020B0604020202020204" pitchFamily="34" charset="0"/>
                <a:ea typeface="Times New Roman" panose="02020603050405020304" pitchFamily="18" charset="0"/>
                <a:cs typeface="Arial" panose="020B0604020202020204" pitchFamily="34" charset="0"/>
              </a:rPr>
              <a:t>Câu 3. Cho tứ giác ABCD có tổng số đo góc ngoài tại hai đỉnh B và C là 200º. Tổng số đo các góc ngoài tại 2 đỉnh A, C là</a:t>
            </a:r>
            <a:r>
              <a:rPr lang="fr-FR" sz="4300" b="1" smtClean="0">
                <a:solidFill>
                  <a:srgbClr val="C00000"/>
                </a:solidFill>
                <a:latin typeface="Arial" panose="020B0604020202020204" pitchFamily="34" charset="0"/>
                <a:ea typeface="Times New Roman" panose="02020603050405020304" pitchFamily="18" charset="0"/>
                <a:cs typeface="Arial" panose="020B0604020202020204" pitchFamily="34" charset="0"/>
              </a:rPr>
              <a:t>:</a:t>
            </a:r>
            <a:endParaRPr lang="en-US" sz="4300" b="1">
              <a:solidFill>
                <a:srgbClr val="C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627989" y="7695665"/>
            <a:ext cx="2127990" cy="2109370"/>
          </a:xfrm>
          <a:prstGeom prst="rect">
            <a:avLst/>
          </a:prstGeom>
        </p:spPr>
      </p:pic>
      <p:pic>
        <p:nvPicPr>
          <p:cNvPr id="16" name="Picture 3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3562919">
            <a:off x="783351" y="1089918"/>
            <a:ext cx="1060309" cy="1362546"/>
          </a:xfrm>
          <a:prstGeom prst="rect">
            <a:avLst/>
          </a:prstGeom>
        </p:spPr>
      </p:pic>
      <p:pic>
        <p:nvPicPr>
          <p:cNvPr id="17" name="Picture 3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1459350" y="7423451"/>
            <a:ext cx="1125883" cy="2150123"/>
          </a:xfrm>
          <a:prstGeom prst="rect">
            <a:avLst/>
          </a:prstGeom>
        </p:spPr>
      </p:pic>
      <p:sp>
        <p:nvSpPr>
          <p:cNvPr id="2" name="Rectangle 1"/>
          <p:cNvSpPr/>
          <p:nvPr/>
        </p:nvSpPr>
        <p:spPr>
          <a:xfrm>
            <a:off x="5928291" y="5476369"/>
            <a:ext cx="9144000" cy="3400931"/>
          </a:xfrm>
          <a:prstGeom prst="rect">
            <a:avLst/>
          </a:prstGeom>
        </p:spPr>
        <p:txBody>
          <a:bodyPr>
            <a:spAutoFit/>
          </a:bodyPr>
          <a:lstStyle/>
          <a:p>
            <a:pPr lvl="0" algn="just">
              <a:lnSpc>
                <a:spcPct val="250000"/>
              </a:lnSpc>
            </a:pPr>
            <a:r>
              <a:rPr lang="en-US" sz="4300">
                <a:solidFill>
                  <a:prstClr val="black"/>
                </a:solidFill>
                <a:latin typeface="Arial" panose="020B0604020202020204" pitchFamily="34" charset="0"/>
                <a:ea typeface="Times New Roman" panose="02020603050405020304" pitchFamily="18" charset="0"/>
                <a:cs typeface="Arial" panose="020B0604020202020204" pitchFamily="34" charset="0"/>
              </a:rPr>
              <a:t>A. 160º         </a:t>
            </a:r>
            <a:r>
              <a:rPr lang="en-US"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3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B</a:t>
            </a:r>
            <a:r>
              <a:rPr lang="en-US" sz="4300">
                <a:solidFill>
                  <a:prstClr val="black"/>
                </a:solidFill>
                <a:latin typeface="Arial" panose="020B0604020202020204" pitchFamily="34" charset="0"/>
                <a:ea typeface="Times New Roman" panose="02020603050405020304" pitchFamily="18" charset="0"/>
                <a:cs typeface="Arial" panose="020B0604020202020204" pitchFamily="34" charset="0"/>
              </a:rPr>
              <a:t>. 260º           </a:t>
            </a:r>
          </a:p>
          <a:p>
            <a:pPr lvl="0" algn="just">
              <a:lnSpc>
                <a:spcPct val="250000"/>
              </a:lnSpc>
            </a:pPr>
            <a:r>
              <a:rPr lang="en-US" sz="4300">
                <a:solidFill>
                  <a:prstClr val="black"/>
                </a:solidFill>
                <a:latin typeface="Arial" panose="020B0604020202020204" pitchFamily="34" charset="0"/>
                <a:ea typeface="Times New Roman" panose="02020603050405020304" pitchFamily="18" charset="0"/>
                <a:cs typeface="Arial" panose="020B0604020202020204" pitchFamily="34" charset="0"/>
              </a:rPr>
              <a:t>C. 180º          </a:t>
            </a:r>
            <a:r>
              <a:rPr lang="en-US"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		 D</a:t>
            </a:r>
            <a:r>
              <a:rPr lang="en-US" sz="4300">
                <a:solidFill>
                  <a:prstClr val="black"/>
                </a:solidFill>
                <a:latin typeface="Arial" panose="020B0604020202020204" pitchFamily="34" charset="0"/>
                <a:ea typeface="Times New Roman" panose="02020603050405020304" pitchFamily="18" charset="0"/>
                <a:cs typeface="Arial" panose="020B0604020202020204" pitchFamily="34" charset="0"/>
              </a:rPr>
              <a:t>. 100º</a:t>
            </a:r>
          </a:p>
        </p:txBody>
      </p:sp>
      <p:sp>
        <p:nvSpPr>
          <p:cNvPr id="18" name="Oval 17"/>
          <p:cNvSpPr/>
          <p:nvPr/>
        </p:nvSpPr>
        <p:spPr>
          <a:xfrm>
            <a:off x="5638800" y="6126079"/>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91495659"/>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pic>
        <p:nvPicPr>
          <p:cNvPr id="14"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20275" y="7124700"/>
            <a:ext cx="2438400" cy="2417064"/>
          </a:xfrm>
          <a:prstGeom prst="rect">
            <a:avLst/>
          </a:prstGeom>
        </p:spPr>
      </p:pic>
      <p:pic>
        <p:nvPicPr>
          <p:cNvPr id="16" name="Picture 3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59966" y="899626"/>
            <a:ext cx="1060309" cy="1362546"/>
          </a:xfrm>
          <a:prstGeom prst="rect">
            <a:avLst/>
          </a:prstGeom>
        </p:spPr>
      </p:pic>
      <p:pic>
        <p:nvPicPr>
          <p:cNvPr id="17" name="Picture 3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rot="1422374">
            <a:off x="16204949" y="4328018"/>
            <a:ext cx="1125883" cy="2150123"/>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438400" y="2541995"/>
                <a:ext cx="13335002" cy="2012795"/>
              </a:xfrm>
              <a:prstGeom prst="rect">
                <a:avLst/>
              </a:prstGeom>
            </p:spPr>
            <p:txBody>
              <a:bodyPr wrap="square">
                <a:spAutoFit/>
              </a:bodyPr>
              <a:lstStyle/>
              <a:p>
                <a:pPr algn="just">
                  <a:lnSpc>
                    <a:spcPct val="150000"/>
                  </a:lnSpc>
                  <a:spcAft>
                    <a:spcPts val="0"/>
                  </a:spcAft>
                </a:pPr>
                <a:r>
                  <a:rPr lang="en-US" sz="4300" b="1" smtClean="0">
                    <a:solidFill>
                      <a:srgbClr val="C00000"/>
                    </a:solidFill>
                    <a:latin typeface="Arial" panose="020B0604020202020204" pitchFamily="34" charset="0"/>
                    <a:ea typeface="Times New Roman" panose="02020603050405020304" pitchFamily="18" charset="0"/>
                    <a:cs typeface="Arial" panose="020B0604020202020204" pitchFamily="34" charset="0"/>
                  </a:rPr>
                  <a:t>Câu 4.</a:t>
                </a:r>
                <a:r>
                  <a:rPr lang="en-US" sz="4300" b="1">
                    <a:solidFill>
                      <a:srgbClr val="C00000"/>
                    </a:solidFill>
                    <a:effectLst/>
                    <a:latin typeface="Arial" panose="020B0604020202020204" pitchFamily="34" charset="0"/>
                    <a:ea typeface="Times New Roman" panose="02020603050405020304" pitchFamily="18" charset="0"/>
                    <a:cs typeface="Arial" panose="020B0604020202020204" pitchFamily="34" charset="0"/>
                  </a:rPr>
                  <a:t> Cho tứ giác ABCD, trong đó </a:t>
                </a:r>
                <a14:m>
                  <m:oMath xmlns:m="http://schemas.openxmlformats.org/officeDocument/2006/math">
                    <m:acc>
                      <m:accPr>
                        <m:chr m:val="̂"/>
                        <m:ctrlPr>
                          <a:rPr lang="en-US" sz="4300" b="1" i="1">
                            <a:solidFill>
                              <a:srgbClr val="C00000"/>
                            </a:solidFill>
                            <a:effectLst/>
                            <a:latin typeface="Cambria Math" panose="02040503050406030204" pitchFamily="18" charset="0"/>
                            <a:ea typeface="Times New Roman" panose="02020603050405020304" pitchFamily="18" charset="0"/>
                          </a:rPr>
                        </m:ctrlPr>
                      </m:accPr>
                      <m:e>
                        <m:r>
                          <a:rPr lang="en-US" sz="4300" b="1" i="1">
                            <a:solidFill>
                              <a:srgbClr val="C00000"/>
                            </a:solidFill>
                            <a:effectLst/>
                            <a:latin typeface="Cambria Math" panose="02040503050406030204" pitchFamily="18" charset="0"/>
                            <a:ea typeface="Times New Roman" panose="02020603050405020304" pitchFamily="18" charset="0"/>
                          </a:rPr>
                          <m:t>𝑨</m:t>
                        </m:r>
                      </m:e>
                    </m:acc>
                    <m:r>
                      <a:rPr lang="en-US" sz="4300" b="1">
                        <a:solidFill>
                          <a:srgbClr val="C00000"/>
                        </a:solidFill>
                        <a:effectLst/>
                        <a:latin typeface="Cambria Math" panose="02040503050406030204" pitchFamily="18" charset="0"/>
                        <a:ea typeface="Times New Roman" panose="02020603050405020304" pitchFamily="18" charset="0"/>
                      </a:rPr>
                      <m:t>+</m:t>
                    </m:r>
                    <m:acc>
                      <m:accPr>
                        <m:chr m:val="̂"/>
                        <m:ctrlPr>
                          <a:rPr lang="en-US" sz="4300" b="1" i="1">
                            <a:solidFill>
                              <a:srgbClr val="C00000"/>
                            </a:solidFill>
                            <a:effectLst/>
                            <a:latin typeface="Cambria Math" panose="02040503050406030204" pitchFamily="18" charset="0"/>
                            <a:ea typeface="Times New Roman" panose="02020603050405020304" pitchFamily="18" charset="0"/>
                          </a:rPr>
                        </m:ctrlPr>
                      </m:accPr>
                      <m:e>
                        <m:r>
                          <a:rPr lang="en-US" sz="4300" b="1" i="1">
                            <a:solidFill>
                              <a:srgbClr val="C00000"/>
                            </a:solidFill>
                            <a:effectLst/>
                            <a:latin typeface="Cambria Math" panose="02040503050406030204" pitchFamily="18" charset="0"/>
                            <a:ea typeface="Times New Roman" panose="02020603050405020304" pitchFamily="18" charset="0"/>
                          </a:rPr>
                          <m:t>𝑩</m:t>
                        </m:r>
                      </m:e>
                    </m:acc>
                    <m:r>
                      <a:rPr lang="en-US" sz="4300" b="1">
                        <a:solidFill>
                          <a:srgbClr val="C00000"/>
                        </a:solidFill>
                        <a:effectLst/>
                        <a:latin typeface="Cambria Math" panose="02040503050406030204" pitchFamily="18" charset="0"/>
                        <a:ea typeface="Times New Roman" panose="02020603050405020304" pitchFamily="18" charset="0"/>
                      </a:rPr>
                      <m:t>=</m:t>
                    </m:r>
                    <m:sSup>
                      <m:sSupPr>
                        <m:ctrlPr>
                          <a:rPr lang="en-US" sz="4300" b="1" i="1">
                            <a:solidFill>
                              <a:srgbClr val="C00000"/>
                            </a:solidFill>
                            <a:effectLst/>
                            <a:latin typeface="Cambria Math" panose="02040503050406030204" pitchFamily="18" charset="0"/>
                            <a:ea typeface="Times New Roman" panose="02020603050405020304" pitchFamily="18" charset="0"/>
                          </a:rPr>
                        </m:ctrlPr>
                      </m:sSupPr>
                      <m:e>
                        <m:r>
                          <a:rPr lang="en-US" sz="4300" b="1" i="1">
                            <a:solidFill>
                              <a:srgbClr val="C00000"/>
                            </a:solidFill>
                            <a:effectLst/>
                            <a:latin typeface="Cambria Math" panose="02040503050406030204" pitchFamily="18" charset="0"/>
                            <a:ea typeface="Times New Roman" panose="02020603050405020304" pitchFamily="18" charset="0"/>
                          </a:rPr>
                          <m:t>𝟏𝟒𝟎</m:t>
                        </m:r>
                      </m:e>
                      <m:sup>
                        <m:r>
                          <a:rPr lang="en-US" sz="4300" b="1" i="1">
                            <a:solidFill>
                              <a:srgbClr val="C00000"/>
                            </a:solidFill>
                            <a:effectLst/>
                            <a:latin typeface="Cambria Math" panose="02040503050406030204" pitchFamily="18" charset="0"/>
                            <a:ea typeface="Times New Roman" panose="02020603050405020304" pitchFamily="18" charset="0"/>
                          </a:rPr>
                          <m:t>𝒐</m:t>
                        </m:r>
                      </m:sup>
                    </m:sSup>
                  </m:oMath>
                </a14:m>
                <a:r>
                  <a:rPr lang="en-US" sz="4300" b="1">
                    <a:solidFill>
                      <a:srgbClr val="C00000"/>
                    </a:solidFill>
                    <a:effectLst/>
                    <a:latin typeface="Arial" panose="020B0604020202020204" pitchFamily="34" charset="0"/>
                    <a:ea typeface="Times New Roman" panose="02020603050405020304" pitchFamily="18" charset="0"/>
                    <a:cs typeface="Arial" panose="020B0604020202020204" pitchFamily="34" charset="0"/>
                  </a:rPr>
                  <a:t>. Tổng </a:t>
                </a:r>
                <a14:m>
                  <m:oMath xmlns:m="http://schemas.openxmlformats.org/officeDocument/2006/math">
                    <m:acc>
                      <m:accPr>
                        <m:chr m:val="̂"/>
                        <m:ctrlPr>
                          <a:rPr lang="en-US" sz="4300" b="1" i="1">
                            <a:solidFill>
                              <a:srgbClr val="C00000"/>
                            </a:solidFill>
                            <a:effectLst/>
                            <a:latin typeface="Cambria Math" panose="02040503050406030204" pitchFamily="18" charset="0"/>
                            <a:ea typeface="Times New Roman" panose="02020603050405020304" pitchFamily="18" charset="0"/>
                          </a:rPr>
                        </m:ctrlPr>
                      </m:accPr>
                      <m:e>
                        <m:r>
                          <a:rPr lang="en-US" sz="4300" b="1" i="1">
                            <a:solidFill>
                              <a:srgbClr val="C00000"/>
                            </a:solidFill>
                            <a:effectLst/>
                            <a:latin typeface="Cambria Math" panose="02040503050406030204" pitchFamily="18" charset="0"/>
                            <a:ea typeface="Times New Roman" panose="02020603050405020304" pitchFamily="18" charset="0"/>
                          </a:rPr>
                          <m:t>𝑪</m:t>
                        </m:r>
                      </m:e>
                    </m:acc>
                    <m:r>
                      <a:rPr lang="en-US" sz="4300" b="1">
                        <a:solidFill>
                          <a:srgbClr val="C00000"/>
                        </a:solidFill>
                        <a:effectLst/>
                        <a:latin typeface="Cambria Math" panose="02040503050406030204" pitchFamily="18" charset="0"/>
                        <a:ea typeface="Times New Roman" panose="02020603050405020304" pitchFamily="18" charset="0"/>
                      </a:rPr>
                      <m:t>+</m:t>
                    </m:r>
                    <m:acc>
                      <m:accPr>
                        <m:chr m:val="̂"/>
                        <m:ctrlPr>
                          <a:rPr lang="en-US" sz="4300" b="1" i="1">
                            <a:solidFill>
                              <a:srgbClr val="C00000"/>
                            </a:solidFill>
                            <a:effectLst/>
                            <a:latin typeface="Cambria Math" panose="02040503050406030204" pitchFamily="18" charset="0"/>
                            <a:ea typeface="Times New Roman" panose="02020603050405020304" pitchFamily="18" charset="0"/>
                          </a:rPr>
                        </m:ctrlPr>
                      </m:accPr>
                      <m:e>
                        <m:r>
                          <a:rPr lang="en-US" sz="4300" b="1" i="1">
                            <a:solidFill>
                              <a:srgbClr val="C00000"/>
                            </a:solidFill>
                            <a:effectLst/>
                            <a:latin typeface="Cambria Math" panose="02040503050406030204" pitchFamily="18" charset="0"/>
                            <a:ea typeface="Times New Roman" panose="02020603050405020304" pitchFamily="18" charset="0"/>
                          </a:rPr>
                          <m:t>𝑫</m:t>
                        </m:r>
                      </m:e>
                    </m:acc>
                    <m:r>
                      <a:rPr lang="en-US" sz="4300" b="1">
                        <a:solidFill>
                          <a:srgbClr val="C00000"/>
                        </a:solidFill>
                        <a:effectLst/>
                        <a:latin typeface="Cambria Math" panose="02040503050406030204" pitchFamily="18" charset="0"/>
                        <a:ea typeface="Times New Roman" panose="02020603050405020304" pitchFamily="18" charset="0"/>
                      </a:rPr>
                      <m:t>=?</m:t>
                    </m:r>
                  </m:oMath>
                </a14:m>
                <a:endParaRPr lang="en-US" sz="4300" b="1">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438400" y="2541995"/>
                <a:ext cx="13335002" cy="2012795"/>
              </a:xfrm>
              <a:prstGeom prst="rect">
                <a:avLst/>
              </a:prstGeom>
              <a:blipFill>
                <a:blip r:embed="rId26"/>
                <a:stretch>
                  <a:fillRect l="-1782" r="-1737" b="-13333"/>
                </a:stretch>
              </a:blipFill>
            </p:spPr>
            <p:txBody>
              <a:bodyPr/>
              <a:lstStyle/>
              <a:p>
                <a:r>
                  <a:rPr lang="en-US">
                    <a:noFill/>
                  </a:rPr>
                  <a:t> </a:t>
                </a:r>
              </a:p>
            </p:txBody>
          </p:sp>
        </mc:Fallback>
      </mc:AlternateContent>
      <p:sp>
        <p:nvSpPr>
          <p:cNvPr id="3" name="Rectangle 2"/>
          <p:cNvSpPr/>
          <p:nvPr/>
        </p:nvSpPr>
        <p:spPr>
          <a:xfrm>
            <a:off x="5791200" y="4951764"/>
            <a:ext cx="9144000" cy="3323987"/>
          </a:xfrm>
          <a:prstGeom prst="rect">
            <a:avLst/>
          </a:prstGeom>
        </p:spPr>
        <p:txBody>
          <a:bodyPr>
            <a:spAutoFit/>
          </a:bodyPr>
          <a:lstStyle/>
          <a:p>
            <a:pPr algn="just">
              <a:lnSpc>
                <a:spcPct val="250000"/>
              </a:lnSpc>
              <a:spcAft>
                <a:spcPts val="0"/>
              </a:spcAft>
            </a:pPr>
            <a:r>
              <a:rPr lang="en-US" sz="4200">
                <a:latin typeface="Arial" panose="020B0604020202020204" pitchFamily="34" charset="0"/>
                <a:ea typeface="Times New Roman" panose="02020603050405020304" pitchFamily="18" charset="0"/>
                <a:cs typeface="Arial" panose="020B0604020202020204" pitchFamily="34" charset="0"/>
              </a:rPr>
              <a:t>A. 220º      </a:t>
            </a:r>
            <a:r>
              <a:rPr lang="en-US" sz="4200" smtClean="0">
                <a:latin typeface="Arial" panose="020B0604020202020204" pitchFamily="34" charset="0"/>
                <a:ea typeface="Times New Roman" panose="02020603050405020304" pitchFamily="18" charset="0"/>
                <a:cs typeface="Arial" panose="020B0604020202020204" pitchFamily="34" charset="0"/>
              </a:rPr>
              <a:t>			B</a:t>
            </a:r>
            <a:r>
              <a:rPr lang="en-US" sz="4200">
                <a:latin typeface="Arial" panose="020B0604020202020204" pitchFamily="34" charset="0"/>
                <a:ea typeface="Times New Roman" panose="02020603050405020304" pitchFamily="18" charset="0"/>
                <a:cs typeface="Arial" panose="020B0604020202020204" pitchFamily="34" charset="0"/>
              </a:rPr>
              <a:t>. 200º       </a:t>
            </a:r>
          </a:p>
          <a:p>
            <a:pPr algn="just">
              <a:lnSpc>
                <a:spcPct val="250000"/>
              </a:lnSpc>
              <a:spcAft>
                <a:spcPts val="0"/>
              </a:spcAft>
            </a:pPr>
            <a:r>
              <a:rPr lang="en-US" sz="4200">
                <a:latin typeface="Arial" panose="020B0604020202020204" pitchFamily="34" charset="0"/>
                <a:ea typeface="Times New Roman" panose="02020603050405020304" pitchFamily="18" charset="0"/>
                <a:cs typeface="Arial" panose="020B0604020202020204" pitchFamily="34" charset="0"/>
              </a:rPr>
              <a:t>C. 160º        </a:t>
            </a:r>
            <a:r>
              <a:rPr lang="en-US" sz="4200" smtClean="0">
                <a:latin typeface="Arial" panose="020B0604020202020204" pitchFamily="34" charset="0"/>
                <a:ea typeface="Times New Roman" panose="02020603050405020304" pitchFamily="18" charset="0"/>
                <a:cs typeface="Arial" panose="020B0604020202020204" pitchFamily="34" charset="0"/>
              </a:rPr>
              <a:t>		D</a:t>
            </a:r>
            <a:r>
              <a:rPr lang="en-US" sz="4200">
                <a:latin typeface="Arial" panose="020B0604020202020204" pitchFamily="34" charset="0"/>
                <a:ea typeface="Times New Roman" panose="02020603050405020304" pitchFamily="18" charset="0"/>
                <a:cs typeface="Arial" panose="020B0604020202020204" pitchFamily="34" charset="0"/>
              </a:rPr>
              <a:t>. 130º </a:t>
            </a:r>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8" name="Oval 17"/>
          <p:cNvSpPr/>
          <p:nvPr/>
        </p:nvSpPr>
        <p:spPr>
          <a:xfrm>
            <a:off x="5525440" y="5638800"/>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36594324"/>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pic>
        <p:nvPicPr>
          <p:cNvPr id="14"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05220" y="519731"/>
            <a:ext cx="1341428" cy="1329690"/>
          </a:xfrm>
          <a:prstGeom prst="rect">
            <a:avLst/>
          </a:prstGeom>
        </p:spPr>
      </p:pic>
      <p:sp>
        <p:nvSpPr>
          <p:cNvPr id="8" name="Rectangle 7"/>
          <p:cNvSpPr/>
          <p:nvPr/>
        </p:nvSpPr>
        <p:spPr>
          <a:xfrm>
            <a:off x="1071048" y="2095500"/>
            <a:ext cx="15845351" cy="1938992"/>
          </a:xfrm>
          <a:prstGeom prst="rect">
            <a:avLst/>
          </a:prstGeom>
        </p:spPr>
        <p:txBody>
          <a:bodyPr wrap="square">
            <a:spAutoFit/>
          </a:bodyPr>
          <a:lstStyle/>
          <a:p>
            <a:pPr algn="just">
              <a:lnSpc>
                <a:spcPct val="150000"/>
              </a:lnSpc>
            </a:pPr>
            <a:r>
              <a:rPr lang="vi-VN" sz="4000" b="1">
                <a:solidFill>
                  <a:srgbClr val="C00000"/>
                </a:solidFill>
                <a:ea typeface="Calibri" panose="020F0502020204030204" pitchFamily="34" charset="0"/>
                <a:cs typeface="Times New Roman" panose="02020603050405020304" pitchFamily="18" charset="0"/>
              </a:rPr>
              <a:t>Câu 5. Chọn câu đúng nhất trong các câu sau khi định nghĩa tứ giác ABCD</a:t>
            </a:r>
            <a:r>
              <a:rPr lang="vi-VN" sz="4000" b="1" smtClean="0">
                <a:solidFill>
                  <a:srgbClr val="C00000"/>
                </a:solidFill>
                <a:ea typeface="Calibri" panose="020F0502020204030204" pitchFamily="34" charset="0"/>
                <a:cs typeface="Times New Roman" panose="02020603050405020304" pitchFamily="18" charset="0"/>
              </a:rPr>
              <a:t>:</a:t>
            </a:r>
            <a:endParaRPr lang="vi-VN" sz="4000" b="1">
              <a:solidFill>
                <a:srgbClr val="C00000"/>
              </a:solidFill>
              <a:ea typeface="Calibri" panose="020F0502020204030204" pitchFamily="34" charset="0"/>
              <a:cs typeface="Times New Roman" panose="02020603050405020304" pitchFamily="18" charset="0"/>
            </a:endParaRPr>
          </a:p>
        </p:txBody>
      </p:sp>
      <p:pic>
        <p:nvPicPr>
          <p:cNvPr id="17" name="Picture 3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rot="4422093">
            <a:off x="16178645" y="435825"/>
            <a:ext cx="975240" cy="1862437"/>
          </a:xfrm>
          <a:prstGeom prst="rect">
            <a:avLst/>
          </a:prstGeom>
        </p:spPr>
      </p:pic>
      <p:sp>
        <p:nvSpPr>
          <p:cNvPr id="2" name="Rectangle 1"/>
          <p:cNvSpPr/>
          <p:nvPr/>
        </p:nvSpPr>
        <p:spPr>
          <a:xfrm>
            <a:off x="1099122" y="4110990"/>
            <a:ext cx="15817277" cy="5909310"/>
          </a:xfrm>
          <a:prstGeom prst="rect">
            <a:avLst/>
          </a:prstGeom>
        </p:spPr>
        <p:txBody>
          <a:bodyPr wrap="square">
            <a:spAutoFit/>
          </a:bodyPr>
          <a:lstStyle/>
          <a:p>
            <a:pPr lvl="0" algn="just">
              <a:lnSpc>
                <a:spcPct val="150000"/>
              </a:lnSpc>
            </a:pPr>
            <a:r>
              <a:rPr lang="vi-VN" sz="3600">
                <a:solidFill>
                  <a:prstClr val="black"/>
                </a:solidFill>
                <a:ea typeface="Calibri" panose="020F0502020204030204" pitchFamily="34" charset="0"/>
                <a:cs typeface="Times New Roman" panose="02020603050405020304" pitchFamily="18" charset="0"/>
              </a:rPr>
              <a:t>A. Tứ giác ABCD là hình gồm 4 đoạn thẳng AB, BC, CD, DA</a:t>
            </a:r>
          </a:p>
          <a:p>
            <a:pPr lvl="0" algn="just">
              <a:lnSpc>
                <a:spcPct val="150000"/>
              </a:lnSpc>
            </a:pPr>
            <a:r>
              <a:rPr lang="vi-VN" sz="3600">
                <a:solidFill>
                  <a:prstClr val="black"/>
                </a:solidFill>
                <a:ea typeface="Calibri" panose="020F0502020204030204" pitchFamily="34" charset="0"/>
                <a:cs typeface="Times New Roman" panose="02020603050405020304" pitchFamily="18" charset="0"/>
              </a:rPr>
              <a:t>B. Tứ giác ABCD là hình gồm 4 đoạn thẳng AB, BC, CD, DA, trong đó bất kì hai đoạn thẳng nào cũng không cùng nằm trên một đường thẳng</a:t>
            </a:r>
          </a:p>
          <a:p>
            <a:pPr lvl="0" algn="just">
              <a:lnSpc>
                <a:spcPct val="150000"/>
              </a:lnSpc>
            </a:pPr>
            <a:r>
              <a:rPr lang="vi-VN" sz="3600">
                <a:solidFill>
                  <a:prstClr val="black"/>
                </a:solidFill>
                <a:ea typeface="Calibri" panose="020F0502020204030204" pitchFamily="34" charset="0"/>
                <a:cs typeface="Times New Roman" panose="02020603050405020304" pitchFamily="18" charset="0"/>
              </a:rPr>
              <a:t>C. Tứ giác ABCD là hình gồm 4 đoạn thẳng AB, BC, CD, DA trong đó hai đoạn thẳng kề một đỉnh song song với nhau</a:t>
            </a:r>
          </a:p>
          <a:p>
            <a:pPr lvl="0" algn="just">
              <a:lnSpc>
                <a:spcPct val="150000"/>
              </a:lnSpc>
            </a:pPr>
            <a:r>
              <a:rPr lang="vi-VN" sz="3600">
                <a:solidFill>
                  <a:prstClr val="black"/>
                </a:solidFill>
                <a:ea typeface="Calibri" panose="020F0502020204030204" pitchFamily="34" charset="0"/>
                <a:cs typeface="Times New Roman" panose="02020603050405020304" pitchFamily="18" charset="0"/>
              </a:rPr>
              <a:t>D.Tứ giác ABCD là hình gồm 4 đoạn thẳng AB, BC, CD, DA và 4 góc tại đỉnh bằng nhau.</a:t>
            </a:r>
            <a:endParaRPr lang="vi-VN" sz="3600" dirty="0" err="1">
              <a:solidFill>
                <a:prstClr val="black"/>
              </a:solidFill>
              <a:ea typeface="Calibri" panose="020F0502020204030204" pitchFamily="34" charset="0"/>
              <a:cs typeface="Times New Roman" panose="02020603050405020304" pitchFamily="18" charset="0"/>
            </a:endParaRPr>
          </a:p>
        </p:txBody>
      </p:sp>
      <p:sp>
        <p:nvSpPr>
          <p:cNvPr id="18" name="Oval 17"/>
          <p:cNvSpPr/>
          <p:nvPr/>
        </p:nvSpPr>
        <p:spPr>
          <a:xfrm>
            <a:off x="849750" y="4936853"/>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17671735"/>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86080">
            <a:off x="16670575" y="8349030"/>
            <a:ext cx="1359891" cy="1759859"/>
          </a:xfrm>
          <a:prstGeom prst="rect">
            <a:avLst/>
          </a:prstGeom>
        </p:spPr>
      </p:pic>
      <p:sp>
        <p:nvSpPr>
          <p:cNvPr id="17" name="Rectangle 16"/>
          <p:cNvSpPr/>
          <p:nvPr/>
        </p:nvSpPr>
        <p:spPr>
          <a:xfrm>
            <a:off x="1243262" y="603335"/>
            <a:ext cx="6845968" cy="1015663"/>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lnSpc>
                <a:spcPct val="150000"/>
              </a:lnSpc>
              <a:spcBef>
                <a:spcPts val="600"/>
              </a:spcBef>
              <a:spcAft>
                <a:spcPts val="600"/>
              </a:spcAft>
            </a:pPr>
            <a:r>
              <a:rPr lang="fr-FR" sz="4000" b="1" err="1">
                <a:solidFill>
                  <a:srgbClr val="000000"/>
                </a:solidFill>
                <a:latin typeface="Arial" panose="020B0604020202020204" pitchFamily="34" charset="0"/>
                <a:ea typeface="Calibri" panose="020F0502020204030204" pitchFamily="34" charset="0"/>
                <a:cs typeface="Times New Roman" panose="02020603050405020304" pitchFamily="18" charset="0"/>
              </a:rPr>
              <a:t>Bài</a:t>
            </a: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3.1 </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(SGK – </a:t>
            </a:r>
            <a:r>
              <a:rPr lang="fr-FR" sz="4000" b="1" err="1">
                <a:solidFill>
                  <a:srgbClr val="000000"/>
                </a:solidFill>
                <a:latin typeface="Arial" panose="020B0604020202020204" pitchFamily="34" charset="0"/>
                <a:ea typeface="Calibri" panose="020F0502020204030204" pitchFamily="34" charset="0"/>
                <a:cs typeface="Times New Roman" panose="02020603050405020304" pitchFamily="18" charset="0"/>
              </a:rPr>
              <a:t>trang</a:t>
            </a: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51)</a:t>
            </a:r>
            <a:endParaRPr lang="en-US" sz="4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p:cNvSpPr txBox="1"/>
          <p:nvPr/>
        </p:nvSpPr>
        <p:spPr>
          <a:xfrm>
            <a:off x="3733800" y="4564108"/>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1247273" y="2105679"/>
            <a:ext cx="6845968" cy="1824923"/>
          </a:xfrm>
          <a:prstGeom prst="rect">
            <a:avLst/>
          </a:prstGeom>
        </p:spPr>
        <p:txBody>
          <a:bodyPr wrap="square">
            <a:spAutoFit/>
          </a:bodyPr>
          <a:lstStyle/>
          <a:p>
            <a:pPr algn="just">
              <a:lnSpc>
                <a:spcPct val="150000"/>
              </a:lnSpc>
              <a:spcAft>
                <a:spcPts val="1200"/>
              </a:spcAft>
            </a:pPr>
            <a:r>
              <a:rPr lang="vi-VN" sz="4000">
                <a:ea typeface="Calibri" panose="020F0502020204030204" pitchFamily="34" charset="0"/>
                <a:cs typeface="Times New Roman" panose="02020603050405020304" pitchFamily="18" charset="0"/>
              </a:rPr>
              <a:t>Tính góc chưa biết của các tứ giác trong Hình 3.8</a:t>
            </a:r>
            <a:r>
              <a:rPr lang="vi-VN" sz="4000" smtClean="0">
                <a:ea typeface="Calibri" panose="020F0502020204030204" pitchFamily="34" charset="0"/>
                <a:cs typeface="Times New Roman" panose="02020603050405020304" pitchFamily="18" charset="0"/>
              </a:rPr>
              <a:t>.</a:t>
            </a:r>
            <a:endParaRPr lang="vi-VN" sz="4000">
              <a:ea typeface="Calibri" panose="020F0502020204030204" pitchFamily="34" charset="0"/>
              <a:cs typeface="Times New Roman" panose="02020603050405020304" pitchFamily="18" charset="0"/>
            </a:endParaRPr>
          </a:p>
        </p:txBody>
      </p:sp>
      <p:pic>
        <p:nvPicPr>
          <p:cNvPr id="10"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04800" y="22630"/>
            <a:ext cx="838200" cy="748284"/>
          </a:xfrm>
          <a:prstGeom prst="rect">
            <a:avLst/>
          </a:prstGeom>
        </p:spPr>
      </p:pic>
      <p:pic>
        <p:nvPicPr>
          <p:cNvPr id="5" name="Picture 4"/>
          <p:cNvPicPr>
            <a:picLocks noChangeAspect="1"/>
          </p:cNvPicPr>
          <p:nvPr/>
        </p:nvPicPr>
        <p:blipFill>
          <a:blip r:embed="rId14">
            <a:extLst>
              <a:ext uri="{BEBA8EAE-BF5A-486C-A8C5-ECC9F3942E4B}">
                <a14:imgProps xmlns:a14="http://schemas.microsoft.com/office/drawing/2010/main">
                  <a14:imgLayer r:embed="rId15">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827166" y="1181100"/>
            <a:ext cx="8775034" cy="4052956"/>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243262" y="5905500"/>
                <a:ext cx="15209359" cy="3903504"/>
              </a:xfrm>
              <a:prstGeom prst="rect">
                <a:avLst/>
              </a:prstGeom>
            </p:spPr>
            <p:txBody>
              <a:bodyPr wrap="square">
                <a:spAutoFit/>
              </a:bodyPr>
              <a:lstStyle/>
              <a:p>
                <a:pPr>
                  <a:lnSpc>
                    <a:spcPct val="150000"/>
                  </a:lnSpc>
                  <a:spcAft>
                    <a:spcPts val="0"/>
                  </a:spcAft>
                </a:pPr>
                <a:r>
                  <a:rPr lang="fr-FR" sz="4000" smtClean="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C</m:t>
                        </m:r>
                        <m:r>
                          <a:rPr lang="fr-FR" sz="4000">
                            <a:effectLst/>
                            <a:latin typeface="Cambria Math" panose="02040503050406030204" pitchFamily="18" charset="0"/>
                            <a:ea typeface="Calibri" panose="020F0502020204030204" pitchFamily="34" charset="0"/>
                            <a:cs typeface="Times New Roman" panose="02020603050405020304" pitchFamily="18" charset="0"/>
                          </a:rPr>
                          <m:t> </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A</m:t>
                        </m:r>
                      </m:e>
                    </m:acc>
                    <m:r>
                      <a:rPr lang="fr-FR"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B</m:t>
                        </m:r>
                      </m:e>
                    </m:acc>
                    <m:r>
                      <a:rPr lang="fr-FR"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D</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90</m:t>
                        </m:r>
                      </m:e>
                      <m:sup>
                        <m:r>
                          <a:rPr lang="fr-FR" sz="4000">
                            <a:effectLst/>
                            <a:latin typeface="Cambria Math" panose="02040503050406030204" pitchFamily="18" charset="0"/>
                            <a:ea typeface="Calibri" panose="020F0502020204030204" pitchFamily="34" charset="0"/>
                            <a:cs typeface="Times New Roman" panose="02020603050405020304" pitchFamily="18" charset="0"/>
                          </a:rPr>
                          <m:t>0</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4000">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r>
                      <a:rPr lang="fr-FR" sz="4000">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U</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180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120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4000" smtClean="0">
                    <a:effectLst/>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S</m:t>
                        </m:r>
                        <m:r>
                          <a:rPr lang="fr-FR" sz="4000">
                            <a:effectLst/>
                            <a:latin typeface="Cambria Math" panose="02040503050406030204" pitchFamily="18" charset="0"/>
                            <a:ea typeface="Calibri" panose="020F0502020204030204" pitchFamily="34" charset="0"/>
                            <a:cs typeface="Times New Roman" panose="02020603050405020304" pitchFamily="18" charset="0"/>
                          </a:rPr>
                          <m:t> </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180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110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70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  </m:t>
                    </m:r>
                  </m:oMath>
                </a14:m>
                <a:r>
                  <a:rPr lang="fr-FR"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4000" smtClean="0">
                    <a:effectLst/>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R</m:t>
                        </m:r>
                        <m:r>
                          <a:rPr lang="fr-FR" sz="4000">
                            <a:effectLst/>
                            <a:latin typeface="Cambria Math" panose="02040503050406030204" pitchFamily="18" charset="0"/>
                            <a:ea typeface="Calibri" panose="020F0502020204030204" pitchFamily="34" charset="0"/>
                            <a:cs typeface="Times New Roman" panose="02020603050405020304" pitchFamily="18" charset="0"/>
                          </a:rPr>
                          <m:t> </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V</m:t>
                        </m:r>
                      </m:e>
                    </m:acc>
                    <m:r>
                      <a:rPr lang="fr-FR"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S</m:t>
                        </m:r>
                      </m:e>
                    </m:acc>
                    <m:r>
                      <a:rPr lang="fr-FR"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R</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120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70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80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243262" y="5905500"/>
                <a:ext cx="15209359" cy="3903504"/>
              </a:xfrm>
              <a:prstGeom prst="rect">
                <a:avLst/>
              </a:prstGeom>
              <a:blipFill>
                <a:blip r:embed="rId19"/>
                <a:stretch>
                  <a:fillRect l="-1443"/>
                </a:stretch>
              </a:blipFill>
            </p:spPr>
            <p:txBody>
              <a:bodyPr/>
              <a:lstStyle/>
              <a:p>
                <a:r>
                  <a:rPr lang="en-US">
                    <a:noFill/>
                  </a:rPr>
                  <a:t> </a:t>
                </a:r>
              </a:p>
            </p:txBody>
          </p:sp>
        </mc:Fallback>
      </mc:AlternateContent>
      <p:pic>
        <p:nvPicPr>
          <p:cNvPr id="13" name="Picture 37"/>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rot="4422093">
            <a:off x="16882776" y="-134329"/>
            <a:ext cx="772536" cy="1475329"/>
          </a:xfrm>
          <a:prstGeom prst="rect">
            <a:avLst/>
          </a:prstGeom>
        </p:spPr>
      </p:pic>
      <p:pic>
        <p:nvPicPr>
          <p:cNvPr id="14" name="Picture 3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rot="5400000">
            <a:off x="-483125" y="9156175"/>
            <a:ext cx="1728249"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down)">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9" dur="500"/>
                                        <p:tgtEl>
                                          <p:spTgt spid="6">
                                            <p:txEl>
                                              <p:pRg st="1" end="1"/>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2" dur="500"/>
                                        <p:tgtEl>
                                          <p:spTgt spid="6">
                                            <p:txEl>
                                              <p:pRg st="2" end="2"/>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338702" y="571500"/>
            <a:ext cx="7063353"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ctr">
              <a:lnSpc>
                <a:spcPct val="150000"/>
              </a:lnSpc>
              <a:spcBef>
                <a:spcPts val="600"/>
              </a:spcBef>
              <a:spcAft>
                <a:spcPts val="600"/>
              </a:spcAft>
            </a:pP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Bài </a:t>
            </a:r>
            <a:r>
              <a:rPr lang="fr-FR" sz="4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3.2 </a:t>
            </a: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(SGK – trang 51)</a:t>
            </a:r>
            <a:endParaRPr lang="en-US" sz="40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p:cNvSpPr txBox="1"/>
          <p:nvPr/>
        </p:nvSpPr>
        <p:spPr>
          <a:xfrm>
            <a:off x="11201400" y="3306365"/>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1311444" y="1893094"/>
                <a:ext cx="17145000" cy="1040606"/>
              </a:xfrm>
              <a:prstGeom prst="rect">
                <a:avLst/>
              </a:prstGeom>
            </p:spPr>
            <p:txBody>
              <a:bodyPr wrap="square">
                <a:spAutoFit/>
              </a:bodyPr>
              <a:lstStyle/>
              <a:p>
                <a:pPr algn="just">
                  <a:lnSpc>
                    <a:spcPct val="150000"/>
                  </a:lnSpc>
                </a:pPr>
                <a:r>
                  <a:rPr lang="vi-VN" sz="4000">
                    <a:solidFill>
                      <a:srgbClr val="000000"/>
                    </a:solidFill>
                    <a:latin typeface="OpenSans"/>
                  </a:rPr>
                  <a:t>Tính góc chưa biết của tứ giác trong Hình 3.9. Biết rằng </a:t>
                </a:r>
                <a14:m>
                  <m:oMath xmlns:m="http://schemas.openxmlformats.org/officeDocument/2006/math">
                    <m:acc>
                      <m:accPr>
                        <m:chr m:val="̂"/>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H</m:t>
                        </m:r>
                      </m:e>
                    </m:acc>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E</m:t>
                        </m:r>
                      </m:e>
                    </m:acc>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10</m:t>
                        </m:r>
                      </m:e>
                      <m:sup>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311444" y="1893094"/>
                <a:ext cx="17145000" cy="1040606"/>
              </a:xfrm>
              <a:prstGeom prst="rect">
                <a:avLst/>
              </a:prstGeom>
              <a:blipFill>
                <a:blip r:embed="rId19"/>
                <a:stretch>
                  <a:fillRect l="-1244" b="-13529"/>
                </a:stretch>
              </a:blipFill>
            </p:spPr>
            <p:txBody>
              <a:bodyPr/>
              <a:lstStyle/>
              <a:p>
                <a:r>
                  <a:rPr lang="en-US">
                    <a:noFill/>
                  </a:rPr>
                  <a:t> </a:t>
                </a:r>
              </a:p>
            </p:txBody>
          </p:sp>
        </mc:Fallback>
      </mc:AlternateContent>
      <p:pic>
        <p:nvPicPr>
          <p:cNvPr id="9" name="Picture 20"/>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183991">
            <a:off x="16998548" y="-630468"/>
            <a:ext cx="1038797" cy="1983814"/>
          </a:xfrm>
          <a:prstGeom prst="rect">
            <a:avLst/>
          </a:prstGeom>
        </p:spPr>
      </p:pic>
      <p:pic>
        <p:nvPicPr>
          <p:cNvPr id="11" name="Picture 21"/>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7060746" y="9203954"/>
            <a:ext cx="914400" cy="816310"/>
          </a:xfrm>
          <a:prstGeom prst="rect">
            <a:avLst/>
          </a:prstGeom>
        </p:spPr>
      </p:pic>
      <p:pic>
        <p:nvPicPr>
          <p:cNvPr id="12" name="Picture 2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28600" y="9175575"/>
            <a:ext cx="876254" cy="873068"/>
          </a:xfrm>
          <a:prstGeom prst="rect">
            <a:avLst/>
          </a:prstGeom>
        </p:spPr>
      </p:pic>
      <p:pic>
        <p:nvPicPr>
          <p:cNvPr id="4" name="Picture 3"/>
          <p:cNvPicPr>
            <a:picLocks noChangeAspect="1"/>
          </p:cNvPicPr>
          <p:nvPr/>
        </p:nvPicPr>
        <p:blipFill>
          <a:blip r:embed="rId23">
            <a:extLst>
              <a:ext uri="{BEBA8EAE-BF5A-486C-A8C5-ECC9F3942E4B}">
                <a14:imgProps xmlns:a14="http://schemas.microsoft.com/office/drawing/2010/main">
                  <a14:imgLayer r:embed="rId24">
                    <a14:imgEffect>
                      <a14:sharpenSoften amount="50000"/>
                    </a14:imgEffect>
                    <a14:imgEffect>
                      <a14:saturation sat="200000"/>
                    </a14:imgEffect>
                  </a14:imgLayer>
                </a14:imgProps>
              </a:ext>
            </a:extLst>
          </a:blip>
          <a:stretch>
            <a:fillRect/>
          </a:stretch>
        </p:blipFill>
        <p:spPr>
          <a:xfrm>
            <a:off x="1311444" y="4610100"/>
            <a:ext cx="5452376" cy="3400415"/>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7696200" y="4277380"/>
                <a:ext cx="9829800" cy="4845750"/>
              </a:xfrm>
              <a:prstGeom prst="rect">
                <a:avLst/>
              </a:prstGeom>
            </p:spPr>
            <p:txBody>
              <a:bodyPr wrap="square">
                <a:spAutoFit/>
              </a:bodyPr>
              <a:lstStyle/>
              <a:p>
                <a:pPr>
                  <a:lnSpc>
                    <a:spcPct val="150000"/>
                  </a:lnSpc>
                  <a:spcAft>
                    <a:spcPts val="0"/>
                  </a:spcAft>
                </a:pPr>
                <a:r>
                  <a:rPr lang="fr-FR" sz="4000" smtClean="0">
                    <a:latin typeface="Arial" panose="020B0604020202020204" pitchFamily="34" charset="0"/>
                    <a:ea typeface="Calibri" panose="020F0502020204030204" pitchFamily="34" charset="0"/>
                    <a:cs typeface="Arial" panose="020B0604020202020204" pitchFamily="34" charset="0"/>
                  </a:rPr>
                  <a:t>Ta có :</a:t>
                </a:r>
                <a:r>
                  <a:rPr lang="en-US" sz="40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E</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F</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G</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H</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4000">
                    <a:effectLst/>
                    <a:latin typeface="Arial" panose="020B0604020202020204" pitchFamily="34" charset="0"/>
                    <a:ea typeface="Calibri" panose="020F0502020204030204" pitchFamily="34" charset="0"/>
                    <a:cs typeface="Arial" panose="020B0604020202020204" pitchFamily="34" charset="0"/>
                  </a:rPr>
                  <a:t> (1)</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H</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E</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4000">
                    <a:effectLst/>
                    <a:latin typeface="Arial" panose="020B0604020202020204" pitchFamily="34" charset="0"/>
                    <a:ea typeface="Calibri" panose="020F0502020204030204" pitchFamily="34" charset="0"/>
                    <a:cs typeface="Arial" panose="020B0604020202020204" pitchFamily="34" charset="0"/>
                  </a:rPr>
                  <a:t>, thay vào (1) ta có :</a:t>
                </a:r>
                <a:endParaRPr lang="en-US" sz="40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Aft>
                    <a:spcPts val="0"/>
                  </a:spcAft>
                </a:pP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E</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F</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G</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E</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14:m>
                  <m:oMathPara xmlns:m="http://schemas.openxmlformats.org/officeDocument/2006/math">
                    <m:oMathParaPr>
                      <m:jc m:val="left"/>
                    </m:oMathParaPr>
                    <m:oMath xmlns:m="http://schemas.openxmlformats.org/officeDocument/2006/math">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2</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E</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50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240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14:m>
                  <m:oMathPara xmlns:m="http://schemas.openxmlformats.org/officeDocument/2006/math">
                    <m:oMathParaPr>
                      <m:jc m:val="left"/>
                    </m:oMathParaPr>
                    <m:oMath xmlns:m="http://schemas.openxmlformats.org/officeDocument/2006/math">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E</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120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H</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130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7696200" y="4277380"/>
                <a:ext cx="9829800" cy="4845750"/>
              </a:xfrm>
              <a:prstGeom prst="rect">
                <a:avLst/>
              </a:prstGeom>
              <a:blipFill>
                <a:blip r:embed="rId25"/>
                <a:stretch>
                  <a:fillRect l="-2233"/>
                </a:stretch>
              </a:blipFill>
            </p:spPr>
            <p:txBody>
              <a:bodyPr/>
              <a:lstStyle/>
              <a:p>
                <a:r>
                  <a:rPr lang="en-US">
                    <a:noFill/>
                  </a:rPr>
                  <a:t> </a:t>
                </a:r>
              </a:p>
            </p:txBody>
          </p:sp>
        </mc:Fallback>
      </mc:AlternateContent>
    </p:spTree>
    <p:extLst>
      <p:ext uri="{BB962C8B-B14F-4D97-AF65-F5344CB8AC3E}">
        <p14:creationId xmlns:p14="http://schemas.microsoft.com/office/powerpoint/2010/main" val="2919782605"/>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anim calcmode="lin" valueType="num">
                                      <p:cBhvr>
                                        <p:cTn id="15" dur="500" fill="hold"/>
                                        <p:tgtEl>
                                          <p:spTgt spid="2"/>
                                        </p:tgtEl>
                                        <p:attrNameLst>
                                          <p:attrName>ppt_x</p:attrName>
                                        </p:attrNameLst>
                                      </p:cBhvr>
                                      <p:tavLst>
                                        <p:tav tm="0">
                                          <p:val>
                                            <p:strVal val="#ppt_x"/>
                                          </p:val>
                                        </p:tav>
                                        <p:tav tm="100000">
                                          <p:val>
                                            <p:strVal val="#ppt_x"/>
                                          </p:val>
                                        </p:tav>
                                      </p:tavLst>
                                    </p:anim>
                                    <p:anim calcmode="lin" valueType="num">
                                      <p:cBhvr>
                                        <p:cTn id="16" dur="5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fade">
                                      <p:cBhvr>
                                        <p:cTn id="31" dur="500"/>
                                        <p:tgtEl>
                                          <p:spTgt spid="6">
                                            <p:txEl>
                                              <p:pRg st="0" end="0"/>
                                            </p:txEl>
                                          </p:spTgt>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Effect transition="in" filter="wipe(left)">
                                      <p:cBhvr>
                                        <p:cTn id="35" dur="500"/>
                                        <p:tgtEl>
                                          <p:spTgt spid="6">
                                            <p:txEl>
                                              <p:pRg st="1" end="1"/>
                                            </p:txEl>
                                          </p:spTgt>
                                        </p:tgtEl>
                                      </p:cBhvr>
                                    </p:animEffect>
                                  </p:childTnLst>
                                </p:cTn>
                              </p:par>
                            </p:childTnLst>
                          </p:cTn>
                        </p:par>
                        <p:par>
                          <p:cTn id="36" fill="hold">
                            <p:stCondLst>
                              <p:cond delay="1000"/>
                            </p:stCondLst>
                            <p:childTnLst>
                              <p:par>
                                <p:cTn id="37" presetID="16" presetClass="entr" presetSubtype="21" fill="hold" nodeType="after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barn(inVertical)">
                                      <p:cBhvr>
                                        <p:cTn id="39" dur="500"/>
                                        <p:tgtEl>
                                          <p:spTgt spid="6">
                                            <p:txEl>
                                              <p:pRg st="2" end="2"/>
                                            </p:txEl>
                                          </p:spTgt>
                                        </p:tgtEl>
                                      </p:cBhvr>
                                    </p:animEffect>
                                  </p:childTnLst>
                                </p:cTn>
                              </p:par>
                            </p:childTnLst>
                          </p:cTn>
                        </p:par>
                        <p:par>
                          <p:cTn id="40" fill="hold">
                            <p:stCondLst>
                              <p:cond delay="1500"/>
                            </p:stCondLst>
                            <p:childTnLst>
                              <p:par>
                                <p:cTn id="41" presetID="14" presetClass="entr" presetSubtype="10" fill="hold" nodeType="after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Effect transition="in" filter="randombar(horizontal)">
                                      <p:cBhvr>
                                        <p:cTn id="43" dur="500"/>
                                        <p:tgtEl>
                                          <p:spTgt spid="6">
                                            <p:txEl>
                                              <p:pRg st="3" end="3"/>
                                            </p:txEl>
                                          </p:spTgt>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animEffect transition="in" filter="fade">
                                      <p:cBhvr>
                                        <p:cTn id="4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8497" y="1830744"/>
            <a:ext cx="1493500" cy="93954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67498" y="168914"/>
            <a:ext cx="1282249" cy="128224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56328" y="7748844"/>
            <a:ext cx="1240083" cy="124008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375938" y="465595"/>
            <a:ext cx="1821811" cy="56310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546318" y="7852984"/>
            <a:ext cx="1327197" cy="1184825"/>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575901" y="1451162"/>
            <a:ext cx="1366798" cy="1366798"/>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175130" y="8911559"/>
            <a:ext cx="1271831" cy="126720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854318" y="8832573"/>
            <a:ext cx="970090" cy="1201687"/>
          </a:xfrm>
          <a:prstGeom prst="rect">
            <a:avLst/>
          </a:prstGeom>
        </p:spPr>
      </p:pic>
      <p:grpSp>
        <p:nvGrpSpPr>
          <p:cNvPr id="18" name="Group 7"/>
          <p:cNvGrpSpPr/>
          <p:nvPr/>
        </p:nvGrpSpPr>
        <p:grpSpPr>
          <a:xfrm>
            <a:off x="3048000" y="3578565"/>
            <a:ext cx="11887200" cy="3774735"/>
            <a:chOff x="0" y="0"/>
            <a:chExt cx="8520421" cy="2899380"/>
          </a:xfrm>
        </p:grpSpPr>
        <p:grpSp>
          <p:nvGrpSpPr>
            <p:cNvPr id="19" name="Group 8"/>
            <p:cNvGrpSpPr/>
            <p:nvPr/>
          </p:nvGrpSpPr>
          <p:grpSpPr>
            <a:xfrm>
              <a:off x="0" y="0"/>
              <a:ext cx="8520421" cy="2899380"/>
              <a:chOff x="0" y="0"/>
              <a:chExt cx="3765050" cy="1281194"/>
            </a:xfrm>
          </p:grpSpPr>
          <p:sp>
            <p:nvSpPr>
              <p:cNvPr id="21" name="Freeform 9"/>
              <p:cNvSpPr/>
              <p:nvPr/>
            </p:nvSpPr>
            <p:spPr>
              <a:xfrm>
                <a:off x="80010" y="80010"/>
                <a:ext cx="3672340" cy="1188484"/>
              </a:xfrm>
              <a:custGeom>
                <a:avLst/>
                <a:gdLst/>
                <a:ahLst/>
                <a:cxnLst/>
                <a:rect l="l" t="t" r="r" b="b"/>
                <a:pathLst>
                  <a:path w="3672340" h="1188484">
                    <a:moveTo>
                      <a:pt x="0" y="1133874"/>
                    </a:moveTo>
                    <a:lnTo>
                      <a:pt x="0" y="1188484"/>
                    </a:lnTo>
                    <a:lnTo>
                      <a:pt x="3672340" y="1188484"/>
                    </a:lnTo>
                    <a:lnTo>
                      <a:pt x="3672340" y="0"/>
                    </a:lnTo>
                    <a:lnTo>
                      <a:pt x="3617729" y="0"/>
                    </a:lnTo>
                    <a:lnTo>
                      <a:pt x="3617729" y="1133874"/>
                    </a:lnTo>
                    <a:close/>
                  </a:path>
                </a:pathLst>
              </a:custGeom>
              <a:solidFill>
                <a:srgbClr val="000000"/>
              </a:solidFill>
            </p:spPr>
          </p:sp>
          <p:sp>
            <p:nvSpPr>
              <p:cNvPr id="22" name="Freeform 10"/>
              <p:cNvSpPr/>
              <p:nvPr/>
            </p:nvSpPr>
            <p:spPr>
              <a:xfrm>
                <a:off x="67310" y="67310"/>
                <a:ext cx="3697740" cy="1213884"/>
              </a:xfrm>
              <a:custGeom>
                <a:avLst/>
                <a:gdLst/>
                <a:ahLst/>
                <a:cxnLst/>
                <a:rect l="l" t="t" r="r" b="b"/>
                <a:pathLst>
                  <a:path w="3697740" h="1213884">
                    <a:moveTo>
                      <a:pt x="3630429" y="0"/>
                    </a:moveTo>
                    <a:lnTo>
                      <a:pt x="3630429" y="12700"/>
                    </a:lnTo>
                    <a:lnTo>
                      <a:pt x="3685040" y="12700"/>
                    </a:lnTo>
                    <a:lnTo>
                      <a:pt x="3685040" y="1201184"/>
                    </a:lnTo>
                    <a:lnTo>
                      <a:pt x="12700" y="1201184"/>
                    </a:lnTo>
                    <a:lnTo>
                      <a:pt x="12700" y="1146574"/>
                    </a:lnTo>
                    <a:lnTo>
                      <a:pt x="0" y="1146574"/>
                    </a:lnTo>
                    <a:lnTo>
                      <a:pt x="0" y="1213884"/>
                    </a:lnTo>
                    <a:lnTo>
                      <a:pt x="3697740" y="1213884"/>
                    </a:lnTo>
                    <a:lnTo>
                      <a:pt x="3697740" y="0"/>
                    </a:lnTo>
                    <a:close/>
                  </a:path>
                </a:pathLst>
              </a:custGeom>
              <a:solidFill>
                <a:srgbClr val="000000"/>
              </a:solidFill>
            </p:spPr>
          </p:sp>
          <p:sp>
            <p:nvSpPr>
              <p:cNvPr id="23" name="Freeform 11"/>
              <p:cNvSpPr/>
              <p:nvPr/>
            </p:nvSpPr>
            <p:spPr>
              <a:xfrm>
                <a:off x="12700" y="12700"/>
                <a:ext cx="3672339" cy="1188484"/>
              </a:xfrm>
              <a:custGeom>
                <a:avLst/>
                <a:gdLst/>
                <a:ahLst/>
                <a:cxnLst/>
                <a:rect l="l" t="t" r="r" b="b"/>
                <a:pathLst>
                  <a:path w="3672339" h="1188484">
                    <a:moveTo>
                      <a:pt x="0" y="0"/>
                    </a:moveTo>
                    <a:lnTo>
                      <a:pt x="3672339" y="0"/>
                    </a:lnTo>
                    <a:lnTo>
                      <a:pt x="3672339" y="1188484"/>
                    </a:lnTo>
                    <a:lnTo>
                      <a:pt x="0" y="1188484"/>
                    </a:lnTo>
                    <a:close/>
                  </a:path>
                </a:pathLst>
              </a:custGeom>
              <a:solidFill>
                <a:srgbClr val="FDFB52"/>
              </a:solidFill>
            </p:spPr>
          </p:sp>
          <p:sp>
            <p:nvSpPr>
              <p:cNvPr id="24" name="Freeform 12"/>
              <p:cNvSpPr/>
              <p:nvPr/>
            </p:nvSpPr>
            <p:spPr>
              <a:xfrm>
                <a:off x="0" y="0"/>
                <a:ext cx="3697740" cy="1213884"/>
              </a:xfrm>
              <a:custGeom>
                <a:avLst/>
                <a:gdLst/>
                <a:ahLst/>
                <a:cxnLst/>
                <a:rect l="l" t="t" r="r" b="b"/>
                <a:pathLst>
                  <a:path w="3697740" h="1213884">
                    <a:moveTo>
                      <a:pt x="80010" y="1213884"/>
                    </a:moveTo>
                    <a:lnTo>
                      <a:pt x="3697740" y="1213884"/>
                    </a:lnTo>
                    <a:lnTo>
                      <a:pt x="3697740" y="80010"/>
                    </a:lnTo>
                    <a:lnTo>
                      <a:pt x="3697740" y="67310"/>
                    </a:lnTo>
                    <a:lnTo>
                      <a:pt x="3697740" y="0"/>
                    </a:lnTo>
                    <a:lnTo>
                      <a:pt x="0" y="0"/>
                    </a:lnTo>
                    <a:lnTo>
                      <a:pt x="0" y="1213884"/>
                    </a:lnTo>
                    <a:lnTo>
                      <a:pt x="67310" y="1213884"/>
                    </a:lnTo>
                    <a:lnTo>
                      <a:pt x="80010" y="1213884"/>
                    </a:lnTo>
                    <a:close/>
                    <a:moveTo>
                      <a:pt x="12700" y="12700"/>
                    </a:moveTo>
                    <a:lnTo>
                      <a:pt x="3685039" y="12700"/>
                    </a:lnTo>
                    <a:lnTo>
                      <a:pt x="3685039" y="1201184"/>
                    </a:lnTo>
                    <a:lnTo>
                      <a:pt x="12700" y="1201184"/>
                    </a:lnTo>
                    <a:lnTo>
                      <a:pt x="12700" y="12700"/>
                    </a:lnTo>
                    <a:close/>
                  </a:path>
                </a:pathLst>
              </a:custGeom>
              <a:solidFill>
                <a:srgbClr val="000000"/>
              </a:solidFill>
            </p:spPr>
          </p:sp>
        </p:grpSp>
        <p:sp>
          <p:nvSpPr>
            <p:cNvPr id="20" name="TextBox 13"/>
            <p:cNvSpPr txBox="1"/>
            <p:nvPr/>
          </p:nvSpPr>
          <p:spPr>
            <a:xfrm>
              <a:off x="472444" y="930271"/>
              <a:ext cx="7426524" cy="886514"/>
            </a:xfrm>
            <a:prstGeom prst="rect">
              <a:avLst/>
            </a:prstGeom>
          </p:spPr>
          <p:txBody>
            <a:bodyPr lIns="0" tIns="0" rIns="0" bIns="0" rtlCol="0" anchor="t">
              <a:spAutoFit/>
            </a:bodyPr>
            <a:lstStyle/>
            <a:p>
              <a:pPr marL="0" marR="0" lvl="0" indent="0" algn="ctr" defTabSz="914400" rtl="0" eaLnBrk="1" fontAlgn="auto" latinLnBrk="0" hangingPunct="1">
                <a:lnSpc>
                  <a:spcPts val="9003"/>
                </a:lnSpc>
                <a:spcBef>
                  <a:spcPts val="0"/>
                </a:spcBef>
                <a:spcAft>
                  <a:spcPts val="0"/>
                </a:spcAft>
                <a:buClrTx/>
                <a:buSzTx/>
                <a:buFontTx/>
                <a:buNone/>
                <a:tabLst/>
                <a:defRPr/>
              </a:pPr>
              <a:r>
                <a:rPr kumimoji="0" lang="en-US" sz="7502" b="1" i="0" u="none" strike="noStrike" kern="1200" cap="none" spc="-112"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VẬN</a:t>
              </a:r>
              <a:r>
                <a:rPr kumimoji="0" lang="en-US" sz="7502" b="1" i="0" u="none" strike="noStrike" kern="1200" cap="none" spc="-112" normalizeH="0" noProof="0" dirty="0" smtClean="0">
                  <a:ln>
                    <a:noFill/>
                  </a:ln>
                  <a:solidFill>
                    <a:srgbClr val="000000"/>
                  </a:solidFill>
                  <a:effectLst/>
                  <a:uLnTx/>
                  <a:uFillTx/>
                  <a:latin typeface="Arial" panose="020B0604020202020204" pitchFamily="34" charset="0"/>
                  <a:ea typeface="+mn-ea"/>
                  <a:cs typeface="Arial" panose="020B0604020202020204" pitchFamily="34" charset="0"/>
                </a:rPr>
                <a:t> DỤNG</a:t>
              </a:r>
              <a:endParaRPr kumimoji="0" lang="en-US" sz="7502" b="1" i="0" u="none" strike="noStrike" kern="1200" cap="none" spc="-112"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03593490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066800" y="660633"/>
            <a:ext cx="7162800" cy="101566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lgn="ctr">
              <a:lnSpc>
                <a:spcPct val="150000"/>
              </a:lnSpc>
              <a:spcBef>
                <a:spcPts val="600"/>
              </a:spcBef>
              <a:spcAft>
                <a:spcPts val="600"/>
              </a:spcAft>
            </a:pP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Bài </a:t>
            </a:r>
            <a:r>
              <a:rPr lang="fr-FR" sz="4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3.3 </a:t>
            </a: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(SGK – trang 51)</a:t>
            </a:r>
            <a:endParaRPr lang="en-US" sz="40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063503">
            <a:off x="16607633" y="-240646"/>
            <a:ext cx="1666800" cy="1054630"/>
          </a:xfrm>
          <a:prstGeom prst="rect">
            <a:avLst/>
          </a:prstGeom>
        </p:spPr>
      </p:pic>
      <p:pic>
        <p:nvPicPr>
          <p:cNvPr id="13"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183991">
            <a:off x="16761926" y="8040103"/>
            <a:ext cx="1038797" cy="1983814"/>
          </a:xfrm>
          <a:prstGeom prst="rect">
            <a:avLst/>
          </a:prstGeom>
        </p:spPr>
      </p:pic>
      <p:sp>
        <p:nvSpPr>
          <p:cNvPr id="2" name="Rectangle 1"/>
          <p:cNvSpPr/>
          <p:nvPr/>
        </p:nvSpPr>
        <p:spPr>
          <a:xfrm>
            <a:off x="986589" y="1921703"/>
            <a:ext cx="15625012" cy="1938992"/>
          </a:xfrm>
          <a:prstGeom prst="rect">
            <a:avLst/>
          </a:prstGeom>
        </p:spPr>
        <p:txBody>
          <a:bodyPr wrap="square">
            <a:spAutoFit/>
          </a:bodyPr>
          <a:lstStyle/>
          <a:p>
            <a:pPr algn="just">
              <a:lnSpc>
                <a:spcPct val="150000"/>
              </a:lnSpc>
              <a:spcAft>
                <a:spcPts val="1200"/>
              </a:spcAft>
            </a:pPr>
            <a:r>
              <a:rPr lang="vi-VN" sz="4000">
                <a:solidFill>
                  <a:srgbClr val="000000"/>
                </a:solidFill>
                <a:latin typeface="OpenSans"/>
              </a:rPr>
              <a:t>Tứ giác ABCD trong Hình 3.10 có AB = AD, CB = CD, được gọi là hình “cái diều</a:t>
            </a:r>
            <a:r>
              <a:rPr lang="vi-VN" sz="4000" smtClean="0">
                <a:solidFill>
                  <a:srgbClr val="000000"/>
                </a:solidFill>
                <a:latin typeface="OpenSans"/>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724400" y="3790894"/>
            <a:ext cx="10058400" cy="4099979"/>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1066800" y="7925408"/>
                <a:ext cx="15925800" cy="1847685"/>
              </a:xfrm>
              <a:prstGeom prst="rect">
                <a:avLst/>
              </a:prstGeom>
            </p:spPr>
            <p:txBody>
              <a:bodyPr wrap="square">
                <a:spAutoFit/>
              </a:bodyPr>
              <a:lstStyle/>
              <a:p>
                <a:pPr>
                  <a:lnSpc>
                    <a:spcPct val="150000"/>
                  </a:lnSpc>
                </a:pPr>
                <a:r>
                  <a:rPr lang="vi-VN" sz="4000" smtClean="0">
                    <a:solidFill>
                      <a:srgbClr val="000000"/>
                    </a:solidFill>
                  </a:rPr>
                  <a:t>a) Chứng minh rằng AC là đường trung trực của đoạn thẳng BD.</a:t>
                </a:r>
              </a:p>
              <a:p>
                <a:pPr>
                  <a:lnSpc>
                    <a:spcPct val="150000"/>
                  </a:lnSpc>
                </a:pPr>
                <a:r>
                  <a:rPr lang="vi-VN" sz="4000">
                    <a:solidFill>
                      <a:srgbClr val="000000"/>
                    </a:solidFill>
                  </a:rPr>
                  <a:t>b) Tính các góc B, D biết rằng </a:t>
                </a:r>
                <a14:m>
                  <m:oMath xmlns:m="http://schemas.openxmlformats.org/officeDocument/2006/math">
                    <m:acc>
                      <m:accPr>
                        <m:chr m:val="̂"/>
                        <m:ctrlPr>
                          <a:rPr lang="en-US" sz="4000" i="1">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A</m:t>
                        </m:r>
                      </m:e>
                    </m:acc>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10</m:t>
                        </m:r>
                        <m:r>
                          <a:rPr lang="en-US" sz="4000">
                            <a:effectLst/>
                            <a:latin typeface="Cambria Math" panose="02040503050406030204" pitchFamily="18" charset="0"/>
                            <a:ea typeface="Calibri" panose="020F0502020204030204" pitchFamily="34" charset="0"/>
                            <a:cs typeface="Times New Roman" panose="02020603050405020304" pitchFamily="18" charset="0"/>
                          </a:rPr>
                          <m:t>0</m:t>
                        </m:r>
                      </m:e>
                      <m:sup>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en-US" sz="4000" b="0" i="1" smtClean="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4000" b="0" i="0" smtClean="0">
                            <a:latin typeface="Cambria Math" panose="02040503050406030204" pitchFamily="18" charset="0"/>
                            <a:ea typeface="Calibri" panose="020F0502020204030204" pitchFamily="34" charset="0"/>
                            <a:cs typeface="Times New Roman" panose="02020603050405020304" pitchFamily="18" charset="0"/>
                          </a:rPr>
                          <m:t>C</m:t>
                        </m:r>
                      </m:e>
                    </m:acc>
                    <m:r>
                      <a:rPr lang="en-US" sz="40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en-US" sz="4000" b="0" i="0" smtClean="0">
                            <a:latin typeface="Cambria Math" panose="02040503050406030204" pitchFamily="18" charset="0"/>
                            <a:ea typeface="Calibri" panose="020F0502020204030204" pitchFamily="34" charset="0"/>
                            <a:cs typeface="Times New Roman" panose="02020603050405020304" pitchFamily="18" charset="0"/>
                          </a:rPr>
                          <m:t>6</m:t>
                        </m:r>
                        <m:r>
                          <a:rPr lang="en-US" sz="4000">
                            <a:latin typeface="Cambria Math" panose="02040503050406030204" pitchFamily="18" charset="0"/>
                            <a:ea typeface="Calibri" panose="020F0502020204030204" pitchFamily="34" charset="0"/>
                            <a:cs typeface="Times New Roman" panose="02020603050405020304" pitchFamily="18" charset="0"/>
                          </a:rPr>
                          <m:t>0</m:t>
                        </m:r>
                      </m:e>
                      <m:sup>
                        <m:r>
                          <m:rPr>
                            <m:sty m:val="p"/>
                          </m:rPr>
                          <a:rPr lang="en-US" sz="4000">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vi-VN" sz="4000">
                  <a:solidFill>
                    <a:srgbClr val="000000"/>
                  </a:solidFill>
                </a:endParaRPr>
              </a:p>
            </p:txBody>
          </p:sp>
        </mc:Choice>
        <mc:Fallback>
          <p:sp>
            <p:nvSpPr>
              <p:cNvPr id="7" name="Rectangle 6"/>
              <p:cNvSpPr>
                <a:spLocks noRot="1" noChangeAspect="1" noMove="1" noResize="1" noEditPoints="1" noAdjustHandles="1" noChangeArrowheads="1" noChangeShapeType="1" noTextEdit="1"/>
              </p:cNvSpPr>
              <p:nvPr/>
            </p:nvSpPr>
            <p:spPr>
              <a:xfrm>
                <a:off x="1066800" y="7925408"/>
                <a:ext cx="15925800" cy="1847685"/>
              </a:xfrm>
              <a:prstGeom prst="rect">
                <a:avLst/>
              </a:prstGeom>
              <a:blipFill>
                <a:blip r:embed="rId14"/>
                <a:stretch>
                  <a:fillRect l="-1339" b="-13201"/>
                </a:stretch>
              </a:blipFill>
            </p:spPr>
            <p:txBody>
              <a:bodyPr/>
              <a:lstStyle/>
              <a:p>
                <a:r>
                  <a:rPr lang="en-US">
                    <a:noFill/>
                  </a:rPr>
                  <a:t> </a:t>
                </a:r>
              </a:p>
            </p:txBody>
          </p:sp>
        </mc:Fallback>
      </mc:AlternateContent>
    </p:spTree>
    <p:extLst>
      <p:ext uri="{BB962C8B-B14F-4D97-AF65-F5344CB8AC3E}">
        <p14:creationId xmlns:p14="http://schemas.microsoft.com/office/powerpoint/2010/main" val="338834822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64958" y="610397"/>
            <a:ext cx="17602200" cy="9067800"/>
          </a:xfrm>
          <a:prstGeom prst="round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4545702">
            <a:off x="14284023" y="8099400"/>
            <a:ext cx="1038797" cy="1983814"/>
          </a:xfrm>
          <a:prstGeom prst="rect">
            <a:avLst/>
          </a:prstGeom>
        </p:spPr>
      </p:pic>
      <p:sp>
        <p:nvSpPr>
          <p:cNvPr id="12" name="TextBox 11"/>
          <p:cNvSpPr txBox="1"/>
          <p:nvPr/>
        </p:nvSpPr>
        <p:spPr>
          <a:xfrm>
            <a:off x="1062925" y="1159014"/>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8" name="Picture 7" descr="A picture containing line, diagram, triangle&#10;&#10;Description automatically generated"/>
          <p:cNvPicPr/>
          <p:nvPr/>
        </p:nvPicPr>
        <p:blipFill>
          <a:blip r:embed="rId12"/>
          <a:stretch>
            <a:fillRect/>
          </a:stretch>
        </p:blipFill>
        <p:spPr>
          <a:xfrm>
            <a:off x="12192000" y="2095500"/>
            <a:ext cx="5410200" cy="4587217"/>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1066800" y="2072461"/>
                <a:ext cx="10210800" cy="7109639"/>
              </a:xfrm>
              <a:prstGeom prst="rect">
                <a:avLst/>
              </a:prstGeom>
            </p:spPr>
            <p:txBody>
              <a:bodyPr wrap="square">
                <a:spAutoFit/>
              </a:bodyPr>
              <a:lstStyle/>
              <a:p>
                <a:pPr marL="0" marR="0" lvl="0" indent="0" algn="l" defTabSz="914400" rtl="0" eaLnBrk="1" fontAlgn="auto" latinLnBrk="0" hangingPunct="1">
                  <a:lnSpc>
                    <a:spcPct val="150000"/>
                  </a:lnSpc>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Nối AC và BD cắt nhau tại E.</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571500" marR="0" lvl="0" indent="-571500" algn="l" defTabSz="914400" rtl="0" eaLnBrk="1" fontAlgn="auto" latinLnBrk="0" hangingPunct="1">
                  <a:lnSpc>
                    <a:spcPct val="150000"/>
                  </a:lnSpc>
                  <a:buClrTx/>
                  <a:buSzTx/>
                  <a:buFont typeface="Arial" panose="020B0604020202020204" pitchFamily="34" charset="0"/>
                  <a:buChar char="•"/>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ABD</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có AD = AB (gt), suy ra </a:t>
                </a: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ABD</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cân tại A</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buClrTx/>
                  <a:buSzTx/>
                  <a:buFontTx/>
                  <a:buNone/>
                  <a:tabLst/>
                  <a:defRPr/>
                </a:pP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Đường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trung trục của BD đi qua điểm A (1).</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571500" marR="0" lvl="0" indent="-571500" algn="l" defTabSz="914400" rtl="0" eaLnBrk="1" fontAlgn="auto" latinLnBrk="0" hangingPunct="1">
                  <a:lnSpc>
                    <a:spcPct val="150000"/>
                  </a:lnSpc>
                  <a:buClrTx/>
                  <a:buSzTx/>
                  <a:buFont typeface="Arial" panose="020B0604020202020204" pitchFamily="34" charset="0"/>
                  <a:buChar char="•"/>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CBD</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có CB = CD (gt), suy ra </a:t>
                </a: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CBD</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cân tại C</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buClrTx/>
                  <a:buSzTx/>
                  <a:buFontTx/>
                  <a:buNone/>
                  <a:tabLst/>
                  <a:defRPr/>
                </a:pP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Đường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trung trực của BD đi qua điểm C (2).</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Từ (1)(2) suy ra AC là trung trực của BD</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066800" y="2072461"/>
                <a:ext cx="10210800" cy="7109639"/>
              </a:xfrm>
              <a:prstGeom prst="rect">
                <a:avLst/>
              </a:prstGeom>
              <a:blipFill>
                <a:blip r:embed="rId13"/>
                <a:stretch>
                  <a:fillRect l="-1970" r="-2507" b="-943"/>
                </a:stretch>
              </a:blipFill>
            </p:spPr>
            <p:txBody>
              <a:bodyPr/>
              <a:lstStyle/>
              <a:p>
                <a:r>
                  <a:rPr lang="en-US">
                    <a:noFill/>
                  </a:rPr>
                  <a:t> </a:t>
                </a:r>
              </a:p>
            </p:txBody>
          </p:sp>
        </mc:Fallback>
      </mc:AlternateContent>
      <p:pic>
        <p:nvPicPr>
          <p:cNvPr id="13" name="Picture 1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925247">
            <a:off x="15995760" y="419738"/>
            <a:ext cx="1815294" cy="1148586"/>
          </a:xfrm>
          <a:prstGeom prst="rect">
            <a:avLst/>
          </a:prstGeom>
        </p:spPr>
      </p:pic>
    </p:spTree>
    <p:extLst>
      <p:ext uri="{BB962C8B-B14F-4D97-AF65-F5344CB8AC3E}">
        <p14:creationId xmlns:p14="http://schemas.microsoft.com/office/powerpoint/2010/main" val="315371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6" dur="500"/>
                                        <p:tgtEl>
                                          <p:spTgt spid="3">
                                            <p:txEl>
                                              <p:pRg st="0" end="0"/>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left)">
                                      <p:cBhvr>
                                        <p:cTn id="24" dur="500"/>
                                        <p:tgtEl>
                                          <p:spTgt spid="3">
                                            <p:txEl>
                                              <p:pRg st="2" end="2"/>
                                            </p:txEl>
                                          </p:spTgt>
                                        </p:tgtEl>
                                      </p:cBhvr>
                                    </p:animEffect>
                                  </p:childTnLst>
                                </p:cTn>
                              </p:par>
                            </p:childTnLst>
                          </p:cTn>
                        </p:par>
                        <p:par>
                          <p:cTn id="25" fill="hold">
                            <p:stCondLst>
                              <p:cond delay="1500"/>
                            </p:stCondLst>
                            <p:childTnLst>
                              <p:par>
                                <p:cTn id="26" presetID="14" presetClass="entr" presetSubtype="10" fill="hold"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8" dur="500"/>
                                        <p:tgtEl>
                                          <p:spTgt spid="3">
                                            <p:txEl>
                                              <p:pRg st="3" end="3"/>
                                            </p:txEl>
                                          </p:spTgt>
                                        </p:tgtEl>
                                      </p:cBhvr>
                                    </p:animEffect>
                                  </p:childTnLst>
                                </p:cTn>
                              </p:par>
                            </p:childTnLst>
                          </p:cTn>
                        </p:par>
                        <p:par>
                          <p:cTn id="29" fill="hold">
                            <p:stCondLst>
                              <p:cond delay="2000"/>
                            </p:stCondLst>
                            <p:childTnLst>
                              <p:par>
                                <p:cTn id="30" presetID="22" presetClass="entr" presetSubtype="4" fill="hold"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par>
                          <p:cTn id="33" fill="hold">
                            <p:stCondLst>
                              <p:cond delay="2500"/>
                            </p:stCondLst>
                            <p:childTnLst>
                              <p:par>
                                <p:cTn id="34" presetID="53" presetClass="entr" presetSubtype="16" fill="hold" nodeType="after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p:cTn id="36"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7"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64958" y="610397"/>
            <a:ext cx="17602200" cy="9067800"/>
          </a:xfrm>
          <a:prstGeom prst="round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4545702">
            <a:off x="11885814" y="8052384"/>
            <a:ext cx="1038797" cy="1983814"/>
          </a:xfrm>
          <a:prstGeom prst="rect">
            <a:avLst/>
          </a:prstGeom>
        </p:spPr>
      </p:pic>
      <p:sp>
        <p:nvSpPr>
          <p:cNvPr id="12" name="TextBox 11"/>
          <p:cNvSpPr txBox="1"/>
          <p:nvPr/>
        </p:nvSpPr>
        <p:spPr>
          <a:xfrm>
            <a:off x="1066800" y="1426839"/>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8" name="Picture 7" descr="A picture containing line, diagram, triangle&#10;&#10;Description automatically generated"/>
          <p:cNvPicPr/>
          <p:nvPr/>
        </p:nvPicPr>
        <p:blipFill>
          <a:blip r:embed="rId12"/>
          <a:stretch>
            <a:fillRect/>
          </a:stretch>
        </p:blipFill>
        <p:spPr>
          <a:xfrm>
            <a:off x="12344400" y="2801675"/>
            <a:ext cx="5410200" cy="4587217"/>
          </a:xfrm>
          <a:prstGeom prst="rect">
            <a:avLst/>
          </a:prstGeom>
        </p:spPr>
      </p:pic>
      <p:pic>
        <p:nvPicPr>
          <p:cNvPr id="13" name="Picture 1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925247">
            <a:off x="15995760" y="419738"/>
            <a:ext cx="1815294" cy="1148586"/>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1089185" y="1357716"/>
                <a:ext cx="10591800" cy="7443384"/>
              </a:xfrm>
              <a:prstGeom prst="rect">
                <a:avLst/>
              </a:prstGeom>
            </p:spPr>
            <p:txBody>
              <a:bodyPr wrap="square">
                <a:spAutoFit/>
              </a:bodyPr>
              <a:lstStyle/>
              <a:p>
                <a:pPr lvl="0">
                  <a:lnSpc>
                    <a:spcPct val="150000"/>
                  </a:lnSpc>
                  <a:spcBef>
                    <a:spcPts val="600"/>
                  </a:spcBef>
                  <a:defRPr/>
                </a:pP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b</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Xét </a:t>
                </a:r>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ABC</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ADC</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d>
                      <m:dPr>
                        <m:begChr m:val="{"/>
                        <m:end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eqArr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AC</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chung</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e>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AD</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AB</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gt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CD</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CB</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gt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eqArr>
                      </m:e>
                    </m:d>
                  </m:oMath>
                </a14:m>
                <a:endParaRPr lang="en-US" sz="38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endParaRPr>
              </a:p>
              <a:p>
                <a:pPr lvl="0">
                  <a:lnSpc>
                    <a:spcPct val="150000"/>
                  </a:lnSpc>
                  <a:spcBef>
                    <a:spcPts val="600"/>
                  </a:spcBef>
                  <a:defRPr/>
                </a:pPr>
                <a14:m>
                  <m:oMath xmlns:m="http://schemas.openxmlformats.org/officeDocument/2006/math">
                    <m:r>
                      <a:rPr lang="en-US" sz="38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ABC</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ADC</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(c.c.c)</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ADC</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ABD</m:t>
                        </m:r>
                      </m:e>
                    </m:acc>
                  </m:oMath>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spcBef>
                    <a:spcPts val="600"/>
                  </a:spcBef>
                  <a:defRPr/>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ABC</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BCD</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CDA</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DAB</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spcBef>
                    <a:spcPts val="600"/>
                  </a:spcBef>
                  <a:defRPr/>
                </a:pPr>
                <a14:m>
                  <m:oMathPara xmlns:m="http://schemas.openxmlformats.org/officeDocument/2006/math">
                    <m:oMathParaPr>
                      <m:jc m:val="left"/>
                    </m:oMathParaPr>
                    <m:oMath xmlns:m="http://schemas.openxmlformats.org/officeDocument/2006/math">
                      <m:r>
                        <a:rPr lang="en-US" sz="38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oMath>
                  </m:oMathPara>
                </a14:m>
                <a:endParaRPr lang="en-US" sz="3800" smtClean="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spcBef>
                    <a:spcPts val="600"/>
                  </a:spcBef>
                  <a:defRPr/>
                </a:pPr>
                <a14:m>
                  <m:oMathPara xmlns:m="http://schemas.openxmlformats.org/officeDocument/2006/math">
                    <m:oMathParaPr>
                      <m:jc m:val="left"/>
                    </m:oMathParaPr>
                    <m:oMath xmlns:m="http://schemas.openxmlformats.org/officeDocument/2006/math">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e>
                      </m:acc>
                    </m:oMath>
                  </m:oMathPara>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089185" y="1357716"/>
                <a:ext cx="10591800" cy="7443384"/>
              </a:xfrm>
              <a:prstGeom prst="rect">
                <a:avLst/>
              </a:prstGeom>
              <a:blipFill>
                <a:blip r:embed="rId14"/>
                <a:stretch>
                  <a:fillRect l="-1900"/>
                </a:stretch>
              </a:blipFill>
            </p:spPr>
            <p:txBody>
              <a:bodyPr/>
              <a:lstStyle/>
              <a:p>
                <a:r>
                  <a:rPr lang="en-US">
                    <a:noFill/>
                  </a:rPr>
                  <a:t> </a:t>
                </a:r>
              </a:p>
            </p:txBody>
          </p:sp>
        </mc:Fallback>
      </mc:AlternateContent>
    </p:spTree>
    <p:extLst>
      <p:ext uri="{BB962C8B-B14F-4D97-AF65-F5344CB8AC3E}">
        <p14:creationId xmlns:p14="http://schemas.microsoft.com/office/powerpoint/2010/main" val="55601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barn(inVertical)">
                                      <p:cBhvr>
                                        <p:cTn id="11" dur="500"/>
                                        <p:tgtEl>
                                          <p:spTgt spid="4">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5" dur="500"/>
                                        <p:tgtEl>
                                          <p:spTgt spid="4">
                                            <p:txEl>
                                              <p:pRg st="2" end="2"/>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wipe(left)">
                                      <p:cBhvr>
                                        <p:cTn id="19" dur="500"/>
                                        <p:tgtEl>
                                          <p:spTgt spid="4">
                                            <p:txEl>
                                              <p:pRg st="3" end="3"/>
                                            </p:txEl>
                                          </p:spTgt>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p:cTn id="23"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4"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2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18" name="Group 18"/>
          <p:cNvGrpSpPr/>
          <p:nvPr/>
        </p:nvGrpSpPr>
        <p:grpSpPr>
          <a:xfrm>
            <a:off x="13714518" y="4507643"/>
            <a:ext cx="3086100" cy="286940"/>
            <a:chOff x="0" y="0"/>
            <a:chExt cx="812800" cy="75573"/>
          </a:xfrm>
        </p:grpSpPr>
        <p:sp>
          <p:nvSpPr>
            <p:cNvPr id="19" name="Freeform 19"/>
            <p:cNvSpPr/>
            <p:nvPr/>
          </p:nvSpPr>
          <p:spPr>
            <a:xfrm>
              <a:off x="0" y="0"/>
              <a:ext cx="812800" cy="75573"/>
            </a:xfrm>
            <a:custGeom>
              <a:avLst/>
              <a:gdLst/>
              <a:ahLst/>
              <a:cxnLst/>
              <a:rect l="l" t="t" r="r" b="b"/>
              <a:pathLst>
                <a:path w="812800" h="75573">
                  <a:moveTo>
                    <a:pt x="0" y="0"/>
                  </a:moveTo>
                  <a:lnTo>
                    <a:pt x="812800" y="0"/>
                  </a:lnTo>
                  <a:lnTo>
                    <a:pt x="812800" y="75573"/>
                  </a:lnTo>
                  <a:lnTo>
                    <a:pt x="0" y="75573"/>
                  </a:lnTo>
                  <a:close/>
                </a:path>
              </a:pathLst>
            </a:custGeom>
            <a:solidFill>
              <a:srgbClr val="000000">
                <a:alpha val="0"/>
              </a:srgbClr>
            </a:solidFill>
          </p:spPr>
        </p:sp>
        <p:sp>
          <p:nvSpPr>
            <p:cNvPr id="20" name="TextBox 20"/>
            <p:cNvSpPr txBox="1"/>
            <p:nvPr/>
          </p:nvSpPr>
          <p:spPr>
            <a:xfrm>
              <a:off x="0" y="-19050"/>
              <a:ext cx="812800" cy="831850"/>
            </a:xfrm>
            <a:prstGeom prst="rect">
              <a:avLst/>
            </a:prstGeom>
          </p:spPr>
          <p:txBody>
            <a:bodyPr lIns="50800" tIns="50800" rIns="50800" bIns="50800" rtlCol="0" anchor="ctr"/>
            <a:lstStyle/>
            <a:p>
              <a:pPr algn="ctr">
                <a:lnSpc>
                  <a:spcPts val="2683"/>
                </a:lnSpc>
              </a:pPr>
              <a:endParaRPr/>
            </a:p>
          </p:txBody>
        </p:sp>
      </p:grpSp>
      <p:pic>
        <p:nvPicPr>
          <p:cNvPr id="21"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536343">
            <a:off x="16146725" y="7979430"/>
            <a:ext cx="1620310" cy="2082174"/>
          </a:xfrm>
          <a:prstGeom prst="rect">
            <a:avLst/>
          </a:prstGeom>
        </p:spPr>
      </p:pic>
      <p:grpSp>
        <p:nvGrpSpPr>
          <p:cNvPr id="38" name="Group 37"/>
          <p:cNvGrpSpPr/>
          <p:nvPr/>
        </p:nvGrpSpPr>
        <p:grpSpPr>
          <a:xfrm>
            <a:off x="4038600" y="1405582"/>
            <a:ext cx="9829800" cy="3525229"/>
            <a:chOff x="477394" y="2198677"/>
            <a:chExt cx="17429606" cy="3173653"/>
          </a:xfrm>
        </p:grpSpPr>
        <p:grpSp>
          <p:nvGrpSpPr>
            <p:cNvPr id="13" name="Group 13"/>
            <p:cNvGrpSpPr/>
            <p:nvPr/>
          </p:nvGrpSpPr>
          <p:grpSpPr>
            <a:xfrm>
              <a:off x="477394" y="2198677"/>
              <a:ext cx="17429606" cy="3173653"/>
              <a:chOff x="0" y="0"/>
              <a:chExt cx="6286135" cy="1000967"/>
            </a:xfrm>
          </p:grpSpPr>
          <p:sp>
            <p:nvSpPr>
              <p:cNvPr id="14" name="Freeform 14"/>
              <p:cNvSpPr/>
              <p:nvPr/>
            </p:nvSpPr>
            <p:spPr>
              <a:xfrm>
                <a:off x="80010" y="80010"/>
                <a:ext cx="6193425" cy="908257"/>
              </a:xfrm>
              <a:custGeom>
                <a:avLst/>
                <a:gdLst/>
                <a:ahLst/>
                <a:cxnLst/>
                <a:rect l="l" t="t" r="r" b="b"/>
                <a:pathLst>
                  <a:path w="6193425" h="908257">
                    <a:moveTo>
                      <a:pt x="0" y="853647"/>
                    </a:moveTo>
                    <a:lnTo>
                      <a:pt x="0" y="908257"/>
                    </a:lnTo>
                    <a:lnTo>
                      <a:pt x="6193425" y="908257"/>
                    </a:lnTo>
                    <a:lnTo>
                      <a:pt x="6193425" y="0"/>
                    </a:lnTo>
                    <a:lnTo>
                      <a:pt x="6138815" y="0"/>
                    </a:lnTo>
                    <a:lnTo>
                      <a:pt x="6138815" y="853647"/>
                    </a:lnTo>
                    <a:close/>
                  </a:path>
                </a:pathLst>
              </a:custGeom>
              <a:solidFill>
                <a:srgbClr val="000000"/>
              </a:solidFill>
            </p:spPr>
          </p:sp>
          <p:sp>
            <p:nvSpPr>
              <p:cNvPr id="15" name="Freeform 15"/>
              <p:cNvSpPr/>
              <p:nvPr/>
            </p:nvSpPr>
            <p:spPr>
              <a:xfrm>
                <a:off x="67310" y="67310"/>
                <a:ext cx="6218825" cy="933657"/>
              </a:xfrm>
              <a:custGeom>
                <a:avLst/>
                <a:gdLst/>
                <a:ahLst/>
                <a:cxnLst/>
                <a:rect l="l" t="t" r="r" b="b"/>
                <a:pathLst>
                  <a:path w="6218825" h="933657">
                    <a:moveTo>
                      <a:pt x="6151515" y="0"/>
                    </a:moveTo>
                    <a:lnTo>
                      <a:pt x="6151515" y="12700"/>
                    </a:lnTo>
                    <a:lnTo>
                      <a:pt x="6206125" y="12700"/>
                    </a:lnTo>
                    <a:lnTo>
                      <a:pt x="6206125" y="920957"/>
                    </a:lnTo>
                    <a:lnTo>
                      <a:pt x="12700" y="920957"/>
                    </a:lnTo>
                    <a:lnTo>
                      <a:pt x="12700" y="866347"/>
                    </a:lnTo>
                    <a:lnTo>
                      <a:pt x="0" y="866347"/>
                    </a:lnTo>
                    <a:lnTo>
                      <a:pt x="0" y="933657"/>
                    </a:lnTo>
                    <a:lnTo>
                      <a:pt x="6218825" y="933657"/>
                    </a:lnTo>
                    <a:lnTo>
                      <a:pt x="6218825" y="0"/>
                    </a:lnTo>
                    <a:close/>
                  </a:path>
                </a:pathLst>
              </a:custGeom>
              <a:solidFill>
                <a:srgbClr val="000000"/>
              </a:solidFill>
            </p:spPr>
          </p:sp>
          <p:sp>
            <p:nvSpPr>
              <p:cNvPr id="16" name="Freeform 16"/>
              <p:cNvSpPr/>
              <p:nvPr/>
            </p:nvSpPr>
            <p:spPr>
              <a:xfrm>
                <a:off x="0" y="12700"/>
                <a:ext cx="6193425" cy="908257"/>
              </a:xfrm>
              <a:custGeom>
                <a:avLst/>
                <a:gdLst/>
                <a:ahLst/>
                <a:cxnLst/>
                <a:rect l="l" t="t" r="r" b="b"/>
                <a:pathLst>
                  <a:path w="6193425" h="908257">
                    <a:moveTo>
                      <a:pt x="0" y="0"/>
                    </a:moveTo>
                    <a:lnTo>
                      <a:pt x="6193425" y="0"/>
                    </a:lnTo>
                    <a:lnTo>
                      <a:pt x="6193425" y="908257"/>
                    </a:lnTo>
                    <a:lnTo>
                      <a:pt x="0" y="908257"/>
                    </a:lnTo>
                    <a:close/>
                  </a:path>
                </a:pathLst>
              </a:custGeom>
              <a:solidFill>
                <a:srgbClr val="FDFB52"/>
              </a:solidFill>
            </p:spPr>
          </p:sp>
          <p:sp>
            <p:nvSpPr>
              <p:cNvPr id="17" name="Freeform 17"/>
              <p:cNvSpPr/>
              <p:nvPr/>
            </p:nvSpPr>
            <p:spPr>
              <a:xfrm>
                <a:off x="0" y="0"/>
                <a:ext cx="6218825" cy="933657"/>
              </a:xfrm>
              <a:custGeom>
                <a:avLst/>
                <a:gdLst/>
                <a:ahLst/>
                <a:cxnLst/>
                <a:rect l="l" t="t" r="r" b="b"/>
                <a:pathLst>
                  <a:path w="6218825" h="933657">
                    <a:moveTo>
                      <a:pt x="80010" y="933657"/>
                    </a:moveTo>
                    <a:lnTo>
                      <a:pt x="6218825" y="933657"/>
                    </a:lnTo>
                    <a:lnTo>
                      <a:pt x="6218825" y="80010"/>
                    </a:lnTo>
                    <a:lnTo>
                      <a:pt x="6218825" y="67310"/>
                    </a:lnTo>
                    <a:lnTo>
                      <a:pt x="6218825" y="0"/>
                    </a:lnTo>
                    <a:lnTo>
                      <a:pt x="0" y="0"/>
                    </a:lnTo>
                    <a:lnTo>
                      <a:pt x="0" y="933657"/>
                    </a:lnTo>
                    <a:lnTo>
                      <a:pt x="67310" y="933657"/>
                    </a:lnTo>
                    <a:lnTo>
                      <a:pt x="80010" y="933657"/>
                    </a:lnTo>
                    <a:close/>
                    <a:moveTo>
                      <a:pt x="12700" y="12700"/>
                    </a:moveTo>
                    <a:lnTo>
                      <a:pt x="6206125" y="12700"/>
                    </a:lnTo>
                    <a:lnTo>
                      <a:pt x="6206125" y="920957"/>
                    </a:lnTo>
                    <a:lnTo>
                      <a:pt x="12700" y="920957"/>
                    </a:lnTo>
                    <a:lnTo>
                      <a:pt x="12700" y="12700"/>
                    </a:lnTo>
                    <a:close/>
                  </a:path>
                </a:pathLst>
              </a:custGeom>
              <a:solidFill>
                <a:srgbClr val="000000"/>
              </a:solidFill>
            </p:spPr>
          </p:sp>
        </p:grpSp>
        <p:sp>
          <p:nvSpPr>
            <p:cNvPr id="35" name="Rectangle 34"/>
            <p:cNvSpPr/>
            <p:nvPr/>
          </p:nvSpPr>
          <p:spPr>
            <a:xfrm>
              <a:off x="4614196" y="2438330"/>
              <a:ext cx="8908485" cy="2422848"/>
            </a:xfrm>
            <a:prstGeom prst="rect">
              <a:avLst/>
            </a:prstGeom>
          </p:spPr>
          <p:txBody>
            <a:bodyPr wrap="none">
              <a:spAutoFit/>
            </a:bodyPr>
            <a:lstStyle/>
            <a:p>
              <a:pPr algn="ctr">
                <a:lnSpc>
                  <a:spcPct val="150000"/>
                </a:lnSpc>
                <a:spcAft>
                  <a:spcPts val="0"/>
                </a:spcAft>
              </a:pPr>
              <a:r>
                <a:rPr lang="vi-VN" sz="6000" b="1">
                  <a:solidFill>
                    <a:srgbClr val="000000"/>
                  </a:solidFill>
                  <a:ea typeface="Times New Roman" panose="02020603050405020304" pitchFamily="18" charset="0"/>
                  <a:cs typeface="Times New Roman" panose="02020603050405020304" pitchFamily="18" charset="0"/>
                </a:rPr>
                <a:t>CHƯƠNG III. </a:t>
              </a:r>
              <a:endParaRPr lang="en-US" sz="6000" b="1" smtClean="0">
                <a:solidFill>
                  <a:srgbClr val="000000"/>
                </a:solidFill>
                <a:ea typeface="Times New Roman" panose="02020603050405020304" pitchFamily="18" charset="0"/>
                <a:cs typeface="Times New Roman" panose="02020603050405020304" pitchFamily="18" charset="0"/>
              </a:endParaRPr>
            </a:p>
            <a:p>
              <a:pPr algn="ctr">
                <a:lnSpc>
                  <a:spcPct val="150000"/>
                </a:lnSpc>
                <a:spcAft>
                  <a:spcPts val="0"/>
                </a:spcAft>
              </a:pPr>
              <a:r>
                <a:rPr lang="vi-VN" sz="6000" b="1" smtClean="0">
                  <a:solidFill>
                    <a:srgbClr val="000000"/>
                  </a:solidFill>
                  <a:ea typeface="Times New Roman" panose="02020603050405020304" pitchFamily="18" charset="0"/>
                  <a:cs typeface="Times New Roman" panose="02020603050405020304" pitchFamily="18" charset="0"/>
                </a:rPr>
                <a:t>TỨ </a:t>
              </a:r>
              <a:r>
                <a:rPr lang="vi-VN" sz="6000" b="1">
                  <a:solidFill>
                    <a:srgbClr val="000000"/>
                  </a:solidFill>
                  <a:ea typeface="Times New Roman" panose="02020603050405020304" pitchFamily="18" charset="0"/>
                  <a:cs typeface="Times New Roman" panose="02020603050405020304" pitchFamily="18" charset="0"/>
                </a:rPr>
                <a:t>GIÁC</a:t>
              </a:r>
              <a:endParaRPr lang="vi-VN" sz="60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37" name="Group 36"/>
          <p:cNvGrpSpPr/>
          <p:nvPr/>
        </p:nvGrpSpPr>
        <p:grpSpPr>
          <a:xfrm>
            <a:off x="2827545" y="4662071"/>
            <a:ext cx="12424647" cy="3200400"/>
            <a:chOff x="2967753" y="5262999"/>
            <a:chExt cx="12424647" cy="4310336"/>
          </a:xfrm>
        </p:grpSpPr>
        <p:grpSp>
          <p:nvGrpSpPr>
            <p:cNvPr id="4" name="Group 4"/>
            <p:cNvGrpSpPr/>
            <p:nvPr/>
          </p:nvGrpSpPr>
          <p:grpSpPr>
            <a:xfrm>
              <a:off x="2967753" y="6554920"/>
              <a:ext cx="12424647" cy="3018415"/>
              <a:chOff x="0" y="0"/>
              <a:chExt cx="27962470" cy="3815253"/>
            </a:xfrm>
          </p:grpSpPr>
          <p:sp>
            <p:nvSpPr>
              <p:cNvPr id="5" name="Freeform 5"/>
              <p:cNvSpPr/>
              <p:nvPr/>
            </p:nvSpPr>
            <p:spPr>
              <a:xfrm>
                <a:off x="72389" y="72390"/>
                <a:ext cx="27817691" cy="3670472"/>
              </a:xfrm>
              <a:custGeom>
                <a:avLst/>
                <a:gdLst/>
                <a:ahLst/>
                <a:cxnLst/>
                <a:rect l="l" t="t" r="r" b="b"/>
                <a:pathLst>
                  <a:path w="27817691" h="3670473">
                    <a:moveTo>
                      <a:pt x="0" y="0"/>
                    </a:moveTo>
                    <a:lnTo>
                      <a:pt x="27817691" y="0"/>
                    </a:lnTo>
                    <a:lnTo>
                      <a:pt x="27817691" y="3670473"/>
                    </a:lnTo>
                    <a:lnTo>
                      <a:pt x="0" y="3670473"/>
                    </a:lnTo>
                    <a:lnTo>
                      <a:pt x="0" y="0"/>
                    </a:lnTo>
                    <a:close/>
                  </a:path>
                </a:pathLst>
              </a:custGeom>
              <a:solidFill>
                <a:srgbClr val="FFFFFF"/>
              </a:solidFill>
            </p:spPr>
          </p:sp>
          <p:sp>
            <p:nvSpPr>
              <p:cNvPr id="6" name="Freeform 6"/>
              <p:cNvSpPr/>
              <p:nvPr/>
            </p:nvSpPr>
            <p:spPr>
              <a:xfrm>
                <a:off x="0" y="0"/>
                <a:ext cx="27962470" cy="3815253"/>
              </a:xfrm>
              <a:custGeom>
                <a:avLst/>
                <a:gdLst/>
                <a:ahLst/>
                <a:cxnLst/>
                <a:rect l="l" t="t" r="r" b="b"/>
                <a:pathLst>
                  <a:path w="27962470" h="3815253">
                    <a:moveTo>
                      <a:pt x="27817691" y="3670473"/>
                    </a:moveTo>
                    <a:lnTo>
                      <a:pt x="27962470" y="3670473"/>
                    </a:lnTo>
                    <a:lnTo>
                      <a:pt x="27962470" y="3815253"/>
                    </a:lnTo>
                    <a:lnTo>
                      <a:pt x="27817688" y="3815253"/>
                    </a:lnTo>
                    <a:lnTo>
                      <a:pt x="27817688" y="3670473"/>
                    </a:lnTo>
                    <a:close/>
                    <a:moveTo>
                      <a:pt x="0" y="144780"/>
                    </a:moveTo>
                    <a:lnTo>
                      <a:pt x="144780" y="144780"/>
                    </a:lnTo>
                    <a:lnTo>
                      <a:pt x="144780" y="3670473"/>
                    </a:lnTo>
                    <a:lnTo>
                      <a:pt x="0" y="3670473"/>
                    </a:lnTo>
                    <a:lnTo>
                      <a:pt x="0" y="144780"/>
                    </a:lnTo>
                    <a:close/>
                    <a:moveTo>
                      <a:pt x="0" y="3670473"/>
                    </a:moveTo>
                    <a:lnTo>
                      <a:pt x="144780" y="3670473"/>
                    </a:lnTo>
                    <a:lnTo>
                      <a:pt x="144780" y="3815253"/>
                    </a:lnTo>
                    <a:lnTo>
                      <a:pt x="0" y="3815253"/>
                    </a:lnTo>
                    <a:lnTo>
                      <a:pt x="0" y="3670473"/>
                    </a:lnTo>
                    <a:close/>
                    <a:moveTo>
                      <a:pt x="27817691" y="144780"/>
                    </a:moveTo>
                    <a:lnTo>
                      <a:pt x="27962470" y="144780"/>
                    </a:lnTo>
                    <a:lnTo>
                      <a:pt x="27962470" y="3670473"/>
                    </a:lnTo>
                    <a:lnTo>
                      <a:pt x="27817688" y="3670473"/>
                    </a:lnTo>
                    <a:lnTo>
                      <a:pt x="27817688" y="144780"/>
                    </a:lnTo>
                    <a:close/>
                    <a:moveTo>
                      <a:pt x="144780" y="3670473"/>
                    </a:moveTo>
                    <a:lnTo>
                      <a:pt x="27817691" y="3670473"/>
                    </a:lnTo>
                    <a:lnTo>
                      <a:pt x="27817691" y="3815253"/>
                    </a:lnTo>
                    <a:lnTo>
                      <a:pt x="144780" y="3815253"/>
                    </a:lnTo>
                    <a:lnTo>
                      <a:pt x="144780" y="3670473"/>
                    </a:lnTo>
                    <a:close/>
                    <a:moveTo>
                      <a:pt x="27817691" y="0"/>
                    </a:moveTo>
                    <a:lnTo>
                      <a:pt x="27962470" y="0"/>
                    </a:lnTo>
                    <a:lnTo>
                      <a:pt x="27962470" y="144780"/>
                    </a:lnTo>
                    <a:lnTo>
                      <a:pt x="27817688" y="144780"/>
                    </a:lnTo>
                    <a:lnTo>
                      <a:pt x="27817688" y="0"/>
                    </a:lnTo>
                    <a:close/>
                    <a:moveTo>
                      <a:pt x="0" y="0"/>
                    </a:moveTo>
                    <a:lnTo>
                      <a:pt x="144780" y="0"/>
                    </a:lnTo>
                    <a:lnTo>
                      <a:pt x="144780" y="144780"/>
                    </a:lnTo>
                    <a:lnTo>
                      <a:pt x="0" y="144780"/>
                    </a:lnTo>
                    <a:lnTo>
                      <a:pt x="0" y="0"/>
                    </a:lnTo>
                    <a:close/>
                    <a:moveTo>
                      <a:pt x="144780" y="0"/>
                    </a:moveTo>
                    <a:lnTo>
                      <a:pt x="27817691" y="0"/>
                    </a:lnTo>
                    <a:lnTo>
                      <a:pt x="27817691" y="144780"/>
                    </a:lnTo>
                    <a:lnTo>
                      <a:pt x="144780" y="144780"/>
                    </a:lnTo>
                    <a:lnTo>
                      <a:pt x="144780" y="0"/>
                    </a:lnTo>
                    <a:close/>
                  </a:path>
                </a:pathLst>
              </a:custGeom>
              <a:solidFill>
                <a:srgbClr val="7CB79D"/>
              </a:solidFill>
            </p:spPr>
          </p:sp>
        </p:grpSp>
        <p:sp>
          <p:nvSpPr>
            <p:cNvPr id="36" name="Rectangle 35"/>
            <p:cNvSpPr/>
            <p:nvPr/>
          </p:nvSpPr>
          <p:spPr>
            <a:xfrm>
              <a:off x="3324497" y="5262999"/>
              <a:ext cx="11548768" cy="3855009"/>
            </a:xfrm>
            <a:prstGeom prst="rect">
              <a:avLst/>
            </a:prstGeom>
          </p:spPr>
          <p:txBody>
            <a:bodyPr wrap="square">
              <a:spAutoFit/>
            </a:bodyPr>
            <a:lstStyle/>
            <a:p>
              <a:pPr algn="ctr">
                <a:lnSpc>
                  <a:spcPct val="150000"/>
                </a:lnSpc>
                <a:spcAft>
                  <a:spcPts val="0"/>
                </a:spcAft>
              </a:pPr>
              <a:r>
                <a:rPr lang="en-US" sz="6000">
                  <a:solidFill>
                    <a:srgbClr val="2F5496"/>
                  </a:solidFill>
                  <a:latin typeface="Arial" panose="020B0604020202020204" pitchFamily="34" charset="0"/>
                  <a:ea typeface="Times New Roman" panose="02020603050405020304" pitchFamily="18" charset="0"/>
                </a:rPr>
                <a:t/>
              </a:r>
              <a:br>
                <a:rPr lang="en-US" sz="6000">
                  <a:solidFill>
                    <a:srgbClr val="2F5496"/>
                  </a:solidFill>
                  <a:latin typeface="Arial" panose="020B0604020202020204" pitchFamily="34" charset="0"/>
                  <a:ea typeface="Times New Roman" panose="02020603050405020304" pitchFamily="18" charset="0"/>
                </a:rPr>
              </a:br>
              <a:r>
                <a:rPr lang="pl-PL" sz="6000" b="1" kern="0">
                  <a:solidFill>
                    <a:schemeClr val="tx2"/>
                  </a:solidFill>
                  <a:latin typeface="Arial" panose="020B0604020202020204" pitchFamily="34" charset="0"/>
                  <a:ea typeface="Times New Roman" panose="02020603050405020304" pitchFamily="18" charset="0"/>
                  <a:cs typeface="Times New Roman" panose="02020603050405020304" pitchFamily="18" charset="0"/>
                </a:rPr>
                <a:t>BÀI 10. TỨ GIÁC </a:t>
              </a:r>
              <a:endParaRPr lang="en-US" sz="6000" b="1" kern="0" dirty="0">
                <a:solidFill>
                  <a:schemeClr val="tx2"/>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grpSp>
      <p:pic>
        <p:nvPicPr>
          <p:cNvPr id="39"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896355">
            <a:off x="1336968" y="62954"/>
            <a:ext cx="1169234" cy="2232913"/>
          </a:xfrm>
          <a:prstGeom prst="rect">
            <a:avLst/>
          </a:prstGeom>
        </p:spPr>
      </p:pic>
      <p:sp>
        <p:nvSpPr>
          <p:cNvPr id="7" name="Isosceles Triangle 6"/>
          <p:cNvSpPr/>
          <p:nvPr/>
        </p:nvSpPr>
        <p:spPr>
          <a:xfrm>
            <a:off x="699237" y="8334717"/>
            <a:ext cx="2305733" cy="1371600"/>
          </a:xfrm>
          <a:prstGeom prst="triangle">
            <a:avLst/>
          </a:prstGeom>
          <a:ln w="76200"/>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86080">
            <a:off x="-169625" y="8258561"/>
            <a:ext cx="1359891" cy="1759859"/>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95355">
            <a:off x="16441972" y="599963"/>
            <a:ext cx="1190613" cy="1540793"/>
          </a:xfrm>
          <a:prstGeom prst="rect">
            <a:avLst/>
          </a:prstGeom>
        </p:spPr>
      </p:pic>
      <p:sp>
        <p:nvSpPr>
          <p:cNvPr id="17" name="Rectangle 16"/>
          <p:cNvSpPr/>
          <p:nvPr/>
        </p:nvSpPr>
        <p:spPr>
          <a:xfrm>
            <a:off x="6186645" y="952500"/>
            <a:ext cx="5715000" cy="1131079"/>
          </a:xfrm>
          <a:prstGeom prst="rect">
            <a:avLst/>
          </a:prstGeom>
          <a:solidFill>
            <a:schemeClr val="accent3">
              <a:lumMod val="20000"/>
              <a:lumOff val="80000"/>
            </a:schemeClr>
          </a:solidFill>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600"/>
              </a:spcBef>
              <a:spcAft>
                <a:spcPts val="800"/>
              </a:spcAft>
              <a:buClrTx/>
              <a:buSzTx/>
              <a:buFontTx/>
              <a:buNone/>
              <a:tabLst/>
              <a:defRPr/>
            </a:pPr>
            <a:r>
              <a:rPr kumimoji="0" lang="fr-FR" sz="45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4500" b="1" i="0" u="none" strike="noStrike" kern="1200" cap="none" spc="0" normalizeH="0" noProof="0" smtClean="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rPr>
              <a:t> TẬP THÊM</a:t>
            </a:r>
            <a:endParaRPr kumimoji="0" lang="en-US" sz="45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4" name="Rectangle 3"/>
              <p:cNvSpPr/>
              <p:nvPr/>
            </p:nvSpPr>
            <p:spPr>
              <a:xfrm>
                <a:off x="1447800" y="2781300"/>
                <a:ext cx="15192691" cy="4806316"/>
              </a:xfrm>
              <a:prstGeom prst="rect">
                <a:avLst/>
              </a:prstGeom>
            </p:spPr>
            <p:txBody>
              <a:bodyPr wrap="square">
                <a:spAutoFit/>
              </a:bodyPr>
              <a:lstStyle/>
              <a:p>
                <a:pPr algn="just">
                  <a:lnSpc>
                    <a:spcPct val="150000"/>
                  </a:lnSpc>
                  <a:spcBef>
                    <a:spcPts val="1200"/>
                  </a:spcBef>
                  <a:spcAft>
                    <a:spcPts val="1200"/>
                  </a:spcAft>
                </a:pPr>
                <a:r>
                  <a:rPr lang="fr-FR" sz="42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Cho </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tứ giác ABCD</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2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biết</a:t>
                </a:r>
                <a:r>
                  <a:rPr lang="en-US" sz="42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m:t>
                        </m:r>
                      </m:e>
                    </m:acc>
                    <m:r>
                      <a:rPr lang="fr-FR"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B</m:t>
                        </m:r>
                      </m:e>
                    </m:acc>
                    <m:r>
                      <a:rPr lang="fr-FR"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m:t>
                        </m:r>
                      </m:e>
                    </m:acc>
                    <m:r>
                      <a:rPr lang="fr-FR"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D</m:t>
                        </m:r>
                      </m:e>
                    </m:acc>
                  </m:oMath>
                </a14:m>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 bằng </a:t>
                </a:r>
                <a14:m>
                  <m:oMath xmlns:m="http://schemas.openxmlformats.org/officeDocument/2006/math">
                    <m:r>
                      <a:rPr lang="fr-FR"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 :2 :3 :4 </m:t>
                    </m:r>
                  </m:oMath>
                </a14:m>
                <a:endParaRPr lang="en-US" sz="42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a) Tính các góc của tứ giác ABCD?</a:t>
                </a:r>
                <a:endParaRPr lang="en-US" sz="42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pPr>
                <a:r>
                  <a:rPr lang="en-US" sz="4200">
                    <a:solidFill>
                      <a:srgbClr val="000000"/>
                    </a:solidFill>
                    <a:effectLst/>
                    <a:latin typeface="Arial" panose="020B0604020202020204" pitchFamily="34" charset="0"/>
                    <a:ea typeface="Calibri" panose="020F0502020204030204" pitchFamily="34" charset="0"/>
                    <a:cs typeface="Arial" panose="020B0604020202020204" pitchFamily="34" charset="0"/>
                  </a:rPr>
                  <a:t>b) Chứng minh: AB // CD?</a:t>
                </a:r>
                <a:endParaRPr lang="en-US" sz="42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pPr>
                <a:r>
                  <a:rPr lang="en-US" sz="4200">
                    <a:solidFill>
                      <a:srgbClr val="000000"/>
                    </a:solidFill>
                    <a:effectLst/>
                    <a:latin typeface="Arial" panose="020B0604020202020204" pitchFamily="34" charset="0"/>
                    <a:ea typeface="Calibri" panose="020F0502020204030204" pitchFamily="34" charset="0"/>
                    <a:cs typeface="Arial" panose="020B0604020202020204" pitchFamily="34" charset="0"/>
                  </a:rPr>
                  <a:t>c) Gọi E là giao điểm của AD và BC. Tính các góc của </a:t>
                </a:r>
                <a14:m>
                  <m:oMath xmlns:m="http://schemas.openxmlformats.org/officeDocument/2006/math">
                    <m:r>
                      <a:rPr lang="en-US"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CDE</m:t>
                    </m:r>
                  </m:oMath>
                </a14:m>
                <a:r>
                  <a:rPr lang="en-US" sz="42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2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447800" y="2781300"/>
                <a:ext cx="15192691" cy="4806316"/>
              </a:xfrm>
              <a:prstGeom prst="rect">
                <a:avLst/>
              </a:prstGeom>
              <a:blipFill>
                <a:blip r:embed="rId6"/>
                <a:stretch>
                  <a:fillRect l="-1565" b="-4816"/>
                </a:stretch>
              </a:blipFill>
            </p:spPr>
            <p:txBody>
              <a:bodyPr/>
              <a:lstStyle/>
              <a:p>
                <a:r>
                  <a:rPr lang="en-US">
                    <a:noFill/>
                  </a:rPr>
                  <a:t> </a:t>
                </a:r>
              </a:p>
            </p:txBody>
          </p:sp>
        </mc:Fallback>
      </mc:AlternateContent>
      <p:pic>
        <p:nvPicPr>
          <p:cNvPr id="7" name="Picture 6"/>
          <p:cNvPicPr>
            <a:picLocks noChangeAspect="1"/>
          </p:cNvPicPr>
          <p:nvPr/>
        </p:nvPicPr>
        <p:blipFill>
          <a:blip r:embed="rId7"/>
          <a:stretch>
            <a:fillRect/>
          </a:stretch>
        </p:blipFill>
        <p:spPr>
          <a:xfrm>
            <a:off x="16230599" y="8514271"/>
            <a:ext cx="1851290" cy="1480593"/>
          </a:xfrm>
          <a:prstGeom prst="rect">
            <a:avLst/>
          </a:prstGeom>
        </p:spPr>
      </p:pic>
    </p:spTree>
    <p:extLst>
      <p:ext uri="{BB962C8B-B14F-4D97-AF65-F5344CB8AC3E}">
        <p14:creationId xmlns:p14="http://schemas.microsoft.com/office/powerpoint/2010/main" val="257488134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86080">
            <a:off x="-169625" y="8258561"/>
            <a:ext cx="1359891" cy="1759859"/>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95355">
            <a:off x="16441972" y="599963"/>
            <a:ext cx="1190613" cy="1540793"/>
          </a:xfrm>
          <a:prstGeom prst="rect">
            <a:avLst/>
          </a:prstGeom>
        </p:spPr>
      </p:pic>
      <p:pic>
        <p:nvPicPr>
          <p:cNvPr id="7" name="Picture 6"/>
          <p:cNvPicPr>
            <a:picLocks noChangeAspect="1"/>
          </p:cNvPicPr>
          <p:nvPr/>
        </p:nvPicPr>
        <p:blipFill>
          <a:blip r:embed="rId6"/>
          <a:stretch>
            <a:fillRect/>
          </a:stretch>
        </p:blipFill>
        <p:spPr>
          <a:xfrm>
            <a:off x="16230599" y="8514271"/>
            <a:ext cx="1851290" cy="1480593"/>
          </a:xfrm>
          <a:prstGeom prst="rect">
            <a:avLst/>
          </a:prstGeom>
        </p:spPr>
      </p:pic>
      <p:sp>
        <p:nvSpPr>
          <p:cNvPr id="8" name="TextBox 7"/>
          <p:cNvSpPr txBox="1"/>
          <p:nvPr/>
        </p:nvSpPr>
        <p:spPr>
          <a:xfrm>
            <a:off x="2214796" y="930414"/>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9" name="Rectangle 8"/>
              <p:cNvSpPr/>
              <p:nvPr/>
            </p:nvSpPr>
            <p:spPr>
              <a:xfrm>
                <a:off x="2214796" y="1790700"/>
                <a:ext cx="14020800" cy="765741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 Theo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đầu bài ta có: </a:t>
                </a:r>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endParaRPr>
              </a:p>
              <a:p>
                <a:pPr lvl="0">
                  <a:lnSpc>
                    <a:spcPct val="150000"/>
                  </a:lnSpc>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fPr>
                        <m:num>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A</m:t>
                              </m:r>
                            </m:e>
                          </m:acc>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fPr>
                        <m:num>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B</m:t>
                              </m:r>
                            </m:e>
                          </m:acc>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2</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fPr>
                        <m:num>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m:t>
                              </m:r>
                            </m:e>
                          </m:acc>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3</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fPr>
                        <m:num>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D</m:t>
                              </m:r>
                            </m:e>
                          </m:acc>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4</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fPr>
                        <m:num>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A</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B</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D</m:t>
                              </m:r>
                            </m:e>
                          </m:acc>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2</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3</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4</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360</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10</m:t>
                          </m:r>
                        </m:den>
                      </m:f>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36</m:t>
                      </m:r>
                      <m:r>
                        <a:rPr lang="en-US" sz="4000"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A</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36</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B</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72</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108</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D</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144</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b) Ta có:</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A</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D</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180</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AB//CD</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c)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EDC</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180</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144</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36</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a:t>
                </a:r>
                <a:r>
                  <a:rPr lang="en-US" sz="4000" smtClean="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ECD</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 </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180</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108</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72</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2214796" y="1790700"/>
                <a:ext cx="14020800" cy="7657417"/>
              </a:xfrm>
              <a:prstGeom prst="rect">
                <a:avLst/>
              </a:prstGeom>
              <a:blipFill>
                <a:blip r:embed="rId7"/>
                <a:stretch>
                  <a:fillRect l="-1522"/>
                </a:stretch>
              </a:blipFill>
            </p:spPr>
            <p:txBody>
              <a:bodyPr/>
              <a:lstStyle/>
              <a:p>
                <a:r>
                  <a:rPr lang="en-US">
                    <a:noFill/>
                  </a:rPr>
                  <a:t> </a:t>
                </a:r>
              </a:p>
            </p:txBody>
          </p:sp>
        </mc:Fallback>
      </mc:AlternateContent>
    </p:spTree>
    <p:extLst>
      <p:ext uri="{BB962C8B-B14F-4D97-AF65-F5344CB8AC3E}">
        <p14:creationId xmlns:p14="http://schemas.microsoft.com/office/powerpoint/2010/main" val="15270623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2" dur="500"/>
                                        <p:tgtEl>
                                          <p:spTgt spid="9">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5" dur="500"/>
                                        <p:tgtEl>
                                          <p:spTgt spid="9">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randombar(horizontal)">
                                      <p:cBhvr>
                                        <p:cTn id="18" dur="500"/>
                                        <p:tgtEl>
                                          <p:spTgt spid="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Effect transition="in" filter="wipe(up)">
                                      <p:cBhvr>
                                        <p:cTn id="23" dur="500"/>
                                        <p:tgtEl>
                                          <p:spTgt spid="9">
                                            <p:txEl>
                                              <p:pRg st="3" end="3"/>
                                            </p:txEl>
                                          </p:spTgt>
                                        </p:tgtEl>
                                      </p:cBhvr>
                                    </p:animEffect>
                                  </p:childTnLst>
                                </p:cTn>
                              </p:par>
                              <p:par>
                                <p:cTn id="24" presetID="22" presetClass="entr" presetSubtype="1" fill="hold" nodeType="withEffect">
                                  <p:stCondLst>
                                    <p:cond delay="0"/>
                                  </p:stCondLst>
                                  <p:childTnLst>
                                    <p:set>
                                      <p:cBhvr>
                                        <p:cTn id="25" dur="1" fill="hold">
                                          <p:stCondLst>
                                            <p:cond delay="0"/>
                                          </p:stCondLst>
                                        </p:cTn>
                                        <p:tgtEl>
                                          <p:spTgt spid="9">
                                            <p:txEl>
                                              <p:pRg st="4" end="4"/>
                                            </p:txEl>
                                          </p:spTgt>
                                        </p:tgtEl>
                                        <p:attrNameLst>
                                          <p:attrName>style.visibility</p:attrName>
                                        </p:attrNameLst>
                                      </p:cBhvr>
                                      <p:to>
                                        <p:strVal val="visible"/>
                                      </p:to>
                                    </p:set>
                                    <p:animEffect transition="in" filter="wipe(up)">
                                      <p:cBhvr>
                                        <p:cTn id="26" dur="500"/>
                                        <p:tgtEl>
                                          <p:spTgt spid="9">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animEffect transition="in" filter="fade">
                                      <p:cBhvr>
                                        <p:cTn id="31" dur="500"/>
                                        <p:tgtEl>
                                          <p:spTgt spid="9">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9">
                                            <p:txEl>
                                              <p:pRg st="6" end="6"/>
                                            </p:txEl>
                                          </p:spTgt>
                                        </p:tgtEl>
                                        <p:attrNameLst>
                                          <p:attrName>style.visibility</p:attrName>
                                        </p:attrNameLst>
                                      </p:cBhvr>
                                      <p:to>
                                        <p:strVal val="visible"/>
                                      </p:to>
                                    </p:set>
                                    <p:animEffect transition="in" filter="fade">
                                      <p:cBhvr>
                                        <p:cTn id="34"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154" name="Group 153"/>
          <p:cNvGrpSpPr/>
          <p:nvPr/>
        </p:nvGrpSpPr>
        <p:grpSpPr>
          <a:xfrm>
            <a:off x="457200" y="3729851"/>
            <a:ext cx="5481637" cy="3797740"/>
            <a:chOff x="457200" y="3729851"/>
            <a:chExt cx="5481637" cy="3797740"/>
          </a:xfrm>
        </p:grpSpPr>
        <p:grpSp>
          <p:nvGrpSpPr>
            <p:cNvPr id="15" name="Group 15"/>
            <p:cNvGrpSpPr/>
            <p:nvPr/>
          </p:nvGrpSpPr>
          <p:grpSpPr>
            <a:xfrm>
              <a:off x="457200" y="3729851"/>
              <a:ext cx="5481637" cy="3797740"/>
              <a:chOff x="0" y="0"/>
              <a:chExt cx="9412784" cy="18150317"/>
            </a:xfrm>
          </p:grpSpPr>
          <p:sp>
            <p:nvSpPr>
              <p:cNvPr id="16" name="Freeform 16"/>
              <p:cNvSpPr/>
              <p:nvPr/>
            </p:nvSpPr>
            <p:spPr>
              <a:xfrm>
                <a:off x="72390" y="72390"/>
                <a:ext cx="9268004" cy="18005538"/>
              </a:xfrm>
              <a:custGeom>
                <a:avLst/>
                <a:gdLst/>
                <a:ahLst/>
                <a:cxnLst/>
                <a:rect l="l" t="t" r="r" b="b"/>
                <a:pathLst>
                  <a:path w="9268004" h="18005538">
                    <a:moveTo>
                      <a:pt x="0" y="0"/>
                    </a:moveTo>
                    <a:lnTo>
                      <a:pt x="9268004" y="0"/>
                    </a:lnTo>
                    <a:lnTo>
                      <a:pt x="9268004" y="18005538"/>
                    </a:lnTo>
                    <a:lnTo>
                      <a:pt x="0" y="18005538"/>
                    </a:lnTo>
                    <a:lnTo>
                      <a:pt x="0" y="0"/>
                    </a:lnTo>
                    <a:close/>
                  </a:path>
                </a:pathLst>
              </a:custGeom>
              <a:solidFill>
                <a:srgbClr val="FFFFFF"/>
              </a:solidFill>
            </p:spPr>
          </p:sp>
          <p:sp>
            <p:nvSpPr>
              <p:cNvPr id="17" name="Freeform 17"/>
              <p:cNvSpPr/>
              <p:nvPr/>
            </p:nvSpPr>
            <p:spPr>
              <a:xfrm>
                <a:off x="0" y="0"/>
                <a:ext cx="9412784" cy="18150317"/>
              </a:xfrm>
              <a:custGeom>
                <a:avLst/>
                <a:gdLst/>
                <a:ahLst/>
                <a:cxnLst/>
                <a:rect l="l" t="t" r="r" b="b"/>
                <a:pathLst>
                  <a:path w="9412784" h="18150317">
                    <a:moveTo>
                      <a:pt x="9268004" y="18005537"/>
                    </a:moveTo>
                    <a:lnTo>
                      <a:pt x="9412784" y="18005537"/>
                    </a:lnTo>
                    <a:lnTo>
                      <a:pt x="9412784" y="18150317"/>
                    </a:lnTo>
                    <a:lnTo>
                      <a:pt x="9268004" y="18150317"/>
                    </a:lnTo>
                    <a:lnTo>
                      <a:pt x="9268004" y="18005537"/>
                    </a:lnTo>
                    <a:close/>
                    <a:moveTo>
                      <a:pt x="0" y="144780"/>
                    </a:moveTo>
                    <a:lnTo>
                      <a:pt x="144780" y="144780"/>
                    </a:lnTo>
                    <a:lnTo>
                      <a:pt x="144780" y="18005537"/>
                    </a:lnTo>
                    <a:lnTo>
                      <a:pt x="0" y="18005537"/>
                    </a:lnTo>
                    <a:lnTo>
                      <a:pt x="0" y="144780"/>
                    </a:lnTo>
                    <a:close/>
                    <a:moveTo>
                      <a:pt x="0" y="18005537"/>
                    </a:moveTo>
                    <a:lnTo>
                      <a:pt x="144780" y="18005537"/>
                    </a:lnTo>
                    <a:lnTo>
                      <a:pt x="144780" y="18150317"/>
                    </a:lnTo>
                    <a:lnTo>
                      <a:pt x="0" y="18150317"/>
                    </a:lnTo>
                    <a:lnTo>
                      <a:pt x="0" y="18005537"/>
                    </a:lnTo>
                    <a:close/>
                    <a:moveTo>
                      <a:pt x="9268004" y="144780"/>
                    </a:moveTo>
                    <a:lnTo>
                      <a:pt x="9412784" y="144780"/>
                    </a:lnTo>
                    <a:lnTo>
                      <a:pt x="9412784" y="18005537"/>
                    </a:lnTo>
                    <a:lnTo>
                      <a:pt x="9268004" y="18005537"/>
                    </a:lnTo>
                    <a:lnTo>
                      <a:pt x="9268004" y="144780"/>
                    </a:lnTo>
                    <a:close/>
                    <a:moveTo>
                      <a:pt x="144780" y="18005537"/>
                    </a:moveTo>
                    <a:lnTo>
                      <a:pt x="9268004" y="18005537"/>
                    </a:lnTo>
                    <a:lnTo>
                      <a:pt x="9268004" y="18150317"/>
                    </a:lnTo>
                    <a:lnTo>
                      <a:pt x="144780" y="18150317"/>
                    </a:lnTo>
                    <a:lnTo>
                      <a:pt x="144780" y="18005537"/>
                    </a:lnTo>
                    <a:close/>
                    <a:moveTo>
                      <a:pt x="9268004" y="0"/>
                    </a:moveTo>
                    <a:lnTo>
                      <a:pt x="9412784" y="0"/>
                    </a:lnTo>
                    <a:lnTo>
                      <a:pt x="9412784" y="144780"/>
                    </a:lnTo>
                    <a:lnTo>
                      <a:pt x="9268004" y="144780"/>
                    </a:lnTo>
                    <a:lnTo>
                      <a:pt x="9268004" y="0"/>
                    </a:lnTo>
                    <a:close/>
                    <a:moveTo>
                      <a:pt x="0" y="0"/>
                    </a:moveTo>
                    <a:lnTo>
                      <a:pt x="144780" y="0"/>
                    </a:lnTo>
                    <a:lnTo>
                      <a:pt x="144780" y="144780"/>
                    </a:lnTo>
                    <a:lnTo>
                      <a:pt x="0" y="144780"/>
                    </a:lnTo>
                    <a:lnTo>
                      <a:pt x="0" y="0"/>
                    </a:lnTo>
                    <a:close/>
                    <a:moveTo>
                      <a:pt x="144780" y="0"/>
                    </a:moveTo>
                    <a:lnTo>
                      <a:pt x="9268004" y="0"/>
                    </a:lnTo>
                    <a:lnTo>
                      <a:pt x="9268004" y="144780"/>
                    </a:lnTo>
                    <a:lnTo>
                      <a:pt x="144780" y="144780"/>
                    </a:lnTo>
                    <a:lnTo>
                      <a:pt x="144780" y="0"/>
                    </a:lnTo>
                    <a:close/>
                  </a:path>
                </a:pathLst>
              </a:custGeom>
              <a:solidFill>
                <a:srgbClr val="7CB79D"/>
              </a:solidFill>
            </p:spPr>
          </p:sp>
        </p:grpSp>
        <p:sp>
          <p:nvSpPr>
            <p:cNvPr id="134" name="Rectangle 133"/>
            <p:cNvSpPr/>
            <p:nvPr/>
          </p:nvSpPr>
          <p:spPr>
            <a:xfrm>
              <a:off x="1003283" y="4514352"/>
              <a:ext cx="4406917" cy="1938992"/>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Hoàn </a:t>
              </a:r>
              <a:r>
                <a:rPr lang="pt-BR" sz="4000" kern="0" dirty="0">
                  <a:latin typeface="Arial"/>
                  <a:ea typeface="Calibri" panose="020F0502020204030204" pitchFamily="34" charset="0"/>
                  <a:cs typeface="Times New Roman" panose="02020603050405020304" pitchFamily="18" charset="0"/>
                  <a:sym typeface="Arial"/>
                </a:rPr>
                <a:t>thành các bài tập trong SBT. </a:t>
              </a:r>
            </a:p>
          </p:txBody>
        </p:sp>
      </p:grpSp>
      <p:grpSp>
        <p:nvGrpSpPr>
          <p:cNvPr id="143" name="Group 142"/>
          <p:cNvGrpSpPr/>
          <p:nvPr/>
        </p:nvGrpSpPr>
        <p:grpSpPr>
          <a:xfrm>
            <a:off x="4440330" y="955072"/>
            <a:ext cx="8894670" cy="1648141"/>
            <a:chOff x="4648200" y="342900"/>
            <a:chExt cx="8894670" cy="1648141"/>
          </a:xfrm>
        </p:grpSpPr>
        <p:grpSp>
          <p:nvGrpSpPr>
            <p:cNvPr id="10" name="Group 10"/>
            <p:cNvGrpSpPr/>
            <p:nvPr/>
          </p:nvGrpSpPr>
          <p:grpSpPr>
            <a:xfrm>
              <a:off x="4876800" y="342900"/>
              <a:ext cx="8666070" cy="1648141"/>
              <a:chOff x="0" y="0"/>
              <a:chExt cx="7501422" cy="1001853"/>
            </a:xfrm>
          </p:grpSpPr>
          <p:sp>
            <p:nvSpPr>
              <p:cNvPr id="11" name="Freeform 11"/>
              <p:cNvSpPr/>
              <p:nvPr/>
            </p:nvSpPr>
            <p:spPr>
              <a:xfrm>
                <a:off x="80010" y="80010"/>
                <a:ext cx="7408712" cy="909143"/>
              </a:xfrm>
              <a:custGeom>
                <a:avLst/>
                <a:gdLst/>
                <a:ahLst/>
                <a:cxnLst/>
                <a:rect l="l" t="t" r="r" b="b"/>
                <a:pathLst>
                  <a:path w="7408712" h="909143">
                    <a:moveTo>
                      <a:pt x="0" y="854533"/>
                    </a:moveTo>
                    <a:lnTo>
                      <a:pt x="0" y="909143"/>
                    </a:lnTo>
                    <a:lnTo>
                      <a:pt x="7408712" y="909143"/>
                    </a:lnTo>
                    <a:lnTo>
                      <a:pt x="7408712" y="0"/>
                    </a:lnTo>
                    <a:lnTo>
                      <a:pt x="7354102" y="0"/>
                    </a:lnTo>
                    <a:lnTo>
                      <a:pt x="7354102" y="854533"/>
                    </a:lnTo>
                    <a:close/>
                  </a:path>
                </a:pathLst>
              </a:custGeom>
              <a:solidFill>
                <a:srgbClr val="000000"/>
              </a:solidFill>
            </p:spPr>
          </p:sp>
          <p:sp>
            <p:nvSpPr>
              <p:cNvPr id="12" name="Freeform 12"/>
              <p:cNvSpPr/>
              <p:nvPr/>
            </p:nvSpPr>
            <p:spPr>
              <a:xfrm>
                <a:off x="67310" y="67310"/>
                <a:ext cx="7434112" cy="934543"/>
              </a:xfrm>
              <a:custGeom>
                <a:avLst/>
                <a:gdLst/>
                <a:ahLst/>
                <a:cxnLst/>
                <a:rect l="l" t="t" r="r" b="b"/>
                <a:pathLst>
                  <a:path w="7434112" h="934543">
                    <a:moveTo>
                      <a:pt x="7366802" y="0"/>
                    </a:moveTo>
                    <a:lnTo>
                      <a:pt x="7366802" y="12700"/>
                    </a:lnTo>
                    <a:lnTo>
                      <a:pt x="7421412" y="12700"/>
                    </a:lnTo>
                    <a:lnTo>
                      <a:pt x="7421412" y="921843"/>
                    </a:lnTo>
                    <a:lnTo>
                      <a:pt x="12700" y="921843"/>
                    </a:lnTo>
                    <a:lnTo>
                      <a:pt x="12700" y="867233"/>
                    </a:lnTo>
                    <a:lnTo>
                      <a:pt x="0" y="867233"/>
                    </a:lnTo>
                    <a:lnTo>
                      <a:pt x="0" y="934543"/>
                    </a:lnTo>
                    <a:lnTo>
                      <a:pt x="7434112" y="934543"/>
                    </a:lnTo>
                    <a:lnTo>
                      <a:pt x="7434112" y="0"/>
                    </a:lnTo>
                    <a:close/>
                  </a:path>
                </a:pathLst>
              </a:custGeom>
              <a:solidFill>
                <a:srgbClr val="000000"/>
              </a:solidFill>
            </p:spPr>
          </p:sp>
          <p:sp>
            <p:nvSpPr>
              <p:cNvPr id="13" name="Freeform 13"/>
              <p:cNvSpPr/>
              <p:nvPr/>
            </p:nvSpPr>
            <p:spPr>
              <a:xfrm>
                <a:off x="12700" y="12700"/>
                <a:ext cx="7408712" cy="909143"/>
              </a:xfrm>
              <a:custGeom>
                <a:avLst/>
                <a:gdLst/>
                <a:ahLst/>
                <a:cxnLst/>
                <a:rect l="l" t="t" r="r" b="b"/>
                <a:pathLst>
                  <a:path w="7408712" h="909143">
                    <a:moveTo>
                      <a:pt x="0" y="0"/>
                    </a:moveTo>
                    <a:lnTo>
                      <a:pt x="7408712" y="0"/>
                    </a:lnTo>
                    <a:lnTo>
                      <a:pt x="7408712" y="909143"/>
                    </a:lnTo>
                    <a:lnTo>
                      <a:pt x="0" y="909143"/>
                    </a:lnTo>
                    <a:close/>
                  </a:path>
                </a:pathLst>
              </a:custGeom>
              <a:solidFill>
                <a:srgbClr val="FDFB52"/>
              </a:solidFill>
            </p:spPr>
          </p:sp>
          <p:sp>
            <p:nvSpPr>
              <p:cNvPr id="14" name="Freeform 14"/>
              <p:cNvSpPr/>
              <p:nvPr/>
            </p:nvSpPr>
            <p:spPr>
              <a:xfrm>
                <a:off x="0" y="0"/>
                <a:ext cx="7434112" cy="934543"/>
              </a:xfrm>
              <a:custGeom>
                <a:avLst/>
                <a:gdLst/>
                <a:ahLst/>
                <a:cxnLst/>
                <a:rect l="l" t="t" r="r" b="b"/>
                <a:pathLst>
                  <a:path w="7434112" h="934543">
                    <a:moveTo>
                      <a:pt x="80010" y="934543"/>
                    </a:moveTo>
                    <a:lnTo>
                      <a:pt x="7434112" y="934543"/>
                    </a:lnTo>
                    <a:lnTo>
                      <a:pt x="7434112" y="80010"/>
                    </a:lnTo>
                    <a:lnTo>
                      <a:pt x="7434112" y="67310"/>
                    </a:lnTo>
                    <a:lnTo>
                      <a:pt x="7434112" y="0"/>
                    </a:lnTo>
                    <a:lnTo>
                      <a:pt x="0" y="0"/>
                    </a:lnTo>
                    <a:lnTo>
                      <a:pt x="0" y="934543"/>
                    </a:lnTo>
                    <a:lnTo>
                      <a:pt x="67310" y="934543"/>
                    </a:lnTo>
                    <a:lnTo>
                      <a:pt x="80010" y="934543"/>
                    </a:lnTo>
                    <a:close/>
                    <a:moveTo>
                      <a:pt x="12700" y="12700"/>
                    </a:moveTo>
                    <a:lnTo>
                      <a:pt x="7421412" y="12700"/>
                    </a:lnTo>
                    <a:lnTo>
                      <a:pt x="7421412" y="921843"/>
                    </a:lnTo>
                    <a:lnTo>
                      <a:pt x="12700" y="921843"/>
                    </a:lnTo>
                    <a:lnTo>
                      <a:pt x="12700" y="12700"/>
                    </a:lnTo>
                    <a:close/>
                  </a:path>
                </a:pathLst>
              </a:custGeom>
              <a:solidFill>
                <a:srgbClr val="000000"/>
              </a:solidFill>
            </p:spPr>
          </p:sp>
        </p:grpSp>
        <p:sp>
          <p:nvSpPr>
            <p:cNvPr id="142" name="TextBox 141">
              <a:extLst>
                <a:ext uri="{FF2B5EF4-FFF2-40B4-BE49-F238E27FC236}">
                  <a16:creationId xmlns:a16="http://schemas.microsoft.com/office/drawing/2014/main" id="{6638C00F-E8A5-4110-A1AA-8DBFC98EA542}"/>
                </a:ext>
              </a:extLst>
            </p:cNvPr>
            <p:cNvSpPr txBox="1"/>
            <p:nvPr/>
          </p:nvSpPr>
          <p:spPr>
            <a:xfrm>
              <a:off x="4648200" y="697015"/>
              <a:ext cx="8610600" cy="1015663"/>
            </a:xfrm>
            <a:prstGeom prst="rect">
              <a:avLst/>
            </a:prstGeom>
            <a:noFill/>
          </p:spPr>
          <p:txBody>
            <a:bodyPr wrap="square" rtlCol="0">
              <a:spAutoFit/>
            </a:bodyPr>
            <a:lstStyle/>
            <a:p>
              <a:pPr algn="r"/>
              <a:r>
                <a:rPr lang="en-US" sz="6000" b="1" dirty="0" smtClean="0">
                  <a:solidFill>
                    <a:srgbClr val="FF0000"/>
                  </a:solidFill>
                  <a:latin typeface="Arial" panose="020B0604020202020204" pitchFamily="34" charset="0"/>
                  <a:cs typeface="Arial" panose="020B0604020202020204" pitchFamily="34" charset="0"/>
                </a:rPr>
                <a:t>HƯỚNG DẪN VỀ NHÀ</a:t>
              </a:r>
              <a:endParaRPr lang="en-US" sz="6000" dirty="0">
                <a:solidFill>
                  <a:srgbClr val="FF0000"/>
                </a:solidFill>
              </a:endParaRPr>
            </a:p>
          </p:txBody>
        </p:sp>
      </p:grpSp>
      <p:pic>
        <p:nvPicPr>
          <p:cNvPr id="150" name="Picture 2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800" y="9182100"/>
            <a:ext cx="1199188" cy="754398"/>
          </a:xfrm>
          <a:prstGeom prst="rect">
            <a:avLst/>
          </a:prstGeom>
        </p:spPr>
      </p:pic>
      <p:pic>
        <p:nvPicPr>
          <p:cNvPr id="151" name="Picture 2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896680" y="9018167"/>
            <a:ext cx="925933" cy="925933"/>
          </a:xfrm>
          <a:prstGeom prst="rect">
            <a:avLst/>
          </a:prstGeom>
        </p:spPr>
      </p:pic>
      <p:pic>
        <p:nvPicPr>
          <p:cNvPr id="152" name="Picture 2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021125" y="9120813"/>
            <a:ext cx="876971" cy="876971"/>
          </a:xfrm>
          <a:prstGeom prst="rect">
            <a:avLst/>
          </a:prstGeom>
        </p:spPr>
      </p:pic>
      <p:pic>
        <p:nvPicPr>
          <p:cNvPr id="153" name="Picture 3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a:off x="16800512" y="9066212"/>
            <a:ext cx="877888" cy="877888"/>
          </a:xfrm>
          <a:prstGeom prst="rect">
            <a:avLst/>
          </a:prstGeom>
        </p:spPr>
      </p:pic>
      <p:grpSp>
        <p:nvGrpSpPr>
          <p:cNvPr id="156" name="Group 155"/>
          <p:cNvGrpSpPr/>
          <p:nvPr/>
        </p:nvGrpSpPr>
        <p:grpSpPr>
          <a:xfrm>
            <a:off x="6516431" y="3729851"/>
            <a:ext cx="5481637" cy="3797740"/>
            <a:chOff x="6516431" y="3729851"/>
            <a:chExt cx="5481637" cy="3797740"/>
          </a:xfrm>
        </p:grpSpPr>
        <p:grpSp>
          <p:nvGrpSpPr>
            <p:cNvPr id="144" name="Group 15"/>
            <p:cNvGrpSpPr/>
            <p:nvPr/>
          </p:nvGrpSpPr>
          <p:grpSpPr>
            <a:xfrm>
              <a:off x="6516431" y="3729851"/>
              <a:ext cx="5481637" cy="3797740"/>
              <a:chOff x="0" y="0"/>
              <a:chExt cx="9412784" cy="18150317"/>
            </a:xfrm>
          </p:grpSpPr>
          <p:sp>
            <p:nvSpPr>
              <p:cNvPr id="145" name="Freeform 16"/>
              <p:cNvSpPr/>
              <p:nvPr/>
            </p:nvSpPr>
            <p:spPr>
              <a:xfrm>
                <a:off x="72390" y="72390"/>
                <a:ext cx="9268004" cy="18005538"/>
              </a:xfrm>
              <a:custGeom>
                <a:avLst/>
                <a:gdLst/>
                <a:ahLst/>
                <a:cxnLst/>
                <a:rect l="l" t="t" r="r" b="b"/>
                <a:pathLst>
                  <a:path w="9268004" h="18005538">
                    <a:moveTo>
                      <a:pt x="0" y="0"/>
                    </a:moveTo>
                    <a:lnTo>
                      <a:pt x="9268004" y="0"/>
                    </a:lnTo>
                    <a:lnTo>
                      <a:pt x="9268004" y="18005538"/>
                    </a:lnTo>
                    <a:lnTo>
                      <a:pt x="0" y="18005538"/>
                    </a:lnTo>
                    <a:lnTo>
                      <a:pt x="0" y="0"/>
                    </a:lnTo>
                    <a:close/>
                  </a:path>
                </a:pathLst>
              </a:custGeom>
              <a:solidFill>
                <a:srgbClr val="FFFFFF"/>
              </a:solidFill>
            </p:spPr>
          </p:sp>
          <p:sp>
            <p:nvSpPr>
              <p:cNvPr id="146" name="Freeform 17"/>
              <p:cNvSpPr/>
              <p:nvPr/>
            </p:nvSpPr>
            <p:spPr>
              <a:xfrm>
                <a:off x="0" y="0"/>
                <a:ext cx="9412784" cy="18150317"/>
              </a:xfrm>
              <a:custGeom>
                <a:avLst/>
                <a:gdLst/>
                <a:ahLst/>
                <a:cxnLst/>
                <a:rect l="l" t="t" r="r" b="b"/>
                <a:pathLst>
                  <a:path w="9412784" h="18150317">
                    <a:moveTo>
                      <a:pt x="9268004" y="18005537"/>
                    </a:moveTo>
                    <a:lnTo>
                      <a:pt x="9412784" y="18005537"/>
                    </a:lnTo>
                    <a:lnTo>
                      <a:pt x="9412784" y="18150317"/>
                    </a:lnTo>
                    <a:lnTo>
                      <a:pt x="9268004" y="18150317"/>
                    </a:lnTo>
                    <a:lnTo>
                      <a:pt x="9268004" y="18005537"/>
                    </a:lnTo>
                    <a:close/>
                    <a:moveTo>
                      <a:pt x="0" y="144780"/>
                    </a:moveTo>
                    <a:lnTo>
                      <a:pt x="144780" y="144780"/>
                    </a:lnTo>
                    <a:lnTo>
                      <a:pt x="144780" y="18005537"/>
                    </a:lnTo>
                    <a:lnTo>
                      <a:pt x="0" y="18005537"/>
                    </a:lnTo>
                    <a:lnTo>
                      <a:pt x="0" y="144780"/>
                    </a:lnTo>
                    <a:close/>
                    <a:moveTo>
                      <a:pt x="0" y="18005537"/>
                    </a:moveTo>
                    <a:lnTo>
                      <a:pt x="144780" y="18005537"/>
                    </a:lnTo>
                    <a:lnTo>
                      <a:pt x="144780" y="18150317"/>
                    </a:lnTo>
                    <a:lnTo>
                      <a:pt x="0" y="18150317"/>
                    </a:lnTo>
                    <a:lnTo>
                      <a:pt x="0" y="18005537"/>
                    </a:lnTo>
                    <a:close/>
                    <a:moveTo>
                      <a:pt x="9268004" y="144780"/>
                    </a:moveTo>
                    <a:lnTo>
                      <a:pt x="9412784" y="144780"/>
                    </a:lnTo>
                    <a:lnTo>
                      <a:pt x="9412784" y="18005537"/>
                    </a:lnTo>
                    <a:lnTo>
                      <a:pt x="9268004" y="18005537"/>
                    </a:lnTo>
                    <a:lnTo>
                      <a:pt x="9268004" y="144780"/>
                    </a:lnTo>
                    <a:close/>
                    <a:moveTo>
                      <a:pt x="144780" y="18005537"/>
                    </a:moveTo>
                    <a:lnTo>
                      <a:pt x="9268004" y="18005537"/>
                    </a:lnTo>
                    <a:lnTo>
                      <a:pt x="9268004" y="18150317"/>
                    </a:lnTo>
                    <a:lnTo>
                      <a:pt x="144780" y="18150317"/>
                    </a:lnTo>
                    <a:lnTo>
                      <a:pt x="144780" y="18005537"/>
                    </a:lnTo>
                    <a:close/>
                    <a:moveTo>
                      <a:pt x="9268004" y="0"/>
                    </a:moveTo>
                    <a:lnTo>
                      <a:pt x="9412784" y="0"/>
                    </a:lnTo>
                    <a:lnTo>
                      <a:pt x="9412784" y="144780"/>
                    </a:lnTo>
                    <a:lnTo>
                      <a:pt x="9268004" y="144780"/>
                    </a:lnTo>
                    <a:lnTo>
                      <a:pt x="9268004" y="0"/>
                    </a:lnTo>
                    <a:close/>
                    <a:moveTo>
                      <a:pt x="0" y="0"/>
                    </a:moveTo>
                    <a:lnTo>
                      <a:pt x="144780" y="0"/>
                    </a:lnTo>
                    <a:lnTo>
                      <a:pt x="144780" y="144780"/>
                    </a:lnTo>
                    <a:lnTo>
                      <a:pt x="0" y="144780"/>
                    </a:lnTo>
                    <a:lnTo>
                      <a:pt x="0" y="0"/>
                    </a:lnTo>
                    <a:close/>
                    <a:moveTo>
                      <a:pt x="144780" y="0"/>
                    </a:moveTo>
                    <a:lnTo>
                      <a:pt x="9268004" y="0"/>
                    </a:lnTo>
                    <a:lnTo>
                      <a:pt x="9268004" y="144780"/>
                    </a:lnTo>
                    <a:lnTo>
                      <a:pt x="144780" y="144780"/>
                    </a:lnTo>
                    <a:lnTo>
                      <a:pt x="144780" y="0"/>
                    </a:lnTo>
                    <a:close/>
                  </a:path>
                </a:pathLst>
              </a:custGeom>
              <a:solidFill>
                <a:srgbClr val="7CB79D"/>
              </a:solidFill>
            </p:spPr>
          </p:sp>
        </p:grpSp>
        <p:sp>
          <p:nvSpPr>
            <p:cNvPr id="155" name="Rectangle 154"/>
            <p:cNvSpPr/>
            <p:nvPr/>
          </p:nvSpPr>
          <p:spPr>
            <a:xfrm>
              <a:off x="6861297" y="4569122"/>
              <a:ext cx="4791904" cy="1938992"/>
            </a:xfrm>
            <a:prstGeom prst="rect">
              <a:avLst/>
            </a:prstGeom>
          </p:spPr>
          <p:txBody>
            <a:bodyPr wrap="square">
              <a:spAutoFit/>
            </a:bodyPr>
            <a:lstStyle/>
            <a:p>
              <a:pPr algn="ctr">
                <a:lnSpc>
                  <a:spcPct val="150000"/>
                </a:lnSpc>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Ghi </a:t>
              </a:r>
              <a:r>
                <a:rPr lang="pt-BR" sz="4000" kern="0" dirty="0">
                  <a:latin typeface="Arial"/>
                  <a:ea typeface="Calibri" panose="020F0502020204030204" pitchFamily="34" charset="0"/>
                  <a:cs typeface="Times New Roman" panose="02020603050405020304" pitchFamily="18" charset="0"/>
                  <a:sym typeface="Arial"/>
                </a:rPr>
                <a:t>nhớ </a:t>
              </a:r>
              <a:endParaRPr lang="pt-BR" sz="4000" kern="0" dirty="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pt-BR" sz="4000" kern="0" dirty="0" smtClean="0">
                  <a:latin typeface="Arial"/>
                  <a:ea typeface="Calibri" panose="020F0502020204030204" pitchFamily="34" charset="0"/>
                  <a:cs typeface="Times New Roman" panose="02020603050405020304" pitchFamily="18" charset="0"/>
                  <a:sym typeface="Arial"/>
                </a:rPr>
                <a:t>kiến </a:t>
              </a:r>
              <a:r>
                <a:rPr lang="pt-BR" sz="4000" kern="0" dirty="0">
                  <a:latin typeface="Arial"/>
                  <a:ea typeface="Calibri" panose="020F0502020204030204" pitchFamily="34" charset="0"/>
                  <a:cs typeface="Times New Roman" panose="02020603050405020304" pitchFamily="18" charset="0"/>
                  <a:sym typeface="Arial"/>
                </a:rPr>
                <a:t>thức trong bài. </a:t>
              </a:r>
            </a:p>
          </p:txBody>
        </p:sp>
      </p:grpSp>
      <p:grpSp>
        <p:nvGrpSpPr>
          <p:cNvPr id="158" name="Group 157"/>
          <p:cNvGrpSpPr/>
          <p:nvPr/>
        </p:nvGrpSpPr>
        <p:grpSpPr>
          <a:xfrm>
            <a:off x="12570219" y="3697194"/>
            <a:ext cx="5481637" cy="3797740"/>
            <a:chOff x="12570219" y="3697194"/>
            <a:chExt cx="5481637" cy="3797740"/>
          </a:xfrm>
        </p:grpSpPr>
        <p:grpSp>
          <p:nvGrpSpPr>
            <p:cNvPr id="147" name="Group 15"/>
            <p:cNvGrpSpPr/>
            <p:nvPr/>
          </p:nvGrpSpPr>
          <p:grpSpPr>
            <a:xfrm>
              <a:off x="12570219" y="3697194"/>
              <a:ext cx="5481637" cy="3797740"/>
              <a:chOff x="0" y="0"/>
              <a:chExt cx="9412784" cy="18150317"/>
            </a:xfrm>
          </p:grpSpPr>
          <p:sp>
            <p:nvSpPr>
              <p:cNvPr id="148" name="Freeform 16"/>
              <p:cNvSpPr/>
              <p:nvPr/>
            </p:nvSpPr>
            <p:spPr>
              <a:xfrm>
                <a:off x="72390" y="72390"/>
                <a:ext cx="9268004" cy="18005538"/>
              </a:xfrm>
              <a:custGeom>
                <a:avLst/>
                <a:gdLst/>
                <a:ahLst/>
                <a:cxnLst/>
                <a:rect l="l" t="t" r="r" b="b"/>
                <a:pathLst>
                  <a:path w="9268004" h="18005538">
                    <a:moveTo>
                      <a:pt x="0" y="0"/>
                    </a:moveTo>
                    <a:lnTo>
                      <a:pt x="9268004" y="0"/>
                    </a:lnTo>
                    <a:lnTo>
                      <a:pt x="9268004" y="18005538"/>
                    </a:lnTo>
                    <a:lnTo>
                      <a:pt x="0" y="18005538"/>
                    </a:lnTo>
                    <a:lnTo>
                      <a:pt x="0" y="0"/>
                    </a:lnTo>
                    <a:close/>
                  </a:path>
                </a:pathLst>
              </a:custGeom>
              <a:solidFill>
                <a:srgbClr val="FFFFFF"/>
              </a:solidFill>
            </p:spPr>
          </p:sp>
          <p:sp>
            <p:nvSpPr>
              <p:cNvPr id="149" name="Freeform 17"/>
              <p:cNvSpPr/>
              <p:nvPr/>
            </p:nvSpPr>
            <p:spPr>
              <a:xfrm>
                <a:off x="0" y="0"/>
                <a:ext cx="9412784" cy="18150317"/>
              </a:xfrm>
              <a:custGeom>
                <a:avLst/>
                <a:gdLst/>
                <a:ahLst/>
                <a:cxnLst/>
                <a:rect l="l" t="t" r="r" b="b"/>
                <a:pathLst>
                  <a:path w="9412784" h="18150317">
                    <a:moveTo>
                      <a:pt x="9268004" y="18005537"/>
                    </a:moveTo>
                    <a:lnTo>
                      <a:pt x="9412784" y="18005537"/>
                    </a:lnTo>
                    <a:lnTo>
                      <a:pt x="9412784" y="18150317"/>
                    </a:lnTo>
                    <a:lnTo>
                      <a:pt x="9268004" y="18150317"/>
                    </a:lnTo>
                    <a:lnTo>
                      <a:pt x="9268004" y="18005537"/>
                    </a:lnTo>
                    <a:close/>
                    <a:moveTo>
                      <a:pt x="0" y="144780"/>
                    </a:moveTo>
                    <a:lnTo>
                      <a:pt x="144780" y="144780"/>
                    </a:lnTo>
                    <a:lnTo>
                      <a:pt x="144780" y="18005537"/>
                    </a:lnTo>
                    <a:lnTo>
                      <a:pt x="0" y="18005537"/>
                    </a:lnTo>
                    <a:lnTo>
                      <a:pt x="0" y="144780"/>
                    </a:lnTo>
                    <a:close/>
                    <a:moveTo>
                      <a:pt x="0" y="18005537"/>
                    </a:moveTo>
                    <a:lnTo>
                      <a:pt x="144780" y="18005537"/>
                    </a:lnTo>
                    <a:lnTo>
                      <a:pt x="144780" y="18150317"/>
                    </a:lnTo>
                    <a:lnTo>
                      <a:pt x="0" y="18150317"/>
                    </a:lnTo>
                    <a:lnTo>
                      <a:pt x="0" y="18005537"/>
                    </a:lnTo>
                    <a:close/>
                    <a:moveTo>
                      <a:pt x="9268004" y="144780"/>
                    </a:moveTo>
                    <a:lnTo>
                      <a:pt x="9412784" y="144780"/>
                    </a:lnTo>
                    <a:lnTo>
                      <a:pt x="9412784" y="18005537"/>
                    </a:lnTo>
                    <a:lnTo>
                      <a:pt x="9268004" y="18005537"/>
                    </a:lnTo>
                    <a:lnTo>
                      <a:pt x="9268004" y="144780"/>
                    </a:lnTo>
                    <a:close/>
                    <a:moveTo>
                      <a:pt x="144780" y="18005537"/>
                    </a:moveTo>
                    <a:lnTo>
                      <a:pt x="9268004" y="18005537"/>
                    </a:lnTo>
                    <a:lnTo>
                      <a:pt x="9268004" y="18150317"/>
                    </a:lnTo>
                    <a:lnTo>
                      <a:pt x="144780" y="18150317"/>
                    </a:lnTo>
                    <a:lnTo>
                      <a:pt x="144780" y="18005537"/>
                    </a:lnTo>
                    <a:close/>
                    <a:moveTo>
                      <a:pt x="9268004" y="0"/>
                    </a:moveTo>
                    <a:lnTo>
                      <a:pt x="9412784" y="0"/>
                    </a:lnTo>
                    <a:lnTo>
                      <a:pt x="9412784" y="144780"/>
                    </a:lnTo>
                    <a:lnTo>
                      <a:pt x="9268004" y="144780"/>
                    </a:lnTo>
                    <a:lnTo>
                      <a:pt x="9268004" y="0"/>
                    </a:lnTo>
                    <a:close/>
                    <a:moveTo>
                      <a:pt x="0" y="0"/>
                    </a:moveTo>
                    <a:lnTo>
                      <a:pt x="144780" y="0"/>
                    </a:lnTo>
                    <a:lnTo>
                      <a:pt x="144780" y="144780"/>
                    </a:lnTo>
                    <a:lnTo>
                      <a:pt x="0" y="144780"/>
                    </a:lnTo>
                    <a:lnTo>
                      <a:pt x="0" y="0"/>
                    </a:lnTo>
                    <a:close/>
                    <a:moveTo>
                      <a:pt x="144780" y="0"/>
                    </a:moveTo>
                    <a:lnTo>
                      <a:pt x="9268004" y="0"/>
                    </a:lnTo>
                    <a:lnTo>
                      <a:pt x="9268004" y="144780"/>
                    </a:lnTo>
                    <a:lnTo>
                      <a:pt x="144780" y="144780"/>
                    </a:lnTo>
                    <a:lnTo>
                      <a:pt x="144780" y="0"/>
                    </a:lnTo>
                    <a:close/>
                  </a:path>
                </a:pathLst>
              </a:custGeom>
              <a:solidFill>
                <a:srgbClr val="7CB79D"/>
              </a:solidFill>
            </p:spPr>
          </p:sp>
        </p:grpSp>
        <p:sp>
          <p:nvSpPr>
            <p:cNvPr id="157" name="Rectangle 156"/>
            <p:cNvSpPr/>
            <p:nvPr/>
          </p:nvSpPr>
          <p:spPr>
            <a:xfrm>
              <a:off x="12917176" y="4197560"/>
              <a:ext cx="4837424" cy="2862322"/>
            </a:xfrm>
            <a:prstGeom prst="rect">
              <a:avLst/>
            </a:prstGeom>
          </p:spPr>
          <p:txBody>
            <a:bodyPr wrap="square">
              <a:spAutoFit/>
            </a:bodyPr>
            <a:lstStyle/>
            <a:p>
              <a:pPr algn="ctr">
                <a:lnSpc>
                  <a:spcPct val="150000"/>
                </a:lnSpc>
                <a:buClr>
                  <a:srgbClr val="000000"/>
                </a:buClr>
                <a:buFont typeface="Arial"/>
                <a:buNone/>
              </a:pPr>
              <a:r>
                <a:rPr lang="vi-VN" sz="4000" kern="0" smtClea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smtClean="0">
                  <a:latin typeface="Arial"/>
                  <a:ea typeface="Calibri" panose="020F0502020204030204" pitchFamily="34" charset="0"/>
                  <a:cs typeface="Times New Roman" panose="02020603050405020304" pitchFamily="18" charset="0"/>
                  <a:sym typeface="Arial"/>
                </a:rPr>
                <a:t>"</a:t>
              </a:r>
              <a:r>
                <a:rPr lang="en-US" sz="4000" b="1" kern="0">
                  <a:latin typeface="Arial"/>
                  <a:ea typeface="Calibri" panose="020F0502020204030204" pitchFamily="34" charset="0"/>
                  <a:cs typeface="Times New Roman" panose="02020603050405020304" pitchFamily="18" charset="0"/>
                  <a:sym typeface="Arial"/>
                </a:rPr>
                <a:t>Bài 11. Hình thang cân</a:t>
              </a:r>
              <a:r>
                <a:rPr lang="vi-VN" sz="4000" b="1" kern="0" smtClean="0">
                  <a:latin typeface="Arial"/>
                  <a:ea typeface="Calibri" panose="020F0502020204030204" pitchFamily="34" charset="0"/>
                  <a:cs typeface="Times New Roman" panose="02020603050405020304" pitchFamily="18" charset="0"/>
                  <a:sym typeface="Arial"/>
                </a:rPr>
                <a:t>".</a:t>
              </a:r>
              <a:endParaRPr lang="pt-BR" sz="4000" b="1" kern="0" dirty="0">
                <a:latin typeface="Arial"/>
                <a:ea typeface="Calibri" panose="020F0502020204030204" pitchFamily="34" charset="0"/>
                <a:cs typeface="Times New Roman" panose="02020603050405020304" pitchFamily="18"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barn(inVertical)">
                                      <p:cBhvr>
                                        <p:cTn id="7" dur="500"/>
                                        <p:tgtEl>
                                          <p:spTgt spid="143"/>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154"/>
                                        </p:tgtEl>
                                        <p:attrNameLst>
                                          <p:attrName>style.visibility</p:attrName>
                                        </p:attrNameLst>
                                      </p:cBhvr>
                                      <p:to>
                                        <p:strVal val="visible"/>
                                      </p:to>
                                    </p:set>
                                    <p:anim calcmode="lin" valueType="num">
                                      <p:cBhvr>
                                        <p:cTn id="11" dur="500" fill="hold"/>
                                        <p:tgtEl>
                                          <p:spTgt spid="154"/>
                                        </p:tgtEl>
                                        <p:attrNameLst>
                                          <p:attrName>ppt_w</p:attrName>
                                        </p:attrNameLst>
                                      </p:cBhvr>
                                      <p:tavLst>
                                        <p:tav tm="0">
                                          <p:val>
                                            <p:fltVal val="0"/>
                                          </p:val>
                                        </p:tav>
                                        <p:tav tm="100000">
                                          <p:val>
                                            <p:strVal val="#ppt_w"/>
                                          </p:val>
                                        </p:tav>
                                      </p:tavLst>
                                    </p:anim>
                                    <p:anim calcmode="lin" valueType="num">
                                      <p:cBhvr>
                                        <p:cTn id="12" dur="500" fill="hold"/>
                                        <p:tgtEl>
                                          <p:spTgt spid="154"/>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7" presetClass="entr" presetSubtype="10" fill="hold" nodeType="afterEffect">
                                  <p:stCondLst>
                                    <p:cond delay="0"/>
                                  </p:stCondLst>
                                  <p:childTnLst>
                                    <p:set>
                                      <p:cBhvr>
                                        <p:cTn id="15" dur="1" fill="hold">
                                          <p:stCondLst>
                                            <p:cond delay="0"/>
                                          </p:stCondLst>
                                        </p:cTn>
                                        <p:tgtEl>
                                          <p:spTgt spid="156"/>
                                        </p:tgtEl>
                                        <p:attrNameLst>
                                          <p:attrName>style.visibility</p:attrName>
                                        </p:attrNameLst>
                                      </p:cBhvr>
                                      <p:to>
                                        <p:strVal val="visible"/>
                                      </p:to>
                                    </p:set>
                                    <p:anim calcmode="lin" valueType="num">
                                      <p:cBhvr>
                                        <p:cTn id="16" dur="500" fill="hold"/>
                                        <p:tgtEl>
                                          <p:spTgt spid="156"/>
                                        </p:tgtEl>
                                        <p:attrNameLst>
                                          <p:attrName>ppt_w</p:attrName>
                                        </p:attrNameLst>
                                      </p:cBhvr>
                                      <p:tavLst>
                                        <p:tav tm="0">
                                          <p:val>
                                            <p:fltVal val="0"/>
                                          </p:val>
                                        </p:tav>
                                        <p:tav tm="100000">
                                          <p:val>
                                            <p:strVal val="#ppt_w"/>
                                          </p:val>
                                        </p:tav>
                                      </p:tavLst>
                                    </p:anim>
                                    <p:anim calcmode="lin" valueType="num">
                                      <p:cBhvr>
                                        <p:cTn id="17" dur="500" fill="hold"/>
                                        <p:tgtEl>
                                          <p:spTgt spid="156"/>
                                        </p:tgtEl>
                                        <p:attrNameLst>
                                          <p:attrName>ppt_h</p:attrName>
                                        </p:attrNameLst>
                                      </p:cBhvr>
                                      <p:tavLst>
                                        <p:tav tm="0">
                                          <p:val>
                                            <p:strVal val="#ppt_h"/>
                                          </p:val>
                                        </p:tav>
                                        <p:tav tm="100000">
                                          <p:val>
                                            <p:strVal val="#ppt_h"/>
                                          </p:val>
                                        </p:tav>
                                      </p:tavLst>
                                    </p:anim>
                                  </p:childTnLst>
                                </p:cTn>
                              </p:par>
                            </p:childTnLst>
                          </p:cTn>
                        </p:par>
                        <p:par>
                          <p:cTn id="18" fill="hold">
                            <p:stCondLst>
                              <p:cond delay="1500"/>
                            </p:stCondLst>
                            <p:childTnLst>
                              <p:par>
                                <p:cTn id="19" presetID="17" presetClass="entr" presetSubtype="10" fill="hold" nodeType="afterEffect">
                                  <p:stCondLst>
                                    <p:cond delay="0"/>
                                  </p:stCondLst>
                                  <p:childTnLst>
                                    <p:set>
                                      <p:cBhvr>
                                        <p:cTn id="20" dur="1" fill="hold">
                                          <p:stCondLst>
                                            <p:cond delay="0"/>
                                          </p:stCondLst>
                                        </p:cTn>
                                        <p:tgtEl>
                                          <p:spTgt spid="158"/>
                                        </p:tgtEl>
                                        <p:attrNameLst>
                                          <p:attrName>style.visibility</p:attrName>
                                        </p:attrNameLst>
                                      </p:cBhvr>
                                      <p:to>
                                        <p:strVal val="visible"/>
                                      </p:to>
                                    </p:set>
                                    <p:anim calcmode="lin" valueType="num">
                                      <p:cBhvr>
                                        <p:cTn id="21" dur="500" fill="hold"/>
                                        <p:tgtEl>
                                          <p:spTgt spid="158"/>
                                        </p:tgtEl>
                                        <p:attrNameLst>
                                          <p:attrName>ppt_w</p:attrName>
                                        </p:attrNameLst>
                                      </p:cBhvr>
                                      <p:tavLst>
                                        <p:tav tm="0">
                                          <p:val>
                                            <p:fltVal val="0"/>
                                          </p:val>
                                        </p:tav>
                                        <p:tav tm="100000">
                                          <p:val>
                                            <p:strVal val="#ppt_w"/>
                                          </p:val>
                                        </p:tav>
                                      </p:tavLst>
                                    </p:anim>
                                    <p:anim calcmode="lin" valueType="num">
                                      <p:cBhvr>
                                        <p:cTn id="22" dur="500" fill="hold"/>
                                        <p:tgtEl>
                                          <p:spTgt spid="15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4" name="Group 4"/>
          <p:cNvGrpSpPr/>
          <p:nvPr/>
        </p:nvGrpSpPr>
        <p:grpSpPr>
          <a:xfrm>
            <a:off x="3180244" y="2597861"/>
            <a:ext cx="11678755" cy="5593639"/>
            <a:chOff x="0" y="0"/>
            <a:chExt cx="5019358" cy="1000967"/>
          </a:xfrm>
        </p:grpSpPr>
        <p:sp>
          <p:nvSpPr>
            <p:cNvPr id="5" name="Freeform 5"/>
            <p:cNvSpPr/>
            <p:nvPr/>
          </p:nvSpPr>
          <p:spPr>
            <a:xfrm>
              <a:off x="80010" y="80010"/>
              <a:ext cx="4926648" cy="908257"/>
            </a:xfrm>
            <a:custGeom>
              <a:avLst/>
              <a:gdLst/>
              <a:ahLst/>
              <a:cxnLst/>
              <a:rect l="l" t="t" r="r" b="b"/>
              <a:pathLst>
                <a:path w="4926648" h="908257">
                  <a:moveTo>
                    <a:pt x="0" y="853647"/>
                  </a:moveTo>
                  <a:lnTo>
                    <a:pt x="0" y="908257"/>
                  </a:lnTo>
                  <a:lnTo>
                    <a:pt x="4926648" y="908257"/>
                  </a:lnTo>
                  <a:lnTo>
                    <a:pt x="4926648" y="0"/>
                  </a:lnTo>
                  <a:lnTo>
                    <a:pt x="4872038" y="0"/>
                  </a:lnTo>
                  <a:lnTo>
                    <a:pt x="4872038" y="853647"/>
                  </a:lnTo>
                  <a:close/>
                </a:path>
              </a:pathLst>
            </a:custGeom>
            <a:solidFill>
              <a:srgbClr val="000000"/>
            </a:solidFill>
          </p:spPr>
        </p:sp>
        <p:sp>
          <p:nvSpPr>
            <p:cNvPr id="6" name="Freeform 6"/>
            <p:cNvSpPr/>
            <p:nvPr/>
          </p:nvSpPr>
          <p:spPr>
            <a:xfrm>
              <a:off x="67310" y="67310"/>
              <a:ext cx="4952048" cy="933657"/>
            </a:xfrm>
            <a:custGeom>
              <a:avLst/>
              <a:gdLst/>
              <a:ahLst/>
              <a:cxnLst/>
              <a:rect l="l" t="t" r="r" b="b"/>
              <a:pathLst>
                <a:path w="4952048" h="933657">
                  <a:moveTo>
                    <a:pt x="4884738" y="0"/>
                  </a:moveTo>
                  <a:lnTo>
                    <a:pt x="4884738" y="12700"/>
                  </a:lnTo>
                  <a:lnTo>
                    <a:pt x="4939348" y="12700"/>
                  </a:lnTo>
                  <a:lnTo>
                    <a:pt x="4939348" y="920957"/>
                  </a:lnTo>
                  <a:lnTo>
                    <a:pt x="12700" y="920957"/>
                  </a:lnTo>
                  <a:lnTo>
                    <a:pt x="12700" y="866347"/>
                  </a:lnTo>
                  <a:lnTo>
                    <a:pt x="0" y="866347"/>
                  </a:lnTo>
                  <a:lnTo>
                    <a:pt x="0" y="933657"/>
                  </a:lnTo>
                  <a:lnTo>
                    <a:pt x="4952048" y="933657"/>
                  </a:lnTo>
                  <a:lnTo>
                    <a:pt x="4952048" y="0"/>
                  </a:lnTo>
                  <a:close/>
                </a:path>
              </a:pathLst>
            </a:custGeom>
            <a:solidFill>
              <a:srgbClr val="000000"/>
            </a:solidFill>
          </p:spPr>
        </p:sp>
        <p:sp>
          <p:nvSpPr>
            <p:cNvPr id="7" name="Freeform 7"/>
            <p:cNvSpPr/>
            <p:nvPr/>
          </p:nvSpPr>
          <p:spPr>
            <a:xfrm>
              <a:off x="12700" y="12700"/>
              <a:ext cx="4926648" cy="908257"/>
            </a:xfrm>
            <a:custGeom>
              <a:avLst/>
              <a:gdLst/>
              <a:ahLst/>
              <a:cxnLst/>
              <a:rect l="l" t="t" r="r" b="b"/>
              <a:pathLst>
                <a:path w="4926648" h="908257">
                  <a:moveTo>
                    <a:pt x="0" y="0"/>
                  </a:moveTo>
                  <a:lnTo>
                    <a:pt x="4926648" y="0"/>
                  </a:lnTo>
                  <a:lnTo>
                    <a:pt x="4926648" y="908257"/>
                  </a:lnTo>
                  <a:lnTo>
                    <a:pt x="0" y="908257"/>
                  </a:lnTo>
                  <a:close/>
                </a:path>
              </a:pathLst>
            </a:custGeom>
            <a:solidFill>
              <a:srgbClr val="DBFF6E"/>
            </a:solidFill>
          </p:spPr>
        </p:sp>
        <p:sp>
          <p:nvSpPr>
            <p:cNvPr id="8" name="Freeform 8"/>
            <p:cNvSpPr/>
            <p:nvPr/>
          </p:nvSpPr>
          <p:spPr>
            <a:xfrm>
              <a:off x="0" y="0"/>
              <a:ext cx="4952048" cy="933657"/>
            </a:xfrm>
            <a:custGeom>
              <a:avLst/>
              <a:gdLst/>
              <a:ahLst/>
              <a:cxnLst/>
              <a:rect l="l" t="t" r="r" b="b"/>
              <a:pathLst>
                <a:path w="4952048" h="933657">
                  <a:moveTo>
                    <a:pt x="80010" y="933657"/>
                  </a:moveTo>
                  <a:lnTo>
                    <a:pt x="4952048" y="933657"/>
                  </a:lnTo>
                  <a:lnTo>
                    <a:pt x="4952048" y="80010"/>
                  </a:lnTo>
                  <a:lnTo>
                    <a:pt x="4952048" y="67310"/>
                  </a:lnTo>
                  <a:lnTo>
                    <a:pt x="4952048" y="0"/>
                  </a:lnTo>
                  <a:lnTo>
                    <a:pt x="0" y="0"/>
                  </a:lnTo>
                  <a:lnTo>
                    <a:pt x="0" y="933657"/>
                  </a:lnTo>
                  <a:lnTo>
                    <a:pt x="67310" y="933657"/>
                  </a:lnTo>
                  <a:lnTo>
                    <a:pt x="80010" y="933657"/>
                  </a:lnTo>
                  <a:close/>
                  <a:moveTo>
                    <a:pt x="12700" y="12700"/>
                  </a:moveTo>
                  <a:lnTo>
                    <a:pt x="4939348" y="12700"/>
                  </a:lnTo>
                  <a:lnTo>
                    <a:pt x="4939348" y="920957"/>
                  </a:lnTo>
                  <a:lnTo>
                    <a:pt x="12700" y="920957"/>
                  </a:lnTo>
                  <a:lnTo>
                    <a:pt x="12700" y="12700"/>
                  </a:lnTo>
                  <a:close/>
                </a:path>
              </a:pathLst>
            </a:custGeom>
            <a:solidFill>
              <a:srgbClr val="000000"/>
            </a:solidFill>
          </p:spPr>
        </p:sp>
      </p:grpSp>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021039" y="332689"/>
            <a:ext cx="1123742" cy="1392022"/>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832462">
            <a:off x="16491029" y="7468010"/>
            <a:ext cx="2269227" cy="1444054"/>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414713">
            <a:off x="184203" y="2023568"/>
            <a:ext cx="1815294" cy="1148586"/>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374039">
            <a:off x="15212259" y="8940187"/>
            <a:ext cx="1770374" cy="1145915"/>
          </a:xfrm>
          <a:prstGeom prst="rect">
            <a:avLst/>
          </a:prstGeom>
        </p:spPr>
      </p:pic>
      <p:pic>
        <p:nvPicPr>
          <p:cNvPr id="20"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183991">
            <a:off x="1515977" y="-58248"/>
            <a:ext cx="1038797" cy="1983814"/>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50189" y="8920732"/>
            <a:ext cx="1327197" cy="1184825"/>
          </a:xfrm>
          <a:prstGeom prst="rect">
            <a:avLst/>
          </a:prstGeom>
        </p:spPr>
      </p:pic>
      <p:pic>
        <p:nvPicPr>
          <p:cNvPr id="22" name="Picture 2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78358" y="7556434"/>
            <a:ext cx="1271831" cy="1267206"/>
          </a:xfrm>
          <a:prstGeom prst="rect">
            <a:avLst/>
          </a:prstGeom>
        </p:spPr>
      </p:pic>
      <p:pic>
        <p:nvPicPr>
          <p:cNvPr id="23" name="Picture 2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7259300" y="1799883"/>
            <a:ext cx="495888" cy="1350190"/>
          </a:xfrm>
          <a:prstGeom prst="rect">
            <a:avLst/>
          </a:prstGeom>
        </p:spPr>
      </p:pic>
      <p:sp>
        <p:nvSpPr>
          <p:cNvPr id="24" name="Rectangle 23"/>
          <p:cNvSpPr/>
          <p:nvPr/>
        </p:nvSpPr>
        <p:spPr>
          <a:xfrm>
            <a:off x="2426215" y="3448726"/>
            <a:ext cx="13030200" cy="3323987"/>
          </a:xfrm>
          <a:prstGeom prst="rect">
            <a:avLst/>
          </a:prstGeom>
        </p:spPr>
        <p:txBody>
          <a:bodyPr wrap="square">
            <a:spAutoFit/>
          </a:bodyPr>
          <a:lstStyle/>
          <a:p>
            <a:pPr lvl="0" algn="ctr">
              <a:lnSpc>
                <a:spcPct val="150000"/>
              </a:lnSpc>
            </a:pPr>
            <a:r>
              <a:rPr lang="en-US" sz="7000" b="1" dirty="0" smtClean="0">
                <a:solidFill>
                  <a:prstClr val="black"/>
                </a:solidFill>
                <a:latin typeface="Arial" panose="020B0604020202020204" pitchFamily="34" charset="0"/>
                <a:cs typeface="Arial" panose="020B0604020202020204" pitchFamily="34" charset="0"/>
              </a:rPr>
              <a:t>BÀI HỌC ĐÃ KẾT THÚC </a:t>
            </a:r>
          </a:p>
          <a:p>
            <a:pPr lvl="0" algn="ctr">
              <a:lnSpc>
                <a:spcPct val="150000"/>
              </a:lnSpc>
            </a:pPr>
            <a:r>
              <a:rPr lang="en-US" sz="7000" b="1" dirty="0" smtClean="0">
                <a:solidFill>
                  <a:prstClr val="black"/>
                </a:solidFill>
                <a:latin typeface="Arial" panose="020B0604020202020204" pitchFamily="34" charset="0"/>
                <a:cs typeface="Arial" panose="020B0604020202020204" pitchFamily="34" charset="0"/>
              </a:rPr>
              <a:t>HẸN GẶP LẠI CÁC EM!</a:t>
            </a:r>
            <a:endParaRPr lang="en-US" sz="7000" b="1" dirty="0">
              <a:solidFill>
                <a:prstClr val="black"/>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10" name="Group 10"/>
          <p:cNvGrpSpPr/>
          <p:nvPr/>
        </p:nvGrpSpPr>
        <p:grpSpPr>
          <a:xfrm>
            <a:off x="1377505" y="3467100"/>
            <a:ext cx="15562593" cy="5615275"/>
            <a:chOff x="0" y="0"/>
            <a:chExt cx="18728040" cy="9442449"/>
          </a:xfrm>
        </p:grpSpPr>
        <p:sp>
          <p:nvSpPr>
            <p:cNvPr id="11" name="Freeform 11"/>
            <p:cNvSpPr/>
            <p:nvPr/>
          </p:nvSpPr>
          <p:spPr>
            <a:xfrm>
              <a:off x="72390" y="72390"/>
              <a:ext cx="18583260" cy="9297669"/>
            </a:xfrm>
            <a:custGeom>
              <a:avLst/>
              <a:gdLst/>
              <a:ahLst/>
              <a:cxnLst/>
              <a:rect l="l" t="t" r="r" b="b"/>
              <a:pathLst>
                <a:path w="18583260" h="9297669">
                  <a:moveTo>
                    <a:pt x="0" y="0"/>
                  </a:moveTo>
                  <a:lnTo>
                    <a:pt x="18583260" y="0"/>
                  </a:lnTo>
                  <a:lnTo>
                    <a:pt x="18583260" y="9297669"/>
                  </a:lnTo>
                  <a:lnTo>
                    <a:pt x="0" y="9297669"/>
                  </a:lnTo>
                  <a:lnTo>
                    <a:pt x="0" y="0"/>
                  </a:lnTo>
                  <a:close/>
                </a:path>
              </a:pathLst>
            </a:custGeom>
            <a:solidFill>
              <a:srgbClr val="FFFFFF"/>
            </a:solidFill>
          </p:spPr>
        </p:sp>
        <p:sp>
          <p:nvSpPr>
            <p:cNvPr id="12" name="Freeform 12"/>
            <p:cNvSpPr/>
            <p:nvPr/>
          </p:nvSpPr>
          <p:spPr>
            <a:xfrm>
              <a:off x="0" y="0"/>
              <a:ext cx="18728040" cy="9442449"/>
            </a:xfrm>
            <a:custGeom>
              <a:avLst/>
              <a:gdLst/>
              <a:ahLst/>
              <a:cxnLst/>
              <a:rect l="l" t="t" r="r" b="b"/>
              <a:pathLst>
                <a:path w="18728040" h="9442449">
                  <a:moveTo>
                    <a:pt x="18583261" y="9297670"/>
                  </a:moveTo>
                  <a:lnTo>
                    <a:pt x="18728040" y="9297670"/>
                  </a:lnTo>
                  <a:lnTo>
                    <a:pt x="18728040" y="9442449"/>
                  </a:lnTo>
                  <a:lnTo>
                    <a:pt x="18583261" y="9442449"/>
                  </a:lnTo>
                  <a:lnTo>
                    <a:pt x="18583261" y="9297669"/>
                  </a:lnTo>
                  <a:close/>
                  <a:moveTo>
                    <a:pt x="0" y="144780"/>
                  </a:moveTo>
                  <a:lnTo>
                    <a:pt x="144780" y="144780"/>
                  </a:lnTo>
                  <a:lnTo>
                    <a:pt x="144780" y="9297670"/>
                  </a:lnTo>
                  <a:lnTo>
                    <a:pt x="0" y="9297670"/>
                  </a:lnTo>
                  <a:lnTo>
                    <a:pt x="0" y="144780"/>
                  </a:lnTo>
                  <a:close/>
                  <a:moveTo>
                    <a:pt x="0" y="9297670"/>
                  </a:moveTo>
                  <a:lnTo>
                    <a:pt x="144780" y="9297670"/>
                  </a:lnTo>
                  <a:lnTo>
                    <a:pt x="144780" y="9442449"/>
                  </a:lnTo>
                  <a:lnTo>
                    <a:pt x="0" y="9442449"/>
                  </a:lnTo>
                  <a:lnTo>
                    <a:pt x="0" y="9297669"/>
                  </a:lnTo>
                  <a:close/>
                  <a:moveTo>
                    <a:pt x="18583261" y="144780"/>
                  </a:moveTo>
                  <a:lnTo>
                    <a:pt x="18728040" y="144780"/>
                  </a:lnTo>
                  <a:lnTo>
                    <a:pt x="18728040" y="9297670"/>
                  </a:lnTo>
                  <a:lnTo>
                    <a:pt x="18583261" y="9297670"/>
                  </a:lnTo>
                  <a:lnTo>
                    <a:pt x="18583261" y="144780"/>
                  </a:lnTo>
                  <a:close/>
                  <a:moveTo>
                    <a:pt x="144780" y="9297670"/>
                  </a:moveTo>
                  <a:lnTo>
                    <a:pt x="18583261" y="9297670"/>
                  </a:lnTo>
                  <a:lnTo>
                    <a:pt x="18583261" y="9442449"/>
                  </a:lnTo>
                  <a:lnTo>
                    <a:pt x="144780" y="9442449"/>
                  </a:lnTo>
                  <a:lnTo>
                    <a:pt x="144780" y="9297669"/>
                  </a:lnTo>
                  <a:close/>
                  <a:moveTo>
                    <a:pt x="18583261" y="0"/>
                  </a:moveTo>
                  <a:lnTo>
                    <a:pt x="18728040" y="0"/>
                  </a:lnTo>
                  <a:lnTo>
                    <a:pt x="18728040" y="144780"/>
                  </a:lnTo>
                  <a:lnTo>
                    <a:pt x="18583261" y="144780"/>
                  </a:lnTo>
                  <a:lnTo>
                    <a:pt x="18583261" y="0"/>
                  </a:lnTo>
                  <a:close/>
                  <a:moveTo>
                    <a:pt x="0" y="0"/>
                  </a:moveTo>
                  <a:lnTo>
                    <a:pt x="144780" y="0"/>
                  </a:lnTo>
                  <a:lnTo>
                    <a:pt x="144780" y="144780"/>
                  </a:lnTo>
                  <a:lnTo>
                    <a:pt x="0" y="144780"/>
                  </a:lnTo>
                  <a:lnTo>
                    <a:pt x="0" y="0"/>
                  </a:lnTo>
                  <a:close/>
                  <a:moveTo>
                    <a:pt x="144780" y="0"/>
                  </a:moveTo>
                  <a:lnTo>
                    <a:pt x="18583261" y="0"/>
                  </a:lnTo>
                  <a:lnTo>
                    <a:pt x="18583261" y="144780"/>
                  </a:lnTo>
                  <a:lnTo>
                    <a:pt x="144780" y="144780"/>
                  </a:lnTo>
                  <a:lnTo>
                    <a:pt x="144780" y="0"/>
                  </a:lnTo>
                  <a:close/>
                </a:path>
              </a:pathLst>
            </a:custGeom>
            <a:solidFill>
              <a:srgbClr val="7CB79D"/>
            </a:solidFill>
          </p:spPr>
        </p:sp>
      </p:grpSp>
      <p:sp>
        <p:nvSpPr>
          <p:cNvPr id="17" name="TextBox 17"/>
          <p:cNvSpPr txBox="1"/>
          <p:nvPr/>
        </p:nvSpPr>
        <p:spPr>
          <a:xfrm>
            <a:off x="1703007" y="4113795"/>
            <a:ext cx="2848397" cy="666849"/>
          </a:xfrm>
          <a:prstGeom prst="rect">
            <a:avLst/>
          </a:prstGeom>
        </p:spPr>
        <p:txBody>
          <a:bodyPr wrap="square" lIns="0" tIns="0" rIns="0" bIns="0" rtlCol="0" anchor="t">
            <a:spAutoFit/>
          </a:bodyPr>
          <a:lstStyle/>
          <a:p>
            <a:pPr marL="0" lvl="1" indent="0" algn="ctr">
              <a:lnSpc>
                <a:spcPts val="5200"/>
              </a:lnSpc>
            </a:pPr>
            <a:r>
              <a:rPr lang="en-US" sz="5000" b="1" u="none" dirty="0" smtClean="0">
                <a:solidFill>
                  <a:srgbClr val="FFFFFF"/>
                </a:solidFill>
                <a:latin typeface="Arial" panose="020B0604020202020204" pitchFamily="34" charset="0"/>
                <a:cs typeface="Arial" panose="020B0604020202020204" pitchFamily="34" charset="0"/>
              </a:rPr>
              <a:t>I</a:t>
            </a:r>
            <a:endParaRPr lang="en-US" sz="5000" b="1" u="none" dirty="0">
              <a:solidFill>
                <a:srgbClr val="FFFFFF"/>
              </a:solidFill>
              <a:latin typeface="Arial" panose="020B0604020202020204" pitchFamily="34" charset="0"/>
              <a:cs typeface="Arial" panose="020B0604020202020204" pitchFamily="34" charset="0"/>
            </a:endParaRPr>
          </a:p>
        </p:txBody>
      </p:sp>
      <p:pic>
        <p:nvPicPr>
          <p:cNvPr id="26" name="Picture 2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539358" y="1985702"/>
            <a:ext cx="1310625" cy="824502"/>
          </a:xfrm>
          <a:prstGeom prst="rect">
            <a:avLst/>
          </a:prstGeom>
        </p:spPr>
      </p:pic>
      <p:pic>
        <p:nvPicPr>
          <p:cNvPr id="27" name="Picture 2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75643" y="1496581"/>
            <a:ext cx="1208519" cy="1208519"/>
          </a:xfrm>
          <a:prstGeom prst="rect">
            <a:avLst/>
          </a:prstGeom>
        </p:spPr>
      </p:pic>
      <p:pic>
        <p:nvPicPr>
          <p:cNvPr id="29" name="Picture 2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101252">
            <a:off x="903157" y="8348852"/>
            <a:ext cx="1177184" cy="1172903"/>
          </a:xfrm>
          <a:prstGeom prst="rect">
            <a:avLst/>
          </a:prstGeom>
        </p:spPr>
      </p:pic>
      <p:grpSp>
        <p:nvGrpSpPr>
          <p:cNvPr id="30" name="Group 13"/>
          <p:cNvGrpSpPr/>
          <p:nvPr/>
        </p:nvGrpSpPr>
        <p:grpSpPr>
          <a:xfrm>
            <a:off x="1377506" y="929987"/>
            <a:ext cx="15584148" cy="1698913"/>
            <a:chOff x="0" y="0"/>
            <a:chExt cx="9181877" cy="1000967"/>
          </a:xfrm>
        </p:grpSpPr>
        <p:sp>
          <p:nvSpPr>
            <p:cNvPr id="31" name="Freeform 14"/>
            <p:cNvSpPr/>
            <p:nvPr/>
          </p:nvSpPr>
          <p:spPr>
            <a:xfrm>
              <a:off x="80010" y="80010"/>
              <a:ext cx="9089167" cy="908257"/>
            </a:xfrm>
            <a:custGeom>
              <a:avLst/>
              <a:gdLst/>
              <a:ahLst/>
              <a:cxnLst/>
              <a:rect l="l" t="t" r="r" b="b"/>
              <a:pathLst>
                <a:path w="9089167" h="908257">
                  <a:moveTo>
                    <a:pt x="0" y="853647"/>
                  </a:moveTo>
                  <a:lnTo>
                    <a:pt x="0" y="908257"/>
                  </a:lnTo>
                  <a:lnTo>
                    <a:pt x="9089167" y="908257"/>
                  </a:lnTo>
                  <a:lnTo>
                    <a:pt x="9089167" y="0"/>
                  </a:lnTo>
                  <a:lnTo>
                    <a:pt x="9034557" y="0"/>
                  </a:lnTo>
                  <a:lnTo>
                    <a:pt x="9034557" y="853647"/>
                  </a:lnTo>
                  <a:close/>
                </a:path>
              </a:pathLst>
            </a:custGeom>
            <a:solidFill>
              <a:srgbClr val="000000"/>
            </a:solidFill>
          </p:spPr>
        </p:sp>
        <p:sp>
          <p:nvSpPr>
            <p:cNvPr id="32" name="Freeform 15"/>
            <p:cNvSpPr/>
            <p:nvPr/>
          </p:nvSpPr>
          <p:spPr>
            <a:xfrm>
              <a:off x="67310" y="67310"/>
              <a:ext cx="9114567" cy="933657"/>
            </a:xfrm>
            <a:custGeom>
              <a:avLst/>
              <a:gdLst/>
              <a:ahLst/>
              <a:cxnLst/>
              <a:rect l="l" t="t" r="r" b="b"/>
              <a:pathLst>
                <a:path w="9114567" h="933657">
                  <a:moveTo>
                    <a:pt x="9047257" y="0"/>
                  </a:moveTo>
                  <a:lnTo>
                    <a:pt x="9047257" y="12700"/>
                  </a:lnTo>
                  <a:lnTo>
                    <a:pt x="9101867" y="12700"/>
                  </a:lnTo>
                  <a:lnTo>
                    <a:pt x="9101867" y="920957"/>
                  </a:lnTo>
                  <a:lnTo>
                    <a:pt x="12700" y="920957"/>
                  </a:lnTo>
                  <a:lnTo>
                    <a:pt x="12700" y="866347"/>
                  </a:lnTo>
                  <a:lnTo>
                    <a:pt x="0" y="866347"/>
                  </a:lnTo>
                  <a:lnTo>
                    <a:pt x="0" y="933657"/>
                  </a:lnTo>
                  <a:lnTo>
                    <a:pt x="9114567" y="933657"/>
                  </a:lnTo>
                  <a:lnTo>
                    <a:pt x="9114567" y="0"/>
                  </a:lnTo>
                  <a:close/>
                </a:path>
              </a:pathLst>
            </a:custGeom>
            <a:solidFill>
              <a:srgbClr val="000000"/>
            </a:solidFill>
          </p:spPr>
        </p:sp>
        <p:sp>
          <p:nvSpPr>
            <p:cNvPr id="33" name="Freeform 16"/>
            <p:cNvSpPr/>
            <p:nvPr/>
          </p:nvSpPr>
          <p:spPr>
            <a:xfrm>
              <a:off x="12700" y="12700"/>
              <a:ext cx="9089167" cy="908257"/>
            </a:xfrm>
            <a:custGeom>
              <a:avLst/>
              <a:gdLst/>
              <a:ahLst/>
              <a:cxnLst/>
              <a:rect l="l" t="t" r="r" b="b"/>
              <a:pathLst>
                <a:path w="9089167" h="908257">
                  <a:moveTo>
                    <a:pt x="0" y="0"/>
                  </a:moveTo>
                  <a:lnTo>
                    <a:pt x="9089167" y="0"/>
                  </a:lnTo>
                  <a:lnTo>
                    <a:pt x="9089167" y="908257"/>
                  </a:lnTo>
                  <a:lnTo>
                    <a:pt x="0" y="908257"/>
                  </a:lnTo>
                  <a:close/>
                </a:path>
              </a:pathLst>
            </a:custGeom>
            <a:solidFill>
              <a:srgbClr val="49FAF5"/>
            </a:solidFill>
          </p:spPr>
        </p:sp>
        <p:sp>
          <p:nvSpPr>
            <p:cNvPr id="34" name="Freeform 17"/>
            <p:cNvSpPr/>
            <p:nvPr/>
          </p:nvSpPr>
          <p:spPr>
            <a:xfrm>
              <a:off x="0" y="0"/>
              <a:ext cx="9114567" cy="933657"/>
            </a:xfrm>
            <a:custGeom>
              <a:avLst/>
              <a:gdLst/>
              <a:ahLst/>
              <a:cxnLst/>
              <a:rect l="l" t="t" r="r" b="b"/>
              <a:pathLst>
                <a:path w="9114567" h="933657">
                  <a:moveTo>
                    <a:pt x="80010" y="933657"/>
                  </a:moveTo>
                  <a:lnTo>
                    <a:pt x="9114567" y="933657"/>
                  </a:lnTo>
                  <a:lnTo>
                    <a:pt x="9114567" y="80010"/>
                  </a:lnTo>
                  <a:lnTo>
                    <a:pt x="9114567" y="67310"/>
                  </a:lnTo>
                  <a:lnTo>
                    <a:pt x="9114567" y="0"/>
                  </a:lnTo>
                  <a:lnTo>
                    <a:pt x="0" y="0"/>
                  </a:lnTo>
                  <a:lnTo>
                    <a:pt x="0" y="933657"/>
                  </a:lnTo>
                  <a:lnTo>
                    <a:pt x="67310" y="933657"/>
                  </a:lnTo>
                  <a:lnTo>
                    <a:pt x="80010" y="933657"/>
                  </a:lnTo>
                  <a:close/>
                  <a:moveTo>
                    <a:pt x="12700" y="12700"/>
                  </a:moveTo>
                  <a:lnTo>
                    <a:pt x="9101867" y="12700"/>
                  </a:lnTo>
                  <a:lnTo>
                    <a:pt x="9101867" y="920957"/>
                  </a:lnTo>
                  <a:lnTo>
                    <a:pt x="12700" y="920957"/>
                  </a:lnTo>
                  <a:lnTo>
                    <a:pt x="12700" y="12700"/>
                  </a:lnTo>
                  <a:close/>
                </a:path>
              </a:pathLst>
            </a:custGeom>
            <a:solidFill>
              <a:srgbClr val="000000"/>
            </a:solidFill>
          </p:spPr>
        </p:sp>
      </p:grpSp>
      <p:sp>
        <p:nvSpPr>
          <p:cNvPr id="35" name="TextBox 21"/>
          <p:cNvSpPr txBox="1"/>
          <p:nvPr/>
        </p:nvSpPr>
        <p:spPr>
          <a:xfrm>
            <a:off x="2038528" y="1184589"/>
            <a:ext cx="14210944" cy="1040798"/>
          </a:xfrm>
          <a:prstGeom prst="rect">
            <a:avLst/>
          </a:prstGeom>
        </p:spPr>
        <p:txBody>
          <a:bodyPr lIns="0" tIns="0" rIns="0" bIns="0" rtlCol="0" anchor="t">
            <a:spAutoFit/>
          </a:bodyPr>
          <a:lstStyle/>
          <a:p>
            <a:pPr algn="ctr">
              <a:lnSpc>
                <a:spcPts val="9003"/>
              </a:lnSpc>
            </a:pPr>
            <a:r>
              <a:rPr lang="en-US" sz="6000" b="1" spc="-112" dirty="0" smtClean="0">
                <a:solidFill>
                  <a:srgbClr val="000000"/>
                </a:solidFill>
                <a:latin typeface="Arial" panose="020B0604020202020204" pitchFamily="34" charset="0"/>
                <a:cs typeface="Arial" panose="020B0604020202020204" pitchFamily="34" charset="0"/>
              </a:rPr>
              <a:t>NỘI DUNG BÀI HỌC</a:t>
            </a:r>
            <a:endParaRPr lang="en-US" sz="6000" b="1" spc="-112" dirty="0">
              <a:solidFill>
                <a:srgbClr val="000000"/>
              </a:solidFill>
              <a:latin typeface="Arial" panose="020B0604020202020204" pitchFamily="34" charset="0"/>
              <a:cs typeface="Arial" panose="020B0604020202020204" pitchFamily="34" charset="0"/>
            </a:endParaRPr>
          </a:p>
        </p:txBody>
      </p:sp>
      <p:sp>
        <p:nvSpPr>
          <p:cNvPr id="36" name="TextBox 17"/>
          <p:cNvSpPr txBox="1"/>
          <p:nvPr/>
        </p:nvSpPr>
        <p:spPr>
          <a:xfrm>
            <a:off x="6818591" y="4156280"/>
            <a:ext cx="4584651" cy="666849"/>
          </a:xfrm>
          <a:prstGeom prst="rect">
            <a:avLst/>
          </a:prstGeom>
        </p:spPr>
        <p:txBody>
          <a:bodyPr wrap="square" lIns="0" tIns="0" rIns="0" bIns="0" rtlCol="0" anchor="t">
            <a:spAutoFit/>
          </a:bodyPr>
          <a:lstStyle/>
          <a:p>
            <a:pPr marL="0" lvl="1" indent="0" algn="ctr">
              <a:lnSpc>
                <a:spcPts val="5200"/>
              </a:lnSpc>
            </a:pPr>
            <a:r>
              <a:rPr lang="en-US" sz="5000" b="1" dirty="0" smtClean="0">
                <a:solidFill>
                  <a:srgbClr val="FFFFFF"/>
                </a:solidFill>
                <a:latin typeface="Arial" panose="020B0604020202020204" pitchFamily="34" charset="0"/>
                <a:cs typeface="Arial" panose="020B0604020202020204" pitchFamily="34" charset="0"/>
              </a:rPr>
              <a:t>II</a:t>
            </a:r>
            <a:endParaRPr lang="en-US" sz="5000" b="1" u="none" dirty="0">
              <a:solidFill>
                <a:srgbClr val="FFFFFF"/>
              </a:solidFill>
              <a:latin typeface="Arial" panose="020B0604020202020204" pitchFamily="34" charset="0"/>
              <a:cs typeface="Arial" panose="020B0604020202020204" pitchFamily="34" charset="0"/>
            </a:endParaRPr>
          </a:p>
        </p:txBody>
      </p:sp>
      <p:sp>
        <p:nvSpPr>
          <p:cNvPr id="44" name="TextBox 17"/>
          <p:cNvSpPr txBox="1"/>
          <p:nvPr/>
        </p:nvSpPr>
        <p:spPr>
          <a:xfrm>
            <a:off x="12828446" y="4147810"/>
            <a:ext cx="4584651" cy="666849"/>
          </a:xfrm>
          <a:prstGeom prst="rect">
            <a:avLst/>
          </a:prstGeom>
        </p:spPr>
        <p:txBody>
          <a:bodyPr wrap="square" lIns="0" tIns="0" rIns="0" bIns="0" rtlCol="0" anchor="t">
            <a:spAutoFit/>
          </a:bodyPr>
          <a:lstStyle/>
          <a:p>
            <a:pPr marL="0" lvl="1" indent="0" algn="ctr">
              <a:lnSpc>
                <a:spcPts val="5200"/>
              </a:lnSpc>
            </a:pPr>
            <a:r>
              <a:rPr lang="en-US" sz="5000" b="1" u="none" dirty="0" smtClean="0">
                <a:solidFill>
                  <a:srgbClr val="FFFFFF"/>
                </a:solidFill>
                <a:latin typeface="Arial" panose="020B0604020202020204" pitchFamily="34" charset="0"/>
                <a:cs typeface="Arial" panose="020B0604020202020204" pitchFamily="34" charset="0"/>
              </a:rPr>
              <a:t>III</a:t>
            </a:r>
            <a:endParaRPr lang="en-US" sz="5000" b="1" u="none" dirty="0">
              <a:solidFill>
                <a:srgbClr val="FFFFFF"/>
              </a:solidFill>
              <a:latin typeface="Arial" panose="020B0604020202020204" pitchFamily="34" charset="0"/>
              <a:cs typeface="Arial" panose="020B0604020202020204" pitchFamily="34" charset="0"/>
            </a:endParaRPr>
          </a:p>
        </p:txBody>
      </p:sp>
      <p:grpSp>
        <p:nvGrpSpPr>
          <p:cNvPr id="45" name="Group 44"/>
          <p:cNvGrpSpPr/>
          <p:nvPr/>
        </p:nvGrpSpPr>
        <p:grpSpPr>
          <a:xfrm>
            <a:off x="3284053" y="4462665"/>
            <a:ext cx="1450738" cy="1290435"/>
            <a:chOff x="3355952" y="3351886"/>
            <a:chExt cx="1085569" cy="1035720"/>
          </a:xfrm>
          <a:solidFill>
            <a:schemeClr val="accent3">
              <a:lumMod val="75000"/>
            </a:schemeClr>
          </a:solidFill>
        </p:grpSpPr>
        <p:grpSp>
          <p:nvGrpSpPr>
            <p:cNvPr id="46" name="Group 4"/>
            <p:cNvGrpSpPr/>
            <p:nvPr/>
          </p:nvGrpSpPr>
          <p:grpSpPr>
            <a:xfrm>
              <a:off x="3355952" y="3351886"/>
              <a:ext cx="1085569" cy="1035720"/>
              <a:chOff x="14167" y="1233698"/>
              <a:chExt cx="4879610" cy="5116298"/>
            </a:xfrm>
            <a:grpFill/>
          </p:grpSpPr>
          <p:sp>
            <p:nvSpPr>
              <p:cNvPr id="48" name="Freeform 5"/>
              <p:cNvSpPr/>
              <p:nvPr/>
            </p:nvSpPr>
            <p:spPr>
              <a:xfrm>
                <a:off x="14167" y="1233698"/>
                <a:ext cx="4879610" cy="5116298"/>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47" name="TextBox 15"/>
            <p:cNvSpPr txBox="1"/>
            <p:nvPr/>
          </p:nvSpPr>
          <p:spPr>
            <a:xfrm>
              <a:off x="3386126" y="3700953"/>
              <a:ext cx="1043391" cy="468525"/>
            </a:xfrm>
            <a:prstGeom prst="rect">
              <a:avLst/>
            </a:prstGeom>
            <a:noFill/>
            <a:ln>
              <a:noFill/>
            </a:ln>
          </p:spPr>
          <p:txBody>
            <a:bodyPr lIns="0" tIns="0" rIns="0" bIns="0" rtlCol="0" anchor="t">
              <a:spAutoFit/>
            </a:bodyPr>
            <a:lstStyle/>
            <a:p>
              <a:pPr algn="ctr">
                <a:lnSpc>
                  <a:spcPts val="4368"/>
                </a:lnSpc>
              </a:pPr>
              <a:r>
                <a:rPr lang="en-US" sz="4500" b="1" smtClean="0">
                  <a:solidFill>
                    <a:schemeClr val="bg1"/>
                  </a:solidFill>
                  <a:latin typeface="Arial" panose="020B0604020202020204" pitchFamily="34" charset="0"/>
                  <a:cs typeface="Arial" panose="020B0604020202020204" pitchFamily="34" charset="0"/>
                </a:rPr>
                <a:t>1</a:t>
              </a:r>
              <a:endParaRPr lang="en-US" sz="4500" b="1" dirty="0">
                <a:solidFill>
                  <a:schemeClr val="bg1"/>
                </a:solidFill>
                <a:latin typeface="Arial" panose="020B0604020202020204" pitchFamily="34" charset="0"/>
                <a:cs typeface="Arial" panose="020B0604020202020204" pitchFamily="34" charset="0"/>
              </a:endParaRPr>
            </a:p>
          </p:txBody>
        </p:sp>
      </p:grpSp>
      <p:sp>
        <p:nvSpPr>
          <p:cNvPr id="49" name="Rectangle 48"/>
          <p:cNvSpPr/>
          <p:nvPr/>
        </p:nvSpPr>
        <p:spPr>
          <a:xfrm>
            <a:off x="4983212" y="4462665"/>
            <a:ext cx="10503181" cy="1002710"/>
          </a:xfrm>
          <a:prstGeom prst="rect">
            <a:avLst/>
          </a:prstGeom>
        </p:spPr>
        <p:txBody>
          <a:bodyPr wrap="square">
            <a:spAutoFit/>
          </a:bodyPr>
          <a:lstStyle/>
          <a:p>
            <a:pPr algn="just">
              <a:lnSpc>
                <a:spcPct val="150000"/>
              </a:lnSpc>
              <a:tabLst>
                <a:tab pos="360045" algn="l"/>
                <a:tab pos="720090" algn="l"/>
              </a:tabLst>
            </a:pPr>
            <a:r>
              <a:rPr lang="vi-VN" sz="4500" b="1">
                <a:ea typeface="Calibri" panose="020F0502020204030204" pitchFamily="34" charset="0"/>
                <a:cs typeface="Arial" panose="020B0604020202020204" pitchFamily="34" charset="0"/>
              </a:rPr>
              <a:t>Tứ giác lồi</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50" name="Group 49"/>
          <p:cNvGrpSpPr/>
          <p:nvPr/>
        </p:nvGrpSpPr>
        <p:grpSpPr>
          <a:xfrm>
            <a:off x="3323059" y="6977265"/>
            <a:ext cx="1450738" cy="1290435"/>
            <a:chOff x="3355952" y="3351886"/>
            <a:chExt cx="1085569" cy="1035720"/>
          </a:xfrm>
          <a:solidFill>
            <a:schemeClr val="accent3">
              <a:lumMod val="75000"/>
            </a:schemeClr>
          </a:solidFill>
        </p:grpSpPr>
        <p:grpSp>
          <p:nvGrpSpPr>
            <p:cNvPr id="51" name="Group 4"/>
            <p:cNvGrpSpPr/>
            <p:nvPr/>
          </p:nvGrpSpPr>
          <p:grpSpPr>
            <a:xfrm>
              <a:off x="3355952" y="3351886"/>
              <a:ext cx="1085569" cy="1035720"/>
              <a:chOff x="14167" y="1233698"/>
              <a:chExt cx="4879610" cy="5116298"/>
            </a:xfrm>
            <a:grpFill/>
          </p:grpSpPr>
          <p:sp>
            <p:nvSpPr>
              <p:cNvPr id="53" name="Freeform 5"/>
              <p:cNvSpPr/>
              <p:nvPr/>
            </p:nvSpPr>
            <p:spPr>
              <a:xfrm>
                <a:off x="14167" y="1233698"/>
                <a:ext cx="4879610" cy="5116298"/>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52" name="TextBox 15"/>
            <p:cNvSpPr txBox="1"/>
            <p:nvPr/>
          </p:nvSpPr>
          <p:spPr>
            <a:xfrm>
              <a:off x="3386126" y="3700953"/>
              <a:ext cx="1043391" cy="468525"/>
            </a:xfrm>
            <a:prstGeom prst="rect">
              <a:avLst/>
            </a:prstGeom>
            <a:noFill/>
            <a:ln>
              <a:noFill/>
            </a:ln>
          </p:spPr>
          <p:txBody>
            <a:bodyPr lIns="0" tIns="0" rIns="0" bIns="0" rtlCol="0" anchor="t">
              <a:spAutoFit/>
            </a:bodyPr>
            <a:lstStyle/>
            <a:p>
              <a:pPr algn="ctr">
                <a:lnSpc>
                  <a:spcPts val="4368"/>
                </a:lnSpc>
              </a:pPr>
              <a:r>
                <a:rPr lang="en-US" sz="4500" b="1" smtClean="0">
                  <a:solidFill>
                    <a:schemeClr val="bg1"/>
                  </a:solidFill>
                  <a:latin typeface="Arial" panose="020B0604020202020204" pitchFamily="34" charset="0"/>
                  <a:cs typeface="Arial" panose="020B0604020202020204" pitchFamily="34" charset="0"/>
                </a:rPr>
                <a:t>2</a:t>
              </a:r>
              <a:endParaRPr lang="en-US" sz="4500" b="1" dirty="0">
                <a:solidFill>
                  <a:schemeClr val="bg1"/>
                </a:solidFill>
                <a:latin typeface="Arial" panose="020B0604020202020204" pitchFamily="34" charset="0"/>
                <a:cs typeface="Arial" panose="020B0604020202020204" pitchFamily="34" charset="0"/>
              </a:endParaRPr>
            </a:p>
          </p:txBody>
        </p:sp>
      </p:grpSp>
      <p:sp>
        <p:nvSpPr>
          <p:cNvPr id="54" name="Rectangle 53"/>
          <p:cNvSpPr/>
          <p:nvPr/>
        </p:nvSpPr>
        <p:spPr>
          <a:xfrm>
            <a:off x="5078366" y="6993218"/>
            <a:ext cx="10503181" cy="1002710"/>
          </a:xfrm>
          <a:prstGeom prst="rect">
            <a:avLst/>
          </a:prstGeom>
        </p:spPr>
        <p:txBody>
          <a:bodyPr wrap="square">
            <a:spAutoFit/>
          </a:bodyPr>
          <a:lstStyle/>
          <a:p>
            <a:pPr algn="just">
              <a:lnSpc>
                <a:spcPct val="150000"/>
              </a:lnSpc>
              <a:tabLst>
                <a:tab pos="360045" algn="l"/>
                <a:tab pos="720090" algn="l"/>
              </a:tabLst>
            </a:pPr>
            <a:r>
              <a:rPr lang="vi-VN" sz="4500" b="1">
                <a:ea typeface="Calibri" panose="020F0502020204030204" pitchFamily="34" charset="0"/>
                <a:cs typeface="Arial" panose="020B0604020202020204" pitchFamily="34" charset="0"/>
              </a:rPr>
              <a:t>Tổng các góc của một tứ giác</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10"/>
          <a:stretch>
            <a:fillRect/>
          </a:stretch>
        </p:blipFill>
        <p:spPr>
          <a:xfrm>
            <a:off x="15033832" y="5767175"/>
            <a:ext cx="1803724" cy="30590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500"/>
                                        <p:tgtEl>
                                          <p:spTgt spid="49"/>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anim calcmode="lin" valueType="num">
                                      <p:cBhvr>
                                        <p:cTn id="23" dur="500" fill="hold"/>
                                        <p:tgtEl>
                                          <p:spTgt spid="36"/>
                                        </p:tgtEl>
                                        <p:attrNameLst>
                                          <p:attrName>ppt_x</p:attrName>
                                        </p:attrNameLst>
                                      </p:cBhvr>
                                      <p:tavLst>
                                        <p:tav tm="0">
                                          <p:val>
                                            <p:strVal val="#ppt_x"/>
                                          </p:val>
                                        </p:tav>
                                        <p:tav tm="100000">
                                          <p:val>
                                            <p:strVal val="#ppt_x"/>
                                          </p:val>
                                        </p:tav>
                                      </p:tavLst>
                                    </p:anim>
                                    <p:anim calcmode="lin" valueType="num">
                                      <p:cBhvr>
                                        <p:cTn id="24" dur="5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childTnLst>
                          </p:cTn>
                        </p:par>
                        <p:par>
                          <p:cTn id="33" fill="hold">
                            <p:stCondLst>
                              <p:cond delay="1000"/>
                            </p:stCondLst>
                            <p:childTnLst>
                              <p:par>
                                <p:cTn id="34" presetID="16" presetClass="entr" presetSubtype="21" fill="hold" grpId="0" nodeType="after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barn(inVertical)">
                                      <p:cBhvr>
                                        <p:cTn id="36" dur="500"/>
                                        <p:tgtEl>
                                          <p:spTgt spid="54"/>
                                        </p:tgtEl>
                                      </p:cBhvr>
                                    </p:animEffect>
                                  </p:childTnLst>
                                </p:cTn>
                              </p:par>
                              <p:par>
                                <p:cTn id="37" presetID="16" presetClass="entr" presetSubtype="21"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barn(inVertical)">
                                      <p:cBhvr>
                                        <p:cTn id="3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P spid="36" grpId="0"/>
      <p:bldP spid="44" grpId="0"/>
      <p:bldP spid="49" grpId="0"/>
      <p:bldP spid="5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04257" y="149926"/>
            <a:ext cx="1006238" cy="1006238"/>
          </a:xfrm>
          <a:prstGeom prst="rect">
            <a:avLst/>
          </a:prstGeom>
        </p:spPr>
      </p:pic>
      <p:pic>
        <p:nvPicPr>
          <p:cNvPr id="23" name="Picture 2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20438" y="7277100"/>
            <a:ext cx="1006238" cy="1006238"/>
          </a:xfrm>
          <a:prstGeom prst="rect">
            <a:avLst/>
          </a:prstGeom>
        </p:spPr>
      </p:pic>
      <p:pic>
        <p:nvPicPr>
          <p:cNvPr id="24" name="Picture 2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984072" y="9791700"/>
            <a:ext cx="1173249" cy="362641"/>
          </a:xfrm>
          <a:prstGeom prst="rect">
            <a:avLst/>
          </a:prstGeom>
        </p:spPr>
      </p:pic>
      <p:pic>
        <p:nvPicPr>
          <p:cNvPr id="25" name="Picture 2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7122637" y="149926"/>
            <a:ext cx="1006238" cy="1006238"/>
          </a:xfrm>
          <a:prstGeom prst="rect">
            <a:avLst/>
          </a:prstGeom>
        </p:spPr>
      </p:pic>
      <p:grpSp>
        <p:nvGrpSpPr>
          <p:cNvPr id="28" name="Group 27"/>
          <p:cNvGrpSpPr/>
          <p:nvPr/>
        </p:nvGrpSpPr>
        <p:grpSpPr>
          <a:xfrm>
            <a:off x="6115851" y="163604"/>
            <a:ext cx="6668748" cy="1246096"/>
            <a:chOff x="1676400" y="4254240"/>
            <a:chExt cx="6668748" cy="1246096"/>
          </a:xfrm>
        </p:grpSpPr>
        <p:grpSp>
          <p:nvGrpSpPr>
            <p:cNvPr id="4" name="Group 4"/>
            <p:cNvGrpSpPr/>
            <p:nvPr/>
          </p:nvGrpSpPr>
          <p:grpSpPr>
            <a:xfrm>
              <a:off x="1676400" y="4254240"/>
              <a:ext cx="6668748" cy="1246096"/>
              <a:chOff x="384919" y="72389"/>
              <a:chExt cx="33686733" cy="3278343"/>
            </a:xfrm>
          </p:grpSpPr>
          <p:sp>
            <p:nvSpPr>
              <p:cNvPr id="5" name="Freeform 5"/>
              <p:cNvSpPr/>
              <p:nvPr/>
            </p:nvSpPr>
            <p:spPr>
              <a:xfrm>
                <a:off x="457311" y="72389"/>
                <a:ext cx="32459583" cy="3159377"/>
              </a:xfrm>
              <a:custGeom>
                <a:avLst/>
                <a:gdLst/>
                <a:ahLst/>
                <a:cxnLst/>
                <a:rect l="l" t="t" r="r" b="b"/>
                <a:pathLst>
                  <a:path w="40855416" h="3670473">
                    <a:moveTo>
                      <a:pt x="0" y="0"/>
                    </a:moveTo>
                    <a:lnTo>
                      <a:pt x="40855416" y="0"/>
                    </a:lnTo>
                    <a:lnTo>
                      <a:pt x="40855416" y="3670473"/>
                    </a:lnTo>
                    <a:lnTo>
                      <a:pt x="0" y="3670473"/>
                    </a:lnTo>
                    <a:lnTo>
                      <a:pt x="0" y="0"/>
                    </a:lnTo>
                    <a:close/>
                  </a:path>
                </a:pathLst>
              </a:custGeom>
              <a:solidFill>
                <a:srgbClr val="FFFFFF"/>
              </a:solidFill>
            </p:spPr>
          </p:sp>
          <p:sp>
            <p:nvSpPr>
              <p:cNvPr id="6" name="Freeform 6"/>
              <p:cNvSpPr/>
              <p:nvPr/>
            </p:nvSpPr>
            <p:spPr>
              <a:xfrm>
                <a:off x="384919" y="601422"/>
                <a:ext cx="33686733" cy="2749310"/>
              </a:xfrm>
              <a:custGeom>
                <a:avLst/>
                <a:gdLst/>
                <a:ahLst/>
                <a:cxnLst/>
                <a:rect l="l" t="t" r="r" b="b"/>
                <a:pathLst>
                  <a:path w="41000198" h="3815253">
                    <a:moveTo>
                      <a:pt x="40855416" y="3670473"/>
                    </a:moveTo>
                    <a:lnTo>
                      <a:pt x="41000198" y="3670473"/>
                    </a:lnTo>
                    <a:lnTo>
                      <a:pt x="41000198" y="3815253"/>
                    </a:lnTo>
                    <a:lnTo>
                      <a:pt x="40855416" y="3815253"/>
                    </a:lnTo>
                    <a:lnTo>
                      <a:pt x="40855416" y="3670473"/>
                    </a:lnTo>
                    <a:close/>
                    <a:moveTo>
                      <a:pt x="0" y="144780"/>
                    </a:moveTo>
                    <a:lnTo>
                      <a:pt x="144780" y="144780"/>
                    </a:lnTo>
                    <a:lnTo>
                      <a:pt x="144780" y="3670473"/>
                    </a:lnTo>
                    <a:lnTo>
                      <a:pt x="0" y="3670473"/>
                    </a:lnTo>
                    <a:lnTo>
                      <a:pt x="0" y="144780"/>
                    </a:lnTo>
                    <a:close/>
                    <a:moveTo>
                      <a:pt x="0" y="3670473"/>
                    </a:moveTo>
                    <a:lnTo>
                      <a:pt x="144780" y="3670473"/>
                    </a:lnTo>
                    <a:lnTo>
                      <a:pt x="144780" y="3815253"/>
                    </a:lnTo>
                    <a:lnTo>
                      <a:pt x="0" y="3815253"/>
                    </a:lnTo>
                    <a:lnTo>
                      <a:pt x="0" y="3670473"/>
                    </a:lnTo>
                    <a:close/>
                    <a:moveTo>
                      <a:pt x="40855416" y="144780"/>
                    </a:moveTo>
                    <a:lnTo>
                      <a:pt x="41000198" y="144780"/>
                    </a:lnTo>
                    <a:lnTo>
                      <a:pt x="41000198" y="3670473"/>
                    </a:lnTo>
                    <a:lnTo>
                      <a:pt x="40855416" y="3670473"/>
                    </a:lnTo>
                    <a:lnTo>
                      <a:pt x="40855416" y="144780"/>
                    </a:lnTo>
                    <a:close/>
                    <a:moveTo>
                      <a:pt x="144780" y="3670473"/>
                    </a:moveTo>
                    <a:lnTo>
                      <a:pt x="40855416" y="3670473"/>
                    </a:lnTo>
                    <a:lnTo>
                      <a:pt x="40855416" y="3815253"/>
                    </a:lnTo>
                    <a:lnTo>
                      <a:pt x="144780" y="3815253"/>
                    </a:lnTo>
                    <a:lnTo>
                      <a:pt x="144780" y="3670473"/>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sp>
        </p:grpSp>
        <p:sp>
          <p:nvSpPr>
            <p:cNvPr id="26" name="Rectangle 25"/>
            <p:cNvSpPr/>
            <p:nvPr/>
          </p:nvSpPr>
          <p:spPr>
            <a:xfrm>
              <a:off x="3159408" y="4379624"/>
              <a:ext cx="3744936" cy="1002710"/>
            </a:xfrm>
            <a:prstGeom prst="rect">
              <a:avLst/>
            </a:prstGeom>
          </p:spPr>
          <p:txBody>
            <a:bodyPr wrap="none">
              <a:spAutoFit/>
            </a:bodyPr>
            <a:lstStyle/>
            <a:p>
              <a:pPr>
                <a:lnSpc>
                  <a:spcPct val="150000"/>
                </a:lnSpc>
                <a:spcAft>
                  <a:spcPts val="800"/>
                </a:spcAft>
              </a:pPr>
              <a:r>
                <a:rPr lang="en-US" sz="4500" b="1" smtClean="0">
                  <a:solidFill>
                    <a:srgbClr val="C00000"/>
                  </a:solidFill>
                  <a:latin typeface="Arial" panose="020B0604020202020204" pitchFamily="34" charset="0"/>
                  <a:ea typeface="Calibri" panose="020F0502020204030204" pitchFamily="34" charset="0"/>
                  <a:cs typeface="Times New Roman" panose="02020603050405020304" pitchFamily="18" charset="0"/>
                </a:rPr>
                <a:t>1. Tứ </a:t>
              </a:r>
              <a:r>
                <a:rPr lang="en-US" sz="4500" b="1">
                  <a:solidFill>
                    <a:srgbClr val="C00000"/>
                  </a:solidFill>
                  <a:latin typeface="Arial" panose="020B0604020202020204" pitchFamily="34" charset="0"/>
                  <a:ea typeface="Calibri" panose="020F0502020204030204" pitchFamily="34" charset="0"/>
                  <a:cs typeface="Times New Roman" panose="02020603050405020304" pitchFamily="18" charset="0"/>
                </a:rPr>
                <a:t>giác lồi</a:t>
              </a:r>
              <a:endParaRPr lang="en-US" sz="4500" b="1" dirty="0">
                <a:solidFill>
                  <a:srgbClr val="C00000"/>
                </a:solidFill>
                <a:latin typeface="Arial" panose="020B0604020202020204" pitchFamily="34" charset="0"/>
                <a:ea typeface="Calibri" panose="020F0502020204030204" pitchFamily="34" charset="0"/>
                <a:cs typeface="Times New Roman" panose="02020603050405020304" pitchFamily="18" charset="0"/>
              </a:endParaRPr>
            </a:p>
          </p:txBody>
        </p:sp>
      </p:grpSp>
      <p:sp>
        <p:nvSpPr>
          <p:cNvPr id="7" name="Rectangle 6"/>
          <p:cNvSpPr/>
          <p:nvPr/>
        </p:nvSpPr>
        <p:spPr>
          <a:xfrm>
            <a:off x="862931" y="2846511"/>
            <a:ext cx="16510669" cy="1938992"/>
          </a:xfrm>
          <a:prstGeom prst="rect">
            <a:avLst/>
          </a:prstGeom>
        </p:spPr>
        <p:txBody>
          <a:bodyPr wrap="square">
            <a:spAutoFit/>
          </a:bodyPr>
          <a:lstStyle/>
          <a:p>
            <a:pPr marL="571500" indent="-571500" algn="just">
              <a:lnSpc>
                <a:spcPct val="150000"/>
              </a:lnSpc>
              <a:spcAft>
                <a:spcPts val="1200"/>
              </a:spcAft>
              <a:buFont typeface="Arial" panose="020B0604020202020204" pitchFamily="34" charset="0"/>
              <a:buChar char="•"/>
            </a:pPr>
            <a:r>
              <a:rPr lang="vi-VN" sz="4000" b="1" u="sng" smtClean="0">
                <a:solidFill>
                  <a:schemeClr val="tx2"/>
                </a:solidFill>
                <a:ea typeface="Calibri" panose="020F0502020204030204" pitchFamily="34" charset="0"/>
                <a:cs typeface="Times New Roman" panose="02020603050405020304" pitchFamily="18" charset="0"/>
              </a:rPr>
              <a:t>Tứ </a:t>
            </a:r>
            <a:r>
              <a:rPr lang="vi-VN" sz="4000" b="1" u="sng">
                <a:solidFill>
                  <a:schemeClr val="tx2"/>
                </a:solidFill>
                <a:ea typeface="Calibri" panose="020F0502020204030204" pitchFamily="34" charset="0"/>
                <a:cs typeface="Times New Roman" panose="02020603050405020304" pitchFamily="18" charset="0"/>
              </a:rPr>
              <a:t>giác</a:t>
            </a:r>
            <a:r>
              <a:rPr lang="vi-VN" sz="4000" b="1">
                <a:solidFill>
                  <a:schemeClr val="tx2"/>
                </a:solidFill>
                <a:ea typeface="Calibri" panose="020F0502020204030204" pitchFamily="34" charset="0"/>
                <a:cs typeface="Times New Roman" panose="02020603050405020304" pitchFamily="18" charset="0"/>
              </a:rPr>
              <a:t> </a:t>
            </a:r>
            <a:r>
              <a:rPr lang="vi-VN" sz="4000">
                <a:ea typeface="Calibri" panose="020F0502020204030204" pitchFamily="34" charset="0"/>
                <a:cs typeface="Times New Roman" panose="02020603050405020304" pitchFamily="18" charset="0"/>
              </a:rPr>
              <a:t>ABCD là hình gồm 4 đoạn thẳng AB, BC, CD, DA trong đó không có hai đoạn thẳng nào nằm trên cùng một đường thẳng.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9" name="Group 18"/>
          <p:cNvGrpSpPr/>
          <p:nvPr/>
        </p:nvGrpSpPr>
        <p:grpSpPr>
          <a:xfrm>
            <a:off x="4114800" y="1714500"/>
            <a:ext cx="9445383" cy="862753"/>
            <a:chOff x="1611219" y="2044475"/>
            <a:chExt cx="9445383" cy="862753"/>
          </a:xfrm>
        </p:grpSpPr>
        <p:sp>
          <p:nvSpPr>
            <p:cNvPr id="20" name="Rectangle 19"/>
            <p:cNvSpPr/>
            <p:nvPr/>
          </p:nvSpPr>
          <p:spPr>
            <a:xfrm>
              <a:off x="2977146" y="2169578"/>
              <a:ext cx="8079456" cy="707886"/>
            </a:xfrm>
            <a:prstGeom prst="rect">
              <a:avLst/>
            </a:prstGeom>
          </p:spPr>
          <p:txBody>
            <a:bodyPr wrap="none">
              <a:spAutoFit/>
            </a:bodyPr>
            <a:lstStyle/>
            <a:p>
              <a:r>
                <a:rPr lang="en-US" sz="4000" b="1">
                  <a:latin typeface="Arial" panose="020B0604020202020204" pitchFamily="34" charset="0"/>
                  <a:cs typeface="Arial" panose="020B0604020202020204" pitchFamily="34" charset="0"/>
                </a:rPr>
                <a:t>Tứ giác lồi và các yếu tố của nó.</a:t>
              </a:r>
              <a:endParaRPr lang="en-US" sz="4000" b="1" dirty="0">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11219" y="2044475"/>
              <a:ext cx="1207854" cy="862753"/>
            </a:xfrm>
            <a:prstGeom prst="rect">
              <a:avLst/>
            </a:prstGeom>
          </p:spPr>
        </p:pic>
      </p:grpSp>
      <p:sp>
        <p:nvSpPr>
          <p:cNvPr id="14" name="Rectangle 13"/>
          <p:cNvSpPr/>
          <p:nvPr/>
        </p:nvSpPr>
        <p:spPr>
          <a:xfrm>
            <a:off x="862931" y="8953500"/>
            <a:ext cx="12111879" cy="1015663"/>
          </a:xfrm>
          <a:prstGeom prst="rect">
            <a:avLst/>
          </a:prstGeom>
        </p:spPr>
        <p:txBody>
          <a:bodyPr wrap="square">
            <a:spAutoFit/>
          </a:bodyPr>
          <a:lstStyle/>
          <a:p>
            <a:pPr algn="just">
              <a:lnSpc>
                <a:spcPct val="150000"/>
              </a:lnSpc>
              <a:spcAft>
                <a:spcPts val="800"/>
              </a:spcAft>
            </a:pPr>
            <a:r>
              <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rPr>
              <a:t>- Hình 3.2d không phải là tứ giác vì nó chỉ có 3 cạnh.</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12"/>
          <a:stretch>
            <a:fillRect/>
          </a:stretch>
        </p:blipFill>
        <p:spPr>
          <a:xfrm>
            <a:off x="2972246" y="4798033"/>
            <a:ext cx="12638103" cy="37920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81000" y="9182100"/>
            <a:ext cx="1006238" cy="1006238"/>
          </a:xfrm>
          <a:prstGeom prst="rect">
            <a:avLst/>
          </a:prstGeom>
        </p:spPr>
      </p:pic>
      <p:pic>
        <p:nvPicPr>
          <p:cNvPr id="24" name="Picture 2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984072" y="9791700"/>
            <a:ext cx="1173249" cy="362641"/>
          </a:xfrm>
          <a:prstGeom prst="rect">
            <a:avLst/>
          </a:prstGeom>
        </p:spPr>
      </p:pic>
      <p:sp>
        <p:nvSpPr>
          <p:cNvPr id="14" name="Rectangle 13"/>
          <p:cNvSpPr/>
          <p:nvPr/>
        </p:nvSpPr>
        <p:spPr>
          <a:xfrm>
            <a:off x="445813" y="571500"/>
            <a:ext cx="15403787" cy="1938992"/>
          </a:xfrm>
          <a:prstGeom prst="rect">
            <a:avLst/>
          </a:prstGeom>
        </p:spPr>
        <p:txBody>
          <a:bodyPr wrap="square">
            <a:spAutoFit/>
          </a:bodyPr>
          <a:lstStyle/>
          <a:p>
            <a:pPr marL="571500" lvl="0" indent="-571500" algn="just">
              <a:lnSpc>
                <a:spcPct val="150000"/>
              </a:lnSpc>
              <a:spcAft>
                <a:spcPts val="800"/>
              </a:spcAft>
              <a:buFont typeface="Arial" panose="020B0604020202020204" pitchFamily="34" charset="0"/>
              <a:buChar char="•"/>
            </a:pPr>
            <a:r>
              <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rPr>
              <a:t>Trong </a:t>
            </a: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tứ giác ABCD, các điểm A, B, C, D là các đỉnh; Các đoạn thẳng AB, BC, CD, DA là các cạnh.</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9"/>
          <a:stretch>
            <a:fillRect/>
          </a:stretch>
        </p:blipFill>
        <p:spPr>
          <a:xfrm>
            <a:off x="16980061" y="266700"/>
            <a:ext cx="1173248" cy="927334"/>
          </a:xfrm>
          <a:prstGeom prst="rect">
            <a:avLst/>
          </a:prstGeom>
        </p:spPr>
      </p:pic>
      <p:pic>
        <p:nvPicPr>
          <p:cNvPr id="3" name="Picture 2"/>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762000" y="2996135"/>
            <a:ext cx="4813682" cy="5423965"/>
          </a:xfrm>
          <a:prstGeom prst="rect">
            <a:avLst/>
          </a:prstGeom>
        </p:spPr>
      </p:pic>
      <p:pic>
        <p:nvPicPr>
          <p:cNvPr id="8" name="Picture 7"/>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Lst>
          </a:blip>
          <a:stretch>
            <a:fillRect/>
          </a:stretch>
        </p:blipFill>
        <p:spPr>
          <a:xfrm>
            <a:off x="6781801" y="2974056"/>
            <a:ext cx="4793516" cy="4836444"/>
          </a:xfrm>
          <a:prstGeom prst="rect">
            <a:avLst/>
          </a:prstGeom>
        </p:spPr>
      </p:pic>
      <p:pic>
        <p:nvPicPr>
          <p:cNvPr id="9" name="Picture 8"/>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Layer>
                </a14:imgProps>
              </a:ext>
            </a:extLst>
          </a:blip>
          <a:stretch>
            <a:fillRect/>
          </a:stretch>
        </p:blipFill>
        <p:spPr>
          <a:xfrm>
            <a:off x="12695883" y="2922731"/>
            <a:ext cx="4711861" cy="4862252"/>
          </a:xfrm>
          <a:prstGeom prst="rect">
            <a:avLst/>
          </a:prstGeom>
        </p:spPr>
      </p:pic>
      <p:sp>
        <p:nvSpPr>
          <p:cNvPr id="10" name="Rectangle 9"/>
          <p:cNvSpPr/>
          <p:nvPr/>
        </p:nvSpPr>
        <p:spPr>
          <a:xfrm>
            <a:off x="2051631" y="8828157"/>
            <a:ext cx="2409634" cy="707886"/>
          </a:xfrm>
          <a:prstGeom prst="rect">
            <a:avLst/>
          </a:prstGeom>
        </p:spPr>
        <p:txBody>
          <a:bodyPr wrap="none">
            <a:spAutoFit/>
          </a:bodyPr>
          <a:lstStyle/>
          <a:p>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Hình </a:t>
            </a:r>
            <a:r>
              <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rPr>
              <a:t>3.2a</a:t>
            </a:r>
            <a:endParaRPr lang="en-US" sz="4000">
              <a:latin typeface="Arial" panose="020B0604020202020204" pitchFamily="34" charset="0"/>
              <a:cs typeface="Arial" panose="020B0604020202020204" pitchFamily="34" charset="0"/>
            </a:endParaRPr>
          </a:p>
        </p:txBody>
      </p:sp>
      <p:sp>
        <p:nvSpPr>
          <p:cNvPr id="27" name="Rectangle 26"/>
          <p:cNvSpPr/>
          <p:nvPr/>
        </p:nvSpPr>
        <p:spPr>
          <a:xfrm>
            <a:off x="7973742" y="8828157"/>
            <a:ext cx="2409634" cy="707886"/>
          </a:xfrm>
          <a:prstGeom prst="rect">
            <a:avLst/>
          </a:prstGeom>
        </p:spPr>
        <p:txBody>
          <a:bodyPr wrap="none">
            <a:spAutoFit/>
          </a:bodyPr>
          <a:lstStyle/>
          <a:p>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Hình </a:t>
            </a:r>
            <a:r>
              <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rPr>
              <a:t>3.2b</a:t>
            </a:r>
            <a:endParaRPr lang="en-US" sz="4000">
              <a:latin typeface="Arial" panose="020B0604020202020204" pitchFamily="34" charset="0"/>
              <a:cs typeface="Arial" panose="020B0604020202020204" pitchFamily="34" charset="0"/>
            </a:endParaRPr>
          </a:p>
        </p:txBody>
      </p:sp>
      <p:sp>
        <p:nvSpPr>
          <p:cNvPr id="29" name="Rectangle 28"/>
          <p:cNvSpPr/>
          <p:nvPr/>
        </p:nvSpPr>
        <p:spPr>
          <a:xfrm>
            <a:off x="13697420" y="8828157"/>
            <a:ext cx="2380780" cy="707886"/>
          </a:xfrm>
          <a:prstGeom prst="rect">
            <a:avLst/>
          </a:prstGeom>
        </p:spPr>
        <p:txBody>
          <a:bodyPr wrap="none">
            <a:spAutoFit/>
          </a:bodyPr>
          <a:lstStyle/>
          <a:p>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Hình </a:t>
            </a:r>
            <a:r>
              <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rPr>
              <a:t>3.2c</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8587976"/>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anim calcmode="lin" valueType="num">
                                      <p:cBhvr>
                                        <p:cTn id="33" dur="500" fill="hold"/>
                                        <p:tgtEl>
                                          <p:spTgt spid="27"/>
                                        </p:tgtEl>
                                        <p:attrNameLst>
                                          <p:attrName>ppt_x</p:attrName>
                                        </p:attrNameLst>
                                      </p:cBhvr>
                                      <p:tavLst>
                                        <p:tav tm="0">
                                          <p:val>
                                            <p:strVal val="#ppt_x"/>
                                          </p:val>
                                        </p:tav>
                                        <p:tav tm="100000">
                                          <p:val>
                                            <p:strVal val="#ppt_x"/>
                                          </p:val>
                                        </p:tav>
                                      </p:tavLst>
                                    </p:anim>
                                    <p:anim calcmode="lin" valueType="num">
                                      <p:cBhvr>
                                        <p:cTn id="34" dur="500" fill="hold"/>
                                        <p:tgtEl>
                                          <p:spTgt spid="2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anim calcmode="lin" valueType="num">
                                      <p:cBhvr>
                                        <p:cTn id="38" dur="500" fill="hold"/>
                                        <p:tgtEl>
                                          <p:spTgt spid="29"/>
                                        </p:tgtEl>
                                        <p:attrNameLst>
                                          <p:attrName>ppt_x</p:attrName>
                                        </p:attrNameLst>
                                      </p:cBhvr>
                                      <p:tavLst>
                                        <p:tav tm="0">
                                          <p:val>
                                            <p:strVal val="#ppt_x"/>
                                          </p:val>
                                        </p:tav>
                                        <p:tav tm="100000">
                                          <p:val>
                                            <p:strVal val="#ppt_x"/>
                                          </p:val>
                                        </p:tav>
                                      </p:tavLst>
                                    </p:anim>
                                    <p:anim calcmode="lin" valueType="num">
                                      <p:cBhvr>
                                        <p:cTn id="3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p:bldP spid="27"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786975" y="279340"/>
            <a:ext cx="1173249" cy="362641"/>
          </a:xfrm>
          <a:prstGeom prst="rect">
            <a:avLst/>
          </a:prstGeom>
        </p:spPr>
      </p:pic>
      <p:sp>
        <p:nvSpPr>
          <p:cNvPr id="14" name="Rectangle 13"/>
          <p:cNvSpPr/>
          <p:nvPr/>
        </p:nvSpPr>
        <p:spPr>
          <a:xfrm>
            <a:off x="1066800" y="1183407"/>
            <a:ext cx="16533867" cy="1938992"/>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nl-NL" sz="4000" b="1" u="sng" smtClean="0">
                <a:solidFill>
                  <a:schemeClr val="tx2"/>
                </a:solidFill>
                <a:effectLst/>
                <a:latin typeface="Arial" panose="020B0604020202020204" pitchFamily="34" charset="0"/>
                <a:ea typeface="Calibri" panose="020F0502020204030204" pitchFamily="34" charset="0"/>
                <a:cs typeface="Arial" panose="020B0604020202020204" pitchFamily="34" charset="0"/>
              </a:rPr>
              <a:t>Tứ </a:t>
            </a:r>
            <a:r>
              <a:rPr lang="nl-NL" sz="4000" b="1" u="sng">
                <a:solidFill>
                  <a:schemeClr val="tx2"/>
                </a:solidFill>
                <a:effectLst/>
                <a:latin typeface="Arial" panose="020B0604020202020204" pitchFamily="34" charset="0"/>
                <a:ea typeface="Calibri" panose="020F0502020204030204" pitchFamily="34" charset="0"/>
                <a:cs typeface="Arial" panose="020B0604020202020204" pitchFamily="34" charset="0"/>
              </a:rPr>
              <a:t>giác lồi</a:t>
            </a:r>
            <a:r>
              <a:rPr lang="nl-NL" sz="400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nl-NL" sz="4000">
                <a:solidFill>
                  <a:srgbClr val="000000"/>
                </a:solidFill>
                <a:effectLst/>
                <a:latin typeface="Arial" panose="020B0604020202020204" pitchFamily="34" charset="0"/>
                <a:ea typeface="Calibri" panose="020F0502020204030204" pitchFamily="34" charset="0"/>
                <a:cs typeface="Arial" panose="020B0604020202020204" pitchFamily="34" charset="0"/>
              </a:rPr>
              <a:t>là tứ giác mà hai đỉnh thuộc một cạnh bất kì luôn nằm về một phía của đường thẳng đi qua hai đỉnh còn lại</a:t>
            </a:r>
            <a:r>
              <a:rPr lang="nl-NL" sz="40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1098884" y="5145807"/>
                <a:ext cx="11430000" cy="2893293"/>
              </a:xfrm>
              <a:prstGeom prst="rect">
                <a:avLst/>
              </a:prstGeom>
            </p:spPr>
            <p:txBody>
              <a:bodyPr wrap="square">
                <a:spAutoFit/>
              </a:bodyPr>
              <a:lstStyle/>
              <a:p>
                <a:pPr marL="571500" lvl="0" indent="-571500" algn="just">
                  <a:lnSpc>
                    <a:spcPct val="150000"/>
                  </a:lnSpc>
                  <a:spcAft>
                    <a:spcPts val="800"/>
                  </a:spcAft>
                  <a:buFont typeface="Arial" panose="020B0604020202020204" pitchFamily="34" charset="0"/>
                  <a:buChar char="•"/>
                </a:pP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Trong tứ giác lồi ABCD, các góc ABC, BCD, CDA và DAB gọi là các góc của tứ giác. </a:t>
                </a:r>
                <a:endPar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Aft>
                    <a:spcPts val="800"/>
                  </a:spcAft>
                </a:pP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rPr>
                  <a:t>   Kí </a:t>
                </a: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hiệu đơn giản lần lượt là: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B</m:t>
                        </m:r>
                      </m:e>
                    </m:acc>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C</m:t>
                        </m:r>
                      </m:e>
                    </m:acc>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D</m:t>
                        </m:r>
                      </m:e>
                    </m:acc>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A</m:t>
                        </m:r>
                      </m:e>
                    </m:acc>
                  </m:oMath>
                </a14:m>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098884" y="5145807"/>
                <a:ext cx="11430000" cy="2893293"/>
              </a:xfrm>
              <a:prstGeom prst="rect">
                <a:avLst/>
              </a:prstGeom>
              <a:blipFill>
                <a:blip r:embed="rId12"/>
                <a:stretch>
                  <a:fillRect l="-1707" r="-1920" b="-7368"/>
                </a:stretch>
              </a:blipFill>
            </p:spPr>
            <p:txBody>
              <a:bodyPr/>
              <a:lstStyle/>
              <a:p>
                <a:r>
                  <a:rPr lang="en-US">
                    <a:noFill/>
                  </a:rPr>
                  <a:t> </a:t>
                </a:r>
              </a:p>
            </p:txBody>
          </p:sp>
        </mc:Fallback>
      </mc:AlternateContent>
      <p:pic>
        <p:nvPicPr>
          <p:cNvPr id="3" name="Picture 2"/>
          <p:cNvPicPr>
            <a:picLocks noChangeAspect="1"/>
          </p:cNvPicPr>
          <p:nvPr/>
        </p:nvPicPr>
        <p:blipFill>
          <a:blip r:embed="rId13"/>
          <a:stretch>
            <a:fillRect/>
          </a:stretch>
        </p:blipFill>
        <p:spPr>
          <a:xfrm rot="20944727">
            <a:off x="-659619" y="391041"/>
            <a:ext cx="1908626" cy="1460683"/>
          </a:xfrm>
          <a:prstGeom prst="rect">
            <a:avLst/>
          </a:prstGeom>
        </p:spPr>
      </p:pic>
      <p:pic>
        <p:nvPicPr>
          <p:cNvPr id="29" name="Picture 28"/>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Layer>
                </a14:imgProps>
              </a:ext>
            </a:extLst>
          </a:blip>
          <a:stretch>
            <a:fillRect/>
          </a:stretch>
        </p:blipFill>
        <p:spPr>
          <a:xfrm>
            <a:off x="13329854" y="2781300"/>
            <a:ext cx="4119946" cy="4642276"/>
          </a:xfrm>
          <a:prstGeom prst="rect">
            <a:avLst/>
          </a:prstGeom>
        </p:spPr>
      </p:pic>
      <p:sp>
        <p:nvSpPr>
          <p:cNvPr id="30" name="Rectangle 29"/>
          <p:cNvSpPr/>
          <p:nvPr/>
        </p:nvSpPr>
        <p:spPr>
          <a:xfrm>
            <a:off x="14478000" y="7468969"/>
            <a:ext cx="2185214" cy="646331"/>
          </a:xfrm>
          <a:prstGeom prst="rect">
            <a:avLst/>
          </a:prstGeom>
        </p:spPr>
        <p:txBody>
          <a:bodyPr wrap="none">
            <a:spAutoFit/>
          </a:bodyPr>
          <a:lstStyle/>
          <a:p>
            <a:r>
              <a:rPr lang="nl-NL" sz="3600" i="1">
                <a:solidFill>
                  <a:srgbClr val="000000"/>
                </a:solidFill>
                <a:latin typeface="Arial" panose="020B0604020202020204" pitchFamily="34" charset="0"/>
                <a:ea typeface="Calibri" panose="020F0502020204030204" pitchFamily="34" charset="0"/>
                <a:cs typeface="Arial" panose="020B0604020202020204" pitchFamily="34" charset="0"/>
              </a:rPr>
              <a:t>Hình </a:t>
            </a:r>
            <a:r>
              <a:rPr lang="nl-NL" sz="3600" i="1" smtClean="0">
                <a:solidFill>
                  <a:srgbClr val="000000"/>
                </a:solidFill>
                <a:latin typeface="Arial" panose="020B0604020202020204" pitchFamily="34" charset="0"/>
                <a:ea typeface="Calibri" panose="020F0502020204030204" pitchFamily="34" charset="0"/>
                <a:cs typeface="Arial" panose="020B0604020202020204" pitchFamily="34" charset="0"/>
              </a:rPr>
              <a:t>3.2a</a:t>
            </a:r>
            <a:endParaRPr lang="en-US" sz="3600" i="1">
              <a:latin typeface="Arial" panose="020B0604020202020204" pitchFamily="34" charset="0"/>
              <a:cs typeface="Arial" panose="020B0604020202020204" pitchFamily="34" charset="0"/>
            </a:endParaRPr>
          </a:p>
        </p:txBody>
      </p:sp>
      <p:sp>
        <p:nvSpPr>
          <p:cNvPr id="8" name="TextBox 7"/>
          <p:cNvSpPr txBox="1"/>
          <p:nvPr/>
        </p:nvSpPr>
        <p:spPr>
          <a:xfrm>
            <a:off x="1752600" y="3523521"/>
            <a:ext cx="8991600" cy="707886"/>
          </a:xfrm>
          <a:prstGeom prst="rect">
            <a:avLst/>
          </a:prstGeom>
          <a:noFill/>
        </p:spPr>
        <p:txBody>
          <a:bodyPr wrap="square" rtlCol="0">
            <a:spAutoFit/>
          </a:bodyPr>
          <a:lstStyle/>
          <a:p>
            <a:r>
              <a:rPr lang="en-US" sz="4000" smtClean="0">
                <a:latin typeface="Arial" panose="020B0604020202020204" pitchFamily="34" charset="0"/>
                <a:cs typeface="Arial" panose="020B0604020202020204" pitchFamily="34" charset="0"/>
              </a:rPr>
              <a:t>- Hình 3.2 a là một tứ giác lồi.</a:t>
            </a:r>
            <a:endParaRPr lang="en-US" sz="4000">
              <a:latin typeface="Arial" panose="020B0604020202020204" pitchFamily="34" charset="0"/>
              <a:cs typeface="Arial" panose="020B0604020202020204" pitchFamily="34" charset="0"/>
            </a:endParaRPr>
          </a:p>
        </p:txBody>
      </p:sp>
      <p:sp>
        <p:nvSpPr>
          <p:cNvPr id="9" name="Rectangle 8"/>
          <p:cNvSpPr/>
          <p:nvPr/>
        </p:nvSpPr>
        <p:spPr>
          <a:xfrm>
            <a:off x="0" y="8754769"/>
            <a:ext cx="18897600" cy="1570331"/>
          </a:xfrm>
          <a:prstGeom prst="rect">
            <a:avLst/>
          </a:prstGeom>
          <a:solidFill>
            <a:srgbClr val="7CB79D"/>
          </a:solidFill>
          <a:ln>
            <a:solidFill>
              <a:srgbClr val="7CB7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0468099"/>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randombar(horizontal)">
                                      <p:cBhvr>
                                        <p:cTn id="15" dur="500"/>
                                        <p:tgtEl>
                                          <p:spTgt spid="2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randombar(horizont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anim calcmode="lin" valueType="num">
                                      <p:cBhvr>
                                        <p:cTn id="24" dur="500" fill="hold"/>
                                        <p:tgtEl>
                                          <p:spTgt spid="2"/>
                                        </p:tgtEl>
                                        <p:attrNameLst>
                                          <p:attrName>ppt_x</p:attrName>
                                        </p:attrNameLst>
                                      </p:cBhvr>
                                      <p:tavLst>
                                        <p:tav tm="0">
                                          <p:val>
                                            <p:strVal val="#ppt_x"/>
                                          </p:val>
                                        </p:tav>
                                        <p:tav tm="100000">
                                          <p:val>
                                            <p:strVal val="#ppt_x"/>
                                          </p:val>
                                        </p:tav>
                                      </p:tavLst>
                                    </p:anim>
                                    <p:anim calcmode="lin" valueType="num">
                                      <p:cBhvr>
                                        <p:cTn id="2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30"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CB79D"/>
        </a:solidFill>
        <a:effectLst/>
      </p:bgPr>
    </p:bg>
    <p:spTree>
      <p:nvGrpSpPr>
        <p:cNvPr id="1" name=""/>
        <p:cNvGrpSpPr/>
        <p:nvPr/>
      </p:nvGrpSpPr>
      <p:grpSpPr>
        <a:xfrm>
          <a:off x="0" y="0"/>
          <a:ext cx="0" cy="0"/>
          <a:chOff x="0" y="0"/>
          <a:chExt cx="0" cy="0"/>
        </a:xfrm>
      </p:grpSpPr>
      <p:grpSp>
        <p:nvGrpSpPr>
          <p:cNvPr id="10" name="Group 10"/>
          <p:cNvGrpSpPr/>
          <p:nvPr/>
        </p:nvGrpSpPr>
        <p:grpSpPr>
          <a:xfrm>
            <a:off x="990600" y="1790700"/>
            <a:ext cx="16306800" cy="5439249"/>
            <a:chOff x="0" y="0"/>
            <a:chExt cx="41000197" cy="18337832"/>
          </a:xfrm>
        </p:grpSpPr>
        <p:sp>
          <p:nvSpPr>
            <p:cNvPr id="11" name="Freeform 11"/>
            <p:cNvSpPr/>
            <p:nvPr/>
          </p:nvSpPr>
          <p:spPr>
            <a:xfrm>
              <a:off x="72390" y="72390"/>
              <a:ext cx="40855416" cy="18193052"/>
            </a:xfrm>
            <a:custGeom>
              <a:avLst/>
              <a:gdLst/>
              <a:ahLst/>
              <a:cxnLst/>
              <a:rect l="l" t="t" r="r" b="b"/>
              <a:pathLst>
                <a:path w="40855416" h="18193052">
                  <a:moveTo>
                    <a:pt x="0" y="0"/>
                  </a:moveTo>
                  <a:lnTo>
                    <a:pt x="40855416" y="0"/>
                  </a:lnTo>
                  <a:lnTo>
                    <a:pt x="40855416" y="18193052"/>
                  </a:lnTo>
                  <a:lnTo>
                    <a:pt x="0" y="18193052"/>
                  </a:lnTo>
                  <a:lnTo>
                    <a:pt x="0" y="0"/>
                  </a:lnTo>
                  <a:close/>
                </a:path>
              </a:pathLst>
            </a:custGeom>
            <a:solidFill>
              <a:srgbClr val="FFFFFF"/>
            </a:solidFill>
          </p:spPr>
        </p:sp>
        <p:sp>
          <p:nvSpPr>
            <p:cNvPr id="12" name="Freeform 12"/>
            <p:cNvSpPr/>
            <p:nvPr/>
          </p:nvSpPr>
          <p:spPr>
            <a:xfrm>
              <a:off x="0" y="0"/>
              <a:ext cx="41000198" cy="18337833"/>
            </a:xfrm>
            <a:custGeom>
              <a:avLst/>
              <a:gdLst/>
              <a:ahLst/>
              <a:cxnLst/>
              <a:rect l="l" t="t" r="r" b="b"/>
              <a:pathLst>
                <a:path w="41000198" h="18337833">
                  <a:moveTo>
                    <a:pt x="40855416" y="18193052"/>
                  </a:moveTo>
                  <a:lnTo>
                    <a:pt x="41000198" y="18193052"/>
                  </a:lnTo>
                  <a:lnTo>
                    <a:pt x="41000198" y="18337833"/>
                  </a:lnTo>
                  <a:lnTo>
                    <a:pt x="40855416" y="18337833"/>
                  </a:lnTo>
                  <a:lnTo>
                    <a:pt x="40855416" y="18193052"/>
                  </a:lnTo>
                  <a:close/>
                  <a:moveTo>
                    <a:pt x="0" y="144780"/>
                  </a:moveTo>
                  <a:lnTo>
                    <a:pt x="144780" y="144780"/>
                  </a:lnTo>
                  <a:lnTo>
                    <a:pt x="144780" y="18193052"/>
                  </a:lnTo>
                  <a:lnTo>
                    <a:pt x="0" y="18193052"/>
                  </a:lnTo>
                  <a:lnTo>
                    <a:pt x="0" y="144780"/>
                  </a:lnTo>
                  <a:close/>
                  <a:moveTo>
                    <a:pt x="0" y="18193052"/>
                  </a:moveTo>
                  <a:lnTo>
                    <a:pt x="144780" y="18193052"/>
                  </a:lnTo>
                  <a:lnTo>
                    <a:pt x="144780" y="18337833"/>
                  </a:lnTo>
                  <a:lnTo>
                    <a:pt x="0" y="18337833"/>
                  </a:lnTo>
                  <a:lnTo>
                    <a:pt x="0" y="18193052"/>
                  </a:lnTo>
                  <a:close/>
                  <a:moveTo>
                    <a:pt x="40855416" y="144780"/>
                  </a:moveTo>
                  <a:lnTo>
                    <a:pt x="41000198" y="144780"/>
                  </a:lnTo>
                  <a:lnTo>
                    <a:pt x="41000198" y="18193052"/>
                  </a:lnTo>
                  <a:lnTo>
                    <a:pt x="40855416" y="18193052"/>
                  </a:lnTo>
                  <a:lnTo>
                    <a:pt x="40855416" y="144780"/>
                  </a:lnTo>
                  <a:close/>
                  <a:moveTo>
                    <a:pt x="144780" y="18193052"/>
                  </a:moveTo>
                  <a:lnTo>
                    <a:pt x="40855416" y="18193052"/>
                  </a:lnTo>
                  <a:lnTo>
                    <a:pt x="40855416" y="18337833"/>
                  </a:lnTo>
                  <a:lnTo>
                    <a:pt x="144780" y="18337833"/>
                  </a:lnTo>
                  <a:lnTo>
                    <a:pt x="144780" y="18193052"/>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sp>
      </p:gr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037432" y="647700"/>
            <a:ext cx="983577" cy="618760"/>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8600" y="255386"/>
            <a:ext cx="915941" cy="912611"/>
          </a:xfrm>
          <a:prstGeom prst="rect">
            <a:avLst/>
          </a:prstGeom>
        </p:spPr>
      </p:pic>
      <p:pic>
        <p:nvPicPr>
          <p:cNvPr id="30" name="Picture 5"/>
          <p:cNvPicPr>
            <a:picLocks noChangeAspect="1"/>
          </p:cNvPicPr>
          <p:nvPr/>
        </p:nvPicPr>
        <p:blipFill rotWithShape="1">
          <a:blip r:embed="rId6"/>
          <a:srcRect l="71258" t="36429"/>
          <a:stretch/>
        </p:blipFill>
        <p:spPr>
          <a:xfrm>
            <a:off x="1672389" y="7732123"/>
            <a:ext cx="1743258" cy="2211977"/>
          </a:xfrm>
          <a:prstGeom prst="rect">
            <a:avLst/>
          </a:prstGeom>
        </p:spPr>
      </p:pic>
      <p:sp>
        <p:nvSpPr>
          <p:cNvPr id="13" name="Rectangle 12"/>
          <p:cNvSpPr/>
          <p:nvPr/>
        </p:nvSpPr>
        <p:spPr>
          <a:xfrm>
            <a:off x="1524000" y="2736780"/>
            <a:ext cx="15114390" cy="3825471"/>
          </a:xfrm>
          <a:prstGeom prst="rect">
            <a:avLst/>
          </a:prstGeom>
        </p:spPr>
        <p:txBody>
          <a:bodyPr wrap="square">
            <a:spAutoFit/>
          </a:bodyPr>
          <a:lstStyle/>
          <a:p>
            <a:pPr marL="571500" indent="-571500" algn="just">
              <a:lnSpc>
                <a:spcPct val="150000"/>
              </a:lnSpc>
              <a:spcBef>
                <a:spcPts val="600"/>
              </a:spcBef>
              <a:spcAft>
                <a:spcPts val="600"/>
              </a:spcAft>
              <a:buFont typeface="Arial" panose="020B0604020202020204" pitchFamily="34" charset="0"/>
              <a:buChar char="•"/>
            </a:pPr>
            <a:r>
              <a:rPr lang="vi-VN" sz="4000" smtClean="0">
                <a:ea typeface="Calibri" panose="020F0502020204030204" pitchFamily="34" charset="0"/>
                <a:cs typeface="Times New Roman" panose="02020603050405020304" pitchFamily="18" charset="0"/>
              </a:rPr>
              <a:t>Khi </a:t>
            </a:r>
            <a:r>
              <a:rPr lang="vi-VN" sz="4000">
                <a:ea typeface="Calibri" panose="020F0502020204030204" pitchFamily="34" charset="0"/>
                <a:cs typeface="Times New Roman" panose="02020603050405020304" pitchFamily="18" charset="0"/>
              </a:rPr>
              <a:t>nói đến tứ giác mà không chú thích gì thêm, ta hiểu đó là tứ giác lồi.</a:t>
            </a:r>
          </a:p>
          <a:p>
            <a:pPr marL="571500" indent="-571500">
              <a:lnSpc>
                <a:spcPct val="150000"/>
              </a:lnSpc>
              <a:spcBef>
                <a:spcPts val="600"/>
              </a:spcBef>
              <a:spcAft>
                <a:spcPts val="600"/>
              </a:spcAft>
              <a:buFont typeface="Arial" panose="020B0604020202020204" pitchFamily="34" charset="0"/>
              <a:buChar char="•"/>
            </a:pPr>
            <a:r>
              <a:rPr lang="vi-VN" sz="4000" smtClean="0">
                <a:ea typeface="Calibri" panose="020F0502020204030204" pitchFamily="34" charset="0"/>
                <a:cs typeface="Times New Roman" panose="02020603050405020304" pitchFamily="18" charset="0"/>
              </a:rPr>
              <a:t>Tứ </a:t>
            </a:r>
            <a:r>
              <a:rPr lang="vi-VN" sz="4000">
                <a:ea typeface="Calibri" panose="020F0502020204030204" pitchFamily="34" charset="0"/>
                <a:cs typeface="Times New Roman" panose="02020603050405020304" pitchFamily="18" charset="0"/>
              </a:rPr>
              <a:t>giác ABCD trong hình 3.2a còn được gọi tên là tứ </a:t>
            </a:r>
            <a:r>
              <a:rPr lang="vi-VN" sz="4000" smtClean="0">
                <a:ea typeface="Calibri" panose="020F0502020204030204" pitchFamily="34" charset="0"/>
                <a:cs typeface="Times New Roman" panose="02020603050405020304" pitchFamily="18" charset="0"/>
              </a:rPr>
              <a:t>giác</a:t>
            </a:r>
            <a:r>
              <a:rPr lang="en-US" sz="4000" smtClean="0">
                <a:ea typeface="Calibri" panose="020F0502020204030204" pitchFamily="34" charset="0"/>
                <a:cs typeface="Times New Roman" panose="02020603050405020304" pitchFamily="18" charset="0"/>
              </a:rPr>
              <a:t> </a:t>
            </a:r>
            <a:r>
              <a:rPr lang="vi-VN" sz="4000" smtClean="0">
                <a:ea typeface="Calibri" panose="020F0502020204030204" pitchFamily="34" charset="0"/>
                <a:cs typeface="Times New Roman" panose="02020603050405020304" pitchFamily="18" charset="0"/>
              </a:rPr>
              <a:t>BCDA</a:t>
            </a:r>
            <a:r>
              <a:rPr lang="vi-VN" sz="4000">
                <a:ea typeface="Calibri" panose="020F0502020204030204" pitchFamily="34" charset="0"/>
                <a:cs typeface="Times New Roman" panose="02020603050405020304" pitchFamily="18" charset="0"/>
              </a:rPr>
              <a:t>, CDAB, DABC, ADCB, DCBA, CBAD, BADC.</a:t>
            </a:r>
            <a:endParaRPr lang="vi-VN" sz="4000" dirty="0">
              <a:ea typeface="Calibri" panose="020F0502020204030204" pitchFamily="34" charset="0"/>
              <a:cs typeface="Times New Roman" panose="02020603050405020304" pitchFamily="18" charset="0"/>
            </a:endParaRPr>
          </a:p>
        </p:txBody>
      </p:sp>
      <p:grpSp>
        <p:nvGrpSpPr>
          <p:cNvPr id="20" name="Group 19"/>
          <p:cNvGrpSpPr/>
          <p:nvPr/>
        </p:nvGrpSpPr>
        <p:grpSpPr>
          <a:xfrm>
            <a:off x="1676400" y="950115"/>
            <a:ext cx="14313266" cy="1295400"/>
            <a:chOff x="1262629" y="219549"/>
            <a:chExt cx="14313266" cy="1519640"/>
          </a:xfrm>
        </p:grpSpPr>
        <p:grpSp>
          <p:nvGrpSpPr>
            <p:cNvPr id="21" name="Group 4"/>
            <p:cNvGrpSpPr/>
            <p:nvPr/>
          </p:nvGrpSpPr>
          <p:grpSpPr>
            <a:xfrm>
              <a:off x="5110729" y="219549"/>
              <a:ext cx="6858000" cy="1519640"/>
              <a:chOff x="0" y="0"/>
              <a:chExt cx="9181877" cy="1000967"/>
            </a:xfrm>
          </p:grpSpPr>
          <p:sp>
            <p:nvSpPr>
              <p:cNvPr id="24" name="Freeform 5"/>
              <p:cNvSpPr/>
              <p:nvPr/>
            </p:nvSpPr>
            <p:spPr>
              <a:xfrm>
                <a:off x="80010" y="80010"/>
                <a:ext cx="9089167" cy="908257"/>
              </a:xfrm>
              <a:custGeom>
                <a:avLst/>
                <a:gdLst/>
                <a:ahLst/>
                <a:cxnLst/>
                <a:rect l="l" t="t" r="r" b="b"/>
                <a:pathLst>
                  <a:path w="9089167" h="908257">
                    <a:moveTo>
                      <a:pt x="0" y="853647"/>
                    </a:moveTo>
                    <a:lnTo>
                      <a:pt x="0" y="908257"/>
                    </a:lnTo>
                    <a:lnTo>
                      <a:pt x="9089167" y="908257"/>
                    </a:lnTo>
                    <a:lnTo>
                      <a:pt x="9089167" y="0"/>
                    </a:lnTo>
                    <a:lnTo>
                      <a:pt x="9034557" y="0"/>
                    </a:lnTo>
                    <a:lnTo>
                      <a:pt x="9034557" y="853647"/>
                    </a:lnTo>
                    <a:close/>
                  </a:path>
                </a:pathLst>
              </a:custGeom>
              <a:solidFill>
                <a:srgbClr val="000000"/>
              </a:solidFill>
            </p:spPr>
          </p:sp>
          <p:sp>
            <p:nvSpPr>
              <p:cNvPr id="25" name="Freeform 6"/>
              <p:cNvSpPr/>
              <p:nvPr/>
            </p:nvSpPr>
            <p:spPr>
              <a:xfrm>
                <a:off x="67310" y="67310"/>
                <a:ext cx="9114567" cy="933657"/>
              </a:xfrm>
              <a:custGeom>
                <a:avLst/>
                <a:gdLst/>
                <a:ahLst/>
                <a:cxnLst/>
                <a:rect l="l" t="t" r="r" b="b"/>
                <a:pathLst>
                  <a:path w="9114567" h="933657">
                    <a:moveTo>
                      <a:pt x="9047257" y="0"/>
                    </a:moveTo>
                    <a:lnTo>
                      <a:pt x="9047257" y="12700"/>
                    </a:lnTo>
                    <a:lnTo>
                      <a:pt x="9101867" y="12700"/>
                    </a:lnTo>
                    <a:lnTo>
                      <a:pt x="9101867" y="920957"/>
                    </a:lnTo>
                    <a:lnTo>
                      <a:pt x="12700" y="920957"/>
                    </a:lnTo>
                    <a:lnTo>
                      <a:pt x="12700" y="866347"/>
                    </a:lnTo>
                    <a:lnTo>
                      <a:pt x="0" y="866347"/>
                    </a:lnTo>
                    <a:lnTo>
                      <a:pt x="0" y="933657"/>
                    </a:lnTo>
                    <a:lnTo>
                      <a:pt x="9114567" y="933657"/>
                    </a:lnTo>
                    <a:lnTo>
                      <a:pt x="9114567" y="0"/>
                    </a:lnTo>
                    <a:close/>
                  </a:path>
                </a:pathLst>
              </a:custGeom>
              <a:solidFill>
                <a:srgbClr val="000000"/>
              </a:solidFill>
            </p:spPr>
          </p:sp>
          <p:sp>
            <p:nvSpPr>
              <p:cNvPr id="26" name="Freeform 7"/>
              <p:cNvSpPr/>
              <p:nvPr/>
            </p:nvSpPr>
            <p:spPr>
              <a:xfrm>
                <a:off x="12700" y="12700"/>
                <a:ext cx="9089167" cy="908257"/>
              </a:xfrm>
              <a:custGeom>
                <a:avLst/>
                <a:gdLst/>
                <a:ahLst/>
                <a:cxnLst/>
                <a:rect l="l" t="t" r="r" b="b"/>
                <a:pathLst>
                  <a:path w="9089167" h="908257">
                    <a:moveTo>
                      <a:pt x="0" y="0"/>
                    </a:moveTo>
                    <a:lnTo>
                      <a:pt x="9089167" y="0"/>
                    </a:lnTo>
                    <a:lnTo>
                      <a:pt x="9089167" y="908257"/>
                    </a:lnTo>
                    <a:lnTo>
                      <a:pt x="0" y="908257"/>
                    </a:lnTo>
                    <a:close/>
                  </a:path>
                </a:pathLst>
              </a:custGeom>
              <a:solidFill>
                <a:srgbClr val="6CD9FF"/>
              </a:solidFill>
            </p:spPr>
          </p:sp>
          <p:sp>
            <p:nvSpPr>
              <p:cNvPr id="27" name="Freeform 8"/>
              <p:cNvSpPr/>
              <p:nvPr/>
            </p:nvSpPr>
            <p:spPr>
              <a:xfrm>
                <a:off x="0" y="0"/>
                <a:ext cx="9114567" cy="933657"/>
              </a:xfrm>
              <a:custGeom>
                <a:avLst/>
                <a:gdLst/>
                <a:ahLst/>
                <a:cxnLst/>
                <a:rect l="l" t="t" r="r" b="b"/>
                <a:pathLst>
                  <a:path w="9114567" h="933657">
                    <a:moveTo>
                      <a:pt x="80010" y="933657"/>
                    </a:moveTo>
                    <a:lnTo>
                      <a:pt x="9114567" y="933657"/>
                    </a:lnTo>
                    <a:lnTo>
                      <a:pt x="9114567" y="80010"/>
                    </a:lnTo>
                    <a:lnTo>
                      <a:pt x="9114567" y="67310"/>
                    </a:lnTo>
                    <a:lnTo>
                      <a:pt x="9114567" y="0"/>
                    </a:lnTo>
                    <a:lnTo>
                      <a:pt x="0" y="0"/>
                    </a:lnTo>
                    <a:lnTo>
                      <a:pt x="0" y="933657"/>
                    </a:lnTo>
                    <a:lnTo>
                      <a:pt x="67310" y="933657"/>
                    </a:lnTo>
                    <a:lnTo>
                      <a:pt x="80010" y="933657"/>
                    </a:lnTo>
                    <a:close/>
                    <a:moveTo>
                      <a:pt x="12700" y="12700"/>
                    </a:moveTo>
                    <a:lnTo>
                      <a:pt x="9101867" y="12700"/>
                    </a:lnTo>
                    <a:lnTo>
                      <a:pt x="9101867" y="920957"/>
                    </a:lnTo>
                    <a:lnTo>
                      <a:pt x="12700" y="920957"/>
                    </a:lnTo>
                    <a:lnTo>
                      <a:pt x="12700" y="12700"/>
                    </a:lnTo>
                    <a:close/>
                  </a:path>
                </a:pathLst>
              </a:custGeom>
              <a:solidFill>
                <a:srgbClr val="000000"/>
              </a:solidFill>
            </p:spPr>
          </p:sp>
        </p:grpSp>
        <p:sp>
          <p:nvSpPr>
            <p:cNvPr id="23" name="TextBox 9"/>
            <p:cNvSpPr txBox="1"/>
            <p:nvPr/>
          </p:nvSpPr>
          <p:spPr>
            <a:xfrm>
              <a:off x="1262629" y="250052"/>
              <a:ext cx="14313266" cy="1220965"/>
            </a:xfrm>
            <a:prstGeom prst="rect">
              <a:avLst/>
            </a:prstGeom>
          </p:spPr>
          <p:txBody>
            <a:bodyPr lIns="0" tIns="0" rIns="0" bIns="0" rtlCol="0" anchor="t">
              <a:spAutoFit/>
            </a:bodyPr>
            <a:lstStyle/>
            <a:p>
              <a:pPr algn="ctr">
                <a:lnSpc>
                  <a:spcPts val="9003"/>
                </a:lnSpc>
              </a:pPr>
              <a:r>
                <a:rPr lang="en-US" sz="6000" b="1" spc="-112" dirty="0" err="1" smtClean="0">
                  <a:solidFill>
                    <a:srgbClr val="000000"/>
                  </a:solidFill>
                  <a:latin typeface="Arial" panose="020B0604020202020204" pitchFamily="34" charset="0"/>
                  <a:cs typeface="Arial" panose="020B0604020202020204" pitchFamily="34" charset="0"/>
                </a:rPr>
                <a:t>Chú</a:t>
              </a:r>
              <a:r>
                <a:rPr lang="en-US" sz="6000" b="1" spc="-112" dirty="0" smtClean="0">
                  <a:solidFill>
                    <a:srgbClr val="000000"/>
                  </a:solidFill>
                  <a:latin typeface="Arial" panose="020B0604020202020204" pitchFamily="34" charset="0"/>
                  <a:cs typeface="Arial" panose="020B0604020202020204" pitchFamily="34" charset="0"/>
                </a:rPr>
                <a:t> ý</a:t>
              </a:r>
              <a:endParaRPr lang="en-US" sz="6000" b="1" spc="-112" dirty="0">
                <a:solidFill>
                  <a:srgbClr val="000000"/>
                </a:solidFill>
                <a:latin typeface="Arial" panose="020B0604020202020204" pitchFamily="34" charset="0"/>
                <a:cs typeface="Arial" panose="020B0604020202020204" pitchFamily="34" charset="0"/>
              </a:endParaRPr>
            </a:p>
          </p:txBody>
        </p:sp>
      </p:grpSp>
      <p:pic>
        <p:nvPicPr>
          <p:cNvPr id="16" name="Picture 15"/>
          <p:cNvPicPr>
            <a:picLocks noChangeAspect="1"/>
          </p:cNvPicPr>
          <p:nvPr/>
        </p:nvPicPr>
        <p:blipFill>
          <a:blip r:embed="rId7"/>
          <a:stretch>
            <a:fillRect/>
          </a:stretch>
        </p:blipFill>
        <p:spPr>
          <a:xfrm>
            <a:off x="14899414" y="6210300"/>
            <a:ext cx="2426777" cy="3581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strVal val="#ppt_x"/>
                                          </p:val>
                                        </p:tav>
                                        <p:tav tm="100000">
                                          <p:val>
                                            <p:strVal val="#ppt_x"/>
                                          </p:val>
                                        </p:tav>
                                      </p:tavLst>
                                    </p:anim>
                                    <p:anim calcmode="lin" valueType="num">
                                      <p:cBhvr>
                                        <p:cTn id="16" dur="5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anim calcmode="lin" valueType="num">
                                      <p:cBhvr>
                                        <p:cTn id="20" dur="500" fill="hold"/>
                                        <p:tgtEl>
                                          <p:spTgt spid="30"/>
                                        </p:tgtEl>
                                        <p:attrNameLst>
                                          <p:attrName>ppt_x</p:attrName>
                                        </p:attrNameLst>
                                      </p:cBhvr>
                                      <p:tavLst>
                                        <p:tav tm="0">
                                          <p:val>
                                            <p:strVal val="#ppt_x"/>
                                          </p:val>
                                        </p:tav>
                                        <p:tav tm="100000">
                                          <p:val>
                                            <p:strVal val="#ppt_x"/>
                                          </p:val>
                                        </p:tav>
                                      </p:tavLst>
                                    </p:anim>
                                    <p:anim calcmode="lin" valueType="num">
                                      <p:cBhvr>
                                        <p:cTn id="21" dur="500" fill="hold"/>
                                        <p:tgtEl>
                                          <p:spTgt spid="3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anim calcmode="lin" valueType="num">
                                      <p:cBhvr>
                                        <p:cTn id="25" dur="500" fill="hold"/>
                                        <p:tgtEl>
                                          <p:spTgt spid="10"/>
                                        </p:tgtEl>
                                        <p:attrNameLst>
                                          <p:attrName>ppt_x</p:attrName>
                                        </p:attrNameLst>
                                      </p:cBhvr>
                                      <p:tavLst>
                                        <p:tav tm="0">
                                          <p:val>
                                            <p:strVal val="#ppt_x"/>
                                          </p:val>
                                        </p:tav>
                                        <p:tav tm="100000">
                                          <p:val>
                                            <p:strVal val="#ppt_x"/>
                                          </p:val>
                                        </p:tav>
                                      </p:tavLst>
                                    </p:anim>
                                    <p:anim calcmode="lin" valueType="num">
                                      <p:cBhvr>
                                        <p:cTn id="26"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609600" y="565160"/>
            <a:ext cx="3048000" cy="1225539"/>
            <a:chOff x="0" y="-18042"/>
            <a:chExt cx="13241067" cy="2283260"/>
          </a:xfrm>
        </p:grpSpPr>
        <p:grpSp>
          <p:nvGrpSpPr>
            <p:cNvPr id="5" name="Group 5"/>
            <p:cNvGrpSpPr/>
            <p:nvPr/>
          </p:nvGrpSpPr>
          <p:grpSpPr>
            <a:xfrm>
              <a:off x="0" y="0"/>
              <a:ext cx="13241067" cy="2265218"/>
              <a:chOff x="0" y="0"/>
              <a:chExt cx="5851034" cy="1000967"/>
            </a:xfrm>
          </p:grpSpPr>
          <p:sp>
            <p:nvSpPr>
              <p:cNvPr id="6" name="Freeform 6"/>
              <p:cNvSpPr/>
              <p:nvPr/>
            </p:nvSpPr>
            <p:spPr>
              <a:xfrm>
                <a:off x="80010" y="80010"/>
                <a:ext cx="5758324" cy="908257"/>
              </a:xfrm>
              <a:custGeom>
                <a:avLst/>
                <a:gdLst/>
                <a:ahLst/>
                <a:cxnLst/>
                <a:rect l="l" t="t" r="r" b="b"/>
                <a:pathLst>
                  <a:path w="5758324" h="908257">
                    <a:moveTo>
                      <a:pt x="0" y="853647"/>
                    </a:moveTo>
                    <a:lnTo>
                      <a:pt x="0" y="908257"/>
                    </a:lnTo>
                    <a:lnTo>
                      <a:pt x="5758324" y="908257"/>
                    </a:lnTo>
                    <a:lnTo>
                      <a:pt x="5758324" y="0"/>
                    </a:lnTo>
                    <a:lnTo>
                      <a:pt x="5703714" y="0"/>
                    </a:lnTo>
                    <a:lnTo>
                      <a:pt x="5703714" y="853647"/>
                    </a:lnTo>
                    <a:close/>
                  </a:path>
                </a:pathLst>
              </a:custGeom>
              <a:solidFill>
                <a:srgbClr val="000000"/>
              </a:solidFill>
            </p:spPr>
          </p:sp>
          <p:sp>
            <p:nvSpPr>
              <p:cNvPr id="7" name="Freeform 7"/>
              <p:cNvSpPr/>
              <p:nvPr/>
            </p:nvSpPr>
            <p:spPr>
              <a:xfrm>
                <a:off x="67310" y="67310"/>
                <a:ext cx="5783724" cy="933657"/>
              </a:xfrm>
              <a:custGeom>
                <a:avLst/>
                <a:gdLst/>
                <a:ahLst/>
                <a:cxnLst/>
                <a:rect l="l" t="t" r="r" b="b"/>
                <a:pathLst>
                  <a:path w="5783724" h="933657">
                    <a:moveTo>
                      <a:pt x="5716414" y="0"/>
                    </a:moveTo>
                    <a:lnTo>
                      <a:pt x="5716414" y="12700"/>
                    </a:lnTo>
                    <a:lnTo>
                      <a:pt x="5771024" y="12700"/>
                    </a:lnTo>
                    <a:lnTo>
                      <a:pt x="5771024" y="920957"/>
                    </a:lnTo>
                    <a:lnTo>
                      <a:pt x="12700" y="920957"/>
                    </a:lnTo>
                    <a:lnTo>
                      <a:pt x="12700" y="866347"/>
                    </a:lnTo>
                    <a:lnTo>
                      <a:pt x="0" y="866347"/>
                    </a:lnTo>
                    <a:lnTo>
                      <a:pt x="0" y="933657"/>
                    </a:lnTo>
                    <a:lnTo>
                      <a:pt x="5783724" y="933657"/>
                    </a:lnTo>
                    <a:lnTo>
                      <a:pt x="5783724" y="0"/>
                    </a:lnTo>
                    <a:close/>
                  </a:path>
                </a:pathLst>
              </a:custGeom>
              <a:solidFill>
                <a:srgbClr val="000000"/>
              </a:solidFill>
            </p:spPr>
          </p:sp>
          <p:sp>
            <p:nvSpPr>
              <p:cNvPr id="8" name="Freeform 8"/>
              <p:cNvSpPr/>
              <p:nvPr/>
            </p:nvSpPr>
            <p:spPr>
              <a:xfrm>
                <a:off x="12700" y="12700"/>
                <a:ext cx="5758324" cy="908257"/>
              </a:xfrm>
              <a:custGeom>
                <a:avLst/>
                <a:gdLst/>
                <a:ahLst/>
                <a:cxnLst/>
                <a:rect l="l" t="t" r="r" b="b"/>
                <a:pathLst>
                  <a:path w="5758324" h="908257">
                    <a:moveTo>
                      <a:pt x="0" y="0"/>
                    </a:moveTo>
                    <a:lnTo>
                      <a:pt x="5758324" y="0"/>
                    </a:lnTo>
                    <a:lnTo>
                      <a:pt x="5758324" y="908257"/>
                    </a:lnTo>
                    <a:lnTo>
                      <a:pt x="0" y="908257"/>
                    </a:lnTo>
                    <a:close/>
                  </a:path>
                </a:pathLst>
              </a:custGeom>
              <a:solidFill>
                <a:srgbClr val="FF846B"/>
              </a:solidFill>
            </p:spPr>
          </p:sp>
          <p:sp>
            <p:nvSpPr>
              <p:cNvPr id="9" name="Freeform 9"/>
              <p:cNvSpPr/>
              <p:nvPr/>
            </p:nvSpPr>
            <p:spPr>
              <a:xfrm>
                <a:off x="0" y="0"/>
                <a:ext cx="5783724" cy="933657"/>
              </a:xfrm>
              <a:custGeom>
                <a:avLst/>
                <a:gdLst/>
                <a:ahLst/>
                <a:cxnLst/>
                <a:rect l="l" t="t" r="r" b="b"/>
                <a:pathLst>
                  <a:path w="5783724" h="933657">
                    <a:moveTo>
                      <a:pt x="80010" y="933657"/>
                    </a:moveTo>
                    <a:lnTo>
                      <a:pt x="5783724" y="933657"/>
                    </a:lnTo>
                    <a:lnTo>
                      <a:pt x="5783724" y="80010"/>
                    </a:lnTo>
                    <a:lnTo>
                      <a:pt x="5783724" y="67310"/>
                    </a:lnTo>
                    <a:lnTo>
                      <a:pt x="5783724" y="0"/>
                    </a:lnTo>
                    <a:lnTo>
                      <a:pt x="0" y="0"/>
                    </a:lnTo>
                    <a:lnTo>
                      <a:pt x="0" y="933657"/>
                    </a:lnTo>
                    <a:lnTo>
                      <a:pt x="67310" y="933657"/>
                    </a:lnTo>
                    <a:lnTo>
                      <a:pt x="80010" y="933657"/>
                    </a:lnTo>
                    <a:close/>
                    <a:moveTo>
                      <a:pt x="12700" y="12700"/>
                    </a:moveTo>
                    <a:lnTo>
                      <a:pt x="5771024" y="12700"/>
                    </a:lnTo>
                    <a:lnTo>
                      <a:pt x="5771024" y="920957"/>
                    </a:lnTo>
                    <a:lnTo>
                      <a:pt x="12700" y="920957"/>
                    </a:lnTo>
                    <a:lnTo>
                      <a:pt x="12700" y="12700"/>
                    </a:lnTo>
                    <a:close/>
                  </a:path>
                </a:pathLst>
              </a:custGeom>
              <a:solidFill>
                <a:srgbClr val="000000"/>
              </a:solidFill>
            </p:spPr>
          </p:sp>
        </p:grpSp>
        <p:sp>
          <p:nvSpPr>
            <p:cNvPr id="10" name="TextBox 10"/>
            <p:cNvSpPr txBox="1"/>
            <p:nvPr/>
          </p:nvSpPr>
          <p:spPr>
            <a:xfrm>
              <a:off x="731743" y="-18042"/>
              <a:ext cx="11136502" cy="1857365"/>
            </a:xfrm>
            <a:prstGeom prst="rect">
              <a:avLst/>
            </a:prstGeom>
          </p:spPr>
          <p:txBody>
            <a:bodyPr lIns="0" tIns="0" rIns="0" bIns="0" rtlCol="0" anchor="t">
              <a:spAutoFit/>
            </a:bodyPr>
            <a:lstStyle/>
            <a:p>
              <a:pPr algn="ctr">
                <a:lnSpc>
                  <a:spcPts val="9003"/>
                </a:lnSpc>
              </a:pPr>
              <a:r>
                <a:rPr lang="en-US" sz="4500" b="1" spc="-112" smtClean="0">
                  <a:solidFill>
                    <a:schemeClr val="bg1"/>
                  </a:solidFill>
                  <a:latin typeface="Arial" panose="020B0604020202020204" pitchFamily="34" charset="0"/>
                  <a:cs typeface="Arial" panose="020B0604020202020204" pitchFamily="34" charset="0"/>
                </a:rPr>
                <a:t>CÂU HỎI</a:t>
              </a:r>
              <a:endParaRPr lang="en-US" sz="4500" b="1" spc="-112" dirty="0">
                <a:solidFill>
                  <a:schemeClr val="bg1"/>
                </a:solidFill>
                <a:latin typeface="Arial" panose="020B0604020202020204" pitchFamily="34" charset="0"/>
                <a:cs typeface="Arial" panose="020B0604020202020204" pitchFamily="34" charset="0"/>
              </a:endParaRPr>
            </a:p>
          </p:txBody>
        </p:sp>
      </p:grpSp>
      <p:sp>
        <p:nvSpPr>
          <p:cNvPr id="14" name="Rectangle 13"/>
          <p:cNvSpPr/>
          <p:nvPr/>
        </p:nvSpPr>
        <p:spPr>
          <a:xfrm>
            <a:off x="609600" y="2156710"/>
            <a:ext cx="17263013" cy="1015663"/>
          </a:xfrm>
          <a:prstGeom prst="rect">
            <a:avLst/>
          </a:prstGeom>
        </p:spPr>
        <p:txBody>
          <a:bodyPr wrap="square">
            <a:spAutoFit/>
          </a:bodyPr>
          <a:lstStyle/>
          <a:p>
            <a:pPr algn="just">
              <a:lnSpc>
                <a:spcPct val="150000"/>
              </a:lnSpc>
            </a:pPr>
            <a:r>
              <a:rPr lang="en-US" sz="4000" smtClean="0">
                <a:latin typeface="Arial" panose="020B0604020202020204" pitchFamily="34" charset="0"/>
                <a:ea typeface="Calibri" panose="020F0502020204030204" pitchFamily="34" charset="0"/>
                <a:cs typeface="Times New Roman" panose="02020603050405020304" pitchFamily="18" charset="0"/>
              </a:rPr>
              <a:t>Cho 4 điểm E, F, G, H. Kể tên một tứ giác có các đỉnh là bốn điểm đã cho.</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1"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7221200" y="461386"/>
            <a:ext cx="799801" cy="1232126"/>
          </a:xfrm>
          <a:prstGeom prst="rect">
            <a:avLst/>
          </a:prstGeom>
        </p:spPr>
      </p:pic>
      <p:pic>
        <p:nvPicPr>
          <p:cNvPr id="19" name="Picture 18" descr="A picture containing screenshot, circle&#10;&#10;Description automatically generated"/>
          <p:cNvPicPr/>
          <p:nvPr/>
        </p:nvPicPr>
        <p:blipFill>
          <a:blip r:embed="rId18"/>
          <a:stretch>
            <a:fillRect/>
          </a:stretch>
        </p:blipFill>
        <p:spPr>
          <a:xfrm>
            <a:off x="5715000" y="3751580"/>
            <a:ext cx="6442710" cy="3982720"/>
          </a:xfrm>
          <a:prstGeom prst="rect">
            <a:avLst/>
          </a:prstGeom>
        </p:spPr>
      </p:pic>
      <p:sp>
        <p:nvSpPr>
          <p:cNvPr id="3" name="Rectangle 2"/>
          <p:cNvSpPr/>
          <p:nvPr/>
        </p:nvSpPr>
        <p:spPr>
          <a:xfrm>
            <a:off x="967878" y="8495417"/>
            <a:ext cx="5513048" cy="707886"/>
          </a:xfrm>
          <a:prstGeom prst="rect">
            <a:avLst/>
          </a:prstGeom>
        </p:spPr>
        <p:txBody>
          <a:bodyPr wrap="none">
            <a:spAutoFit/>
          </a:bodyPr>
          <a:lstStyle/>
          <a:p>
            <a:r>
              <a:rPr lang="nl-NL" sz="4000" b="1" i="1" u="sng" smtClean="0">
                <a:solidFill>
                  <a:schemeClr val="tx2"/>
                </a:solidFill>
                <a:latin typeface="Arial" panose="020B0604020202020204" pitchFamily="34" charset="0"/>
                <a:ea typeface="Calibri" panose="020F0502020204030204" pitchFamily="34" charset="0"/>
                <a:cs typeface="Arial" panose="020B0604020202020204" pitchFamily="34" charset="0"/>
              </a:rPr>
              <a:t>- Ví dụ:</a:t>
            </a:r>
            <a:r>
              <a:rPr lang="nl-NL" sz="4000" b="1" i="1" smtClean="0">
                <a:solidFill>
                  <a:schemeClr val="tx2"/>
                </a:solidFill>
                <a:latin typeface="Arial" panose="020B0604020202020204" pitchFamily="34" charset="0"/>
                <a:ea typeface="Calibri" panose="020F0502020204030204" pitchFamily="34" charset="0"/>
                <a:cs typeface="Arial" panose="020B0604020202020204" pitchFamily="34" charset="0"/>
              </a:rPr>
              <a:t>  </a:t>
            </a:r>
            <a:r>
              <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rPr>
              <a:t>Tứ </a:t>
            </a: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giác EGFH</a:t>
            </a:r>
            <a:endParaRPr lang="en-US" sz="4000">
              <a:latin typeface="Arial" panose="020B0604020202020204" pitchFamily="34" charset="0"/>
              <a:cs typeface="Arial" panose="020B0604020202020204" pitchFamily="34" charset="0"/>
            </a:endParaRPr>
          </a:p>
        </p:txBody>
      </p:sp>
      <p:cxnSp>
        <p:nvCxnSpPr>
          <p:cNvPr id="17" name="Straight Connector 16"/>
          <p:cNvCxnSpPr/>
          <p:nvPr/>
        </p:nvCxnSpPr>
        <p:spPr>
          <a:xfrm flipH="1">
            <a:off x="6160905" y="4400140"/>
            <a:ext cx="2775450" cy="19422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6160905" y="6342380"/>
            <a:ext cx="4648200" cy="990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8936355" y="4361180"/>
            <a:ext cx="2787149" cy="101008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0809105" y="5332300"/>
            <a:ext cx="891407" cy="200068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a:blip r:embed="rId19"/>
          <a:stretch>
            <a:fillRect/>
          </a:stretch>
        </p:blipFill>
        <p:spPr>
          <a:xfrm flipH="1">
            <a:off x="15497009" y="6332640"/>
            <a:ext cx="2156175" cy="3703354"/>
          </a:xfrm>
          <a:prstGeom prst="rect">
            <a:avLst/>
          </a:prstGeom>
        </p:spPr>
      </p:pic>
      <p:pic>
        <p:nvPicPr>
          <p:cNvPr id="32" name="Picture 31"/>
          <p:cNvPicPr>
            <a:picLocks noChangeAspect="1"/>
          </p:cNvPicPr>
          <p:nvPr/>
        </p:nvPicPr>
        <p:blipFill>
          <a:blip r:embed="rId20"/>
          <a:stretch>
            <a:fillRect/>
          </a:stretch>
        </p:blipFill>
        <p:spPr>
          <a:xfrm rot="11858322">
            <a:off x="-718899" y="6236660"/>
            <a:ext cx="2181001" cy="21317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500" fill="hold"/>
                                        <p:tgtEl>
                                          <p:spTgt spid="1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anim calcmode="lin" valueType="num">
                                      <p:cBhvr>
                                        <p:cTn id="17" dur="500" fill="hold"/>
                                        <p:tgtEl>
                                          <p:spTgt spid="19"/>
                                        </p:tgtEl>
                                        <p:attrNameLst>
                                          <p:attrName>ppt_x</p:attrName>
                                        </p:attrNameLst>
                                      </p:cBhvr>
                                      <p:tavLst>
                                        <p:tav tm="0">
                                          <p:val>
                                            <p:strVal val="#ppt_x"/>
                                          </p:val>
                                        </p:tav>
                                        <p:tav tm="100000">
                                          <p:val>
                                            <p:strVal val="#ppt_x"/>
                                          </p:val>
                                        </p:tav>
                                      </p:tavLst>
                                    </p:anim>
                                    <p:anim calcmode="lin" valueType="num">
                                      <p:cBhvr>
                                        <p:cTn id="18"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par>
                                <p:cTn id="24" presetID="22" presetClass="entr" presetSubtype="4"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par>
                                <p:cTn id="27" presetID="22" presetClass="entr" presetSubtype="1"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up)">
                                      <p:cBhvr>
                                        <p:cTn id="29" dur="500"/>
                                        <p:tgtEl>
                                          <p:spTgt spid="28"/>
                                        </p:tgtEl>
                                      </p:cBhvr>
                                    </p:animEffect>
                                  </p:childTnLst>
                                </p:cTn>
                              </p:par>
                              <p:par>
                                <p:cTn id="30" presetID="22" presetClass="entr" presetSubtype="1"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500"/>
                                        <p:tgtEl>
                                          <p:spTgt spid="29"/>
                                        </p:tgtEl>
                                      </p:cBhvr>
                                    </p:animEffect>
                                  </p:childTnLst>
                                </p:cTn>
                              </p:par>
                              <p:par>
                                <p:cTn id="33" presetID="22" presetClass="entr" presetSubtype="4"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down)">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1178</TotalTime>
  <Words>1326</Words>
  <PresentationFormat>Custom</PresentationFormat>
  <Paragraphs>173</Paragraphs>
  <Slides>33</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Cambria Math</vt:lpstr>
      <vt:lpstr>OpenSans</vt:lpstr>
      <vt:lpstr>Kavoon</vt:lpstr>
      <vt:lpstr>Calibri</vt:lpstr>
      <vt:lpstr>Calibri Light</vt:lpstr>
      <vt:lpstr>Times New Roman</vt:lpstr>
      <vt:lpstr>Dotum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dcterms:created xsi:type="dcterms:W3CDTF">2006-08-16T00:00:00Z</dcterms:created>
  <dcterms:modified xsi:type="dcterms:W3CDTF">2023-07-09T18:58:30Z</dcterms:modified>
  <dc:identifier>DAFSQ6U-uu0</dc:identifier>
</cp:coreProperties>
</file>