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08" r:id="rId2"/>
  </p:sldMasterIdLst>
  <p:notesMasterIdLst>
    <p:notesMasterId r:id="rId28"/>
  </p:notesMasterIdLst>
  <p:sldIdLst>
    <p:sldId id="256" r:id="rId3"/>
    <p:sldId id="276" r:id="rId4"/>
    <p:sldId id="257" r:id="rId5"/>
    <p:sldId id="272" r:id="rId6"/>
    <p:sldId id="374" r:id="rId7"/>
    <p:sldId id="375" r:id="rId8"/>
    <p:sldId id="376" r:id="rId9"/>
    <p:sldId id="377" r:id="rId10"/>
    <p:sldId id="378" r:id="rId11"/>
    <p:sldId id="299" r:id="rId12"/>
    <p:sldId id="363" r:id="rId13"/>
    <p:sldId id="364" r:id="rId14"/>
    <p:sldId id="366" r:id="rId15"/>
    <p:sldId id="365" r:id="rId16"/>
    <p:sldId id="367" r:id="rId17"/>
    <p:sldId id="281" r:id="rId18"/>
    <p:sldId id="380" r:id="rId19"/>
    <p:sldId id="381" r:id="rId20"/>
    <p:sldId id="383" r:id="rId21"/>
    <p:sldId id="384" r:id="rId22"/>
    <p:sldId id="357" r:id="rId23"/>
    <p:sldId id="385" r:id="rId24"/>
    <p:sldId id="371" r:id="rId25"/>
    <p:sldId id="262" r:id="rId26"/>
    <p:sldId id="267" r:id="rId27"/>
  </p:sldIdLst>
  <p:sldSz cx="18288000" cy="10287000"/>
  <p:notesSz cx="6858000" cy="9144000"/>
  <p:embeddedFontLst>
    <p:embeddedFont>
      <p:font typeface="Cambria Math" panose="02040503050406030204" pitchFamily="18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Dotum" panose="020B0600000101010101" pitchFamily="34" charset="-127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466"/>
    <a:srgbClr val="FC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22" autoAdjust="0"/>
  </p:normalViewPr>
  <p:slideViewPr>
    <p:cSldViewPr>
      <p:cViewPr varScale="1">
        <p:scale>
          <a:sx n="42" d="100"/>
          <a:sy n="42" d="100"/>
        </p:scale>
        <p:origin x="168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40207-A05A-4857-A865-65E6FF1186BB}" type="datetimeFigureOut">
              <a:rPr lang="en-US" smtClean="0"/>
              <a:t>7/11/2023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88652-5398-4D3C-91EF-C358D952DB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3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074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880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507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89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2608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7555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61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0832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288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740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645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529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799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9800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245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62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7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363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11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80263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7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4.png"/><Relationship Id="rId29" Type="http://schemas.openxmlformats.org/officeDocument/2006/relationships/image" Target="../media/image17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9.png"/><Relationship Id="rId30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4.png"/><Relationship Id="rId29" Type="http://schemas.openxmlformats.org/officeDocument/2006/relationships/image" Target="../media/image172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9.png"/><Relationship Id="rId30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4.png"/><Relationship Id="rId29" Type="http://schemas.openxmlformats.org/officeDocument/2006/relationships/image" Target="../media/image172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9.png"/><Relationship Id="rId30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4.png"/><Relationship Id="rId29" Type="http://schemas.openxmlformats.org/officeDocument/2006/relationships/image" Target="../media/image1720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9.png"/><Relationship Id="rId30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4.png"/><Relationship Id="rId29" Type="http://schemas.openxmlformats.org/officeDocument/2006/relationships/image" Target="../media/image1721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9.png"/><Relationship Id="rId30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39.png"/><Relationship Id="rId10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21" Type="http://schemas.openxmlformats.org/officeDocument/2006/relationships/image" Target="../media/image50.png"/><Relationship Id="rId7" Type="http://schemas.openxmlformats.org/officeDocument/2006/relationships/image" Target="../media/image45.png"/><Relationship Id="rId2" Type="http://schemas.openxmlformats.org/officeDocument/2006/relationships/image" Target="../media/image4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49.png"/><Relationship Id="rId23" Type="http://schemas.openxmlformats.org/officeDocument/2006/relationships/image" Target="../media/image52.png"/><Relationship Id="rId28" Type="http://schemas.openxmlformats.org/officeDocument/2006/relationships/image" Target="../media/image567.svg"/><Relationship Id="rId10" Type="http://schemas.openxmlformats.org/officeDocument/2006/relationships/image" Target="../media/image48.png"/><Relationship Id="rId19" Type="http://schemas.openxmlformats.org/officeDocument/2006/relationships/image" Target="../media/image18.svg"/><Relationship Id="rId9" Type="http://schemas.openxmlformats.org/officeDocument/2006/relationships/image" Target="../media/image47.png"/><Relationship Id="rId22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0" Type="http://schemas.openxmlformats.org/officeDocument/2006/relationships/image" Target="../media/image18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svg"/><Relationship Id="rId7" Type="http://schemas.openxmlformats.org/officeDocument/2006/relationships/image" Target="../media/image3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7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28" Type="http://schemas.openxmlformats.org/officeDocument/2006/relationships/image" Target="../media/image567.svg"/><Relationship Id="rId4" Type="http://schemas.openxmlformats.org/officeDocument/2006/relationships/image" Target="../media/image19.png"/><Relationship Id="rId30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29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28" Type="http://schemas.openxmlformats.org/officeDocument/2006/relationships/image" Target="../media/image567.svg"/><Relationship Id="rId31" Type="http://schemas.openxmlformats.org/officeDocument/2006/relationships/image" Target="../media/image60.png"/><Relationship Id="rId4" Type="http://schemas.openxmlformats.org/officeDocument/2006/relationships/image" Target="../media/image19.png"/><Relationship Id="rId30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5.svg"/><Relationship Id="rId7" Type="http://schemas.openxmlformats.org/officeDocument/2006/relationships/image" Target="../media/image2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2.svg"/><Relationship Id="rId4" Type="http://schemas.openxmlformats.org/officeDocument/2006/relationships/image" Target="../media/image11.png"/><Relationship Id="rId9" Type="http://schemas.openxmlformats.org/officeDocument/2006/relationships/image" Target="../media/image7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7.svg"/><Relationship Id="rId5" Type="http://schemas.openxmlformats.org/officeDocument/2006/relationships/image" Target="../media/image79.svg"/><Relationship Id="rId10" Type="http://schemas.openxmlformats.org/officeDocument/2006/relationships/image" Target="../media/image19.png"/><Relationship Id="rId4" Type="http://schemas.openxmlformats.org/officeDocument/2006/relationships/image" Target="../media/image64.png"/><Relationship Id="rId9" Type="http://schemas.openxmlformats.org/officeDocument/2006/relationships/image" Target="../media/image8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svg"/><Relationship Id="rId5" Type="http://schemas.openxmlformats.org/officeDocument/2006/relationships/image" Target="../media/image6.svg"/><Relationship Id="rId15" Type="http://schemas.openxmlformats.org/officeDocument/2006/relationships/image" Target="../media/image2.sv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sv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7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20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903476" y="2378363"/>
            <a:ext cx="2049550" cy="254458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49625" y="1171474"/>
            <a:ext cx="13796473" cy="72378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65970" y="1885067"/>
            <a:ext cx="1843830" cy="185394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242790" y="8893646"/>
            <a:ext cx="8580377" cy="4664605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2083BDF-A63D-4D90-AAD5-AF39614FB3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129241" y="2171700"/>
            <a:ext cx="5344582" cy="1096835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F944A62-FF35-44D3-919C-18E7599EAEB0}"/>
              </a:ext>
            </a:extLst>
          </p:cNvPr>
          <p:cNvSpPr txBox="1"/>
          <p:nvPr/>
        </p:nvSpPr>
        <p:spPr>
          <a:xfrm>
            <a:off x="3352800" y="2204211"/>
            <a:ext cx="11896911" cy="5196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 MỪNG CÁC EM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 ĐẾN VỚI BÀI HỌC </a:t>
            </a:r>
          </a:p>
          <a:p>
            <a:pPr lvl="0" algn="ctr">
              <a:lnSpc>
                <a:spcPct val="150000"/>
              </a:lnSpc>
              <a:spcAft>
                <a:spcPts val="1000"/>
              </a:spcAft>
            </a:pPr>
            <a:r>
              <a:rPr lang="en-US" sz="70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 </a:t>
            </a:r>
            <a:r>
              <a:rPr lang="en-US" sz="7000" b="1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NAY!</a:t>
            </a:r>
            <a:endParaRPr lang="en-US" sz="7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F439E8E-597B-4B6E-B899-27BB81A28C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621000" y="7412294"/>
            <a:ext cx="1503216" cy="1481352"/>
          </a:xfrm>
          <a:prstGeom prst="rect">
            <a:avLst/>
          </a:prstGeom>
        </p:spPr>
      </p:pic>
      <p:pic>
        <p:nvPicPr>
          <p:cNvPr id="25" name="Picture 9">
            <a:extLst>
              <a:ext uri="{FF2B5EF4-FFF2-40B4-BE49-F238E27FC236}">
                <a16:creationId xmlns:a16="http://schemas.microsoft.com/office/drawing/2014/main" id="{6A7CB8BA-A5C7-424B-ACA0-5098C1B3B1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7173450" y="6876896"/>
            <a:ext cx="875639" cy="2001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205452" y="3454916"/>
            <a:ext cx="5757948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75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75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48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326838" y="758206"/>
            <a:ext cx="7541291" cy="1108694"/>
            <a:chOff x="6019800" y="377206"/>
            <a:chExt cx="9206251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5879925" y="7781166"/>
            <a:ext cx="1807923" cy="193188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-334114" y="8488842"/>
            <a:ext cx="1568667" cy="11745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5505" y="2400300"/>
            <a:ext cx="15354133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3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 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 (A): 16x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(x – y) – x + y = (2x – 1)(2x + 1)(4x + 1)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(x + y)</a:t>
            </a:r>
          </a:p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(B): 2x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 – 2xy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4xy</a:t>
            </a:r>
            <a:r>
              <a:rPr lang="en-US" sz="38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– 2xy = 2xy(x + y – 1)(x – y + 1).</a:t>
            </a:r>
          </a:p>
          <a:p>
            <a:pPr marR="30480">
              <a:lnSpc>
                <a:spcPct val="150000"/>
              </a:lnSpc>
              <a:spcAft>
                <a:spcPts val="0"/>
              </a:spcAft>
            </a:pPr>
            <a:r>
              <a:rPr lang="en-US" sz="3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 </a:t>
            </a:r>
            <a:r>
              <a:rPr lang="en-US" sz="38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3800" b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8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00350" y="5219700"/>
            <a:ext cx="1264982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>
              <a:lnSpc>
                <a:spcPct val="250000"/>
              </a:lnSpc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(A) đúng, (B) sai                      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(A) sai, (B) đúng</a:t>
            </a:r>
          </a:p>
          <a:p>
            <a:pPr marR="30480" lvl="0">
              <a:lnSpc>
                <a:spcPct val="250000"/>
              </a:lnSpc>
            </a:pP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(A), (B) đều sai                        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   </a:t>
            </a:r>
            <a:r>
              <a:rPr lang="en-US" sz="38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</a:t>
            </a:r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(A), (B) đều đúng</a:t>
            </a:r>
            <a:endParaRPr lang="en-US" sz="38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05000" y="7048501"/>
            <a:ext cx="4983541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29139" y="6840734"/>
            <a:ext cx="2539698" cy="2713837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014184" y="8034937"/>
            <a:ext cx="2179202" cy="16316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49033" y="3305435"/>
            <a:ext cx="144018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000" b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</a:t>
            </a: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Điền vào chỗ trống 4x</a:t>
            </a:r>
            <a:r>
              <a:rPr lang="en-US" sz="4000" baseline="30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+ 4x – y</a:t>
            </a:r>
            <a:r>
              <a:rPr lang="en-US" sz="4000" baseline="30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0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+ 1 = (…)(2x + y + 1)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326838" y="1257300"/>
            <a:ext cx="7541291" cy="1108694"/>
            <a:chOff x="6019800" y="377206"/>
            <a:chExt cx="9206251" cy="1108694"/>
          </a:xfrm>
        </p:grpSpPr>
        <p:grpSp>
          <p:nvGrpSpPr>
            <p:cNvPr id="36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38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9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7" name="TextBox 36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4472323" y="4524635"/>
            <a:ext cx="105156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>
              <a:lnSpc>
                <a:spcPct val="2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2x + y + 1       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		B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2x – y + 1         </a:t>
            </a:r>
          </a:p>
          <a:p>
            <a:pPr marR="30480" lvl="0">
              <a:lnSpc>
                <a:spcPct val="250000"/>
              </a:lnSpc>
            </a:pP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2x – y              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0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D</a:t>
            </a:r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2x + y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432729" y="4978614"/>
            <a:ext cx="4130871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09600" y="7124700"/>
            <a:ext cx="2354610" cy="2516058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163800" y="7962900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326838" y="1342765"/>
            <a:ext cx="7541291" cy="1108694"/>
            <a:chOff x="6019800" y="377206"/>
            <a:chExt cx="9206251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438400" y="3264042"/>
            <a:ext cx="1411098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3. 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 tích đa thức x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- 5x + 6 thành 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</a:t>
            </a:r>
            <a:r>
              <a:rPr lang="en-US" sz="4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endParaRPr lang="en-US" sz="4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31290" y="4410313"/>
            <a:ext cx="11125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lvl="0" algn="just">
              <a:lnSpc>
                <a:spcPct val="25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A.(x + 6). (x – 1)		B.(x + 2). (x - 3)</a:t>
            </a:r>
          </a:p>
          <a:p>
            <a:pPr lvl="0">
              <a:lnSpc>
                <a:spcPct val="25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C.(x - 2).(x - 3)			D.(x - 1).(x - 6)</a:t>
            </a:r>
            <a:endParaRPr lang="en-US" sz="42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810000" y="6515100"/>
            <a:ext cx="4130871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857584" y="8039100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326838" y="885565"/>
            <a:ext cx="7541291" cy="1108694"/>
            <a:chOff x="6019800" y="377206"/>
            <a:chExt cx="9206251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468587" y="2552700"/>
            <a:ext cx="1162348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lang="en-US" sz="4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4.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Phân tích đa thức thành nhân tử x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64</a:t>
            </a:r>
            <a:endParaRPr lang="en-US" sz="4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62086" y="3614321"/>
            <a:ext cx="9144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- 8 + 2x).(x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- 8 - 2x)</a:t>
            </a:r>
          </a:p>
          <a:p>
            <a:pPr lvl="0">
              <a:lnSpc>
                <a:spcPct val="20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+ 4 + 2x).(x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+ 4 - 2x)</a:t>
            </a:r>
          </a:p>
          <a:p>
            <a:pPr lvl="0">
              <a:lnSpc>
                <a:spcPct val="20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+ 8 + 4x).(x</a:t>
            </a:r>
            <a:r>
              <a:rPr lang="en-US" sz="4200" baseline="30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+ 8 - 4x)</a:t>
            </a:r>
          </a:p>
          <a:p>
            <a:pPr lvl="0">
              <a:lnSpc>
                <a:spcPct val="20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Đáp án khác</a:t>
            </a:r>
            <a:endParaRPr lang="en-US" sz="42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35464" y="6438900"/>
            <a:ext cx="7208936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7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-1955835" y="976178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662553" y="7313204"/>
            <a:ext cx="2233048" cy="2386161"/>
          </a:xfrm>
          <a:prstGeom prst="rect">
            <a:avLst/>
          </a:prstGeom>
        </p:spPr>
      </p:pic>
      <p:pic>
        <p:nvPicPr>
          <p:cNvPr id="35" name="Picture 24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5688282" y="7773326"/>
            <a:ext cx="1779731" cy="133257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326838" y="1190365"/>
            <a:ext cx="7541291" cy="1108694"/>
            <a:chOff x="6019800" y="377206"/>
            <a:chExt cx="9206251" cy="1108694"/>
          </a:xfrm>
        </p:grpSpPr>
        <p:grpSp>
          <p:nvGrpSpPr>
            <p:cNvPr id="23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37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8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36" name="TextBox 35"/>
            <p:cNvSpPr txBox="1"/>
            <p:nvPr/>
          </p:nvSpPr>
          <p:spPr>
            <a:xfrm>
              <a:off x="6466228" y="560084"/>
              <a:ext cx="8759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TRẮC NGHIỆM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2438400" y="3072205"/>
            <a:ext cx="14630400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4200" b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5. 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 tích đa thức 5x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+ 6xy + y</a:t>
            </a:r>
            <a:r>
              <a:rPr lang="en-US" sz="4200" baseline="30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thành </a:t>
            </a:r>
            <a:r>
              <a:rPr lang="en-US" sz="4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</a:t>
            </a:r>
            <a:r>
              <a:rPr lang="en-US" sz="42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tử</a:t>
            </a:r>
            <a:endParaRPr lang="en-US" sz="4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58847" y="4257913"/>
            <a:ext cx="1118950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5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(x + 5y).(y 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x)		B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(5x + y).(x - y)</a:t>
            </a:r>
          </a:p>
          <a:p>
            <a:pPr lvl="0">
              <a:lnSpc>
                <a:spcPct val="250000"/>
              </a:lnSpc>
            </a:pP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(5x – y).(x 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y)		D</a:t>
            </a:r>
            <a:r>
              <a:rPr lang="en-US" sz="42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(5x+ y). (x + y)</a:t>
            </a:r>
            <a:endParaRPr lang="en-US" sz="420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452660" y="6354623"/>
            <a:ext cx="4796740" cy="1066800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1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63403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500" b="1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2.26: </a:t>
            </a:r>
            <a:r>
              <a:rPr lang="en-US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SGK </a:t>
            </a: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tr.46) </a:t>
            </a:r>
            <a:endParaRPr lang="en-US" sz="4500" dirty="0"/>
          </a:p>
        </p:txBody>
      </p:sp>
      <p:sp>
        <p:nvSpPr>
          <p:cNvPr id="9" name="Rectangle 8"/>
          <p:cNvSpPr/>
          <p:nvPr/>
        </p:nvSpPr>
        <p:spPr>
          <a:xfrm>
            <a:off x="449390" y="1679778"/>
            <a:ext cx="72292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các đa thức sau thành nhân </a:t>
            </a:r>
            <a:r>
              <a:rPr lang="en-US" sz="3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380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80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6151" y="9086904"/>
            <a:ext cx="3122147" cy="889280"/>
          </a:xfrm>
          <a:prstGeom prst="rect">
            <a:avLst/>
          </a:prstGeom>
        </p:spPr>
      </p:pic>
      <p:pic>
        <p:nvPicPr>
          <p:cNvPr id="23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92502" y="8557040"/>
            <a:ext cx="1143000" cy="8953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184255" y="13335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625;p34"/>
          <p:cNvSpPr txBox="1"/>
          <p:nvPr/>
        </p:nvSpPr>
        <p:spPr>
          <a:xfrm>
            <a:off x="8730553" y="1806911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900911" y="2590368"/>
                <a:ext cx="8463388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8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fr-FR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+9</m:t>
                          </m:r>
                        </m:e>
                      </m:d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3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3+</m:t>
                      </m:r>
                      <m:r>
                        <m:rPr>
                          <m:sty m:val="p"/>
                        </m:rP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911" y="2590368"/>
                <a:ext cx="8463388" cy="2723823"/>
              </a:xfrm>
              <a:prstGeom prst="rect">
                <a:avLst/>
              </a:prstGeom>
              <a:blipFill>
                <a:blip r:embed="rId9"/>
                <a:stretch>
                  <a:fillRect l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09803" y="3704392"/>
                <a:ext cx="423757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3704392"/>
                <a:ext cx="4237570" cy="677108"/>
              </a:xfrm>
              <a:prstGeom prst="rect">
                <a:avLst/>
              </a:prstGeom>
              <a:blipFill>
                <a:blip r:embed="rId10"/>
                <a:stretch>
                  <a:fillRect l="-4748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509803" y="4550462"/>
                <a:ext cx="4516493" cy="9694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4550462"/>
                <a:ext cx="4516493" cy="969496"/>
              </a:xfrm>
              <a:prstGeom prst="rect">
                <a:avLst/>
              </a:prstGeom>
              <a:blipFill>
                <a:blip r:embed="rId11"/>
                <a:stretch>
                  <a:fillRect l="-4453" b="-1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509803" y="5839229"/>
                <a:ext cx="433618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5839229"/>
                <a:ext cx="4336187" cy="677108"/>
              </a:xfrm>
              <a:prstGeom prst="rect">
                <a:avLst/>
              </a:prstGeom>
              <a:blipFill>
                <a:blip r:embed="rId12"/>
                <a:stretch>
                  <a:fillRect l="-4641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484680" y="7021307"/>
                <a:ext cx="62559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lang="en-US"/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80" y="7021307"/>
                <a:ext cx="6255943" cy="677108"/>
              </a:xfrm>
              <a:prstGeom prst="rect">
                <a:avLst/>
              </a:prstGeom>
              <a:blipFill>
                <a:blip r:embed="rId13"/>
                <a:stretch>
                  <a:fillRect l="-32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8989095" y="5574875"/>
                <a:ext cx="9144000" cy="35982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380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+2)(2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095" y="5574875"/>
                <a:ext cx="9144000" cy="3598293"/>
              </a:xfrm>
              <a:prstGeom prst="rect">
                <a:avLst/>
              </a:prstGeom>
              <a:blipFill>
                <a:blip r:embed="rId14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7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33" grpId="0"/>
      <p:bldP spid="5" grpId="0"/>
      <p:bldP spid="10" grpId="0"/>
      <p:bldP spid="11" grpId="0"/>
      <p:bldP spid="18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63403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2.26: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tr.46)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390" y="1679778"/>
            <a:ext cx="72292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các đa thức sau thành nhân tử</a:t>
            </a: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6151" y="9086904"/>
            <a:ext cx="3122147" cy="889280"/>
          </a:xfrm>
          <a:prstGeom prst="rect">
            <a:avLst/>
          </a:prstGeom>
        </p:spPr>
      </p:pic>
      <p:pic>
        <p:nvPicPr>
          <p:cNvPr id="23" name="Picture 3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92502" y="8557040"/>
            <a:ext cx="1143000" cy="89535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8184255" y="13335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625;p34"/>
          <p:cNvSpPr txBox="1"/>
          <p:nvPr/>
        </p:nvSpPr>
        <p:spPr>
          <a:xfrm>
            <a:off x="8730553" y="1806911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900911" y="2590368"/>
                <a:ext cx="8463388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lang="en-US" sz="380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yz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z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xz</m:t>
                          </m:r>
                        </m:e>
                      </m:d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z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z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911" y="2590368"/>
                <a:ext cx="8463388" cy="2723823"/>
              </a:xfrm>
              <a:prstGeom prst="rect">
                <a:avLst/>
              </a:prstGeom>
              <a:blipFill>
                <a:blip r:embed="rId9"/>
                <a:stretch>
                  <a:fillRect l="-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509803" y="3704392"/>
                <a:ext cx="423757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</m:t>
                    </m:r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3704392"/>
                <a:ext cx="4237570" cy="677108"/>
              </a:xfrm>
              <a:prstGeom prst="rect">
                <a:avLst/>
              </a:prstGeom>
              <a:blipFill>
                <a:blip r:embed="rId10"/>
                <a:stretch>
                  <a:fillRect l="-4748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509803" y="4550462"/>
                <a:ext cx="4516493" cy="9694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4550462"/>
                <a:ext cx="4516493" cy="969496"/>
              </a:xfrm>
              <a:prstGeom prst="rect">
                <a:avLst/>
              </a:prstGeom>
              <a:blipFill>
                <a:blip r:embed="rId11"/>
                <a:stretch>
                  <a:fillRect l="-4453" b="-1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509803" y="5839229"/>
                <a:ext cx="433618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z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03" y="5839229"/>
                <a:ext cx="4336187" cy="677108"/>
              </a:xfrm>
              <a:prstGeom prst="rect">
                <a:avLst/>
              </a:prstGeom>
              <a:blipFill>
                <a:blip r:embed="rId12"/>
                <a:stretch>
                  <a:fillRect l="-4641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484680" y="7021307"/>
                <a:ext cx="62559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kumimoji="0" lang="fr-FR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kumimoji="0" lang="fr-F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kumimoji="0" lang="fr-FR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80" y="7021307"/>
                <a:ext cx="6255943" cy="677108"/>
              </a:xfrm>
              <a:prstGeom prst="rect">
                <a:avLst/>
              </a:prstGeom>
              <a:blipFill>
                <a:blip r:embed="rId13"/>
                <a:stretch>
                  <a:fillRect l="-3216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Rectangle 27"/>
              <p:cNvSpPr/>
              <p:nvPr/>
            </p:nvSpPr>
            <p:spPr>
              <a:xfrm>
                <a:off x="8989095" y="5660007"/>
                <a:ext cx="9144000" cy="359829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</a:t>
                </a: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</m:oMath>
                </a14:m>
                <a:endParaRPr lang="en-US" sz="380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xz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yz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z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095" y="5660007"/>
                <a:ext cx="9144000" cy="3598293"/>
              </a:xfrm>
              <a:prstGeom prst="rect">
                <a:avLst/>
              </a:prstGeom>
              <a:blipFill>
                <a:blip r:embed="rId14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335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63403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2.27: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tr.46)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1679778"/>
            <a:ext cx="722922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Phân tích các đa thức sau thành nhân tử</a:t>
            </a:r>
            <a:r>
              <a:rPr kumimoji="0" lang="en-US" sz="3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3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8184255" y="1333500"/>
            <a:ext cx="0" cy="849044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Google Shape;625;p34"/>
          <p:cNvSpPr txBox="1"/>
          <p:nvPr/>
        </p:nvSpPr>
        <p:spPr>
          <a:xfrm>
            <a:off x="8730553" y="2149614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41413" y="3704392"/>
                <a:ext cx="394422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413" y="3704392"/>
                <a:ext cx="3944221" cy="677108"/>
              </a:xfrm>
              <a:prstGeom prst="rect">
                <a:avLst/>
              </a:prstGeom>
              <a:blipFill>
                <a:blip r:embed="rId7"/>
                <a:stretch>
                  <a:fillRect l="-5100" t="-171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416290" y="4511159"/>
                <a:ext cx="3944221" cy="860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90" y="4511159"/>
                <a:ext cx="3944221" cy="860941"/>
              </a:xfrm>
              <a:prstGeom prst="rect">
                <a:avLst/>
              </a:prstGeom>
              <a:blipFill>
                <a:blip r:embed="rId8"/>
                <a:stretch>
                  <a:fillRect l="-5100" b="-28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381000" y="5829300"/>
                <a:ext cx="4687822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829300"/>
                <a:ext cx="4687822" cy="677108"/>
              </a:xfrm>
              <a:prstGeom prst="rect">
                <a:avLst/>
              </a:prstGeom>
              <a:blipFill>
                <a:blip r:embed="rId9"/>
                <a:stretch>
                  <a:fillRect l="-4297" t="-16216" b="-34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/>
              <p:cNvSpPr/>
              <p:nvPr/>
            </p:nvSpPr>
            <p:spPr>
              <a:xfrm>
                <a:off x="416290" y="6963608"/>
                <a:ext cx="758329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</a:t>
                </a: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90" y="6963608"/>
                <a:ext cx="7583294" cy="677108"/>
              </a:xfrm>
              <a:prstGeom prst="rect">
                <a:avLst/>
              </a:prstGeom>
              <a:blipFill>
                <a:blip r:embed="rId10"/>
                <a:stretch>
                  <a:fillRect l="-2653" t="-16216" b="-34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3171194" y="8584912"/>
            <a:ext cx="1785615" cy="1130588"/>
          </a:xfrm>
          <a:prstGeom prst="rect">
            <a:avLst/>
          </a:prstGeom>
        </p:spPr>
      </p:pic>
      <p:pic>
        <p:nvPicPr>
          <p:cNvPr id="22" name="Google Shape;833;p48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4664128" y="1060220"/>
            <a:ext cx="3657600" cy="7913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892566" y="2963695"/>
                <a:ext cx="9144000" cy="27238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lang="en-US" sz="380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2566" y="2963695"/>
                <a:ext cx="9144000" cy="2723823"/>
              </a:xfrm>
              <a:prstGeom prst="rect">
                <a:avLst/>
              </a:prstGeom>
              <a:blipFill>
                <a:blip r:embed="rId21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8991600" y="5924877"/>
                <a:ext cx="9144000" cy="27238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fr-FR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</m:oMath>
                </a14:m>
                <a:endParaRPr lang="en-US" sz="3800" smtClean="0">
                  <a:solidFill>
                    <a:prstClr val="black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xy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600" y="5924877"/>
                <a:ext cx="9144000" cy="2723823"/>
              </a:xfrm>
              <a:prstGeom prst="rect">
                <a:avLst/>
              </a:prstGeom>
              <a:blipFill>
                <a:blip r:embed="rId22"/>
                <a:stretch>
                  <a:fillRect l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6709373" y="9039246"/>
            <a:ext cx="1359672" cy="9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6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33" grpId="0"/>
      <p:bldP spid="10" grpId="0"/>
      <p:bldP spid="11" grpId="0"/>
      <p:bldP spid="18" grpId="0"/>
      <p:bldP spid="27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8200" y="-2528045"/>
            <a:ext cx="19799047" cy="3632945"/>
            <a:chOff x="-37674" y="-75983"/>
            <a:chExt cx="4816592" cy="1021917"/>
          </a:xfrm>
        </p:grpSpPr>
        <p:sp>
          <p:nvSpPr>
            <p:cNvPr id="3" name="Freeform 3"/>
            <p:cNvSpPr/>
            <p:nvPr/>
          </p:nvSpPr>
          <p:spPr>
            <a:xfrm>
              <a:off x="-37674" y="-75983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600200" y="9976184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6291878" y="167670"/>
            <a:ext cx="634039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2.27: </a:t>
            </a:r>
            <a:r>
              <a:rPr kumimoji="0" lang="en-US" sz="4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SGK 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45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tr.46)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Google Shape;625;p34"/>
          <p:cNvSpPr txBox="1"/>
          <p:nvPr/>
        </p:nvSpPr>
        <p:spPr>
          <a:xfrm>
            <a:off x="1295400" y="1638300"/>
            <a:ext cx="14630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Giải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Google Shape;833;p4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664128" y="1060220"/>
            <a:ext cx="3657600" cy="79137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447800" y="2403502"/>
                <a:ext cx="14786193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80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</m:e>
                    </m:d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</m:d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403502"/>
                <a:ext cx="14786193" cy="3600986"/>
              </a:xfrm>
              <a:prstGeom prst="rect">
                <a:avLst/>
              </a:prstGeom>
              <a:blipFill>
                <a:blip r:embed="rId8"/>
                <a:stretch>
                  <a:fillRect l="-1361" b="-2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447800" y="6181504"/>
                <a:ext cx="13210082" cy="33085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  <m:sup>
                              <m: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+(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a:rPr lang="fr-FR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fr-FR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y</m:t>
                              </m:r>
                            </m:e>
                          </m:d>
                        </m:e>
                        <m:sup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fr-FR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fr-FR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y</m:t>
                          </m:r>
                        </m:e>
                      </m:d>
                    </m:oMath>
                  </m:oMathPara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fr-FR" sz="38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fr-FR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fr-FR" sz="38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y</m:t>
                                </m:r>
                              </m:e>
                            </m:d>
                          </m:e>
                          <m:sup>
                            <m:r>
                              <a:rPr lang="fr-FR" sz="38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fr-FR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FR" sz="3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</m:d>
                  </m:oMath>
                </a14:m>
                <a:r>
                  <a:rPr lang="fr-FR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6181504"/>
                <a:ext cx="13210082" cy="3308598"/>
              </a:xfrm>
              <a:prstGeom prst="rect">
                <a:avLst/>
              </a:prstGeom>
              <a:blipFill>
                <a:blip r:embed="rId9"/>
                <a:stretch>
                  <a:fillRect l="-1523" b="-6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5925800" y="6972300"/>
            <a:ext cx="1573848" cy="27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4">
            <a:extLst>
              <a:ext uri="{FF2B5EF4-FFF2-40B4-BE49-F238E27FC236}">
                <a16:creationId xmlns:a16="http://schemas.microsoft.com/office/drawing/2014/main" id="{F07D73A4-81BE-4A93-A6DE-026545BE9C4F}"/>
              </a:ext>
            </a:extLst>
          </p:cNvPr>
          <p:cNvGrpSpPr/>
          <p:nvPr/>
        </p:nvGrpSpPr>
        <p:grpSpPr>
          <a:xfrm>
            <a:off x="-1371394" y="9142503"/>
            <a:ext cx="21031665" cy="1344037"/>
            <a:chOff x="0" y="0"/>
            <a:chExt cx="28042220" cy="1792049"/>
          </a:xfrm>
        </p:grpSpPr>
        <p:pic>
          <p:nvPicPr>
            <p:cNvPr id="25" name="Picture 15">
              <a:extLst>
                <a:ext uri="{FF2B5EF4-FFF2-40B4-BE49-F238E27FC236}">
                  <a16:creationId xmlns:a16="http://schemas.microsoft.com/office/drawing/2014/main" id="{38AE9B9A-7A4D-4C5E-B9D5-D9CA4BBB8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26" name="Picture 16">
              <a:extLst>
                <a:ext uri="{FF2B5EF4-FFF2-40B4-BE49-F238E27FC236}">
                  <a16:creationId xmlns:a16="http://schemas.microsoft.com/office/drawing/2014/main" id="{1A4D35B8-3804-4E1A-A8FF-BEBE60C5B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8042BDE5-5778-423F-A123-8DC7C98D41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2109" y="8035598"/>
            <a:ext cx="3886200" cy="1106905"/>
          </a:xfrm>
          <a:prstGeom prst="rect">
            <a:avLst/>
          </a:prstGeom>
        </p:spPr>
      </p:pic>
      <p:grpSp>
        <p:nvGrpSpPr>
          <p:cNvPr id="31" name="Group 2"/>
          <p:cNvGrpSpPr/>
          <p:nvPr/>
        </p:nvGrpSpPr>
        <p:grpSpPr>
          <a:xfrm>
            <a:off x="-990600" y="-2165593"/>
            <a:ext cx="19463770" cy="3880093"/>
            <a:chOff x="0" y="0"/>
            <a:chExt cx="4816593" cy="1021917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51655" y="3327142"/>
                <a:ext cx="16798145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200000"/>
                  </a:lnSpc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lời c</a:t>
                </a:r>
                <a:r>
                  <a:rPr lang="nl-NL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âu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hỏi: 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1: Tìm x thỏa mãn: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+36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2: Phân tích đa thức thành nhân tử: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nl-NL" sz="4000" i="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400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nl-NL" sz="4000" i="0"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−5</m:t>
                            </m:r>
                          </m:e>
                        </m:d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ab</m:t>
                            </m:r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0"/>
                  </a:spcAft>
                </a:pPr>
                <a:r>
                  <a:rPr lang="nl-NL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3: Tìm x thỏa mãn: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x</m:t>
                    </m:r>
                    <m:d>
                      <m:d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</m:e>
                    </m:d>
                    <m:r>
                      <a:rPr lang="nl-NL" sz="4000" i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nl-NL" sz="4000" i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  <m:sup>
                        <m:r>
                          <a:rPr lang="nl-NL" sz="4000" i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55" y="3327142"/>
                <a:ext cx="16798145" cy="5016758"/>
              </a:xfrm>
              <a:prstGeom prst="rect">
                <a:avLst/>
              </a:prstGeom>
              <a:blipFill>
                <a:blip r:embed="rId8"/>
                <a:stretch>
                  <a:fillRect l="-1306" b="-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987798" y="472685"/>
            <a:ext cx="431239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5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65924" y="2285382"/>
            <a:ext cx="675614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2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 chơi </a:t>
            </a: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“Ai nhanh nhất” </a:t>
            </a:r>
            <a:endParaRPr lang="en-US" sz="42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63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71835" y="-172816"/>
            <a:ext cx="21031665" cy="1344037"/>
            <a:chOff x="0" y="0"/>
            <a:chExt cx="28042220" cy="179204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-1371835" y="2476500"/>
            <a:ext cx="20497800" cy="3290359"/>
            <a:chOff x="0" y="-38100"/>
            <a:chExt cx="4907243" cy="1425075"/>
          </a:xfrm>
        </p:grpSpPr>
        <p:sp>
          <p:nvSpPr>
            <p:cNvPr id="7" name="Freeform 7"/>
            <p:cNvSpPr/>
            <p:nvPr/>
          </p:nvSpPr>
          <p:spPr>
            <a:xfrm>
              <a:off x="90651" y="238625"/>
              <a:ext cx="4816592" cy="1148350"/>
            </a:xfrm>
            <a:custGeom>
              <a:avLst/>
              <a:gdLst/>
              <a:ahLst/>
              <a:cxnLst/>
              <a:rect l="l" t="t" r="r" b="b"/>
              <a:pathLst>
                <a:path w="4816592" h="1148350">
                  <a:moveTo>
                    <a:pt x="0" y="0"/>
                  </a:moveTo>
                  <a:lnTo>
                    <a:pt x="4816592" y="0"/>
                  </a:lnTo>
                  <a:lnTo>
                    <a:pt x="4816592" y="1148350"/>
                  </a:lnTo>
                  <a:lnTo>
                    <a:pt x="0" y="1148350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7" name="Picture 49">
            <a:extLst>
              <a:ext uri="{FF2B5EF4-FFF2-40B4-BE49-F238E27FC236}">
                <a16:creationId xmlns:a16="http://schemas.microsoft.com/office/drawing/2014/main" id="{40990607-8CA8-47DE-80F8-D47DFF7E8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401800" y="7456016"/>
            <a:ext cx="3681226" cy="2730801"/>
          </a:xfrm>
          <a:prstGeom prst="rect">
            <a:avLst/>
          </a:prstGeom>
        </p:spPr>
      </p:pic>
      <p:pic>
        <p:nvPicPr>
          <p:cNvPr id="38" name="Picture 17">
            <a:extLst>
              <a:ext uri="{FF2B5EF4-FFF2-40B4-BE49-F238E27FC236}">
                <a16:creationId xmlns:a16="http://schemas.microsoft.com/office/drawing/2014/main" id="{9B4193A8-9FA8-4FC2-8197-8DEBAADC57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44192" y="7277101"/>
            <a:ext cx="3599570" cy="29561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187418" y="3458822"/>
            <a:ext cx="5757948" cy="1609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lang="en-US" sz="7500" b="1" noProof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kumimoji="0" lang="vi-VN" sz="7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130548" y="571500"/>
            <a:ext cx="1987388" cy="1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8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03321" y="2324100"/>
                <a:ext cx="17621724" cy="2883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 b="1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Bài 1. </a:t>
                </a:r>
                <a:r>
                  <a:rPr lang="fr-FR" sz="400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Tính giá trị của biểu thức</a:t>
                </a:r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lang="en-US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lang="en-US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lang="en-US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=101;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=202;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=303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sup>
                    </m:sSup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98</m:t>
                        </m:r>
                      </m:sup>
                    </m:sSup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+…+99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</m:oMath>
                </a14:m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endParaRPr lang="en-US" sz="40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1" y="2324100"/>
                <a:ext cx="17621724" cy="2883225"/>
              </a:xfrm>
              <a:prstGeom prst="rect">
                <a:avLst/>
              </a:prstGeom>
              <a:blipFill>
                <a:blip r:embed="rId5"/>
                <a:stretch>
                  <a:fillRect l="-1211" b="-4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536348" y="927258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146975" y="5502414"/>
            <a:ext cx="17560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6542895" y="8953500"/>
            <a:ext cx="1359672" cy="9369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03321" y="6505389"/>
                <a:ext cx="18189479" cy="23659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ea typeface="Dotum" panose="020B0600000101010101" pitchFamily="34" charset="-127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4000" i="1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1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e>
                            </m:d>
                            <m:r>
                              <a:rPr lang="en-US" sz="4000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>
                                    <a:effectLst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400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smtClean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00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E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1" y="6505389"/>
                <a:ext cx="18189479" cy="2365904"/>
              </a:xfrm>
              <a:prstGeom prst="rect">
                <a:avLst/>
              </a:prstGeom>
              <a:blipFill>
                <a:blip r:embed="rId29"/>
                <a:stretch>
                  <a:fillRect l="-1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7247504" y="8724900"/>
                <a:ext cx="242989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E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504" y="8724900"/>
                <a:ext cx="2429896" cy="124482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04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7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51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872" name="Google Shape;872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3" name="Google Shape;873;p51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75" name="Google Shape;87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535400" y="-717566"/>
            <a:ext cx="2363195" cy="237615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03321" y="2324100"/>
                <a:ext cx="17621724" cy="2883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Bài 1. </a:t>
                </a: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Arial" panose="020B0604020202020204" pitchFamily="34" charset="0"/>
                    <a:cs typeface="Times New Roman" panose="02020603050405020304" pitchFamily="18" charset="0"/>
                  </a:rPr>
                  <a:t>Tính giá trị của biểu thức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xyz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xy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xz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+6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yz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=101;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=202;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z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=303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98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+…+99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+99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=100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1" y="2324100"/>
                <a:ext cx="17621724" cy="2883225"/>
              </a:xfrm>
              <a:prstGeom prst="rect">
                <a:avLst/>
              </a:prstGeom>
              <a:blipFill>
                <a:blip r:embed="rId5"/>
                <a:stretch>
                  <a:fillRect l="-1211" b="-4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536348" y="927258"/>
            <a:ext cx="5102891" cy="1108694"/>
            <a:chOff x="6019800" y="377206"/>
            <a:chExt cx="6229503" cy="1108694"/>
          </a:xfrm>
        </p:grpSpPr>
        <p:grpSp>
          <p:nvGrpSpPr>
            <p:cNvPr id="11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13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4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2" name="TextBox 11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8146975" y="5502414"/>
            <a:ext cx="175605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6542895" y="8953500"/>
            <a:ext cx="1359672" cy="9369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403321" y="6286500"/>
                <a:ext cx="18189479" cy="1036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</a:rPr>
                  <a:t>b) Xét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101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1=(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1)(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99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+…+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+1)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1" y="6286500"/>
                <a:ext cx="18189479" cy="1036566"/>
              </a:xfrm>
              <a:prstGeom prst="rect">
                <a:avLst/>
              </a:prstGeom>
              <a:blipFill>
                <a:blip r:embed="rId29"/>
                <a:stretch>
                  <a:fillRect l="-1173" b="-1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628215" y="6938115"/>
                <a:ext cx="17108147" cy="19391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F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=99.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99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+…+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=99.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100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15" y="6938115"/>
                <a:ext cx="17108147" cy="1939185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990600" y="8724900"/>
                <a:ext cx="125730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Thay x = 100 vào F ta được: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F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e>
                      <m:sup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101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>
                  <a:solidFill>
                    <a:srgbClr val="000000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8724900"/>
                <a:ext cx="12573000" cy="1015663"/>
              </a:xfrm>
              <a:prstGeom prst="rect">
                <a:avLst/>
              </a:prstGeom>
              <a:blipFill>
                <a:blip r:embed="rId31"/>
                <a:stretch>
                  <a:fillRect l="-1746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0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/>
          <p:cNvGrpSpPr/>
          <p:nvPr/>
        </p:nvGrpSpPr>
        <p:grpSpPr>
          <a:xfrm rot="16200000">
            <a:off x="-9712447" y="2822454"/>
            <a:ext cx="18288000" cy="1746492"/>
            <a:chOff x="0" y="0"/>
            <a:chExt cx="4816593" cy="1021917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29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2"/>
          <p:cNvGrpSpPr/>
          <p:nvPr/>
        </p:nvGrpSpPr>
        <p:grpSpPr>
          <a:xfrm rot="16200000">
            <a:off x="9566826" y="4292840"/>
            <a:ext cx="18287996" cy="1607647"/>
            <a:chOff x="0" y="-38100"/>
            <a:chExt cx="4816592" cy="1081142"/>
          </a:xfrm>
        </p:grpSpPr>
        <p:sp>
          <p:nvSpPr>
            <p:cNvPr id="32" name="Freeform 3"/>
            <p:cNvSpPr/>
            <p:nvPr/>
          </p:nvSpPr>
          <p:spPr>
            <a:xfrm>
              <a:off x="0" y="21125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4BF1625-5F96-448C-8F2C-E6467321B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4097000" y="0"/>
            <a:ext cx="3182564" cy="906489"/>
          </a:xfrm>
          <a:prstGeom prst="rect">
            <a:avLst/>
          </a:prstGeom>
        </p:spPr>
      </p:pic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8332119" y="3902214"/>
            <a:ext cx="1905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kumimoji="0" lang="en-US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38200" y="4533900"/>
                <a:ext cx="16611600" cy="55837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sz="40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d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d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i="1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n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d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n</m:t>
                              </m:r>
                            </m:e>
                          </m:d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00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n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2+</m:t>
                        </m:r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n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3 số nguyên liên tiếp nên chia hết cho 6.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C chia hết cho 6.</a:t>
                </a:r>
                <a:endParaRPr lang="en-US" sz="400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533900"/>
                <a:ext cx="16611600" cy="5583773"/>
              </a:xfrm>
              <a:prstGeom prst="rect">
                <a:avLst/>
              </a:prstGeom>
              <a:blipFill>
                <a:blip r:embed="rId3"/>
                <a:stretch>
                  <a:fillRect l="-1321" b="-1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6554454" y="495300"/>
            <a:ext cx="5102891" cy="1108694"/>
            <a:chOff x="6019800" y="377206"/>
            <a:chExt cx="6229503" cy="1108694"/>
          </a:xfrm>
        </p:grpSpPr>
        <p:grpSp>
          <p:nvGrpSpPr>
            <p:cNvPr id="24" name="Group 4"/>
            <p:cNvGrpSpPr/>
            <p:nvPr/>
          </p:nvGrpSpPr>
          <p:grpSpPr>
            <a:xfrm>
              <a:off x="6019800" y="377206"/>
              <a:ext cx="6229503" cy="1108694"/>
              <a:chOff x="0" y="0"/>
              <a:chExt cx="6040629" cy="6076340"/>
            </a:xfrm>
          </p:grpSpPr>
          <p:sp>
            <p:nvSpPr>
              <p:cNvPr id="26" name="Freeform 5"/>
              <p:cNvSpPr/>
              <p:nvPr/>
            </p:nvSpPr>
            <p:spPr>
              <a:xfrm>
                <a:off x="31751" y="31749"/>
                <a:ext cx="5828473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31" name="Freeform 6"/>
              <p:cNvSpPr/>
              <p:nvPr/>
            </p:nvSpPr>
            <p:spPr>
              <a:xfrm>
                <a:off x="0" y="0"/>
                <a:ext cx="6040629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25" name="TextBox 24"/>
            <p:cNvSpPr txBox="1"/>
            <p:nvPr/>
          </p:nvSpPr>
          <p:spPr>
            <a:xfrm>
              <a:off x="6500459" y="560084"/>
              <a:ext cx="559702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BÀI TẬP THÊM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43214" y="1987157"/>
            <a:ext cx="12282809" cy="1327543"/>
            <a:chOff x="3405473" y="1392652"/>
            <a:chExt cx="12282809" cy="1327543"/>
          </a:xfrm>
        </p:grpSpPr>
        <p:sp>
          <p:nvSpPr>
            <p:cNvPr id="4" name="Rectangle 3"/>
            <p:cNvSpPr/>
            <p:nvPr/>
          </p:nvSpPr>
          <p:spPr>
            <a:xfrm>
              <a:off x="3405473" y="1581858"/>
              <a:ext cx="1228280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0"/>
                </a:spcAft>
              </a:pPr>
              <a:r>
                <a:rPr lang="fr-FR" sz="4000" b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2.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Chứng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minh</a:t>
              </a:r>
              <a:r>
                <a:rPr lang="en-US" sz="400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                          là </a:t>
              </a:r>
              <a:r>
                <a:rPr lang="en-US" sz="4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nguyên.</a:t>
              </a:r>
              <a:endParaRPr lang="en-US" sz="400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7962431" y="1392652"/>
                  <a:ext cx="3815147" cy="13275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n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n</m:t>
                                </m:r>
                              </m:e>
                              <m:sup>
                                <m:r>
                                  <a:rPr lang="en-US" sz="40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40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431" y="1392652"/>
                  <a:ext cx="3815147" cy="13275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390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F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508247">
            <a:off x="15577496" y="7411398"/>
            <a:ext cx="3725541" cy="5187462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58663">
            <a:off x="-552295" y="8088904"/>
            <a:ext cx="4670853" cy="3464924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804270">
            <a:off x="-1174561" y="-822161"/>
            <a:ext cx="3314284" cy="4114800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927237">
            <a:off x="15217290" y="-2084202"/>
            <a:ext cx="4511215" cy="453595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95439" y="1816330"/>
            <a:ext cx="10285208" cy="1600200"/>
            <a:chOff x="3995439" y="1562099"/>
            <a:chExt cx="10285208" cy="1600200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B5D2AD20-CC37-4EA0-96B1-C2E7D7BEBD79}"/>
                </a:ext>
              </a:extLst>
            </p:cNvPr>
            <p:cNvSpPr/>
            <p:nvPr/>
          </p:nvSpPr>
          <p:spPr>
            <a:xfrm>
              <a:off x="3995439" y="1562099"/>
              <a:ext cx="10285208" cy="16002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BA879D1-2CAF-427A-810E-13C8AED4DBF1}"/>
                </a:ext>
              </a:extLst>
            </p:cNvPr>
            <p:cNvSpPr txBox="1"/>
            <p:nvPr/>
          </p:nvSpPr>
          <p:spPr>
            <a:xfrm>
              <a:off x="5125452" y="1917469"/>
              <a:ext cx="7828548" cy="938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5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5800" y="4362816"/>
            <a:ext cx="5249244" cy="3371484"/>
            <a:chOff x="510303" y="4060178"/>
            <a:chExt cx="5249244" cy="3371484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14678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510303" y="4730670"/>
              <a:ext cx="500610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Ghi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335140" y="4362816"/>
            <a:ext cx="5190860" cy="3371484"/>
            <a:chOff x="611041" y="4060178"/>
            <a:chExt cx="5190860" cy="3371484"/>
          </a:xfrm>
        </p:grpSpPr>
        <p:sp>
          <p:nvSpPr>
            <p:cNvPr id="19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57032" y="4060178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76C4B-08BE-43A3-8FB5-87A00588A30E}"/>
                </a:ext>
              </a:extLst>
            </p:cNvPr>
            <p:cNvSpPr txBox="1"/>
            <p:nvPr/>
          </p:nvSpPr>
          <p:spPr>
            <a:xfrm>
              <a:off x="611041" y="4340740"/>
              <a:ext cx="511466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vi-VN" sz="4000" dirty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</a:t>
              </a:r>
              <a:r>
                <a:rPr lang="vi-VN" sz="400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mới</a:t>
              </a:r>
              <a:r>
                <a:rPr lang="en-US" sz="4000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       </a:t>
              </a:r>
              <a:r>
                <a:rPr lang="vi-VN" sz="4000" b="1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Bài tập cuối </a:t>
              </a:r>
              <a:r>
                <a:rPr lang="vi-VN" sz="4000" b="1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chương </a:t>
              </a:r>
              <a:r>
                <a:rPr lang="vi-VN" sz="4000" b="1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II</a:t>
              </a:r>
              <a:r>
                <a:rPr lang="en-US" sz="4000" b="1" smtClean="0">
                  <a:solidFill>
                    <a:schemeClr val="bg1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4000" b="1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89931" y="4362816"/>
            <a:ext cx="5144869" cy="3371484"/>
            <a:chOff x="6477000" y="4201444"/>
            <a:chExt cx="5144869" cy="3371484"/>
          </a:xfrm>
        </p:grpSpPr>
        <p:sp>
          <p:nvSpPr>
            <p:cNvPr id="16" name="Rectangle: Rounded Corners 84">
              <a:extLst>
                <a:ext uri="{FF2B5EF4-FFF2-40B4-BE49-F238E27FC236}">
                  <a16:creationId xmlns:a16="http://schemas.microsoft.com/office/drawing/2014/main" id="{28201C6B-E0CC-4C85-A902-B4863DAA1723}"/>
                </a:ext>
              </a:extLst>
            </p:cNvPr>
            <p:cNvSpPr/>
            <p:nvPr/>
          </p:nvSpPr>
          <p:spPr>
            <a:xfrm>
              <a:off x="6477000" y="4201444"/>
              <a:ext cx="5144869" cy="33714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96BA84-FAA0-4BDB-A63A-2109DCE3C7C7}"/>
                </a:ext>
              </a:extLst>
            </p:cNvPr>
            <p:cNvSpPr txBox="1"/>
            <p:nvPr/>
          </p:nvSpPr>
          <p:spPr>
            <a:xfrm>
              <a:off x="6613739" y="4829728"/>
              <a:ext cx="462713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80340" algn="ctr">
                <a:lnSpc>
                  <a:spcPct val="150000"/>
                </a:lnSpc>
                <a:tabLst>
                  <a:tab pos="90170" algn="l"/>
                  <a:tab pos="180340" algn="l"/>
                  <a:tab pos="270510" algn="l"/>
                </a:tabLst>
              </a:pPr>
              <a:r>
                <a:rPr lang="en-US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Hoàn</a:t>
              </a:r>
              <a:r>
                <a:rPr lang="en-US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tập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SBT.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dir="in"/>
      </p:transition>
    </mc:Choice>
    <mc:Fallback xmlns="">
      <p:transition spd="med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974041" y="619908"/>
            <a:ext cx="14339918" cy="90471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47438" y="6701447"/>
            <a:ext cx="2575079" cy="35855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217548" y="7396772"/>
            <a:ext cx="3896141" cy="28902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37566" y="7452938"/>
            <a:ext cx="5431130" cy="28340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454561" y="-411591"/>
            <a:ext cx="3428602" cy="3447406"/>
          </a:xfrm>
          <a:prstGeom prst="rect">
            <a:avLst/>
          </a:prstGeom>
        </p:spPr>
      </p:pic>
      <p:sp>
        <p:nvSpPr>
          <p:cNvPr id="8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478099" y="2705100"/>
            <a:ext cx="17331802" cy="3032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6406907"/>
            <a:ext cx="18288000" cy="3880093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67635" y="1562100"/>
            <a:ext cx="15849600" cy="76250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139580" y="1046088"/>
            <a:ext cx="3423447" cy="344222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201400" y="9029700"/>
            <a:ext cx="8580377" cy="46646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40000" y="7330246"/>
            <a:ext cx="2372026" cy="175961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447800" y="6972300"/>
            <a:ext cx="4776015" cy="687646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0783D361-05EA-4046-B4A7-3B2D0FA4C5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7002890" y="1046088"/>
            <a:ext cx="2598417" cy="322602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08149" y="5564927"/>
            <a:ext cx="11871702" cy="140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LUYỆN TẬP CHUNG </a:t>
            </a:r>
            <a:endParaRPr kumimoji="0" lang="en-US" sz="65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33600" y="2522073"/>
            <a:ext cx="14020800" cy="2907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500" b="1" kern="0">
                <a:solidFill>
                  <a:schemeClr val="bg1"/>
                </a:solidFill>
                <a:cs typeface="Arial" panose="020B0604020202020204" pitchFamily="34" charset="0"/>
              </a:rPr>
              <a:t>CHƯƠNG II. HẰNG ĐẲNG THỨC ĐÁNG NHỚ VÀ ỨNG DỤNG</a:t>
            </a:r>
            <a:endParaRPr lang="en-US" sz="6500" b="1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5780" y="-11391"/>
            <a:ext cx="19431000" cy="1421091"/>
            <a:chOff x="0" y="0"/>
            <a:chExt cx="4816593" cy="1021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F7CC7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524000" y="9891939"/>
            <a:ext cx="21031665" cy="1344037"/>
            <a:chOff x="0" y="0"/>
            <a:chExt cx="28042220" cy="1792049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0" y="0"/>
              <a:ext cx="15104543" cy="1792049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b="78321"/>
            <a:stretch>
              <a:fillRect/>
            </a:stretch>
          </p:blipFill>
          <p:spPr>
            <a:xfrm flipV="1">
              <a:off x="12937677" y="0"/>
              <a:ext cx="15104543" cy="1792049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5940134" y="153852"/>
            <a:ext cx="6228209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nl-NL" sz="45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5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</a:t>
            </a:r>
            <a:r>
              <a:rPr lang="nl-NL" sz="4500" b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nl-NL" sz="4500" b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tr45)</a:t>
            </a:r>
            <a:endParaRPr lang="en-US" sz="45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6DCDB059-5C1F-4268-8ABA-6C17C60D4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367654" y="321232"/>
            <a:ext cx="1877609" cy="17602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101738" y="3390900"/>
            <a:ext cx="1905000" cy="1815882"/>
            <a:chOff x="1828800" y="2980194"/>
            <a:chExt cx="1905000" cy="1815882"/>
          </a:xfrm>
        </p:grpSpPr>
        <p:pic>
          <p:nvPicPr>
            <p:cNvPr id="20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37694"/>
              <a:ext cx="1905000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408000" y="1596417"/>
                <a:ext cx="15292479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 tích các đa thức sau thành nhân tử:   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en-US" sz="400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xy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8000" y="1596417"/>
                <a:ext cx="15292479" cy="2092881"/>
              </a:xfrm>
              <a:prstGeom prst="rect">
                <a:avLst/>
              </a:prstGeom>
              <a:blipFill>
                <a:blip r:embed="rId9"/>
                <a:stretch>
                  <a:fillRect l="-1435" b="-64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502758" y="5414308"/>
                <a:ext cx="15742505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sz="400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758" y="5414308"/>
                <a:ext cx="15742505" cy="1938992"/>
              </a:xfrm>
              <a:prstGeom prst="rect">
                <a:avLst/>
              </a:prstGeom>
              <a:blipFill>
                <a:blip r:embed="rId10"/>
                <a:stretch>
                  <a:fillRect l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1508678" y="7543693"/>
                <a:ext cx="15621000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xy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−6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y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𝑥𝑦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−6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𝑥𝑧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2−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𝑧</m:t>
                        </m:r>
                      </m:e>
                      <m:sup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  <m:r>
                      <a:rPr lang="en-US" sz="4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678" y="7543693"/>
                <a:ext cx="15621000" cy="1839414"/>
              </a:xfrm>
              <a:prstGeom prst="rect">
                <a:avLst/>
              </a:prstGeom>
              <a:blipFill>
                <a:blip r:embed="rId11"/>
                <a:stretch>
                  <a:fillRect l="-13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5280" y="4067419"/>
            <a:ext cx="784189" cy="13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>
      <p:transition spd="med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28"/>
          <p:cNvGrpSpPr/>
          <p:nvPr/>
        </p:nvGrpSpPr>
        <p:grpSpPr>
          <a:xfrm>
            <a:off x="-1371833" y="-873525"/>
            <a:ext cx="21031665" cy="1344037"/>
            <a:chOff x="0" y="0"/>
            <a:chExt cx="28042220" cy="1792049"/>
          </a:xfrm>
        </p:grpSpPr>
        <p:pic>
          <p:nvPicPr>
            <p:cNvPr id="523" name="Google Shape;523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28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5" name="Google Shape;525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2400" y="-1251951"/>
            <a:ext cx="2363195" cy="237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8"/>
          <p:cNvSpPr/>
          <p:nvPr/>
        </p:nvSpPr>
        <p:spPr>
          <a:xfrm>
            <a:off x="1185472" y="1409700"/>
            <a:ext cx="5715000" cy="1172287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nl-NL" sz="43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</a:t>
            </a:r>
            <a:r>
              <a:rPr lang="nl-NL" sz="43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 </a:t>
            </a:r>
            <a:r>
              <a:rPr lang="en-US" sz="4300" b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300" b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3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tr45)</a:t>
            </a:r>
            <a:endParaRPr lang="en-US" sz="43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599575" y="2883465"/>
                <a:ext cx="15279083" cy="901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+1−4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                b)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−27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575" y="2883465"/>
                <a:ext cx="15279083" cy="901401"/>
              </a:xfrm>
              <a:prstGeom prst="rect">
                <a:avLst/>
              </a:prstGeom>
              <a:blipFill>
                <a:blip r:embed="rId6"/>
                <a:stretch>
                  <a:fillRect l="-1396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8015348" y="3784818"/>
            <a:ext cx="1905000" cy="1815882"/>
            <a:chOff x="1828800" y="2980194"/>
            <a:chExt cx="1905000" cy="1815882"/>
          </a:xfrm>
        </p:grpSpPr>
        <p:pic>
          <p:nvPicPr>
            <p:cNvPr id="15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3464663"/>
              <a:ext cx="1905000" cy="1093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2195592" y="2980194"/>
              <a:ext cx="12192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 </a:t>
              </a:r>
              <a:r>
                <a:rPr kumimoji="0" lang="en-US" altLang="en-US" sz="8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US" altLang="en-US" sz="8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endPara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US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endPara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7129072" y="1464921"/>
            <a:ext cx="1112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 tích các đa thức sau thành nhân tử: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838200" y="5600700"/>
                <a:ext cx="16626948" cy="4401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kumimoji="0" lang="en-US" sz="4000" b="0" i="0" u="none" strike="noStrike" kern="1200" cap="none" spc="0" normalizeH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+1−4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000" i="1" smtClean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0" smtClean="0">
                    <a:solidFill>
                      <a:srgbClr val="0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−1−2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−1+2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4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en-US" sz="4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−27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−1=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4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27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27</m:t>
                            </m:r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d>
                  </m:oMath>
                </a14:m>
                <a:endParaRPr lang="en-US" sz="4000" b="0" i="1" smtClean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e>
                        <m: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sz="4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4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600700"/>
                <a:ext cx="16626948" cy="4401205"/>
              </a:xfrm>
              <a:prstGeom prst="rect">
                <a:avLst/>
              </a:prstGeom>
              <a:blipFill>
                <a:blip r:embed="rId8"/>
                <a:stretch>
                  <a:fillRect l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496754">
            <a:off x="17553521" y="7659483"/>
            <a:ext cx="1039773" cy="130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" grpId="0" animBg="1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687402">
            <a:off x="16181400" y="7376607"/>
            <a:ext cx="2301025" cy="233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34"/>
          <p:cNvGrpSpPr/>
          <p:nvPr/>
        </p:nvGrpSpPr>
        <p:grpSpPr>
          <a:xfrm>
            <a:off x="8534400" y="4396933"/>
            <a:ext cx="1707471" cy="1203767"/>
            <a:chOff x="8005593" y="783398"/>
            <a:chExt cx="1707471" cy="1203767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05593" y="783398"/>
              <a:ext cx="1707471" cy="1203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4"/>
            <p:cNvSpPr txBox="1"/>
            <p:nvPr/>
          </p:nvSpPr>
          <p:spPr>
            <a:xfrm>
              <a:off x="8066553" y="873633"/>
              <a:ext cx="14630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600200" y="1976670"/>
                <a:ext cx="15011400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 tích các đa thức sau thành nhân tử: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a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−24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976670"/>
                <a:ext cx="15011400" cy="1839414"/>
              </a:xfrm>
              <a:prstGeom prst="rect">
                <a:avLst/>
              </a:prstGeom>
              <a:blipFill>
                <a:blip r:embed="rId6"/>
                <a:stretch>
                  <a:fillRect l="-1462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600200" y="6084941"/>
                <a:ext cx="15011400" cy="37829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−8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𝑦</m:t>
                        </m:r>
                      </m:e>
                    </m:d>
                  </m:oMath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−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kumimoji="0" lang="en-US" sz="4000" b="0" i="1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.2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−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+2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𝑦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6084941"/>
                <a:ext cx="15011400" cy="3782959"/>
              </a:xfrm>
              <a:prstGeom prst="rect">
                <a:avLst/>
              </a:prstGeom>
              <a:blipFill>
                <a:blip r:embed="rId7"/>
                <a:stretch>
                  <a:fillRect l="-1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527;p28"/>
          <p:cNvSpPr/>
          <p:nvPr/>
        </p:nvSpPr>
        <p:spPr>
          <a:xfrm>
            <a:off x="1577715" y="542213"/>
            <a:ext cx="5715000" cy="1172287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nl-NL" sz="4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tr45)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12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87600" y="332832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687402">
            <a:off x="16181400" y="7376607"/>
            <a:ext cx="2301025" cy="2337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3" name="Google Shape;623;p34"/>
          <p:cNvGrpSpPr/>
          <p:nvPr/>
        </p:nvGrpSpPr>
        <p:grpSpPr>
          <a:xfrm>
            <a:off x="8534400" y="4396933"/>
            <a:ext cx="1707471" cy="1203767"/>
            <a:chOff x="8005593" y="783398"/>
            <a:chExt cx="1707471" cy="1203767"/>
          </a:xfrm>
        </p:grpSpPr>
        <p:pic>
          <p:nvPicPr>
            <p:cNvPr id="624" name="Google Shape;624;p3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05593" y="783398"/>
              <a:ext cx="1707471" cy="12037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5" name="Google Shape;625;p34"/>
            <p:cNvSpPr txBox="1"/>
            <p:nvPr/>
          </p:nvSpPr>
          <p:spPr>
            <a:xfrm>
              <a:off x="8066553" y="873633"/>
              <a:ext cx="14630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4000"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600200" y="1976670"/>
                <a:ext cx="15011400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Phân tích các đa thức sau thành nhân tử: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a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b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−24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976670"/>
                <a:ext cx="15011400" cy="1839414"/>
              </a:xfrm>
              <a:prstGeom prst="rect">
                <a:avLst/>
              </a:prstGeom>
              <a:blipFill>
                <a:blip r:embed="rId6"/>
                <a:stretch>
                  <a:fillRect l="-1462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Google Shape;527;p28"/>
          <p:cNvSpPr/>
          <p:nvPr/>
        </p:nvSpPr>
        <p:spPr>
          <a:xfrm>
            <a:off x="1577715" y="542213"/>
            <a:ext cx="5715000" cy="1172287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kumimoji="0" lang="en-US" sz="4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nl-NL" sz="43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4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(SGK – tr45)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600200" y="5905500"/>
                <a:ext cx="16230600" cy="40137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−24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+54=2</m:t>
                    </m:r>
                    <m:d>
                      <m:d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+27</m:t>
                        </m:r>
                      </m:e>
                    </m:d>
                  </m:oMath>
                </a14:m>
                <a:endParaRPr lang="en-US" sz="4000" i="1" smtClean="0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+27</m:t>
                              </m:r>
                            </m:e>
                          </m:d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+12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+3</m:t>
                              </m:r>
                            </m:e>
                          </m:d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d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−3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+9</m:t>
                              </m:r>
                            </m:e>
                          </m:d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−4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+3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sz="4000" i="1">
                  <a:solidFill>
                    <a:srgbClr val="000000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+9−4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+3</m:t>
                          </m:r>
                        </m:e>
                      </m:d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+9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5905500"/>
                <a:ext cx="16230600" cy="4013791"/>
              </a:xfrm>
              <a:prstGeom prst="rect">
                <a:avLst/>
              </a:prstGeom>
              <a:blipFill>
                <a:blip r:embed="rId7"/>
                <a:stretch>
                  <a:fillRect l="-1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7099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-1371833" y="-890255"/>
            <a:ext cx="21031665" cy="1344037"/>
            <a:chOff x="0" y="0"/>
            <a:chExt cx="28042220" cy="1792049"/>
          </a:xfrm>
        </p:grpSpPr>
        <p:pic>
          <p:nvPicPr>
            <p:cNvPr id="317" name="Google Shape;317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1" name="Google Shape;32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62048">
            <a:off x="15795642" y="9586561"/>
            <a:ext cx="3657600" cy="791372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5"/>
          <p:cNvSpPr/>
          <p:nvPr/>
        </p:nvSpPr>
        <p:spPr>
          <a:xfrm>
            <a:off x="639823" y="800100"/>
            <a:ext cx="4291144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HỎI PHỤ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687402">
            <a:off x="-348285" y="8115025"/>
            <a:ext cx="1883428" cy="181989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5181600" y="800100"/>
                <a:ext cx="9479023" cy="38002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 tích đa thức thành nhân tử: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−4</m:t>
                    </m:r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−9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+36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­b)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800100"/>
                <a:ext cx="9479023" cy="3800207"/>
              </a:xfrm>
              <a:prstGeom prst="rect">
                <a:avLst/>
              </a:prstGeom>
              <a:blipFill>
                <a:blip r:embed="rId6"/>
                <a:stretch>
                  <a:fillRect l="-2122" b="-5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903901" y="3575090"/>
            <a:ext cx="1762987" cy="3016210"/>
            <a:chOff x="1945030" y="2364752"/>
            <a:chExt cx="1762987" cy="3016210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030" y="3496458"/>
              <a:ext cx="1762987" cy="106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195592" y="2364752"/>
              <a:ext cx="1219200" cy="301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>  </a:t>
              </a:r>
              <a:b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</a:br>
              <a:endParaRPr kumimoji="0" lang="en-US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  <a:t/>
              </a:r>
              <a:b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</a:rPr>
              </a:br>
              <a:endParaRPr kumimoji="0" lang="en-US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209800" y="5981700"/>
                <a:ext cx="11227026" cy="20518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+36=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d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(4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36)</m:t>
                    </m:r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</m:d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4(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x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9)=(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4)(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3)(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x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+3)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981700"/>
                <a:ext cx="11227026" cy="2051844"/>
              </a:xfrm>
              <a:prstGeom prst="rect">
                <a:avLst/>
              </a:prstGeom>
              <a:blipFill>
                <a:blip r:embed="rId8"/>
                <a:stretch>
                  <a:fillRect l="-1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60238" y="1454994"/>
            <a:ext cx="1740020" cy="29510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2209800" y="8141894"/>
                <a:ext cx="14706600" cy="1949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  <m:sSup>
                              <m:sSupPr>
                                <m:ctrlPr>
                                  <a:rPr lang="en-US" sz="3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  <m:sup>
                                <m:r>
                                  <a:rPr lang="en-US" sz="380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  </a:t>
                </a:r>
                <a:endParaRPr lang="en-US" sz="3800">
                  <a:solidFill>
                    <a:srgbClr val="000000"/>
                  </a:solidFill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spcAft>
                    <a:spcPts val="800"/>
                  </a:spcAft>
                  <a:defRPr/>
                </a:pPr>
                <a:r>
                  <a:rPr lang="en-US" sz="3800">
                    <a:solidFill>
                      <a:srgbClr val="000000"/>
                    </a:solidFill>
                    <a:ea typeface="Arial" panose="020B0604020202020204" pitchFamily="34" charset="0"/>
                    <a:cs typeface="Times New Roman" panose="02020603050405020304" pitchFamily="18" charset="0"/>
                  </a:rPr>
                  <a:t>               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38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e>
                    </m:d>
                    <m:d>
                      <m:dPr>
                        <m:ctrlPr>
                          <a:rPr lang="en-US" sz="3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3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ab</m:t>
                        </m:r>
                      </m:e>
                    </m:d>
                  </m:oMath>
                </a14:m>
                <a:r>
                  <a:rPr lang="en-US" sz="38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8141894"/>
                <a:ext cx="14706600" cy="1949252"/>
              </a:xfrm>
              <a:prstGeom prst="rect">
                <a:avLst/>
              </a:prstGeom>
              <a:blipFill>
                <a:blip r:embed="rId10"/>
                <a:stretch>
                  <a:fillRect l="-1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603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5EE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5"/>
          <p:cNvGrpSpPr/>
          <p:nvPr/>
        </p:nvGrpSpPr>
        <p:grpSpPr>
          <a:xfrm>
            <a:off x="-1371833" y="-890255"/>
            <a:ext cx="21031665" cy="1344037"/>
            <a:chOff x="0" y="0"/>
            <a:chExt cx="28042220" cy="1792049"/>
          </a:xfrm>
        </p:grpSpPr>
        <p:pic>
          <p:nvPicPr>
            <p:cNvPr id="317" name="Google Shape;317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0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15"/>
            <p:cNvPicPr preferRelativeResize="0"/>
            <p:nvPr/>
          </p:nvPicPr>
          <p:blipFill rotWithShape="1">
            <a:blip r:embed="rId3">
              <a:alphaModFix/>
            </a:blip>
            <a:srcRect b="78321"/>
            <a:stretch/>
          </p:blipFill>
          <p:spPr>
            <a:xfrm rot="10800000" flipH="1">
              <a:off x="12937677" y="0"/>
              <a:ext cx="15104543" cy="17920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1" name="Google Shape;32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935200" y="313528"/>
            <a:ext cx="3657600" cy="791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687402">
            <a:off x="-348285" y="8115025"/>
            <a:ext cx="1883428" cy="18198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381000" y="-195127"/>
            <a:ext cx="1762987" cy="3016210"/>
            <a:chOff x="1945030" y="2364752"/>
            <a:chExt cx="1762987" cy="3016210"/>
          </a:xfrm>
        </p:grpSpPr>
        <p:pic>
          <p:nvPicPr>
            <p:cNvPr id="12" name="Picture 2" descr="https://lh4.googleusercontent.com/F_qklLHiTM3YlFnH3VVjz7mfI2dWo7F5_pucKbmBeZg0shm5qvWz-mdFcaO3i2Gl7jQMhEzakZzq-S26vlPS2SbSbS2VMqbcoft1RBblK8VRkrguv0rciGxVM0Fi7USwxWV5sIuV51Zg1YKffP6bqco7AJNjYob-ezvqQ-657ic3RGr77FtOBQ5ZpPk84OkUgmvbu5H1l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5030" y="3496458"/>
              <a:ext cx="1762987" cy="1063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2252179" y="2364752"/>
              <a:ext cx="1219200" cy="3016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b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/>
              </a:r>
              <a:br>
                <a:rPr kumimoji="0" lang="en-US" alt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</a:br>
              <a:endParaRPr kumimoji="0" lang="en-US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451136" y="1505148"/>
                <a:ext cx="15214830" cy="8515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US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nl-NL" sz="3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a</m:t>
                                </m:r>
                                <m:r>
                                  <a:rPr kumimoji="0" lang="nl-NL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nl-NL" sz="3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</m:e>
                            </m:d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d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b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</m:d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US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kumimoji="0" lang="nl-NL" sz="3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b</m:t>
                                </m:r>
                                <m:r>
                                  <a:rPr kumimoji="0" lang="nl-NL" sz="3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nl-NL" sz="3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c</m:t>
                                </m:r>
                              </m:e>
                            </m:d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ac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</m:e>
                          <m:sup>
                            <m: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ab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ac</m:t>
                        </m:r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bc</m:t>
                        </m:r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kumimoji="0" lang="nl-NL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d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[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bc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c</m:t>
                            </m:r>
                            <m:r>
                              <a:rPr kumimoji="0" lang="nl-NL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kumimoji="0" lang="nl-NL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</m:d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=(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)(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3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ab</m:t>
                    </m:r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+3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bc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c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ac</m:t>
                    </m:r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  <m:sup>
                        <m:r>
                          <a:rPr kumimoji="0" lang="nl-NL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kumimoji="0" lang="nl-NL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nl-NL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base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=(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)(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ab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+3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bc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sty m:val="p"/>
                        </m:rP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ac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)=3</m:t>
                      </m:r>
                      <m:d>
                        <m:d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a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b</m:t>
                          </m:r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c</m:t>
                          </m:r>
                          <m:d>
                            <m:d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3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b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=3(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b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b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)(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c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a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1136" y="1505148"/>
                <a:ext cx="15214830" cy="8515152"/>
              </a:xfrm>
              <a:prstGeom prst="rect">
                <a:avLst/>
              </a:prstGeom>
              <a:blipFill>
                <a:blip r:embed="rId7"/>
                <a:stretch>
                  <a:fillRect l="-1322" b="-1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80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3653</TotalTime>
  <Words>576</Words>
  <PresentationFormat>Custom</PresentationFormat>
  <Paragraphs>174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Cambria Math</vt:lpstr>
      <vt:lpstr>Calibri</vt:lpstr>
      <vt:lpstr>Times New Roman</vt:lpstr>
      <vt:lpstr>Dotum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dcterms:created xsi:type="dcterms:W3CDTF">2006-08-16T00:00:00Z</dcterms:created>
  <dcterms:modified xsi:type="dcterms:W3CDTF">2023-07-10T20:24:04Z</dcterms:modified>
  <dc:identifier>DAFKHsiNSS8</dc:identifier>
</cp:coreProperties>
</file>