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38"/>
  </p:notesMasterIdLst>
  <p:sldIdLst>
    <p:sldId id="256" r:id="rId3"/>
    <p:sldId id="258" r:id="rId4"/>
    <p:sldId id="262" r:id="rId5"/>
    <p:sldId id="257" r:id="rId6"/>
    <p:sldId id="290" r:id="rId7"/>
    <p:sldId id="259" r:id="rId8"/>
    <p:sldId id="260" r:id="rId9"/>
    <p:sldId id="267" r:id="rId10"/>
    <p:sldId id="291" r:id="rId11"/>
    <p:sldId id="268" r:id="rId12"/>
    <p:sldId id="293" r:id="rId13"/>
    <p:sldId id="270" r:id="rId14"/>
    <p:sldId id="273" r:id="rId15"/>
    <p:sldId id="294" r:id="rId16"/>
    <p:sldId id="295" r:id="rId17"/>
    <p:sldId id="296" r:id="rId18"/>
    <p:sldId id="272" r:id="rId19"/>
    <p:sldId id="297" r:id="rId20"/>
    <p:sldId id="298" r:id="rId21"/>
    <p:sldId id="299" r:id="rId22"/>
    <p:sldId id="274" r:id="rId23"/>
    <p:sldId id="300" r:id="rId24"/>
    <p:sldId id="285" r:id="rId25"/>
    <p:sldId id="286" r:id="rId26"/>
    <p:sldId id="287" r:id="rId27"/>
    <p:sldId id="288" r:id="rId28"/>
    <p:sldId id="289" r:id="rId29"/>
    <p:sldId id="264" r:id="rId30"/>
    <p:sldId id="261" r:id="rId31"/>
    <p:sldId id="301" r:id="rId32"/>
    <p:sldId id="277" r:id="rId33"/>
    <p:sldId id="281" r:id="rId34"/>
    <p:sldId id="283" r:id="rId35"/>
    <p:sldId id="263" r:id="rId36"/>
    <p:sldId id="265" r:id="rId37"/>
  </p:sldIdLst>
  <p:sldSz cx="18288000" cy="10287000"/>
  <p:notesSz cx="6858000" cy="9144000"/>
  <p:embeddedFontLst>
    <p:embeddedFont>
      <p:font typeface="Cambria Math" panose="02040503050406030204" pitchFamily="18" charset="0"/>
      <p:regular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Calibri Light" panose="020F0302020204030204" pitchFamily="34" charset="0"/>
      <p:regular r:id="rId44"/>
      <p:italic r:id="rId45"/>
    </p:embeddedFont>
    <p:embeddedFont>
      <p:font typeface="Dotum" panose="020B0600000101010101" pitchFamily="34" charset="-127"/>
      <p:regular r:id="rId46"/>
    </p:embeddedFont>
    <p:embeddedFont>
      <p:font typeface=".VnTime" panose="020B7200000000000000" pitchFamily="34" charset="0"/>
      <p:regular r:id="rId47"/>
      <p:bold r:id="rId48"/>
      <p:italic r:id="rId49"/>
      <p:boldItalic r:id="rId5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3F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0" d="100"/>
          <a:sy n="40" d="100"/>
        </p:scale>
        <p:origin x="27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3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6.fntdata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8CD7E-B0E8-40EA-88CB-574AC05EA919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1A720-8C55-407C-810F-BA988B343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342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1A720-8C55-407C-810F-BA988B343F1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40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0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030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0107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176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3852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59227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01741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8630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1279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99994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9372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001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image" Target="../media/image6.svg"/><Relationship Id="rId17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.svg"/><Relationship Id="rId7" Type="http://schemas.microsoft.com/office/2007/relationships/hdphoto" Target="../media/hdphoto2.wdp"/><Relationship Id="rId12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29.png"/><Relationship Id="rId5" Type="http://schemas.openxmlformats.org/officeDocument/2006/relationships/image" Target="../media/image6.svg"/><Relationship Id="rId10" Type="http://schemas.openxmlformats.org/officeDocument/2006/relationships/image" Target="../media/image28.png"/><Relationship Id="rId4" Type="http://schemas.openxmlformats.org/officeDocument/2006/relationships/image" Target="../media/image2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.svg"/><Relationship Id="rId7" Type="http://schemas.microsoft.com/office/2007/relationships/hdphoto" Target="../media/hdphoto2.wdp"/><Relationship Id="rId12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29.png"/><Relationship Id="rId5" Type="http://schemas.openxmlformats.org/officeDocument/2006/relationships/image" Target="../media/image6.svg"/><Relationship Id="rId10" Type="http://schemas.openxmlformats.org/officeDocument/2006/relationships/image" Target="../media/image31.png"/><Relationship Id="rId4" Type="http://schemas.openxmlformats.org/officeDocument/2006/relationships/image" Target="../media/image2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4.svg"/><Relationship Id="rId7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6.svg"/><Relationship Id="rId4" Type="http://schemas.openxmlformats.org/officeDocument/2006/relationships/image" Target="../media/image2.png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.sv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8.png"/><Relationship Id="rId5" Type="http://schemas.openxmlformats.org/officeDocument/2006/relationships/image" Target="../media/image6.svg"/><Relationship Id="rId10" Type="http://schemas.openxmlformats.org/officeDocument/2006/relationships/image" Target="../media/image37.png"/><Relationship Id="rId4" Type="http://schemas.openxmlformats.org/officeDocument/2006/relationships/image" Target="../media/image2.png"/><Relationship Id="rId9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4.sv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6.sv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7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6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47.png"/><Relationship Id="rId3" Type="http://schemas.openxmlformats.org/officeDocument/2006/relationships/image" Target="../media/image4.svg"/><Relationship Id="rId7" Type="http://schemas.microsoft.com/office/2007/relationships/hdphoto" Target="../media/hdphoto2.wdp"/><Relationship Id="rId12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29.png"/><Relationship Id="rId5" Type="http://schemas.openxmlformats.org/officeDocument/2006/relationships/image" Target="../media/image6.svg"/><Relationship Id="rId10" Type="http://schemas.openxmlformats.org/officeDocument/2006/relationships/image" Target="../media/image46.png"/><Relationship Id="rId4" Type="http://schemas.openxmlformats.org/officeDocument/2006/relationships/image" Target="../media/image2.png"/><Relationship Id="rId9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2.png"/><Relationship Id="rId4" Type="http://schemas.openxmlformats.org/officeDocument/2006/relationships/image" Target="../media/image4.svg"/><Relationship Id="rId9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image" Target="NUL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.sv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8.png"/><Relationship Id="rId5" Type="http://schemas.openxmlformats.org/officeDocument/2006/relationships/image" Target="../media/image6.svg"/><Relationship Id="rId10" Type="http://schemas.openxmlformats.org/officeDocument/2006/relationships/image" Target="../media/image51.png"/><Relationship Id="rId4" Type="http://schemas.openxmlformats.org/officeDocument/2006/relationships/image" Target="../media/image2.png"/><Relationship Id="rId9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.svg"/><Relationship Id="rId7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6.svg"/><Relationship Id="rId4" Type="http://schemas.openxmlformats.org/officeDocument/2006/relationships/image" Target="../media/image2.png"/><Relationship Id="rId9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audio" Target="../media/audio2.wav"/><Relationship Id="rId7" Type="http://schemas.openxmlformats.org/officeDocument/2006/relationships/image" Target="../media/image5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gif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gif"/><Relationship Id="rId11" Type="http://schemas.openxmlformats.org/officeDocument/2006/relationships/audio" Target="../media/audio1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36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gif"/><Relationship Id="rId11" Type="http://schemas.openxmlformats.org/officeDocument/2006/relationships/audio" Target="../media/audio1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36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gif"/><Relationship Id="rId11" Type="http://schemas.openxmlformats.org/officeDocument/2006/relationships/audio" Target="../media/audio1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36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gif"/><Relationship Id="rId11" Type="http://schemas.openxmlformats.org/officeDocument/2006/relationships/audio" Target="../media/audio1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36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7" Type="http://schemas.openxmlformats.org/officeDocument/2006/relationships/image" Target="../media/image5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6.svg"/><Relationship Id="rId9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4.svg"/><Relationship Id="rId7" Type="http://schemas.openxmlformats.org/officeDocument/2006/relationships/image" Target="../media/image6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6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7" Type="http://schemas.openxmlformats.org/officeDocument/2006/relationships/image" Target="../media/image6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.svg"/><Relationship Id="rId9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12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66.png"/><Relationship Id="rId5" Type="http://schemas.openxmlformats.org/officeDocument/2006/relationships/image" Target="../media/image6.svg"/><Relationship Id="rId10" Type="http://schemas.openxmlformats.org/officeDocument/2006/relationships/image" Target="../media/image65.png"/><Relationship Id="rId4" Type="http://schemas.openxmlformats.org/officeDocument/2006/relationships/image" Target="../media/image2.png"/><Relationship Id="rId9" Type="http://schemas.openxmlformats.org/officeDocument/2006/relationships/image" Target="NUL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7" Type="http://schemas.openxmlformats.org/officeDocument/2006/relationships/image" Target="../media/image6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.svg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.sv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.sv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8" Type="http://schemas.openxmlformats.org/officeDocument/2006/relationships/image" Target="../media/image9.png"/><Relationship Id="rId3" Type="http://schemas.openxmlformats.org/officeDocument/2006/relationships/image" Target="../media/image8.svg"/><Relationship Id="rId7" Type="http://schemas.openxmlformats.org/officeDocument/2006/relationships/image" Target="../media/image6.svg"/><Relationship Id="rId17" Type="http://schemas.openxmlformats.org/officeDocument/2006/relationships/image" Target="../media/image41.svg"/><Relationship Id="rId2" Type="http://schemas.openxmlformats.org/officeDocument/2006/relationships/image" Target="../media/image6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.svg"/><Relationship Id="rId15" Type="http://schemas.openxmlformats.org/officeDocument/2006/relationships/image" Target="../media/image39.svg"/><Relationship Id="rId19" Type="http://schemas.openxmlformats.org/officeDocument/2006/relationships/image" Target="NUL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sv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6.sv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sv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6.svg"/><Relationship Id="rId10" Type="http://schemas.openxmlformats.org/officeDocument/2006/relationships/image" Target="../media/image21.png"/><Relationship Id="rId4" Type="http://schemas.openxmlformats.org/officeDocument/2006/relationships/image" Target="../media/image2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4800600" y="-5219700"/>
            <a:ext cx="7777012" cy="7777012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399494" y="6398494"/>
            <a:ext cx="7777012" cy="7777012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r="17722" b="17666"/>
          <a:stretch>
            <a:fillRect/>
          </a:stretch>
        </p:blipFill>
        <p:spPr>
          <a:xfrm>
            <a:off x="16992600" y="-2557596"/>
            <a:ext cx="4447864" cy="445087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332350" y="-424164"/>
            <a:ext cx="2263111" cy="226311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r="17722" b="17666"/>
          <a:stretch>
            <a:fillRect/>
          </a:stretch>
        </p:blipFill>
        <p:spPr>
          <a:xfrm>
            <a:off x="0" y="8301178"/>
            <a:ext cx="4447864" cy="445087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8700" y="9155444"/>
            <a:ext cx="2263111" cy="226311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136192" y="929350"/>
            <a:ext cx="14120102" cy="5286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CHÀO MỪNG </a:t>
            </a:r>
            <a:r>
              <a:rPr lang="en-US" sz="75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TẤT CẢ CÁC </a:t>
            </a:r>
            <a:r>
              <a:rPr lang="en-US" sz="75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EM </a:t>
            </a:r>
            <a:endParaRPr lang="en-US" sz="75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nton"/>
            </a:endParaRPr>
          </a:p>
          <a:p>
            <a:pPr lvl="0" algn="ctr">
              <a:lnSpc>
                <a:spcPct val="150000"/>
              </a:lnSpc>
            </a:pPr>
            <a:r>
              <a:rPr lang="en-US" sz="75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ĐÃ ĐẾN </a:t>
            </a:r>
            <a:r>
              <a:rPr lang="en-US" sz="75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VỚI TIẾT HỌC </a:t>
            </a:r>
            <a:endParaRPr lang="en-US" sz="75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nton"/>
            </a:endParaRPr>
          </a:p>
          <a:p>
            <a:pPr lvl="0" algn="ctr">
              <a:lnSpc>
                <a:spcPct val="150000"/>
              </a:lnSpc>
            </a:pPr>
            <a:r>
              <a:rPr lang="en-US" sz="75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HÔM NAY!</a:t>
            </a:r>
            <a:endParaRPr lang="en-US" sz="75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757E98AA-24CC-4767-ADCD-63775AD722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6096000" y="6972300"/>
            <a:ext cx="6251754" cy="3276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15621000" y="-5893109"/>
            <a:ext cx="7777012" cy="7777012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3355815" y="-3225190"/>
            <a:ext cx="4447864" cy="445087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131556" y="-1131556"/>
            <a:ext cx="2263111" cy="2263111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447800" y="342900"/>
            <a:ext cx="5988909" cy="1246495"/>
            <a:chOff x="1676400" y="38100"/>
            <a:chExt cx="5988909" cy="1246495"/>
          </a:xfrm>
        </p:grpSpPr>
        <p:sp>
          <p:nvSpPr>
            <p:cNvPr id="17" name="Rectangle 16"/>
            <p:cNvSpPr/>
            <p:nvPr/>
          </p:nvSpPr>
          <p:spPr>
            <a:xfrm>
              <a:off x="1676400" y="38100"/>
              <a:ext cx="5988909" cy="1246495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800"/>
                </a:spcAft>
              </a:pPr>
              <a:r>
                <a:rPr lang="nl-NL" sz="5000" b="1" smtClean="0">
                  <a:ln w="0"/>
                  <a:solidFill>
                    <a:srgbClr val="AA3F3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 TẬP </a:t>
              </a:r>
              <a:r>
                <a:rPr lang="nl-NL" sz="5000" b="1" dirty="0" smtClean="0">
                  <a:ln w="0"/>
                  <a:solidFill>
                    <a:srgbClr val="AA3F3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</a:t>
              </a:r>
              <a:endParaRPr lang="en-US" sz="5000" b="1" dirty="0">
                <a:ln w="0"/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Picture 2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676400" y="487513"/>
              <a:ext cx="502960" cy="519978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1453243" y="1755964"/>
                <a:ext cx="12533429" cy="2015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 </a:t>
                </a: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Khai </a:t>
                </a:r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triển</a:t>
                </a: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a)</a:t>
                </a:r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</m:e>
                        </m:d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              b</a:t>
                </a: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+2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</m:d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00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Rút gọn </a:t>
                </a: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biểu </a:t>
                </a:r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thức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</m:d>
                      </m:e>
                      <m:sup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−8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243" y="1755964"/>
                <a:ext cx="12533429" cy="2015936"/>
              </a:xfrm>
              <a:prstGeom prst="rect">
                <a:avLst/>
              </a:prstGeom>
              <a:blipFill>
                <a:blip r:embed="rId9"/>
                <a:stretch>
                  <a:fillRect l="-1702" b="-6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Callout 23"/>
          <p:cNvSpPr/>
          <p:nvPr/>
        </p:nvSpPr>
        <p:spPr>
          <a:xfrm>
            <a:off x="8001000" y="4225976"/>
            <a:ext cx="1766345" cy="914400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/>
              <p:cNvSpPr/>
              <p:nvPr/>
            </p:nvSpPr>
            <p:spPr>
              <a:xfrm>
                <a:off x="1384236" y="5389007"/>
                <a:ext cx="14630400" cy="4555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800"/>
                  </a:spcAft>
                </a:pPr>
                <a:r>
                  <a:rPr lang="en-US" sz="400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1. Khai triển</a:t>
                </a:r>
              </a:p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800"/>
                  </a:spcAft>
                </a:pPr>
                <a:r>
                  <a:rPr lang="en-US" sz="40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</m:e>
                        </m:d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+3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.3+3.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+9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+27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+27</m:t>
                    </m:r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800"/>
                  </a:spcAft>
                </a:pPr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+2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</m:d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+3.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.2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+3.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</m:d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</m:d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000" smtClean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800"/>
                  </a:spcAft>
                </a:pPr>
                <a:r>
                  <a:rPr lang="en-US" sz="4000" smtClean="0"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+6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+12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236" y="5389007"/>
                <a:ext cx="14630400" cy="4555093"/>
              </a:xfrm>
              <a:prstGeom prst="rect">
                <a:avLst/>
              </a:prstGeom>
              <a:blipFill>
                <a:blip r:embed="rId10"/>
                <a:stretch>
                  <a:fillRect l="-1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16021560" y="3094408"/>
            <a:ext cx="1850032" cy="31775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466080" y="8877122"/>
            <a:ext cx="1593320" cy="121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90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15621000" y="-5893109"/>
            <a:ext cx="7777012" cy="7777012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3355815" y="-3225190"/>
            <a:ext cx="4447864" cy="445087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131556" y="-1131556"/>
            <a:ext cx="2263111" cy="2263111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447800" y="342900"/>
            <a:ext cx="5988909" cy="1246495"/>
            <a:chOff x="1676400" y="38100"/>
            <a:chExt cx="5988909" cy="1246495"/>
          </a:xfrm>
        </p:grpSpPr>
        <p:sp>
          <p:nvSpPr>
            <p:cNvPr id="17" name="Rectangle 16"/>
            <p:cNvSpPr/>
            <p:nvPr/>
          </p:nvSpPr>
          <p:spPr>
            <a:xfrm>
              <a:off x="1676400" y="38100"/>
              <a:ext cx="5988909" cy="1246495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000" b="1" i="0" u="none" strike="noStrike" kern="1200" cap="none" spc="0" normalizeH="0" baseline="0" noProof="0" smtClean="0">
                  <a:ln w="0"/>
                  <a:solidFill>
                    <a:srgbClr val="AA3F3C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 TẬP </a:t>
              </a:r>
              <a:r>
                <a:rPr kumimoji="0" lang="nl-NL" sz="5000" b="1" i="0" u="none" strike="noStrike" kern="1200" cap="none" spc="0" normalizeH="0" baseline="0" noProof="0" dirty="0" smtClean="0">
                  <a:ln w="0"/>
                  <a:solidFill>
                    <a:srgbClr val="AA3F3C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</a:t>
              </a:r>
              <a:endParaRPr kumimoji="0" lang="en-US" sz="5000" b="1" i="0" u="none" strike="noStrike" kern="1200" cap="none" spc="0" normalizeH="0" baseline="0" noProof="0" dirty="0">
                <a:ln w="0"/>
                <a:solidFill>
                  <a:srgbClr val="AA3F3C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Picture 2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676400" y="487513"/>
              <a:ext cx="502960" cy="519978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1453243" y="1755964"/>
                <a:ext cx="12533429" cy="2015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1. Khai </a:t>
                </a:r>
                <a:r>
                  <a:rPr kumimoji="0" 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triển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</a:t>
                </a:r>
                <a:r>
                  <a:rPr kumimoji="0" 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kumimoji="0" lang="en-US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kumimoji="0" lang="en-US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</m:e>
                        </m:d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kumimoji="0" 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;               b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)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kumimoji="0" lang="en-US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kumimoji="0" lang="en-US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+2</m:t>
                            </m:r>
                            <m:r>
                              <m:rPr>
                                <m:sty m:val="p"/>
                              </m:rPr>
                              <a:rPr kumimoji="0" lang="en-US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</m:d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kumimoji="0" lang="en-US" sz="4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 Rút gọn biểu </a:t>
                </a:r>
                <a:r>
                  <a:rPr kumimoji="0" 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thức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kumimoji="0" lang="en-US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x</m:t>
                            </m:r>
                            <m:r>
                              <a:rPr kumimoji="0" lang="en-US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kumimoji="0" lang="en-US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y</m:t>
                            </m:r>
                          </m:e>
                        </m:d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p>
                    </m:sSup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−8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x</m:t>
                        </m:r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p>
                    </m:sSup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y</m:t>
                        </m:r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p>
                    </m:sSup>
                  </m:oMath>
                </a14:m>
                <a:r>
                  <a:rPr kumimoji="0" 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 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243" y="1755964"/>
                <a:ext cx="12533429" cy="2015936"/>
              </a:xfrm>
              <a:prstGeom prst="rect">
                <a:avLst/>
              </a:prstGeom>
              <a:blipFill>
                <a:blip r:embed="rId9"/>
                <a:stretch>
                  <a:fillRect l="-1702" b="-6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Callout 23"/>
          <p:cNvSpPr/>
          <p:nvPr/>
        </p:nvSpPr>
        <p:spPr>
          <a:xfrm>
            <a:off x="8001000" y="4225976"/>
            <a:ext cx="1766345" cy="914400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/>
              <p:cNvSpPr/>
              <p:nvPr/>
            </p:nvSpPr>
            <p:spPr>
              <a:xfrm>
                <a:off x="1353060" y="5753100"/>
                <a:ext cx="14630400" cy="3275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800"/>
                  </a:spcAft>
                  <a:defRPr/>
                </a:pP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2. </a:t>
                </a: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Rút </a:t>
                </a:r>
                <a:r>
                  <a:rPr lang="en-US" sz="4000" smtClean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gọn</a:t>
                </a:r>
              </a:p>
              <a:p>
                <a:pPr lvl="0"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800"/>
                  </a:spcAft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</m:d>
                      </m:e>
                      <m:sup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8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=8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+12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+6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8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  <a:spcBef>
                    <a:spcPts val="1200"/>
                  </a:spcBef>
                  <a:spcAft>
                    <a:spcPts val="800"/>
                  </a:spcAft>
                  <a:defRPr/>
                </a:pPr>
                <a:r>
                  <a:rPr lang="en-US" sz="4000" smtClean="0">
                    <a:solidFill>
                      <a:prstClr val="black"/>
                    </a:solidFill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                          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=12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+6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060" y="5753100"/>
                <a:ext cx="14630400" cy="3275705"/>
              </a:xfrm>
              <a:prstGeom prst="rect">
                <a:avLst/>
              </a:prstGeom>
              <a:blipFill>
                <a:blip r:embed="rId10"/>
                <a:stretch>
                  <a:fillRect l="-1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16021560" y="3094408"/>
            <a:ext cx="1850032" cy="31775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466080" y="8877122"/>
            <a:ext cx="1593320" cy="121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0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-4496940" y="7810500"/>
            <a:ext cx="6067955" cy="5300512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6383000" y="-2418844"/>
            <a:ext cx="4343400" cy="3967012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7786684" y="8015131"/>
            <a:ext cx="2819400" cy="282131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462962" y="-1552639"/>
            <a:ext cx="2263111" cy="2263111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619265" y="1104900"/>
            <a:ext cx="6096000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8" name="Flowchart: Terminator 17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126502" y="987956"/>
              <a:ext cx="4974440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 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(SGK – 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tr12)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Oval Callout 19"/>
          <p:cNvSpPr/>
          <p:nvPr/>
        </p:nvSpPr>
        <p:spPr>
          <a:xfrm>
            <a:off x="8459738" y="4533509"/>
            <a:ext cx="1903462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651922" y="2857500"/>
                <a:ext cx="17707408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2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Viết biểu thức </a:t>
                </a:r>
                <a14:m>
                  <m:oMath xmlns:m="http://schemas.openxmlformats.org/officeDocument/2006/math">
                    <m:r>
                      <a:rPr lang="en-US" sz="42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1+6</m:t>
                    </m:r>
                    <m:r>
                      <m:rPr>
                        <m:sty m:val="p"/>
                      </m:rPr>
                      <a:rPr lang="en-US" sz="42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42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+12</m:t>
                    </m:r>
                    <m:sSup>
                      <m:sSupPr>
                        <m:ctrlPr>
                          <a:rPr lang="en-US" sz="4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2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2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8</m:t>
                    </m:r>
                    <m:sSup>
                      <m:sSupPr>
                        <m:ctrlPr>
                          <a:rPr lang="en-US" sz="4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smtClean="0">
                    <a:latin typeface="Arial" panose="020B0604020202020204" pitchFamily="34" charset="0"/>
                    <a:cs typeface="Arial" panose="020B0604020202020204" pitchFamily="34" charset="0"/>
                  </a:rPr>
                  <a:t>dưới dạng lập phương của một tổng.</a:t>
                </a:r>
                <a:endParaRPr lang="en-US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922" y="2857500"/>
                <a:ext cx="17707408" cy="738664"/>
              </a:xfrm>
              <a:prstGeom prst="rect">
                <a:avLst/>
              </a:prstGeom>
              <a:blipFill>
                <a:blip r:embed="rId6"/>
                <a:stretch>
                  <a:fillRect l="-1343" t="-17355" b="-37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2810876" y="6033858"/>
                <a:ext cx="13389499" cy="21576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2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1+6</m:t>
                      </m:r>
                      <m:r>
                        <m:rPr>
                          <m:sty m:val="p"/>
                        </m:rPr>
                        <a:rPr lang="en-US" sz="4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en-US" sz="4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+12</m:t>
                      </m:r>
                      <m:sSup>
                        <m:sSupPr>
                          <m:ctrlP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8</m:t>
                      </m:r>
                      <m:sSup>
                        <m:sSupPr>
                          <m:ctrlP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=1+3.</m:t>
                      </m:r>
                      <m:sSup>
                        <m:sSupPr>
                          <m:ctrlPr>
                            <a:rPr lang="en-US" sz="4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e>
                        <m:sup>
                          <m:r>
                            <a:rPr lang="en-US" sz="4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.2</m:t>
                      </m:r>
                      <m:r>
                        <a:rPr lang="en-US" sz="4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+3.1. </m:t>
                      </m:r>
                      <m:sSup>
                        <m:sSupPr>
                          <m:ctrlPr>
                            <a:rPr lang="en-US" sz="4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n-US" sz="4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4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n-US" sz="4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4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4200" i="1" smtClean="0">
                  <a:solidFill>
                    <a:prstClr val="black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US" sz="4200" b="0" smtClean="0">
                    <a:solidFill>
                      <a:prstClr val="black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                                         </a:t>
                </a:r>
                <a14:m>
                  <m:oMath xmlns:m="http://schemas.openxmlformats.org/officeDocument/2006/math">
                    <m:r>
                      <a:rPr lang="en-US" sz="42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4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1+2</m:t>
                            </m:r>
                            <m:r>
                              <a:rPr lang="en-US" sz="4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4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20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0876" y="6033858"/>
                <a:ext cx="13389499" cy="21576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9223430">
            <a:off x="16215144" y="329706"/>
            <a:ext cx="1152690" cy="17290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920" y="8262060"/>
            <a:ext cx="1374734" cy="148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4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15621000" y="-5893109"/>
            <a:ext cx="7777012" cy="7777012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3355815" y="-3225190"/>
            <a:ext cx="4447864" cy="445087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131556" y="-1131556"/>
            <a:ext cx="2263111" cy="2263111"/>
          </a:xfrm>
          <a:prstGeom prst="rect">
            <a:avLst/>
          </a:prstGeom>
        </p:spPr>
      </p:pic>
      <p:sp>
        <p:nvSpPr>
          <p:cNvPr id="24" name="Oval Callout 23"/>
          <p:cNvSpPr/>
          <p:nvPr/>
        </p:nvSpPr>
        <p:spPr>
          <a:xfrm>
            <a:off x="8290354" y="4610100"/>
            <a:ext cx="1859691" cy="914400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311729" y="876300"/>
            <a:ext cx="5988909" cy="1246495"/>
            <a:chOff x="1676400" y="38100"/>
            <a:chExt cx="5988909" cy="1246495"/>
          </a:xfrm>
        </p:grpSpPr>
        <p:sp>
          <p:nvSpPr>
            <p:cNvPr id="22" name="Rectangle 21"/>
            <p:cNvSpPr/>
            <p:nvPr/>
          </p:nvSpPr>
          <p:spPr>
            <a:xfrm>
              <a:off x="1676400" y="38100"/>
              <a:ext cx="5988909" cy="1246495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000" b="1" i="0" u="none" strike="noStrike" kern="1200" cap="none" spc="0" normalizeH="0" baseline="0" noProof="0" smtClean="0">
                  <a:ln w="0"/>
                  <a:solidFill>
                    <a:srgbClr val="AA3F3C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 TẬP 2</a:t>
              </a:r>
              <a:endParaRPr kumimoji="0" lang="en-US" sz="5000" b="1" i="0" u="none" strike="noStrike" kern="1200" cap="none" spc="0" normalizeH="0" baseline="0" noProof="0" dirty="0">
                <a:ln w="0"/>
                <a:solidFill>
                  <a:srgbClr val="AA3F3C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Picture 2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676400" y="487513"/>
              <a:ext cx="502960" cy="519978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295399" y="2394546"/>
                <a:ext cx="15849600" cy="20774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vi-VN" sz="4200">
                    <a:solidFill>
                      <a:srgbClr val="000000"/>
                    </a:solidFill>
                  </a:rPr>
                  <a:t>Viết biểu thức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4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+9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4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+27</m:t>
                    </m:r>
                    <m:r>
                      <m:rPr>
                        <m:sty m:val="p"/>
                      </m:rPr>
                      <a:rPr lang="en-US" sz="44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+27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400">
                    <a:effectLst/>
                    <a:latin typeface="Times New Roman" panose="020206030504050203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vi-VN" sz="4200" smtClean="0">
                    <a:solidFill>
                      <a:srgbClr val="000000"/>
                    </a:solidFill>
                  </a:rPr>
                  <a:t>dưới </a:t>
                </a:r>
                <a:r>
                  <a:rPr lang="vi-VN" sz="4200">
                    <a:solidFill>
                      <a:srgbClr val="000000"/>
                    </a:solidFill>
                  </a:rPr>
                  <a:t>dạng lập phương của một </a:t>
                </a:r>
                <a:r>
                  <a:rPr lang="vi-VN" sz="4200">
                    <a:solidFill>
                      <a:srgbClr val="000000"/>
                    </a:solidFill>
                  </a:rPr>
                  <a:t>tổng</a:t>
                </a:r>
                <a:r>
                  <a:rPr lang="vi-VN" sz="4200" smtClean="0">
                    <a:solidFill>
                      <a:srgbClr val="000000"/>
                    </a:solidFill>
                  </a:rPr>
                  <a:t>.</a:t>
                </a:r>
                <a:endParaRPr lang="en-US" sz="420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399" y="2394546"/>
                <a:ext cx="15849600" cy="2077492"/>
              </a:xfrm>
              <a:prstGeom prst="rect">
                <a:avLst/>
              </a:prstGeom>
              <a:blipFill>
                <a:blip r:embed="rId9"/>
                <a:stretch>
                  <a:fillRect l="-1462" r="-1500" b="-6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4648199" y="6057900"/>
                <a:ext cx="9144000" cy="346248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80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2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2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+9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2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+27</m:t>
                    </m:r>
                    <m:r>
                      <m:rPr>
                        <m:sty m:val="p"/>
                      </m:rPr>
                      <a:rPr lang="en-US" sz="42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2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+27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2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lang="en-US" sz="42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8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20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2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2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42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20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+3.</m:t>
                      </m:r>
                      <m:sSup>
                        <m:sSupPr>
                          <m:ctrlPr>
                            <a:rPr lang="en-US" sz="42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2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42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20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.3</m:t>
                      </m:r>
                      <m:r>
                        <m:rPr>
                          <m:sty m:val="p"/>
                        </m:rPr>
                        <a:rPr lang="en-US" sz="420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y</m:t>
                      </m:r>
                      <m:r>
                        <a:rPr lang="en-US" sz="420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+3.</m:t>
                      </m:r>
                      <m:r>
                        <m:rPr>
                          <m:sty m:val="p"/>
                        </m:rPr>
                        <a:rPr lang="en-US" sz="420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x</m:t>
                      </m:r>
                      <m:r>
                        <a:rPr lang="en-US" sz="420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42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2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200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m:rPr>
                                  <m:sty m:val="p"/>
                                </m:rPr>
                                <a:rPr lang="en-US" sz="4200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</m:d>
                        </m:e>
                        <m:sup>
                          <m:r>
                            <a:rPr lang="en-US" sz="42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20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2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2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200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m:rPr>
                                  <m:sty m:val="p"/>
                                </m:rPr>
                                <a:rPr lang="en-US" sz="4200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</m:d>
                        </m:e>
                        <m:sup>
                          <m:r>
                            <a:rPr lang="en-US" sz="42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42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8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20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2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2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4200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  <m:r>
                                <a:rPr lang="en-US" sz="4200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+3</m:t>
                              </m:r>
                              <m:r>
                                <m:rPr>
                                  <m:sty m:val="p"/>
                                </m:rPr>
                                <a:rPr lang="en-US" sz="4200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</m:d>
                        </m:e>
                        <m:sup>
                          <m:r>
                            <a:rPr lang="en-US" sz="42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42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199" y="6057900"/>
                <a:ext cx="9144000" cy="34624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9"/>
          <p:cNvGrpSpPr/>
          <p:nvPr/>
        </p:nvGrpSpPr>
        <p:grpSpPr>
          <a:xfrm>
            <a:off x="-3200400" y="7908057"/>
            <a:ext cx="5781302" cy="5781302"/>
            <a:chOff x="0" y="0"/>
            <a:chExt cx="6350000" cy="6350000"/>
          </a:xfrm>
        </p:grpSpPr>
        <p:sp>
          <p:nvSpPr>
            <p:cNvPr id="26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480582" y="6057900"/>
            <a:ext cx="2426418" cy="411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52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-2890651" y="7396349"/>
            <a:ext cx="5781302" cy="5781302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7068800" y="-102855"/>
            <a:ext cx="4447864" cy="445087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0" y="-2328294"/>
            <a:ext cx="4447864" cy="4450878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5397349" y="7396349"/>
            <a:ext cx="5781302" cy="5781302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sp>
        <p:nvSpPr>
          <p:cNvPr id="3" name="Rectangle 2"/>
          <p:cNvSpPr/>
          <p:nvPr/>
        </p:nvSpPr>
        <p:spPr>
          <a:xfrm>
            <a:off x="1952951" y="1333500"/>
            <a:ext cx="14040831" cy="35548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45" algn="l"/>
                <a:tab pos="720090" algn="l"/>
              </a:tabLst>
              <a:defRPr/>
            </a:pPr>
            <a:r>
              <a:rPr kumimoji="0" lang="en-US" sz="7500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45" algn="l"/>
                <a:tab pos="720090" algn="l"/>
              </a:tabLst>
              <a:defRPr/>
            </a:pPr>
            <a:r>
              <a:rPr kumimoji="0" lang="en-US" sz="7500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LẬP PHƯƠNG CỦA MỘT HIỆU</a:t>
            </a:r>
            <a:endParaRPr kumimoji="0" lang="en-US" sz="75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1251" y="6362700"/>
            <a:ext cx="6164227" cy="376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81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6312870" y="6711043"/>
            <a:ext cx="4447864" cy="4450878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-2676911" y="8592666"/>
            <a:ext cx="3433122" cy="3388668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6002000" y="-2628900"/>
            <a:ext cx="5069606" cy="4464712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Brush/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  <a14:imgEffect>
                      <a14:brightnessContrast bright="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35" y="594813"/>
            <a:ext cx="950078" cy="88667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709625" y="697397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HĐ2: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/>
              <p:cNvSpPr/>
              <p:nvPr/>
            </p:nvSpPr>
            <p:spPr>
              <a:xfrm>
                <a:off x="780635" y="1867743"/>
                <a:ext cx="16516765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 hai số</a:t>
                </a:r>
                <a:r>
                  <a:rPr lang="vi-VN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bất </a:t>
                </a:r>
                <a:r>
                  <a:rPr lang="vi-VN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kì, viết </a:t>
                </a:r>
                <a14:m>
                  <m:oMath xmlns:m="http://schemas.openxmlformats.org/officeDocument/2006/math"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+(−</m:t>
                    </m:r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và áp dụng hằng đẳng thức lập phương của một tổng để tính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nl-NL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nl-NL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</m:d>
                      </m:e>
                      <m:sup>
                        <m:r>
                          <a:rPr lang="nl-NL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4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Từ </a:t>
                </a:r>
                <a:r>
                  <a:rPr lang="vi-VN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đó rút ra liên hệ giữa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nl-NL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nl-NL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</m:d>
                      </m:e>
                      <m:sup>
                        <m:r>
                          <a:rPr lang="nl-NL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vi-VN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và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a:rPr lang="nl-NL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a:rPr lang="nl-NL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nl-NL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nl-NL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</m:t>
                    </m:r>
                    <m:r>
                      <m:rPr>
                        <m:sty m:val="p"/>
                      </m:rPr>
                      <a:rPr lang="nl-NL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p>
                        <m:r>
                          <a:rPr lang="nl-NL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p>
                        <m:r>
                          <a:rPr lang="nl-NL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vi-VN" sz="4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635" y="1867743"/>
                <a:ext cx="16516765" cy="2862322"/>
              </a:xfrm>
              <a:prstGeom prst="rect">
                <a:avLst/>
              </a:prstGeom>
              <a:blipFill>
                <a:blip r:embed="rId6"/>
                <a:stretch>
                  <a:fillRect l="-1292" r="-701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Callout 24"/>
          <p:cNvSpPr/>
          <p:nvPr/>
        </p:nvSpPr>
        <p:spPr>
          <a:xfrm>
            <a:off x="8162717" y="5168126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11500" y="8317152"/>
            <a:ext cx="1952816" cy="175700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249921" y="6532167"/>
                <a:ext cx="15633004" cy="31071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800"/>
                  </a:spcAft>
                </a:pPr>
                <a:r>
                  <a:rPr lang="nl-NL" sz="4000" b="1" i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nl-NL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nl-NL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</m:d>
                      </m:e>
                      <m:sup>
                        <m:r>
                          <a:rPr lang="nl-NL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nl-NL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nl-NL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nl-NL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NL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nl-NL" sz="4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nl-NL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nl-NL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a:rPr lang="nl-NL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nl-NL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a:rPr lang="nl-NL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nl-NL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d>
                    <m:r>
                      <a:rPr lang="nl-NL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</m:t>
                    </m:r>
                    <m:r>
                      <m:rPr>
                        <m:sty m:val="p"/>
                      </m:rPr>
                      <a:rPr lang="nl-NL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nl-NL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</m:d>
                      </m:e>
                      <m:sup>
                        <m:r>
                          <a:rPr lang="nl-NL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nl-NL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</m:d>
                      </m:e>
                      <m:sup>
                        <m:r>
                          <a:rPr lang="nl-NL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a</m:t>
                          </m:r>
                        </m:e>
                        <m:sup>
                          <m:r>
                            <a:rPr lang="nl-NL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a</m:t>
                          </m:r>
                        </m:e>
                        <m:sup>
                          <m:r>
                            <a:rPr lang="nl-NL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nl-NL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+3</m:t>
                      </m:r>
                      <m:r>
                        <m:rPr>
                          <m:sty m:val="p"/>
                        </m:rPr>
                        <a:rPr lang="nl-NL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b</m:t>
                          </m:r>
                        </m:e>
                        <m:sup>
                          <m:r>
                            <a:rPr lang="nl-NL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b</m:t>
                          </m:r>
                        </m:e>
                        <m:sup>
                          <m:r>
                            <a:rPr lang="nl-NL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800"/>
                  </a:spcAft>
                </a:pPr>
                <a:r>
                  <a:rPr lang="nl-NL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thấy</a:t>
                </a:r>
                <a:r>
                  <a:rPr lang="nl-NL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nl-NL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nl-NL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</m:d>
                      </m:e>
                      <m:sup>
                        <m:r>
                          <a:rPr lang="nl-NL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nl-NL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a:rPr lang="nl-NL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a:rPr lang="nl-NL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nl-NL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nl-NL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</m:t>
                    </m:r>
                    <m:r>
                      <m:rPr>
                        <m:sty m:val="p"/>
                      </m:rPr>
                      <a:rPr lang="nl-NL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p>
                        <m:r>
                          <a:rPr lang="nl-NL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p>
                        <m:r>
                          <a:rPr lang="nl-NL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nl-NL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921" y="6532167"/>
                <a:ext cx="15633004" cy="3107133"/>
              </a:xfrm>
              <a:prstGeom prst="rect">
                <a:avLst/>
              </a:prstGeom>
              <a:blipFill>
                <a:blip r:embed="rId8"/>
                <a:stretch>
                  <a:fillRect l="-1365" b="-7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260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6306800" y="7353300"/>
            <a:ext cx="9217214" cy="9217214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4215693" y="-3422178"/>
            <a:ext cx="4447864" cy="445087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156444" y="-1131556"/>
            <a:ext cx="2263111" cy="226311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0" y="-3422178"/>
            <a:ext cx="4447864" cy="445087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914400" y="8801100"/>
            <a:ext cx="2119091" cy="211909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676400" y="1866900"/>
            <a:ext cx="14935200" cy="3846607"/>
            <a:chOff x="1676400" y="1866900"/>
            <a:chExt cx="14935200" cy="3846607"/>
          </a:xfrm>
        </p:grpSpPr>
        <p:sp>
          <p:nvSpPr>
            <p:cNvPr id="18" name="Rectangular Callout 17"/>
            <p:cNvSpPr/>
            <p:nvPr/>
          </p:nvSpPr>
          <p:spPr>
            <a:xfrm>
              <a:off x="1676400" y="1866900"/>
              <a:ext cx="14935200" cy="3846607"/>
            </a:xfrm>
            <a:prstGeom prst="wedgeRectCallout">
              <a:avLst>
                <a:gd name="adj1" fmla="val -21161"/>
                <a:gd name="adj2" fmla="val 56535"/>
              </a:avLst>
            </a:prstGeom>
            <a:ln w="38100">
              <a:solidFill>
                <a:schemeClr val="bg2">
                  <a:lumMod val="25000"/>
                </a:schemeClr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604907" y="2324487"/>
              <a:ext cx="5078186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KẾT LUẬN</a:t>
              </a:r>
              <a:endParaRPr kumimoji="0" lang="en-US" sz="65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Rectangle 16"/>
                <p:cNvSpPr/>
                <p:nvPr/>
              </p:nvSpPr>
              <p:spPr>
                <a:xfrm>
                  <a:off x="3238500" y="3758888"/>
                  <a:ext cx="11811000" cy="122976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5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A3F3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55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AA3F3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sz="55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AA3F3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𝑨</m:t>
                              </m:r>
                              <m:r>
                                <a:rPr kumimoji="0" lang="en-US" sz="5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AA3F3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kumimoji="0" lang="en-US" sz="55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AA3F3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𝑩</m:t>
                              </m:r>
                            </m:e>
                          </m:d>
                        </m:e>
                        <m:sup>
                          <m:r>
                            <a:rPr kumimoji="0" lang="en-US" sz="5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AA3F3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  <m:r>
                        <a:rPr kumimoji="0" lang="en-US" sz="55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AA3F3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0" lang="en-US" sz="5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AA3F3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5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AA3F3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  <m:sup>
                          <m:r>
                            <a:rPr kumimoji="0" lang="en-US" sz="5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AA3F3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  <m:r>
                        <a:rPr kumimoji="0" lang="en-US" sz="55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AA3F3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kumimoji="0" lang="en-US" sz="55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AA3F3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𝟑</m:t>
                      </m:r>
                      <m:sSup>
                        <m:sSupPr>
                          <m:ctrlPr>
                            <a:rPr kumimoji="0" lang="en-US" sz="5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AA3F3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5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AA3F3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  <m:sup>
                          <m:r>
                            <a:rPr kumimoji="0" lang="en-US" sz="5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AA3F3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55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AA3F3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𝑩</m:t>
                      </m:r>
                      <m:r>
                        <a:rPr kumimoji="0" lang="en-US" sz="55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AA3F3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kumimoji="0" lang="en-US" sz="55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AA3F3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kumimoji="0" lang="en-US" sz="55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AA3F3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𝑨</m:t>
                      </m:r>
                      <m:sSup>
                        <m:sSupPr>
                          <m:ctrlPr>
                            <a:rPr kumimoji="0" lang="en-US" sz="5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AA3F3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5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AA3F3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𝑩</m:t>
                          </m:r>
                        </m:e>
                        <m:sup>
                          <m:r>
                            <a:rPr kumimoji="0" lang="en-US" sz="5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AA3F3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55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AA3F3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kumimoji="0" lang="en-US" sz="5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AA3F3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5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AA3F3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𝑩</m:t>
                          </m:r>
                        </m:e>
                        <m:sup>
                          <m:r>
                            <a:rPr kumimoji="0" lang="en-US" sz="5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AA3F3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</m:oMath>
                  </a14:m>
                  <a:r>
                    <a:rPr kumimoji="0" lang="en-US" sz="55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AA3F3C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kumimoji="0" lang="en-US" sz="5500" b="1" i="0" u="none" strike="noStrike" kern="1200" cap="none" spc="0" normalizeH="0" baseline="0" noProof="0">
                    <a:ln>
                      <a:noFill/>
                    </a:ln>
                    <a:solidFill>
                      <a:srgbClr val="AA3F3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8500" y="3758888"/>
                  <a:ext cx="11811000" cy="122976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1200" y="7353300"/>
            <a:ext cx="6172200" cy="234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49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-4724400" y="7962900"/>
            <a:ext cx="6067955" cy="5300512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6116300" y="-1790700"/>
            <a:ext cx="4343400" cy="3967012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438449" y="-1248343"/>
            <a:ext cx="2263111" cy="2263111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2362200" y="800100"/>
            <a:ext cx="5582653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8" name="Flowchart: Terminator 17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97793" y="987956"/>
              <a:ext cx="5431859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 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(SGK </a:t>
              </a: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– </a:t>
              </a:r>
              <a:r>
                <a:rPr kumimoji="0" lang="en-US" sz="4000" b="1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tr35)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Oval Callout 19"/>
          <p:cNvSpPr/>
          <p:nvPr/>
        </p:nvSpPr>
        <p:spPr>
          <a:xfrm>
            <a:off x="8120134" y="3848100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2676371" y="2476500"/>
                <a:ext cx="1264012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Khai triển:                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</a:t>
                </a:r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b)</a:t>
                </a:r>
                <a:r>
                  <a:rPr lang="en-US" sz="400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−2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6371" y="2476500"/>
                <a:ext cx="12640127" cy="707886"/>
              </a:xfrm>
              <a:prstGeom prst="rect">
                <a:avLst/>
              </a:prstGeom>
              <a:blipFill>
                <a:blip r:embed="rId6"/>
                <a:stretch>
                  <a:fillRect l="-1688" t="-17241" b="-34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2649156" y="5336185"/>
                <a:ext cx="12971843" cy="44555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200"/>
                  </a:spcBef>
                  <a:spcAft>
                    <a:spcPts val="800"/>
                  </a:spcAft>
                </a:pPr>
                <a:r>
                  <a:rPr lang="en-US" sz="400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3.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.1+3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1200"/>
                  </a:spcBef>
                  <a:spcAft>
                    <a:spcPts val="800"/>
                  </a:spcAft>
                </a:pPr>
                <a:r>
                  <a:rPr lang="en-US" sz="4000" smtClean="0"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+3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1200"/>
                  </a:spcBef>
                  <a:spcAft>
                    <a:spcPts val="800"/>
                  </a:spcAft>
                </a:pPr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</m:d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3.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.2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+3.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</m:d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</m:d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1200"/>
                  </a:spcBef>
                  <a:spcAft>
                    <a:spcPts val="800"/>
                  </a:spcAft>
                </a:pPr>
                <a:r>
                  <a:rPr lang="en-US" sz="4000" smtClean="0"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6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+12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9156" y="5336185"/>
                <a:ext cx="12971843" cy="4455515"/>
              </a:xfrm>
              <a:prstGeom prst="rect">
                <a:avLst/>
              </a:prstGeom>
              <a:blipFill>
                <a:blip r:embed="rId7"/>
                <a:stretch>
                  <a:fillRect l="-16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11400" y="6806071"/>
            <a:ext cx="3645724" cy="364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34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15004250" y="-5278363"/>
            <a:ext cx="7777012" cy="7777012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3355815" y="-3225190"/>
            <a:ext cx="4447864" cy="445087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131556" y="-1131556"/>
            <a:ext cx="2263111" cy="2263111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950250" y="1104900"/>
            <a:ext cx="5988909" cy="1246495"/>
            <a:chOff x="1676400" y="38100"/>
            <a:chExt cx="5988909" cy="1246495"/>
          </a:xfrm>
        </p:grpSpPr>
        <p:sp>
          <p:nvSpPr>
            <p:cNvPr id="17" name="Rectangle 16"/>
            <p:cNvSpPr/>
            <p:nvPr/>
          </p:nvSpPr>
          <p:spPr>
            <a:xfrm>
              <a:off x="1676400" y="38100"/>
              <a:ext cx="5988909" cy="1246495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000" b="1" i="0" u="none" strike="noStrike" kern="1200" cap="none" spc="0" normalizeH="0" baseline="0" noProof="0" smtClean="0">
                  <a:ln w="0"/>
                  <a:solidFill>
                    <a:srgbClr val="AA3F3C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 TẬP 3</a:t>
              </a:r>
              <a:endParaRPr kumimoji="0" lang="en-US" sz="5000" b="1" i="0" u="none" strike="noStrike" kern="1200" cap="none" spc="0" normalizeH="0" baseline="0" noProof="0" dirty="0">
                <a:ln w="0"/>
                <a:solidFill>
                  <a:srgbClr val="AA3F3C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Picture 2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676400" y="487513"/>
              <a:ext cx="502960" cy="519978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2935171" y="2645903"/>
                <a:ext cx="12533429" cy="9620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spcBef>
                    <a:spcPts val="600"/>
                  </a:spcBef>
                </a:pPr>
                <a:r>
                  <a:rPr kumimoji="0" lang="en-US" sz="43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Khai triển</a:t>
                </a:r>
                <a:r>
                  <a:rPr kumimoji="0" lang="en-US" sz="4300" b="0" i="0" u="none" strike="noStrike" kern="1200" cap="none" spc="0" normalizeH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3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3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30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430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sz="43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430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</m:d>
                      </m:e>
                      <m:sup>
                        <m:r>
                          <a:rPr lang="en-US" sz="430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30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kumimoji="0" lang="en-US" sz="43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5171" y="2645903"/>
                <a:ext cx="12533429" cy="962058"/>
              </a:xfrm>
              <a:prstGeom prst="rect">
                <a:avLst/>
              </a:prstGeom>
              <a:blipFill>
                <a:blip r:embed="rId9"/>
                <a:stretch>
                  <a:fillRect l="-1896" b="-29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Callout 23"/>
          <p:cNvSpPr/>
          <p:nvPr/>
        </p:nvSpPr>
        <p:spPr>
          <a:xfrm>
            <a:off x="8077200" y="4205962"/>
            <a:ext cx="1981200" cy="99372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/>
              <p:cNvSpPr/>
              <p:nvPr/>
            </p:nvSpPr>
            <p:spPr>
              <a:xfrm>
                <a:off x="1699280" y="5856595"/>
                <a:ext cx="14630400" cy="12388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8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3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3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 sz="43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  <m:r>
                                <a:rPr lang="en-US" sz="43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43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</m:d>
                        </m:e>
                        <m:sup>
                          <m:r>
                            <a:rPr lang="en-US" sz="43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3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3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3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3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 sz="43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</m:d>
                        </m:e>
                        <m:sup>
                          <m:r>
                            <a:rPr lang="en-US" sz="43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3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3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3.</m:t>
                      </m:r>
                      <m:sSup>
                        <m:sSupPr>
                          <m:ctrlPr>
                            <a:rPr lang="en-US" sz="43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3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3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 sz="43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</m:d>
                        </m:e>
                        <m:sup>
                          <m:r>
                            <a:rPr lang="en-US" sz="43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3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43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a:rPr lang="en-US" sz="43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+3.2</m:t>
                      </m:r>
                      <m:r>
                        <m:rPr>
                          <m:sty m:val="p"/>
                        </m:rPr>
                        <a:rPr lang="en-US" sz="43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a:rPr lang="en-US" sz="43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43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3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en-US" sz="43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3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3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3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en-US" sz="43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43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280" y="5856595"/>
                <a:ext cx="14630400" cy="123880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1235" y="6767056"/>
            <a:ext cx="1938476" cy="33294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8059099">
            <a:off x="16558521" y="3596273"/>
            <a:ext cx="1593320" cy="121937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5793442" y="7257499"/>
                <a:ext cx="6548716" cy="1238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50000"/>
                  </a:lnSpc>
                  <a:spcBef>
                    <a:spcPts val="18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3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=8</m:t>
                      </m:r>
                      <m:sSup>
                        <m:sSupPr>
                          <m:ctrlPr>
                            <a:rPr lang="en-US" sz="43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3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43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3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3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12</m:t>
                      </m:r>
                      <m:sSup>
                        <m:sSupPr>
                          <m:ctrlPr>
                            <a:rPr lang="en-US" sz="43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3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43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43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a:rPr lang="en-US" sz="43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+6</m:t>
                      </m:r>
                      <m:sSup>
                        <m:sSupPr>
                          <m:ctrlPr>
                            <a:rPr lang="en-US" sz="43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3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en-US" sz="43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3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3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3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en-US" sz="43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430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3442" y="7257499"/>
                <a:ext cx="6548716" cy="123880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356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 animBg="1"/>
      <p:bldP spid="36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-4419600" y="6896100"/>
            <a:ext cx="6067955" cy="5300512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6383000" y="-1774230"/>
            <a:ext cx="4343400" cy="3967012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r="17722" b="17666"/>
          <a:stretch>
            <a:fillRect/>
          </a:stretch>
        </p:blipFill>
        <p:spPr>
          <a:xfrm>
            <a:off x="17602200" y="6541720"/>
            <a:ext cx="2819400" cy="282131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1131556" y="-1131556"/>
            <a:ext cx="2263111" cy="2263111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6095999" y="723900"/>
            <a:ext cx="6096000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8" name="Flowchart: Terminator 17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126502" y="987956"/>
              <a:ext cx="4974440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 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(SGK </a:t>
              </a: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– </a:t>
              </a:r>
              <a:r>
                <a:rPr kumimoji="0" lang="en-US" sz="4000" b="1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tr36)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Oval Callout 19"/>
          <p:cNvSpPr/>
          <p:nvPr/>
        </p:nvSpPr>
        <p:spPr>
          <a:xfrm>
            <a:off x="8267699" y="4863326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2279928"/>
            <a:ext cx="1455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40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biểu thức sau dưới dạng lập phương của một hiệu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5116640" y="3445014"/>
                <a:ext cx="8077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27−27</m:t>
                      </m:r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+9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640" y="3445014"/>
                <a:ext cx="8077200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18442" y="5829300"/>
            <a:ext cx="2748496" cy="409805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5649363" y="6313081"/>
                <a:ext cx="8077200" cy="35548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50000"/>
                  </a:lnSpc>
                  <a:spcBef>
                    <a:spcPts val="1800"/>
                  </a:spcBef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27−27</m:t>
                      </m:r>
                      <m:r>
                        <a:rPr lang="en-US" sz="4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+9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4000" b="0" i="1" smtClean="0">
                  <a:solidFill>
                    <a:prstClr val="black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  <a:spcBef>
                    <a:spcPts val="1800"/>
                  </a:spcBef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−3.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  <m:r>
                        <a:rPr lang="en-US" sz="4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+3.3.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4000" i="1" smtClean="0">
                  <a:solidFill>
                    <a:prstClr val="black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  <a:spcBef>
                    <a:spcPts val="1800"/>
                  </a:spcBef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3−</m:t>
                              </m:r>
                              <m:r>
                                <a:rPr lang="en-US" sz="4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4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9363" y="6313081"/>
                <a:ext cx="8077200" cy="355481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845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d"/>
      </p:transition>
    </mc:Choice>
    <mc:Fallback xmlns="">
      <p:transition spd="med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14758192" y="7505700"/>
            <a:ext cx="7059616" cy="6817755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6064067" y="-2812578"/>
            <a:ext cx="4447864" cy="445087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-2438400" y="8476910"/>
            <a:ext cx="4447864" cy="4450878"/>
          </a:xfrm>
          <a:prstGeom prst="rect">
            <a:avLst/>
          </a:prstGeom>
        </p:spPr>
      </p:pic>
      <p:sp>
        <p:nvSpPr>
          <p:cNvPr id="17" name="Google Shape;7771;p33"/>
          <p:cNvSpPr txBox="1">
            <a:spLocks/>
          </p:cNvSpPr>
          <p:nvPr/>
        </p:nvSpPr>
        <p:spPr>
          <a:xfrm>
            <a:off x="6115645" y="873100"/>
            <a:ext cx="5943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vi-VN" sz="6000" b="1" kern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KHỞI ĐỘNG</a:t>
            </a:r>
            <a:endParaRPr lang="vi-VN" sz="6000" b="1" kern="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914400" y="2322278"/>
                <a:ext cx="16346090" cy="38882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 bài học trước chúng ta đã biết công thức bình phương của một tổng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nl-NL" sz="4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4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</m:d>
                      </m:e>
                      <m:sup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ab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p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nl-NL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lang="nl-NL" sz="400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 </a:t>
                </a:r>
                <a:r>
                  <a:rPr lang="nl-NL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 là lập phương của một tổng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nl-NL" sz="4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4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</m:d>
                      </m:e>
                      <m:sup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nl-NL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thì công thức này sẽ được biểu diễn như thế </a:t>
                </a:r>
                <a:r>
                  <a:rPr lang="nl-NL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nào</a:t>
                </a:r>
                <a:r>
                  <a:rPr lang="nl-NL" sz="40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322278"/>
                <a:ext cx="16346090" cy="3888244"/>
              </a:xfrm>
              <a:prstGeom prst="rect">
                <a:avLst/>
              </a:prstGeom>
              <a:blipFill>
                <a:blip r:embed="rId4"/>
                <a:stretch>
                  <a:fillRect l="-1305" r="-1305" b="-2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50497" y="-625322"/>
            <a:ext cx="1193246" cy="1193246"/>
          </a:xfrm>
          <a:prstGeom prst="rect">
            <a:avLst/>
          </a:prstGeom>
        </p:spPr>
      </p:pic>
      <p:pic>
        <p:nvPicPr>
          <p:cNvPr id="23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7220545" y="6896100"/>
            <a:ext cx="3733800" cy="30329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15621000" y="-5893109"/>
            <a:ext cx="7777012" cy="7777012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3355815" y="-3225190"/>
            <a:ext cx="4447864" cy="445087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131556" y="-1131556"/>
            <a:ext cx="2263111" cy="2263111"/>
          </a:xfrm>
          <a:prstGeom prst="rect">
            <a:avLst/>
          </a:prstGeom>
        </p:spPr>
      </p:pic>
      <p:sp>
        <p:nvSpPr>
          <p:cNvPr id="24" name="Oval Callout 23"/>
          <p:cNvSpPr/>
          <p:nvPr/>
        </p:nvSpPr>
        <p:spPr>
          <a:xfrm>
            <a:off x="8290352" y="4610100"/>
            <a:ext cx="1859691" cy="914400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789925" y="544205"/>
            <a:ext cx="5988909" cy="1246495"/>
            <a:chOff x="1676400" y="38100"/>
            <a:chExt cx="5988909" cy="1246495"/>
          </a:xfrm>
        </p:grpSpPr>
        <p:sp>
          <p:nvSpPr>
            <p:cNvPr id="22" name="Rectangle 21"/>
            <p:cNvSpPr/>
            <p:nvPr/>
          </p:nvSpPr>
          <p:spPr>
            <a:xfrm>
              <a:off x="1676400" y="38100"/>
              <a:ext cx="5988909" cy="1246495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000" b="1" i="0" u="none" strike="noStrike" kern="1200" cap="none" spc="0" normalizeH="0" baseline="0" noProof="0" smtClean="0">
                  <a:ln w="0"/>
                  <a:solidFill>
                    <a:srgbClr val="AA3F3C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 TẬP 4</a:t>
              </a:r>
              <a:endParaRPr kumimoji="0" lang="en-US" sz="5000" b="1" i="0" u="none" strike="noStrike" kern="1200" cap="none" spc="0" normalizeH="0" baseline="0" noProof="0" dirty="0">
                <a:ln w="0"/>
                <a:solidFill>
                  <a:srgbClr val="AA3F3C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Picture 2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676400" y="487513"/>
              <a:ext cx="502960" cy="519978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371600" y="1870453"/>
                <a:ext cx="15849600" cy="21087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200">
                    <a:solidFill>
                      <a:srgbClr val="000000"/>
                    </a:solidFill>
                  </a:rPr>
                  <a:t>Viết biểu thức sau dưới dạng lập phương của </a:t>
                </a:r>
                <a:r>
                  <a:rPr lang="vi-VN" sz="4200">
                    <a:solidFill>
                      <a:srgbClr val="000000"/>
                    </a:solidFill>
                  </a:rPr>
                  <a:t>một </a:t>
                </a:r>
                <a:r>
                  <a:rPr lang="vi-VN" sz="4200" smtClean="0">
                    <a:solidFill>
                      <a:srgbClr val="000000"/>
                    </a:solidFill>
                  </a:rPr>
                  <a:t>hiệu</a:t>
                </a:r>
                <a:endParaRPr lang="en-US" sz="4200" smtClean="0">
                  <a:solidFill>
                    <a:srgbClr val="000000"/>
                  </a:solidFill>
                </a:endParaRP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40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8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36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4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+54</m:t>
                    </m:r>
                    <m:r>
                      <m:rPr>
                        <m:sty m:val="p"/>
                      </m:rPr>
                      <a:rPr lang="en-US" sz="44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27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400">
                    <a:effectLst/>
                    <a:latin typeface="Times New Roman" panose="020206030504050203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 </a:t>
                </a:r>
                <a:endParaRPr lang="en-US" sz="4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870453"/>
                <a:ext cx="15849600" cy="210878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4572000" y="5998539"/>
                <a:ext cx="11430001" cy="36009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8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36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4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+54</m:t>
                    </m:r>
                    <m:r>
                      <m:rPr>
                        <m:sty m:val="p"/>
                      </m:rPr>
                      <a:rPr lang="en-US" sz="44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27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400">
                    <a:effectLst/>
                    <a:latin typeface="Times New Roman" panose="020206030504050203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 </a:t>
                </a:r>
                <a:endParaRPr lang="en-US" sz="4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44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</m:d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3.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44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</m:d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.3</m:t>
                    </m:r>
                    <m:r>
                      <m:rPr>
                        <m:sty m:val="p"/>
                      </m:rPr>
                      <a:rPr lang="en-US" sz="44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+3.2</m:t>
                    </m:r>
                    <m:r>
                      <m:rPr>
                        <m:sty m:val="p"/>
                      </m:rPr>
                      <a:rPr lang="en-US" sz="44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sz="44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</m:d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sz="44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</m:d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400">
                    <a:effectLst/>
                    <a:latin typeface="Times New Roman" panose="020206030504050203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 </a:t>
                </a:r>
                <a:endParaRPr lang="en-US" sz="4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 sz="44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m:rPr>
                                  <m:sty m:val="p"/>
                                </m:rPr>
                                <a:rPr lang="en-US" sz="44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</m:d>
                        </m:e>
                        <m:sup>
                          <m:r>
                            <a:rPr lang="en-US" sz="44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4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998539"/>
                <a:ext cx="11430001" cy="36009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9"/>
          <p:cNvGrpSpPr/>
          <p:nvPr/>
        </p:nvGrpSpPr>
        <p:grpSpPr>
          <a:xfrm>
            <a:off x="-3200400" y="7908057"/>
            <a:ext cx="5781302" cy="5781302"/>
            <a:chOff x="0" y="0"/>
            <a:chExt cx="6350000" cy="6350000"/>
          </a:xfrm>
        </p:grpSpPr>
        <p:sp>
          <p:nvSpPr>
            <p:cNvPr id="26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140869" y="7048500"/>
            <a:ext cx="1842331" cy="312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44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-4262251" y="7396349"/>
            <a:ext cx="5781302" cy="5781302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5773400" y="9496324"/>
            <a:ext cx="4447864" cy="445087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117265" y="-1069908"/>
            <a:ext cx="2263111" cy="226311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-1" y="-3295347"/>
            <a:ext cx="4447864" cy="445087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387550" y="3806785"/>
            <a:ext cx="1897619" cy="1897619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6705600" y="711976"/>
            <a:ext cx="4847638" cy="1539327"/>
            <a:chOff x="51922" y="227931"/>
            <a:chExt cx="4847638" cy="945200"/>
          </a:xfrm>
        </p:grpSpPr>
        <p:sp>
          <p:nvSpPr>
            <p:cNvPr id="21" name="Rectangle 20"/>
            <p:cNvSpPr/>
            <p:nvPr/>
          </p:nvSpPr>
          <p:spPr>
            <a:xfrm>
              <a:off x="51922" y="227931"/>
              <a:ext cx="4847638" cy="88899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13922" y="253221"/>
              <a:ext cx="3605474" cy="919910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5000" b="1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VẬN </a:t>
              </a:r>
              <a:r>
                <a:rPr lang="en-US" sz="50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DỤNG</a:t>
              </a:r>
              <a:endParaRPr lang="en-US" sz="5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3886200" y="2506888"/>
                <a:ext cx="10287000" cy="21082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Rút gọn biểu thức</a:t>
                </a:r>
              </a:p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2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2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2506888"/>
                <a:ext cx="10287000" cy="2108269"/>
              </a:xfrm>
              <a:prstGeom prst="rect">
                <a:avLst/>
              </a:prstGeom>
              <a:blipFill>
                <a:blip r:embed="rId6"/>
                <a:stretch>
                  <a:fillRect l="-2312" b="-6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Callout 22"/>
          <p:cNvSpPr/>
          <p:nvPr/>
        </p:nvSpPr>
        <p:spPr>
          <a:xfrm>
            <a:off x="8077200" y="5215440"/>
            <a:ext cx="1911873" cy="977928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3886200" y="6559302"/>
                <a:ext cx="12496800" cy="33085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200" i="1" smtClean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2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2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2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2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sz="42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2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2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2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2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2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2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sz="42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4200" i="1" smtClean="0">
                  <a:effectLst/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+3</m:t>
                    </m:r>
                    <m:r>
                      <m:rPr>
                        <m:sty m:val="p"/>
                      </m:rP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+3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+3</m:t>
                    </m:r>
                    <m:r>
                      <m:rPr>
                        <m:sty m:val="p"/>
                      </m:rP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2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lang="en-US" sz="42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2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sz="42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2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42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2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+6</m:t>
                      </m:r>
                      <m:r>
                        <m:rPr>
                          <m:sty m:val="p"/>
                        </m:rPr>
                        <a:rPr lang="en-US" sz="42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x</m:t>
                      </m:r>
                      <m:sSup>
                        <m:sSupPr>
                          <m:ctrlPr>
                            <a:rPr lang="en-US" sz="42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2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en-US" sz="42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6559302"/>
                <a:ext cx="12496800" cy="33085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68928" y="3186342"/>
            <a:ext cx="2980403" cy="28576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970070">
            <a:off x="584658" y="-1694"/>
            <a:ext cx="2158171" cy="210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56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animBg="1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-2890651" y="7396349"/>
            <a:ext cx="5781302" cy="5781302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7068800" y="-102855"/>
            <a:ext cx="4447864" cy="445087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0" y="-2328294"/>
            <a:ext cx="4447864" cy="4450878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5397349" y="7396349"/>
            <a:ext cx="5781302" cy="5781302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sp>
        <p:nvSpPr>
          <p:cNvPr id="3" name="Rectangle 2"/>
          <p:cNvSpPr/>
          <p:nvPr/>
        </p:nvSpPr>
        <p:spPr>
          <a:xfrm>
            <a:off x="5781540" y="1477748"/>
            <a:ext cx="6724918" cy="19131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45" algn="l"/>
                <a:tab pos="720090" algn="l"/>
              </a:tabLst>
              <a:defRPr/>
            </a:pPr>
            <a:r>
              <a:rPr kumimoji="0" lang="en-US" sz="9000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</a:t>
            </a:r>
            <a:r>
              <a:rPr kumimoji="0" lang="en-US" sz="9000" b="1" i="0" u="none" strike="noStrike" kern="1200" cap="none" spc="0" normalizeH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TẬP</a:t>
            </a:r>
            <a:endParaRPr kumimoji="0" lang="en-US" sz="9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1886" y="6210300"/>
            <a:ext cx="6164227" cy="376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13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371600" y="374705"/>
            <a:ext cx="15596489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8376" y="722805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610451" y="8446557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25600" y="7465222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giờ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182600" y="900761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10s</a:t>
            </a:r>
          </a:p>
        </p:txBody>
      </p:sp>
      <p:sp>
        <p:nvSpPr>
          <p:cNvPr id="51" name="AutoShape 52"/>
          <p:cNvSpPr>
            <a:spLocks noChangeArrowheads="1"/>
          </p:cNvSpPr>
          <p:nvPr/>
        </p:nvSpPr>
        <p:spPr bwMode="auto">
          <a:xfrm>
            <a:off x="5561295" y="3450165"/>
            <a:ext cx="8764305" cy="1312335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88799" y="734373"/>
            <a:ext cx="63080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TẬP TRẮC NGHIỆM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1371600" y="1653904"/>
            <a:ext cx="15520289" cy="60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flipH="1">
            <a:off x="1885068" y="7200900"/>
            <a:ext cx="1313529" cy="22596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91200" y="2096036"/>
            <a:ext cx="915727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n-US" sz="4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Câu 1. 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Chọn câu </a:t>
            </a:r>
            <a:r>
              <a:rPr lang="en-US" sz="4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đúng.</a:t>
            </a:r>
            <a:endParaRPr lang="en-US" sz="400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A. (A + B)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= A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+ 3A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 + 3AB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+ B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00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B. (A - B)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= A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- 3A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 - 3AB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- B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00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C. (A + B)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= A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+ B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                       </a:t>
            </a: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D. (A - B)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= A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- B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00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71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randomBar dir="vert"/>
        <p:sndAc>
          <p:stSnd>
            <p:snd r:embed="rId2" name="chimes.wav"/>
          </p:stSnd>
        </p:sndAc>
      </p:transition>
    </mc:Choice>
    <mc:Fallback xmlns="">
      <p:transition spd="med" advClick="0">
        <p:randomBar dir="vert"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51" grpId="0" animBg="1"/>
      <p:bldP spid="51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371600" y="374705"/>
            <a:ext cx="15596489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8376" y="722805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801011" y="8446557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25600" y="7465222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giờ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182600" y="900761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10s</a:t>
            </a:r>
          </a:p>
        </p:txBody>
      </p:sp>
      <p:sp>
        <p:nvSpPr>
          <p:cNvPr id="51" name="AutoShape 52"/>
          <p:cNvSpPr>
            <a:spLocks noChangeArrowheads="1"/>
          </p:cNvSpPr>
          <p:nvPr/>
        </p:nvSpPr>
        <p:spPr bwMode="auto">
          <a:xfrm>
            <a:off x="5204781" y="4381500"/>
            <a:ext cx="7444419" cy="1312335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88799" y="734373"/>
            <a:ext cx="63080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TẬP TRẮC NGHIỆM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1371600" y="1653904"/>
            <a:ext cx="15520289" cy="60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2075628" y="7200900"/>
            <a:ext cx="1313529" cy="22596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60655" y="1866900"/>
            <a:ext cx="9144000" cy="62478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n-US" sz="40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2</a:t>
            </a:r>
            <a:r>
              <a:rPr lang="en-US" sz="4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Chọn câu </a:t>
            </a:r>
            <a:r>
              <a:rPr lang="en-US" sz="4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đúng.</a:t>
            </a:r>
            <a:endParaRPr lang="en-US" sz="400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A. 8 + 12y + 6y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+ y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= (8 + y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         </a:t>
            </a: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B. a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+ 3a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+ 3a + 1 = (a + 1)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00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C. (2x – y)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= 2x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– 6x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y + 6xy – y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  </a:t>
            </a: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D. (3a + 1)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= 3a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+ 9a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+ 3a + 1</a:t>
            </a:r>
            <a:endParaRPr lang="en-US" sz="400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82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51" grpId="0" animBg="1"/>
      <p:bldP spid="51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371600" y="374705"/>
            <a:ext cx="15596489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8376" y="722805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781827" y="8348993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25600" y="7465222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giờ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182600" y="900761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10s</a:t>
            </a:r>
          </a:p>
        </p:txBody>
      </p:sp>
      <p:sp>
        <p:nvSpPr>
          <p:cNvPr id="51" name="AutoShape 52"/>
          <p:cNvSpPr>
            <a:spLocks noChangeArrowheads="1"/>
          </p:cNvSpPr>
          <p:nvPr/>
        </p:nvSpPr>
        <p:spPr bwMode="auto">
          <a:xfrm>
            <a:off x="5638800" y="5798910"/>
            <a:ext cx="7543800" cy="1127172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88799" y="734373"/>
            <a:ext cx="63080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TẬP TRẮC NGHIỆM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1371600" y="1653904"/>
            <a:ext cx="15520289" cy="60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2202802" y="6940119"/>
            <a:ext cx="1313529" cy="22596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43600" y="1943636"/>
            <a:ext cx="9144000" cy="62478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sz="4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Câu 3. 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Chọn  câu </a:t>
            </a:r>
            <a:r>
              <a:rPr lang="en-US" sz="4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sai.</a:t>
            </a:r>
            <a:endParaRPr lang="en-US" sz="400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A. (-b – a)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= -a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– 3ab(a + b) – b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     </a:t>
            </a: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B. (c – d)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= c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– d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+ 3cd(d – c)</a:t>
            </a: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C. (y – 2)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= y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– 8 – 6y(y + 2)           </a:t>
            </a: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D. (y – 1)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= y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– 1- 3y(y – 1)</a:t>
            </a:r>
            <a:endParaRPr lang="en-US" sz="400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44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51" grpId="0" animBg="1"/>
      <p:bldP spid="51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371600" y="374705"/>
            <a:ext cx="15596489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8376" y="722805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777444" y="8681832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25600" y="7465222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giờ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182600" y="900761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10s</a:t>
            </a:r>
          </a:p>
        </p:txBody>
      </p:sp>
      <p:sp>
        <p:nvSpPr>
          <p:cNvPr id="51" name="AutoShape 52"/>
          <p:cNvSpPr>
            <a:spLocks noChangeArrowheads="1"/>
          </p:cNvSpPr>
          <p:nvPr/>
        </p:nvSpPr>
        <p:spPr bwMode="auto">
          <a:xfrm>
            <a:off x="10210800" y="4610100"/>
            <a:ext cx="3521690" cy="1147172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88799" y="734373"/>
            <a:ext cx="63080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TẬP TRẮC NGHIỆM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1371600" y="1653904"/>
            <a:ext cx="15520289" cy="60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2178165" y="7444246"/>
            <a:ext cx="1313529" cy="22596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37689" y="2385818"/>
            <a:ext cx="1362581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4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Câu 4.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Viết biểu thức 8x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+ 36x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+ 54x + 27 dưới dạng lập phương của một tổng</a:t>
            </a:r>
          </a:p>
          <a:p>
            <a:pPr algn="just">
              <a:lnSpc>
                <a:spcPct val="250000"/>
              </a:lnSpc>
              <a:spcAft>
                <a:spcPts val="0"/>
              </a:spcAft>
            </a:pPr>
            <a:r>
              <a:rPr lang="en-US" sz="400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	   A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(2x 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00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9)</a:t>
            </a:r>
            <a:r>
              <a:rPr lang="en-US" sz="4000" baseline="3000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				</a:t>
            </a:r>
            <a:r>
              <a:rPr lang="en-US" sz="400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(2x + 3)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00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50000"/>
              </a:lnSpc>
              <a:spcAft>
                <a:spcPts val="0"/>
              </a:spcAft>
            </a:pPr>
            <a:r>
              <a:rPr lang="en-US" sz="400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	   C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(4x 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00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3)</a:t>
            </a:r>
            <a:r>
              <a:rPr lang="en-US" sz="4000" baseline="3000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				</a:t>
            </a:r>
            <a:r>
              <a:rPr lang="en-US" sz="400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(4x + 9)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00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49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51" grpId="0" animBg="1"/>
      <p:bldP spid="51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371600" y="374705"/>
            <a:ext cx="15596489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8376" y="722805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762851" y="8514157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25600" y="7465222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giờ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182600" y="900761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10s</a:t>
            </a:r>
          </a:p>
        </p:txBody>
      </p:sp>
      <p:sp>
        <p:nvSpPr>
          <p:cNvPr id="51" name="AutoShape 52"/>
          <p:cNvSpPr>
            <a:spLocks noChangeArrowheads="1"/>
          </p:cNvSpPr>
          <p:nvPr/>
        </p:nvSpPr>
        <p:spPr bwMode="auto">
          <a:xfrm>
            <a:off x="9677400" y="5905500"/>
            <a:ext cx="3124200" cy="1194962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88799" y="734373"/>
            <a:ext cx="63080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TẬP TRẮC NGHIỆM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1371600" y="1653904"/>
            <a:ext cx="15520289" cy="60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2037468" y="7268500"/>
            <a:ext cx="1313529" cy="22596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57848" y="2134233"/>
            <a:ext cx="144251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4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Câu 5. 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Viết biểu thức x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– 6x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+ 12x – 8 dưới dạng lập phương của một hiệu</a:t>
            </a:r>
          </a:p>
          <a:p>
            <a:pPr marL="742950" indent="-742950" algn="ctr">
              <a:lnSpc>
                <a:spcPct val="250000"/>
              </a:lnSpc>
              <a:spcAft>
                <a:spcPts val="0"/>
              </a:spcAft>
              <a:buAutoNum type="alphaUcPeriod"/>
            </a:pPr>
            <a:r>
              <a:rPr lang="en-US" sz="400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x + 4)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400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	      	B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(x – 4)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 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400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50000"/>
              </a:lnSpc>
              <a:spcAft>
                <a:spcPts val="0"/>
              </a:spcAft>
            </a:pPr>
            <a:r>
              <a:rPr lang="en-US" sz="400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           C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(x + 2)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400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	     D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(x - 8)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00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75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51" grpId="0" animBg="1"/>
      <p:bldP spid="51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15849600" y="-2449696"/>
            <a:ext cx="5638800" cy="4899392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295400" y="4152900"/>
            <a:ext cx="1828800" cy="18288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156444" y="8964944"/>
            <a:ext cx="2263111" cy="226311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752600" y="572557"/>
            <a:ext cx="7162800" cy="106182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fr-FR" sz="4200" b="1" err="1"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fr-FR" sz="4200" b="1"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smtClean="0"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2.7 </a:t>
            </a:r>
            <a:r>
              <a:rPr lang="en-US" sz="4200" b="1" dirty="0"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(SGK – </a:t>
            </a:r>
            <a:r>
              <a:rPr lang="en-US" sz="4200" b="1" err="1"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4200" b="1"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smtClean="0"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36)</a:t>
            </a:r>
            <a:endParaRPr lang="en-US" sz="4200" dirty="0">
              <a:solidFill>
                <a:srgbClr val="AA3F3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Oval Callout 26"/>
          <p:cNvSpPr/>
          <p:nvPr/>
        </p:nvSpPr>
        <p:spPr>
          <a:xfrm>
            <a:off x="8368255" y="3771900"/>
            <a:ext cx="1766345" cy="974510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676400" y="2012498"/>
                <a:ext cx="11658600" cy="11351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Khai </a:t>
                </a:r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triển:    </a:t>
                </a:r>
                <a:r>
                  <a:rPr lang="fr-FR" sz="400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fr-FR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  <m:sup>
                                <m:r>
                                  <a:rPr lang="fr-FR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  <m:r>
                              <m:rPr>
                                <m:sty m:val="p"/>
                              </m:rPr>
                              <a:rPr lang="fr-FR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</m:d>
                      </m:e>
                      <m:sup>
                        <m: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fr-FR" sz="400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    b</a:t>
                </a:r>
                <a:r>
                  <a:rPr lang="fr-FR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FR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m:rPr>
                                <m:sty m:val="p"/>
                              </m:rPr>
                              <a:rPr lang="fr-FR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2012498"/>
                <a:ext cx="11658600" cy="1135119"/>
              </a:xfrm>
              <a:prstGeom prst="rect">
                <a:avLst/>
              </a:prstGeom>
              <a:blipFill>
                <a:blip r:embed="rId6"/>
                <a:stretch>
                  <a:fillRect l="-1830"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676400" y="5281271"/>
                <a:ext cx="14478000" cy="48152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fr-FR" sz="4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  <m:sup>
                                <m:r>
                                  <a:rPr lang="fr-FR" sz="4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  <m:r>
                              <m:rPr>
                                <m:sty m:val="p"/>
                              </m:rP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</m:d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fr-FR" sz="4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  <m:sup>
                                <m:r>
                                  <a:rPr lang="fr-FR" sz="4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3.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fr-FR" sz="4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  <m:sup>
                                <m:r>
                                  <a:rPr lang="fr-FR" sz="4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.2</m:t>
                    </m:r>
                    <m:r>
                      <m:rPr>
                        <m:sty m:val="p"/>
                      </m:rP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+3.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</m:d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</m:d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+6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m:rPr>
                        <m:sty m:val="p"/>
                      </m:rP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+12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fr-FR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4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FR" sz="4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m:rPr>
                                <m:sty m:val="p"/>
                              </m:rP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4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FR" sz="4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m:rPr>
                                <m:sty m:val="p"/>
                              </m:rP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</m:d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3.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4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FR" sz="4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m:rPr>
                                <m:sty m:val="p"/>
                              </m:rP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</m:d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.1+3.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            </a:t>
                </a:r>
                <a14:m>
                  <m:oMath xmlns:m="http://schemas.openxmlformats.org/officeDocument/2006/math"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m:rPr>
                        <m:sty m:val="p"/>
                      </m:rP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fr-FR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5281271"/>
                <a:ext cx="14478000" cy="4815229"/>
              </a:xfrm>
              <a:prstGeom prst="rect">
                <a:avLst/>
              </a:prstGeom>
              <a:blipFill>
                <a:blip r:embed="rId7"/>
                <a:stretch>
                  <a:fillRect l="-1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377486" y="821032"/>
            <a:ext cx="2969388" cy="27952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7926432">
            <a:off x="16670266" y="8223050"/>
            <a:ext cx="1771115" cy="13557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7" grpId="0" animBg="1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-5020062" y="8801100"/>
            <a:ext cx="7777012" cy="7777012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5468600" y="-5771707"/>
            <a:ext cx="7777012" cy="7777012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5240000" y="-2857500"/>
            <a:ext cx="4447864" cy="445087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131556" y="-1131556"/>
            <a:ext cx="2263111" cy="2263111"/>
          </a:xfrm>
          <a:prstGeom prst="rect">
            <a:avLst/>
          </a:prstGeom>
        </p:spPr>
      </p:pic>
      <p:sp>
        <p:nvSpPr>
          <p:cNvPr id="24" name="Oval Callout 23"/>
          <p:cNvSpPr/>
          <p:nvPr/>
        </p:nvSpPr>
        <p:spPr>
          <a:xfrm>
            <a:off x="8279167" y="5574139"/>
            <a:ext cx="1766345" cy="818862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80939" y="606772"/>
            <a:ext cx="7162800" cy="106182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fr-FR" sz="4200" b="1" err="1"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fr-FR" sz="4200" b="1"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smtClean="0"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2.8 </a:t>
            </a:r>
            <a:r>
              <a:rPr lang="en-US" sz="4200" b="1" dirty="0"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(SGK – </a:t>
            </a:r>
            <a:r>
              <a:rPr lang="en-US" sz="4200" b="1" err="1"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4200" b="1"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smtClean="0"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36)</a:t>
            </a:r>
            <a:endParaRPr lang="en-US" sz="4200" dirty="0">
              <a:solidFill>
                <a:srgbClr val="AA3F3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627727" y="2049601"/>
                <a:ext cx="17355473" cy="30705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>
                    <a:solidFill>
                      <a:srgbClr val="000000"/>
                    </a:solidFill>
                  </a:rPr>
                  <a:t>Viết các biểu thức sau dưới dạng lập phương của một tổng hoặc một </a:t>
                </a:r>
                <a:r>
                  <a:rPr lang="vi-VN" sz="4000">
                    <a:solidFill>
                      <a:srgbClr val="000000"/>
                    </a:solidFill>
                  </a:rPr>
                  <a:t>hiệu</a:t>
                </a:r>
                <a:r>
                  <a:rPr lang="vi-VN" sz="4000" smtClean="0">
                    <a:solidFill>
                      <a:srgbClr val="000000"/>
                    </a:solidFill>
                  </a:rPr>
                  <a:t>.</a:t>
                </a:r>
                <a:endParaRPr lang="en-US" sz="4000" smtClean="0">
                  <a:solidFill>
                    <a:srgbClr val="000000"/>
                  </a:solidFill>
                </a:endParaRPr>
              </a:p>
              <a:p>
                <a:pPr marL="742950" indent="-74295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AutoNum type="alphaLcParenR"/>
                </a:pPr>
                <a14:m>
                  <m:oMath xmlns:m="http://schemas.openxmlformats.org/officeDocument/2006/math">
                    <m:r>
                      <a:rPr lang="fr-FR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27+54</m:t>
                    </m:r>
                    <m:r>
                      <m:rPr>
                        <m:sty m:val="p"/>
                      </m:rPr>
                      <a:rPr lang="fr-FR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fr-FR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+36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+8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000" smtClean="0"/>
              </a:p>
              <a:p>
                <a:pPr marL="742950" indent="-74295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AutoNum type="alphaLcParenR"/>
                </a:pPr>
                <a:r>
                  <a:rPr lang="fr-FR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fr-FR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64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+144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fr-FR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fr-FR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+108</m:t>
                    </m:r>
                    <m:r>
                      <m:rPr>
                        <m:sty m:val="p"/>
                      </m:rPr>
                      <a:rPr lang="fr-FR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+27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00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727" y="2049601"/>
                <a:ext cx="17355473" cy="3070521"/>
              </a:xfrm>
              <a:prstGeom prst="rect">
                <a:avLst/>
              </a:prstGeom>
              <a:blipFill>
                <a:blip r:embed="rId6"/>
                <a:stretch>
                  <a:fillRect l="-1264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627727" y="6697801"/>
                <a:ext cx="17613646" cy="3170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40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27+54</m:t>
                    </m:r>
                    <m:r>
                      <m:rPr>
                        <m:sty m:val="p"/>
                      </m:rP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+36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3.3</m:t>
                        </m:r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.2</m:t>
                    </m:r>
                    <m:r>
                      <m:rPr>
                        <m:sty m:val="p"/>
                      </m:rP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+3.3.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</m:d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</m:d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3+2</m:t>
                            </m:r>
                            <m:r>
                              <m:rPr>
                                <m:sty m:val="p"/>
                              </m:rP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</m:d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64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+144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+108</m:t>
                    </m:r>
                    <m:r>
                      <m:rPr>
                        <m:sty m:val="p"/>
                      </m:rP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+27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m:rPr>
                                <m:sty m:val="p"/>
                              </m:rP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</m:d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+3.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m:rPr>
                                <m:sty m:val="p"/>
                              </m:rP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</m:d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.3</m:t>
                    </m:r>
                    <m:r>
                      <m:rPr>
                        <m:sty m:val="p"/>
                      </m:rP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+3.4</m:t>
                    </m:r>
                    <m:r>
                      <m:rPr>
                        <m:sty m:val="p"/>
                      </m:rP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</m:d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</m:d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000" i="1" smtClean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    </m:t>
                      </m:r>
                      <m:r>
                        <a:rPr lang="fr-FR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r>
                                <m:rPr>
                                  <m:sty m:val="p"/>
                                </m:rPr>
                                <a:rPr lang="fr-FR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  <m:r>
                                <a:rPr lang="fr-FR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+3</m:t>
                              </m:r>
                              <m:r>
                                <m:rPr>
                                  <m:sty m:val="p"/>
                                </m:rPr>
                                <a:rPr lang="fr-FR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</m:d>
                        </m:e>
                        <m:sup>
                          <m:r>
                            <a:rPr lang="fr-FR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727" y="6697801"/>
                <a:ext cx="17613646" cy="3170099"/>
              </a:xfrm>
              <a:prstGeom prst="rect">
                <a:avLst/>
              </a:prstGeom>
              <a:blipFill>
                <a:blip r:embed="rId7"/>
                <a:stretch>
                  <a:fillRect l="-1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621000" y="4162085"/>
            <a:ext cx="1548468" cy="16672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4724400" y="-5112584"/>
            <a:ext cx="7777012" cy="7777012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4625788" y="6510488"/>
            <a:ext cx="7777012" cy="7777012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3639800" y="-3706258"/>
            <a:ext cx="4447864" cy="445087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857908" y="-1273945"/>
            <a:ext cx="2263111" cy="226311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0" y="8301178"/>
            <a:ext cx="4447864" cy="445087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8700" y="9155444"/>
            <a:ext cx="2263111" cy="226311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95658" y="1534514"/>
            <a:ext cx="1783080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6500" b="1" cap="all">
                <a:solidFill>
                  <a:schemeClr val="bg2">
                    <a:lumMod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CHƯƠNG II. HẰNG ĐẲNG </a:t>
            </a:r>
            <a:r>
              <a:rPr lang="vi-VN" sz="6500" b="1" cap="all">
                <a:solidFill>
                  <a:schemeClr val="bg2">
                    <a:lumMod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THỨC </a:t>
            </a:r>
            <a:endParaRPr lang="en-US" sz="6500" b="1" cap="all" smtClean="0">
              <a:solidFill>
                <a:schemeClr val="bg2">
                  <a:lumMod val="25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6500" b="1" cap="all" smtClean="0">
                <a:solidFill>
                  <a:schemeClr val="bg2">
                    <a:lumMod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ĐÁNG </a:t>
            </a:r>
            <a:r>
              <a:rPr lang="vi-VN" sz="6500" b="1" cap="all">
                <a:solidFill>
                  <a:schemeClr val="bg2">
                    <a:lumMod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NHỚ VÀ ỨNG DỤNG</a:t>
            </a:r>
            <a:endParaRPr lang="en-US" sz="6500" dirty="0">
              <a:solidFill>
                <a:schemeClr val="bg2">
                  <a:lumMod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71600" y="5029775"/>
            <a:ext cx="15478917" cy="30855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vi-VN" sz="6500" b="1" kern="0" cap="all">
                <a:solidFill>
                  <a:schemeClr val="accent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BÀI 7. LẬP PHƯƠNG CỦA MỘT </a:t>
            </a:r>
            <a:r>
              <a:rPr lang="vi-VN" sz="6500" b="1" kern="0" cap="all">
                <a:solidFill>
                  <a:schemeClr val="accent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TỔNG </a:t>
            </a:r>
            <a:endParaRPr lang="en-US" sz="6500" b="1" kern="0" cap="all" smtClean="0">
              <a:solidFill>
                <a:schemeClr val="accent6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vi-VN" sz="6500" b="1" kern="0" cap="all" smtClean="0">
                <a:solidFill>
                  <a:schemeClr val="accent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vi-VN" sz="6500" b="1" kern="0" cap="all">
                <a:solidFill>
                  <a:schemeClr val="accent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MỘT HIỆU </a:t>
            </a:r>
            <a:endParaRPr lang="en-US" sz="6500" b="1" kern="0" dirty="0">
              <a:solidFill>
                <a:schemeClr val="accent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-2890651" y="7396349"/>
            <a:ext cx="5781302" cy="5781302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7068800" y="-102855"/>
            <a:ext cx="4447864" cy="445087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0" y="-2328294"/>
            <a:ext cx="4447864" cy="4450878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5397349" y="7396349"/>
            <a:ext cx="5781302" cy="5781302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sp>
        <p:nvSpPr>
          <p:cNvPr id="3" name="Rectangle 2"/>
          <p:cNvSpPr/>
          <p:nvPr/>
        </p:nvSpPr>
        <p:spPr>
          <a:xfrm>
            <a:off x="5973903" y="1477748"/>
            <a:ext cx="6340198" cy="19131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45" algn="l"/>
                <a:tab pos="720090" algn="l"/>
              </a:tabLst>
              <a:defRPr/>
            </a:pPr>
            <a:r>
              <a:rPr kumimoji="0" lang="en-US" sz="9000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VẬN</a:t>
            </a:r>
            <a:r>
              <a:rPr kumimoji="0" lang="en-US" sz="9000" b="1" i="0" u="none" strike="noStrike" kern="1200" cap="none" spc="0" normalizeH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DỤNG</a:t>
            </a:r>
            <a:endParaRPr kumimoji="0" lang="en-US" sz="9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1886" y="6210300"/>
            <a:ext cx="6164227" cy="376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66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15753449" y="-2705100"/>
            <a:ext cx="5638800" cy="4899392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750395" y="7973571"/>
            <a:ext cx="1302776" cy="130277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297400" y="9258300"/>
            <a:ext cx="2263111" cy="2263111"/>
          </a:xfrm>
          <a:prstGeom prst="rect">
            <a:avLst/>
          </a:prstGeom>
        </p:spPr>
      </p:pic>
      <p:sp>
        <p:nvSpPr>
          <p:cNvPr id="27" name="Oval Callout 26"/>
          <p:cNvSpPr/>
          <p:nvPr/>
        </p:nvSpPr>
        <p:spPr>
          <a:xfrm>
            <a:off x="8030289" y="4381500"/>
            <a:ext cx="1766345" cy="914400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5325" y="826066"/>
            <a:ext cx="7162800" cy="106182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fr-FR" sz="4200" b="1" err="1"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fr-FR" sz="4200" b="1"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smtClean="0"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2.9 </a:t>
            </a:r>
            <a:r>
              <a:rPr lang="en-US" sz="4200" b="1" dirty="0"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(SGK – </a:t>
            </a:r>
            <a:r>
              <a:rPr lang="en-US" sz="4200" b="1" err="1"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4200" b="1"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smtClean="0"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36)</a:t>
            </a:r>
            <a:endParaRPr lang="en-US" sz="4200" dirty="0">
              <a:solidFill>
                <a:srgbClr val="AA3F3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386852" y="2213908"/>
                <a:ext cx="5864619" cy="1938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+9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+27</m:t>
                    </m:r>
                    <m:r>
                      <m:rPr>
                        <m:sty m:val="p"/>
                      </m:rP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+27</m:t>
                    </m:r>
                  </m:oMath>
                </a14:m>
                <a:endParaRPr lang="en-US" sz="400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27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54</m:t>
                    </m:r>
                    <m:r>
                      <m:rPr>
                        <m:sty m:val="p"/>
                      </m:rP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+36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852" y="2213908"/>
                <a:ext cx="5864619" cy="1938992"/>
              </a:xfrm>
              <a:prstGeom prst="rect">
                <a:avLst/>
              </a:prstGeom>
              <a:blipFill>
                <a:blip r:embed="rId6"/>
                <a:stretch>
                  <a:fillRect l="-3742" b="-6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386852" y="5753100"/>
                <a:ext cx="16687800" cy="41330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+9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+27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+27=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</m:e>
                        </m:d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Thay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=7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</m:e>
                        </m:d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có: 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7+3</m:t>
                            </m:r>
                          </m:e>
                        </m:d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=1000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27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54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+36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</m:d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Thay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=6,5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</m:d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có: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2.6,5</m:t>
                            </m:r>
                          </m:e>
                        </m:d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</m:d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1000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852" y="5753100"/>
                <a:ext cx="16687800" cy="4133055"/>
              </a:xfrm>
              <a:prstGeom prst="rect">
                <a:avLst/>
              </a:prstGeom>
              <a:blipFill>
                <a:blip r:embed="rId7"/>
                <a:stretch>
                  <a:fillRect l="-13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8085323" y="826066"/>
            <a:ext cx="75729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nhanh giá trị của biểu thức: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78409" y="2257788"/>
            <a:ext cx="2039044" cy="17968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1038047">
            <a:off x="264694" y="3968614"/>
            <a:ext cx="1809333" cy="176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1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1" grpId="0" animBg="1"/>
      <p:bldP spid="2" grpId="0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15544800" y="-5143500"/>
            <a:ext cx="7777012" cy="7777012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5240000" y="-2857500"/>
            <a:ext cx="4447864" cy="445087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6811936" y="8769822"/>
            <a:ext cx="4447864" cy="445087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819831" y="-419100"/>
            <a:ext cx="1420755" cy="1420755"/>
          </a:xfrm>
          <a:prstGeom prst="rect">
            <a:avLst/>
          </a:prstGeom>
        </p:spPr>
      </p:pic>
      <p:pic>
        <p:nvPicPr>
          <p:cNvPr id="2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630400" y="2330261"/>
            <a:ext cx="2590800" cy="217101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62000" y="1033671"/>
            <a:ext cx="6450687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fr-FR" sz="4000" b="1" err="1"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fr-FR" sz="4000" b="1"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smtClean="0"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2.10 </a:t>
            </a:r>
            <a:r>
              <a:rPr lang="en-US" sz="4000" b="1" dirty="0"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(SGK – </a:t>
            </a:r>
            <a:r>
              <a:rPr lang="en-US" sz="4000" b="1" err="1"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4000" b="1"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smtClean="0"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36)</a:t>
            </a:r>
            <a:endParaRPr lang="en-US" sz="4000" dirty="0">
              <a:solidFill>
                <a:srgbClr val="AA3F3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838200" y="2247900"/>
                <a:ext cx="5792291" cy="17381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8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3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</m:d>
                      </m:e>
                      <m:sup>
                        <m: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sz="3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  <m:r>
                              <m:rPr>
                                <m:sty m:val="p"/>
                              </m:rPr>
                              <a:rPr lang="en-US" sz="3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</m:d>
                      </m:e>
                      <m:sup>
                        <m: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380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8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sz="3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sz="3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  <m:r>
                              <m:rPr>
                                <m:sty m:val="p"/>
                              </m:rPr>
                              <a:rPr lang="en-US" sz="3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</m:d>
                      </m:e>
                      <m:sup>
                        <m: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sz="3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3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</m:d>
                      </m:e>
                      <m:sup>
                        <m: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3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247900"/>
                <a:ext cx="5792291" cy="1738105"/>
              </a:xfrm>
              <a:prstGeom prst="rect">
                <a:avLst/>
              </a:prstGeom>
              <a:blipFill>
                <a:blip r:embed="rId10"/>
                <a:stretch>
                  <a:fillRect l="-3474" b="-12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838200" y="5422106"/>
                <a:ext cx="17991411" cy="44781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38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</m:d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  <m:r>
                              <m:rPr>
                                <m:sty m:val="p"/>
                              </m:rP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</m:d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+12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+6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+12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+8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380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380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  </a:t>
                </a:r>
                <a14:m>
                  <m:oMath xmlns:m="http://schemas.openxmlformats.org/officeDocument/2006/math"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+24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8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  <m:r>
                              <m:rPr>
                                <m:sty m:val="p"/>
                              </m:rP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</m:d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</m:d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38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=27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+54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+36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+8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+27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54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+36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38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=54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+72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38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422106"/>
                <a:ext cx="17991411" cy="4478149"/>
              </a:xfrm>
              <a:prstGeom prst="rect">
                <a:avLst/>
              </a:prstGeom>
              <a:blipFill>
                <a:blip r:embed="rId11"/>
                <a:stretch>
                  <a:fillRect l="-1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7450606" y="1249950"/>
            <a:ext cx="600517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 gọn các biểu thức sau:</a:t>
            </a:r>
          </a:p>
        </p:txBody>
      </p:sp>
      <p:sp>
        <p:nvSpPr>
          <p:cNvPr id="17" name="Oval Callout 16"/>
          <p:cNvSpPr/>
          <p:nvPr/>
        </p:nvSpPr>
        <p:spPr>
          <a:xfrm>
            <a:off x="7995355" y="4186989"/>
            <a:ext cx="1766345" cy="914400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0192179">
            <a:off x="16335642" y="8594783"/>
            <a:ext cx="1771115" cy="135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32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r"/>
      </p:transition>
    </mc:Choice>
    <mc:Fallback xmlns="">
      <p:transition spd="med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5" grpId="0"/>
      <p:bldP spid="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15609555" y="-2781300"/>
            <a:ext cx="5638800" cy="4899392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2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297400" y="9334500"/>
            <a:ext cx="2263111" cy="218691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800785" y="851237"/>
            <a:ext cx="6614239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fr-FR" sz="4000" b="1" err="1"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fr-FR" sz="4000" b="1"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smtClean="0"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2.11 </a:t>
            </a:r>
            <a:r>
              <a:rPr lang="en-US" sz="4000" b="1" dirty="0"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(SGK – </a:t>
            </a:r>
            <a:r>
              <a:rPr lang="en-US" sz="4000" b="1" err="1"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4000" b="1"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smtClean="0"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36)</a:t>
            </a:r>
            <a:endParaRPr lang="en-US" sz="4000" dirty="0">
              <a:solidFill>
                <a:srgbClr val="AA3F3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5198522" y="2324100"/>
                <a:ext cx="8481383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vi-VN" sz="4000" smtClean="0">
                    <a:solidFill>
                      <a:srgbClr val="000000"/>
                    </a:solidFill>
                  </a:rPr>
                  <a:t>Chứng minh</a:t>
                </a:r>
                <a:r>
                  <a:rPr lang="vi-VN" sz="4000">
                    <a:solidFill>
                      <a:srgbClr val="000000"/>
                    </a:solidFill>
                  </a:rPr>
                  <a:t>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</m:d>
                      </m:e>
                      <m:sup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d>
                      </m:e>
                      <m:sup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522" y="2324100"/>
                <a:ext cx="8481383" cy="1015663"/>
              </a:xfrm>
              <a:prstGeom prst="rect">
                <a:avLst/>
              </a:prstGeom>
              <a:blipFill>
                <a:blip r:embed="rId6"/>
                <a:stretch>
                  <a:fillRect l="-2588" b="-13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5198522" y="5185288"/>
                <a:ext cx="10963924" cy="4555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</m:d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d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d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d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                </m:t>
                      </m:r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b</m:t>
                              </m:r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</m:e>
                          </m:d>
                        </m:e>
                      </m:d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b</m:t>
                              </m:r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</m:e>
                          </m:d>
                        </m:e>
                      </m:d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b</m:t>
                              </m:r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4000" smtClean="0"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a</m:t>
                                </m:r>
                              </m:e>
                            </m:d>
                          </m:e>
                          <m:sup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en-US" sz="4000" i="1" smtClean="0">
                  <a:effectLst/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4000" smtClean="0"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d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522" y="5185288"/>
                <a:ext cx="10963924" cy="455509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Callout 12"/>
          <p:cNvSpPr/>
          <p:nvPr/>
        </p:nvSpPr>
        <p:spPr>
          <a:xfrm>
            <a:off x="8224731" y="3848100"/>
            <a:ext cx="1766345" cy="914400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5" name="Group 9"/>
          <p:cNvGrpSpPr/>
          <p:nvPr/>
        </p:nvGrpSpPr>
        <p:grpSpPr>
          <a:xfrm>
            <a:off x="-3647389" y="-2324100"/>
            <a:ext cx="5638800" cy="4899392"/>
            <a:chOff x="0" y="0"/>
            <a:chExt cx="6350000" cy="6350000"/>
          </a:xfrm>
        </p:grpSpPr>
        <p:sp>
          <p:nvSpPr>
            <p:cNvPr id="16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6210300"/>
            <a:ext cx="2133600" cy="366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35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-2890651" y="7396349"/>
            <a:ext cx="5781302" cy="5781302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6064068" y="0"/>
            <a:ext cx="4447864" cy="445087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388995" y="-1544608"/>
            <a:ext cx="2263111" cy="226311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-2223933" y="-2033890"/>
            <a:ext cx="4447864" cy="445087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636692" y="-424055"/>
            <a:ext cx="2263111" cy="2263111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5397349" y="7396349"/>
            <a:ext cx="5781302" cy="5781302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638C00F-E8A5-4110-A1AA-8DBFC98EA542}"/>
              </a:ext>
            </a:extLst>
          </p:cNvPr>
          <p:cNvSpPr txBox="1"/>
          <p:nvPr/>
        </p:nvSpPr>
        <p:spPr>
          <a:xfrm>
            <a:off x="4191000" y="930743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000" dirty="0">
              <a:solidFill>
                <a:srgbClr val="FF000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71499" y="2937428"/>
            <a:ext cx="5406547" cy="3730072"/>
            <a:chOff x="924909" y="3568797"/>
            <a:chExt cx="5411428" cy="4241703"/>
          </a:xfrm>
        </p:grpSpPr>
        <p:grpSp>
          <p:nvGrpSpPr>
            <p:cNvPr id="19" name="Group 3"/>
            <p:cNvGrpSpPr/>
            <p:nvPr/>
          </p:nvGrpSpPr>
          <p:grpSpPr>
            <a:xfrm>
              <a:off x="924909" y="3568797"/>
              <a:ext cx="5411428" cy="4241703"/>
              <a:chOff x="0" y="0"/>
              <a:chExt cx="3183193" cy="3101958"/>
            </a:xfrm>
          </p:grpSpPr>
          <p:sp>
            <p:nvSpPr>
              <p:cNvPr id="21" name="Freeform 4"/>
              <p:cNvSpPr/>
              <p:nvPr/>
            </p:nvSpPr>
            <p:spPr>
              <a:xfrm>
                <a:off x="10160" y="16510"/>
                <a:ext cx="3160333" cy="3074018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</p:sp>
          <p:sp>
            <p:nvSpPr>
              <p:cNvPr id="22" name="Freeform 5"/>
              <p:cNvSpPr/>
              <p:nvPr/>
            </p:nvSpPr>
            <p:spPr>
              <a:xfrm>
                <a:off x="-3810" y="0"/>
                <a:ext cx="3189543" cy="3100688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0" name="Rectangle 19"/>
            <p:cNvSpPr/>
            <p:nvPr/>
          </p:nvSpPr>
          <p:spPr>
            <a:xfrm>
              <a:off x="1115582" y="4599147"/>
              <a:ext cx="4796230" cy="22049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Ghi </a:t>
              </a: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nhớ </a:t>
              </a:r>
              <a:endParaRPr lang="pt-BR" sz="4000" kern="0" dirty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dirty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</a:t>
              </a: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thức trong bài. 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324600" y="2960003"/>
            <a:ext cx="5480307" cy="3693752"/>
            <a:chOff x="6840639" y="3553166"/>
            <a:chExt cx="5422223" cy="5001862"/>
          </a:xfrm>
        </p:grpSpPr>
        <p:grpSp>
          <p:nvGrpSpPr>
            <p:cNvPr id="24" name="Group 3"/>
            <p:cNvGrpSpPr/>
            <p:nvPr/>
          </p:nvGrpSpPr>
          <p:grpSpPr>
            <a:xfrm>
              <a:off x="6840639" y="3553166"/>
              <a:ext cx="5422223" cy="5001862"/>
              <a:chOff x="-3810" y="-1"/>
              <a:chExt cx="3189543" cy="3657863"/>
            </a:xfrm>
          </p:grpSpPr>
          <p:sp>
            <p:nvSpPr>
              <p:cNvPr id="26" name="Freeform 4"/>
              <p:cNvSpPr/>
              <p:nvPr/>
            </p:nvSpPr>
            <p:spPr>
              <a:xfrm>
                <a:off x="10160" y="16510"/>
                <a:ext cx="3160333" cy="3641352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</p:sp>
          <p:sp>
            <p:nvSpPr>
              <p:cNvPr id="27" name="Freeform 5"/>
              <p:cNvSpPr/>
              <p:nvPr/>
            </p:nvSpPr>
            <p:spPr>
              <a:xfrm>
                <a:off x="-3810" y="-1"/>
                <a:ext cx="3189543" cy="3657862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5" name="Rectangle 24"/>
            <p:cNvSpPr/>
            <p:nvPr/>
          </p:nvSpPr>
          <p:spPr>
            <a:xfrm>
              <a:off x="7396370" y="4652589"/>
              <a:ext cx="4360209" cy="26256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pt-BR" sz="4000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Hoàn </a:t>
              </a: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thành các bài tập trong SBT. 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2240127" y="2897346"/>
            <a:ext cx="5548298" cy="3732273"/>
            <a:chOff x="12638846" y="3479846"/>
            <a:chExt cx="5538234" cy="4709752"/>
          </a:xfrm>
        </p:grpSpPr>
        <p:grpSp>
          <p:nvGrpSpPr>
            <p:cNvPr id="29" name="Group 3"/>
            <p:cNvGrpSpPr/>
            <p:nvPr/>
          </p:nvGrpSpPr>
          <p:grpSpPr>
            <a:xfrm>
              <a:off x="12644694" y="3479846"/>
              <a:ext cx="5422223" cy="4709752"/>
              <a:chOff x="-3810" y="0"/>
              <a:chExt cx="3189543" cy="3444242"/>
            </a:xfrm>
          </p:grpSpPr>
          <p:sp>
            <p:nvSpPr>
              <p:cNvPr id="31" name="Freeform 4"/>
              <p:cNvSpPr/>
              <p:nvPr/>
            </p:nvSpPr>
            <p:spPr>
              <a:xfrm>
                <a:off x="10160" y="16510"/>
                <a:ext cx="3160333" cy="3427732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</p:sp>
          <p:sp>
            <p:nvSpPr>
              <p:cNvPr id="32" name="Freeform 5"/>
              <p:cNvSpPr/>
              <p:nvPr/>
            </p:nvSpPr>
            <p:spPr>
              <a:xfrm>
                <a:off x="-3810" y="0"/>
                <a:ext cx="3189543" cy="3444242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30" name="Rectangle 29"/>
            <p:cNvSpPr/>
            <p:nvPr/>
          </p:nvSpPr>
          <p:spPr>
            <a:xfrm>
              <a:off x="12638846" y="4028255"/>
              <a:ext cx="5538234" cy="36119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vi-VN" sz="4000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Chuẩn </a:t>
              </a:r>
              <a:r>
                <a:rPr lang="vi-VN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bị trước </a:t>
              </a:r>
              <a:endParaRPr lang="en-US" sz="4000" kern="0" dirty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vi-VN" sz="4000" b="1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Bài 8. Tổng và hiệu hai </a:t>
              </a:r>
              <a:r>
                <a:rPr lang="vi-VN" sz="4000" b="1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lập </a:t>
              </a:r>
              <a:r>
                <a:rPr lang="vi-VN" sz="4000" b="1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phương</a:t>
              </a:r>
              <a:r>
                <a:rPr lang="en-US" sz="4000" b="1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.</a:t>
              </a:r>
              <a:endParaRPr lang="pt-BR" sz="4000" b="1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33" name="Picture 2">
            <a:extLst>
              <a:ext uri="{FF2B5EF4-FFF2-40B4-BE49-F238E27FC236}">
                <a16:creationId xmlns:a16="http://schemas.microsoft.com/office/drawing/2014/main" id="{5EAB0314-8F76-4681-9068-C12A4B9C5D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7924800" y="7430931"/>
            <a:ext cx="2873375" cy="2588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-3888506" y="-3888506"/>
            <a:ext cx="7777012" cy="7777012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399494" y="6398494"/>
            <a:ext cx="7777012" cy="7777012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5697200" y="-1592974"/>
            <a:ext cx="4447864" cy="445087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373600" y="632465"/>
            <a:ext cx="2263111" cy="226311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0" y="8301178"/>
            <a:ext cx="4447864" cy="445087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8700" y="9155444"/>
            <a:ext cx="2263111" cy="2263111"/>
          </a:xfrm>
          <a:prstGeom prst="rect">
            <a:avLst/>
          </a:prstGeom>
        </p:spPr>
      </p:pic>
      <p:pic>
        <p:nvPicPr>
          <p:cNvPr id="14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867400" y="6384457"/>
            <a:ext cx="6928366" cy="2624119"/>
          </a:xfrm>
          <a:prstGeom prst="rect">
            <a:avLst/>
          </a:prstGeom>
        </p:spPr>
      </p:pic>
      <p:sp>
        <p:nvSpPr>
          <p:cNvPr id="15" name="TextBox 18">
            <a:extLst>
              <a:ext uri="{FF2B5EF4-FFF2-40B4-BE49-F238E27FC236}">
                <a16:creationId xmlns:a16="http://schemas.microsoft.com/office/drawing/2014/main" id="{8F5E62F2-E99E-4F19-B9B0-2063558D038E}"/>
              </a:ext>
            </a:extLst>
          </p:cNvPr>
          <p:cNvSpPr txBox="1"/>
          <p:nvPr/>
        </p:nvSpPr>
        <p:spPr>
          <a:xfrm>
            <a:off x="2389860" y="1764020"/>
            <a:ext cx="13883445" cy="323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buClrTx/>
              <a:buFontTx/>
              <a:buNone/>
            </a:pPr>
            <a:r>
              <a:rPr lang="en-US" sz="70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CẢM ƠN </a:t>
            </a:r>
            <a:r>
              <a:rPr lang="en-US" sz="7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EM </a:t>
            </a:r>
          </a:p>
          <a:p>
            <a:pPr algn="ctr">
              <a:lnSpc>
                <a:spcPct val="150000"/>
              </a:lnSpc>
              <a:buClrTx/>
              <a:buFontTx/>
              <a:buNone/>
            </a:pPr>
            <a:r>
              <a:rPr lang="en-US" sz="7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</a:t>
            </a:r>
            <a:r>
              <a:rPr lang="en-US" sz="70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 DÕI BÀI HỌC</a:t>
            </a:r>
            <a:r>
              <a:rPr lang="vi-VN" sz="70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  <a:endParaRPr lang="en-US" sz="7000" b="1" kern="1200" dirty="0">
              <a:solidFill>
                <a:schemeClr val="accent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59419" y="1175550"/>
            <a:ext cx="512872" cy="530225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5925800" y="-2695195"/>
            <a:ext cx="5390390" cy="5390390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r="17722" b="17666"/>
          <a:stretch>
            <a:fillRect/>
          </a:stretch>
        </p:blipFill>
        <p:spPr>
          <a:xfrm>
            <a:off x="15697200" y="8301178"/>
            <a:ext cx="4447864" cy="445087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853253" y="9460245"/>
            <a:ext cx="2263111" cy="226311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r="17722" b="17666"/>
          <a:stretch>
            <a:fillRect/>
          </a:stretch>
        </p:blipFill>
        <p:spPr>
          <a:xfrm>
            <a:off x="-2514600" y="5524500"/>
            <a:ext cx="4447864" cy="445087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485900" y="6378766"/>
            <a:ext cx="2263111" cy="2263111"/>
          </a:xfrm>
          <a:prstGeom prst="rect">
            <a:avLst/>
          </a:prstGeom>
        </p:spPr>
      </p:pic>
      <p:sp>
        <p:nvSpPr>
          <p:cNvPr id="18" name="Google Shape;7771;p33"/>
          <p:cNvSpPr txBox="1">
            <a:spLocks/>
          </p:cNvSpPr>
          <p:nvPr/>
        </p:nvSpPr>
        <p:spPr>
          <a:xfrm>
            <a:off x="1779814" y="1027100"/>
            <a:ext cx="8888186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en-US" sz="6000" b="1" kern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NỘI DUNG BÀI HỌC</a:t>
            </a:r>
            <a:endParaRPr lang="vi-VN" sz="6000" b="1" kern="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19" name="Picture 4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4063617" y="2879744"/>
            <a:ext cx="1207168" cy="1207168"/>
          </a:xfrm>
          <a:prstGeom prst="rect">
            <a:avLst/>
          </a:prstGeom>
        </p:spPr>
      </p:pic>
      <p:pic>
        <p:nvPicPr>
          <p:cNvPr id="20" name="Picture 5"/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4063617" y="5153712"/>
            <a:ext cx="1211179" cy="1207167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533606" y="2857500"/>
            <a:ext cx="9553994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500" b="1">
                <a:solidFill>
                  <a:schemeClr val="accent6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Lập phương của một tổng</a:t>
            </a:r>
            <a:endParaRPr lang="en-US" sz="4500" dirty="0">
              <a:solidFill>
                <a:schemeClr val="accent6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50022" y="5390165"/>
            <a:ext cx="7329251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500" b="1">
                <a:solidFill>
                  <a:schemeClr val="accent6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Lập phương của một hiệu</a:t>
            </a:r>
            <a:endParaRPr lang="en-US" sz="45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4CC7EEA1-06B5-4E56-BBE7-D902714160B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7543800" y="7150398"/>
            <a:ext cx="3863079" cy="29829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-2890651" y="7396349"/>
            <a:ext cx="5781302" cy="5781302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7068800" y="-102855"/>
            <a:ext cx="4447864" cy="445087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0" y="-2328294"/>
            <a:ext cx="4447864" cy="4450878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5397349" y="7396349"/>
            <a:ext cx="5781302" cy="5781302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sp>
        <p:nvSpPr>
          <p:cNvPr id="3" name="Rectangle 2"/>
          <p:cNvSpPr/>
          <p:nvPr/>
        </p:nvSpPr>
        <p:spPr>
          <a:xfrm>
            <a:off x="1676399" y="1333500"/>
            <a:ext cx="14593932" cy="35548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7500" b="1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</a:t>
            </a:r>
          </a:p>
          <a:p>
            <a:pPr lvl="0" algn="ctr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7500" b="1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LẬP PHƯƠNG CỦA MỘT TỔNG</a:t>
            </a:r>
            <a:endParaRPr lang="en-US" sz="7500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1251" y="6362700"/>
            <a:ext cx="6164227" cy="376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7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6312870" y="6711043"/>
            <a:ext cx="4447864" cy="4450878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-2676911" y="8592666"/>
            <a:ext cx="3433122" cy="3388668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6002000" y="-2628900"/>
            <a:ext cx="5069606" cy="4464712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Brush/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  <a14:imgEffect>
                      <a14:brightnessContrast bright="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35" y="823413"/>
            <a:ext cx="950078" cy="88667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709625" y="925997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HĐ1:</a:t>
            </a:r>
            <a:endParaRPr lang="en-US" sz="4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/>
              <p:cNvSpPr/>
              <p:nvPr/>
            </p:nvSpPr>
            <p:spPr>
              <a:xfrm>
                <a:off x="2133600" y="1648522"/>
                <a:ext cx="18516600" cy="18274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smtClean="0">
                    <a:solidFill>
                      <a:srgbClr val="000000"/>
                    </a:solidFill>
                    <a:latin typeface="OpenSans"/>
                  </a:rPr>
                  <a:t>Với hai số a,b bất kì, thực hiện </a:t>
                </a:r>
                <a:r>
                  <a:rPr lang="en-US" sz="4000" smtClean="0">
                    <a:solidFill>
                      <a:srgbClr val="000000"/>
                    </a:solidFill>
                    <a:latin typeface="OpenSans"/>
                  </a:rPr>
                  <a:t>phép tính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nl-NL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nl-NL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d>
                    <m:r>
                      <a:rPr lang="nl-NL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nl-NL" sz="4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nl-NL" sz="4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nl-NL" sz="4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</m:d>
                      </m:e>
                      <m:sup>
                        <m:r>
                          <a:rPr lang="nl-NL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00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lvl="0" algn="just" fontAlgn="base">
                  <a:lnSpc>
                    <a:spcPct val="150000"/>
                  </a:lnSpc>
                </a:pPr>
                <a:r>
                  <a:rPr lang="en-US" sz="4000">
                    <a:solidFill>
                      <a:srgbClr val="000000"/>
                    </a:solidFill>
                    <a:latin typeface="OpenSans"/>
                  </a:rPr>
                  <a:t>Từ đó rút ra liên hệ giữa</a:t>
                </a:r>
                <a:r>
                  <a:rPr lang="en-US" sz="4000">
                    <a:solidFill>
                      <a:srgbClr val="000000"/>
                    </a:solidFill>
                    <a:latin typeface="OpenSans"/>
                  </a:rPr>
                  <a:t>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en-US" sz="4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</m:d>
                      </m:e>
                      <m:sup>
                        <m:r>
                          <a:rPr lang="en-US" sz="4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OpenSans"/>
                  </a:rPr>
                  <a:t> và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>
                  <a:solidFill>
                    <a:srgbClr val="000000"/>
                  </a:solidFill>
                  <a:latin typeface="OpenSans"/>
                </a:endParaRPr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1648522"/>
                <a:ext cx="18516600" cy="1827488"/>
              </a:xfrm>
              <a:prstGeom prst="rect">
                <a:avLst/>
              </a:prstGeom>
              <a:blipFill>
                <a:blip r:embed="rId6"/>
                <a:stretch>
                  <a:fillRect l="-1152" b="-13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Callout 24"/>
          <p:cNvSpPr/>
          <p:nvPr/>
        </p:nvSpPr>
        <p:spPr>
          <a:xfrm>
            <a:off x="8229600" y="3948926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2400300" y="5241072"/>
                <a:ext cx="13411200" cy="40934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 b="1" i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d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nl-NL" sz="4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nl-NL" sz="4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nl-NL" sz="4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</m:d>
                      </m:e>
                      <m:sup>
                        <m: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=(</m:t>
                    </m:r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)(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ab</m:t>
                    </m:r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p>
                        <m: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nl-NL" sz="4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0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 fontAlgn="base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smtClean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000" i="1" smtClean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 fontAlgn="base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smtClean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0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 fontAlgn="base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400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d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en-US" sz="4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</m:d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0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0300" y="5241072"/>
                <a:ext cx="13411200" cy="4093428"/>
              </a:xfrm>
              <a:prstGeom prst="rect">
                <a:avLst/>
              </a:prstGeom>
              <a:blipFill>
                <a:blip r:embed="rId7"/>
                <a:stretch>
                  <a:fillRect l="-1636" b="-2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811500" y="8317152"/>
            <a:ext cx="1952816" cy="17570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6306800" y="7353300"/>
            <a:ext cx="9217214" cy="9217214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4215693" y="-3422178"/>
            <a:ext cx="4447864" cy="445087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156444" y="-1131556"/>
            <a:ext cx="2263111" cy="226311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0" y="-3422178"/>
            <a:ext cx="4447864" cy="445087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914400" y="8801100"/>
            <a:ext cx="2119091" cy="211909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676400" y="1866900"/>
            <a:ext cx="14935200" cy="3846607"/>
            <a:chOff x="1676400" y="1866900"/>
            <a:chExt cx="14935200" cy="3846607"/>
          </a:xfrm>
        </p:grpSpPr>
        <p:sp>
          <p:nvSpPr>
            <p:cNvPr id="18" name="Rectangular Callout 17"/>
            <p:cNvSpPr/>
            <p:nvPr/>
          </p:nvSpPr>
          <p:spPr>
            <a:xfrm>
              <a:off x="1676400" y="1866900"/>
              <a:ext cx="14935200" cy="3846607"/>
            </a:xfrm>
            <a:prstGeom prst="wedgeRectCallout">
              <a:avLst>
                <a:gd name="adj1" fmla="val -21161"/>
                <a:gd name="adj2" fmla="val 56535"/>
              </a:avLst>
            </a:prstGeom>
            <a:ln w="38100">
              <a:solidFill>
                <a:schemeClr val="bg2">
                  <a:lumMod val="25000"/>
                </a:schemeClr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604907" y="2324487"/>
              <a:ext cx="5078186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500" b="1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 LUẬN</a:t>
              </a:r>
              <a:endParaRPr lang="en-US" sz="65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Rectangle 16"/>
                <p:cNvSpPr/>
                <p:nvPr/>
              </p:nvSpPr>
              <p:spPr>
                <a:xfrm>
                  <a:off x="3238500" y="3758888"/>
                  <a:ext cx="11811000" cy="122976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50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5500" b="1" i="1" smtClean="0">
                              <a:solidFill>
                                <a:srgbClr val="AA3F3C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5500" b="1" i="1">
                                  <a:solidFill>
                                    <a:srgbClr val="AA3F3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500" b="1" i="1">
                                  <a:solidFill>
                                    <a:srgbClr val="AA3F3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𝑨</m:t>
                              </m:r>
                              <m:r>
                                <a:rPr lang="en-US" sz="5500" b="1" i="1">
                                  <a:solidFill>
                                    <a:srgbClr val="AA3F3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5500" b="1" i="1">
                                  <a:solidFill>
                                    <a:srgbClr val="AA3F3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𝑩</m:t>
                              </m:r>
                            </m:e>
                          </m:d>
                        </m:e>
                        <m:sup>
                          <m:r>
                            <a:rPr lang="en-US" sz="5500" b="1" i="1">
                              <a:solidFill>
                                <a:srgbClr val="AA3F3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5500" b="1" i="1">
                          <a:solidFill>
                            <a:srgbClr val="AA3F3C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5500" b="1" i="1">
                              <a:solidFill>
                                <a:srgbClr val="AA3F3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5500" b="1" i="1">
                              <a:solidFill>
                                <a:srgbClr val="AA3F3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5500" b="1" i="1">
                              <a:solidFill>
                                <a:srgbClr val="AA3F3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5500" b="1" i="1">
                          <a:solidFill>
                            <a:srgbClr val="AA3F3C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5500" b="1" i="1">
                          <a:solidFill>
                            <a:srgbClr val="AA3F3C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sz="5500" b="1" i="1">
                              <a:solidFill>
                                <a:srgbClr val="AA3F3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5500" b="1" i="1">
                              <a:solidFill>
                                <a:srgbClr val="AA3F3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5500" b="1" i="1">
                              <a:solidFill>
                                <a:srgbClr val="AA3F3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500" b="1" i="1">
                          <a:solidFill>
                            <a:srgbClr val="AA3F3C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𝑩</m:t>
                      </m:r>
                      <m:r>
                        <a:rPr lang="en-US" sz="5500" b="1" i="1">
                          <a:solidFill>
                            <a:srgbClr val="AA3F3C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5500" b="1" i="1">
                          <a:solidFill>
                            <a:srgbClr val="AA3F3C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5500" b="1" i="1">
                          <a:solidFill>
                            <a:srgbClr val="AA3F3C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5500" b="1" i="1">
                              <a:solidFill>
                                <a:srgbClr val="AA3F3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5500" b="1" i="1">
                              <a:solidFill>
                                <a:srgbClr val="AA3F3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5500" b="1" i="1">
                              <a:solidFill>
                                <a:srgbClr val="AA3F3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500" b="1" i="1">
                          <a:solidFill>
                            <a:srgbClr val="AA3F3C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5500" b="1" i="1">
                              <a:solidFill>
                                <a:srgbClr val="AA3F3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5500" b="1" i="1">
                              <a:solidFill>
                                <a:srgbClr val="AA3F3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5500" b="1" i="1">
                              <a:solidFill>
                                <a:srgbClr val="AA3F3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</m:oMath>
                  </a14:m>
                  <a:r>
                    <a:rPr lang="en-US" sz="5500" b="1">
                      <a:solidFill>
                        <a:srgbClr val="AA3F3C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en-US" sz="5500" b="1">
                    <a:solidFill>
                      <a:srgbClr val="AA3F3C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8500" y="3758888"/>
                  <a:ext cx="11811000" cy="122976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1200" y="7353300"/>
            <a:ext cx="6172200" cy="23495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-4724400" y="7636744"/>
            <a:ext cx="6067955" cy="5300512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6383000" y="-1774230"/>
            <a:ext cx="4343400" cy="3967012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7602200" y="6541720"/>
            <a:ext cx="2819400" cy="282131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131556" y="-1131556"/>
            <a:ext cx="2263111" cy="2263111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6095999" y="419100"/>
            <a:ext cx="6096000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8" name="Flowchart: Terminator 17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126502" y="987956"/>
              <a:ext cx="4974440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1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(SGK </a:t>
              </a: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– </a:t>
              </a:r>
              <a:r>
                <a:rPr kumimoji="0" lang="en-US" sz="4000" b="1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tr34)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Oval Callout 19"/>
          <p:cNvSpPr/>
          <p:nvPr/>
        </p:nvSpPr>
        <p:spPr>
          <a:xfrm>
            <a:off x="8278940" y="3950525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1692414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Khai triển: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572000" y="2740916"/>
                <a:ext cx="483869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740916"/>
                <a:ext cx="4838699" cy="707886"/>
              </a:xfrm>
              <a:prstGeom prst="rect">
                <a:avLst/>
              </a:prstGeom>
              <a:blipFill>
                <a:blip r:embed="rId6"/>
                <a:stretch>
                  <a:fillRect l="-4408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10820400" y="2740916"/>
                <a:ext cx="483869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0400" y="2740916"/>
                <a:ext cx="4838699" cy="707886"/>
              </a:xfrm>
              <a:prstGeom prst="rect">
                <a:avLst/>
              </a:prstGeom>
              <a:blipFill>
                <a:blip r:embed="rId7"/>
                <a:stretch>
                  <a:fillRect l="-4408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2590800" y="5524500"/>
                <a:ext cx="15697200" cy="1993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+3.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.2+3.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000" b="0" i="1" smtClean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en-US" sz="4000" b="0" smtClean="0">
                    <a:cs typeface="Arial" panose="020B0604020202020204" pitchFamily="34" charset="0"/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12</m:t>
                    </m:r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+8</m:t>
                    </m:r>
                  </m:oMath>
                </a14:m>
                <a:endParaRPr lang="en-US"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5524500"/>
                <a:ext cx="15697200" cy="1993303"/>
              </a:xfrm>
              <a:prstGeom prst="rect">
                <a:avLst/>
              </a:prstGeom>
              <a:blipFill>
                <a:blip r:embed="rId8"/>
                <a:stretch>
                  <a:fillRect l="-1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2621091" y="7822061"/>
                <a:ext cx="13068299" cy="1901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+3.</m:t>
                    </m:r>
                  </m:oMath>
                </a14:m>
                <a:r>
                  <a:rPr lang="en-US" sz="400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+3.2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000" i="1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4000" b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12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+6</m:t>
                    </m:r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091" y="7822061"/>
                <a:ext cx="13068299" cy="1901674"/>
              </a:xfrm>
              <a:prstGeom prst="rect">
                <a:avLst/>
              </a:prstGeom>
              <a:blipFill>
                <a:blip r:embed="rId9"/>
                <a:stretch>
                  <a:fillRect l="-1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14728" y="6573002"/>
            <a:ext cx="2216072" cy="330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37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d"/>
      </p:transition>
    </mc:Choice>
    <mc:Fallback xmlns="">
      <p:transition spd="med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" grpId="0"/>
      <p:bldP spid="4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-3429000" y="8506198"/>
            <a:ext cx="5781302" cy="5781302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-1" y="-3295347"/>
            <a:ext cx="4447864" cy="4450878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4401800" y="9127430"/>
            <a:ext cx="5781302" cy="5781302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sp>
        <p:nvSpPr>
          <p:cNvPr id="17" name="TextBox 16"/>
          <p:cNvSpPr txBox="1"/>
          <p:nvPr/>
        </p:nvSpPr>
        <p:spPr>
          <a:xfrm>
            <a:off x="7591128" y="571500"/>
            <a:ext cx="28771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smtClean="0">
                <a:ln>
                  <a:noFill/>
                </a:ln>
                <a:solidFill>
                  <a:srgbClr val="AA3F3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5000" b="1" i="0" u="none" strike="noStrike" kern="1200" cap="none" spc="0" normalizeH="0" noProof="0" smtClean="0">
                <a:ln>
                  <a:noFill/>
                </a:ln>
                <a:solidFill>
                  <a:srgbClr val="AA3F3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HỎI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AA3F3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667000" y="1548610"/>
            <a:ext cx="13944600" cy="2451890"/>
            <a:chOff x="2286000" y="1257300"/>
            <a:chExt cx="13944600" cy="2451890"/>
          </a:xfrm>
        </p:grpSpPr>
        <p:sp>
          <p:nvSpPr>
            <p:cNvPr id="18" name="Rectangle 17"/>
            <p:cNvSpPr/>
            <p:nvPr/>
          </p:nvSpPr>
          <p:spPr>
            <a:xfrm>
              <a:off x="2362200" y="2171700"/>
              <a:ext cx="13752913" cy="9015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nl-NL" sz="400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Khai </a:t>
              </a:r>
              <a:r>
                <a:rPr lang="nl-NL" sz="400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triển</a:t>
              </a:r>
              <a:r>
                <a:rPr lang="nl-NL" sz="400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:</a:t>
              </a:r>
              <a:endParaRPr lang="en-US" sz="400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" name="Rectangle 1"/>
                <p:cNvSpPr/>
                <p:nvPr/>
              </p:nvSpPr>
              <p:spPr>
                <a:xfrm>
                  <a:off x="2286000" y="1257300"/>
                  <a:ext cx="13944600" cy="245189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) 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4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0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40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  <a:cs typeface="Times New Roman" panose="020206030504050203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;                        </m:t>
                        </m:r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en-US" sz="4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  <a:cs typeface="Times New Roman" panose="02020603050405020304" pitchFamily="18" charset="0"/>
                                      </a:rPr>
                                      <m:t>x</m:t>
                                    </m:r>
                                  </m:e>
                                  <m:sup>
                                    <m:r>
                                      <a:rPr lang="en-US" sz="40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4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  <a:cs typeface="Times New Roman" panose="02020603050405020304" pitchFamily="18" charset="0"/>
                                      </a:rPr>
                                      <m:t>n</m:t>
                                    </m:r>
                                  </m:num>
                                  <m:den>
                                    <m:r>
                                      <a:rPr lang="en-US" sz="40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0" y="1257300"/>
                  <a:ext cx="13944600" cy="245189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Oval Callout 18"/>
          <p:cNvSpPr/>
          <p:nvPr/>
        </p:nvSpPr>
        <p:spPr>
          <a:xfrm>
            <a:off x="8153400" y="4146560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2743200" y="5364782"/>
                <a:ext cx="13716000" cy="44269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) </m:t>
                      </m:r>
                      <m:sSup>
                        <m:sSupPr>
                          <m:ctrlPr>
                            <a:rPr lang="en-US" sz="4000" i="1" smtClean="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4000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25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400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x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125</m:t>
                          </m:r>
                        </m:den>
                      </m:f>
                    </m:oMath>
                  </m:oMathPara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b</m:t>
                      </m:r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4000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  <m:t>x</m:t>
                                  </m:r>
                                </m:e>
                                <m:sup>
                                  <m:r>
                                    <a:rPr lang="en-US" sz="4000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4000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  <m:t>n</m:t>
                                  </m:r>
                                </m:num>
                                <m:den>
                                  <m:r>
                                    <a:rPr lang="en-US" sz="4000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=27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27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400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16</m:t>
                          </m:r>
                        </m:den>
                      </m:f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n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n</m:t>
                              </m:r>
                            </m:e>
                            <m:sup>
                              <m: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64</m:t>
                          </m:r>
                        </m:den>
                      </m:f>
                    </m:oMath>
                  </m:oMathPara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5364782"/>
                <a:ext cx="13716000" cy="44269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44800" y="6779392"/>
            <a:ext cx="1547306" cy="30123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73400" y="-103589"/>
            <a:ext cx="2158171" cy="210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15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532</Words>
  <PresentationFormat>Custom</PresentationFormat>
  <Paragraphs>248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7" baseType="lpstr">
      <vt:lpstr>Arial</vt:lpstr>
      <vt:lpstr>Anton</vt:lpstr>
      <vt:lpstr>Cambria Math</vt:lpstr>
      <vt:lpstr>OpenSans</vt:lpstr>
      <vt:lpstr>Kavoon</vt:lpstr>
      <vt:lpstr>Calibri</vt:lpstr>
      <vt:lpstr>Calibri Light</vt:lpstr>
      <vt:lpstr>Times New Roman</vt:lpstr>
      <vt:lpstr>Dotum</vt:lpstr>
      <vt:lpstr>.VnTime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tailieugiaovien.edu.vn</dc:creator>
  <dcterms:created xsi:type="dcterms:W3CDTF">2006-08-16T00:00:00Z</dcterms:created>
  <dcterms:modified xsi:type="dcterms:W3CDTF">2023-07-07T09:24:41Z</dcterms:modified>
  <dc:identifier>DAFSQ4Qx1jE</dc:identifier>
</cp:coreProperties>
</file>