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4"/>
  </p:notesMasterIdLst>
  <p:sldIdLst>
    <p:sldId id="256" r:id="rId3"/>
    <p:sldId id="266" r:id="rId4"/>
    <p:sldId id="268" r:id="rId5"/>
    <p:sldId id="257" r:id="rId6"/>
    <p:sldId id="269" r:id="rId7"/>
    <p:sldId id="259" r:id="rId8"/>
    <p:sldId id="271" r:id="rId9"/>
    <p:sldId id="272" r:id="rId10"/>
    <p:sldId id="273" r:id="rId11"/>
    <p:sldId id="275" r:id="rId12"/>
    <p:sldId id="276" r:id="rId13"/>
    <p:sldId id="280" r:id="rId14"/>
    <p:sldId id="277" r:id="rId15"/>
    <p:sldId id="281" r:id="rId16"/>
    <p:sldId id="278" r:id="rId17"/>
    <p:sldId id="282" r:id="rId18"/>
    <p:sldId id="260" r:id="rId19"/>
    <p:sldId id="283" r:id="rId20"/>
    <p:sldId id="261" r:id="rId21"/>
    <p:sldId id="285" r:id="rId22"/>
    <p:sldId id="262" r:id="rId23"/>
    <p:sldId id="287" r:id="rId24"/>
    <p:sldId id="258" r:id="rId25"/>
    <p:sldId id="289" r:id="rId26"/>
    <p:sldId id="290" r:id="rId27"/>
    <p:sldId id="291" r:id="rId28"/>
    <p:sldId id="292" r:id="rId29"/>
    <p:sldId id="293" r:id="rId30"/>
    <p:sldId id="294" r:id="rId31"/>
    <p:sldId id="265" r:id="rId32"/>
    <p:sldId id="296" r:id="rId33"/>
  </p:sldIdLst>
  <p:sldSz cx="18288000" cy="10287000"/>
  <p:notesSz cx="6858000" cy="9144000"/>
  <p:embeddedFontLst>
    <p:embeddedFont>
      <p:font typeface="Cambria Math" panose="02040503050406030204" pitchFamily="18" charset="0"/>
      <p:regular r:id="rId35"/>
    </p:embeddedFon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Dotum" panose="020B0600000101010101" pitchFamily="34" charset="-127"/>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EE2"/>
    <a:srgbClr val="EFFEC6"/>
    <a:srgbClr val="8E0000"/>
    <a:srgbClr val="152D23"/>
    <a:srgbClr val="0097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86436" autoAdjust="0"/>
  </p:normalViewPr>
  <p:slideViewPr>
    <p:cSldViewPr>
      <p:cViewPr varScale="1">
        <p:scale>
          <a:sx n="37" d="100"/>
          <a:sy n="37" d="100"/>
        </p:scale>
        <p:origin x="444"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EA708-5B06-4190-8F62-9E0F1545285D}" type="datetimeFigureOut">
              <a:rPr lang="en-US" smtClean="0"/>
              <a:t>7/4/2023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4B3C0-3878-4E84-A008-B036FB12355D}" type="slidenum">
              <a:rPr lang="en-US" smtClean="0"/>
              <a:t>‹#›</a:t>
            </a:fld>
            <a:endParaRPr lang="en-US"/>
          </a:p>
        </p:txBody>
      </p:sp>
    </p:spTree>
    <p:extLst>
      <p:ext uri="{BB962C8B-B14F-4D97-AF65-F5344CB8AC3E}">
        <p14:creationId xmlns:p14="http://schemas.microsoft.com/office/powerpoint/2010/main" val="1244255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40654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D4B3C0-3878-4E84-A008-B036FB12355D}" type="slidenum">
              <a:rPr lang="en-US" smtClean="0"/>
              <a:t>13</a:t>
            </a:fld>
            <a:endParaRPr lang="en-US"/>
          </a:p>
        </p:txBody>
      </p:sp>
    </p:spTree>
    <p:extLst>
      <p:ext uri="{BB962C8B-B14F-4D97-AF65-F5344CB8AC3E}">
        <p14:creationId xmlns:p14="http://schemas.microsoft.com/office/powerpoint/2010/main" val="3357172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17C81-300A-4938-B8BA-BF8074D48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smtClean="0"/>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20343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27115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smtClean="0"/>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1656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532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25970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72304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1990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1641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8705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283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9488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04/07/2023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42657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hdphoto" Target="../media/hdphoto1.wdp"/><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1.png"/><Relationship Id="rId4" Type="http://schemas.microsoft.com/office/2007/relationships/hdphoto" Target="../media/hdphoto1.wdp"/><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microsoft.com/office/2007/relationships/hdphoto" Target="../media/hdphoto1.wdp"/><Relationship Id="rId7" Type="http://schemas.openxmlformats.org/officeDocument/2006/relationships/image" Target="../media/image44.png"/><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1.pn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2.png"/><Relationship Id="rId7"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31.png"/><Relationship Id="rId10" Type="http://schemas.openxmlformats.org/officeDocument/2006/relationships/image" Target="../media/image51.png"/><Relationship Id="rId4" Type="http://schemas.microsoft.com/office/2007/relationships/hdphoto" Target="../media/hdphoto1.wdp"/><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3" Type="http://schemas.microsoft.com/office/2007/relationships/hdphoto" Target="../media/hdphoto1.wdp"/><Relationship Id="rId7" Type="http://schemas.openxmlformats.org/officeDocument/2006/relationships/image" Target="../media/image54.png"/><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31.png"/><Relationship Id="rId9" Type="http://schemas.openxmlformats.org/officeDocument/2006/relationships/image" Target="../media/image56.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png"/><Relationship Id="rId7"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9" Type="http://schemas.openxmlformats.org/officeDocument/2006/relationships/image" Target="../media/image59.png"/></Relationships>
</file>

<file path=ppt/slides/_rels/slide1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0" Type="http://schemas.openxmlformats.org/officeDocument/2006/relationships/image" Target="../media/image63.png"/><Relationship Id="rId4" Type="http://schemas.openxmlformats.org/officeDocument/2006/relationships/image" Target="../media/image9.svg"/><Relationship Id="rId9" Type="http://schemas.openxmlformats.org/officeDocument/2006/relationships/image" Target="../media/image6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2.png"/><Relationship Id="rId7"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0" Type="http://schemas.openxmlformats.org/officeDocument/2006/relationships/image" Target="../media/image66.png"/><Relationship Id="rId9" Type="http://schemas.openxmlformats.org/officeDocument/2006/relationships/image" Target="../media/image65.png"/></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7" Type="http://schemas.openxmlformats.org/officeDocument/2006/relationships/image" Target="../media/image6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22.xml.rels><?xml version="1.0" encoding="UTF-8" standalone="yes"?>
<Relationships xmlns="http://schemas.openxmlformats.org/package/2006/relationships"><Relationship Id="rId8" Type="http://schemas.openxmlformats.org/officeDocument/2006/relationships/image" Target="../media/image69.png"/><Relationship Id="rId7" Type="http://schemas.openxmlformats.org/officeDocument/2006/relationships/image" Target="../media/image6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svg"/></Relationships>
</file>

<file path=ppt/slides/_rels/slide2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4" Type="http://schemas.openxmlformats.org/officeDocument/2006/relationships/image" Target="../media/image9.svg"/><Relationship Id="rId9" Type="http://schemas.openxmlformats.org/officeDocument/2006/relationships/image" Target="../media/image71.png"/></Relationships>
</file>

<file path=ppt/slides/_rels/slide2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4" Type="http://schemas.openxmlformats.org/officeDocument/2006/relationships/image" Target="../media/image9.svg"/><Relationship Id="rId9" Type="http://schemas.openxmlformats.org/officeDocument/2006/relationships/image" Target="../media/image72.png"/></Relationships>
</file>

<file path=ppt/slides/_rels/slide2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68.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27.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s>
</file>

<file path=ppt/slides/_rels/slide28.xml.rels><?xml version="1.0" encoding="UTF-8" standalone="yes"?>
<Relationships xmlns="http://schemas.openxmlformats.org/package/2006/relationships"><Relationship Id="rId8" Type="http://schemas.openxmlformats.org/officeDocument/2006/relationships/image" Target="../media/image73.png"/><Relationship Id="rId7" Type="http://schemas.openxmlformats.org/officeDocument/2006/relationships/image" Target="../media/image6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75.png"/><Relationship Id="rId4" Type="http://schemas.openxmlformats.org/officeDocument/2006/relationships/image" Target="../media/image9.svg"/><Relationship Id="rId9" Type="http://schemas.microsoft.com/office/2007/relationships/hdphoto" Target="../media/hdphoto2.wdp"/></Relationships>
</file>

<file path=ppt/slides/_rels/slide29.xml.rels><?xml version="1.0" encoding="UTF-8" standalone="yes"?>
<Relationships xmlns="http://schemas.openxmlformats.org/package/2006/relationships"><Relationship Id="rId8" Type="http://schemas.openxmlformats.org/officeDocument/2006/relationships/image" Target="../media/image76.png"/><Relationship Id="rId7" Type="http://schemas.openxmlformats.org/officeDocument/2006/relationships/image" Target="../media/image6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4" Type="http://schemas.openxmlformats.org/officeDocument/2006/relationships/image" Target="../media/image9.svg"/></Relationships>
</file>

<file path=ppt/slides/_rels/slide3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77.pn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12.png"/><Relationship Id="rId10" Type="http://schemas.openxmlformats.org/officeDocument/2006/relationships/image" Target="../media/image11.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728788" y="1375682"/>
            <a:ext cx="14830425" cy="7535636"/>
            <a:chOff x="0" y="0"/>
            <a:chExt cx="3905956" cy="1984694"/>
          </a:xfrm>
        </p:grpSpPr>
        <p:sp>
          <p:nvSpPr>
            <p:cNvPr id="5" name="Freeform 5"/>
            <p:cNvSpPr/>
            <p:nvPr/>
          </p:nvSpPr>
          <p:spPr>
            <a:xfrm>
              <a:off x="0" y="0"/>
              <a:ext cx="3905955" cy="1984694"/>
            </a:xfrm>
            <a:custGeom>
              <a:avLst/>
              <a:gdLst/>
              <a:ahLst/>
              <a:cxnLst/>
              <a:rect l="l" t="t" r="r" b="b"/>
              <a:pathLst>
                <a:path w="3905955" h="1984694">
                  <a:moveTo>
                    <a:pt x="26624" y="0"/>
                  </a:moveTo>
                  <a:lnTo>
                    <a:pt x="3879332" y="0"/>
                  </a:lnTo>
                  <a:cubicBezTo>
                    <a:pt x="3886393" y="0"/>
                    <a:pt x="3893165" y="2805"/>
                    <a:pt x="3898157" y="7798"/>
                  </a:cubicBezTo>
                  <a:cubicBezTo>
                    <a:pt x="3903151" y="12791"/>
                    <a:pt x="3905955" y="19563"/>
                    <a:pt x="3905955" y="26624"/>
                  </a:cubicBezTo>
                  <a:lnTo>
                    <a:pt x="3905955" y="1958071"/>
                  </a:lnTo>
                  <a:cubicBezTo>
                    <a:pt x="3905955" y="1965132"/>
                    <a:pt x="3903151" y="1971903"/>
                    <a:pt x="3898157" y="1976896"/>
                  </a:cubicBezTo>
                  <a:cubicBezTo>
                    <a:pt x="3893165" y="1981889"/>
                    <a:pt x="3886393" y="1984694"/>
                    <a:pt x="3879332" y="1984694"/>
                  </a:cubicBezTo>
                  <a:lnTo>
                    <a:pt x="26624" y="1984694"/>
                  </a:lnTo>
                  <a:cubicBezTo>
                    <a:pt x="19563" y="1984694"/>
                    <a:pt x="12791" y="1981889"/>
                    <a:pt x="7798" y="1976896"/>
                  </a:cubicBezTo>
                  <a:cubicBezTo>
                    <a:pt x="2805" y="1971903"/>
                    <a:pt x="0" y="1965132"/>
                    <a:pt x="0" y="1958071"/>
                  </a:cubicBezTo>
                  <a:lnTo>
                    <a:pt x="0" y="26624"/>
                  </a:lnTo>
                  <a:cubicBezTo>
                    <a:pt x="0" y="19563"/>
                    <a:pt x="2805" y="12791"/>
                    <a:pt x="7798" y="7798"/>
                  </a:cubicBezTo>
                  <a:cubicBezTo>
                    <a:pt x="12791" y="2805"/>
                    <a:pt x="19563" y="0"/>
                    <a:pt x="26624"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rot="1922115" flipV="1">
            <a:off x="14825743" y="565472"/>
            <a:ext cx="2641282" cy="2300027"/>
          </a:xfrm>
          <a:custGeom>
            <a:avLst/>
            <a:gdLst/>
            <a:ahLst/>
            <a:cxnLst/>
            <a:rect l="l" t="t" r="r" b="b"/>
            <a:pathLst>
              <a:path w="3014182" h="2855938">
                <a:moveTo>
                  <a:pt x="0" y="2855937"/>
                </a:moveTo>
                <a:lnTo>
                  <a:pt x="3014182" y="2855937"/>
                </a:lnTo>
                <a:lnTo>
                  <a:pt x="3014182" y="0"/>
                </a:lnTo>
                <a:lnTo>
                  <a:pt x="0" y="0"/>
                </a:lnTo>
                <a:lnTo>
                  <a:pt x="0" y="2855937"/>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Freeform 8"/>
          <p:cNvSpPr/>
          <p:nvPr/>
        </p:nvSpPr>
        <p:spPr>
          <a:xfrm rot="-2438758">
            <a:off x="1010244" y="7134288"/>
            <a:ext cx="1968960" cy="2855938"/>
          </a:xfrm>
          <a:custGeom>
            <a:avLst/>
            <a:gdLst/>
            <a:ahLst/>
            <a:cxnLst/>
            <a:rect l="l" t="t" r="r" b="b"/>
            <a:pathLst>
              <a:path w="1968960" h="2855938">
                <a:moveTo>
                  <a:pt x="0" y="0"/>
                </a:moveTo>
                <a:lnTo>
                  <a:pt x="1968960" y="0"/>
                </a:lnTo>
                <a:lnTo>
                  <a:pt x="1968960" y="2855937"/>
                </a:lnTo>
                <a:lnTo>
                  <a:pt x="0" y="2855937"/>
                </a:lnTo>
                <a:lnTo>
                  <a:pt x="0" y="0"/>
                </a:lnTo>
                <a:close/>
              </a:path>
            </a:pathLst>
          </a:custGeom>
          <a:blipFill>
            <a:blip r:embed="rId3">
              <a:extLst>
                <a:ext uri="{96DAC541-7B7A-43D3-8B79-37D633B846F1}">
                  <asvg:svgBlip xmlns="" xmlns:asvg="http://schemas.microsoft.com/office/drawing/2016/SVG/main" r:embed="rId4"/>
                </a:ext>
              </a:extLst>
            </a:blip>
            <a:stretch>
              <a:fillRect r="-53085"/>
            </a:stretch>
          </a:blipFill>
        </p:spPr>
      </p:sp>
      <p:sp>
        <p:nvSpPr>
          <p:cNvPr id="10" name="TextBox 10"/>
          <p:cNvSpPr txBox="1"/>
          <p:nvPr/>
        </p:nvSpPr>
        <p:spPr>
          <a:xfrm>
            <a:off x="1828800" y="2640757"/>
            <a:ext cx="14493529" cy="4026743"/>
          </a:xfrm>
          <a:prstGeom prst="rect">
            <a:avLst/>
          </a:prstGeom>
        </p:spPr>
        <p:txBody>
          <a:bodyPr wrap="square" lIns="0" tIns="0" rIns="0" bIns="0" rtlCol="0" anchor="t">
            <a:spAutoFit/>
          </a:bodyPr>
          <a:lstStyle/>
          <a:p>
            <a:pPr algn="ctr">
              <a:lnSpc>
                <a:spcPts val="15662"/>
              </a:lnSpc>
            </a:pPr>
            <a:r>
              <a:rPr lang="en-US" sz="7500" b="1">
                <a:solidFill>
                  <a:srgbClr val="000000"/>
                </a:solidFill>
                <a:latin typeface="Arial" panose="020B0604020202020204" pitchFamily="34" charset="0"/>
                <a:cs typeface="Arial" panose="020B0604020202020204" pitchFamily="34" charset="0"/>
              </a:rPr>
              <a:t>CHÀO </a:t>
            </a:r>
            <a:r>
              <a:rPr lang="en-US" sz="7500" b="1" smtClean="0">
                <a:solidFill>
                  <a:srgbClr val="000000"/>
                </a:solidFill>
                <a:latin typeface="Arial" panose="020B0604020202020204" pitchFamily="34" charset="0"/>
                <a:cs typeface="Arial" panose="020B0604020202020204" pitchFamily="34" charset="0"/>
              </a:rPr>
              <a:t>MỪNG TẤT CẢ </a:t>
            </a:r>
            <a:r>
              <a:rPr lang="en-US" sz="7500" b="1">
                <a:solidFill>
                  <a:srgbClr val="000000"/>
                </a:solidFill>
                <a:latin typeface="Arial" panose="020B0604020202020204" pitchFamily="34" charset="0"/>
                <a:cs typeface="Arial" panose="020B0604020202020204" pitchFamily="34" charset="0"/>
              </a:rPr>
              <a:t>CÁC EM </a:t>
            </a:r>
            <a:br>
              <a:rPr lang="en-US" sz="7500" b="1">
                <a:solidFill>
                  <a:srgbClr val="000000"/>
                </a:solidFill>
                <a:latin typeface="Arial" panose="020B0604020202020204" pitchFamily="34" charset="0"/>
                <a:cs typeface="Arial" panose="020B0604020202020204" pitchFamily="34" charset="0"/>
              </a:rPr>
            </a:br>
            <a:r>
              <a:rPr lang="en-US" sz="7500" b="1">
                <a:solidFill>
                  <a:srgbClr val="000000"/>
                </a:solidFill>
                <a:latin typeface="Arial" panose="020B0604020202020204" pitchFamily="34" charset="0"/>
                <a:cs typeface="Arial" panose="020B0604020202020204" pitchFamily="34" charset="0"/>
              </a:rPr>
              <a:t>ĐẾN VỚI TIẾT HỌC HÔM NAY!</a:t>
            </a:r>
          </a:p>
        </p:txBody>
      </p:sp>
      <p:sp>
        <p:nvSpPr>
          <p:cNvPr id="12" name="Freeform 12"/>
          <p:cNvSpPr/>
          <p:nvPr/>
        </p:nvSpPr>
        <p:spPr>
          <a:xfrm>
            <a:off x="6419320" y="7379960"/>
            <a:ext cx="5449360" cy="49540"/>
          </a:xfrm>
          <a:custGeom>
            <a:avLst/>
            <a:gdLst/>
            <a:ahLst/>
            <a:cxnLst/>
            <a:rect l="l" t="t" r="r" b="b"/>
            <a:pathLst>
              <a:path w="5449360" h="49540">
                <a:moveTo>
                  <a:pt x="0" y="0"/>
                </a:moveTo>
                <a:lnTo>
                  <a:pt x="5449360" y="0"/>
                </a:lnTo>
                <a:lnTo>
                  <a:pt x="5449360" y="49540"/>
                </a:lnTo>
                <a:lnTo>
                  <a:pt x="0" y="49540"/>
                </a:lnTo>
                <a:lnTo>
                  <a:pt x="0" y="0"/>
                </a:lnTo>
                <a:close/>
              </a:path>
            </a:pathLst>
          </a:custGeom>
          <a:blipFill>
            <a:blip r:embed="rId5">
              <a:extLst>
                <a:ext uri="{96DAC541-7B7A-43D3-8B79-37D633B846F1}">
                  <asvg:svgBlip xmlns="" xmlns:asvg="http://schemas.microsoft.com/office/drawing/2016/SVG/main" r:embed="rId8"/>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566686" y="876300"/>
            <a:ext cx="16959314" cy="85344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p:cNvSpPr/>
          <p:nvPr/>
        </p:nvSpPr>
        <p:spPr>
          <a:xfrm rot="8409562">
            <a:off x="15600400" y="213205"/>
            <a:ext cx="2160185" cy="2483191"/>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 xmlns:asvg="http://schemas.microsoft.com/office/drawing/2016/SVG/main" r:embed="rId6"/>
                </a:ext>
              </a:extLst>
            </a:blip>
            <a:stretch>
              <a:fillRect r="-53085"/>
            </a:stretch>
          </a:blipFill>
        </p:spPr>
      </p:sp>
      <p:pic>
        <p:nvPicPr>
          <p:cNvPr id="21" name="Picture 20"/>
          <p:cNvPicPr>
            <a:picLocks noChangeAspect="1"/>
          </p:cNvPicPr>
          <p:nvPr/>
        </p:nvPicPr>
        <p:blipFill>
          <a:blip r:embed="rId7"/>
          <a:stretch>
            <a:fillRect/>
          </a:stretch>
        </p:blipFill>
        <p:spPr>
          <a:xfrm rot="2520112">
            <a:off x="15955646" y="8080316"/>
            <a:ext cx="1636554" cy="1569139"/>
          </a:xfrm>
          <a:prstGeom prst="rect">
            <a:avLst/>
          </a:prstGeom>
        </p:spPr>
      </p:pic>
      <p:grpSp>
        <p:nvGrpSpPr>
          <p:cNvPr id="14" name="Group 13"/>
          <p:cNvGrpSpPr/>
          <p:nvPr/>
        </p:nvGrpSpPr>
        <p:grpSpPr>
          <a:xfrm>
            <a:off x="8534400" y="1181100"/>
            <a:ext cx="1825661" cy="967947"/>
            <a:chOff x="1219200" y="4746458"/>
            <a:chExt cx="1825661" cy="967947"/>
          </a:xfrm>
        </p:grpSpPr>
        <p:sp>
          <p:nvSpPr>
            <p:cNvPr id="20" name="Oval Callout 19"/>
            <p:cNvSpPr/>
            <p:nvPr/>
          </p:nvSpPr>
          <p:spPr>
            <a:xfrm>
              <a:off x="1219200" y="4746458"/>
              <a:ext cx="1825661" cy="967947"/>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p:cNvSpPr txBox="1"/>
            <p:nvPr/>
          </p:nvSpPr>
          <p:spPr>
            <a:xfrm>
              <a:off x="1486355" y="4886383"/>
              <a:ext cx="1524000" cy="707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9" name="Rectangle 8"/>
              <p:cNvSpPr/>
              <p:nvPr/>
            </p:nvSpPr>
            <p:spPr>
              <a:xfrm>
                <a:off x="1828802" y="2857500"/>
                <a:ext cx="13030198" cy="5427127"/>
              </a:xfrm>
              <a:prstGeom prst="rect">
                <a:avLst/>
              </a:prstGeom>
            </p:spPr>
            <p:txBody>
              <a:bodyPr wrap="square">
                <a:spAutoFit/>
              </a:bodyPr>
              <a:lstStyle/>
              <a:p>
                <a:pPr lvl="0" algn="just">
                  <a:lnSpc>
                    <a:spcPct val="150000"/>
                  </a:lnSpc>
                  <a:spcBef>
                    <a:spcPts val="1200"/>
                  </a:spcBef>
                  <a:spcAft>
                    <a:spcPts val="800"/>
                  </a:spcAft>
                  <a:defRPr/>
                </a:pPr>
                <a:r>
                  <a:rPr lang="en-US" sz="4000" smtClean="0">
                    <a:solidFill>
                      <a:prstClr val="black"/>
                    </a:solidFill>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𝑅</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 – (</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𝑇</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 – </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𝑈</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 =</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oMath>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spcAft>
                    <a:spcPts val="800"/>
                  </a:spcAft>
                  <a:defRPr/>
                </a:pPr>
                <a:r>
                  <a:rPr lang="en-US" sz="4000" smtClean="0">
                    <a:solidFill>
                      <a:prstClr val="black"/>
                    </a:solidFill>
                    <a:ea typeface="Arial" panose="020B0604020202020204" pitchFamily="34" charset="0"/>
                    <a:cs typeface="Times New Roman" panose="02020603050405020304" pitchFamily="18" charset="0"/>
                  </a:rPr>
                  <a:t>    </a:t>
                </a:r>
                <a14:m>
                  <m:oMath xmlns:m="http://schemas.openxmlformats.org/officeDocument/2006/math">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R</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T</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U</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oMath>
                </a14:m>
                <a:r>
                  <a:rPr lang="en-US" sz="4000">
                    <a:solidFill>
                      <a:prstClr val="black"/>
                    </a:solidFill>
                    <a:latin typeface="Arial" panose="020B0604020202020204" pitchFamily="34" charset="0"/>
                    <a:ea typeface="Arial" panose="020B0604020202020204" pitchFamily="34" charset="0"/>
                    <a:cs typeface="Arial" panose="020B0604020202020204" pitchFamily="34" charset="0"/>
                  </a:rPr>
                  <a:t> </a:t>
                </a:r>
              </a:p>
              <a:p>
                <a:pPr lvl="0" algn="just">
                  <a:lnSpc>
                    <a:spcPct val="150000"/>
                  </a:lnSpc>
                  <a:spcBef>
                    <a:spcPts val="1200"/>
                  </a:spcBef>
                  <a:spcAft>
                    <a:spcPts val="800"/>
                  </a:spcAft>
                  <a:defRPr/>
                </a:pPr>
                <a:r>
                  <a:rPr lang="en-US" sz="4000" smtClean="0">
                    <a:solidFill>
                      <a:prstClr val="black"/>
                    </a:solidFill>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en-US" sz="4000" b="0" i="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U</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oMath>
                </a14:m>
                <a:r>
                  <a:rPr lang="en-US" sz="4000">
                    <a:solidFill>
                      <a:prstClr val="black"/>
                    </a:solidFill>
                    <a:latin typeface="Arial" panose="020B0604020202020204" pitchFamily="34" charset="0"/>
                    <a:ea typeface="Arial" panose="020B0604020202020204" pitchFamily="34" charset="0"/>
                    <a:cs typeface="Arial" panose="020B0604020202020204" pitchFamily="34" charset="0"/>
                  </a:rPr>
                  <a:t> </a:t>
                </a:r>
              </a:p>
              <a:p>
                <a:pPr lvl="0" algn="just">
                  <a:lnSpc>
                    <a:spcPct val="150000"/>
                  </a:lnSpc>
                  <a:spcBef>
                    <a:spcPts val="1200"/>
                  </a:spcBef>
                  <a:spcAft>
                    <a:spcPts val="800"/>
                  </a:spcAft>
                  <a:defRPr/>
                </a:pPr>
                <a14:m>
                  <m:oMath xmlns:m="http://schemas.openxmlformats.org/officeDocument/2006/math">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R</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 5</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+9</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oMath>
                </a14:m>
                <a:r>
                  <a:rPr lang="en-US" sz="4000">
                    <a:solidFill>
                      <a:prstClr val="black"/>
                    </a:solidFill>
                    <a:latin typeface="Arial" panose="020B0604020202020204" pitchFamily="34" charset="0"/>
                    <a:ea typeface="Dotum" panose="020B0600000101010101" pitchFamily="34" charset="-127"/>
                    <a:cs typeface="Arial" panose="020B0604020202020204" pitchFamily="34" charset="0"/>
                  </a:rPr>
                  <a:t> </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spcBef>
                    <a:spcPts val="1200"/>
                  </a:spcBef>
                  <a:defRPr/>
                </a:pPr>
                <a14:m>
                  <m:oMath xmlns:m="http://schemas.openxmlformats.org/officeDocument/2006/math">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R</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sSup>
                      <m:sSupPr>
                        <m:ctrlPr>
                          <a:rPr lang="en-US" sz="4000" i="1">
                            <a:solidFill>
                              <a:prstClr val="black"/>
                            </a:solidFill>
                            <a:latin typeface="Cambria Math" panose="02040503050406030204" pitchFamily="18"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9</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oMath>
                </a14:m>
                <a:r>
                  <a:rPr lang="en-US" sz="4000">
                    <a:solidFill>
                      <a:prstClr val="black"/>
                    </a:solidFill>
                    <a:latin typeface="Arial" panose="020B0604020202020204" pitchFamily="34" charset="0"/>
                    <a:ea typeface="Dotum" panose="020B0600000101010101" pitchFamily="34" charset="-127"/>
                    <a:cs typeface="Arial" panose="020B0604020202020204" pitchFamily="34" charset="0"/>
                  </a:rPr>
                  <a:t> </a:t>
                </a:r>
                <a:endParaRPr lang="en-US" sz="4000">
                  <a:solidFill>
                    <a:prstClr val="black"/>
                  </a:solidFill>
                  <a:latin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828802" y="2857500"/>
                <a:ext cx="13030198" cy="5427127"/>
              </a:xfrm>
              <a:prstGeom prst="rect">
                <a:avLst/>
              </a:prstGeom>
              <a:blipFill>
                <a:blip r:embed="rId8"/>
                <a:stretch>
                  <a:fillRect l="-1637"/>
                </a:stretch>
              </a:blipFill>
            </p:spPr>
            <p:txBody>
              <a:bodyPr/>
              <a:lstStyle/>
              <a:p>
                <a:r>
                  <a:rPr lang="en-US">
                    <a:noFill/>
                  </a:rPr>
                  <a:t> </a:t>
                </a:r>
              </a:p>
            </p:txBody>
          </p:sp>
        </mc:Fallback>
      </mc:AlternateContent>
    </p:spTree>
    <p:extLst>
      <p:ext uri="{BB962C8B-B14F-4D97-AF65-F5344CB8AC3E}">
        <p14:creationId xmlns:p14="http://schemas.microsoft.com/office/powerpoint/2010/main" val="9918480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down)">
                                      <p:cBhvr>
                                        <p:cTn id="11" dur="500"/>
                                        <p:tgtEl>
                                          <p:spTgt spid="9">
                                            <p:txEl>
                                              <p:pRg st="1" end="1"/>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p:cTn id="15"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17" dur="500"/>
                                        <p:tgtEl>
                                          <p:spTgt spid="9">
                                            <p:txEl>
                                              <p:pRg st="2" end="2"/>
                                            </p:txEl>
                                          </p:spTgt>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barn(inVertical)">
                                      <p:cBhvr>
                                        <p:cTn id="21" dur="500"/>
                                        <p:tgtEl>
                                          <p:spTgt spid="9">
                                            <p:txEl>
                                              <p:pRg st="3" end="3"/>
                                            </p:txEl>
                                          </p:spTgt>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wipe(down)">
                                      <p:cBhvr>
                                        <p:cTn id="25"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2" name="Group 11"/>
          <p:cNvGrpSpPr/>
          <p:nvPr/>
        </p:nvGrpSpPr>
        <p:grpSpPr>
          <a:xfrm>
            <a:off x="13332716" y="1071344"/>
            <a:ext cx="1064526" cy="1064526"/>
            <a:chOff x="8625386" y="109182"/>
            <a:chExt cx="709684"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Box 10"/>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18" name="Group 17"/>
          <p:cNvGrpSpPr/>
          <p:nvPr/>
        </p:nvGrpSpPr>
        <p:grpSpPr>
          <a:xfrm>
            <a:off x="15252117" y="1071344"/>
            <a:ext cx="1064526" cy="1064526"/>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279026088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par>
                                <p:cTn id="8" presetID="26" presetClass="emph" presetSubtype="0" fill="hold" nodeType="withEffect">
                                  <p:stCondLst>
                                    <p:cond delay="1000"/>
                                  </p:stCondLst>
                                  <p:childTnLst>
                                    <p:animEffect transition="out" filter="fade">
                                      <p:cBhvr>
                                        <p:cTn id="9" dur="2000" tmFilter="0, 0; .2, .5; .8, .5; 1, 0"/>
                                        <p:tgtEl>
                                          <p:spTgt spid="18"/>
                                        </p:tgtEl>
                                      </p:cBhvr>
                                    </p:animEffect>
                                    <p:animScale>
                                      <p:cBhvr>
                                        <p:cTn id="10" dur="10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288678" y="2539406"/>
            <a:ext cx="13678967" cy="222309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068134" y="5532824"/>
            <a:ext cx="6470299" cy="182047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1912" y="7883587"/>
            <a:ext cx="6469316" cy="176608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06975" y="7883586"/>
            <a:ext cx="6511592" cy="18038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49251" y="5536827"/>
            <a:ext cx="6469316" cy="18038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3083630" y="3087434"/>
            <a:ext cx="12630683" cy="1131079"/>
          </a:xfrm>
          <a:prstGeom prst="rect">
            <a:avLst/>
          </a:prstGeom>
        </p:spPr>
        <p:txBody>
          <a:bodyPr wrap="square">
            <a:spAutoFit/>
          </a:bodyPr>
          <a:lstStyle/>
          <a:p>
            <a:pPr lvl="0">
              <a:lnSpc>
                <a:spcPct val="150000"/>
              </a:lnSpc>
            </a:pPr>
            <a:r>
              <a:rPr kumimoji="0" lang="en-US" sz="4500" b="1"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Câu 1.</a:t>
            </a:r>
            <a:r>
              <a:rPr kumimoji="0" lang="en-US" sz="45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vi-VN" sz="4500">
                <a:solidFill>
                  <a:prstClr val="white"/>
                </a:solidFill>
                <a:ea typeface="Arial" panose="020B0604020202020204" pitchFamily="34" charset="0"/>
                <a:cs typeface="Arial" panose="020B0604020202020204" pitchFamily="34" charset="0"/>
              </a:rPr>
              <a:t>Biểu thức nào sau đây là một đơn thức?</a:t>
            </a:r>
            <a:endParaRPr kumimoji="0" lang="en-US" sz="45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3751053" y="5372100"/>
                <a:ext cx="1922706" cy="2041777"/>
              </a:xfrm>
              <a:prstGeom prst="rect">
                <a:avLst/>
              </a:prstGeom>
            </p:spPr>
            <p:txBody>
              <a:bodyPr wrap="none">
                <a:spAutoFit/>
              </a:bodyPr>
              <a:lstStyle/>
              <a:p>
                <a:pPr lvl="0" algn="just">
                  <a:lnSpc>
                    <a:spcPct val="150000"/>
                  </a:lnSpc>
                  <a:spcAft>
                    <a:spcPts val="800"/>
                  </a:spcAft>
                  <a:defRPr/>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15</m:t>
                              </m:r>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12</m:t>
                          </m:r>
                        </m:den>
                      </m:f>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751053" y="5372100"/>
                <a:ext cx="1922706" cy="2041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2022033" y="5219700"/>
                <a:ext cx="2532167" cy="2206373"/>
              </a:xfrm>
              <a:prstGeom prst="rect">
                <a:avLst/>
              </a:prstGeom>
            </p:spPr>
            <p:txBody>
              <a:bodyPr wrap="none">
                <a:spAutoFit/>
              </a:bodyPr>
              <a:lstStyle/>
              <a:p>
                <a:pPr lvl="0" algn="just">
                  <a:lnSpc>
                    <a:spcPct val="150000"/>
                  </a:lnSpc>
                  <a:spcAft>
                    <a:spcPts val="800"/>
                  </a:spcAft>
                  <a:defRPr/>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𝐶</m:t>
                      </m:r>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25</m:t>
                          </m:r>
                        </m:num>
                        <m:den>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den>
                      </m:f>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2022033" y="5219700"/>
                <a:ext cx="2532167" cy="220637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706233" y="7726005"/>
                <a:ext cx="2012346" cy="1923668"/>
              </a:xfrm>
              <a:prstGeom prst="rect">
                <a:avLst/>
              </a:prstGeom>
            </p:spPr>
            <p:txBody>
              <a:bodyPr wrap="none">
                <a:spAutoFit/>
              </a:bodyPr>
              <a:lstStyle/>
              <a:p>
                <a:pPr lvl="0" algn="just">
                  <a:lnSpc>
                    <a:spcPct val="150000"/>
                  </a:lnSpc>
                  <a:spcAft>
                    <a:spcPts val="800"/>
                  </a:spcAft>
                  <a:defRPr/>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den>
                      </m:f>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706233" y="7726005"/>
                <a:ext cx="2012346" cy="192366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286882" y="7675365"/>
                <a:ext cx="2032801" cy="1929631"/>
              </a:xfrm>
              <a:prstGeom prst="rect">
                <a:avLst/>
              </a:prstGeom>
            </p:spPr>
            <p:txBody>
              <a:bodyPr wrap="none">
                <a:spAutoFit/>
              </a:bodyPr>
              <a:lstStyle/>
              <a:p>
                <a:pPr lvl="0" algn="just">
                  <a:lnSpc>
                    <a:spcPct val="150000"/>
                  </a:lnSpc>
                  <a:spcAft>
                    <a:spcPts val="800"/>
                  </a:spcAft>
                  <a:defRPr/>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𝐷</m:t>
                      </m:r>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0</m:t>
                          </m:r>
                        </m:den>
                      </m:f>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286882" y="7675365"/>
                <a:ext cx="2032801" cy="1929631"/>
              </a:xfrm>
              <a:prstGeom prst="rect">
                <a:avLst/>
              </a:prstGeom>
              <a:blipFill>
                <a:blip r:embed="rId8"/>
                <a:stretch>
                  <a:fillRect/>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428268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285803" y="2545528"/>
            <a:ext cx="13258800" cy="183597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299394" y="5083455"/>
            <a:ext cx="6469316" cy="197959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299394" y="7638020"/>
            <a:ext cx="6469316" cy="197959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172095" y="7598083"/>
            <a:ext cx="6529612" cy="197959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089541" y="5083455"/>
            <a:ext cx="6469316" cy="197959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3047568" y="4866263"/>
                <a:ext cx="2791918" cy="2180725"/>
              </a:xfrm>
              <a:prstGeom prst="rect">
                <a:avLst/>
              </a:prstGeom>
            </p:spPr>
            <p:txBody>
              <a:bodyPr wrap="none">
                <a:spAutoFit/>
              </a:bodyPr>
              <a:lstStyle/>
              <a:p>
                <a:pPr lvl="0" algn="just">
                  <a:lnSpc>
                    <a:spcPct val="150000"/>
                  </a:lnSpc>
                  <a:spcAft>
                    <a:spcPts val="600"/>
                  </a:spcAft>
                  <a:defRPr/>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sup>
                          </m:s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den>
                      </m:f>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047568" y="4866263"/>
                <a:ext cx="2791918" cy="218072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1085381" y="5541874"/>
                <a:ext cx="4477636" cy="904158"/>
              </a:xfrm>
              <a:prstGeom prst="rect">
                <a:avLst/>
              </a:prstGeom>
            </p:spPr>
            <p:txBody>
              <a:bodyPr wrap="none">
                <a:spAutoFit/>
              </a:bodyPr>
              <a:lstStyle/>
              <a:p>
                <a:pPr lvl="0" algn="just">
                  <a:lnSpc>
                    <a:spcPct val="150000"/>
                  </a:lnSpc>
                  <a:spcAft>
                    <a:spcPts val="600"/>
                  </a:spcAft>
                  <a:defRPr/>
                </a:pPr>
                <a:r>
                  <a:rPr lang="en-US" sz="4000" smtClean="0">
                    <a:solidFill>
                      <a:schemeClr val="bg1"/>
                    </a:solidFill>
                    <a:latin typeface="Times New Roman" panose="02020603050405020304" pitchFamily="18" charset="0"/>
                    <a:ea typeface="Times New Roman" panose="02020603050405020304" pitchFamily="18" charset="0"/>
                  </a:rPr>
                  <a:t>C.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8</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xy</m:t>
                    </m:r>
                  </m:oMath>
                </a14:m>
                <a:r>
                  <a:rPr lang="en-US" sz="4000">
                    <a:solidFill>
                      <a:schemeClr val="bg1"/>
                    </a:solidFill>
                    <a:effectLst/>
                    <a:latin typeface="Times New Roman" panose="02020603050405020304" pitchFamily="18" charset="0"/>
                    <a:ea typeface="Times New Roman" panose="02020603050405020304" pitchFamily="18" charset="0"/>
                  </a:rPr>
                  <a:t> </a:t>
                </a:r>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085381" y="5541874"/>
                <a:ext cx="4477636" cy="904158"/>
              </a:xfrm>
              <a:prstGeom prst="rect">
                <a:avLst/>
              </a:prstGeom>
              <a:blipFill>
                <a:blip r:embed="rId7"/>
                <a:stretch>
                  <a:fillRect l="-4762" b="-29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403385" y="6342892"/>
                <a:ext cx="4080284" cy="3717043"/>
              </a:xfrm>
              <a:prstGeom prst="rect">
                <a:avLst/>
              </a:prstGeom>
            </p:spPr>
            <p:txBody>
              <a:bodyPr wrap="none">
                <a:spAutoFit/>
              </a:bodyPr>
              <a:lstStyle/>
              <a:p>
                <a:pPr marL="30480" marR="30480" lvl="0" algn="just">
                  <a:lnSpc>
                    <a:spcPct val="250000"/>
                  </a:lnSpc>
                  <a:spcAft>
                    <a:spcPts val="1200"/>
                  </a:spcAft>
                  <a:defRPr/>
                </a:pPr>
                <a14:m>
                  <m:oMathPara xmlns:m="http://schemas.openxmlformats.org/officeDocument/2006/math">
                    <m:oMathParaPr>
                      <m:jc m:val="centerGroup"/>
                    </m:oMathParaPr>
                    <m:oMath xmlns:m="http://schemas.openxmlformats.org/officeDocument/2006/math">
                      <m:r>
                        <a:rPr lang="en-US" sz="44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44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4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sSup>
                            <m:sSupPr>
                              <m:ctrlPr>
                                <a:rPr lang="en-US" sz="44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4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4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m:rPr>
                                  <m:sty m:val="p"/>
                                </m:rP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sup>
                          </m:sSup>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den>
                      </m:f>
                    </m:oMath>
                  </m:oMathPara>
                </a14:m>
                <a:endParaRPr kumimoji="0" lang="en-US" sz="4300" b="0"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403385" y="6342892"/>
                <a:ext cx="4080284" cy="371704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920014" y="7468791"/>
                <a:ext cx="3033774" cy="1821076"/>
              </a:xfrm>
              <a:prstGeom prst="rect">
                <a:avLst/>
              </a:prstGeom>
            </p:spPr>
            <p:txBody>
              <a:bodyPr wrap="squar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𝐷</m:t>
                      </m:r>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num>
                        <m:den>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920014" y="7468791"/>
                <a:ext cx="3033774" cy="1821076"/>
              </a:xfrm>
              <a:prstGeom prst="rect">
                <a:avLst/>
              </a:prstGeom>
              <a:blipFill>
                <a:blip r:embed="rId9"/>
                <a:stretch>
                  <a:fillRect/>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2895403" y="2857500"/>
            <a:ext cx="12268397" cy="1131079"/>
          </a:xfrm>
          <a:prstGeom prst="rect">
            <a:avLst/>
          </a:prstGeom>
        </p:spPr>
        <p:txBody>
          <a:bodyPr wrap="square">
            <a:spAutoFit/>
          </a:bodyPr>
          <a:lstStyle/>
          <a:p>
            <a:pPr marL="30480" marR="30480" lvl="0" algn="just">
              <a:lnSpc>
                <a:spcPct val="150000"/>
              </a:lnSpc>
            </a:pPr>
            <a:r>
              <a:rPr kumimoji="0" lang="vi-VN" sz="45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rPr>
              <a:t>Câu </a:t>
            </a:r>
            <a:r>
              <a:rPr kumimoji="0" lang="en-US" sz="45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rPr>
              <a:t>2</a:t>
            </a:r>
            <a:r>
              <a:rPr kumimoji="0" lang="vi-VN" sz="45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rPr>
              <a:t>. </a:t>
            </a:r>
            <a:r>
              <a:rPr lang="en-US" sz="4500">
                <a:solidFill>
                  <a:prstClr val="white"/>
                </a:solidFill>
                <a:latin typeface="Arial" panose="020B0604020202020204" pitchFamily="34" charset="0"/>
                <a:ea typeface="Times New Roman" panose="02020603050405020304" pitchFamily="18" charset="0"/>
                <a:cs typeface="Arial" panose="020B0604020202020204" pitchFamily="34" charset="0"/>
              </a:rPr>
              <a:t>Biểu thức nào sau đây là một đa thức?</a:t>
            </a:r>
            <a:endParaRPr kumimoji="0" lang="en-US" sz="45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2613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025914" y="2400299"/>
            <a:ext cx="14966686"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2141284" y="819150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229710" y="8124309"/>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4163365" y="5702428"/>
                <a:ext cx="2352503" cy="1903983"/>
              </a:xfrm>
              <a:prstGeom prst="rect">
                <a:avLst/>
              </a:prstGeom>
            </p:spPr>
            <p:txBody>
              <a:bodyPr wrap="none">
                <a:spAutoFit/>
              </a:bodyPr>
              <a:lstStyle/>
              <a:p>
                <a:pPr lvl="0" algn="just">
                  <a:lnSpc>
                    <a:spcPct val="150000"/>
                  </a:lnSpc>
                  <a:spcAft>
                    <a:spcPts val="600"/>
                  </a:spcAft>
                  <a:defRPr/>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m:t>
                          </m:r>
                        </m:num>
                        <m:den>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9</m:t>
                          </m:r>
                        </m:den>
                      </m:f>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m:t>
                          </m:r>
                        </m:sup>
                      </m:sSup>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163365" y="5702428"/>
                <a:ext cx="2352503" cy="19039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2101729" y="7830584"/>
                <a:ext cx="2749342" cy="1898020"/>
              </a:xfrm>
              <a:prstGeom prst="rect">
                <a:avLst/>
              </a:prstGeom>
            </p:spPr>
            <p:txBody>
              <a:bodyPr wrap="none">
                <a:spAutoFit/>
              </a:bodyPr>
              <a:lstStyle/>
              <a:p>
                <a:pPr lvl="0" algn="just">
                  <a:lnSpc>
                    <a:spcPct val="150000"/>
                  </a:lnSpc>
                  <a:spcAft>
                    <a:spcPts val="600"/>
                  </a:spcAft>
                  <a:defRPr/>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𝐷</m:t>
                      </m:r>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m:t>
                          </m:r>
                        </m:sup>
                      </m:sSup>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2101729" y="7830584"/>
                <a:ext cx="2749342" cy="18980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733800" y="6896100"/>
                <a:ext cx="3045385" cy="3415359"/>
              </a:xfrm>
              <a:prstGeom prst="rect">
                <a:avLst/>
              </a:prstGeom>
            </p:spPr>
            <p:txBody>
              <a:bodyPr wrap="none">
                <a:spAutoFit/>
              </a:bodyPr>
              <a:lstStyle/>
              <a:p>
                <a:pPr marL="30480" marR="30480" lvl="0" algn="just">
                  <a:lnSpc>
                    <a:spcPct val="250000"/>
                  </a:lnSpc>
                  <a:spcAft>
                    <a:spcPts val="1200"/>
                  </a:spcAft>
                  <a:defRPr/>
                </a:pPr>
                <a14:m>
                  <m:oMathPara xmlns:m="http://schemas.openxmlformats.org/officeDocument/2006/math">
                    <m:oMathParaPr>
                      <m:jc m:val="centerGroup"/>
                    </m:oMathParaPr>
                    <m:oMath xmlns:m="http://schemas.openxmlformats.org/officeDocument/2006/math">
                      <m:r>
                        <a:rPr lang="en-US" sz="44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44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4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sSup>
                        <m:sSupPr>
                          <m:ctrlPr>
                            <a:rPr lang="en-US" sz="44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44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4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m:t>
                          </m:r>
                        </m:sup>
                      </m:sSup>
                    </m:oMath>
                  </m:oMathPara>
                </a14:m>
                <a:endParaRPr kumimoji="0" lang="en-US" sz="4300" b="0"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733800" y="6896100"/>
                <a:ext cx="3045385" cy="341535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125524" y="6271249"/>
                <a:ext cx="2419928" cy="1015663"/>
              </a:xfrm>
              <a:prstGeom prst="rect">
                <a:avLst/>
              </a:prstGeom>
            </p:spPr>
            <p:txBody>
              <a:bodyPr wrap="squar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𝐶</m:t>
                      </m:r>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40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m:t>
                          </m:r>
                        </m:sup>
                      </m:sSup>
                    </m:oMath>
                  </m:oMathPara>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125524" y="6271249"/>
                <a:ext cx="2419928" cy="1015663"/>
              </a:xfrm>
              <a:prstGeom prst="rect">
                <a:avLst/>
              </a:prstGeom>
              <a:blipFill>
                <a:blip r:embed="rId8"/>
                <a:stretch>
                  <a:fillRect/>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8" name="Group 7"/>
          <p:cNvGrpSpPr/>
          <p:nvPr/>
        </p:nvGrpSpPr>
        <p:grpSpPr>
          <a:xfrm>
            <a:off x="2333673" y="2668875"/>
            <a:ext cx="14354127" cy="2398425"/>
            <a:chOff x="2286000" y="2287875"/>
            <a:chExt cx="14354127" cy="2398425"/>
          </a:xfrm>
        </p:grpSpPr>
        <p:sp>
          <p:nvSpPr>
            <p:cNvPr id="12" name="Rectangle 11"/>
            <p:cNvSpPr/>
            <p:nvPr/>
          </p:nvSpPr>
          <p:spPr>
            <a:xfrm>
              <a:off x="2286000" y="2516475"/>
              <a:ext cx="14354127" cy="2169825"/>
            </a:xfrm>
            <a:prstGeom prst="rect">
              <a:avLst/>
            </a:prstGeom>
          </p:spPr>
          <p:txBody>
            <a:bodyPr wrap="square">
              <a:spAutoFit/>
            </a:bodyPr>
            <a:lstStyle/>
            <a:p>
              <a:pPr algn="just">
                <a:lnSpc>
                  <a:spcPct val="150000"/>
                </a:lnSpc>
                <a:spcAft>
                  <a:spcPts val="0"/>
                </a:spcAft>
              </a:pPr>
              <a:r>
                <a:rPr kumimoji="0" lang="en-US" sz="4500" b="1" i="0" u="none" strike="noStrike" kern="1200" cap="none" spc="0" normalizeH="0" baseline="0" noProof="0" smtClean="0">
                  <a:ln>
                    <a:noFill/>
                  </a:ln>
                  <a:solidFill>
                    <a:schemeClr val="bg1"/>
                  </a:solidFill>
                  <a:effectLst/>
                  <a:uLnTx/>
                  <a:uFillTx/>
                  <a:latin typeface="Arial" panose="020B0604020202020204" pitchFamily="34" charset="0"/>
                  <a:ea typeface="Dotum" panose="020B0600000101010101" pitchFamily="34" charset="-127"/>
                  <a:cs typeface="Arial" panose="020B0604020202020204" pitchFamily="34" charset="0"/>
                </a:rPr>
                <a:t>Câu 3. </a:t>
              </a:r>
              <a:r>
                <a:rPr lang="en-US" sz="4500" smtClean="0">
                  <a:solidFill>
                    <a:schemeClr val="bg1"/>
                  </a:solidFill>
                  <a:latin typeface="Arial" panose="020B0604020202020204" pitchFamily="34" charset="0"/>
                  <a:ea typeface="Times New Roman" panose="02020603050405020304" pitchFamily="18" charset="0"/>
                  <a:cs typeface="Arial" panose="020B0604020202020204" pitchFamily="34" charset="0"/>
                </a:rPr>
                <a:t>Cho                                       . </a:t>
              </a:r>
              <a:r>
                <a:rPr lang="en-US" sz="45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Biểu </a:t>
              </a:r>
              <a:r>
                <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rPr>
                <a:t>thức thu gọn của N là?</a:t>
              </a:r>
              <a:endParaRPr lang="en-US" sz="45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5354975" y="2287875"/>
                  <a:ext cx="6460999" cy="16482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N</m:t>
                        </m:r>
                        <m: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num>
                              <m:den>
                                <m: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4</m:t>
                                </m:r>
                              </m:den>
                            </m:f>
                            <m:r>
                              <m:rPr>
                                <m:sty m:val="p"/>
                              </m:rP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4</m:t>
                                </m:r>
                              </m:sup>
                            </m:sSup>
                          </m:e>
                        </m:d>
                        <m: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6</m:t>
                                </m:r>
                              </m:num>
                              <m:den>
                                <m: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9</m:t>
                                </m:r>
                              </m:den>
                            </m:f>
                            <m:sSup>
                              <m:sSupPr>
                                <m:ctrlP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45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e>
                        </m:d>
                      </m:oMath>
                    </m:oMathPara>
                  </a14:m>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5354975" y="2287875"/>
                  <a:ext cx="6460999" cy="1648272"/>
                </a:xfrm>
                <a:prstGeom prst="rect">
                  <a:avLst/>
                </a:prstGeom>
                <a:blipFill>
                  <a:blip r:embed="rId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03122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95484" y="2400299"/>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277330" y="8205158"/>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2194011" y="8219894"/>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2711879" y="6249943"/>
                <a:ext cx="5324406" cy="1015663"/>
              </a:xfrm>
              <a:prstGeom prst="rect">
                <a:avLst/>
              </a:prstGeom>
            </p:spPr>
            <p:txBody>
              <a:bodyPr wrap="none">
                <a:spAutoFit/>
              </a:bodyPr>
              <a:lstStyle/>
              <a:p>
                <a:pPr lvl="0" algn="just">
                  <a:lnSpc>
                    <a:spcPct val="150000"/>
                  </a:lnSpc>
                  <a:spcAft>
                    <a:spcPts val="600"/>
                  </a:spcAft>
                  <a:defRPr/>
                </a:pP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10</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oMath>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711879" y="6249943"/>
                <a:ext cx="5324406" cy="1015663"/>
              </a:xfrm>
              <a:prstGeom prst="rect">
                <a:avLst/>
              </a:prstGeom>
              <a:blipFill>
                <a:blip r:embed="rId6"/>
                <a:stretch>
                  <a:fillRect l="-4124"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321847" y="7930396"/>
                <a:ext cx="1926553" cy="1785104"/>
              </a:xfrm>
              <a:prstGeom prst="rect">
                <a:avLst/>
              </a:prstGeom>
            </p:spPr>
            <p:txBody>
              <a:bodyPr wrap="none">
                <a:spAutoFit/>
              </a:bodyPr>
              <a:lstStyle/>
              <a:p>
                <a:pPr lvl="0">
                  <a:lnSpc>
                    <a:spcPct val="250000"/>
                  </a:lnSpc>
                  <a:spcAft>
                    <a:spcPts val="800"/>
                  </a:spcAft>
                  <a:defRPr/>
                </a:pPr>
                <a:r>
                  <a:rPr lang="en-US" sz="4400">
                    <a:solidFill>
                      <a:schemeClr val="bg1"/>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44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r>
                      <a:rPr lang="en-US" sz="44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oMath>
                </a14:m>
                <a:endParaRPr kumimoji="0" lang="en-US" sz="43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321847" y="7930396"/>
                <a:ext cx="1926553" cy="1785104"/>
              </a:xfrm>
              <a:prstGeom prst="rect">
                <a:avLst/>
              </a:prstGeom>
              <a:blipFill>
                <a:blip r:embed="rId7"/>
                <a:stretch>
                  <a:fillRect l="-129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2310357" y="8008084"/>
                <a:ext cx="2267352" cy="1631216"/>
              </a:xfrm>
              <a:prstGeom prst="rect">
                <a:avLst/>
              </a:prstGeom>
            </p:spPr>
            <p:txBody>
              <a:bodyPr wrap="none">
                <a:spAutoFit/>
              </a:bodyPr>
              <a:lstStyle/>
              <a:p>
                <a:pPr lvl="0">
                  <a:lnSpc>
                    <a:spcPct val="250000"/>
                  </a:lnSpc>
                  <a:spcAft>
                    <a:spcPts val="800"/>
                  </a:spcAft>
                  <a:defRPr/>
                </a:pP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oMath>
                </a14:m>
                <a:endParaRPr kumimoji="0" lang="en-US" sz="40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310357" y="8008084"/>
                <a:ext cx="2267352" cy="1631216"/>
              </a:xfrm>
              <a:prstGeom prst="rect">
                <a:avLst/>
              </a:prstGeom>
              <a:blipFill>
                <a:blip r:embed="rId8"/>
                <a:stretch>
                  <a:fillRect l="-9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995101" y="6183435"/>
                <a:ext cx="3033774" cy="1015663"/>
              </a:xfrm>
              <a:prstGeom prst="rect">
                <a:avLst/>
              </a:prstGeom>
            </p:spPr>
            <p:txBody>
              <a:bodyPr wrap="square">
                <a:spAutoFit/>
              </a:bodyPr>
              <a:lstStyle/>
              <a:p>
                <a:pPr lvl="0" algn="just">
                  <a:lnSpc>
                    <a:spcPct val="150000"/>
                  </a:lnSpc>
                  <a:defRPr/>
                </a:pP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oMath>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995101" y="6183435"/>
                <a:ext cx="3033774" cy="1015663"/>
              </a:xfrm>
              <a:prstGeom prst="rect">
                <a:avLst/>
              </a:prstGeom>
              <a:blipFill>
                <a:blip r:embed="rId9"/>
                <a:stretch>
                  <a:fillRect l="-7243" b="-13772"/>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mc:AlternateContent xmlns:mc="http://schemas.openxmlformats.org/markup-compatibility/2006" xmlns:a14="http://schemas.microsoft.com/office/drawing/2010/main">
        <mc:Choice Requires="a14">
          <p:sp>
            <p:nvSpPr>
              <p:cNvPr id="12" name="Rectangle 11"/>
              <p:cNvSpPr/>
              <p:nvPr/>
            </p:nvSpPr>
            <p:spPr>
              <a:xfrm>
                <a:off x="2518741" y="2821275"/>
                <a:ext cx="13919301" cy="2169825"/>
              </a:xfrm>
              <a:prstGeom prst="rect">
                <a:avLst/>
              </a:prstGeom>
            </p:spPr>
            <p:txBody>
              <a:bodyPr wrap="square">
                <a:spAutoFit/>
              </a:bodyPr>
              <a:lstStyle/>
              <a:p>
                <a:pPr algn="just">
                  <a:lnSpc>
                    <a:spcPct val="150000"/>
                  </a:lnSpc>
                  <a:spcAft>
                    <a:spcPts val="0"/>
                  </a:spcAft>
                </a:pPr>
                <a:r>
                  <a:rPr kumimoji="0" lang="en-US" sz="4500" b="1"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Câu </a:t>
                </a:r>
                <a:r>
                  <a:rPr kumimoji="0" lang="en-US" sz="4500" b="1"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4. </a:t>
                </a:r>
                <a:r>
                  <a:rPr lang="en-US" sz="4500" smtClean="0">
                    <a:solidFill>
                      <a:schemeClr val="bg1"/>
                    </a:solidFill>
                    <a:latin typeface="Arial" panose="020B0604020202020204" pitchFamily="34" charset="0"/>
                    <a:ea typeface="Times New Roman" panose="02020603050405020304" pitchFamily="18" charset="0"/>
                    <a:cs typeface="Arial" panose="020B0604020202020204" pitchFamily="34" charset="0"/>
                  </a:rPr>
                  <a:t>Tổng của hai đa thức </a:t>
                </a:r>
                <a14:m>
                  <m:oMath xmlns:m="http://schemas.openxmlformats.org/officeDocument/2006/math">
                    <m:r>
                      <m:rPr>
                        <m:sty m:val="p"/>
                      </m:rP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m:t>
                    </m:r>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m:rPr>
                        <m:sty m:val="p"/>
                      </m:rP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Q</m:t>
                    </m:r>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en-US"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5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sz="45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518741" y="2821275"/>
                <a:ext cx="13919301" cy="2169825"/>
              </a:xfrm>
              <a:prstGeom prst="rect">
                <a:avLst/>
              </a:prstGeom>
              <a:blipFill>
                <a:blip r:embed="rId10"/>
                <a:stretch>
                  <a:fillRect l="-1839" b="-7022"/>
                </a:stretch>
              </a:blipFill>
            </p:spPr>
            <p:txBody>
              <a:bodyPr/>
              <a:lstStyle/>
              <a:p>
                <a:r>
                  <a:rPr lang="en-US">
                    <a:noFill/>
                  </a:rPr>
                  <a:t> </a:t>
                </a:r>
              </a:p>
            </p:txBody>
          </p:sp>
        </mc:Fallback>
      </mc:AlternateContent>
    </p:spTree>
    <p:extLst>
      <p:ext uri="{BB962C8B-B14F-4D97-AF65-F5344CB8AC3E}">
        <p14:creationId xmlns:p14="http://schemas.microsoft.com/office/powerpoint/2010/main" val="395612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1659230" y="2082206"/>
            <a:ext cx="15333370" cy="443289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9829800" y="7378246"/>
            <a:ext cx="2922968" cy="18038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3792200" y="7378246"/>
            <a:ext cx="2928719" cy="18038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5735653" y="7378246"/>
            <a:ext cx="2922968" cy="18038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752600" y="7378247"/>
            <a:ext cx="2922968" cy="18038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 name="Rectangle 2"/>
              <p:cNvSpPr/>
              <p:nvPr/>
            </p:nvSpPr>
            <p:spPr>
              <a:xfrm>
                <a:off x="2268830" y="2310806"/>
                <a:ext cx="12779583" cy="3620607"/>
              </a:xfrm>
              <a:prstGeom prst="rect">
                <a:avLst/>
              </a:prstGeom>
            </p:spPr>
            <p:txBody>
              <a:bodyPr wrap="square">
                <a:spAutoFit/>
              </a:bodyPr>
              <a:lstStyle/>
              <a:p>
                <a:pPr algn="just">
                  <a:lnSpc>
                    <a:spcPct val="150000"/>
                  </a:lnSpc>
                  <a:spcAft>
                    <a:spcPts val="0"/>
                  </a:spcAft>
                </a:pPr>
                <a:r>
                  <a:rPr kumimoji="0" lang="en-US" sz="3800" b="1"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Câu 5.</a:t>
                </a:r>
                <a:r>
                  <a:rPr kumimoji="0" lang="en-US" sz="38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US" sz="38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Cho </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hai đa thức:</a:t>
                </a:r>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m:t>
                      </m:r>
                      <m:d>
                        <m:dPr>
                          <m:ctrlP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d>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sup>
                      </m:sSup>
                      <m: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Q</m:t>
                      </m:r>
                      <m:d>
                        <m:dPr>
                          <m:ctrlP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d>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sup>
                      </m:sSup>
                      <m: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2017</m:t>
                      </m:r>
                    </m:oMath>
                  </m:oMathPara>
                </a14:m>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Giá trị của </a:t>
                </a:r>
                <a14:m>
                  <m:oMath xmlns:m="http://schemas.openxmlformats.org/officeDocument/2006/math">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m:t>
                    </m:r>
                    <m:d>
                      <m:dPr>
                        <m:ctrlP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d>
                    <m: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Q</m:t>
                    </m:r>
                    <m:d>
                      <m:dPr>
                        <m:ctrlPr>
                          <a:rPr lang="en-US" sz="38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8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e>
                    </m:d>
                  </m:oMath>
                </a14:m>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biết </a:t>
                </a:r>
                <a:r>
                  <a:rPr lang="en-US" sz="38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rằng</a:t>
                </a:r>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268830" y="2310806"/>
                <a:ext cx="12779583" cy="3620607"/>
              </a:xfrm>
              <a:prstGeom prst="rect">
                <a:avLst/>
              </a:prstGeom>
              <a:blipFill>
                <a:blip r:embed="rId5"/>
                <a:stretch>
                  <a:fillRect l="-1574" b="-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164951" y="7733554"/>
                <a:ext cx="1983941" cy="111825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.2019</m:t>
                      </m:r>
                    </m:oMath>
                  </m:oMathPara>
                </a14:m>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164951" y="7733554"/>
                <a:ext cx="1983941" cy="111825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0250992" y="7693353"/>
                <a:ext cx="1982274" cy="111825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𝐶</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2010</m:t>
                      </m:r>
                    </m:oMath>
                  </m:oMathPara>
                </a14:m>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250992" y="7693353"/>
                <a:ext cx="1982274" cy="111825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187887" y="7703990"/>
                <a:ext cx="2003947" cy="111825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𝐵</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1010</m:t>
                      </m:r>
                    </m:oMath>
                  </m:oMathPara>
                </a14:m>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187887" y="7703990"/>
                <a:ext cx="2003947" cy="111825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4299445" y="7703991"/>
                <a:ext cx="2024400" cy="1118255"/>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𝐷</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1009</m:t>
                      </m:r>
                    </m:oMath>
                  </m:oMathPara>
                </a14:m>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4299445" y="7703991"/>
                <a:ext cx="2024400" cy="1118255"/>
              </a:xfrm>
              <a:prstGeom prst="rect">
                <a:avLst/>
              </a:prstGeom>
              <a:blipFill>
                <a:blip r:embed="rId9"/>
                <a:stretch>
                  <a:fillRect/>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mc:AlternateContent xmlns:mc="http://schemas.openxmlformats.org/markup-compatibility/2006" xmlns:a14="http://schemas.microsoft.com/office/drawing/2010/main">
        <mc:Choice Requires="a14">
          <p:sp>
            <p:nvSpPr>
              <p:cNvPr id="8" name="Rectangle 7"/>
              <p:cNvSpPr/>
              <p:nvPr/>
            </p:nvSpPr>
            <p:spPr>
              <a:xfrm>
                <a:off x="9090467" y="4499550"/>
                <a:ext cx="7351563" cy="1754904"/>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2008×2010</m:t>
                          </m:r>
                          <m: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2007+2008×2009</m:t>
                          </m:r>
                        </m:den>
                      </m:f>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+1</m:t>
                          </m:r>
                        </m:e>
                      </m:d>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oMath>
                  </m:oMathPara>
                </a14:m>
                <a:endParaRPr lang="en-US" sz="3800">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9090467" y="4499550"/>
                <a:ext cx="7351563" cy="1754904"/>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4680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190838" y="571500"/>
            <a:ext cx="15954162" cy="8897701"/>
            <a:chOff x="0" y="-47625"/>
            <a:chExt cx="3988629" cy="2032319"/>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6781800" y="1953828"/>
            <a:ext cx="3692654" cy="123974"/>
          </a:xfrm>
          <a:custGeom>
            <a:avLst/>
            <a:gdLst/>
            <a:ahLst/>
            <a:cxnLst/>
            <a:rect l="l" t="t" r="r" b="b"/>
            <a:pathLst>
              <a:path w="5369883" h="147672">
                <a:moveTo>
                  <a:pt x="0" y="0"/>
                </a:moveTo>
                <a:lnTo>
                  <a:pt x="5369884" y="0"/>
                </a:lnTo>
                <a:lnTo>
                  <a:pt x="5369884" y="147672"/>
                </a:lnTo>
                <a:lnTo>
                  <a:pt x="0" y="14767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3" name="Freeform 13"/>
          <p:cNvSpPr/>
          <p:nvPr/>
        </p:nvSpPr>
        <p:spPr>
          <a:xfrm rot="3033305">
            <a:off x="716630" y="40527"/>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5">
              <a:extLst>
                <a:ext uri="{96DAC541-7B7A-43D3-8B79-37D633B846F1}">
                  <asvg:svgBlip xmlns="" xmlns:asvg="http://schemas.microsoft.com/office/drawing/2016/SVG/main" r:embed="rId6"/>
                </a:ext>
              </a:extLst>
            </a:blip>
            <a:stretch>
              <a:fillRect r="-53085"/>
            </a:stretch>
          </a:blipFill>
        </p:spPr>
      </p:sp>
      <p:sp>
        <p:nvSpPr>
          <p:cNvPr id="14" name="Freeform 14"/>
          <p:cNvSpPr/>
          <p:nvPr/>
        </p:nvSpPr>
        <p:spPr>
          <a:xfrm rot="18898518" flipV="1">
            <a:off x="16323216" y="8555429"/>
            <a:ext cx="1341637" cy="1274335"/>
          </a:xfrm>
          <a:custGeom>
            <a:avLst/>
            <a:gdLst/>
            <a:ahLst/>
            <a:cxnLst/>
            <a:rect l="l" t="t" r="r" b="b"/>
            <a:pathLst>
              <a:path w="2161530" h="2048050">
                <a:moveTo>
                  <a:pt x="0" y="2048050"/>
                </a:moveTo>
                <a:lnTo>
                  <a:pt x="2161531" y="2048050"/>
                </a:lnTo>
                <a:lnTo>
                  <a:pt x="2161531" y="0"/>
                </a:lnTo>
                <a:lnTo>
                  <a:pt x="0" y="0"/>
                </a:lnTo>
                <a:lnTo>
                  <a:pt x="0" y="204805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Rectangle 14"/>
          <p:cNvSpPr/>
          <p:nvPr/>
        </p:nvSpPr>
        <p:spPr>
          <a:xfrm>
            <a:off x="5889456" y="909739"/>
            <a:ext cx="5747086" cy="1015663"/>
          </a:xfrm>
          <a:prstGeom prst="rect">
            <a:avLst/>
          </a:prstGeom>
        </p:spPr>
        <p:txBody>
          <a:bodyPr wrap="none">
            <a:spAutoFit/>
          </a:bodyPr>
          <a:lstStyle/>
          <a:p>
            <a:pPr lvl="0" algn="just">
              <a:lnSpc>
                <a:spcPct val="150000"/>
              </a:lnSpc>
              <a:tabLst>
                <a:tab pos="360045" algn="l"/>
                <a:tab pos="720090" algn="l"/>
              </a:tabLst>
              <a:defRPr/>
            </a:pPr>
            <a:r>
              <a:rPr lang="nl-NL" sz="4000" b="1">
                <a:solidFill>
                  <a:srgbClr val="C00000"/>
                </a:solidFill>
                <a:latin typeface="Arial" panose="020B0604020202020204" pitchFamily="34" charset="0"/>
                <a:ea typeface="Calibri" panose="020F0502020204030204" pitchFamily="34" charset="0"/>
                <a:cs typeface="Arial" panose="020B0604020202020204" pitchFamily="34" charset="0"/>
              </a:rPr>
              <a:t>Bài tập </a:t>
            </a:r>
            <a:r>
              <a:rPr lang="nl-NL" sz="4000" b="1" smtClean="0">
                <a:solidFill>
                  <a:srgbClr val="C00000"/>
                </a:solidFill>
                <a:latin typeface="Arial" panose="020B0604020202020204" pitchFamily="34" charset="0"/>
                <a:ea typeface="Calibri" panose="020F0502020204030204" pitchFamily="34" charset="0"/>
                <a:cs typeface="Arial" panose="020B0604020202020204" pitchFamily="34" charset="0"/>
              </a:rPr>
              <a:t>1.18 </a:t>
            </a:r>
            <a:r>
              <a:rPr lang="nl-NL" sz="4000" b="1">
                <a:solidFill>
                  <a:srgbClr val="C00000"/>
                </a:solidFill>
                <a:latin typeface="Arial" panose="020B0604020202020204" pitchFamily="34" charset="0"/>
                <a:ea typeface="Calibri" panose="020F0502020204030204" pitchFamily="34" charset="0"/>
                <a:cs typeface="Arial" panose="020B0604020202020204" pitchFamily="34" charset="0"/>
              </a:rPr>
              <a:t>(</a:t>
            </a:r>
            <a:r>
              <a:rPr lang="nl-NL" sz="4000" b="1" smtClean="0">
                <a:solidFill>
                  <a:srgbClr val="C00000"/>
                </a:solidFill>
                <a:latin typeface="Arial" panose="020B0604020202020204" pitchFamily="34" charset="0"/>
                <a:ea typeface="Calibri" panose="020F0502020204030204" pitchFamily="34" charset="0"/>
                <a:cs typeface="Arial" panose="020B0604020202020204" pitchFamily="34" charset="0"/>
              </a:rPr>
              <a:t>SGK-tr17</a:t>
            </a:r>
            <a:r>
              <a:rPr lang="nl-NL" sz="4000" b="1">
                <a:solidFill>
                  <a:srgbClr val="C00000"/>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19" name="Rectangle 18"/>
          <p:cNvSpPr/>
          <p:nvPr/>
        </p:nvSpPr>
        <p:spPr>
          <a:xfrm>
            <a:off x="1669673" y="2357109"/>
            <a:ext cx="4273927" cy="677108"/>
          </a:xfrm>
          <a:prstGeom prst="rect">
            <a:avLst/>
          </a:prstGeom>
        </p:spPr>
        <p:txBody>
          <a:bodyPr wrap="none">
            <a:spAutoFit/>
          </a:bodyPr>
          <a:lstStyle/>
          <a:p>
            <a:r>
              <a:rPr lang="en-US" sz="3800">
                <a:solidFill>
                  <a:srgbClr val="000000"/>
                </a:solidFill>
                <a:latin typeface="Arial" panose="020B0604020202020204" pitchFamily="34" charset="0"/>
                <a:cs typeface="Arial" panose="020B0604020202020204" pitchFamily="34" charset="0"/>
              </a:rPr>
              <a:t>Cho các biểu </a:t>
            </a:r>
            <a:r>
              <a:rPr lang="en-US" sz="3800" smtClean="0">
                <a:solidFill>
                  <a:srgbClr val="000000"/>
                </a:solidFill>
                <a:latin typeface="Arial" panose="020B0604020202020204" pitchFamily="34" charset="0"/>
                <a:cs typeface="Arial" panose="020B0604020202020204" pitchFamily="34" charset="0"/>
              </a:rPr>
              <a:t>thức:</a:t>
            </a:r>
            <a:endParaRPr lang="en-US" sz="38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2118468" y="3259962"/>
                <a:ext cx="14112132" cy="12739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r>
                        <m:rPr>
                          <m:sty m:val="p"/>
                        </m:rP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rad>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r>
                        <m:rPr>
                          <m:sty m:val="p"/>
                        </m:rP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latin typeface="Cambria Math" panose="02040503050406030204" pitchFamily="18" charset="0"/>
                              <a:ea typeface="Calibri" panose="020F0502020204030204" pitchFamily="34" charset="0"/>
                              <a:cs typeface="Times New Roman" panose="02020603050405020304" pitchFamily="18" charset="0"/>
                            </a:rPr>
                          </m:ctrlPr>
                        </m:fPr>
                        <m:num>
                          <m:r>
                            <a:rPr lang="fr-FR" sz="3800">
                              <a:latin typeface="Cambria Math" panose="02040503050406030204" pitchFamily="18" charset="0"/>
                              <a:ea typeface="Calibri" panose="020F0502020204030204" pitchFamily="34" charset="0"/>
                              <a:cs typeface="Times New Roman" panose="02020603050405020304" pitchFamily="18" charset="0"/>
                            </a:rPr>
                            <m:t>1</m:t>
                          </m:r>
                        </m:num>
                        <m:den>
                          <m:r>
                            <m:rPr>
                              <m:sty m:val="p"/>
                            </m:rPr>
                            <a:rPr lang="fr-FR" sz="3800">
                              <a:latin typeface="Cambria Math" panose="02040503050406030204" pitchFamily="18" charset="0"/>
                              <a:ea typeface="Calibri" panose="020F0502020204030204" pitchFamily="34" charset="0"/>
                              <a:cs typeface="Times New Roman" panose="02020603050405020304" pitchFamily="18" charset="0"/>
                            </a:rPr>
                            <m:t>x</m:t>
                          </m:r>
                        </m:den>
                      </m:f>
                      <m:sSup>
                        <m:sSupPr>
                          <m:ctrlPr>
                            <a:rPr lang="en-US" sz="38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latin typeface="Cambria Math" panose="02040503050406030204" pitchFamily="18" charset="0"/>
                              <a:ea typeface="Calibri" panose="020F0502020204030204" pitchFamily="34" charset="0"/>
                              <a:cs typeface="Times New Roman" panose="02020603050405020304" pitchFamily="18" charset="0"/>
                            </a:rPr>
                            <m:t>y</m:t>
                          </m:r>
                        </m:e>
                        <m:sup>
                          <m:r>
                            <a:rPr lang="fr-FR" sz="3800">
                              <a:latin typeface="Cambria Math" panose="02040503050406030204" pitchFamily="18" charset="0"/>
                              <a:ea typeface="Calibri" panose="020F0502020204030204" pitchFamily="34" charset="0"/>
                              <a:cs typeface="Times New Roman" panose="02020603050405020304" pitchFamily="18" charset="0"/>
                            </a:rPr>
                            <m:t>3</m:t>
                          </m:r>
                        </m:sup>
                      </m:sSup>
                      <m:r>
                        <a:rPr lang="en-US" sz="3800" b="0" i="1" smtClean="0">
                          <a:latin typeface="Cambria Math" panose="02040503050406030204" pitchFamily="18" charset="0"/>
                          <a:ea typeface="Calibri" panose="020F0502020204030204" pitchFamily="34" charset="0"/>
                          <a:cs typeface="Times New Roman" panose="02020603050405020304" pitchFamily="18" charset="0"/>
                        </a:rPr>
                        <m:t>;  </m:t>
                      </m:r>
                      <m:r>
                        <a:rPr lang="fr-FR" sz="3800" i="1">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800">
                          <a:latin typeface="Cambria Math" panose="02040503050406030204" pitchFamily="18" charset="0"/>
                          <a:ea typeface="Calibri" panose="020F0502020204030204" pitchFamily="34" charset="0"/>
                          <a:cs typeface="Times New Roman" panose="02020603050405020304" pitchFamily="18" charset="0"/>
                        </a:rPr>
                        <m:t>xy</m:t>
                      </m:r>
                      <m:r>
                        <a:rPr lang="fr-FR" sz="3800">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800" i="1">
                              <a:latin typeface="Cambria Math" panose="02040503050406030204" pitchFamily="18" charset="0"/>
                              <a:ea typeface="Calibri" panose="020F0502020204030204" pitchFamily="34" charset="0"/>
                              <a:cs typeface="Times New Roman" panose="02020603050405020304" pitchFamily="18" charset="0"/>
                            </a:rPr>
                          </m:ctrlPr>
                        </m:radPr>
                        <m:deg/>
                        <m:e>
                          <m:r>
                            <a:rPr lang="fr-FR" sz="3800">
                              <a:latin typeface="Cambria Math" panose="02040503050406030204" pitchFamily="18" charset="0"/>
                              <a:ea typeface="Calibri" panose="020F0502020204030204" pitchFamily="34" charset="0"/>
                              <a:cs typeface="Times New Roman" panose="02020603050405020304" pitchFamily="18" charset="0"/>
                            </a:rPr>
                            <m:t>2</m:t>
                          </m:r>
                        </m:e>
                      </m:rad>
                      <m:r>
                        <a:rPr lang="fr-FR" sz="3800">
                          <a:latin typeface="Cambria Math" panose="02040503050406030204" pitchFamily="18" charset="0"/>
                          <a:ea typeface="Calibri" panose="020F0502020204030204" pitchFamily="34" charset="0"/>
                          <a:cs typeface="Times New Roman" panose="02020603050405020304" pitchFamily="18" charset="0"/>
                        </a:rPr>
                        <m:t>;</m:t>
                      </m:r>
                      <m:r>
                        <a:rPr lang="en-US" sz="3800" b="0" i="0" smtClean="0">
                          <a:latin typeface="Cambria Math" panose="02040503050406030204" pitchFamily="18" charset="0"/>
                          <a:ea typeface="Calibri" panose="020F0502020204030204" pitchFamily="34" charset="0"/>
                          <a:cs typeface="Times New Roman" panose="02020603050405020304" pitchFamily="18" charset="0"/>
                        </a:rPr>
                        <m:t>  </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en-US" sz="38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3800" i="1">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fr-FR" sz="3800">
                                  <a:latin typeface="Cambria Math" panose="02040503050406030204" pitchFamily="18" charset="0"/>
                                  <a:ea typeface="Calibri" panose="020F0502020204030204" pitchFamily="34" charset="0"/>
                                  <a:cs typeface="Times New Roman" panose="02020603050405020304" pitchFamily="18" charset="0"/>
                                </a:rPr>
                                <m:t>x</m:t>
                              </m:r>
                            </m:e>
                          </m:rad>
                        </m:num>
                        <m:den>
                          <m:r>
                            <a:rPr lang="fr-FR" sz="3800">
                              <a:latin typeface="Cambria Math" panose="02040503050406030204" pitchFamily="18" charset="0"/>
                              <a:ea typeface="Calibri" panose="020F0502020204030204" pitchFamily="34" charset="0"/>
                              <a:cs typeface="Times New Roman" panose="02020603050405020304" pitchFamily="18" charset="0"/>
                            </a:rPr>
                            <m:t>5</m:t>
                          </m:r>
                        </m:den>
                      </m:f>
                    </m:oMath>
                  </m:oMathPara>
                </a14:m>
                <a:endParaRPr lang="en-US"/>
              </a:p>
            </p:txBody>
          </p:sp>
        </mc:Choice>
        <mc:Fallback xmlns="">
          <p:sp>
            <p:nvSpPr>
              <p:cNvPr id="21" name="Rectangle 20"/>
              <p:cNvSpPr>
                <a:spLocks noRot="1" noChangeAspect="1" noMove="1" noResize="1" noEditPoints="1" noAdjustHandles="1" noChangeArrowheads="1" noChangeShapeType="1" noTextEdit="1"/>
              </p:cNvSpPr>
              <p:nvPr/>
            </p:nvSpPr>
            <p:spPr>
              <a:xfrm>
                <a:off x="2118468" y="3259962"/>
                <a:ext cx="14112132" cy="1273938"/>
              </a:xfrm>
              <a:prstGeom prst="rect">
                <a:avLst/>
              </a:prstGeom>
              <a:blipFill>
                <a:blip r:embed="rId7"/>
                <a:stretch>
                  <a:fillRect/>
                </a:stretch>
              </a:blipFill>
            </p:spPr>
            <p:txBody>
              <a:bodyPr/>
              <a:lstStyle/>
              <a:p>
                <a:r>
                  <a:rPr lang="en-US">
                    <a:noFill/>
                  </a:rPr>
                  <a:t> </a:t>
                </a:r>
              </a:p>
            </p:txBody>
          </p:sp>
        </mc:Fallback>
      </mc:AlternateContent>
      <p:sp>
        <p:nvSpPr>
          <p:cNvPr id="22" name="Rectangle 21"/>
          <p:cNvSpPr/>
          <p:nvPr/>
        </p:nvSpPr>
        <p:spPr>
          <a:xfrm>
            <a:off x="1662219" y="4762500"/>
            <a:ext cx="15011400" cy="4478149"/>
          </a:xfrm>
          <a:prstGeom prst="rect">
            <a:avLst/>
          </a:prstGeom>
        </p:spPr>
        <p:txBody>
          <a:bodyPr wrap="square">
            <a:spAutoFit/>
          </a:bodyPr>
          <a:lstStyle/>
          <a:p>
            <a:pPr algn="just" fontAlgn="base">
              <a:lnSpc>
                <a:spcPct val="150000"/>
              </a:lnSpc>
            </a:pPr>
            <a:r>
              <a:rPr lang="vi-VN" sz="3800">
                <a:solidFill>
                  <a:srgbClr val="000000"/>
                </a:solidFill>
              </a:rPr>
              <a:t>a) Trong các biểu thức đã cho, biểu thức nào là đơn thức? Biểu thức nào không là đơn thức?</a:t>
            </a:r>
          </a:p>
          <a:p>
            <a:pPr algn="just" fontAlgn="base">
              <a:lnSpc>
                <a:spcPct val="150000"/>
              </a:lnSpc>
            </a:pPr>
            <a:r>
              <a:rPr lang="vi-VN" sz="3800">
                <a:solidFill>
                  <a:srgbClr val="000000"/>
                </a:solidFill>
              </a:rPr>
              <a:t>b) Hãy chỉ ra hệ số và phần biến của mỗi đơn thức đã cho</a:t>
            </a:r>
            <a:r>
              <a:rPr lang="vi-VN" sz="3800" smtClean="0">
                <a:solidFill>
                  <a:srgbClr val="000000"/>
                </a:solidFill>
              </a:rPr>
              <a:t>.</a:t>
            </a:r>
            <a:endParaRPr lang="en-US" sz="3800" smtClean="0">
              <a:solidFill>
                <a:srgbClr val="000000"/>
              </a:solidFill>
            </a:endParaRPr>
          </a:p>
          <a:p>
            <a:pPr algn="just" fontAlgn="base">
              <a:lnSpc>
                <a:spcPct val="150000"/>
              </a:lnSpc>
            </a:pPr>
            <a:r>
              <a:rPr lang="vi-VN" sz="3800"/>
              <a:t>c) Viết tổng tất cả các đơn thức trên để được một đa thức. Xác định bậc của đa thức đó.</a:t>
            </a:r>
            <a:endParaRPr lang="vi-VN" sz="3800" b="0" i="0">
              <a:solidFill>
                <a:srgbClr val="000000"/>
              </a:solidFill>
              <a:effectLst/>
            </a:endParaRPr>
          </a:p>
        </p:txBody>
      </p:sp>
      <p:pic>
        <p:nvPicPr>
          <p:cNvPr id="23" name="Picture 22"/>
          <p:cNvPicPr>
            <a:picLocks noChangeAspect="1"/>
          </p:cNvPicPr>
          <p:nvPr/>
        </p:nvPicPr>
        <p:blipFill>
          <a:blip r:embed="rId8"/>
          <a:stretch>
            <a:fillRect/>
          </a:stretch>
        </p:blipFill>
        <p:spPr>
          <a:xfrm>
            <a:off x="15654704" y="518338"/>
            <a:ext cx="2037829" cy="19238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anim calcmode="lin" valueType="num">
                                      <p:cBhvr>
                                        <p:cTn id="15" dur="500" fill="hold"/>
                                        <p:tgtEl>
                                          <p:spTgt spid="19"/>
                                        </p:tgtEl>
                                        <p:attrNameLst>
                                          <p:attrName>ppt_x</p:attrName>
                                        </p:attrNameLst>
                                      </p:cBhvr>
                                      <p:tavLst>
                                        <p:tav tm="0">
                                          <p:val>
                                            <p:strVal val="#ppt_x"/>
                                          </p:val>
                                        </p:tav>
                                        <p:tav tm="100000">
                                          <p:val>
                                            <p:strVal val="#ppt_x"/>
                                          </p:val>
                                        </p:tav>
                                      </p:tavLst>
                                    </p:anim>
                                    <p:anim calcmode="lin" valueType="num">
                                      <p:cBhvr>
                                        <p:cTn id="16" dur="5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anim calcmode="lin" valueType="num">
                                      <p:cBhvr>
                                        <p:cTn id="20" dur="500" fill="hold"/>
                                        <p:tgtEl>
                                          <p:spTgt spid="21"/>
                                        </p:tgtEl>
                                        <p:attrNameLst>
                                          <p:attrName>ppt_x</p:attrName>
                                        </p:attrNameLst>
                                      </p:cBhvr>
                                      <p:tavLst>
                                        <p:tav tm="0">
                                          <p:val>
                                            <p:strVal val="#ppt_x"/>
                                          </p:val>
                                        </p:tav>
                                        <p:tav tm="100000">
                                          <p:val>
                                            <p:strVal val="#ppt_x"/>
                                          </p:val>
                                        </p:tav>
                                      </p:tavLst>
                                    </p:anim>
                                    <p:anim calcmode="lin" valueType="num">
                                      <p:cBhvr>
                                        <p:cTn id="21" dur="500" fill="hold"/>
                                        <p:tgtEl>
                                          <p:spTgt spid="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strVal val="#ppt_x"/>
                                          </p:val>
                                        </p:tav>
                                        <p:tav tm="100000">
                                          <p:val>
                                            <p:strVal val="#ppt_x"/>
                                          </p:val>
                                        </p:tav>
                                      </p:tavLst>
                                    </p:anim>
                                    <p:anim calcmode="lin" valueType="num">
                                      <p:cBhvr>
                                        <p:cTn id="2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952833"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48167"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790033" y="162010"/>
            <a:ext cx="16501695" cy="9926993"/>
            <a:chOff x="0" y="-47625"/>
            <a:chExt cx="3988629" cy="2032319"/>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rot="18898518" flipV="1">
            <a:off x="15926712" y="8216735"/>
            <a:ext cx="2035443" cy="1805501"/>
          </a:xfrm>
          <a:custGeom>
            <a:avLst/>
            <a:gdLst/>
            <a:ahLst/>
            <a:cxnLst/>
            <a:rect l="l" t="t" r="r" b="b"/>
            <a:pathLst>
              <a:path w="2161530" h="2048050">
                <a:moveTo>
                  <a:pt x="0" y="2048050"/>
                </a:moveTo>
                <a:lnTo>
                  <a:pt x="2161531" y="2048050"/>
                </a:lnTo>
                <a:lnTo>
                  <a:pt x="2161531" y="0"/>
                </a:lnTo>
                <a:lnTo>
                  <a:pt x="0" y="0"/>
                </a:lnTo>
                <a:lnTo>
                  <a:pt x="0" y="2048050"/>
                </a:lnTo>
                <a:close/>
              </a:path>
            </a:pathLst>
          </a:custGeom>
          <a:blipFill>
            <a:blip r:embed="rId3">
              <a:extLst>
                <a:ext uri="{96DAC541-7B7A-43D3-8B79-37D633B846F1}">
                  <asvg:svgBlip xmlns="" xmlns:asvg="http://schemas.microsoft.com/office/drawing/2016/SVG/main" r:embed="rId6"/>
                </a:ext>
              </a:extLst>
            </a:blip>
            <a:stretch>
              <a:fillRect/>
            </a:stretch>
          </a:blipFill>
        </p:spPr>
      </p:sp>
      <p:pic>
        <p:nvPicPr>
          <p:cNvPr id="23" name="Picture 22"/>
          <p:cNvPicPr>
            <a:picLocks noChangeAspect="1"/>
          </p:cNvPicPr>
          <p:nvPr/>
        </p:nvPicPr>
        <p:blipFill>
          <a:blip r:embed="rId7"/>
          <a:stretch>
            <a:fillRect/>
          </a:stretch>
        </p:blipFill>
        <p:spPr>
          <a:xfrm>
            <a:off x="15248148" y="524185"/>
            <a:ext cx="2037829" cy="1923825"/>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247233" y="1104900"/>
                <a:ext cx="16306800" cy="6424387"/>
              </a:xfrm>
              <a:prstGeom prst="rect">
                <a:avLst/>
              </a:prstGeom>
            </p:spPr>
            <p:txBody>
              <a:bodyPr wrap="square">
                <a:spAutoFit/>
              </a:bodyPr>
              <a:lstStyle/>
              <a:p>
                <a:pPr algn="just">
                  <a:lnSpc>
                    <a:spcPct val="150000"/>
                  </a:lnSpc>
                  <a:spcAft>
                    <a:spcPts val="0"/>
                  </a:spcAft>
                </a:pPr>
                <a:r>
                  <a:rPr lang="fr-FR" sz="3800">
                    <a:latin typeface="Arial" panose="020B0604020202020204" pitchFamily="34" charset="0"/>
                    <a:ea typeface="Calibri" panose="020F0502020204030204" pitchFamily="34" charset="0"/>
                    <a:cs typeface="Arial" panose="020B0604020202020204" pitchFamily="34" charset="0"/>
                  </a:rPr>
                  <a:t>a) Đơn </a:t>
                </a:r>
                <a:r>
                  <a:rPr lang="fr-FR" sz="3800" smtClean="0">
                    <a:latin typeface="Arial" panose="020B0604020202020204" pitchFamily="34" charset="0"/>
                    <a:ea typeface="Calibri" panose="020F0502020204030204" pitchFamily="34" charset="0"/>
                    <a:cs typeface="Arial" panose="020B0604020202020204" pitchFamily="34" charset="0"/>
                  </a:rPr>
                  <a:t>thức: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4</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5</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e>
                        </m:rad>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e>
                    </m:d>
                    <m:r>
                      <a:rPr lang="fr-FR" sz="3800" i="1">
                        <a:effectLst/>
                        <a:latin typeface="Cambria Math" panose="02040503050406030204" pitchFamily="18" charset="0"/>
                        <a:ea typeface="Calibri" panose="020F0502020204030204" pitchFamily="34" charset="0"/>
                        <a:cs typeface="Times New Roman" panose="02020603050405020304" pitchFamily="18" charset="0"/>
                      </a:rPr>
                      <m:t>𝑥𝑦</m:t>
                    </m:r>
                    <m:r>
                      <a:rPr lang="fr-FR" sz="3800" i="1">
                        <a:effectLst/>
                        <a:latin typeface="Cambria Math" panose="02040503050406030204" pitchFamily="18" charset="0"/>
                        <a:ea typeface="Calibri" panose="020F0502020204030204" pitchFamily="34" charset="0"/>
                        <a:cs typeface="Times New Roman" panose="02020603050405020304" pitchFamily="18" charset="0"/>
                      </a:rPr>
                      <m:t>; −3</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𝑦</m:t>
                    </m:r>
                    <m:r>
                      <a:rPr lang="fr-FR" sz="3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𝑦</m:t>
                    </m:r>
                  </m:oMath>
                </a14:m>
                <a:endParaRPr lang="en-US" sz="3800" i="1">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fr-FR" sz="3800" smtClean="0">
                    <a:effectLst/>
                    <a:latin typeface="Arial" panose="020B0604020202020204" pitchFamily="34" charset="0"/>
                    <a:ea typeface="Calibri" panose="020F0502020204030204" pitchFamily="34" charset="0"/>
                    <a:cs typeface="Arial" panose="020B0604020202020204" pitchFamily="34" charset="0"/>
                  </a:rPr>
                  <a:t>     Không </a:t>
                </a:r>
                <a:r>
                  <a:rPr lang="fr-FR" sz="3800">
                    <a:effectLst/>
                    <a:latin typeface="Arial" panose="020B0604020202020204" pitchFamily="34" charset="0"/>
                    <a:ea typeface="Calibri" panose="020F0502020204030204" pitchFamily="34" charset="0"/>
                    <a:cs typeface="Arial" panose="020B0604020202020204" pitchFamily="34" charset="0"/>
                  </a:rPr>
                  <a:t>phải đơn </a:t>
                </a:r>
                <a:r>
                  <a:rPr lang="fr-FR" sz="3800" smtClean="0">
                    <a:effectLst/>
                    <a:latin typeface="Arial" panose="020B0604020202020204" pitchFamily="34" charset="0"/>
                    <a:ea typeface="Calibri" panose="020F0502020204030204" pitchFamily="34" charset="0"/>
                    <a:cs typeface="Arial" panose="020B0604020202020204" pitchFamily="34" charset="0"/>
                  </a:rPr>
                  <a:t>thức: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𝑥𝑦</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e>
                    </m:rad>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den>
                    </m:f>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e>
                        </m:rad>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3800" i="1">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fr-FR" sz="3800">
                    <a:effectLst/>
                    <a:latin typeface="Arial" panose="020B0604020202020204" pitchFamily="34" charset="0"/>
                    <a:ea typeface="Calibri" panose="020F0502020204030204" pitchFamily="34" charset="0"/>
                    <a:cs typeface="Arial" panose="020B0604020202020204" pitchFamily="34" charset="0"/>
                  </a:rPr>
                  <a:t>b)</a:t>
                </a:r>
                <a:r>
                  <a:rPr lang="fr-FR" sz="3800" i="1">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4</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5</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fr-FR" sz="3800" i="1">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có hệ số là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4</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5</m:t>
                        </m:r>
                      </m:den>
                    </m:f>
                  </m:oMath>
                </a14:m>
                <a:r>
                  <a:rPr lang="fr-FR" sz="3800" i="1">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biến là </a:t>
                </a:r>
                <a14:m>
                  <m:oMath xmlns:m="http://schemas.openxmlformats.org/officeDocument/2006/math">
                    <m:r>
                      <a:rPr lang="fr-FR" sz="3800" i="1" smtClean="0">
                        <a:effectLst/>
                        <a:latin typeface="Cambria Math" panose="02040503050406030204" pitchFamily="18" charset="0"/>
                        <a:ea typeface="Calibri" panose="020F0502020204030204" pitchFamily="34" charset="0"/>
                        <a:cs typeface="Arial" panose="020B0604020202020204" pitchFamily="34" charset="0"/>
                      </a:rPr>
                      <m:t>𝑥</m:t>
                    </m:r>
                  </m:oMath>
                </a14:m>
                <a:r>
                  <a:rPr lang="fr-FR" sz="3800" i="1" smtClean="0">
                    <a:effectLst/>
                    <a:latin typeface="Arial" panose="020B0604020202020204" pitchFamily="34" charset="0"/>
                    <a:ea typeface="Calibri" panose="020F0502020204030204" pitchFamily="34" charset="0"/>
                    <a:cs typeface="Arial" panose="020B0604020202020204" pitchFamily="34" charset="0"/>
                  </a:rPr>
                  <a:t>;</a:t>
                </a:r>
                <a:r>
                  <a:rPr lang="en-US" sz="3800" i="1"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e>
                    </m:rad>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r>
                      <a:rPr lang="fr-FR" sz="3800" i="1" smtClean="0">
                        <a:effectLst/>
                        <a:latin typeface="Cambria Math" panose="02040503050406030204" pitchFamily="18" charset="0"/>
                        <a:ea typeface="Calibri" panose="020F0502020204030204" pitchFamily="34" charset="0"/>
                        <a:cs typeface="Arial" panose="020B0604020202020204" pitchFamily="34" charset="0"/>
                      </a:rPr>
                      <m:t>𝑥𝑦</m:t>
                    </m:r>
                  </m:oMath>
                </a14:m>
                <a:r>
                  <a:rPr lang="fr-FR" sz="3800" i="1">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có hệ số là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e>
                    </m:rad>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oMath>
                </a14:m>
                <a:r>
                  <a:rPr lang="fr-FR" sz="3800" i="1">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biến là </a:t>
                </a:r>
                <a14:m>
                  <m:oMath xmlns:m="http://schemas.openxmlformats.org/officeDocument/2006/math">
                    <m:r>
                      <m:rPr>
                        <m:sty m:val="p"/>
                      </m:rPr>
                      <a:rPr lang="fr-FR" sz="3800" i="0" smtClean="0">
                        <a:effectLst/>
                        <a:latin typeface="Cambria Math" panose="02040503050406030204" pitchFamily="18" charset="0"/>
                        <a:ea typeface="Calibri" panose="020F0502020204030204" pitchFamily="34" charset="0"/>
                        <a:cs typeface="Arial" panose="020B0604020202020204" pitchFamily="34" charset="0"/>
                      </a:rPr>
                      <m:t>xy</m:t>
                    </m:r>
                  </m:oMath>
                </a14:m>
                <a:r>
                  <a:rPr lang="fr-FR" sz="3800">
                    <a:effectLst/>
                    <a:latin typeface="Arial" panose="020B0604020202020204" pitchFamily="34" charset="0"/>
                    <a:ea typeface="Calibri" panose="020F0502020204030204" pitchFamily="34" charset="0"/>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−3</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fr-FR" sz="3800" i="1">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có hệ số là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−3</m:t>
                    </m:r>
                  </m:oMath>
                </a14:m>
                <a:r>
                  <a:rPr lang="fr-FR" sz="3800" i="1">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biến là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fr-FR" sz="3800" smtClean="0">
                    <a:effectLst/>
                    <a:latin typeface="Arial" panose="020B0604020202020204" pitchFamily="34" charset="0"/>
                    <a:ea typeface="Calibri" panose="020F0502020204030204" pitchFamily="34" charset="0"/>
                    <a:cs typeface="Arial" panose="020B0604020202020204" pitchFamily="34" charset="0"/>
                  </a:rPr>
                  <a:t>;</a:t>
                </a:r>
                <a:r>
                  <a:rPr lang="en-US" sz="3800" i="1" smtClean="0">
                    <a:latin typeface="Arial" panose="020B0604020202020204" pitchFamily="34" charset="0"/>
                    <a:ea typeface="Calibri" panose="020F0502020204030204" pitchFamily="34" charset="0"/>
                    <a:cs typeface="Arial" panose="020B0604020202020204" pitchFamily="34" charset="0"/>
                  </a:rPr>
                  <a:t> </a:t>
                </a:r>
                <a:r>
                  <a:rPr lang="fr-FR" sz="3800" i="1"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𝑦</m:t>
                    </m:r>
                  </m:oMath>
                </a14:m>
                <a:r>
                  <a:rPr lang="fr-FR" sz="3800" i="1">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có hệ số là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fr-FR" sz="3800" i="1">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biến là </a:t>
                </a:r>
                <a14:m>
                  <m:oMath xmlns:m="http://schemas.openxmlformats.org/officeDocument/2006/math">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𝑦</m:t>
                    </m:r>
                    <m:r>
                      <a:rPr lang="fr-FR" sz="3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3800" i="1">
                    <a:effectLst/>
                    <a:latin typeface="Arial" panose="020B0604020202020204" pitchFamily="34" charset="0"/>
                    <a:ea typeface="Calibri" panose="020F0502020204030204" pitchFamily="34" charset="0"/>
                    <a:cs typeface="Arial" panose="020B0604020202020204" pitchFamily="34" charset="0"/>
                  </a:rPr>
                  <a:t>;</a:t>
                </a:r>
                <a:endParaRPr lang="en-US" sz="3800" i="1">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𝑦</m:t>
                    </m:r>
                  </m:oMath>
                </a14:m>
                <a:r>
                  <a:rPr lang="fr-FR" sz="3800" i="1">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có hệ số là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fr-FR" sz="3800" i="1">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biến là </a:t>
                </a:r>
                <a14:m>
                  <m:oMath xmlns:m="http://schemas.openxmlformats.org/officeDocument/2006/math">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𝑦</m:t>
                    </m:r>
                  </m:oMath>
                </a14:m>
                <a:endParaRPr lang="en-US" sz="3800" i="1">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247233" y="1104900"/>
                <a:ext cx="16306800" cy="6424387"/>
              </a:xfrm>
              <a:prstGeom prst="rect">
                <a:avLst/>
              </a:prstGeom>
              <a:blipFill>
                <a:blip r:embed="rId8"/>
                <a:stretch>
                  <a:fillRect l="-1234"/>
                </a:stretch>
              </a:blipFill>
            </p:spPr>
            <p:txBody>
              <a:bodyPr/>
              <a:lstStyle/>
              <a:p>
                <a:r>
                  <a:rPr lang="en-US">
                    <a:noFill/>
                  </a:rPr>
                  <a:t> </a:t>
                </a:r>
              </a:p>
            </p:txBody>
          </p:sp>
        </mc:Fallback>
      </mc:AlternateContent>
      <p:grpSp>
        <p:nvGrpSpPr>
          <p:cNvPr id="16" name="Group 15"/>
          <p:cNvGrpSpPr/>
          <p:nvPr/>
        </p:nvGrpSpPr>
        <p:grpSpPr>
          <a:xfrm>
            <a:off x="8413172" y="190500"/>
            <a:ext cx="1825661" cy="967947"/>
            <a:chOff x="1219200" y="4746458"/>
            <a:chExt cx="1825661" cy="967947"/>
          </a:xfrm>
        </p:grpSpPr>
        <p:sp>
          <p:nvSpPr>
            <p:cNvPr id="17" name="Oval Callout 16"/>
            <p:cNvSpPr/>
            <p:nvPr/>
          </p:nvSpPr>
          <p:spPr>
            <a:xfrm>
              <a:off x="1219200" y="4746458"/>
              <a:ext cx="1825661" cy="967947"/>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p:cNvSpPr txBox="1"/>
            <p:nvPr/>
          </p:nvSpPr>
          <p:spPr>
            <a:xfrm>
              <a:off x="1486355" y="4886383"/>
              <a:ext cx="1524000" cy="707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mc:Choice xmlns:a14="http://schemas.microsoft.com/office/drawing/2010/main" Requires="a14">
          <p:sp>
            <p:nvSpPr>
              <p:cNvPr id="9" name="Rectangle 8"/>
              <p:cNvSpPr/>
              <p:nvPr/>
            </p:nvSpPr>
            <p:spPr>
              <a:xfrm>
                <a:off x="1301026" y="7516114"/>
                <a:ext cx="15948207" cy="2476897"/>
              </a:xfrm>
              <a:prstGeom prst="rect">
                <a:avLst/>
              </a:prstGeom>
            </p:spPr>
            <p:txBody>
              <a:bodyPr wrap="square">
                <a:spAutoFit/>
              </a:bodyPr>
              <a:lstStyle/>
              <a:p>
                <a:pPr lvl="0" algn="just">
                  <a:lnSpc>
                    <a:spcPct val="150000"/>
                  </a:lnSpc>
                  <a:defRPr/>
                </a:pPr>
                <a:r>
                  <a:rPr lang="fr-FR" sz="3800" smtClean="0">
                    <a:solidFill>
                      <a:prstClr val="black"/>
                    </a:solidFill>
                    <a:latin typeface="Arial" panose="020B0604020202020204" pitchFamily="34" charset="0"/>
                    <a:ea typeface="Calibri" panose="020F0502020204030204" pitchFamily="34" charset="0"/>
                    <a:cs typeface="Arial" panose="020B0604020202020204" pitchFamily="34" charset="0"/>
                  </a:rPr>
                  <a:t>c</a:t>
                </a: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rad>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𝑥𝑦</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oMath>
                </a14:m>
                <a:endParaRPr lang="en-US" sz="38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lvl="0" algn="just">
                  <a:lnSpc>
                    <a:spcPct val="150000"/>
                  </a:lnSpc>
                  <a:defRPr/>
                </a:pP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rad>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𝑥𝑦</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38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smtClean="0">
                    <a:solidFill>
                      <a:prstClr val="black"/>
                    </a:solidFill>
                    <a:latin typeface="Arial" panose="020B0604020202020204" pitchFamily="34" charset="0"/>
                    <a:ea typeface="Calibri" panose="020F0502020204030204" pitchFamily="34" charset="0"/>
                    <a:cs typeface="Arial" panose="020B0604020202020204" pitchFamily="34" charset="0"/>
                  </a:rPr>
                  <a:t> Có </a:t>
                </a: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bậc là 3.</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1301026" y="7516114"/>
                <a:ext cx="15948207" cy="2476897"/>
              </a:xfrm>
              <a:prstGeom prst="rect">
                <a:avLst/>
              </a:prstGeom>
              <a:blipFill>
                <a:blip r:embed="rId9"/>
                <a:stretch>
                  <a:fillRect l="-1261" b="-3448"/>
                </a:stretch>
              </a:blipFill>
            </p:spPr>
            <p:txBody>
              <a:bodyPr/>
              <a:lstStyle/>
              <a:p>
                <a:r>
                  <a:rPr lang="en-US">
                    <a:noFill/>
                  </a:rPr>
                  <a:t> </a:t>
                </a:r>
              </a:p>
            </p:txBody>
          </p:sp>
        </mc:Fallback>
      </mc:AlternateContent>
    </p:spTree>
    <p:extLst>
      <p:ext uri="{BB962C8B-B14F-4D97-AF65-F5344CB8AC3E}">
        <p14:creationId xmlns:p14="http://schemas.microsoft.com/office/powerpoint/2010/main" val="9967273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wipe(left)">
                                      <p:cBhvr>
                                        <p:cTn id="16" dur="500"/>
                                        <p:tgtEl>
                                          <p:spTgt spid="8">
                                            <p:txEl>
                                              <p:pRg st="1" end="1"/>
                                            </p:txEl>
                                          </p:spTgt>
                                        </p:tgtEl>
                                      </p:cBhvr>
                                    </p:animEffect>
                                  </p:childTnLst>
                                </p:cTn>
                              </p:par>
                              <p:par>
                                <p:cTn id="17" presetID="2" presetClass="entr" presetSubtype="4"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500"/>
                                        <p:tgtEl>
                                          <p:spTgt spid="9">
                                            <p:txEl>
                                              <p:pRg st="0" end="0"/>
                                            </p:txEl>
                                          </p:spTgt>
                                        </p:tgtEl>
                                      </p:cBhvr>
                                    </p:animEffect>
                                  </p:childTnLst>
                                </p:cTn>
                              </p:par>
                            </p:childTnLst>
                          </p:cTn>
                        </p:par>
                        <p:par>
                          <p:cTn id="34" fill="hold">
                            <p:stCondLst>
                              <p:cond delay="500"/>
                            </p:stCondLst>
                            <p:childTnLst>
                              <p:par>
                                <p:cTn id="35" presetID="14" presetClass="entr" presetSubtype="10" fill="hold" nodeType="after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randombar(horizontal)">
                                      <p:cBhvr>
                                        <p:cTn id="3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304800" y="190500"/>
            <a:ext cx="17678400" cy="99060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rot="-2438758">
            <a:off x="246088" y="8351054"/>
            <a:ext cx="1565972" cy="2271412"/>
          </a:xfrm>
          <a:custGeom>
            <a:avLst/>
            <a:gdLst/>
            <a:ahLst/>
            <a:cxnLst/>
            <a:rect l="l" t="t" r="r" b="b"/>
            <a:pathLst>
              <a:path w="1565972" h="2271412">
                <a:moveTo>
                  <a:pt x="0" y="0"/>
                </a:moveTo>
                <a:lnTo>
                  <a:pt x="1565972" y="0"/>
                </a:lnTo>
                <a:lnTo>
                  <a:pt x="1565972" y="2271411"/>
                </a:lnTo>
                <a:lnTo>
                  <a:pt x="0" y="2271411"/>
                </a:lnTo>
                <a:lnTo>
                  <a:pt x="0" y="0"/>
                </a:lnTo>
                <a:close/>
              </a:path>
            </a:pathLst>
          </a:custGeom>
          <a:blipFill>
            <a:blip r:embed="rId3">
              <a:extLst>
                <a:ext uri="{96DAC541-7B7A-43D3-8B79-37D633B846F1}">
                  <asvg:svgBlip xmlns="" xmlns:asvg="http://schemas.microsoft.com/office/drawing/2016/SVG/main" r:embed="rId6"/>
                </a:ext>
              </a:extLst>
            </a:blip>
            <a:stretch>
              <a:fillRect r="-53085"/>
            </a:stretch>
          </a:blipFill>
        </p:spPr>
      </p:sp>
      <p:sp>
        <p:nvSpPr>
          <p:cNvPr id="15" name="Freeform 7"/>
          <p:cNvSpPr/>
          <p:nvPr/>
        </p:nvSpPr>
        <p:spPr>
          <a:xfrm>
            <a:off x="7584946" y="1297618"/>
            <a:ext cx="3692654" cy="112082"/>
          </a:xfrm>
          <a:custGeom>
            <a:avLst/>
            <a:gdLst/>
            <a:ahLst/>
            <a:cxnLst/>
            <a:rect l="l" t="t" r="r" b="b"/>
            <a:pathLst>
              <a:path w="5369883" h="147672">
                <a:moveTo>
                  <a:pt x="0" y="0"/>
                </a:moveTo>
                <a:lnTo>
                  <a:pt x="5369884" y="0"/>
                </a:lnTo>
                <a:lnTo>
                  <a:pt x="5369884" y="147672"/>
                </a:lnTo>
                <a:lnTo>
                  <a:pt x="0" y="147672"/>
                </a:lnTo>
                <a:lnTo>
                  <a:pt x="0" y="0"/>
                </a:lnTo>
                <a:close/>
              </a:path>
            </a:pathLst>
          </a:custGeom>
          <a:blipFill>
            <a:blip r:embed="rId7">
              <a:extLst>
                <a:ext uri="{96DAC541-7B7A-43D3-8B79-37D633B846F1}">
                  <asvg:svgBlip xmlns="" xmlns:asvg="http://schemas.microsoft.com/office/drawing/2016/SVG/main" r:embed="rId4"/>
                </a:ext>
              </a:extLst>
            </a:blip>
            <a:stretch>
              <a:fillRect/>
            </a:stretch>
          </a:blipFill>
        </p:spPr>
      </p:sp>
      <p:sp>
        <p:nvSpPr>
          <p:cNvPr id="16" name="Rectangle 15"/>
          <p:cNvSpPr/>
          <p:nvPr/>
        </p:nvSpPr>
        <p:spPr>
          <a:xfrm>
            <a:off x="6671806" y="317837"/>
            <a:ext cx="5747086" cy="1015663"/>
          </a:xfrm>
          <a:prstGeom prst="rect">
            <a:avLst/>
          </a:prstGeom>
        </p:spPr>
        <p:txBody>
          <a:bodyPr wrap="none">
            <a:spAutoFit/>
          </a:bodyPr>
          <a:lstStyle/>
          <a:p>
            <a:pPr lvl="0" algn="just">
              <a:lnSpc>
                <a:spcPct val="150000"/>
              </a:lnSpc>
              <a:tabLst>
                <a:tab pos="360045" algn="l"/>
                <a:tab pos="720090" algn="l"/>
              </a:tabLst>
              <a:defRPr/>
            </a:pPr>
            <a:r>
              <a:rPr lang="nl-NL" sz="4000" b="1">
                <a:solidFill>
                  <a:srgbClr val="C00000"/>
                </a:solidFill>
                <a:latin typeface="Arial" panose="020B0604020202020204" pitchFamily="34" charset="0"/>
                <a:ea typeface="Calibri" panose="020F0502020204030204" pitchFamily="34" charset="0"/>
                <a:cs typeface="Arial" panose="020B0604020202020204" pitchFamily="34" charset="0"/>
              </a:rPr>
              <a:t>Bài tập </a:t>
            </a:r>
            <a:r>
              <a:rPr lang="nl-NL" sz="4000" b="1" smtClean="0">
                <a:solidFill>
                  <a:srgbClr val="C00000"/>
                </a:solidFill>
                <a:latin typeface="Arial" panose="020B0604020202020204" pitchFamily="34" charset="0"/>
                <a:ea typeface="Calibri" panose="020F0502020204030204" pitchFamily="34" charset="0"/>
                <a:cs typeface="Arial" panose="020B0604020202020204" pitchFamily="34" charset="0"/>
              </a:rPr>
              <a:t>1.20 </a:t>
            </a:r>
            <a:r>
              <a:rPr lang="nl-NL" sz="4000" b="1">
                <a:solidFill>
                  <a:srgbClr val="C00000"/>
                </a:solidFill>
                <a:latin typeface="Arial" panose="020B0604020202020204" pitchFamily="34" charset="0"/>
                <a:ea typeface="Calibri" panose="020F0502020204030204" pitchFamily="34" charset="0"/>
                <a:cs typeface="Arial" panose="020B0604020202020204" pitchFamily="34" charset="0"/>
              </a:rPr>
              <a:t>(</a:t>
            </a:r>
            <a:r>
              <a:rPr lang="nl-NL" sz="4000" b="1" smtClean="0">
                <a:solidFill>
                  <a:srgbClr val="C00000"/>
                </a:solidFill>
                <a:latin typeface="Arial" panose="020B0604020202020204" pitchFamily="34" charset="0"/>
                <a:ea typeface="Calibri" panose="020F0502020204030204" pitchFamily="34" charset="0"/>
                <a:cs typeface="Arial" panose="020B0604020202020204" pitchFamily="34" charset="0"/>
              </a:rPr>
              <a:t>SGK-tr18)</a:t>
            </a:r>
            <a:endParaRPr lang="en-US" sz="40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17" name="Rectangle 16"/>
          <p:cNvSpPr/>
          <p:nvPr/>
        </p:nvSpPr>
        <p:spPr>
          <a:xfrm>
            <a:off x="1371600" y="1714500"/>
            <a:ext cx="15621000" cy="2723823"/>
          </a:xfrm>
          <a:prstGeom prst="rect">
            <a:avLst/>
          </a:prstGeom>
        </p:spPr>
        <p:txBody>
          <a:bodyPr wrap="square">
            <a:spAutoFit/>
          </a:bodyPr>
          <a:lstStyle/>
          <a:p>
            <a:pPr algn="just" fontAlgn="base">
              <a:lnSpc>
                <a:spcPct val="150000"/>
              </a:lnSpc>
            </a:pPr>
            <a:r>
              <a:rPr lang="en-US" sz="3800" smtClean="0">
                <a:solidFill>
                  <a:srgbClr val="000000"/>
                </a:solidFill>
                <a:latin typeface="Arial" panose="020B0604020202020204" pitchFamily="34" charset="0"/>
                <a:cs typeface="Arial" panose="020B0604020202020204" pitchFamily="34" charset="0"/>
              </a:rPr>
              <a:t>Tìm </a:t>
            </a:r>
            <a:r>
              <a:rPr lang="en-US" sz="3800">
                <a:solidFill>
                  <a:srgbClr val="000000"/>
                </a:solidFill>
                <a:latin typeface="Arial" panose="020B0604020202020204" pitchFamily="34" charset="0"/>
                <a:cs typeface="Arial" panose="020B0604020202020204" pitchFamily="34" charset="0"/>
              </a:rPr>
              <a:t>bậc của mỗi đa thức sau rồi tính giá trị của chúng tại x = 1; y = −2.</a:t>
            </a:r>
          </a:p>
          <a:p>
            <a:pPr algn="just" fontAlgn="base">
              <a:lnSpc>
                <a:spcPct val="150000"/>
              </a:lnSpc>
            </a:pPr>
            <a:r>
              <a:rPr lang="en-US" sz="3800">
                <a:solidFill>
                  <a:srgbClr val="000000"/>
                </a:solidFill>
                <a:latin typeface="Arial" panose="020B0604020202020204" pitchFamily="34" charset="0"/>
                <a:cs typeface="Arial" panose="020B0604020202020204" pitchFamily="34" charset="0"/>
              </a:rPr>
              <a:t>P = 5x</a:t>
            </a:r>
            <a:r>
              <a:rPr lang="en-US" sz="3800" baseline="30000">
                <a:solidFill>
                  <a:srgbClr val="000000"/>
                </a:solidFill>
                <a:latin typeface="Arial" panose="020B0604020202020204" pitchFamily="34" charset="0"/>
                <a:cs typeface="Arial" panose="020B0604020202020204" pitchFamily="34" charset="0"/>
              </a:rPr>
              <a:t>4</a:t>
            </a:r>
            <a:r>
              <a:rPr lang="en-US" sz="3800">
                <a:solidFill>
                  <a:srgbClr val="000000"/>
                </a:solidFill>
                <a:latin typeface="Arial" panose="020B0604020202020204" pitchFamily="34" charset="0"/>
                <a:cs typeface="Arial" panose="020B0604020202020204" pitchFamily="34" charset="0"/>
              </a:rPr>
              <a:t> – 3x</a:t>
            </a:r>
            <a:r>
              <a:rPr lang="en-US" sz="3800" baseline="30000">
                <a:solidFill>
                  <a:srgbClr val="000000"/>
                </a:solidFill>
                <a:latin typeface="Arial" panose="020B0604020202020204" pitchFamily="34" charset="0"/>
                <a:cs typeface="Arial" panose="020B0604020202020204" pitchFamily="34" charset="0"/>
              </a:rPr>
              <a:t>3</a:t>
            </a:r>
            <a:r>
              <a:rPr lang="en-US" sz="3800">
                <a:solidFill>
                  <a:srgbClr val="000000"/>
                </a:solidFill>
                <a:latin typeface="Arial" panose="020B0604020202020204" pitchFamily="34" charset="0"/>
                <a:cs typeface="Arial" panose="020B0604020202020204" pitchFamily="34" charset="0"/>
              </a:rPr>
              <a:t>y + 2xy</a:t>
            </a:r>
            <a:r>
              <a:rPr lang="en-US" sz="3800" baseline="30000">
                <a:solidFill>
                  <a:srgbClr val="000000"/>
                </a:solidFill>
                <a:latin typeface="Arial" panose="020B0604020202020204" pitchFamily="34" charset="0"/>
                <a:cs typeface="Arial" panose="020B0604020202020204" pitchFamily="34" charset="0"/>
              </a:rPr>
              <a:t>3</a:t>
            </a:r>
            <a:r>
              <a:rPr lang="en-US" sz="3800">
                <a:solidFill>
                  <a:srgbClr val="000000"/>
                </a:solidFill>
                <a:latin typeface="Arial" panose="020B0604020202020204" pitchFamily="34" charset="0"/>
                <a:cs typeface="Arial" panose="020B0604020202020204" pitchFamily="34" charset="0"/>
              </a:rPr>
              <a:t> – x</a:t>
            </a:r>
            <a:r>
              <a:rPr lang="en-US" sz="3800" baseline="30000">
                <a:solidFill>
                  <a:srgbClr val="000000"/>
                </a:solidFill>
                <a:latin typeface="Arial" panose="020B0604020202020204" pitchFamily="34" charset="0"/>
                <a:cs typeface="Arial" panose="020B0604020202020204" pitchFamily="34" charset="0"/>
              </a:rPr>
              <a:t>3</a:t>
            </a:r>
            <a:r>
              <a:rPr lang="en-US" sz="3800">
                <a:solidFill>
                  <a:srgbClr val="000000"/>
                </a:solidFill>
                <a:latin typeface="Arial" panose="020B0604020202020204" pitchFamily="34" charset="0"/>
                <a:cs typeface="Arial" panose="020B0604020202020204" pitchFamily="34" charset="0"/>
              </a:rPr>
              <a:t>y + 2y</a:t>
            </a:r>
            <a:r>
              <a:rPr lang="en-US" sz="3800" baseline="30000">
                <a:solidFill>
                  <a:srgbClr val="000000"/>
                </a:solidFill>
                <a:latin typeface="Arial" panose="020B0604020202020204" pitchFamily="34" charset="0"/>
                <a:cs typeface="Arial" panose="020B0604020202020204" pitchFamily="34" charset="0"/>
              </a:rPr>
              <a:t>4</a:t>
            </a:r>
            <a:r>
              <a:rPr lang="en-US" sz="3800">
                <a:solidFill>
                  <a:srgbClr val="000000"/>
                </a:solidFill>
                <a:latin typeface="Arial" panose="020B0604020202020204" pitchFamily="34" charset="0"/>
                <a:cs typeface="Arial" panose="020B0604020202020204" pitchFamily="34" charset="0"/>
              </a:rPr>
              <a:t> – 7x</a:t>
            </a:r>
            <a:r>
              <a:rPr lang="en-US" sz="3800" baseline="30000">
                <a:solidFill>
                  <a:srgbClr val="000000"/>
                </a:solidFill>
                <a:latin typeface="Arial" panose="020B0604020202020204" pitchFamily="34" charset="0"/>
                <a:cs typeface="Arial" panose="020B0604020202020204" pitchFamily="34" charset="0"/>
              </a:rPr>
              <a:t>2</a:t>
            </a:r>
            <a:r>
              <a:rPr lang="en-US" sz="3800">
                <a:solidFill>
                  <a:srgbClr val="000000"/>
                </a:solidFill>
                <a:latin typeface="Arial" panose="020B0604020202020204" pitchFamily="34" charset="0"/>
                <a:cs typeface="Arial" panose="020B0604020202020204" pitchFamily="34" charset="0"/>
              </a:rPr>
              <a:t>y</a:t>
            </a:r>
            <a:r>
              <a:rPr lang="en-US" sz="3800" baseline="30000">
                <a:solidFill>
                  <a:srgbClr val="000000"/>
                </a:solidFill>
                <a:latin typeface="Arial" panose="020B0604020202020204" pitchFamily="34" charset="0"/>
                <a:cs typeface="Arial" panose="020B0604020202020204" pitchFamily="34" charset="0"/>
              </a:rPr>
              <a:t>2</a:t>
            </a:r>
            <a:r>
              <a:rPr lang="en-US" sz="3800">
                <a:solidFill>
                  <a:srgbClr val="000000"/>
                </a:solidFill>
                <a:latin typeface="Arial" panose="020B0604020202020204" pitchFamily="34" charset="0"/>
                <a:cs typeface="Arial" panose="020B0604020202020204" pitchFamily="34" charset="0"/>
              </a:rPr>
              <a:t> – 2xy</a:t>
            </a:r>
            <a:r>
              <a:rPr lang="en-US" sz="3800" baseline="30000">
                <a:solidFill>
                  <a:srgbClr val="000000"/>
                </a:solidFill>
                <a:latin typeface="Arial" panose="020B0604020202020204" pitchFamily="34" charset="0"/>
                <a:cs typeface="Arial" panose="020B0604020202020204" pitchFamily="34" charset="0"/>
              </a:rPr>
              <a:t>3</a:t>
            </a:r>
            <a:r>
              <a:rPr lang="en-US" sz="3800">
                <a:solidFill>
                  <a:srgbClr val="000000"/>
                </a:solidFill>
                <a:latin typeface="Arial" panose="020B0604020202020204" pitchFamily="34" charset="0"/>
                <a:cs typeface="Arial" panose="020B0604020202020204" pitchFamily="34" charset="0"/>
              </a:rPr>
              <a:t>;</a:t>
            </a:r>
          </a:p>
          <a:p>
            <a:pPr algn="just" fontAlgn="base">
              <a:lnSpc>
                <a:spcPct val="150000"/>
              </a:lnSpc>
            </a:pPr>
            <a:r>
              <a:rPr lang="en-US" sz="3800">
                <a:solidFill>
                  <a:srgbClr val="000000"/>
                </a:solidFill>
                <a:latin typeface="Arial" panose="020B0604020202020204" pitchFamily="34" charset="0"/>
                <a:cs typeface="Arial" panose="020B0604020202020204" pitchFamily="34" charset="0"/>
              </a:rPr>
              <a:t>Q = x</a:t>
            </a:r>
            <a:r>
              <a:rPr lang="en-US" sz="3800" baseline="30000">
                <a:solidFill>
                  <a:srgbClr val="000000"/>
                </a:solidFill>
                <a:latin typeface="Arial" panose="020B0604020202020204" pitchFamily="34" charset="0"/>
                <a:cs typeface="Arial" panose="020B0604020202020204" pitchFamily="34" charset="0"/>
              </a:rPr>
              <a:t>3</a:t>
            </a:r>
            <a:r>
              <a:rPr lang="en-US" sz="3800">
                <a:solidFill>
                  <a:srgbClr val="000000"/>
                </a:solidFill>
                <a:latin typeface="Arial" panose="020B0604020202020204" pitchFamily="34" charset="0"/>
                <a:cs typeface="Arial" panose="020B0604020202020204" pitchFamily="34" charset="0"/>
              </a:rPr>
              <a:t> + x</a:t>
            </a:r>
            <a:r>
              <a:rPr lang="en-US" sz="3800" baseline="30000">
                <a:solidFill>
                  <a:srgbClr val="000000"/>
                </a:solidFill>
                <a:latin typeface="Arial" panose="020B0604020202020204" pitchFamily="34" charset="0"/>
                <a:cs typeface="Arial" panose="020B0604020202020204" pitchFamily="34" charset="0"/>
              </a:rPr>
              <a:t>2</a:t>
            </a:r>
            <a:r>
              <a:rPr lang="en-US" sz="3800">
                <a:solidFill>
                  <a:srgbClr val="000000"/>
                </a:solidFill>
                <a:latin typeface="Arial" panose="020B0604020202020204" pitchFamily="34" charset="0"/>
                <a:cs typeface="Arial" panose="020B0604020202020204" pitchFamily="34" charset="0"/>
              </a:rPr>
              <a:t>y </a:t>
            </a:r>
            <a:r>
              <a:rPr lang="en-US" sz="3800" smtClean="0">
                <a:solidFill>
                  <a:srgbClr val="000000"/>
                </a:solidFill>
                <a:latin typeface="Arial" panose="020B0604020202020204" pitchFamily="34" charset="0"/>
                <a:cs typeface="Arial" panose="020B0604020202020204" pitchFamily="34" charset="0"/>
              </a:rPr>
              <a:t>+ </a:t>
            </a:r>
            <a:r>
              <a:rPr lang="en-US" sz="3800">
                <a:solidFill>
                  <a:srgbClr val="000000"/>
                </a:solidFill>
                <a:latin typeface="Arial" panose="020B0604020202020204" pitchFamily="34" charset="0"/>
                <a:cs typeface="Arial" panose="020B0604020202020204" pitchFamily="34" charset="0"/>
              </a:rPr>
              <a:t>xy</a:t>
            </a:r>
            <a:r>
              <a:rPr lang="en-US" sz="3800" baseline="30000">
                <a:solidFill>
                  <a:srgbClr val="000000"/>
                </a:solidFill>
                <a:latin typeface="Arial" panose="020B0604020202020204" pitchFamily="34" charset="0"/>
                <a:cs typeface="Arial" panose="020B0604020202020204" pitchFamily="34" charset="0"/>
              </a:rPr>
              <a:t>2</a:t>
            </a:r>
            <a:r>
              <a:rPr lang="en-US" sz="3800">
                <a:solidFill>
                  <a:srgbClr val="000000"/>
                </a:solidFill>
                <a:latin typeface="Arial" panose="020B0604020202020204" pitchFamily="34" charset="0"/>
                <a:cs typeface="Arial" panose="020B0604020202020204" pitchFamily="34" charset="0"/>
              </a:rPr>
              <a:t> – x</a:t>
            </a:r>
            <a:r>
              <a:rPr lang="en-US" sz="3800" baseline="30000">
                <a:solidFill>
                  <a:srgbClr val="000000"/>
                </a:solidFill>
                <a:latin typeface="Arial" panose="020B0604020202020204" pitchFamily="34" charset="0"/>
                <a:cs typeface="Arial" panose="020B0604020202020204" pitchFamily="34" charset="0"/>
              </a:rPr>
              <a:t>2</a:t>
            </a:r>
            <a:r>
              <a:rPr lang="en-US" sz="3800">
                <a:solidFill>
                  <a:srgbClr val="000000"/>
                </a:solidFill>
                <a:latin typeface="Arial" panose="020B0604020202020204" pitchFamily="34" charset="0"/>
                <a:cs typeface="Arial" panose="020B0604020202020204" pitchFamily="34" charset="0"/>
              </a:rPr>
              <a:t>y – xy</a:t>
            </a:r>
            <a:r>
              <a:rPr lang="en-US" sz="3800" baseline="30000">
                <a:solidFill>
                  <a:srgbClr val="000000"/>
                </a:solidFill>
                <a:latin typeface="Arial" panose="020B0604020202020204" pitchFamily="34" charset="0"/>
                <a:cs typeface="Arial" panose="020B0604020202020204" pitchFamily="34" charset="0"/>
              </a:rPr>
              <a:t>2 </a:t>
            </a:r>
            <a:r>
              <a:rPr lang="en-US" sz="3800">
                <a:solidFill>
                  <a:srgbClr val="000000"/>
                </a:solidFill>
                <a:latin typeface="Arial" panose="020B0604020202020204" pitchFamily="34" charset="0"/>
                <a:cs typeface="Arial" panose="020B0604020202020204" pitchFamily="34" charset="0"/>
              </a:rPr>
              <a:t>– x</a:t>
            </a:r>
            <a:r>
              <a:rPr lang="en-US" sz="3800" baseline="30000">
                <a:solidFill>
                  <a:srgbClr val="000000"/>
                </a:solidFill>
                <a:latin typeface="Arial" panose="020B0604020202020204" pitchFamily="34" charset="0"/>
                <a:cs typeface="Arial" panose="020B0604020202020204" pitchFamily="34" charset="0"/>
              </a:rPr>
              <a:t>3</a:t>
            </a:r>
            <a:r>
              <a:rPr lang="en-US" sz="3800" smtClean="0">
                <a:solidFill>
                  <a:srgbClr val="000000"/>
                </a:solidFill>
                <a:latin typeface="Arial" panose="020B0604020202020204" pitchFamily="34" charset="0"/>
                <a:cs typeface="Arial" panose="020B0604020202020204" pitchFamily="34" charset="0"/>
              </a:rPr>
              <a:t>.</a:t>
            </a:r>
            <a:endParaRPr lang="en-US" sz="3800">
              <a:solidFill>
                <a:srgbClr val="000000"/>
              </a:solidFill>
              <a:latin typeface="Arial" panose="020B0604020202020204" pitchFamily="34" charset="0"/>
              <a:cs typeface="Arial" panose="020B0604020202020204" pitchFamily="34" charset="0"/>
            </a:endParaRPr>
          </a:p>
        </p:txBody>
      </p:sp>
      <p:grpSp>
        <p:nvGrpSpPr>
          <p:cNvPr id="19" name="Group 18"/>
          <p:cNvGrpSpPr/>
          <p:nvPr/>
        </p:nvGrpSpPr>
        <p:grpSpPr>
          <a:xfrm>
            <a:off x="8632518" y="4738091"/>
            <a:ext cx="1825661" cy="967947"/>
            <a:chOff x="1219200" y="4746458"/>
            <a:chExt cx="1825661" cy="967947"/>
          </a:xfrm>
        </p:grpSpPr>
        <p:sp>
          <p:nvSpPr>
            <p:cNvPr id="20" name="Oval Callout 19"/>
            <p:cNvSpPr/>
            <p:nvPr/>
          </p:nvSpPr>
          <p:spPr>
            <a:xfrm>
              <a:off x="1219200" y="4746458"/>
              <a:ext cx="1825661" cy="967947"/>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1486355" y="4886383"/>
              <a:ext cx="1524000" cy="707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25" name="Rectangle 24"/>
              <p:cNvSpPr/>
              <p:nvPr/>
            </p:nvSpPr>
            <p:spPr>
              <a:xfrm>
                <a:off x="3107176" y="6068245"/>
                <a:ext cx="12306300" cy="3723455"/>
              </a:xfrm>
              <a:prstGeom prst="rect">
                <a:avLst/>
              </a:prstGeom>
            </p:spPr>
            <p:txBody>
              <a:bodyPr wrap="square">
                <a:spAutoFit/>
              </a:bodyPr>
              <a:lstStyle/>
              <a:p>
                <a:pPr algn="just">
                  <a:lnSpc>
                    <a:spcPct val="150000"/>
                  </a:lnSpc>
                  <a:spcBef>
                    <a:spcPts val="600"/>
                  </a:spcBef>
                  <a:spcAft>
                    <a:spcPts val="0"/>
                  </a:spcAft>
                </a:pPr>
                <a14:m>
                  <m:oMathPara xmlns:m="http://schemas.openxmlformats.org/officeDocument/2006/math">
                    <m:oMathParaPr>
                      <m:jc m:val="left"/>
                    </m:oMathParaPr>
                    <m:oMath xmlns:m="http://schemas.openxmlformats.org/officeDocument/2006/math">
                      <m:r>
                        <m:rPr>
                          <m:sty m:val="p"/>
                        </m:rPr>
                        <a:rPr lang="fr-FR" sz="3800" smtClean="0">
                          <a:latin typeface="Cambria Math" panose="02040503050406030204" pitchFamily="18" charset="0"/>
                          <a:ea typeface="Calibri" panose="020F0502020204030204" pitchFamily="34" charset="0"/>
                          <a:cs typeface="Times New Roman" panose="02020603050405020304" pitchFamily="18" charset="0"/>
                        </a:rPr>
                        <m:t>P</m:t>
                      </m:r>
                      <m:r>
                        <a:rPr lang="fr-FR" sz="3800" smtClean="0">
                          <a:latin typeface="Cambria Math" panose="02040503050406030204" pitchFamily="18" charset="0"/>
                          <a:ea typeface="Calibri" panose="020F0502020204030204" pitchFamily="34" charset="0"/>
                          <a:cs typeface="Times New Roman" panose="02020603050405020304" pitchFamily="18" charset="0"/>
                        </a:rPr>
                        <m:t>=5</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4</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r>
                        <a:rPr lang="fr-FR" sz="38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r>
                        <a:rPr lang="fr-FR" sz="380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4</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3800" b="0" i="0" smtClean="0">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0"/>
                  </a:spcAft>
                </a:pPr>
                <a:r>
                  <a:rPr lang="fr-FR" sz="3800" smtClean="0">
                    <a:effectLst/>
                    <a:ea typeface="Calibri" panose="020F0502020204030204" pitchFamily="34" charset="0"/>
                    <a:cs typeface="Times New Roman" panose="02020603050405020304" pitchFamily="18" charset="0"/>
                  </a:rPr>
                  <a:t>    </a:t>
                </a:r>
                <a14:m>
                  <m:oMath xmlns:m="http://schemas.openxmlformats.org/officeDocument/2006/math">
                    <m:r>
                      <a:rPr lang="fr-FR" sz="38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4</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8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r>
                          <a:rPr lang="fr-FR"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d>
                    <m:r>
                      <a:rPr lang="fr-FR" sz="38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8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3</m:t>
                            </m:r>
                          </m:sup>
                        </m:sSup>
                      </m:e>
                    </m:d>
                    <m:r>
                      <a:rPr lang="fr-FR" sz="380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4</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3800" i="1" smtClean="0">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0"/>
                  </a:spcAft>
                </a:pPr>
                <a:r>
                  <a:rPr lang="fr-FR" sz="3800" smtClean="0">
                    <a:effectLst/>
                    <a:ea typeface="Calibri" panose="020F0502020204030204" pitchFamily="34" charset="0"/>
                    <a:cs typeface="Times New Roman" panose="02020603050405020304" pitchFamily="18" charset="0"/>
                  </a:rPr>
                  <a:t>    </a:t>
                </a:r>
                <a14:m>
                  <m:oMath xmlns:m="http://schemas.openxmlformats.org/officeDocument/2006/math">
                    <m:r>
                      <a:rPr lang="fr-FR" sz="38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4</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r>
                      <a:rPr lang="fr-FR" sz="380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4</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8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800">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fr-FR" sz="3800">
                    <a:effectLst/>
                    <a:latin typeface="Arial" panose="020B0604020202020204" pitchFamily="34" charset="0"/>
                    <a:ea typeface="Calibri" panose="020F0502020204030204" pitchFamily="34" charset="0"/>
                    <a:cs typeface="Arial" panose="020B0604020202020204" pitchFamily="34" charset="0"/>
                  </a:rPr>
                  <a:t>Đa thức có bậc 4</a:t>
                </a:r>
                <a:r>
                  <a:rPr lang="fr-FR" sz="3800" smtClean="0">
                    <a:effectLst/>
                    <a:latin typeface="Arial" panose="020B0604020202020204" pitchFamily="34" charset="0"/>
                    <a:ea typeface="Calibri" panose="020F0502020204030204" pitchFamily="34" charset="0"/>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3107176" y="6068245"/>
                <a:ext cx="12306300" cy="3723455"/>
              </a:xfrm>
              <a:prstGeom prst="rect">
                <a:avLst/>
              </a:prstGeom>
              <a:blipFill>
                <a:blip r:embed="rId8"/>
                <a:stretch>
                  <a:fillRect l="-1635" b="-5728"/>
                </a:stretch>
              </a:blipFill>
            </p:spPr>
            <p:txBody>
              <a:bodyPr/>
              <a:lstStyle/>
              <a:p>
                <a:r>
                  <a:rPr lang="en-US">
                    <a:noFill/>
                  </a:rPr>
                  <a:t> </a:t>
                </a:r>
              </a:p>
            </p:txBody>
          </p:sp>
        </mc:Fallback>
      </mc:AlternateContent>
      <p:pic>
        <p:nvPicPr>
          <p:cNvPr id="26" name="Picture 25"/>
          <p:cNvPicPr>
            <a:picLocks noChangeAspect="1"/>
          </p:cNvPicPr>
          <p:nvPr/>
        </p:nvPicPr>
        <p:blipFill>
          <a:blip r:embed="rId9"/>
          <a:stretch>
            <a:fillRect/>
          </a:stretch>
        </p:blipFill>
        <p:spPr>
          <a:xfrm>
            <a:off x="16960843" y="4385316"/>
            <a:ext cx="895621" cy="1139184"/>
          </a:xfrm>
          <a:prstGeom prst="rect">
            <a:avLst/>
          </a:prstGeom>
        </p:spPr>
      </p:pic>
      <p:pic>
        <p:nvPicPr>
          <p:cNvPr id="27" name="Picture 26"/>
          <p:cNvPicPr>
            <a:picLocks noChangeAspect="1"/>
          </p:cNvPicPr>
          <p:nvPr/>
        </p:nvPicPr>
        <p:blipFill>
          <a:blip r:embed="rId10"/>
          <a:stretch>
            <a:fillRect/>
          </a:stretch>
        </p:blipFill>
        <p:spPr>
          <a:xfrm>
            <a:off x="16157708" y="7863333"/>
            <a:ext cx="2353214" cy="23571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
                                            <p:txEl>
                                              <p:pRg st="0" end="0"/>
                                            </p:txEl>
                                          </p:spTgt>
                                        </p:tgtEl>
                                        <p:attrNameLst>
                                          <p:attrName>style.visibility</p:attrName>
                                        </p:attrNameLst>
                                      </p:cBhvr>
                                      <p:to>
                                        <p:strVal val="visible"/>
                                      </p:to>
                                    </p:set>
                                    <p:animEffect transition="in" filter="fade">
                                      <p:cBhvr>
                                        <p:cTn id="25" dur="500"/>
                                        <p:tgtEl>
                                          <p:spTgt spid="25">
                                            <p:txEl>
                                              <p:pRg st="0" end="0"/>
                                            </p:txEl>
                                          </p:spTgt>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25">
                                            <p:txEl>
                                              <p:pRg st="1" end="1"/>
                                            </p:txEl>
                                          </p:spTgt>
                                        </p:tgtEl>
                                        <p:attrNameLst>
                                          <p:attrName>style.visibility</p:attrName>
                                        </p:attrNameLst>
                                      </p:cBhvr>
                                      <p:to>
                                        <p:strVal val="visible"/>
                                      </p:to>
                                    </p:set>
                                    <p:animEffect transition="in" filter="wipe(down)">
                                      <p:cBhvr>
                                        <p:cTn id="29" dur="500"/>
                                        <p:tgtEl>
                                          <p:spTgt spid="25">
                                            <p:txEl>
                                              <p:pRg st="1" end="1"/>
                                            </p:txEl>
                                          </p:spTgt>
                                        </p:tgtEl>
                                      </p:cBhvr>
                                    </p:animEffect>
                                  </p:childTnLst>
                                </p:cTn>
                              </p:par>
                            </p:childTnLst>
                          </p:cTn>
                        </p:par>
                        <p:par>
                          <p:cTn id="30" fill="hold">
                            <p:stCondLst>
                              <p:cond delay="1000"/>
                            </p:stCondLst>
                            <p:childTnLst>
                              <p:par>
                                <p:cTn id="31" presetID="14" presetClass="entr" presetSubtype="10" fill="hold" nodeType="afterEffect">
                                  <p:stCondLst>
                                    <p:cond delay="0"/>
                                  </p:stCondLst>
                                  <p:childTnLst>
                                    <p:set>
                                      <p:cBhvr>
                                        <p:cTn id="32" dur="1" fill="hold">
                                          <p:stCondLst>
                                            <p:cond delay="0"/>
                                          </p:stCondLst>
                                        </p:cTn>
                                        <p:tgtEl>
                                          <p:spTgt spid="25">
                                            <p:txEl>
                                              <p:pRg st="2" end="2"/>
                                            </p:txEl>
                                          </p:spTgt>
                                        </p:tgtEl>
                                        <p:attrNameLst>
                                          <p:attrName>style.visibility</p:attrName>
                                        </p:attrNameLst>
                                      </p:cBhvr>
                                      <p:to>
                                        <p:strVal val="visible"/>
                                      </p:to>
                                    </p:set>
                                    <p:animEffect transition="in" filter="randombar(horizontal)">
                                      <p:cBhvr>
                                        <p:cTn id="33" dur="500"/>
                                        <p:tgtEl>
                                          <p:spTgt spid="25">
                                            <p:txEl>
                                              <p:pRg st="2" end="2"/>
                                            </p:txEl>
                                          </p:spTgt>
                                        </p:tgtEl>
                                      </p:cBhvr>
                                    </p:animEffect>
                                  </p:childTnLst>
                                </p:cTn>
                              </p:par>
                            </p:childTnLst>
                          </p:cTn>
                        </p:par>
                        <p:par>
                          <p:cTn id="34" fill="hold">
                            <p:stCondLst>
                              <p:cond delay="1500"/>
                            </p:stCondLst>
                            <p:childTnLst>
                              <p:par>
                                <p:cTn id="35" presetID="53" presetClass="entr" presetSubtype="16" fill="hold" nodeType="afterEffect">
                                  <p:stCondLst>
                                    <p:cond delay="0"/>
                                  </p:stCondLst>
                                  <p:childTnLst>
                                    <p:set>
                                      <p:cBhvr>
                                        <p:cTn id="36" dur="1" fill="hold">
                                          <p:stCondLst>
                                            <p:cond delay="0"/>
                                          </p:stCondLst>
                                        </p:cTn>
                                        <p:tgtEl>
                                          <p:spTgt spid="25">
                                            <p:txEl>
                                              <p:pRg st="3" end="3"/>
                                            </p:txEl>
                                          </p:spTgt>
                                        </p:tgtEl>
                                        <p:attrNameLst>
                                          <p:attrName>style.visibility</p:attrName>
                                        </p:attrNameLst>
                                      </p:cBhvr>
                                      <p:to>
                                        <p:strVal val="visible"/>
                                      </p:to>
                                    </p:set>
                                    <p:anim calcmode="lin" valueType="num">
                                      <p:cBhvr>
                                        <p:cTn id="37" dur="500" fill="hold"/>
                                        <p:tgtEl>
                                          <p:spTgt spid="25">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25">
                                            <p:txEl>
                                              <p:pRg st="3" end="3"/>
                                            </p:txEl>
                                          </p:spTgt>
                                        </p:tgtEl>
                                        <p:attrNameLst>
                                          <p:attrName>ppt_h</p:attrName>
                                        </p:attrNameLst>
                                      </p:cBhvr>
                                      <p:tavLst>
                                        <p:tav tm="0">
                                          <p:val>
                                            <p:fltVal val="0"/>
                                          </p:val>
                                        </p:tav>
                                        <p:tav tm="100000">
                                          <p:val>
                                            <p:strVal val="#ppt_h"/>
                                          </p:val>
                                        </p:tav>
                                      </p:tavLst>
                                    </p:anim>
                                    <p:animEffect transition="in" filter="fade">
                                      <p:cBhvr>
                                        <p:cTn id="39" dur="500"/>
                                        <p:tgtEl>
                                          <p:spTgt spid="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566685" y="342772"/>
            <a:ext cx="17215483" cy="9601328"/>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6400800" y="2024028"/>
            <a:ext cx="5369883" cy="147672"/>
          </a:xfrm>
          <a:custGeom>
            <a:avLst/>
            <a:gdLst/>
            <a:ahLst/>
            <a:cxnLst/>
            <a:rect l="l" t="t" r="r" b="b"/>
            <a:pathLst>
              <a:path w="5369883" h="147672">
                <a:moveTo>
                  <a:pt x="0" y="0"/>
                </a:moveTo>
                <a:lnTo>
                  <a:pt x="5369884" y="0"/>
                </a:lnTo>
                <a:lnTo>
                  <a:pt x="5369884" y="147672"/>
                </a:lnTo>
                <a:lnTo>
                  <a:pt x="0" y="14767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1" name="TextBox 11"/>
          <p:cNvSpPr txBox="1"/>
          <p:nvPr/>
        </p:nvSpPr>
        <p:spPr>
          <a:xfrm>
            <a:off x="5796494" y="804828"/>
            <a:ext cx="6578496" cy="949555"/>
          </a:xfrm>
          <a:prstGeom prst="rect">
            <a:avLst/>
          </a:prstGeom>
        </p:spPr>
        <p:txBody>
          <a:bodyPr lIns="0" tIns="0" rIns="0" bIns="0" rtlCol="0" anchor="t">
            <a:spAutoFit/>
          </a:bodyPr>
          <a:lstStyle/>
          <a:p>
            <a:pPr lvl="0" algn="ctr">
              <a:lnSpc>
                <a:spcPts val="7941"/>
              </a:lnSpc>
            </a:pPr>
            <a:r>
              <a:rPr lang="en-US" sz="6500" b="1">
                <a:solidFill>
                  <a:schemeClr val="tx2"/>
                </a:solidFill>
                <a:latin typeface="Arial" panose="020B0604020202020204" pitchFamily="34" charset="0"/>
                <a:cs typeface="Arial" panose="020B0604020202020204" pitchFamily="34" charset="0"/>
              </a:rPr>
              <a:t>KHỞI ĐỘNG</a:t>
            </a:r>
          </a:p>
        </p:txBody>
      </p:sp>
      <p:sp>
        <p:nvSpPr>
          <p:cNvPr id="13" name="Freeform 13"/>
          <p:cNvSpPr/>
          <p:nvPr/>
        </p:nvSpPr>
        <p:spPr>
          <a:xfrm rot="3033305">
            <a:off x="210016" y="14589"/>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5">
              <a:extLst>
                <a:ext uri="{96DAC541-7B7A-43D3-8B79-37D633B846F1}">
                  <asvg:svgBlip xmlns="" xmlns:asvg="http://schemas.microsoft.com/office/drawing/2016/SVG/main" r:embed="rId6"/>
                </a:ext>
              </a:extLst>
            </a:blip>
            <a:stretch>
              <a:fillRect r="-53085"/>
            </a:stretch>
          </a:blipFill>
        </p:spPr>
      </p:sp>
      <p:sp>
        <p:nvSpPr>
          <p:cNvPr id="15" name="Rectangle 14"/>
          <p:cNvSpPr/>
          <p:nvPr/>
        </p:nvSpPr>
        <p:spPr>
          <a:xfrm>
            <a:off x="1096695" y="2400300"/>
            <a:ext cx="11476305" cy="7494359"/>
          </a:xfrm>
          <a:prstGeom prst="rect">
            <a:avLst/>
          </a:prstGeom>
        </p:spPr>
        <p:txBody>
          <a:bodyPr wrap="square">
            <a:spAutoFit/>
          </a:bodyPr>
          <a:lstStyle/>
          <a:p>
            <a:pPr marL="571500" indent="-571500" algn="just">
              <a:lnSpc>
                <a:spcPct val="150000"/>
              </a:lnSpc>
              <a:spcBef>
                <a:spcPts val="600"/>
              </a:spcBef>
              <a:spcAft>
                <a:spcPts val="0"/>
              </a:spcAft>
              <a:buFont typeface="Arial" panose="020B0604020202020204" pitchFamily="34" charset="0"/>
              <a:buChar char="•"/>
            </a:pPr>
            <a:r>
              <a:rPr lang="nl-NL" sz="3800" b="1" i="1" u="sng" smtClean="0">
                <a:solidFill>
                  <a:srgbClr val="C00000"/>
                </a:solidFill>
                <a:latin typeface="Arial" panose="020B0604020202020204" pitchFamily="34" charset="0"/>
                <a:ea typeface="Calibri" panose="020F0502020204030204" pitchFamily="34" charset="0"/>
                <a:cs typeface="Arial" panose="020B0604020202020204" pitchFamily="34" charset="0"/>
              </a:rPr>
              <a:t>Cách </a:t>
            </a:r>
            <a:r>
              <a:rPr lang="nl-NL" sz="3800" b="1" i="1" u="sng">
                <a:solidFill>
                  <a:srgbClr val="C00000"/>
                </a:solidFill>
                <a:latin typeface="Arial" panose="020B0604020202020204" pitchFamily="34" charset="0"/>
                <a:ea typeface="Calibri" panose="020F0502020204030204" pitchFamily="34" charset="0"/>
                <a:cs typeface="Arial" panose="020B0604020202020204" pitchFamily="34" charset="0"/>
              </a:rPr>
              <a:t>chơi:</a:t>
            </a:r>
            <a:endParaRPr lang="en-US" sz="3800" b="1" i="1" u="sng">
              <a:solidFill>
                <a:srgbClr val="C00000"/>
              </a:solidFill>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en-US" sz="3800" smtClean="0">
                <a:latin typeface="Arial" panose="020B0604020202020204" pitchFamily="34" charset="0"/>
                <a:ea typeface="Calibri" panose="020F0502020204030204" pitchFamily="34" charset="0"/>
                <a:cs typeface="Arial" panose="020B0604020202020204" pitchFamily="34" charset="0"/>
              </a:rPr>
              <a:t>- </a:t>
            </a:r>
            <a:r>
              <a:rPr lang="nl-NL" sz="3800" smtClean="0">
                <a:latin typeface="Arial" panose="020B0604020202020204" pitchFamily="34" charset="0"/>
                <a:ea typeface="Calibri" panose="020F0502020204030204" pitchFamily="34" charset="0"/>
                <a:cs typeface="Arial" panose="020B0604020202020204" pitchFamily="34" charset="0"/>
              </a:rPr>
              <a:t>Chia </a:t>
            </a:r>
            <a:r>
              <a:rPr lang="nl-NL" sz="3800">
                <a:latin typeface="Arial" panose="020B0604020202020204" pitchFamily="34" charset="0"/>
                <a:ea typeface="Calibri" panose="020F0502020204030204" pitchFamily="34" charset="0"/>
                <a:cs typeface="Arial" panose="020B0604020202020204" pitchFamily="34" charset="0"/>
              </a:rPr>
              <a:t>lớp thành 4 đội</a:t>
            </a:r>
            <a:r>
              <a:rPr lang="vi-VN" sz="3800">
                <a:latin typeface="Arial" panose="020B0604020202020204" pitchFamily="34" charset="0"/>
                <a:ea typeface="Calibri" panose="020F0502020204030204" pitchFamily="34" charset="0"/>
                <a:cs typeface="Arial" panose="020B0604020202020204" pitchFamily="34" charset="0"/>
              </a:rPr>
              <a:t> (1 đội gồm: 1 Đội trưởng (ĐT), 1 Đội phó (ĐP) và các thành viên còn lại).</a:t>
            </a:r>
            <a:endParaRPr lang="en-US" sz="3800">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en-US" sz="3800" smtClean="0">
                <a:latin typeface="Arial" panose="020B0604020202020204" pitchFamily="34" charset="0"/>
                <a:ea typeface="Calibri" panose="020F0502020204030204" pitchFamily="34" charset="0"/>
                <a:cs typeface="Arial" panose="020B0604020202020204" pitchFamily="34" charset="0"/>
              </a:rPr>
              <a:t>- </a:t>
            </a:r>
            <a:r>
              <a:rPr lang="vi-VN" sz="3800" smtClean="0">
                <a:latin typeface="Arial" panose="020B0604020202020204" pitchFamily="34" charset="0"/>
                <a:ea typeface="Calibri" panose="020F0502020204030204" pitchFamily="34" charset="0"/>
                <a:cs typeface="Arial" panose="020B0604020202020204" pitchFamily="34" charset="0"/>
              </a:rPr>
              <a:t>Nhiệm </a:t>
            </a:r>
            <a:r>
              <a:rPr lang="vi-VN" sz="3800">
                <a:latin typeface="Arial" panose="020B0604020202020204" pitchFamily="34" charset="0"/>
                <a:ea typeface="Calibri" panose="020F0502020204030204" pitchFamily="34" charset="0"/>
                <a:cs typeface="Arial" panose="020B0604020202020204" pitchFamily="34" charset="0"/>
              </a:rPr>
              <a:t>vụ chung:</a:t>
            </a:r>
            <a:endParaRPr lang="en-US" sz="3800">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vi-VN" sz="3800">
                <a:latin typeface="Arial" panose="020B0604020202020204" pitchFamily="34" charset="0"/>
                <a:ea typeface="Calibri" panose="020F0502020204030204" pitchFamily="34" charset="0"/>
                <a:cs typeface="Arial" panose="020B0604020202020204" pitchFamily="34" charset="0"/>
              </a:rPr>
              <a:t>+ ĐT: Viết 2 đơn thức.</a:t>
            </a:r>
            <a:endParaRPr lang="en-US" sz="3800">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vi-VN" sz="3800">
                <a:latin typeface="Arial" panose="020B0604020202020204" pitchFamily="34" charset="0"/>
                <a:ea typeface="Calibri" panose="020F0502020204030204" pitchFamily="34" charset="0"/>
                <a:cs typeface="Arial" panose="020B0604020202020204" pitchFamily="34" charset="0"/>
              </a:rPr>
              <a:t>+ ĐP: Viết 2 đơn thức có phần biến giống ĐT.</a:t>
            </a:r>
            <a:endParaRPr lang="en-US" sz="3800">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vi-VN" sz="3800">
                <a:latin typeface="Arial" panose="020B0604020202020204" pitchFamily="34" charset="0"/>
                <a:ea typeface="Calibri" panose="020F0502020204030204" pitchFamily="34" charset="0"/>
                <a:cs typeface="Arial" panose="020B0604020202020204" pitchFamily="34" charset="0"/>
              </a:rPr>
              <a:t>+ Các thành viên: Thực hiện phép cộng và phép trừ từ đơn thức của ĐT và ĐP</a:t>
            </a:r>
            <a:r>
              <a:rPr lang="vi-VN" sz="3800" smtClean="0">
                <a:latin typeface="Arial" panose="020B0604020202020204" pitchFamily="34" charset="0"/>
                <a:ea typeface="Calibri" panose="020F0502020204030204" pitchFamily="34" charset="0"/>
                <a:cs typeface="Arial" panose="020B0604020202020204" pitchFamily="34" charset="0"/>
              </a:rPr>
              <a:t>.</a:t>
            </a:r>
            <a:endParaRPr lang="en-US" sz="3800">
              <a:latin typeface="Arial" panose="020B0604020202020204" pitchFamily="34" charset="0"/>
              <a:ea typeface="Arial" panose="020B0604020202020204" pitchFamily="34" charset="0"/>
              <a:cs typeface="Arial" panose="020B0604020202020204" pitchFamily="34" charset="0"/>
            </a:endParaRPr>
          </a:p>
        </p:txBody>
      </p:sp>
      <p:grpSp>
        <p:nvGrpSpPr>
          <p:cNvPr id="20" name="Group 19"/>
          <p:cNvGrpSpPr/>
          <p:nvPr/>
        </p:nvGrpSpPr>
        <p:grpSpPr>
          <a:xfrm>
            <a:off x="13182600" y="3211944"/>
            <a:ext cx="4876800" cy="6655956"/>
            <a:chOff x="13411200" y="2933700"/>
            <a:chExt cx="4876800" cy="6655956"/>
          </a:xfrm>
        </p:grpSpPr>
        <p:pic>
          <p:nvPicPr>
            <p:cNvPr id="17" name="Picture 16"/>
            <p:cNvPicPr>
              <a:picLocks noChangeAspect="1"/>
            </p:cNvPicPr>
            <p:nvPr/>
          </p:nvPicPr>
          <p:blipFill>
            <a:blip r:embed="rId7"/>
            <a:stretch>
              <a:fillRect/>
            </a:stretch>
          </p:blipFill>
          <p:spPr>
            <a:xfrm flipH="1">
              <a:off x="15728689" y="6031344"/>
              <a:ext cx="2071728" cy="3558312"/>
            </a:xfrm>
            <a:prstGeom prst="rect">
              <a:avLst/>
            </a:prstGeom>
          </p:spPr>
        </p:pic>
        <p:sp>
          <p:nvSpPr>
            <p:cNvPr id="18" name="Oval Callout 17"/>
            <p:cNvSpPr/>
            <p:nvPr/>
          </p:nvSpPr>
          <p:spPr>
            <a:xfrm>
              <a:off x="13411200" y="2933700"/>
              <a:ext cx="4876800" cy="2743200"/>
            </a:xfrm>
            <a:prstGeom prst="wedgeEllipseCallout">
              <a:avLst>
                <a:gd name="adj1" fmla="val 11075"/>
                <a:gd name="adj2" fmla="val 62500"/>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9" name="Rectangle 18"/>
            <p:cNvSpPr/>
            <p:nvPr/>
          </p:nvSpPr>
          <p:spPr>
            <a:xfrm>
              <a:off x="13639800" y="3144441"/>
              <a:ext cx="4160617" cy="1846659"/>
            </a:xfrm>
            <a:prstGeom prst="rect">
              <a:avLst/>
            </a:prstGeom>
          </p:spPr>
          <p:txBody>
            <a:bodyPr wrap="square">
              <a:spAutoFit/>
            </a:bodyPr>
            <a:lstStyle/>
            <a:p>
              <a:pPr algn="ctr">
                <a:lnSpc>
                  <a:spcPct val="150000"/>
                </a:lnSpc>
              </a:pPr>
              <a:r>
                <a:rPr lang="nl-NL" sz="3800">
                  <a:solidFill>
                    <a:schemeClr val="bg1"/>
                  </a:solidFill>
                  <a:latin typeface="Arial" panose="020B0604020202020204" pitchFamily="34" charset="0"/>
                  <a:ea typeface="Calibri" panose="020F0502020204030204" pitchFamily="34" charset="0"/>
                  <a:cs typeface="Arial" panose="020B0604020202020204" pitchFamily="34" charset="0"/>
                </a:rPr>
                <a:t>T</a:t>
              </a:r>
              <a:r>
                <a:rPr lang="nl-NL" sz="3800" smtClean="0">
                  <a:solidFill>
                    <a:schemeClr val="bg1"/>
                  </a:solidFill>
                  <a:latin typeface="Arial" panose="020B0604020202020204" pitchFamily="34" charset="0"/>
                  <a:ea typeface="Calibri" panose="020F0502020204030204" pitchFamily="34" charset="0"/>
                  <a:cs typeface="Arial" panose="020B0604020202020204" pitchFamily="34" charset="0"/>
                </a:rPr>
                <a:t>rò chơi</a:t>
              </a:r>
            </a:p>
            <a:p>
              <a:pPr algn="ctr">
                <a:lnSpc>
                  <a:spcPct val="150000"/>
                </a:lnSpc>
              </a:pPr>
              <a:r>
                <a:rPr lang="nl-NL" sz="380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nl-NL" sz="3800">
                  <a:solidFill>
                    <a:schemeClr val="bg1"/>
                  </a:solidFill>
                  <a:latin typeface="Arial" panose="020B0604020202020204" pitchFamily="34" charset="0"/>
                  <a:ea typeface="Calibri" panose="020F0502020204030204" pitchFamily="34" charset="0"/>
                  <a:cs typeface="Arial" panose="020B0604020202020204" pitchFamily="34" charset="0"/>
                </a:rPr>
                <a:t>“</a:t>
              </a:r>
              <a:r>
                <a:rPr lang="nl-NL" sz="3800" b="1" i="1">
                  <a:solidFill>
                    <a:schemeClr val="bg1"/>
                  </a:solidFill>
                  <a:latin typeface="Arial" panose="020B0604020202020204" pitchFamily="34" charset="0"/>
                  <a:ea typeface="Calibri" panose="020F0502020204030204" pitchFamily="34" charset="0"/>
                  <a:cs typeface="Arial" panose="020B0604020202020204" pitchFamily="34" charset="0"/>
                </a:rPr>
                <a:t>Thi viết nhanh</a:t>
              </a:r>
              <a:r>
                <a:rPr lang="nl-NL" sz="380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3800">
                <a:solidFill>
                  <a:schemeClr val="bg1"/>
                </a:solidFill>
                <a:latin typeface="Arial" panose="020B0604020202020204" pitchFamily="34" charset="0"/>
                <a:cs typeface="Arial" panose="020B0604020202020204" pitchFamily="34" charset="0"/>
              </a:endParaRPr>
            </a:p>
          </p:txBody>
        </p:sp>
      </p:grpSp>
      <p:pic>
        <p:nvPicPr>
          <p:cNvPr id="21" name="Picture 20"/>
          <p:cNvPicPr>
            <a:picLocks noChangeAspect="1"/>
          </p:cNvPicPr>
          <p:nvPr/>
        </p:nvPicPr>
        <p:blipFill>
          <a:blip r:embed="rId8"/>
          <a:stretch>
            <a:fillRect/>
          </a:stretch>
        </p:blipFill>
        <p:spPr>
          <a:xfrm>
            <a:off x="16078200" y="275449"/>
            <a:ext cx="1673211" cy="1880865"/>
          </a:xfrm>
          <a:prstGeom prst="rect">
            <a:avLst/>
          </a:prstGeom>
        </p:spPr>
      </p:pic>
    </p:spTree>
    <p:extLst>
      <p:ext uri="{BB962C8B-B14F-4D97-AF65-F5344CB8AC3E}">
        <p14:creationId xmlns:p14="http://schemas.microsoft.com/office/powerpoint/2010/main" val="1026880041"/>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22" dur="500"/>
                                        <p:tgtEl>
                                          <p:spTgt spid="15">
                                            <p:txEl>
                                              <p:pRg st="0" end="0"/>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fade">
                                      <p:cBhvr>
                                        <p:cTn id="26" dur="500"/>
                                        <p:tgtEl>
                                          <p:spTgt spid="15">
                                            <p:txEl>
                                              <p:pRg st="1" end="1"/>
                                            </p:txEl>
                                          </p:spTgt>
                                        </p:tgtEl>
                                      </p:cBhvr>
                                    </p:animEffect>
                                  </p:childTnLst>
                                </p:cTn>
                              </p:par>
                            </p:childTnLst>
                          </p:cTn>
                        </p:par>
                        <p:par>
                          <p:cTn id="27" fill="hold">
                            <p:stCondLst>
                              <p:cond delay="1000"/>
                            </p:stCondLst>
                            <p:childTnLst>
                              <p:par>
                                <p:cTn id="28" presetID="14" presetClass="entr" presetSubtype="10" fill="hold" nodeType="afterEffect">
                                  <p:stCondLst>
                                    <p:cond delay="0"/>
                                  </p:stCondLst>
                                  <p:childTnLst>
                                    <p:set>
                                      <p:cBhvr>
                                        <p:cTn id="29"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30" dur="500"/>
                                        <p:tgtEl>
                                          <p:spTgt spid="15">
                                            <p:txEl>
                                              <p:pRg st="2" end="2"/>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33" dur="500"/>
                                        <p:tgtEl>
                                          <p:spTgt spid="15">
                                            <p:txEl>
                                              <p:pRg st="3" end="3"/>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15">
                                            <p:txEl>
                                              <p:pRg st="4" end="4"/>
                                            </p:txEl>
                                          </p:spTgt>
                                        </p:tgtEl>
                                        <p:attrNameLst>
                                          <p:attrName>style.visibility</p:attrName>
                                        </p:attrNameLst>
                                      </p:cBhvr>
                                      <p:to>
                                        <p:strVal val="visible"/>
                                      </p:to>
                                    </p:set>
                                    <p:animEffect transition="in" filter="randombar(horizontal)">
                                      <p:cBhvr>
                                        <p:cTn id="36" dur="500"/>
                                        <p:tgtEl>
                                          <p:spTgt spid="15">
                                            <p:txEl>
                                              <p:pRg st="4" end="4"/>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randombar(horizontal)">
                                      <p:cBhvr>
                                        <p:cTn id="39"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304800" y="190500"/>
            <a:ext cx="17678400" cy="99060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rot="-2438758">
            <a:off x="246088" y="8351054"/>
            <a:ext cx="1565972" cy="2271412"/>
          </a:xfrm>
          <a:custGeom>
            <a:avLst/>
            <a:gdLst/>
            <a:ahLst/>
            <a:cxnLst/>
            <a:rect l="l" t="t" r="r" b="b"/>
            <a:pathLst>
              <a:path w="1565972" h="2271412">
                <a:moveTo>
                  <a:pt x="0" y="0"/>
                </a:moveTo>
                <a:lnTo>
                  <a:pt x="1565972" y="0"/>
                </a:lnTo>
                <a:lnTo>
                  <a:pt x="1565972" y="2271411"/>
                </a:lnTo>
                <a:lnTo>
                  <a:pt x="0" y="2271411"/>
                </a:lnTo>
                <a:lnTo>
                  <a:pt x="0" y="0"/>
                </a:lnTo>
                <a:close/>
              </a:path>
            </a:pathLst>
          </a:custGeom>
          <a:blipFill>
            <a:blip r:embed="rId3">
              <a:extLst>
                <a:ext uri="{96DAC541-7B7A-43D3-8B79-37D633B846F1}">
                  <asvg:svgBlip xmlns="" xmlns:asvg="http://schemas.microsoft.com/office/drawing/2016/SVG/main" r:embed="rId6"/>
                </a:ext>
              </a:extLst>
            </a:blip>
            <a:stretch>
              <a:fillRect r="-53085"/>
            </a:stretch>
          </a:blipFill>
        </p:spPr>
      </p:sp>
      <p:grpSp>
        <p:nvGrpSpPr>
          <p:cNvPr id="19" name="Group 18"/>
          <p:cNvGrpSpPr/>
          <p:nvPr/>
        </p:nvGrpSpPr>
        <p:grpSpPr>
          <a:xfrm>
            <a:off x="8101432" y="670353"/>
            <a:ext cx="1825661" cy="967947"/>
            <a:chOff x="1219200" y="4746458"/>
            <a:chExt cx="1825661" cy="967947"/>
          </a:xfrm>
        </p:grpSpPr>
        <p:sp>
          <p:nvSpPr>
            <p:cNvPr id="20" name="Oval Callout 19"/>
            <p:cNvSpPr/>
            <p:nvPr/>
          </p:nvSpPr>
          <p:spPr>
            <a:xfrm>
              <a:off x="1219200" y="4746458"/>
              <a:ext cx="1825661" cy="967947"/>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1486355" y="4886383"/>
              <a:ext cx="1524000" cy="707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p:pic>
        <p:nvPicPr>
          <p:cNvPr id="26" name="Picture 25"/>
          <p:cNvPicPr>
            <a:picLocks noChangeAspect="1"/>
          </p:cNvPicPr>
          <p:nvPr/>
        </p:nvPicPr>
        <p:blipFill>
          <a:blip r:embed="rId7"/>
          <a:stretch>
            <a:fillRect/>
          </a:stretch>
        </p:blipFill>
        <p:spPr>
          <a:xfrm>
            <a:off x="16297495" y="495300"/>
            <a:ext cx="1421031" cy="1571142"/>
          </a:xfrm>
          <a:prstGeom prst="rect">
            <a:avLst/>
          </a:prstGeom>
        </p:spPr>
      </p:pic>
      <p:pic>
        <p:nvPicPr>
          <p:cNvPr id="27" name="Picture 26"/>
          <p:cNvPicPr>
            <a:picLocks noChangeAspect="1"/>
          </p:cNvPicPr>
          <p:nvPr/>
        </p:nvPicPr>
        <p:blipFill>
          <a:blip r:embed="rId8"/>
          <a:stretch>
            <a:fillRect/>
          </a:stretch>
        </p:blipFill>
        <p:spPr>
          <a:xfrm>
            <a:off x="15572456" y="7277099"/>
            <a:ext cx="2938466" cy="2943389"/>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1825965" y="2317695"/>
                <a:ext cx="13490235" cy="3016210"/>
              </a:xfrm>
              <a:prstGeom prst="rect">
                <a:avLst/>
              </a:prstGeom>
            </p:spPr>
            <p:txBody>
              <a:bodyPr wrap="square">
                <a:spAutoFit/>
              </a:bodyPr>
              <a:lstStyle/>
              <a:p>
                <a:pPr marL="0" marR="0" lvl="0" indent="0" algn="just" defTabSz="914400" rtl="0" eaLnBrk="1" fontAlgn="auto" latinLnBrk="0" hangingPunct="1">
                  <a:lnSpc>
                    <a:spcPct val="150000"/>
                  </a:lnSpc>
                  <a:spcBef>
                    <a:spcPts val="1200"/>
                  </a:spcBef>
                  <a:spcAft>
                    <a:spcPts val="0"/>
                  </a:spcAft>
                  <a:buClrTx/>
                  <a:buSzTx/>
                  <a:buFontTx/>
                  <a:buNone/>
                  <a:tabLst/>
                  <a:defRPr/>
                </a:pPr>
                <a:r>
                  <a:rPr kumimoji="0" lang="fr-FR" sz="40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Thay </a:t>
                </a:r>
                <a14:m>
                  <m:oMath xmlns:m="http://schemas.openxmlformats.org/officeDocument/2006/math">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oMath>
                </a14:m>
                <a:r>
                  <a:rPr kumimoji="0" lang="fr-FR"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vào biểu thức P, ta được :</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1200"/>
                  </a:spcBef>
                  <a:spcAft>
                    <a:spcPts val="0"/>
                  </a:spcAft>
                  <a:buClrTx/>
                  <a:buSzTx/>
                  <a:buFontTx/>
                  <a:buNone/>
                  <a:tabLst/>
                  <a:defRPr/>
                </a:pPr>
                <a14:m>
                  <m:oMath xmlns:m="http://schemas.openxmlformats.org/officeDocument/2006/math">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P</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5.1</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4.1</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d>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d>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7.1</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d>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oMath>
                </a14:m>
                <a:r>
                  <a:rPr kumimoji="0" lang="fr-FR"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lang="en-US" sz="400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120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P</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=5+8+32</m:t>
                      </m:r>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28=17</m:t>
                      </m:r>
                    </m:oMath>
                  </m:oMathPara>
                </a14:m>
                <a:endPar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825965" y="2317695"/>
                <a:ext cx="13490235" cy="3016210"/>
              </a:xfrm>
              <a:prstGeom prst="rect">
                <a:avLst/>
              </a:prstGeom>
              <a:blipFill>
                <a:blip r:embed="rId9"/>
                <a:stretch>
                  <a:fillRect l="-16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981200" y="5793819"/>
                <a:ext cx="13225395" cy="2092881"/>
              </a:xfrm>
              <a:prstGeom prst="rect">
                <a:avLst/>
              </a:prstGeom>
            </p:spPr>
            <p:txBody>
              <a:bodyPr wrap="square">
                <a:spAutoFit/>
              </a:bodyPr>
              <a:lstStyle/>
              <a:p>
                <a:pPr lvl="0" algn="just">
                  <a:lnSpc>
                    <a:spcPct val="150000"/>
                  </a:lnSpc>
                  <a:spcBef>
                    <a:spcPts val="1200"/>
                  </a:spcBef>
                  <a:defRPr/>
                </a:pPr>
                <a14:m>
                  <m:oMathPara xmlns:m="http://schemas.openxmlformats.org/officeDocument/2006/math">
                    <m:oMathParaPr>
                      <m:jc m:val="left"/>
                    </m:oMathParaPr>
                    <m:oMath xmlns:m="http://schemas.openxmlformats.org/officeDocument/2006/math">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Q</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defRPr/>
                </a:pPr>
                <a:r>
                  <a:rPr lang="fr-FR" sz="4000" smtClean="0">
                    <a:solidFill>
                      <a:prstClr val="black"/>
                    </a:solidFill>
                    <a:ea typeface="Cambria Math" panose="02040503050406030204" pitchFamily="18" charset="0"/>
                    <a:cs typeface="Arial" panose="020B0604020202020204" pitchFamily="34" charset="0"/>
                  </a:rPr>
                  <a:t>    </a:t>
                </a:r>
                <a14:m>
                  <m:oMath xmlns:m="http://schemas.openxmlformats.org/officeDocument/2006/math">
                    <m:r>
                      <a:rPr lang="fr-FR" sz="4000" i="1" smtClean="0">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lang="fr-FR" sz="4000" smtClean="0">
                    <a:solidFill>
                      <a:prstClr val="black"/>
                    </a:solidFill>
                    <a:latin typeface="Arial" panose="020B0604020202020204" pitchFamily="34" charset="0"/>
                    <a:ea typeface="Calibri" panose="020F0502020204030204" pitchFamily="34" charset="0"/>
                    <a:cs typeface="Arial" panose="020B0604020202020204" pitchFamily="34" charset="0"/>
                  </a:rPr>
                  <a:t> Không </a:t>
                </a:r>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có bậc xác định.</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981200" y="5793819"/>
                <a:ext cx="13225395" cy="2092881"/>
              </a:xfrm>
              <a:prstGeom prst="rect">
                <a:avLst/>
              </a:prstGeom>
              <a:blipFill>
                <a:blip r:embed="rId10"/>
                <a:stretch>
                  <a:fillRect b="-6105"/>
                </a:stretch>
              </a:blipFill>
            </p:spPr>
            <p:txBody>
              <a:bodyPr/>
              <a:lstStyle/>
              <a:p>
                <a:r>
                  <a:rPr lang="en-US">
                    <a:noFill/>
                  </a:rPr>
                  <a:t> </a:t>
                </a:r>
              </a:p>
            </p:txBody>
          </p:sp>
        </mc:Fallback>
      </mc:AlternateContent>
    </p:spTree>
    <p:extLst>
      <p:ext uri="{BB962C8B-B14F-4D97-AF65-F5344CB8AC3E}">
        <p14:creationId xmlns:p14="http://schemas.microsoft.com/office/powerpoint/2010/main" val="19454244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fade">
                                      <p:cBhvr>
                                        <p:cTn id="10" dur="500"/>
                                        <p:tgtEl>
                                          <p:spTgt spid="18">
                                            <p:txEl>
                                              <p:pRg st="1" end="1"/>
                                            </p:txEl>
                                          </p:spTgt>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8">
                                            <p:txEl>
                                              <p:pRg st="2" end="2"/>
                                            </p:txEl>
                                          </p:spTgt>
                                        </p:tgtEl>
                                        <p:attrNameLst>
                                          <p:attrName>style.visibility</p:attrName>
                                        </p:attrNameLst>
                                      </p:cBhvr>
                                      <p:to>
                                        <p:strVal val="visible"/>
                                      </p:to>
                                    </p:set>
                                    <p:animEffect transition="in" filter="wipe(down)">
                                      <p:cBhvr>
                                        <p:cTn id="14" dur="500"/>
                                        <p:tgtEl>
                                          <p:spTgt spid="1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barn(inVertical)">
                                      <p:cBhvr>
                                        <p:cTn id="24"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FEE2"/>
        </a:solidFill>
        <a:effectLst/>
      </p:bgPr>
    </p:bg>
    <p:spTree>
      <p:nvGrpSpPr>
        <p:cNvPr id="1" name=""/>
        <p:cNvGrpSpPr/>
        <p:nvPr/>
      </p:nvGrpSpPr>
      <p:grpSpPr>
        <a:xfrm>
          <a:off x="0" y="0"/>
          <a:ext cx="0" cy="0"/>
          <a:chOff x="0" y="0"/>
          <a:chExt cx="0" cy="0"/>
        </a:xfrm>
      </p:grpSpPr>
      <p:sp>
        <p:nvSpPr>
          <p:cNvPr id="7" name="Freeform 7"/>
          <p:cNvSpPr/>
          <p:nvPr/>
        </p:nvSpPr>
        <p:spPr>
          <a:xfrm>
            <a:off x="7078328" y="2201491"/>
            <a:ext cx="3751743" cy="71472"/>
          </a:xfrm>
          <a:custGeom>
            <a:avLst/>
            <a:gdLst/>
            <a:ahLst/>
            <a:cxnLst/>
            <a:rect l="l" t="t" r="r" b="b"/>
            <a:pathLst>
              <a:path w="5369883" h="147672">
                <a:moveTo>
                  <a:pt x="0" y="0"/>
                </a:moveTo>
                <a:lnTo>
                  <a:pt x="5369884" y="0"/>
                </a:lnTo>
                <a:lnTo>
                  <a:pt x="5369884" y="147672"/>
                </a:lnTo>
                <a:lnTo>
                  <a:pt x="0" y="147672"/>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8" name="Freeform 8"/>
          <p:cNvSpPr/>
          <p:nvPr/>
        </p:nvSpPr>
        <p:spPr>
          <a:xfrm rot="3033305">
            <a:off x="77045" y="126124"/>
            <a:ext cx="1522312" cy="1905145"/>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5">
              <a:extLst>
                <a:ext uri="{96DAC541-7B7A-43D3-8B79-37D633B846F1}">
                  <asvg:svgBlip xmlns="" xmlns:asvg="http://schemas.microsoft.com/office/drawing/2016/SVG/main" r:embed="rId6"/>
                </a:ext>
              </a:extLst>
            </a:blip>
            <a:stretch>
              <a:fillRect r="-53085"/>
            </a:stretch>
          </a:blipFill>
        </p:spPr>
      </p:sp>
      <p:sp>
        <p:nvSpPr>
          <p:cNvPr id="15" name="Rectangle 14"/>
          <p:cNvSpPr/>
          <p:nvPr/>
        </p:nvSpPr>
        <p:spPr>
          <a:xfrm>
            <a:off x="5943600" y="1028700"/>
            <a:ext cx="6021200" cy="942053"/>
          </a:xfrm>
          <a:prstGeom prst="rect">
            <a:avLst/>
          </a:prstGeom>
        </p:spPr>
        <p:txBody>
          <a:bodyPr wrap="none">
            <a:spAutoFit/>
          </a:bodyPr>
          <a:lstStyle/>
          <a:p>
            <a:pPr lvl="0" algn="just">
              <a:lnSpc>
                <a:spcPct val="150000"/>
              </a:lnSpc>
              <a:tabLst>
                <a:tab pos="360045" algn="l"/>
                <a:tab pos="720090" algn="l"/>
              </a:tabLst>
              <a:defRPr/>
            </a:pPr>
            <a:r>
              <a:rPr lang="nl-NL" sz="4200" b="1">
                <a:solidFill>
                  <a:srgbClr val="C00000"/>
                </a:solidFill>
                <a:latin typeface="Arial" panose="020B0604020202020204" pitchFamily="34" charset="0"/>
                <a:ea typeface="Calibri" panose="020F0502020204030204" pitchFamily="34" charset="0"/>
                <a:cs typeface="Arial" panose="020B0604020202020204" pitchFamily="34" charset="0"/>
              </a:rPr>
              <a:t>Bài tập </a:t>
            </a:r>
            <a:r>
              <a:rPr lang="nl-NL" sz="4200" b="1" smtClean="0">
                <a:solidFill>
                  <a:srgbClr val="C00000"/>
                </a:solidFill>
                <a:latin typeface="Arial" panose="020B0604020202020204" pitchFamily="34" charset="0"/>
                <a:ea typeface="Calibri" panose="020F0502020204030204" pitchFamily="34" charset="0"/>
                <a:cs typeface="Arial" panose="020B0604020202020204" pitchFamily="34" charset="0"/>
              </a:rPr>
              <a:t>1.21 (SGK-tr18)</a:t>
            </a:r>
            <a:endParaRPr lang="en-US" sz="42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16" name="Rectangle 15"/>
          <p:cNvSpPr/>
          <p:nvPr/>
        </p:nvSpPr>
        <p:spPr>
          <a:xfrm>
            <a:off x="762000" y="2857500"/>
            <a:ext cx="16764000" cy="5630837"/>
          </a:xfrm>
          <a:prstGeom prst="rect">
            <a:avLst/>
          </a:prstGeom>
        </p:spPr>
        <p:txBody>
          <a:bodyPr wrap="square">
            <a:spAutoFit/>
          </a:bodyPr>
          <a:lstStyle/>
          <a:p>
            <a:pPr algn="just" fontAlgn="base">
              <a:lnSpc>
                <a:spcPct val="150000"/>
              </a:lnSpc>
              <a:spcBef>
                <a:spcPts val="1800"/>
              </a:spcBef>
            </a:pPr>
            <a:r>
              <a:rPr lang="en-US" sz="4100">
                <a:solidFill>
                  <a:srgbClr val="000000"/>
                </a:solidFill>
                <a:latin typeface="Arial" panose="020B0604020202020204" pitchFamily="34" charset="0"/>
                <a:cs typeface="Arial" panose="020B0604020202020204" pitchFamily="34" charset="0"/>
              </a:rPr>
              <a:t>Cho hai đa </a:t>
            </a:r>
            <a:r>
              <a:rPr lang="en-US" sz="4100" smtClean="0">
                <a:solidFill>
                  <a:srgbClr val="000000"/>
                </a:solidFill>
                <a:latin typeface="Arial" panose="020B0604020202020204" pitchFamily="34" charset="0"/>
                <a:cs typeface="Arial" panose="020B0604020202020204" pitchFamily="34" charset="0"/>
              </a:rPr>
              <a:t>thức:</a:t>
            </a:r>
          </a:p>
          <a:p>
            <a:pPr algn="ctr" fontAlgn="base">
              <a:lnSpc>
                <a:spcPct val="150000"/>
              </a:lnSpc>
              <a:spcBef>
                <a:spcPts val="1800"/>
              </a:spcBef>
            </a:pPr>
            <a:r>
              <a:rPr lang="en-US" sz="4100" smtClean="0">
                <a:solidFill>
                  <a:srgbClr val="000000"/>
                </a:solidFill>
                <a:latin typeface="Arial" panose="020B0604020202020204" pitchFamily="34" charset="0"/>
                <a:cs typeface="Arial" panose="020B0604020202020204" pitchFamily="34" charset="0"/>
              </a:rPr>
              <a:t>A = 7xyz</a:t>
            </a:r>
            <a:r>
              <a:rPr lang="en-US" sz="4100" baseline="30000" smtClean="0">
                <a:solidFill>
                  <a:srgbClr val="000000"/>
                </a:solidFill>
                <a:latin typeface="Arial" panose="020B0604020202020204" pitchFamily="34" charset="0"/>
                <a:cs typeface="Arial" panose="020B0604020202020204" pitchFamily="34" charset="0"/>
              </a:rPr>
              <a:t>2</a:t>
            </a:r>
            <a:r>
              <a:rPr lang="en-US" sz="4100" smtClean="0">
                <a:solidFill>
                  <a:srgbClr val="000000"/>
                </a:solidFill>
                <a:latin typeface="Arial" panose="020B0604020202020204" pitchFamily="34" charset="0"/>
                <a:cs typeface="Arial" panose="020B0604020202020204" pitchFamily="34" charset="0"/>
              </a:rPr>
              <a:t> – 5xy</a:t>
            </a:r>
            <a:r>
              <a:rPr lang="en-US" sz="4100" baseline="30000" smtClean="0">
                <a:solidFill>
                  <a:srgbClr val="000000"/>
                </a:solidFill>
                <a:latin typeface="Arial" panose="020B0604020202020204" pitchFamily="34" charset="0"/>
                <a:cs typeface="Arial" panose="020B0604020202020204" pitchFamily="34" charset="0"/>
              </a:rPr>
              <a:t>2</a:t>
            </a:r>
            <a:r>
              <a:rPr lang="en-US" sz="4100" smtClean="0">
                <a:solidFill>
                  <a:srgbClr val="000000"/>
                </a:solidFill>
                <a:latin typeface="Arial" panose="020B0604020202020204" pitchFamily="34" charset="0"/>
                <a:cs typeface="Arial" panose="020B0604020202020204" pitchFamily="34" charset="0"/>
              </a:rPr>
              <a:t>z + 3x</a:t>
            </a:r>
            <a:r>
              <a:rPr lang="en-US" sz="4100" baseline="30000" smtClean="0">
                <a:solidFill>
                  <a:srgbClr val="000000"/>
                </a:solidFill>
                <a:latin typeface="Arial" panose="020B0604020202020204" pitchFamily="34" charset="0"/>
                <a:cs typeface="Arial" panose="020B0604020202020204" pitchFamily="34" charset="0"/>
              </a:rPr>
              <a:t>2</a:t>
            </a:r>
            <a:r>
              <a:rPr lang="en-US" sz="4100" smtClean="0">
                <a:solidFill>
                  <a:srgbClr val="000000"/>
                </a:solidFill>
                <a:latin typeface="Arial" panose="020B0604020202020204" pitchFamily="34" charset="0"/>
                <a:cs typeface="Arial" panose="020B0604020202020204" pitchFamily="34" charset="0"/>
              </a:rPr>
              <a:t>yz – xyz + 1;  B = 7x</a:t>
            </a:r>
            <a:r>
              <a:rPr lang="en-US" sz="4100" baseline="30000" smtClean="0">
                <a:solidFill>
                  <a:srgbClr val="000000"/>
                </a:solidFill>
                <a:latin typeface="Arial" panose="020B0604020202020204" pitchFamily="34" charset="0"/>
                <a:cs typeface="Arial" panose="020B0604020202020204" pitchFamily="34" charset="0"/>
              </a:rPr>
              <a:t>2</a:t>
            </a:r>
            <a:r>
              <a:rPr lang="en-US" sz="4100" smtClean="0">
                <a:solidFill>
                  <a:srgbClr val="000000"/>
                </a:solidFill>
                <a:latin typeface="Arial" panose="020B0604020202020204" pitchFamily="34" charset="0"/>
                <a:cs typeface="Arial" panose="020B0604020202020204" pitchFamily="34" charset="0"/>
              </a:rPr>
              <a:t>yz – 5xy</a:t>
            </a:r>
            <a:r>
              <a:rPr lang="en-US" sz="4100" baseline="30000" smtClean="0">
                <a:solidFill>
                  <a:srgbClr val="000000"/>
                </a:solidFill>
                <a:latin typeface="Arial" panose="020B0604020202020204" pitchFamily="34" charset="0"/>
                <a:cs typeface="Arial" panose="020B0604020202020204" pitchFamily="34" charset="0"/>
              </a:rPr>
              <a:t>2</a:t>
            </a:r>
            <a:r>
              <a:rPr lang="en-US" sz="4100" smtClean="0">
                <a:solidFill>
                  <a:srgbClr val="000000"/>
                </a:solidFill>
                <a:latin typeface="Arial" panose="020B0604020202020204" pitchFamily="34" charset="0"/>
                <a:cs typeface="Arial" panose="020B0604020202020204" pitchFamily="34" charset="0"/>
              </a:rPr>
              <a:t>z + 3xyz</a:t>
            </a:r>
            <a:r>
              <a:rPr lang="en-US" sz="4100" baseline="30000" smtClean="0">
                <a:solidFill>
                  <a:srgbClr val="000000"/>
                </a:solidFill>
                <a:latin typeface="Arial" panose="020B0604020202020204" pitchFamily="34" charset="0"/>
                <a:cs typeface="Arial" panose="020B0604020202020204" pitchFamily="34" charset="0"/>
              </a:rPr>
              <a:t>2</a:t>
            </a:r>
            <a:r>
              <a:rPr lang="en-US" sz="4100" smtClean="0">
                <a:solidFill>
                  <a:srgbClr val="000000"/>
                </a:solidFill>
                <a:latin typeface="Arial" panose="020B0604020202020204" pitchFamily="34" charset="0"/>
                <a:cs typeface="Arial" panose="020B0604020202020204" pitchFamily="34" charset="0"/>
              </a:rPr>
              <a:t> – 2.</a:t>
            </a:r>
          </a:p>
          <a:p>
            <a:pPr algn="just" fontAlgn="base">
              <a:lnSpc>
                <a:spcPct val="150000"/>
              </a:lnSpc>
              <a:spcBef>
                <a:spcPts val="1800"/>
              </a:spcBef>
            </a:pPr>
            <a:r>
              <a:rPr lang="en-US" sz="4100" smtClean="0">
                <a:solidFill>
                  <a:srgbClr val="000000"/>
                </a:solidFill>
                <a:latin typeface="Arial" panose="020B0604020202020204" pitchFamily="34" charset="0"/>
                <a:cs typeface="Arial" panose="020B0604020202020204" pitchFamily="34" charset="0"/>
              </a:rPr>
              <a:t>a</a:t>
            </a:r>
            <a:r>
              <a:rPr lang="en-US" sz="4100">
                <a:solidFill>
                  <a:srgbClr val="000000"/>
                </a:solidFill>
                <a:latin typeface="Arial" panose="020B0604020202020204" pitchFamily="34" charset="0"/>
                <a:cs typeface="Arial" panose="020B0604020202020204" pitchFamily="34" charset="0"/>
              </a:rPr>
              <a:t>) Tìm đa thức C sao cho A – C = B;</a:t>
            </a:r>
          </a:p>
          <a:p>
            <a:pPr algn="just" fontAlgn="base">
              <a:lnSpc>
                <a:spcPct val="150000"/>
              </a:lnSpc>
              <a:spcBef>
                <a:spcPts val="1800"/>
              </a:spcBef>
            </a:pPr>
            <a:r>
              <a:rPr lang="en-US" sz="4100">
                <a:solidFill>
                  <a:srgbClr val="000000"/>
                </a:solidFill>
                <a:latin typeface="Arial" panose="020B0604020202020204" pitchFamily="34" charset="0"/>
                <a:cs typeface="Arial" panose="020B0604020202020204" pitchFamily="34" charset="0"/>
              </a:rPr>
              <a:t>b) Tìm đa thức D sao cho A + D = B</a:t>
            </a:r>
            <a:r>
              <a:rPr lang="en-US" sz="4100" smtClean="0">
                <a:solidFill>
                  <a:srgbClr val="000000"/>
                </a:solidFill>
                <a:latin typeface="Arial" panose="020B0604020202020204" pitchFamily="34" charset="0"/>
                <a:cs typeface="Arial" panose="020B0604020202020204" pitchFamily="34" charset="0"/>
              </a:rPr>
              <a:t>;</a:t>
            </a:r>
          </a:p>
          <a:p>
            <a:pPr algn="just" fontAlgn="base">
              <a:lnSpc>
                <a:spcPct val="150000"/>
              </a:lnSpc>
              <a:spcBef>
                <a:spcPts val="1800"/>
              </a:spcBef>
            </a:pPr>
            <a:r>
              <a:rPr lang="pt-BR" sz="4100">
                <a:solidFill>
                  <a:srgbClr val="000000"/>
                </a:solidFill>
                <a:latin typeface="Arial" panose="020B0604020202020204" pitchFamily="34" charset="0"/>
                <a:cs typeface="Arial" panose="020B0604020202020204" pitchFamily="34" charset="0"/>
              </a:rPr>
              <a:t>c) Tìm đa thức E sao cho E – A = B.</a:t>
            </a:r>
            <a:endParaRPr lang="en-US" sz="4100" b="0" i="0">
              <a:solidFill>
                <a:srgbClr val="000000"/>
              </a:solidFill>
              <a:effectLst/>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7"/>
          <a:stretch>
            <a:fillRect/>
          </a:stretch>
        </p:blipFill>
        <p:spPr>
          <a:xfrm>
            <a:off x="15468600" y="5981700"/>
            <a:ext cx="2398114" cy="3900547"/>
          </a:xfrm>
          <a:prstGeom prst="rect">
            <a:avLst/>
          </a:prstGeom>
        </p:spPr>
      </p:pic>
      <p:pic>
        <p:nvPicPr>
          <p:cNvPr id="22" name="Picture 21"/>
          <p:cNvPicPr>
            <a:picLocks noChangeAspect="1"/>
          </p:cNvPicPr>
          <p:nvPr/>
        </p:nvPicPr>
        <p:blipFill>
          <a:blip r:embed="rId8"/>
          <a:stretch>
            <a:fillRect/>
          </a:stretch>
        </p:blipFill>
        <p:spPr>
          <a:xfrm>
            <a:off x="15468600" y="370163"/>
            <a:ext cx="2553304" cy="24873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wipe dir="r"/>
      </p:transition>
    </mc:Choice>
    <mc:Fallback>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FEE2"/>
        </a:solidFill>
        <a:effectLst/>
      </p:bgPr>
    </p:bg>
    <p:spTree>
      <p:nvGrpSpPr>
        <p:cNvPr id="1" name=""/>
        <p:cNvGrpSpPr/>
        <p:nvPr/>
      </p:nvGrpSpPr>
      <p:grpSpPr>
        <a:xfrm>
          <a:off x="0" y="0"/>
          <a:ext cx="0" cy="0"/>
          <a:chOff x="0" y="0"/>
          <a:chExt cx="0" cy="0"/>
        </a:xfrm>
      </p:grpSpPr>
      <p:sp>
        <p:nvSpPr>
          <p:cNvPr id="8" name="Freeform 8"/>
          <p:cNvSpPr/>
          <p:nvPr/>
        </p:nvSpPr>
        <p:spPr>
          <a:xfrm rot="3033305">
            <a:off x="1754" y="48254"/>
            <a:ext cx="1333210" cy="1513845"/>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2">
              <a:extLst>
                <a:ext uri="{96DAC541-7B7A-43D3-8B79-37D633B846F1}">
                  <asvg:svgBlip xmlns="" xmlns:asvg="http://schemas.microsoft.com/office/drawing/2016/SVG/main" r:embed="rId6"/>
                </a:ext>
              </a:extLst>
            </a:blip>
            <a:stretch>
              <a:fillRect r="-53085"/>
            </a:stretch>
          </a:blipFill>
        </p:spPr>
      </p:sp>
      <p:pic>
        <p:nvPicPr>
          <p:cNvPr id="22" name="Picture 21"/>
          <p:cNvPicPr>
            <a:picLocks noChangeAspect="1"/>
          </p:cNvPicPr>
          <p:nvPr/>
        </p:nvPicPr>
        <p:blipFill>
          <a:blip r:embed="rId7"/>
          <a:stretch>
            <a:fillRect/>
          </a:stretch>
        </p:blipFill>
        <p:spPr>
          <a:xfrm>
            <a:off x="15621000" y="-35111"/>
            <a:ext cx="2553304" cy="2487337"/>
          </a:xfrm>
          <a:prstGeom prst="rect">
            <a:avLst/>
          </a:prstGeom>
        </p:spPr>
      </p:pic>
      <p:grpSp>
        <p:nvGrpSpPr>
          <p:cNvPr id="9" name="Group 8"/>
          <p:cNvGrpSpPr/>
          <p:nvPr/>
        </p:nvGrpSpPr>
        <p:grpSpPr>
          <a:xfrm>
            <a:off x="8347493" y="365553"/>
            <a:ext cx="1825661" cy="967947"/>
            <a:chOff x="1219200" y="4746458"/>
            <a:chExt cx="1825661" cy="967947"/>
          </a:xfrm>
        </p:grpSpPr>
        <p:sp>
          <p:nvSpPr>
            <p:cNvPr id="10" name="Oval Callout 9"/>
            <p:cNvSpPr/>
            <p:nvPr/>
          </p:nvSpPr>
          <p:spPr>
            <a:xfrm>
              <a:off x="1219200" y="4746458"/>
              <a:ext cx="1825661" cy="967947"/>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p:cNvSpPr txBox="1"/>
            <p:nvPr/>
          </p:nvSpPr>
          <p:spPr>
            <a:xfrm>
              <a:off x="1486355" y="4886383"/>
              <a:ext cx="1524000" cy="707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2" name="Rectangle 1"/>
              <p:cNvSpPr/>
              <p:nvPr/>
            </p:nvSpPr>
            <p:spPr>
              <a:xfrm>
                <a:off x="1066800" y="1618000"/>
                <a:ext cx="16459200" cy="8402300"/>
              </a:xfrm>
              <a:prstGeom prst="rect">
                <a:avLst/>
              </a:prstGeom>
            </p:spPr>
            <p:txBody>
              <a:bodyPr wrap="square">
                <a:spAutoFit/>
              </a:bodyPr>
              <a:lstStyle/>
              <a:p>
                <a:pPr algn="just">
                  <a:lnSpc>
                    <a:spcPct val="150000"/>
                  </a:lnSpc>
                  <a:spcAft>
                    <a:spcPts val="0"/>
                  </a:spcAft>
                </a:pPr>
                <a:r>
                  <a:rPr lang="fr-FR" sz="4000" smtClean="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C</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B</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C</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B</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Para xmlns:m="http://schemas.openxmlformats.org/officeDocument/2006/math">
                    <m:oMathParaPr>
                      <m:jc m:val="left"/>
                    </m:oMathParaPr>
                    <m:oMath xmlns:m="http://schemas.openxmlformats.org/officeDocument/2006/math">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C</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7</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xyz</m:t>
                          </m:r>
                          <m:r>
                            <a:rPr lang="fr-FR" sz="4000">
                              <a:effectLst/>
                              <a:latin typeface="Cambria Math" panose="02040503050406030204" pitchFamily="18" charset="0"/>
                              <a:ea typeface="Calibri" panose="020F0502020204030204" pitchFamily="34" charset="0"/>
                              <a:cs typeface="Times New Roman" panose="02020603050405020304" pitchFamily="18" charset="0"/>
                            </a:rPr>
                            <m:t>+1</m:t>
                          </m:r>
                        </m:e>
                      </m:d>
                      <m:r>
                        <a:rPr lang="fr-FR" sz="4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fr-FR"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2</m:t>
                          </m:r>
                        </m:e>
                      </m:d>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4000" b="0" i="1" smtClean="0">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fr-FR" sz="4000" smtClean="0">
                    <a:effectLst/>
                    <a:ea typeface="Calibri" panose="020F0502020204030204" pitchFamily="34" charset="0"/>
                    <a:cs typeface="Times New Roman" panose="02020603050405020304" pitchFamily="18" charset="0"/>
                  </a:rPr>
                  <a:t>    </a:t>
                </a:r>
                <a14:m>
                  <m:oMath xmlns:m="http://schemas.openxmlformats.org/officeDocument/2006/math">
                    <m:r>
                      <a:rPr lang="fr-FR" sz="4000">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xyz</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fr-FR" sz="400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D</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B</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D</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B</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Para xmlns:m="http://schemas.openxmlformats.org/officeDocument/2006/math">
                    <m:oMathParaPr>
                      <m:jc m:val="left"/>
                    </m:oMathParaPr>
                    <m:oMath xmlns:m="http://schemas.openxmlformats.org/officeDocument/2006/math">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D</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2</m:t>
                          </m:r>
                        </m:e>
                      </m:d>
                      <m:r>
                        <a:rPr lang="fr-FR" sz="4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fr-FR"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7</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xyz</m:t>
                          </m:r>
                          <m:r>
                            <a:rPr lang="fr-FR" sz="4000">
                              <a:effectLst/>
                              <a:latin typeface="Cambria Math" panose="02040503050406030204" pitchFamily="18" charset="0"/>
                              <a:ea typeface="Calibri" panose="020F0502020204030204" pitchFamily="34" charset="0"/>
                              <a:cs typeface="Times New Roman" panose="02020603050405020304" pitchFamily="18" charset="0"/>
                            </a:rPr>
                            <m:t>+1</m:t>
                          </m:r>
                        </m:e>
                      </m:d>
                    </m:oMath>
                  </m:oMathPara>
                </a14:m>
                <a:endParaRPr lang="en-US" sz="4000" smtClean="0">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left"/>
                    </m:oMathParaPr>
                    <m:oMath xmlns:m="http://schemas.openxmlformats.org/officeDocument/2006/math">
                      <m:r>
                        <a:rPr lang="fr-FR" sz="4000" smtClean="0">
                          <a:latin typeface="Cambria Math" panose="02040503050406030204" pitchFamily="18" charset="0"/>
                          <a:ea typeface="Calibri" panose="020F0502020204030204" pitchFamily="34" charset="0"/>
                          <a:cs typeface="Times New Roman" panose="02020603050405020304" pitchFamily="18" charset="0"/>
                        </a:rPr>
                        <m:t> </m:t>
                      </m:r>
                      <m:r>
                        <a:rPr lang="en-US" sz="4000" b="0" i="0" smtClean="0">
                          <a:latin typeface="Cambria Math" panose="02040503050406030204" pitchFamily="18" charset="0"/>
                          <a:ea typeface="Calibri" panose="020F0502020204030204" pitchFamily="34" charset="0"/>
                          <a:cs typeface="Times New Roman" panose="02020603050405020304" pitchFamily="18" charset="0"/>
                        </a:rPr>
                        <m:t>   </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fr-FR" sz="400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E</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B</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E</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B</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Para xmlns:m="http://schemas.openxmlformats.org/officeDocument/2006/math">
                    <m:oMathParaPr>
                      <m:jc m:val="left"/>
                    </m:oMathParaPr>
                    <m:oMath xmlns:m="http://schemas.openxmlformats.org/officeDocument/2006/math">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E</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7</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xyz</m:t>
                          </m:r>
                          <m:r>
                            <a:rPr lang="fr-FR" sz="4000">
                              <a:effectLst/>
                              <a:latin typeface="Cambria Math" panose="02040503050406030204" pitchFamily="18" charset="0"/>
                              <a:ea typeface="Calibri" panose="020F0502020204030204" pitchFamily="34" charset="0"/>
                              <a:cs typeface="Times New Roman" panose="02020603050405020304" pitchFamily="18" charset="0"/>
                            </a:rPr>
                            <m:t>+1</m:t>
                          </m:r>
                        </m:e>
                      </m:d>
                      <m:r>
                        <a:rPr lang="fr-FR" sz="4000">
                          <a:effectLst/>
                          <a:latin typeface="Cambria Math" panose="02040503050406030204" pitchFamily="18" charset="0"/>
                          <a:ea typeface="Calibri" panose="020F0502020204030204" pitchFamily="34" charset="0"/>
                          <a:cs typeface="Times New Roman" panose="02020603050405020304" pitchFamily="18" charset="0"/>
                        </a:rPr>
                        <m:t>+</m:t>
                      </m:r>
                      <m:d>
                        <m:dPr>
                          <m:ctrlPr>
                            <a:rPr lang="fr-FR"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2</m:t>
                          </m:r>
                        </m:e>
                      </m:d>
                    </m:oMath>
                  </m:oMathPara>
                </a14:m>
                <a:endParaRPr lang="en-US" sz="4000" smtClean="0">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left"/>
                    </m:oMathParaPr>
                    <m:oMath xmlns:m="http://schemas.openxmlformats.org/officeDocument/2006/math">
                      <m:r>
                        <a:rPr lang="fr-FR" sz="4000" smtClean="0">
                          <a:latin typeface="Cambria Math" panose="02040503050406030204" pitchFamily="18" charset="0"/>
                          <a:ea typeface="Calibri" panose="020F0502020204030204" pitchFamily="34" charset="0"/>
                          <a:cs typeface="Times New Roman" panose="02020603050405020304" pitchFamily="18" charset="0"/>
                        </a:rPr>
                        <m:t> </m:t>
                      </m:r>
                      <m:r>
                        <a:rPr lang="en-US" sz="4000" b="0" i="0" smtClean="0">
                          <a:latin typeface="Cambria Math" panose="02040503050406030204" pitchFamily="18" charset="0"/>
                          <a:ea typeface="Calibri" panose="020F0502020204030204" pitchFamily="34" charset="0"/>
                          <a:cs typeface="Times New Roman" panose="02020603050405020304" pitchFamily="18" charset="0"/>
                        </a:rPr>
                        <m:t>   </m:t>
                      </m:r>
                      <m:r>
                        <a:rPr lang="fr-FR" sz="4000">
                          <a:effectLst/>
                          <a:latin typeface="Cambria Math" panose="02040503050406030204" pitchFamily="18" charset="0"/>
                          <a:ea typeface="Calibri" panose="020F0502020204030204" pitchFamily="34" charset="0"/>
                          <a:cs typeface="Times New Roman" panose="02020603050405020304" pitchFamily="18" charset="0"/>
                        </a:rPr>
                        <m:t>=10</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10</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z</m:t>
                      </m:r>
                      <m:r>
                        <a:rPr lang="fr-FR" sz="4000">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xyz</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66800" y="1618000"/>
                <a:ext cx="16459200" cy="8402300"/>
              </a:xfrm>
              <a:prstGeom prst="rect">
                <a:avLst/>
              </a:prstGeom>
              <a:blipFill>
                <a:blip r:embed="rId8"/>
                <a:stretch>
                  <a:fillRect l="-1296"/>
                </a:stretch>
              </a:blipFill>
            </p:spPr>
            <p:txBody>
              <a:bodyPr/>
              <a:lstStyle/>
              <a:p>
                <a:r>
                  <a:rPr lang="en-US">
                    <a:noFill/>
                  </a:rPr>
                  <a:t> </a:t>
                </a:r>
              </a:p>
            </p:txBody>
          </p:sp>
        </mc:Fallback>
      </mc:AlternateContent>
    </p:spTree>
    <p:extLst>
      <p:ext uri="{BB962C8B-B14F-4D97-AF65-F5344CB8AC3E}">
        <p14:creationId xmlns:p14="http://schemas.microsoft.com/office/powerpoint/2010/main" val="20532726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6" dur="500"/>
                                        <p:tgtEl>
                                          <p:spTgt spid="2">
                                            <p:txEl>
                                              <p:pRg st="1" end="1"/>
                                            </p:txEl>
                                          </p:spTgt>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p:cTn id="2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2">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par>
                          <p:cTn id="26" fill="hold">
                            <p:stCondLst>
                              <p:cond delay="1500"/>
                            </p:stCondLst>
                            <p:childTnLst>
                              <p:par>
                                <p:cTn id="27" presetID="16" presetClass="entr" presetSubtype="21" fill="hold" nodeType="after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barn(inVertical)">
                                      <p:cBhvr>
                                        <p:cTn id="29" dur="500"/>
                                        <p:tgtEl>
                                          <p:spTgt spid="2">
                                            <p:txEl>
                                              <p:pRg st="4" end="4"/>
                                            </p:txEl>
                                          </p:spTgt>
                                        </p:tgtEl>
                                      </p:cBhvr>
                                    </p:animEffect>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wipe(down)">
                                      <p:cBhvr>
                                        <p:cTn id="33" dur="500"/>
                                        <p:tgtEl>
                                          <p:spTgt spid="2">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500"/>
                                        <p:tgtEl>
                                          <p:spTgt spid="2">
                                            <p:txEl>
                                              <p:pRg st="6" end="6"/>
                                            </p:txEl>
                                          </p:spTgt>
                                        </p:tgtEl>
                                      </p:cBhvr>
                                    </p:animEffect>
                                  </p:childTnLst>
                                </p:cTn>
                              </p:par>
                            </p:childTnLst>
                          </p:cTn>
                        </p:par>
                        <p:par>
                          <p:cTn id="37" fill="hold">
                            <p:stCondLst>
                              <p:cond delay="2500"/>
                            </p:stCondLst>
                            <p:childTnLst>
                              <p:par>
                                <p:cTn id="38" presetID="14" presetClass="entr" presetSubtype="10" fill="hold" nodeType="after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randombar(horizontal)">
                                      <p:cBhvr>
                                        <p:cTn id="40" dur="500"/>
                                        <p:tgtEl>
                                          <p:spTgt spid="2">
                                            <p:txEl>
                                              <p:pRg st="7" end="7"/>
                                            </p:txEl>
                                          </p:spTgt>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 calcmode="lin" valueType="num">
                                      <p:cBhvr>
                                        <p:cTn id="44"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45"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46"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025106" y="917994"/>
            <a:ext cx="16230600" cy="8458200"/>
            <a:chOff x="0" y="0"/>
            <a:chExt cx="1886582" cy="1984694"/>
          </a:xfrm>
        </p:grpSpPr>
        <p:sp>
          <p:nvSpPr>
            <p:cNvPr id="5" name="Freeform 5"/>
            <p:cNvSpPr/>
            <p:nvPr/>
          </p:nvSpPr>
          <p:spPr>
            <a:xfrm>
              <a:off x="0" y="0"/>
              <a:ext cx="1886583" cy="1984694"/>
            </a:xfrm>
            <a:custGeom>
              <a:avLst/>
              <a:gdLst/>
              <a:ahLst/>
              <a:cxnLst/>
              <a:rect l="l" t="t" r="r" b="b"/>
              <a:pathLst>
                <a:path w="1886583" h="1984694">
                  <a:moveTo>
                    <a:pt x="55121" y="0"/>
                  </a:moveTo>
                  <a:lnTo>
                    <a:pt x="1831462" y="0"/>
                  </a:lnTo>
                  <a:cubicBezTo>
                    <a:pt x="1846081" y="0"/>
                    <a:pt x="1860101" y="5807"/>
                    <a:pt x="1870438" y="16145"/>
                  </a:cubicBezTo>
                  <a:cubicBezTo>
                    <a:pt x="1880775" y="26482"/>
                    <a:pt x="1886583" y="40502"/>
                    <a:pt x="1886583" y="55121"/>
                  </a:cubicBezTo>
                  <a:lnTo>
                    <a:pt x="1886583" y="1929573"/>
                  </a:lnTo>
                  <a:cubicBezTo>
                    <a:pt x="1886583" y="1944192"/>
                    <a:pt x="1880775" y="1958212"/>
                    <a:pt x="1870438" y="1968550"/>
                  </a:cubicBezTo>
                  <a:cubicBezTo>
                    <a:pt x="1860101" y="1978887"/>
                    <a:pt x="1846081" y="1984694"/>
                    <a:pt x="1831462" y="1984694"/>
                  </a:cubicBezTo>
                  <a:lnTo>
                    <a:pt x="55121" y="1984694"/>
                  </a:lnTo>
                  <a:cubicBezTo>
                    <a:pt x="40502" y="1984694"/>
                    <a:pt x="26482" y="1978887"/>
                    <a:pt x="16145" y="1968550"/>
                  </a:cubicBezTo>
                  <a:cubicBezTo>
                    <a:pt x="5807" y="1958212"/>
                    <a:pt x="0" y="1944192"/>
                    <a:pt x="0" y="1929573"/>
                  </a:cubicBezTo>
                  <a:lnTo>
                    <a:pt x="0" y="55121"/>
                  </a:lnTo>
                  <a:cubicBezTo>
                    <a:pt x="0" y="40502"/>
                    <a:pt x="5807" y="26482"/>
                    <a:pt x="16145" y="16145"/>
                  </a:cubicBezTo>
                  <a:cubicBezTo>
                    <a:pt x="26482" y="5807"/>
                    <a:pt x="40502" y="0"/>
                    <a:pt x="55121"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21" name="Freeform 21"/>
          <p:cNvSpPr/>
          <p:nvPr/>
        </p:nvSpPr>
        <p:spPr>
          <a:xfrm rot="-2438758">
            <a:off x="515426" y="8395104"/>
            <a:ext cx="1075292" cy="1363221"/>
          </a:xfrm>
          <a:custGeom>
            <a:avLst/>
            <a:gdLst/>
            <a:ahLst/>
            <a:cxnLst/>
            <a:rect l="l" t="t" r="r" b="b"/>
            <a:pathLst>
              <a:path w="1565972" h="2271412">
                <a:moveTo>
                  <a:pt x="0" y="0"/>
                </a:moveTo>
                <a:lnTo>
                  <a:pt x="1565972" y="0"/>
                </a:lnTo>
                <a:lnTo>
                  <a:pt x="1565972" y="2271411"/>
                </a:lnTo>
                <a:lnTo>
                  <a:pt x="0" y="2271411"/>
                </a:lnTo>
                <a:lnTo>
                  <a:pt x="0" y="0"/>
                </a:lnTo>
                <a:close/>
              </a:path>
            </a:pathLst>
          </a:custGeom>
          <a:blipFill>
            <a:blip r:embed="rId3">
              <a:extLst>
                <a:ext uri="{96DAC541-7B7A-43D3-8B79-37D633B846F1}">
                  <asvg:svgBlip xmlns="" xmlns:asvg="http://schemas.microsoft.com/office/drawing/2016/SVG/main" r:embed="rId6"/>
                </a:ext>
              </a:extLst>
            </a:blip>
            <a:stretch>
              <a:fillRect r="-53085"/>
            </a:stretch>
          </a:blipFill>
        </p:spPr>
      </p:sp>
      <p:sp>
        <p:nvSpPr>
          <p:cNvPr id="22" name="Freeform 22"/>
          <p:cNvSpPr/>
          <p:nvPr/>
        </p:nvSpPr>
        <p:spPr>
          <a:xfrm rot="5232995">
            <a:off x="15799229" y="273007"/>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 xmlns:asvg="http://schemas.microsoft.com/office/drawing/2016/SVG/main" r:embed="rId6"/>
                </a:ext>
              </a:extLst>
            </a:blip>
            <a:stretch>
              <a:fillRect r="-53085"/>
            </a:stretch>
          </a:blipFill>
        </p:spPr>
      </p:sp>
      <p:grpSp>
        <p:nvGrpSpPr>
          <p:cNvPr id="30" name="Group 29"/>
          <p:cNvGrpSpPr/>
          <p:nvPr/>
        </p:nvGrpSpPr>
        <p:grpSpPr>
          <a:xfrm>
            <a:off x="6019800" y="952500"/>
            <a:ext cx="6021200" cy="1214472"/>
            <a:chOff x="6019800" y="952500"/>
            <a:chExt cx="6021200" cy="1214472"/>
          </a:xfrm>
        </p:grpSpPr>
        <p:sp>
          <p:nvSpPr>
            <p:cNvPr id="24" name="Freeform 7"/>
            <p:cNvSpPr/>
            <p:nvPr/>
          </p:nvSpPr>
          <p:spPr>
            <a:xfrm>
              <a:off x="7154528" y="2095500"/>
              <a:ext cx="3751743" cy="71472"/>
            </a:xfrm>
            <a:custGeom>
              <a:avLst/>
              <a:gdLst/>
              <a:ahLst/>
              <a:cxnLst/>
              <a:rect l="l" t="t" r="r" b="b"/>
              <a:pathLst>
                <a:path w="5369883" h="147672">
                  <a:moveTo>
                    <a:pt x="0" y="0"/>
                  </a:moveTo>
                  <a:lnTo>
                    <a:pt x="5369884" y="0"/>
                  </a:lnTo>
                  <a:lnTo>
                    <a:pt x="5369884" y="147672"/>
                  </a:lnTo>
                  <a:lnTo>
                    <a:pt x="0" y="147672"/>
                  </a:lnTo>
                  <a:lnTo>
                    <a:pt x="0" y="0"/>
                  </a:lnTo>
                  <a:close/>
                </a:path>
              </a:pathLst>
            </a:custGeom>
            <a:blipFill>
              <a:blip r:embed="rId7">
                <a:extLst>
                  <a:ext uri="{96DAC541-7B7A-43D3-8B79-37D633B846F1}">
                    <asvg:svgBlip xmlns="" xmlns:asvg="http://schemas.microsoft.com/office/drawing/2016/SVG/main" r:embed="rId4"/>
                  </a:ext>
                </a:extLst>
              </a:blip>
              <a:stretch>
                <a:fillRect/>
              </a:stretch>
            </a:blipFill>
          </p:spPr>
        </p:sp>
        <p:sp>
          <p:nvSpPr>
            <p:cNvPr id="25" name="Rectangle 24"/>
            <p:cNvSpPr/>
            <p:nvPr/>
          </p:nvSpPr>
          <p:spPr>
            <a:xfrm>
              <a:off x="6019800" y="952500"/>
              <a:ext cx="6021200" cy="1061829"/>
            </a:xfrm>
            <a:prstGeom prst="rect">
              <a:avLst/>
            </a:prstGeom>
          </p:spPr>
          <p:txBody>
            <a:bodyPr wrap="none">
              <a:spAutoFit/>
            </a:bodyPr>
            <a:lstStyle/>
            <a:p>
              <a:pPr lvl="0" algn="just">
                <a:lnSpc>
                  <a:spcPct val="150000"/>
                </a:lnSpc>
                <a:tabLst>
                  <a:tab pos="360045" algn="l"/>
                  <a:tab pos="720090" algn="l"/>
                </a:tabLst>
                <a:defRPr/>
              </a:pPr>
              <a:r>
                <a:rPr lang="nl-NL" sz="4200" b="1">
                  <a:solidFill>
                    <a:srgbClr val="C00000"/>
                  </a:solidFill>
                  <a:latin typeface="Arial" panose="020B0604020202020204" pitchFamily="34" charset="0"/>
                  <a:ea typeface="Calibri" panose="020F0502020204030204" pitchFamily="34" charset="0"/>
                  <a:cs typeface="Arial" panose="020B0604020202020204" pitchFamily="34" charset="0"/>
                </a:rPr>
                <a:t>Bài tập </a:t>
              </a:r>
              <a:r>
                <a:rPr lang="nl-NL" sz="4200" b="1" smtClean="0">
                  <a:solidFill>
                    <a:srgbClr val="C00000"/>
                  </a:solidFill>
                  <a:latin typeface="Arial" panose="020B0604020202020204" pitchFamily="34" charset="0"/>
                  <a:ea typeface="Calibri" panose="020F0502020204030204" pitchFamily="34" charset="0"/>
                  <a:cs typeface="Arial" panose="020B0604020202020204" pitchFamily="34" charset="0"/>
                </a:rPr>
                <a:t>1.23 (SGK-tr18)</a:t>
              </a:r>
              <a:endParaRPr lang="en-US" sz="42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6" name="Rectangle 25"/>
              <p:cNvSpPr/>
              <p:nvPr/>
            </p:nvSpPr>
            <p:spPr>
              <a:xfrm>
                <a:off x="1295400" y="2171700"/>
                <a:ext cx="15967494" cy="2975045"/>
              </a:xfrm>
              <a:prstGeom prst="rect">
                <a:avLst/>
              </a:prstGeom>
            </p:spPr>
            <p:txBody>
              <a:bodyPr wrap="square">
                <a:spAutoFit/>
              </a:bodyPr>
              <a:lstStyle/>
              <a:p>
                <a:pPr algn="just" fontAlgn="base">
                  <a:lnSpc>
                    <a:spcPct val="150000"/>
                  </a:lnSpc>
                </a:pPr>
                <a:r>
                  <a:rPr lang="en-US" sz="4000" smtClean="0">
                    <a:solidFill>
                      <a:srgbClr val="000000"/>
                    </a:solidFill>
                    <a:latin typeface="Arial" panose="020B0604020202020204" pitchFamily="34" charset="0"/>
                    <a:cs typeface="Arial" panose="020B0604020202020204" pitchFamily="34" charset="0"/>
                  </a:rPr>
                  <a:t>Cho ba đa thức:</a:t>
                </a:r>
              </a:p>
              <a:p>
                <a:pPr algn="ctr" fontAlgn="base">
                  <a:lnSpc>
                    <a:spcPct val="150000"/>
                  </a:lnSpc>
                </a:pPr>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𝑀</m:t>
                    </m:r>
                    <m:r>
                      <a:rPr lang="en-US" sz="4000" i="1" smtClean="0">
                        <a:solidFill>
                          <a:srgbClr val="000000"/>
                        </a:solidFill>
                        <a:latin typeface="Cambria Math" panose="02040503050406030204" pitchFamily="18" charset="0"/>
                        <a:cs typeface="Arial" panose="020B0604020202020204" pitchFamily="34" charset="0"/>
                      </a:rPr>
                      <m:t>=3</m:t>
                    </m:r>
                    <m:r>
                      <a:rPr lang="en-US" sz="4000" i="1" smtClean="0">
                        <a:solidFill>
                          <a:srgbClr val="000000"/>
                        </a:solidFill>
                        <a:latin typeface="Cambria Math" panose="02040503050406030204" pitchFamily="18" charset="0"/>
                        <a:cs typeface="Arial" panose="020B0604020202020204" pitchFamily="34" charset="0"/>
                      </a:rPr>
                      <m:t>𝑥</m:t>
                    </m:r>
                    <m:r>
                      <a:rPr lang="en-US" sz="4000" i="1" baseline="30000">
                        <a:solidFill>
                          <a:srgbClr val="000000"/>
                        </a:solidFill>
                        <a:latin typeface="Cambria Math" panose="02040503050406030204" pitchFamily="18" charset="0"/>
                        <a:cs typeface="Arial" panose="020B0604020202020204" pitchFamily="34" charset="0"/>
                      </a:rPr>
                      <m:t>3</m:t>
                    </m:r>
                    <m:r>
                      <a:rPr lang="en-US" sz="4000" i="1">
                        <a:solidFill>
                          <a:srgbClr val="000000"/>
                        </a:solidFill>
                        <a:latin typeface="Cambria Math" panose="02040503050406030204" pitchFamily="18" charset="0"/>
                        <a:cs typeface="Arial" panose="020B0604020202020204" pitchFamily="34" charset="0"/>
                      </a:rPr>
                      <m:t> –4</m:t>
                    </m:r>
                    <m:r>
                      <a:rPr lang="en-US" sz="4000" i="1">
                        <a:solidFill>
                          <a:srgbClr val="000000"/>
                        </a:solidFill>
                        <a:latin typeface="Cambria Math" panose="02040503050406030204" pitchFamily="18" charset="0"/>
                        <a:cs typeface="Arial" panose="020B0604020202020204" pitchFamily="34" charset="0"/>
                      </a:rPr>
                      <m:t>𝑥</m:t>
                    </m:r>
                    <m:r>
                      <a:rPr lang="en-US" sz="4000" i="1" baseline="30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𝑦</m:t>
                    </m:r>
                    <m:r>
                      <a:rPr lang="en-US" sz="4000" i="1">
                        <a:solidFill>
                          <a:srgbClr val="000000"/>
                        </a:solidFill>
                        <a:latin typeface="Cambria Math" panose="02040503050406030204" pitchFamily="18" charset="0"/>
                        <a:cs typeface="Arial" panose="020B0604020202020204" pitchFamily="34" charset="0"/>
                      </a:rPr>
                      <m:t>+3</m:t>
                    </m:r>
                    <m:r>
                      <a:rPr lang="en-US" sz="4000" i="1">
                        <a:solidFill>
                          <a:srgbClr val="000000"/>
                        </a:solidFill>
                        <a:latin typeface="Cambria Math" panose="02040503050406030204" pitchFamily="18" charset="0"/>
                        <a:cs typeface="Arial" panose="020B0604020202020204" pitchFamily="34" charset="0"/>
                      </a:rPr>
                      <m:t>𝑥</m:t>
                    </m:r>
                    <m:r>
                      <a:rPr lang="en-US" sz="4000" i="1">
                        <a:solidFill>
                          <a:srgbClr val="000000"/>
                        </a:solidFill>
                        <a:latin typeface="Cambria Math" panose="02040503050406030204" pitchFamily="18" charset="0"/>
                        <a:cs typeface="Arial" panose="020B0604020202020204" pitchFamily="34" charset="0"/>
                      </a:rPr>
                      <m:t> –</m:t>
                    </m:r>
                    <m:r>
                      <a:rPr lang="en-US" sz="4000" i="1">
                        <a:solidFill>
                          <a:srgbClr val="000000"/>
                        </a:solidFill>
                        <a:latin typeface="Cambria Math" panose="02040503050406030204" pitchFamily="18" charset="0"/>
                        <a:cs typeface="Arial" panose="020B0604020202020204" pitchFamily="34" charset="0"/>
                      </a:rPr>
                      <m:t>𝑦</m:t>
                    </m:r>
                    <m:r>
                      <a:rPr lang="en-US" sz="4000" i="1">
                        <a:solidFill>
                          <a:srgbClr val="000000"/>
                        </a:solidFill>
                        <a:latin typeface="Cambria Math" panose="02040503050406030204" pitchFamily="18" charset="0"/>
                        <a:cs typeface="Arial" panose="020B0604020202020204" pitchFamily="34" charset="0"/>
                      </a:rPr>
                      <m:t>; </m:t>
                    </m:r>
                    <m:r>
                      <a:rPr lang="en-US" sz="4000" i="1">
                        <a:solidFill>
                          <a:srgbClr val="000000"/>
                        </a:solidFill>
                        <a:latin typeface="Cambria Math" panose="02040503050406030204" pitchFamily="18" charset="0"/>
                        <a:cs typeface="Arial" panose="020B0604020202020204" pitchFamily="34" charset="0"/>
                      </a:rPr>
                      <m:t>𝑁</m:t>
                    </m:r>
                    <m:r>
                      <a:rPr lang="en-US" sz="4000" i="1">
                        <a:solidFill>
                          <a:srgbClr val="000000"/>
                        </a:solidFill>
                        <a:latin typeface="Cambria Math" panose="02040503050406030204" pitchFamily="18" charset="0"/>
                        <a:cs typeface="Arial" panose="020B0604020202020204" pitchFamily="34" charset="0"/>
                      </a:rPr>
                      <m:t>=5</m:t>
                    </m:r>
                    <m:r>
                      <a:rPr lang="en-US" sz="4000" i="1">
                        <a:solidFill>
                          <a:srgbClr val="000000"/>
                        </a:solidFill>
                        <a:latin typeface="Cambria Math" panose="02040503050406030204" pitchFamily="18" charset="0"/>
                        <a:cs typeface="Arial" panose="020B0604020202020204" pitchFamily="34" charset="0"/>
                      </a:rPr>
                      <m:t>𝑥𝑦</m:t>
                    </m:r>
                    <m:r>
                      <a:rPr lang="en-US" sz="4000" i="1">
                        <a:solidFill>
                          <a:srgbClr val="000000"/>
                        </a:solidFill>
                        <a:latin typeface="Cambria Math" panose="02040503050406030204" pitchFamily="18" charset="0"/>
                        <a:cs typeface="Arial" panose="020B0604020202020204" pitchFamily="34" charset="0"/>
                      </a:rPr>
                      <m:t> –3</m:t>
                    </m:r>
                    <m:r>
                      <a:rPr lang="en-US" sz="4000" i="1">
                        <a:solidFill>
                          <a:srgbClr val="000000"/>
                        </a:solidFill>
                        <a:latin typeface="Cambria Math" panose="02040503050406030204" pitchFamily="18" charset="0"/>
                        <a:cs typeface="Arial" panose="020B0604020202020204" pitchFamily="34" charset="0"/>
                      </a:rPr>
                      <m:t>𝑥</m:t>
                    </m:r>
                    <m:r>
                      <a:rPr lang="en-US" sz="4000" i="1">
                        <a:solidFill>
                          <a:srgbClr val="000000"/>
                        </a:solidFill>
                        <a:latin typeface="Cambria Math" panose="02040503050406030204" pitchFamily="18" charset="0"/>
                        <a:cs typeface="Arial" panose="020B0604020202020204" pitchFamily="34" charset="0"/>
                      </a:rPr>
                      <m:t>+2; </m:t>
                    </m:r>
                    <m:r>
                      <a:rPr lang="en-US" sz="4000" i="1">
                        <a:solidFill>
                          <a:srgbClr val="000000"/>
                        </a:solidFill>
                        <a:latin typeface="Cambria Math" panose="02040503050406030204" pitchFamily="18" charset="0"/>
                        <a:cs typeface="Arial" panose="020B0604020202020204" pitchFamily="34" charset="0"/>
                      </a:rPr>
                      <m:t>𝑃</m:t>
                    </m:r>
                    <m:r>
                      <a:rPr lang="en-US" sz="4000" i="1">
                        <a:solidFill>
                          <a:srgbClr val="000000"/>
                        </a:solidFill>
                        <a:latin typeface="Cambria Math" panose="02040503050406030204" pitchFamily="18" charset="0"/>
                        <a:cs typeface="Arial" panose="020B0604020202020204" pitchFamily="34" charset="0"/>
                      </a:rPr>
                      <m:t>=3</m:t>
                    </m:r>
                    <m:r>
                      <a:rPr lang="en-US" sz="4000" i="1">
                        <a:solidFill>
                          <a:srgbClr val="000000"/>
                        </a:solidFill>
                        <a:latin typeface="Cambria Math" panose="02040503050406030204" pitchFamily="18" charset="0"/>
                        <a:cs typeface="Arial" panose="020B0604020202020204" pitchFamily="34" charset="0"/>
                      </a:rPr>
                      <m:t>𝑥</m:t>
                    </m:r>
                    <m:r>
                      <a:rPr lang="en-US" sz="4000" i="1" baseline="30000">
                        <a:solidFill>
                          <a:srgbClr val="000000"/>
                        </a:solidFill>
                        <a:latin typeface="Cambria Math" panose="02040503050406030204" pitchFamily="18" charset="0"/>
                        <a:cs typeface="Arial" panose="020B0604020202020204" pitchFamily="34" charset="0"/>
                      </a:rPr>
                      <m:t>3</m:t>
                    </m:r>
                    <m:r>
                      <a:rPr lang="en-US" sz="4000" i="1">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𝑥</m:t>
                    </m:r>
                    <m:r>
                      <a:rPr lang="en-US" sz="4000" i="1" baseline="30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𝑦</m:t>
                    </m:r>
                    <m:r>
                      <a:rPr lang="en-US" sz="4000" i="1">
                        <a:solidFill>
                          <a:srgbClr val="000000"/>
                        </a:solidFill>
                        <a:latin typeface="Cambria Math" panose="02040503050406030204" pitchFamily="18" charset="0"/>
                        <a:cs typeface="Arial" panose="020B0604020202020204" pitchFamily="34" charset="0"/>
                      </a:rPr>
                      <m:t>+7</m:t>
                    </m:r>
                    <m:r>
                      <a:rPr lang="en-US" sz="4000" i="1">
                        <a:solidFill>
                          <a:srgbClr val="000000"/>
                        </a:solidFill>
                        <a:latin typeface="Cambria Math" panose="02040503050406030204" pitchFamily="18" charset="0"/>
                        <a:cs typeface="Arial" panose="020B0604020202020204" pitchFamily="34" charset="0"/>
                      </a:rPr>
                      <m:t>𝑥</m:t>
                    </m:r>
                    <m:r>
                      <a:rPr lang="en-US" sz="4000" i="1">
                        <a:solidFill>
                          <a:srgbClr val="000000"/>
                        </a:solidFill>
                        <a:latin typeface="Cambria Math" panose="02040503050406030204" pitchFamily="18" charset="0"/>
                        <a:cs typeface="Arial" panose="020B0604020202020204" pitchFamily="34" charset="0"/>
                      </a:rPr>
                      <m:t> –1</m:t>
                    </m:r>
                  </m:oMath>
                </a14:m>
                <a:r>
                  <a:rPr lang="en-US" sz="4000">
                    <a:solidFill>
                      <a:srgbClr val="000000"/>
                    </a:solidFill>
                    <a:latin typeface="Arial" panose="020B0604020202020204" pitchFamily="34" charset="0"/>
                    <a:cs typeface="Arial" panose="020B0604020202020204" pitchFamily="34" charset="0"/>
                  </a:rPr>
                  <a:t>.</a:t>
                </a:r>
              </a:p>
              <a:p>
                <a:pPr algn="just" fontAlgn="base">
                  <a:lnSpc>
                    <a:spcPct val="150000"/>
                  </a:lnSpc>
                </a:pPr>
                <a:r>
                  <a:rPr lang="en-US" sz="4000">
                    <a:solidFill>
                      <a:srgbClr val="000000"/>
                    </a:solidFill>
                    <a:latin typeface="Arial" panose="020B0604020202020204" pitchFamily="34" charset="0"/>
                    <a:cs typeface="Arial" panose="020B0604020202020204" pitchFamily="34" charset="0"/>
                  </a:rPr>
                  <a:t>Tính </a:t>
                </a:r>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𝑀</m:t>
                    </m:r>
                    <m:r>
                      <a:rPr lang="en-US" sz="4000" i="1" smtClean="0">
                        <a:solidFill>
                          <a:srgbClr val="000000"/>
                        </a:solidFill>
                        <a:latin typeface="Cambria Math" panose="02040503050406030204" pitchFamily="18" charset="0"/>
                        <a:cs typeface="Arial" panose="020B0604020202020204" pitchFamily="34" charset="0"/>
                      </a:rPr>
                      <m:t> + </m:t>
                    </m:r>
                    <m:r>
                      <a:rPr lang="en-US" sz="4000" i="1" smtClean="0">
                        <a:solidFill>
                          <a:srgbClr val="000000"/>
                        </a:solidFill>
                        <a:latin typeface="Cambria Math" panose="02040503050406030204" pitchFamily="18" charset="0"/>
                        <a:cs typeface="Arial" panose="020B0604020202020204" pitchFamily="34" charset="0"/>
                      </a:rPr>
                      <m:t>𝑁</m:t>
                    </m:r>
                    <m:r>
                      <a:rPr lang="en-US" sz="4000" i="1" smtClean="0">
                        <a:solidFill>
                          <a:srgbClr val="000000"/>
                        </a:solidFill>
                        <a:latin typeface="Cambria Math" panose="02040503050406030204" pitchFamily="18" charset="0"/>
                        <a:cs typeface="Arial" panose="020B0604020202020204" pitchFamily="34" charset="0"/>
                      </a:rPr>
                      <m:t> –</m:t>
                    </m:r>
                    <m:r>
                      <a:rPr lang="en-US" sz="4000" b="0" i="1" smtClean="0">
                        <a:solidFill>
                          <a:srgbClr val="000000"/>
                        </a:solidFill>
                        <a:latin typeface="Cambria Math" panose="02040503050406030204" pitchFamily="18" charset="0"/>
                        <a:cs typeface="Arial" panose="020B0604020202020204" pitchFamily="34" charset="0"/>
                      </a:rPr>
                      <m:t>𝑃</m:t>
                    </m:r>
                  </m:oMath>
                </a14:m>
                <a:r>
                  <a:rPr lang="en-US" sz="4000">
                    <a:solidFill>
                      <a:srgbClr val="000000"/>
                    </a:solidFill>
                    <a:latin typeface="Arial" panose="020B0604020202020204" pitchFamily="34" charset="0"/>
                    <a:cs typeface="Arial" panose="020B0604020202020204" pitchFamily="34" charset="0"/>
                  </a:rPr>
                  <a:t> và </a:t>
                </a:r>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𝑀</m:t>
                    </m:r>
                    <m:r>
                      <a:rPr lang="en-US" sz="4000" i="1" smtClean="0">
                        <a:solidFill>
                          <a:srgbClr val="000000"/>
                        </a:solidFill>
                        <a:latin typeface="Cambria Math" panose="02040503050406030204" pitchFamily="18" charset="0"/>
                        <a:cs typeface="Arial" panose="020B0604020202020204" pitchFamily="34" charset="0"/>
                      </a:rPr>
                      <m:t> – </m:t>
                    </m:r>
                    <m:r>
                      <a:rPr lang="en-US" sz="4000" i="1" smtClean="0">
                        <a:solidFill>
                          <a:srgbClr val="000000"/>
                        </a:solidFill>
                        <a:latin typeface="Cambria Math" panose="02040503050406030204" pitchFamily="18" charset="0"/>
                        <a:cs typeface="Arial" panose="020B0604020202020204" pitchFamily="34" charset="0"/>
                      </a:rPr>
                      <m:t>𝑁</m:t>
                    </m:r>
                    <m:r>
                      <a:rPr lang="en-US" sz="4000" i="1" smtClean="0">
                        <a:solidFill>
                          <a:srgbClr val="000000"/>
                        </a:solidFill>
                        <a:latin typeface="Cambria Math" panose="02040503050406030204" pitchFamily="18" charset="0"/>
                        <a:cs typeface="Arial" panose="020B0604020202020204" pitchFamily="34" charset="0"/>
                      </a:rPr>
                      <m:t> – </m:t>
                    </m:r>
                    <m:r>
                      <a:rPr lang="en-US" sz="4000" i="1" smtClean="0">
                        <a:solidFill>
                          <a:srgbClr val="000000"/>
                        </a:solidFill>
                        <a:latin typeface="Cambria Math" panose="02040503050406030204" pitchFamily="18" charset="0"/>
                        <a:cs typeface="Arial" panose="020B0604020202020204" pitchFamily="34" charset="0"/>
                      </a:rPr>
                      <m:t>𝑃</m:t>
                    </m:r>
                    <m:r>
                      <a:rPr lang="en-US" sz="4000" i="1" smtClean="0">
                        <a:solidFill>
                          <a:srgbClr val="000000"/>
                        </a:solidFill>
                        <a:latin typeface="Cambria Math" panose="02040503050406030204" pitchFamily="18" charset="0"/>
                        <a:cs typeface="Arial" panose="020B0604020202020204" pitchFamily="34" charset="0"/>
                      </a:rPr>
                      <m:t>.</m:t>
                    </m:r>
                  </m:oMath>
                </a14:m>
                <a:endParaRPr lang="en-US" sz="4000" b="0" i="0">
                  <a:solidFill>
                    <a:srgbClr val="000000"/>
                  </a:solidFill>
                  <a:effectLst/>
                  <a:latin typeface="Arial" panose="020B0604020202020204" pitchFamily="34"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1295400" y="2171700"/>
                <a:ext cx="15967494" cy="2975045"/>
              </a:xfrm>
              <a:prstGeom prst="rect">
                <a:avLst/>
              </a:prstGeom>
              <a:blipFill>
                <a:blip r:embed="rId8"/>
                <a:stretch>
                  <a:fillRect l="-1375" b="-4098"/>
                </a:stretch>
              </a:blipFill>
            </p:spPr>
            <p:txBody>
              <a:bodyPr/>
              <a:lstStyle/>
              <a:p>
                <a:r>
                  <a:rPr lang="en-US">
                    <a:noFill/>
                  </a:rPr>
                  <a:t> </a:t>
                </a:r>
              </a:p>
            </p:txBody>
          </p:sp>
        </mc:Fallback>
      </mc:AlternateContent>
      <p:grpSp>
        <p:nvGrpSpPr>
          <p:cNvPr id="27" name="Group 26"/>
          <p:cNvGrpSpPr/>
          <p:nvPr/>
        </p:nvGrpSpPr>
        <p:grpSpPr>
          <a:xfrm>
            <a:off x="8117568" y="5219700"/>
            <a:ext cx="1825661" cy="967947"/>
            <a:chOff x="1219200" y="4746458"/>
            <a:chExt cx="1825661" cy="967947"/>
          </a:xfrm>
        </p:grpSpPr>
        <p:sp>
          <p:nvSpPr>
            <p:cNvPr id="28" name="Oval Callout 27"/>
            <p:cNvSpPr/>
            <p:nvPr/>
          </p:nvSpPr>
          <p:spPr>
            <a:xfrm>
              <a:off x="1219200" y="4746458"/>
              <a:ext cx="1825661" cy="967947"/>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extBox 28"/>
            <p:cNvSpPr txBox="1"/>
            <p:nvPr/>
          </p:nvSpPr>
          <p:spPr>
            <a:xfrm>
              <a:off x="1486355" y="4886383"/>
              <a:ext cx="1524000" cy="707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31" name="Rectangle 30"/>
              <p:cNvSpPr/>
              <p:nvPr/>
            </p:nvSpPr>
            <p:spPr>
              <a:xfrm>
                <a:off x="-464050" y="6438900"/>
                <a:ext cx="18988896" cy="2748060"/>
              </a:xfrm>
              <a:prstGeom prst="rect">
                <a:avLst/>
              </a:prstGeom>
            </p:spPr>
            <p:txBody>
              <a:bodyPr wrap="squar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fr-FR" sz="4000" smtClean="0">
                          <a:latin typeface="Cambria Math" panose="02040503050406030204" pitchFamily="18" charset="0"/>
                          <a:ea typeface="Calibri" panose="020F0502020204030204" pitchFamily="34" charset="0"/>
                          <a:cs typeface="Times New Roman" panose="02020603050405020304" pitchFamily="18" charset="0"/>
                        </a:rPr>
                        <m:t>M</m:t>
                      </m:r>
                      <m:r>
                        <a:rPr lang="fr-FR" sz="4000" smtClean="0">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smtClean="0">
                          <a:latin typeface="Cambria Math" panose="02040503050406030204" pitchFamily="18" charset="0"/>
                          <a:ea typeface="Calibri" panose="020F0502020204030204" pitchFamily="34" charset="0"/>
                          <a:cs typeface="Times New Roman" panose="02020603050405020304" pitchFamily="18" charset="0"/>
                        </a:rPr>
                        <m:t>N</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P</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d>
                      <m:r>
                        <a:rPr lang="fr-FR" sz="40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+2</m:t>
                          </m:r>
                        </m:e>
                      </m:d>
                      <m:r>
                        <a:rPr lang="fr-FR" sz="40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i="1" smtClean="0">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fr-FR" sz="4000" smtClean="0">
                    <a:effectLst/>
                    <a:ea typeface="Calibri" panose="020F0502020204030204" pitchFamily="34" charset="0"/>
                    <a:cs typeface="Times New Roman" panose="02020603050405020304" pitchFamily="18" charset="0"/>
                  </a:rPr>
                  <a:t>                                                       </a:t>
                </a:r>
                <a14:m>
                  <m:oMath xmlns:m="http://schemas.openxmlformats.org/officeDocument/2006/math">
                    <m:r>
                      <a:rPr lang="fr-FR"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r>
                      <a:rPr lang="fr-FR" sz="4000">
                        <a:effectLst/>
                        <a:latin typeface="Cambria Math" panose="02040503050406030204" pitchFamily="18" charset="0"/>
                        <a:ea typeface="Calibri" panose="020F0502020204030204" pitchFamily="34" charset="0"/>
                        <a:cs typeface="Times New Roman" panose="02020603050405020304" pitchFamily="18" charset="0"/>
                      </a:rPr>
                      <m:t>+7</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1)</m:t>
                    </m:r>
                  </m:oMath>
                </a14:m>
                <a:r>
                  <a:rPr lang="fr-FR" sz="4000">
                    <a:effectLst/>
                    <a:latin typeface="Arial" panose="020B0604020202020204" pitchFamily="34" charset="0"/>
                    <a:ea typeface="Calibri" panose="020F0502020204030204" pitchFamily="34" charset="0"/>
                    <a:cs typeface="Arial" panose="020B0604020202020204" pitchFamily="34" charset="0"/>
                  </a:rPr>
                  <a:t> </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fr-FR" sz="4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r>
                      <a:rPr lang="fr-FR" sz="40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7</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464050" y="6438900"/>
                <a:ext cx="18988896" cy="2748060"/>
              </a:xfrm>
              <a:prstGeom prst="rect">
                <a:avLst/>
              </a:prstGeom>
              <a:blipFill>
                <a:blip r:embed="rId9"/>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anim calcmode="lin" valueType="num">
                                      <p:cBhvr>
                                        <p:cTn id="12" dur="500" fill="hold"/>
                                        <p:tgtEl>
                                          <p:spTgt spid="26"/>
                                        </p:tgtEl>
                                        <p:attrNameLst>
                                          <p:attrName>ppt_x</p:attrName>
                                        </p:attrNameLst>
                                      </p:cBhvr>
                                      <p:tavLst>
                                        <p:tav tm="0">
                                          <p:val>
                                            <p:strVal val="#ppt_x"/>
                                          </p:val>
                                        </p:tav>
                                        <p:tav tm="100000">
                                          <p:val>
                                            <p:strVal val="#ppt_x"/>
                                          </p:val>
                                        </p:tav>
                                      </p:tavLst>
                                    </p:anim>
                                    <p:anim calcmode="lin" valueType="num">
                                      <p:cBhvr>
                                        <p:cTn id="1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
                                            <p:txEl>
                                              <p:pRg st="0" end="0"/>
                                            </p:txEl>
                                          </p:spTgt>
                                        </p:tgtEl>
                                        <p:attrNameLst>
                                          <p:attrName>style.visibility</p:attrName>
                                        </p:attrNameLst>
                                      </p:cBhvr>
                                      <p:to>
                                        <p:strVal val="visible"/>
                                      </p:to>
                                    </p:set>
                                    <p:animEffect transition="in" filter="fade">
                                      <p:cBhvr>
                                        <p:cTn id="23" dur="500"/>
                                        <p:tgtEl>
                                          <p:spTgt spid="31">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xEl>
                                              <p:pRg st="1" end="1"/>
                                            </p:txEl>
                                          </p:spTgt>
                                        </p:tgtEl>
                                        <p:attrNameLst>
                                          <p:attrName>style.visibility</p:attrName>
                                        </p:attrNameLst>
                                      </p:cBhvr>
                                      <p:to>
                                        <p:strVal val="visible"/>
                                      </p:to>
                                    </p:set>
                                    <p:animEffect transition="in" filter="fade">
                                      <p:cBhvr>
                                        <p:cTn id="26" dur="500"/>
                                        <p:tgtEl>
                                          <p:spTgt spid="31">
                                            <p:txEl>
                                              <p:pRg st="1" end="1"/>
                                            </p:txEl>
                                          </p:spTgt>
                                        </p:tgtEl>
                                      </p:cBhvr>
                                    </p:animEffect>
                                  </p:childTnLst>
                                </p:cTn>
                              </p:par>
                            </p:childTnLst>
                          </p:cTn>
                        </p:par>
                        <p:par>
                          <p:cTn id="27" fill="hold">
                            <p:stCondLst>
                              <p:cond delay="500"/>
                            </p:stCondLst>
                            <p:childTnLst>
                              <p:par>
                                <p:cTn id="28" presetID="22" presetClass="entr" presetSubtype="4" fill="hold" nodeType="afterEffect">
                                  <p:stCondLst>
                                    <p:cond delay="0"/>
                                  </p:stCondLst>
                                  <p:childTnLst>
                                    <p:set>
                                      <p:cBhvr>
                                        <p:cTn id="29" dur="1" fill="hold">
                                          <p:stCondLst>
                                            <p:cond delay="0"/>
                                          </p:stCondLst>
                                        </p:cTn>
                                        <p:tgtEl>
                                          <p:spTgt spid="31">
                                            <p:txEl>
                                              <p:pRg st="2" end="2"/>
                                            </p:txEl>
                                          </p:spTgt>
                                        </p:tgtEl>
                                        <p:attrNameLst>
                                          <p:attrName>style.visibility</p:attrName>
                                        </p:attrNameLst>
                                      </p:cBhvr>
                                      <p:to>
                                        <p:strVal val="visible"/>
                                      </p:to>
                                    </p:set>
                                    <p:animEffect transition="in" filter="wipe(down)">
                                      <p:cBhvr>
                                        <p:cTn id="30" dur="500"/>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025106" y="917994"/>
            <a:ext cx="16230600" cy="8458200"/>
            <a:chOff x="0" y="0"/>
            <a:chExt cx="1886582" cy="1984694"/>
          </a:xfrm>
        </p:grpSpPr>
        <p:sp>
          <p:nvSpPr>
            <p:cNvPr id="5" name="Freeform 5"/>
            <p:cNvSpPr/>
            <p:nvPr/>
          </p:nvSpPr>
          <p:spPr>
            <a:xfrm>
              <a:off x="0" y="0"/>
              <a:ext cx="1886583" cy="1984694"/>
            </a:xfrm>
            <a:custGeom>
              <a:avLst/>
              <a:gdLst/>
              <a:ahLst/>
              <a:cxnLst/>
              <a:rect l="l" t="t" r="r" b="b"/>
              <a:pathLst>
                <a:path w="1886583" h="1984694">
                  <a:moveTo>
                    <a:pt x="55121" y="0"/>
                  </a:moveTo>
                  <a:lnTo>
                    <a:pt x="1831462" y="0"/>
                  </a:lnTo>
                  <a:cubicBezTo>
                    <a:pt x="1846081" y="0"/>
                    <a:pt x="1860101" y="5807"/>
                    <a:pt x="1870438" y="16145"/>
                  </a:cubicBezTo>
                  <a:cubicBezTo>
                    <a:pt x="1880775" y="26482"/>
                    <a:pt x="1886583" y="40502"/>
                    <a:pt x="1886583" y="55121"/>
                  </a:cubicBezTo>
                  <a:lnTo>
                    <a:pt x="1886583" y="1929573"/>
                  </a:lnTo>
                  <a:cubicBezTo>
                    <a:pt x="1886583" y="1944192"/>
                    <a:pt x="1880775" y="1958212"/>
                    <a:pt x="1870438" y="1968550"/>
                  </a:cubicBezTo>
                  <a:cubicBezTo>
                    <a:pt x="1860101" y="1978887"/>
                    <a:pt x="1846081" y="1984694"/>
                    <a:pt x="1831462" y="1984694"/>
                  </a:cubicBezTo>
                  <a:lnTo>
                    <a:pt x="55121" y="1984694"/>
                  </a:lnTo>
                  <a:cubicBezTo>
                    <a:pt x="40502" y="1984694"/>
                    <a:pt x="26482" y="1978887"/>
                    <a:pt x="16145" y="1968550"/>
                  </a:cubicBezTo>
                  <a:cubicBezTo>
                    <a:pt x="5807" y="1958212"/>
                    <a:pt x="0" y="1944192"/>
                    <a:pt x="0" y="1929573"/>
                  </a:cubicBezTo>
                  <a:lnTo>
                    <a:pt x="0" y="55121"/>
                  </a:lnTo>
                  <a:cubicBezTo>
                    <a:pt x="0" y="40502"/>
                    <a:pt x="5807" y="26482"/>
                    <a:pt x="16145" y="16145"/>
                  </a:cubicBezTo>
                  <a:cubicBezTo>
                    <a:pt x="26482" y="5807"/>
                    <a:pt x="40502" y="0"/>
                    <a:pt x="55121"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Freeform 21"/>
          <p:cNvSpPr/>
          <p:nvPr/>
        </p:nvSpPr>
        <p:spPr>
          <a:xfrm rot="-2438758">
            <a:off x="515426" y="8395104"/>
            <a:ext cx="1075292" cy="1363221"/>
          </a:xfrm>
          <a:custGeom>
            <a:avLst/>
            <a:gdLst/>
            <a:ahLst/>
            <a:cxnLst/>
            <a:rect l="l" t="t" r="r" b="b"/>
            <a:pathLst>
              <a:path w="1565972" h="2271412">
                <a:moveTo>
                  <a:pt x="0" y="0"/>
                </a:moveTo>
                <a:lnTo>
                  <a:pt x="1565972" y="0"/>
                </a:lnTo>
                <a:lnTo>
                  <a:pt x="1565972" y="2271411"/>
                </a:lnTo>
                <a:lnTo>
                  <a:pt x="0" y="2271411"/>
                </a:lnTo>
                <a:lnTo>
                  <a:pt x="0" y="0"/>
                </a:lnTo>
                <a:close/>
              </a:path>
            </a:pathLst>
          </a:custGeom>
          <a:blipFill>
            <a:blip r:embed="rId3">
              <a:extLst>
                <a:ext uri="{96DAC541-7B7A-43D3-8B79-37D633B846F1}">
                  <asvg:svgBlip xmlns="" xmlns:asvg="http://schemas.microsoft.com/office/drawing/2016/SVG/main" r:embed="rId6"/>
                </a:ext>
              </a:extLst>
            </a:blip>
            <a:stretch>
              <a:fillRect r="-53085"/>
            </a:stretch>
          </a:blipFill>
        </p:spPr>
      </p:sp>
      <p:sp>
        <p:nvSpPr>
          <p:cNvPr id="22" name="Freeform 22"/>
          <p:cNvSpPr/>
          <p:nvPr/>
        </p:nvSpPr>
        <p:spPr>
          <a:xfrm rot="5232995">
            <a:off x="15799229" y="273007"/>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 xmlns:asvg="http://schemas.microsoft.com/office/drawing/2016/SVG/main" r:embed="rId6"/>
                </a:ext>
              </a:extLst>
            </a:blip>
            <a:stretch>
              <a:fillRect r="-53085"/>
            </a:stretch>
          </a:blipFill>
        </p:spPr>
      </p:sp>
      <p:grpSp>
        <p:nvGrpSpPr>
          <p:cNvPr id="30" name="Group 29"/>
          <p:cNvGrpSpPr/>
          <p:nvPr/>
        </p:nvGrpSpPr>
        <p:grpSpPr>
          <a:xfrm>
            <a:off x="6019800" y="952500"/>
            <a:ext cx="6021200" cy="1214472"/>
            <a:chOff x="6019800" y="952500"/>
            <a:chExt cx="6021200" cy="1214472"/>
          </a:xfrm>
        </p:grpSpPr>
        <p:sp>
          <p:nvSpPr>
            <p:cNvPr id="24" name="Freeform 7"/>
            <p:cNvSpPr/>
            <p:nvPr/>
          </p:nvSpPr>
          <p:spPr>
            <a:xfrm>
              <a:off x="7154528" y="2095500"/>
              <a:ext cx="3751743" cy="71472"/>
            </a:xfrm>
            <a:custGeom>
              <a:avLst/>
              <a:gdLst/>
              <a:ahLst/>
              <a:cxnLst/>
              <a:rect l="l" t="t" r="r" b="b"/>
              <a:pathLst>
                <a:path w="5369883" h="147672">
                  <a:moveTo>
                    <a:pt x="0" y="0"/>
                  </a:moveTo>
                  <a:lnTo>
                    <a:pt x="5369884" y="0"/>
                  </a:lnTo>
                  <a:lnTo>
                    <a:pt x="5369884" y="147672"/>
                  </a:lnTo>
                  <a:lnTo>
                    <a:pt x="0" y="147672"/>
                  </a:lnTo>
                  <a:lnTo>
                    <a:pt x="0" y="0"/>
                  </a:lnTo>
                  <a:close/>
                </a:path>
              </a:pathLst>
            </a:custGeom>
            <a:blipFill>
              <a:blip r:embed="rId7">
                <a:extLst>
                  <a:ext uri="{96DAC541-7B7A-43D3-8B79-37D633B846F1}">
                    <asvg:svgBlip xmlns="" xmlns:asvg="http://schemas.microsoft.com/office/drawing/2016/SVG/main" r:embed="rId4"/>
                  </a:ext>
                </a:extLst>
              </a:blip>
              <a:stretch>
                <a:fillRect/>
              </a:stretch>
            </a:blipFill>
          </p:spPr>
        </p:sp>
        <p:sp>
          <p:nvSpPr>
            <p:cNvPr id="25" name="Rectangle 24"/>
            <p:cNvSpPr/>
            <p:nvPr/>
          </p:nvSpPr>
          <p:spPr>
            <a:xfrm>
              <a:off x="6019800" y="952500"/>
              <a:ext cx="6021200" cy="1061829"/>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2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1.23 (SGK-tr18)</a:t>
              </a:r>
              <a:endParaRPr kumimoji="0" lang="en-US" sz="42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6" name="Rectangle 25"/>
              <p:cNvSpPr/>
              <p:nvPr/>
            </p:nvSpPr>
            <p:spPr>
              <a:xfrm>
                <a:off x="1295400" y="2171700"/>
                <a:ext cx="15967494" cy="2975045"/>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Cho ba đa thức:</a:t>
                </a:r>
              </a:p>
              <a:p>
                <a:pPr marL="0" marR="0" lvl="0" indent="0" algn="ctr" defTabSz="914400" rtl="0" eaLnBrk="1" fontAlgn="base"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𝑀</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=3</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3</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–4</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+3</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𝑁</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=5</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𝑥𝑦</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–3</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+2; </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𝑃</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=3</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3</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+7</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–1</m:t>
                    </m:r>
                  </m:oMath>
                </a14:m>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Tính </a:t>
                </a:r>
                <a14:m>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𝑀</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 </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𝑁</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𝑃</m:t>
                    </m:r>
                  </m:oMath>
                </a14:m>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và </a:t>
                </a:r>
                <a14:m>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𝑀</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 </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𝑁</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 </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𝑃</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m:t>
                    </m:r>
                  </m:oMath>
                </a14:m>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1295400" y="2171700"/>
                <a:ext cx="15967494" cy="2975045"/>
              </a:xfrm>
              <a:prstGeom prst="rect">
                <a:avLst/>
              </a:prstGeom>
              <a:blipFill>
                <a:blip r:embed="rId8"/>
                <a:stretch>
                  <a:fillRect l="-1375" b="-4098"/>
                </a:stretch>
              </a:blipFill>
            </p:spPr>
            <p:txBody>
              <a:bodyPr/>
              <a:lstStyle/>
              <a:p>
                <a:r>
                  <a:rPr lang="en-US">
                    <a:noFill/>
                  </a:rPr>
                  <a:t> </a:t>
                </a:r>
              </a:p>
            </p:txBody>
          </p:sp>
        </mc:Fallback>
      </mc:AlternateContent>
      <p:grpSp>
        <p:nvGrpSpPr>
          <p:cNvPr id="27" name="Group 26"/>
          <p:cNvGrpSpPr/>
          <p:nvPr/>
        </p:nvGrpSpPr>
        <p:grpSpPr>
          <a:xfrm>
            <a:off x="8117568" y="5219700"/>
            <a:ext cx="1825661" cy="967947"/>
            <a:chOff x="1219200" y="4746458"/>
            <a:chExt cx="1825661" cy="967947"/>
          </a:xfrm>
        </p:grpSpPr>
        <p:sp>
          <p:nvSpPr>
            <p:cNvPr id="28" name="Oval Callout 27"/>
            <p:cNvSpPr/>
            <p:nvPr/>
          </p:nvSpPr>
          <p:spPr>
            <a:xfrm>
              <a:off x="1219200" y="4746458"/>
              <a:ext cx="1825661" cy="967947"/>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extBox 28"/>
            <p:cNvSpPr txBox="1"/>
            <p:nvPr/>
          </p:nvSpPr>
          <p:spPr>
            <a:xfrm>
              <a:off x="1486355" y="4886383"/>
              <a:ext cx="1524000" cy="707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31" name="Rectangle 30"/>
              <p:cNvSpPr/>
              <p:nvPr/>
            </p:nvSpPr>
            <p:spPr>
              <a:xfrm>
                <a:off x="-304800" y="6387693"/>
                <a:ext cx="19134446" cy="3023007"/>
              </a:xfrm>
              <a:prstGeom prst="rect">
                <a:avLst/>
              </a:prstGeom>
            </p:spPr>
            <p:txBody>
              <a:bodyPr wrap="squar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m:rPr>
                          <m:sty m:val="p"/>
                        </m:rPr>
                        <a:rPr lang="vi-VN" sz="40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m:t>
                      </m:r>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d>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i="1" smtClean="0">
                  <a:solidFill>
                    <a:prstClr val="black"/>
                  </a:solidFill>
                  <a:ea typeface="Calibri" panose="020F0502020204030204" pitchFamily="34" charset="0"/>
                  <a:cs typeface="Times New Roman" panose="02020603050405020304" pitchFamily="18" charset="0"/>
                </a:endParaRPr>
              </a:p>
              <a:p>
                <a:pPr lvl="0" algn="just">
                  <a:lnSpc>
                    <a:spcPct val="150000"/>
                  </a:lnSpc>
                  <a:defRPr/>
                </a:pPr>
                <a:r>
                  <a:rPr lang="fr-FR" sz="4000" smtClean="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r>
                  <a:rPr lang="fr-FR" sz="4000">
                    <a:solidFill>
                      <a:prstClr val="black"/>
                    </a:solidFill>
                    <a:ea typeface="Calibri" panose="020F0502020204030204" pitchFamily="34" charset="0"/>
                    <a:cs typeface="Times New Roman" panose="02020603050405020304" pitchFamily="18" charset="0"/>
                  </a:rPr>
                  <a:t>  </a:t>
                </a:r>
                <a:endParaRPr lang="en-US" sz="4000">
                  <a:solidFill>
                    <a:prstClr val="black"/>
                  </a:solidFill>
                  <a:ea typeface="Arial" panose="020B0604020202020204" pitchFamily="34" charset="0"/>
                  <a:cs typeface="Times New Roman" panose="02020603050405020304" pitchFamily="18" charset="0"/>
                </a:endParaRPr>
              </a:p>
              <a:p>
                <a:pPr lvl="0" algn="just">
                  <a:lnSpc>
                    <a:spcPct val="150000"/>
                  </a:lnSpc>
                  <a:defRPr/>
                </a:pPr>
                <a:r>
                  <a:rPr lang="vi-VN" sz="400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sz="4000">
                  <a:solidFill>
                    <a:prstClr val="black"/>
                  </a:solidFill>
                  <a:ea typeface="Arial" panose="020B0604020202020204" pitchFamily="34" charset="0"/>
                  <a:cs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304800" y="6387693"/>
                <a:ext cx="19134446" cy="3023007"/>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83772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7" dur="500"/>
                                        <p:tgtEl>
                                          <p:spTgt spid="31">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1">
                                            <p:txEl>
                                              <p:pRg st="1" end="1"/>
                                            </p:txEl>
                                          </p:spTgt>
                                        </p:tgtEl>
                                        <p:attrNameLst>
                                          <p:attrName>style.visibility</p:attrName>
                                        </p:attrNameLst>
                                      </p:cBhvr>
                                      <p:to>
                                        <p:strVal val="visible"/>
                                      </p:to>
                                    </p:set>
                                    <p:animEffect transition="in" filter="randombar(horizontal)">
                                      <p:cBhvr>
                                        <p:cTn id="10" dur="500"/>
                                        <p:tgtEl>
                                          <p:spTgt spid="31">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1">
                                            <p:txEl>
                                              <p:pRg st="2" end="2"/>
                                            </p:txEl>
                                          </p:spTgt>
                                        </p:tgtEl>
                                        <p:attrNameLst>
                                          <p:attrName>style.visibility</p:attrName>
                                        </p:attrNameLst>
                                      </p:cBhvr>
                                      <p:to>
                                        <p:strVal val="visible"/>
                                      </p:to>
                                    </p:set>
                                    <p:animEffect transition="in" filter="wipe(left)">
                                      <p:cBhvr>
                                        <p:cTn id="14" dur="500"/>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728788" y="1194856"/>
            <a:ext cx="14830421" cy="7716462"/>
            <a:chOff x="0" y="-47625"/>
            <a:chExt cx="3905955" cy="2032319"/>
          </a:xfrm>
        </p:grpSpPr>
        <p:sp>
          <p:nvSpPr>
            <p:cNvPr id="5" name="Freeform 5"/>
            <p:cNvSpPr/>
            <p:nvPr/>
          </p:nvSpPr>
          <p:spPr>
            <a:xfrm>
              <a:off x="0" y="0"/>
              <a:ext cx="3905955" cy="1984694"/>
            </a:xfrm>
            <a:custGeom>
              <a:avLst/>
              <a:gdLst/>
              <a:ahLst/>
              <a:cxnLst/>
              <a:rect l="l" t="t" r="r" b="b"/>
              <a:pathLst>
                <a:path w="3905955" h="1984694">
                  <a:moveTo>
                    <a:pt x="26624" y="0"/>
                  </a:moveTo>
                  <a:lnTo>
                    <a:pt x="3879332" y="0"/>
                  </a:lnTo>
                  <a:cubicBezTo>
                    <a:pt x="3886393" y="0"/>
                    <a:pt x="3893165" y="2805"/>
                    <a:pt x="3898157" y="7798"/>
                  </a:cubicBezTo>
                  <a:cubicBezTo>
                    <a:pt x="3903151" y="12791"/>
                    <a:pt x="3905955" y="19563"/>
                    <a:pt x="3905955" y="26624"/>
                  </a:cubicBezTo>
                  <a:lnTo>
                    <a:pt x="3905955" y="1958071"/>
                  </a:lnTo>
                  <a:cubicBezTo>
                    <a:pt x="3905955" y="1965132"/>
                    <a:pt x="3903151" y="1971903"/>
                    <a:pt x="3898157" y="1976896"/>
                  </a:cubicBezTo>
                  <a:cubicBezTo>
                    <a:pt x="3893165" y="1981889"/>
                    <a:pt x="3886393" y="1984694"/>
                    <a:pt x="3879332" y="1984694"/>
                  </a:cubicBezTo>
                  <a:lnTo>
                    <a:pt x="26624" y="1984694"/>
                  </a:lnTo>
                  <a:cubicBezTo>
                    <a:pt x="19563" y="1984694"/>
                    <a:pt x="12791" y="1981889"/>
                    <a:pt x="7798" y="1976896"/>
                  </a:cubicBezTo>
                  <a:cubicBezTo>
                    <a:pt x="2805" y="1971903"/>
                    <a:pt x="0" y="1965132"/>
                    <a:pt x="0" y="1958071"/>
                  </a:cubicBezTo>
                  <a:lnTo>
                    <a:pt x="0" y="26624"/>
                  </a:lnTo>
                  <a:cubicBezTo>
                    <a:pt x="0" y="19563"/>
                    <a:pt x="2805" y="12791"/>
                    <a:pt x="7798" y="7798"/>
                  </a:cubicBezTo>
                  <a:cubicBezTo>
                    <a:pt x="12791" y="2805"/>
                    <a:pt x="19563" y="0"/>
                    <a:pt x="26624"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rot="-2438758">
            <a:off x="1361014" y="6476980"/>
            <a:ext cx="2642823" cy="3833364"/>
          </a:xfrm>
          <a:custGeom>
            <a:avLst/>
            <a:gdLst/>
            <a:ahLst/>
            <a:cxnLst/>
            <a:rect l="l" t="t" r="r" b="b"/>
            <a:pathLst>
              <a:path w="2642823" h="3833364">
                <a:moveTo>
                  <a:pt x="0" y="0"/>
                </a:moveTo>
                <a:lnTo>
                  <a:pt x="2642824" y="0"/>
                </a:lnTo>
                <a:lnTo>
                  <a:pt x="2642824" y="3833363"/>
                </a:lnTo>
                <a:lnTo>
                  <a:pt x="0" y="3833363"/>
                </a:lnTo>
                <a:lnTo>
                  <a:pt x="0" y="0"/>
                </a:lnTo>
                <a:close/>
              </a:path>
            </a:pathLst>
          </a:custGeom>
          <a:blipFill>
            <a:blip r:embed="rId3">
              <a:extLst>
                <a:ext uri="{96DAC541-7B7A-43D3-8B79-37D633B846F1}">
                  <asvg:svgBlip xmlns="" xmlns:asvg="http://schemas.microsoft.com/office/drawing/2016/SVG/main" r:embed="rId4"/>
                </a:ext>
              </a:extLst>
            </a:blip>
            <a:stretch>
              <a:fillRect r="-53085"/>
            </a:stretch>
          </a:blipFill>
        </p:spPr>
      </p:sp>
      <p:sp>
        <p:nvSpPr>
          <p:cNvPr id="9" name="TextBox 9"/>
          <p:cNvSpPr txBox="1"/>
          <p:nvPr/>
        </p:nvSpPr>
        <p:spPr>
          <a:xfrm>
            <a:off x="3124200" y="1803127"/>
            <a:ext cx="6096000" cy="2654573"/>
          </a:xfrm>
          <a:prstGeom prst="rect">
            <a:avLst/>
          </a:prstGeom>
        </p:spPr>
        <p:txBody>
          <a:bodyPr wrap="square" lIns="0" tIns="0" rIns="0" bIns="0" rtlCol="0" anchor="t">
            <a:spAutoFit/>
          </a:bodyPr>
          <a:lstStyle/>
          <a:p>
            <a:pPr algn="ctr">
              <a:lnSpc>
                <a:spcPts val="20695"/>
              </a:lnSpc>
            </a:pPr>
            <a:r>
              <a:rPr lang="en-US" sz="7500" b="1" smtClean="0">
                <a:solidFill>
                  <a:srgbClr val="C00000"/>
                </a:solidFill>
                <a:latin typeface="Arial" panose="020B0604020202020204" pitchFamily="34" charset="0"/>
                <a:cs typeface="Arial" panose="020B0604020202020204" pitchFamily="34" charset="0"/>
              </a:rPr>
              <a:t>VẬN DỤNG</a:t>
            </a:r>
            <a:endParaRPr lang="en-US" sz="7500" b="1">
              <a:solidFill>
                <a:srgbClr val="C00000"/>
              </a:solidFill>
              <a:latin typeface="Arial" panose="020B0604020202020204" pitchFamily="34" charset="0"/>
              <a:cs typeface="Arial" panose="020B0604020202020204" pitchFamily="34" charset="0"/>
            </a:endParaRPr>
          </a:p>
        </p:txBody>
      </p:sp>
      <p:sp>
        <p:nvSpPr>
          <p:cNvPr id="10" name="Freeform 10"/>
          <p:cNvSpPr/>
          <p:nvPr/>
        </p:nvSpPr>
        <p:spPr>
          <a:xfrm>
            <a:off x="4285718" y="4393927"/>
            <a:ext cx="3562882" cy="49540"/>
          </a:xfrm>
          <a:custGeom>
            <a:avLst/>
            <a:gdLst/>
            <a:ahLst/>
            <a:cxnLst/>
            <a:rect l="l" t="t" r="r" b="b"/>
            <a:pathLst>
              <a:path w="5449360" h="49540">
                <a:moveTo>
                  <a:pt x="0" y="0"/>
                </a:moveTo>
                <a:lnTo>
                  <a:pt x="5449360" y="0"/>
                </a:lnTo>
                <a:lnTo>
                  <a:pt x="5449360" y="49540"/>
                </a:lnTo>
                <a:lnTo>
                  <a:pt x="0" y="49540"/>
                </a:lnTo>
                <a:lnTo>
                  <a:pt x="0" y="0"/>
                </a:lnTo>
                <a:close/>
              </a:path>
            </a:pathLst>
          </a:custGeom>
          <a:blipFill>
            <a:blip r:embed="rId5">
              <a:extLst>
                <a:ext uri="{96DAC541-7B7A-43D3-8B79-37D633B846F1}">
                  <asvg:svgBlip xmlns="" xmlns:asvg="http://schemas.microsoft.com/office/drawing/2016/SVG/main" r:embed="rId8"/>
                </a:ext>
              </a:extLst>
            </a:blip>
            <a:stretch>
              <a:fillRect/>
            </a:stretch>
          </a:blipFill>
        </p:spPr>
      </p:sp>
      <p:pic>
        <p:nvPicPr>
          <p:cNvPr id="8" name="Picture 7"/>
          <p:cNvPicPr>
            <a:picLocks noChangeAspect="1"/>
          </p:cNvPicPr>
          <p:nvPr/>
        </p:nvPicPr>
        <p:blipFill>
          <a:blip r:embed="rId9"/>
          <a:stretch>
            <a:fillRect/>
          </a:stretch>
        </p:blipFill>
        <p:spPr>
          <a:xfrm>
            <a:off x="10755505" y="3162300"/>
            <a:ext cx="4713095" cy="5041585"/>
          </a:xfrm>
          <a:prstGeom prst="rect">
            <a:avLst/>
          </a:prstGeom>
        </p:spPr>
      </p:pic>
    </p:spTree>
    <p:extLst>
      <p:ext uri="{BB962C8B-B14F-4D97-AF65-F5344CB8AC3E}">
        <p14:creationId xmlns:p14="http://schemas.microsoft.com/office/powerpoint/2010/main" val="29593527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190838" y="571500"/>
            <a:ext cx="15954162" cy="8897701"/>
            <a:chOff x="0" y="-47625"/>
            <a:chExt cx="3988629" cy="2032319"/>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6858000" y="2276326"/>
            <a:ext cx="3692654" cy="123974"/>
          </a:xfrm>
          <a:custGeom>
            <a:avLst/>
            <a:gdLst/>
            <a:ahLst/>
            <a:cxnLst/>
            <a:rect l="l" t="t" r="r" b="b"/>
            <a:pathLst>
              <a:path w="5369883" h="147672">
                <a:moveTo>
                  <a:pt x="0" y="0"/>
                </a:moveTo>
                <a:lnTo>
                  <a:pt x="5369884" y="0"/>
                </a:lnTo>
                <a:lnTo>
                  <a:pt x="5369884" y="147672"/>
                </a:lnTo>
                <a:lnTo>
                  <a:pt x="0" y="14767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3" name="Freeform 13"/>
          <p:cNvSpPr/>
          <p:nvPr/>
        </p:nvSpPr>
        <p:spPr>
          <a:xfrm rot="3033305">
            <a:off x="716630" y="40527"/>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5">
              <a:extLst>
                <a:ext uri="{96DAC541-7B7A-43D3-8B79-37D633B846F1}">
                  <asvg:svgBlip xmlns="" xmlns:asvg="http://schemas.microsoft.com/office/drawing/2016/SVG/main" r:embed="rId6"/>
                </a:ext>
              </a:extLst>
            </a:blip>
            <a:stretch>
              <a:fillRect r="-53085"/>
            </a:stretch>
          </a:blipFill>
        </p:spPr>
      </p:sp>
      <p:sp>
        <p:nvSpPr>
          <p:cNvPr id="14" name="Freeform 14"/>
          <p:cNvSpPr/>
          <p:nvPr/>
        </p:nvSpPr>
        <p:spPr>
          <a:xfrm rot="18898518" flipV="1">
            <a:off x="16323216" y="8555429"/>
            <a:ext cx="1341637" cy="1274335"/>
          </a:xfrm>
          <a:custGeom>
            <a:avLst/>
            <a:gdLst/>
            <a:ahLst/>
            <a:cxnLst/>
            <a:rect l="l" t="t" r="r" b="b"/>
            <a:pathLst>
              <a:path w="2161530" h="2048050">
                <a:moveTo>
                  <a:pt x="0" y="2048050"/>
                </a:moveTo>
                <a:lnTo>
                  <a:pt x="2161531" y="2048050"/>
                </a:lnTo>
                <a:lnTo>
                  <a:pt x="2161531" y="0"/>
                </a:lnTo>
                <a:lnTo>
                  <a:pt x="0" y="0"/>
                </a:lnTo>
                <a:lnTo>
                  <a:pt x="0" y="204805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Rectangle 14"/>
          <p:cNvSpPr/>
          <p:nvPr/>
        </p:nvSpPr>
        <p:spPr>
          <a:xfrm>
            <a:off x="5987714" y="1232237"/>
            <a:ext cx="5747086"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0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1.19 </a:t>
            </a: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0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SGK-tr18)</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2" name="Rectangle 21"/>
          <p:cNvSpPr/>
          <p:nvPr/>
        </p:nvSpPr>
        <p:spPr>
          <a:xfrm>
            <a:off x="1447800" y="2797225"/>
            <a:ext cx="15340584" cy="6232475"/>
          </a:xfrm>
          <a:prstGeom prst="rect">
            <a:avLst/>
          </a:prstGeom>
        </p:spPr>
        <p:txBody>
          <a:bodyPr wrap="square">
            <a:spAutoFit/>
          </a:bodyPr>
          <a:lstStyle/>
          <a:p>
            <a:pPr lvl="0" algn="just" fontAlgn="base">
              <a:lnSpc>
                <a:spcPct val="150000"/>
              </a:lnSpc>
            </a:pPr>
            <a:r>
              <a:rPr lang="vi-VN" sz="3800">
                <a:solidFill>
                  <a:srgbClr val="000000"/>
                </a:solidFill>
              </a:rPr>
              <a:t>Trong một khách sạn có hai bể bơi dạng hình hộp chữ nhật. Bể thứ nhất có chiều sâu là 1,2 m, đáy là hình chữ nhật có chiều dài x mét, chiều rộng y mét. Bể thứ hai có chiều sâu 1,5 m, hai kích thước đáy gấp 5 lần hai kích thước đáy của bể thứ nhất</a:t>
            </a:r>
            <a:r>
              <a:rPr lang="vi-VN" sz="3800" smtClean="0">
                <a:solidFill>
                  <a:srgbClr val="000000"/>
                </a:solidFill>
              </a:rPr>
              <a:t>.</a:t>
            </a:r>
            <a:endParaRPr lang="vi-VN" sz="3800">
              <a:solidFill>
                <a:srgbClr val="000000"/>
              </a:solidFill>
            </a:endParaRPr>
          </a:p>
          <a:p>
            <a:pPr lvl="0" algn="just" fontAlgn="base">
              <a:lnSpc>
                <a:spcPct val="150000"/>
              </a:lnSpc>
            </a:pPr>
            <a:r>
              <a:rPr lang="vi-VN" sz="3800">
                <a:solidFill>
                  <a:srgbClr val="000000"/>
                </a:solidFill>
              </a:rPr>
              <a:t>a) Hãy tìm đơn thức (hai biến x và y) biểu thị số mét khối nước cần có để bơm đầy cả hai bể bơi</a:t>
            </a:r>
            <a:r>
              <a:rPr lang="vi-VN" sz="3800" smtClean="0">
                <a:solidFill>
                  <a:srgbClr val="000000"/>
                </a:solidFill>
              </a:rPr>
              <a:t>.</a:t>
            </a:r>
            <a:endParaRPr lang="vi-VN" sz="3800">
              <a:solidFill>
                <a:srgbClr val="000000"/>
              </a:solidFill>
            </a:endParaRPr>
          </a:p>
          <a:p>
            <a:pPr lvl="0" algn="just" fontAlgn="base">
              <a:lnSpc>
                <a:spcPct val="150000"/>
              </a:lnSpc>
            </a:pPr>
            <a:r>
              <a:rPr lang="vi-VN" sz="3800">
                <a:solidFill>
                  <a:srgbClr val="000000"/>
                </a:solidFill>
              </a:rPr>
              <a:t>b) Tính lượng nước bơm đầy bể nếu x = 5 m, y = 3 m.</a:t>
            </a:r>
            <a:endPar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7"/>
          <a:stretch>
            <a:fillRect/>
          </a:stretch>
        </p:blipFill>
        <p:spPr>
          <a:xfrm>
            <a:off x="15654704" y="518338"/>
            <a:ext cx="2037829" cy="1923825"/>
          </a:xfrm>
          <a:prstGeom prst="rect">
            <a:avLst/>
          </a:prstGeom>
        </p:spPr>
      </p:pic>
    </p:spTree>
    <p:extLst>
      <p:ext uri="{BB962C8B-B14F-4D97-AF65-F5344CB8AC3E}">
        <p14:creationId xmlns:p14="http://schemas.microsoft.com/office/powerpoint/2010/main" val="2699618305"/>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ppt_x"/>
                                          </p:val>
                                        </p:tav>
                                        <p:tav tm="100000">
                                          <p:val>
                                            <p:strVal val="#ppt_x"/>
                                          </p:val>
                                        </p:tav>
                                      </p:tavLst>
                                    </p:anim>
                                    <p:anim calcmode="lin" valueType="num">
                                      <p:cBhvr additive="base">
                                        <p:cTn id="1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952833"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48167"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790033" y="162010"/>
            <a:ext cx="16501695" cy="9926993"/>
            <a:chOff x="0" y="-47625"/>
            <a:chExt cx="3988629" cy="2032319"/>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rot="18898518" flipV="1">
            <a:off x="15926712" y="8216735"/>
            <a:ext cx="2035443" cy="1805501"/>
          </a:xfrm>
          <a:custGeom>
            <a:avLst/>
            <a:gdLst/>
            <a:ahLst/>
            <a:cxnLst/>
            <a:rect l="l" t="t" r="r" b="b"/>
            <a:pathLst>
              <a:path w="2161530" h="2048050">
                <a:moveTo>
                  <a:pt x="0" y="2048050"/>
                </a:moveTo>
                <a:lnTo>
                  <a:pt x="2161531" y="2048050"/>
                </a:lnTo>
                <a:lnTo>
                  <a:pt x="2161531" y="0"/>
                </a:lnTo>
                <a:lnTo>
                  <a:pt x="0" y="0"/>
                </a:lnTo>
                <a:lnTo>
                  <a:pt x="0" y="2048050"/>
                </a:lnTo>
                <a:close/>
              </a:path>
            </a:pathLst>
          </a:custGeom>
          <a:blipFill>
            <a:blip r:embed="rId3">
              <a:extLst>
                <a:ext uri="{96DAC541-7B7A-43D3-8B79-37D633B846F1}">
                  <asvg:svgBlip xmlns="" xmlns:asvg="http://schemas.microsoft.com/office/drawing/2016/SVG/main" r:embed="rId6"/>
                </a:ext>
              </a:extLst>
            </a:blip>
            <a:stretch>
              <a:fillRect/>
            </a:stretch>
          </a:blipFill>
        </p:spPr>
      </p:sp>
      <p:pic>
        <p:nvPicPr>
          <p:cNvPr id="23" name="Picture 22"/>
          <p:cNvPicPr>
            <a:picLocks noChangeAspect="1"/>
          </p:cNvPicPr>
          <p:nvPr/>
        </p:nvPicPr>
        <p:blipFill>
          <a:blip r:embed="rId7"/>
          <a:stretch>
            <a:fillRect/>
          </a:stretch>
        </p:blipFill>
        <p:spPr>
          <a:xfrm>
            <a:off x="388405" y="263144"/>
            <a:ext cx="1618077" cy="1527556"/>
          </a:xfrm>
          <a:prstGeom prst="rect">
            <a:avLst/>
          </a:prstGeom>
        </p:spPr>
      </p:pic>
      <p:grpSp>
        <p:nvGrpSpPr>
          <p:cNvPr id="16" name="Group 15"/>
          <p:cNvGrpSpPr/>
          <p:nvPr/>
        </p:nvGrpSpPr>
        <p:grpSpPr>
          <a:xfrm>
            <a:off x="7977269" y="712034"/>
            <a:ext cx="1825661" cy="967947"/>
            <a:chOff x="1219200" y="4746458"/>
            <a:chExt cx="1825661" cy="967947"/>
          </a:xfrm>
        </p:grpSpPr>
        <p:sp>
          <p:nvSpPr>
            <p:cNvPr id="17" name="Oval Callout 16"/>
            <p:cNvSpPr/>
            <p:nvPr/>
          </p:nvSpPr>
          <p:spPr>
            <a:xfrm>
              <a:off x="1219200" y="4746458"/>
              <a:ext cx="1825661" cy="967947"/>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p:cNvSpPr txBox="1"/>
            <p:nvPr/>
          </p:nvSpPr>
          <p:spPr>
            <a:xfrm>
              <a:off x="1486355" y="4886383"/>
              <a:ext cx="1524000" cy="707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7" name="Rectangle 6"/>
              <p:cNvSpPr/>
              <p:nvPr/>
            </p:nvSpPr>
            <p:spPr>
              <a:xfrm>
                <a:off x="1688618" y="1922084"/>
                <a:ext cx="14694382" cy="7793416"/>
              </a:xfrm>
              <a:prstGeom prst="rect">
                <a:avLst/>
              </a:prstGeom>
            </p:spPr>
            <p:txBody>
              <a:bodyPr wrap="square">
                <a:spAutoFit/>
              </a:bodyPr>
              <a:lstStyle/>
              <a:p>
                <a:pPr algn="just">
                  <a:lnSpc>
                    <a:spcPct val="150000"/>
                  </a:lnSpc>
                  <a:spcBef>
                    <a:spcPts val="600"/>
                  </a:spcBef>
                  <a:spcAft>
                    <a:spcPts val="0"/>
                  </a:spcAft>
                </a:pPr>
                <a:r>
                  <a:rPr lang="vi-VN" sz="4000" smtClean="0">
                    <a:ea typeface="Calibri" panose="020F0502020204030204" pitchFamily="34" charset="0"/>
                    <a:cs typeface="Times New Roman" panose="02020603050405020304" pitchFamily="18" charset="0"/>
                  </a:rPr>
                  <a:t>a) </a:t>
                </a:r>
                <a:r>
                  <a:rPr lang="nl-NL" sz="4000" smtClean="0">
                    <a:effectLst/>
                    <a:latin typeface="Arial" panose="020B0604020202020204" pitchFamily="34" charset="0"/>
                    <a:ea typeface="Calibri" panose="020F0502020204030204" pitchFamily="34" charset="0"/>
                    <a:cs typeface="Arial" panose="020B0604020202020204" pitchFamily="34" charset="0"/>
                  </a:rPr>
                  <a:t>Số </a:t>
                </a:r>
                <a:r>
                  <a:rPr lang="nl-NL" sz="4000">
                    <a:effectLst/>
                    <a:latin typeface="Arial" panose="020B0604020202020204" pitchFamily="34" charset="0"/>
                    <a:ea typeface="Calibri" panose="020F0502020204030204" pitchFamily="34" charset="0"/>
                    <a:cs typeface="Arial" panose="020B0604020202020204" pitchFamily="34" charset="0"/>
                  </a:rPr>
                  <a:t>mét khối nước cần có để bơm đầy bể bơi thứ nhất: </a:t>
                </a:r>
                <a:endParaRPr lang="nl-NL" sz="40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vi-VN" sz="4000">
                          <a:effectLst/>
                          <a:latin typeface="Cambria Math" panose="02040503050406030204" pitchFamily="18" charset="0"/>
                          <a:ea typeface="Calibri" panose="020F0502020204030204" pitchFamily="34" charset="0"/>
                          <a:cs typeface="Times New Roman" panose="02020603050405020304" pitchFamily="18" charset="0"/>
                        </a:rPr>
                        <m:t>1,2</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xy</m:t>
                      </m:r>
                      <m:r>
                        <a:rPr lang="vi-VN" sz="400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m</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vi-VN" sz="4000">
                    <a:effectLst/>
                    <a:latin typeface="Arial" panose="020B0604020202020204" pitchFamily="34" charset="0"/>
                    <a:ea typeface="Calibri" panose="020F0502020204030204" pitchFamily="34" charset="0"/>
                    <a:cs typeface="Arial" panose="020B0604020202020204" pitchFamily="34" charset="0"/>
                  </a:rPr>
                  <a:t>Số mét khối nước cần có để bơm đầy bể bơi thứ hai: </a:t>
                </a:r>
                <a:endParaRPr lang="en-US" sz="40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vi-VN" sz="4000">
                          <a:effectLst/>
                          <a:latin typeface="Cambria Math" panose="02040503050406030204" pitchFamily="18" charset="0"/>
                          <a:ea typeface="Calibri" panose="020F0502020204030204" pitchFamily="34" charset="0"/>
                          <a:cs typeface="Times New Roman" panose="02020603050405020304" pitchFamily="18" charset="0"/>
                        </a:rPr>
                        <m:t>1,5.5</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r>
                        <a:rPr lang="vi-VN" sz="40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r>
                        <a:rPr lang="vi-VN" sz="4000">
                          <a:effectLst/>
                          <a:latin typeface="Cambria Math" panose="02040503050406030204" pitchFamily="18" charset="0"/>
                          <a:ea typeface="Calibri" panose="020F0502020204030204" pitchFamily="34" charset="0"/>
                          <a:cs typeface="Times New Roman" panose="02020603050405020304" pitchFamily="18" charset="0"/>
                        </a:rPr>
                        <m:t>=37,5</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xy</m:t>
                      </m:r>
                      <m:r>
                        <a:rPr lang="vi-VN" sz="400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m</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vi-VN" sz="4000">
                    <a:effectLst/>
                    <a:latin typeface="Arial" panose="020B0604020202020204" pitchFamily="34" charset="0"/>
                    <a:ea typeface="Calibri" panose="020F0502020204030204" pitchFamily="34" charset="0"/>
                    <a:cs typeface="Arial" panose="020B0604020202020204" pitchFamily="34" charset="0"/>
                  </a:rPr>
                  <a:t>Số mét khối nước cần có để bơm đầy cả hai bể bơi: </a:t>
                </a:r>
                <a:endParaRPr lang="en-US" sz="40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vi-VN" sz="4000">
                          <a:effectLst/>
                          <a:latin typeface="Cambria Math" panose="02040503050406030204" pitchFamily="18" charset="0"/>
                          <a:ea typeface="Calibri" panose="020F0502020204030204" pitchFamily="34" charset="0"/>
                          <a:cs typeface="Times New Roman" panose="02020603050405020304" pitchFamily="18" charset="0"/>
                        </a:rPr>
                        <m:t>1,2</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xy</m:t>
                      </m:r>
                      <m:r>
                        <a:rPr lang="vi-VN" sz="4000">
                          <a:effectLst/>
                          <a:latin typeface="Cambria Math" panose="02040503050406030204" pitchFamily="18" charset="0"/>
                          <a:ea typeface="Calibri" panose="020F0502020204030204" pitchFamily="34" charset="0"/>
                          <a:cs typeface="Times New Roman" panose="02020603050405020304" pitchFamily="18" charset="0"/>
                        </a:rPr>
                        <m:t>+37,5</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xy</m:t>
                      </m:r>
                      <m:r>
                        <a:rPr lang="vi-VN" sz="4000">
                          <a:effectLst/>
                          <a:latin typeface="Cambria Math" panose="02040503050406030204" pitchFamily="18" charset="0"/>
                          <a:ea typeface="Calibri" panose="020F0502020204030204" pitchFamily="34" charset="0"/>
                          <a:cs typeface="Times New Roman" panose="02020603050405020304" pitchFamily="18" charset="0"/>
                        </a:rPr>
                        <m:t>=38,7</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xy</m:t>
                      </m:r>
                      <m:r>
                        <a:rPr lang="vi-VN" sz="400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m</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vi-VN" sz="4000">
                    <a:effectLst/>
                    <a:latin typeface="Arial" panose="020B0604020202020204" pitchFamily="34" charset="0"/>
                    <a:ea typeface="Calibri" panose="020F0502020204030204" pitchFamily="34" charset="0"/>
                    <a:cs typeface="Arial" panose="020B0604020202020204" pitchFamily="34" charset="0"/>
                  </a:rPr>
                  <a:t>b) Lượng nước bơm đầy hai bể nếu </a:t>
                </a:r>
                <a14:m>
                  <m:oMath xmlns:m="http://schemas.openxmlformats.org/officeDocument/2006/math">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r>
                      <a:rPr lang="vi-VN" sz="4000">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m</m:t>
                    </m:r>
                    <m:r>
                      <a:rPr lang="vi-VN"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r>
                      <a:rPr lang="vi-VN"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m</m:t>
                    </m:r>
                  </m:oMath>
                </a14:m>
                <a:r>
                  <a:rPr lang="vi-VN" sz="4000">
                    <a:effectLst/>
                    <a:latin typeface="Arial" panose="020B0604020202020204" pitchFamily="34" charset="0"/>
                    <a:ea typeface="Calibri" panose="020F0502020204030204" pitchFamily="34" charset="0"/>
                    <a:cs typeface="Arial" panose="020B0604020202020204" pitchFamily="34" charset="0"/>
                  </a:rPr>
                  <a:t> là: </a:t>
                </a:r>
                <a:endParaRPr lang="en-US" sz="400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vi-VN" sz="4000">
                          <a:effectLst/>
                          <a:latin typeface="Cambria Math" panose="02040503050406030204" pitchFamily="18" charset="0"/>
                          <a:ea typeface="Calibri" panose="020F0502020204030204" pitchFamily="34" charset="0"/>
                          <a:cs typeface="Times New Roman" panose="02020603050405020304" pitchFamily="18" charset="0"/>
                        </a:rPr>
                        <m:t>38,7.4.3=464,4 (</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m</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688618" y="1922084"/>
                <a:ext cx="14694382" cy="7793416"/>
              </a:xfrm>
              <a:prstGeom prst="rect">
                <a:avLst/>
              </a:prstGeom>
              <a:blipFill>
                <a:blip r:embed="rId8"/>
                <a:stretch>
                  <a:fillRect l="-1452"/>
                </a:stretch>
              </a:blipFill>
            </p:spPr>
            <p:txBody>
              <a:bodyPr/>
              <a:lstStyle/>
              <a:p>
                <a:r>
                  <a:rPr lang="en-US">
                    <a:noFill/>
                  </a:rPr>
                  <a:t> </a:t>
                </a:r>
              </a:p>
            </p:txBody>
          </p:sp>
        </mc:Fallback>
      </mc:AlternateContent>
    </p:spTree>
    <p:extLst>
      <p:ext uri="{BB962C8B-B14F-4D97-AF65-F5344CB8AC3E}">
        <p14:creationId xmlns:p14="http://schemas.microsoft.com/office/powerpoint/2010/main" val="3942745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left)">
                                      <p:cBhvr>
                                        <p:cTn id="16" dur="500"/>
                                        <p:tgtEl>
                                          <p:spTgt spid="7">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childTnLst>
                          </p:cTn>
                        </p:par>
                        <p:par>
                          <p:cTn id="21" fill="hold">
                            <p:stCondLst>
                              <p:cond delay="1500"/>
                            </p:stCondLst>
                            <p:childTnLst>
                              <p:par>
                                <p:cTn id="22" presetID="14" presetClass="entr" presetSubtype="10" fill="hold" nodeType="after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4" dur="500"/>
                                        <p:tgtEl>
                                          <p:spTgt spid="7">
                                            <p:txEl>
                                              <p:pRg st="3" end="3"/>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500"/>
                                        <p:tgtEl>
                                          <p:spTgt spid="7">
                                            <p:txEl>
                                              <p:pRg st="4" end="4"/>
                                            </p:txEl>
                                          </p:spTgt>
                                        </p:tgtEl>
                                      </p:cBhvr>
                                    </p:animEffect>
                                  </p:childTnLst>
                                </p:cTn>
                              </p:par>
                            </p:childTnLst>
                          </p:cTn>
                        </p:par>
                        <p:par>
                          <p:cTn id="29" fill="hold">
                            <p:stCondLst>
                              <p:cond delay="2500"/>
                            </p:stCondLst>
                            <p:childTnLst>
                              <p:par>
                                <p:cTn id="30" presetID="16" presetClass="entr" presetSubtype="21" fill="hold" nodeType="after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arn(inVertical)">
                                      <p:cBhvr>
                                        <p:cTn id="32" dur="500"/>
                                        <p:tgtEl>
                                          <p:spTgt spid="7">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500"/>
                                        <p:tgtEl>
                                          <p:spTgt spid="7">
                                            <p:txEl>
                                              <p:pRg st="6" end="6"/>
                                            </p:txEl>
                                          </p:spTgt>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 calcmode="lin" valueType="num">
                                      <p:cBhvr>
                                        <p:cTn id="39"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41"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7FEE2"/>
        </a:solidFill>
        <a:effectLst/>
      </p:bgPr>
    </p:bg>
    <p:spTree>
      <p:nvGrpSpPr>
        <p:cNvPr id="1" name=""/>
        <p:cNvGrpSpPr/>
        <p:nvPr/>
      </p:nvGrpSpPr>
      <p:grpSpPr>
        <a:xfrm>
          <a:off x="0" y="0"/>
          <a:ext cx="0" cy="0"/>
          <a:chOff x="0" y="0"/>
          <a:chExt cx="0" cy="0"/>
        </a:xfrm>
      </p:grpSpPr>
      <p:sp>
        <p:nvSpPr>
          <p:cNvPr id="7" name="Freeform 7"/>
          <p:cNvSpPr/>
          <p:nvPr/>
        </p:nvSpPr>
        <p:spPr>
          <a:xfrm>
            <a:off x="7078328" y="1972891"/>
            <a:ext cx="3751743" cy="71472"/>
          </a:xfrm>
          <a:custGeom>
            <a:avLst/>
            <a:gdLst/>
            <a:ahLst/>
            <a:cxnLst/>
            <a:rect l="l" t="t" r="r" b="b"/>
            <a:pathLst>
              <a:path w="5369883" h="147672">
                <a:moveTo>
                  <a:pt x="0" y="0"/>
                </a:moveTo>
                <a:lnTo>
                  <a:pt x="5369884" y="0"/>
                </a:lnTo>
                <a:lnTo>
                  <a:pt x="5369884" y="147672"/>
                </a:lnTo>
                <a:lnTo>
                  <a:pt x="0" y="147672"/>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8" name="Freeform 8"/>
          <p:cNvSpPr/>
          <p:nvPr/>
        </p:nvSpPr>
        <p:spPr>
          <a:xfrm rot="3033305">
            <a:off x="77045" y="126124"/>
            <a:ext cx="1522312" cy="1905145"/>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5">
              <a:extLst>
                <a:ext uri="{96DAC541-7B7A-43D3-8B79-37D633B846F1}">
                  <asvg:svgBlip xmlns="" xmlns:asvg="http://schemas.microsoft.com/office/drawing/2016/SVG/main" r:embed="rId6"/>
                </a:ext>
              </a:extLst>
            </a:blip>
            <a:stretch>
              <a:fillRect r="-53085"/>
            </a:stretch>
          </a:blipFill>
        </p:spPr>
      </p:sp>
      <p:sp>
        <p:nvSpPr>
          <p:cNvPr id="15" name="Rectangle 14"/>
          <p:cNvSpPr/>
          <p:nvPr/>
        </p:nvSpPr>
        <p:spPr>
          <a:xfrm>
            <a:off x="5943600" y="800100"/>
            <a:ext cx="6021200" cy="1061829"/>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2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1.22 (SGK-tr18)</a:t>
            </a:r>
            <a:endParaRPr kumimoji="0" lang="en-US" sz="42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6" name="Rectangle 15"/>
          <p:cNvSpPr/>
          <p:nvPr/>
        </p:nvSpPr>
        <p:spPr>
          <a:xfrm>
            <a:off x="762000" y="2552700"/>
            <a:ext cx="16764000" cy="5355312"/>
          </a:xfrm>
          <a:prstGeom prst="rect">
            <a:avLst/>
          </a:prstGeom>
        </p:spPr>
        <p:txBody>
          <a:bodyPr wrap="square">
            <a:spAutoFit/>
          </a:bodyPr>
          <a:lstStyle/>
          <a:p>
            <a:pPr lvl="0" algn="just" fontAlgn="base">
              <a:lnSpc>
                <a:spcPct val="150000"/>
              </a:lnSpc>
              <a:spcBef>
                <a:spcPts val="1800"/>
              </a:spcBef>
            </a:pPr>
            <a:r>
              <a:rPr lang="vi-VN" sz="3800">
                <a:solidFill>
                  <a:srgbClr val="000000"/>
                </a:solidFill>
                <a:cs typeface="Arial" panose="020B0604020202020204" pitchFamily="34" charset="0"/>
              </a:rPr>
              <a:t>Từ một miếng bìa, người ta cắt ra hai hình tròn có bán kính x centimét và y centimét. Tìm biểu thức biểu thị diện tích phần còn lại của miếng bìa, nếu biết miếng bìa có hình dạng gồm hai hình vuông ghép lại và có kích thước (centimét) như </a:t>
            </a:r>
            <a:r>
              <a:rPr lang="vi-VN" sz="3800" smtClean="0">
                <a:solidFill>
                  <a:srgbClr val="000000"/>
                </a:solidFill>
                <a:cs typeface="Arial" panose="020B0604020202020204" pitchFamily="34" charset="0"/>
              </a:rPr>
              <a:t>Hìn</a:t>
            </a:r>
            <a:r>
              <a:rPr lang="en-US" sz="3800" smtClean="0">
                <a:solidFill>
                  <a:srgbClr val="000000"/>
                </a:solidFill>
                <a:latin typeface="Arial" panose="020B0604020202020204" pitchFamily="34" charset="0"/>
                <a:cs typeface="Arial" panose="020B0604020202020204" pitchFamily="34" charset="0"/>
              </a:rPr>
              <a:t>h bên.</a:t>
            </a:r>
          </a:p>
          <a:p>
            <a:pPr lvl="0">
              <a:lnSpc>
                <a:spcPct val="150000"/>
              </a:lnSpc>
            </a:pPr>
            <a:r>
              <a:rPr lang="en-US" sz="3800">
                <a:solidFill>
                  <a:srgbClr val="000000"/>
                </a:solidFill>
                <a:latin typeface="Arial" panose="020B0604020202020204" pitchFamily="34" charset="0"/>
                <a:cs typeface="Arial" panose="020B0604020202020204" pitchFamily="34" charset="0"/>
              </a:rPr>
              <a:t>Biểu thức đó có phải là một đa thức không? </a:t>
            </a:r>
            <a:endParaRPr lang="en-US" sz="3800" smtClean="0">
              <a:solidFill>
                <a:srgbClr val="000000"/>
              </a:solidFill>
              <a:latin typeface="Arial" panose="020B0604020202020204" pitchFamily="34" charset="0"/>
              <a:cs typeface="Arial" panose="020B0604020202020204" pitchFamily="34" charset="0"/>
            </a:endParaRPr>
          </a:p>
          <a:p>
            <a:pPr lvl="0">
              <a:lnSpc>
                <a:spcPct val="150000"/>
              </a:lnSpc>
            </a:pPr>
            <a:r>
              <a:rPr lang="en-US" sz="3800" smtClean="0">
                <a:solidFill>
                  <a:srgbClr val="000000"/>
                </a:solidFill>
                <a:latin typeface="Arial" panose="020B0604020202020204" pitchFamily="34" charset="0"/>
                <a:cs typeface="Arial" panose="020B0604020202020204" pitchFamily="34" charset="0"/>
              </a:rPr>
              <a:t>Nếu </a:t>
            </a:r>
            <a:r>
              <a:rPr lang="en-US" sz="3800">
                <a:solidFill>
                  <a:srgbClr val="000000"/>
                </a:solidFill>
                <a:latin typeface="Arial" panose="020B0604020202020204" pitchFamily="34" charset="0"/>
                <a:cs typeface="Arial" panose="020B0604020202020204" pitchFamily="34" charset="0"/>
              </a:rPr>
              <a:t>phải thì đó là đa thức bậc mấy</a:t>
            </a:r>
            <a:r>
              <a:rPr lang="en-US" sz="3800" smtClean="0">
                <a:solidFill>
                  <a:srgbClr val="000000"/>
                </a:solidFill>
                <a:latin typeface="Arial" panose="020B0604020202020204" pitchFamily="34" charset="0"/>
                <a:cs typeface="Arial" panose="020B0604020202020204" pitchFamily="34" charset="0"/>
              </a:rPr>
              <a:t>?</a:t>
            </a:r>
            <a:endParaRPr lang="en-US" sz="3800">
              <a:solidFill>
                <a:prstClr val="black"/>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7"/>
          <a:stretch>
            <a:fillRect/>
          </a:stretch>
        </p:blipFill>
        <p:spPr>
          <a:xfrm>
            <a:off x="15468600" y="87345"/>
            <a:ext cx="2553304" cy="2487337"/>
          </a:xfrm>
          <a:prstGeom prst="rect">
            <a:avLst/>
          </a:prstGeom>
        </p:spPr>
      </p:pic>
      <p:pic>
        <p:nvPicPr>
          <p:cNvPr id="2" name="Picture 1"/>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saturation sat="200000"/>
                    </a14:imgEffect>
                    <a14:imgEffect>
                      <a14:brightnessContrast contrast="40000"/>
                    </a14:imgEffect>
                  </a14:imgLayer>
                </a14:imgProps>
              </a:ext>
            </a:extLst>
          </a:blip>
          <a:stretch>
            <a:fillRect/>
          </a:stretch>
        </p:blipFill>
        <p:spPr>
          <a:xfrm>
            <a:off x="11201400" y="5676900"/>
            <a:ext cx="6200106" cy="4073420"/>
          </a:xfrm>
          <a:prstGeom prst="rect">
            <a:avLst/>
          </a:prstGeom>
        </p:spPr>
      </p:pic>
      <p:pic>
        <p:nvPicPr>
          <p:cNvPr id="4" name="Picture 3"/>
          <p:cNvPicPr>
            <a:picLocks noChangeAspect="1"/>
          </p:cNvPicPr>
          <p:nvPr/>
        </p:nvPicPr>
        <p:blipFill>
          <a:blip r:embed="rId10"/>
          <a:stretch>
            <a:fillRect/>
          </a:stretch>
        </p:blipFill>
        <p:spPr>
          <a:xfrm rot="21064993">
            <a:off x="4184545" y="8397174"/>
            <a:ext cx="1758519" cy="1127256"/>
          </a:xfrm>
          <a:prstGeom prst="rect">
            <a:avLst/>
          </a:prstGeom>
        </p:spPr>
      </p:pic>
    </p:spTree>
    <p:extLst>
      <p:ext uri="{BB962C8B-B14F-4D97-AF65-F5344CB8AC3E}">
        <p14:creationId xmlns:p14="http://schemas.microsoft.com/office/powerpoint/2010/main" val="420291232"/>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anim calcmode="lin" valueType="num">
                                      <p:cBhvr>
                                        <p:cTn id="15" dur="500" fill="hold"/>
                                        <p:tgtEl>
                                          <p:spTgt spid="16"/>
                                        </p:tgtEl>
                                        <p:attrNameLst>
                                          <p:attrName>ppt_x</p:attrName>
                                        </p:attrNameLst>
                                      </p:cBhvr>
                                      <p:tavLst>
                                        <p:tav tm="0">
                                          <p:val>
                                            <p:strVal val="#ppt_x"/>
                                          </p:val>
                                        </p:tav>
                                        <p:tav tm="100000">
                                          <p:val>
                                            <p:strVal val="#ppt_x"/>
                                          </p:val>
                                        </p:tav>
                                      </p:tavLst>
                                    </p:anim>
                                    <p:anim calcmode="lin" valueType="num">
                                      <p:cBhvr>
                                        <p:cTn id="16" dur="5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7FEE2"/>
        </a:solidFill>
        <a:effectLst/>
      </p:bgPr>
    </p:bg>
    <p:spTree>
      <p:nvGrpSpPr>
        <p:cNvPr id="1" name=""/>
        <p:cNvGrpSpPr/>
        <p:nvPr/>
      </p:nvGrpSpPr>
      <p:grpSpPr>
        <a:xfrm>
          <a:off x="0" y="0"/>
          <a:ext cx="0" cy="0"/>
          <a:chOff x="0" y="0"/>
          <a:chExt cx="0" cy="0"/>
        </a:xfrm>
      </p:grpSpPr>
      <p:sp>
        <p:nvSpPr>
          <p:cNvPr id="8" name="Freeform 8"/>
          <p:cNvSpPr/>
          <p:nvPr/>
        </p:nvSpPr>
        <p:spPr>
          <a:xfrm rot="3033305">
            <a:off x="1754" y="48254"/>
            <a:ext cx="1333210" cy="1513845"/>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2">
              <a:extLst>
                <a:ext uri="{96DAC541-7B7A-43D3-8B79-37D633B846F1}">
                  <asvg:svgBlip xmlns="" xmlns:asvg="http://schemas.microsoft.com/office/drawing/2016/SVG/main" r:embed="rId6"/>
                </a:ext>
              </a:extLst>
            </a:blip>
            <a:stretch>
              <a:fillRect r="-53085"/>
            </a:stretch>
          </a:blipFill>
        </p:spPr>
      </p:sp>
      <p:pic>
        <p:nvPicPr>
          <p:cNvPr id="22" name="Picture 21"/>
          <p:cNvPicPr>
            <a:picLocks noChangeAspect="1"/>
          </p:cNvPicPr>
          <p:nvPr/>
        </p:nvPicPr>
        <p:blipFill>
          <a:blip r:embed="rId7"/>
          <a:stretch>
            <a:fillRect/>
          </a:stretch>
        </p:blipFill>
        <p:spPr>
          <a:xfrm>
            <a:off x="15621000" y="-35111"/>
            <a:ext cx="2553304" cy="2487337"/>
          </a:xfrm>
          <a:prstGeom prst="rect">
            <a:avLst/>
          </a:prstGeom>
        </p:spPr>
      </p:pic>
      <p:grpSp>
        <p:nvGrpSpPr>
          <p:cNvPr id="9" name="Group 8"/>
          <p:cNvGrpSpPr/>
          <p:nvPr/>
        </p:nvGrpSpPr>
        <p:grpSpPr>
          <a:xfrm>
            <a:off x="8229600" y="670353"/>
            <a:ext cx="1825661" cy="967947"/>
            <a:chOff x="1219200" y="4746458"/>
            <a:chExt cx="1825661" cy="967947"/>
          </a:xfrm>
        </p:grpSpPr>
        <p:sp>
          <p:nvSpPr>
            <p:cNvPr id="10" name="Oval Callout 9"/>
            <p:cNvSpPr/>
            <p:nvPr/>
          </p:nvSpPr>
          <p:spPr>
            <a:xfrm>
              <a:off x="1219200" y="4746458"/>
              <a:ext cx="1825661" cy="967947"/>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p:cNvSpPr txBox="1"/>
            <p:nvPr/>
          </p:nvSpPr>
          <p:spPr>
            <a:xfrm>
              <a:off x="1486355" y="4886383"/>
              <a:ext cx="1524000" cy="707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2" name="Rectangle 1"/>
              <p:cNvSpPr/>
              <p:nvPr/>
            </p:nvSpPr>
            <p:spPr>
              <a:xfrm>
                <a:off x="1447800" y="2232093"/>
                <a:ext cx="16078200" cy="7254807"/>
              </a:xfrm>
              <a:prstGeom prst="rect">
                <a:avLst/>
              </a:prstGeom>
            </p:spPr>
            <p:txBody>
              <a:bodyPr wrap="square">
                <a:spAutoFit/>
              </a:bodyPr>
              <a:lstStyle/>
              <a:p>
                <a:pPr algn="just">
                  <a:lnSpc>
                    <a:spcPct val="150000"/>
                  </a:lnSpc>
                  <a:spcBef>
                    <a:spcPts val="1200"/>
                  </a:spcBef>
                  <a:spcAft>
                    <a:spcPts val="0"/>
                  </a:spcAft>
                </a:pPr>
                <a:r>
                  <a:rPr lang="vi-VN" sz="4000">
                    <a:ea typeface="Calibri" panose="020F0502020204030204" pitchFamily="34" charset="0"/>
                    <a:cs typeface="Times New Roman" panose="02020603050405020304" pitchFamily="18" charset="0"/>
                  </a:rPr>
                  <a:t>Diện tích của miếng bìa là: </a:t>
                </a:r>
                <a:endParaRPr lang="en-US" sz="4000" smtClean="0">
                  <a:effectLst/>
                  <a:ea typeface="Calibri" panose="020F0502020204030204" pitchFamily="34" charset="0"/>
                  <a:cs typeface="Times New Roman" panose="02020603050405020304" pitchFamily="18" charset="0"/>
                </a:endParaRPr>
              </a:p>
              <a:p>
                <a:pPr algn="just">
                  <a:lnSpc>
                    <a:spcPct val="150000"/>
                  </a:lnSpc>
                  <a:spcBef>
                    <a:spcPts val="1200"/>
                  </a:spcBef>
                  <a:spcAft>
                    <a:spcPts val="0"/>
                  </a:spcAft>
                </a:pPr>
                <a14:m>
                  <m:oMathPara xmlns:m="http://schemas.openxmlformats.org/officeDocument/2006/math">
                    <m:oMathParaPr>
                      <m:jc m:val="centerGroup"/>
                    </m:oMathParaPr>
                    <m:oMath xmlns:m="http://schemas.openxmlformats.org/officeDocument/2006/math">
                      <m:r>
                        <a:rPr lang="vi-VN"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r>
                        <a:rPr lang="vi-VN"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r>
                        <a:rPr lang="vi-VN" sz="4000">
                          <a:effectLst/>
                          <a:latin typeface="Cambria Math" panose="02040503050406030204" pitchFamily="18" charset="0"/>
                          <a:ea typeface="Calibri" panose="020F0502020204030204" pitchFamily="34" charset="0"/>
                          <a:cs typeface="Times New Roman" panose="02020603050405020304" pitchFamily="18" charset="0"/>
                        </a:rPr>
                        <m:t>+2,5</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r>
                        <a:rPr lang="vi-VN" sz="4000">
                          <a:effectLst/>
                          <a:latin typeface="Cambria Math" panose="02040503050406030204" pitchFamily="18" charset="0"/>
                          <a:ea typeface="Calibri" panose="020F0502020204030204" pitchFamily="34" charset="0"/>
                          <a:cs typeface="Times New Roman" panose="02020603050405020304" pitchFamily="18" charset="0"/>
                        </a:rPr>
                        <m:t>.2,5</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r>
                        <a:rPr lang="vi-VN" sz="4000">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+6,25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c</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m</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a:effectLst/>
                  <a:ea typeface="Arial" panose="020B0604020202020204" pitchFamily="34" charset="0"/>
                  <a:cs typeface="Times New Roman" panose="02020603050405020304" pitchFamily="18" charset="0"/>
                </a:endParaRPr>
              </a:p>
              <a:p>
                <a:pPr algn="just">
                  <a:lnSpc>
                    <a:spcPct val="150000"/>
                  </a:lnSpc>
                  <a:spcBef>
                    <a:spcPts val="1200"/>
                  </a:spcBef>
                  <a:spcAft>
                    <a:spcPts val="0"/>
                  </a:spcAft>
                </a:pPr>
                <a:r>
                  <a:rPr lang="vi-VN" sz="4000">
                    <a:effectLst/>
                    <a:ea typeface="Calibri" panose="020F0502020204030204" pitchFamily="34" charset="0"/>
                    <a:cs typeface="Times New Roman" panose="02020603050405020304" pitchFamily="18" charset="0"/>
                  </a:rPr>
                  <a:t>Diện tích hai hình tròn là: </a:t>
                </a:r>
                <a:endParaRPr lang="en-US" sz="4000" smtClean="0">
                  <a:effectLst/>
                  <a:ea typeface="Calibri" panose="020F0502020204030204" pitchFamily="34" charset="0"/>
                  <a:cs typeface="Times New Roman" panose="02020603050405020304" pitchFamily="18" charset="0"/>
                </a:endParaRPr>
              </a:p>
              <a:p>
                <a:pPr algn="just">
                  <a:lnSpc>
                    <a:spcPct val="150000"/>
                  </a:lnSpc>
                  <a:spcBef>
                    <a:spcPts val="1200"/>
                  </a:spcBef>
                  <a:spcAft>
                    <a:spcPts val="0"/>
                  </a:spcAft>
                </a:pPr>
                <a14:m>
                  <m:oMathPara xmlns:m="http://schemas.openxmlformats.org/officeDocument/2006/math">
                    <m:oMathParaPr>
                      <m:jc m:val="centerGroup"/>
                    </m:oMathParaPr>
                    <m:oMath xmlns:m="http://schemas.openxmlformats.org/officeDocument/2006/math">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r>
                        <a:rPr lang="vi-VN"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r>
                        <a:rPr lang="vi-VN" sz="4000">
                          <a:effectLst/>
                          <a:latin typeface="Cambria Math" panose="02040503050406030204" pitchFamily="18" charset="0"/>
                          <a:ea typeface="Calibri" panose="020F0502020204030204" pitchFamily="34" charset="0"/>
                          <a:cs typeface="Times New Roman" panose="02020603050405020304" pitchFamily="18" charset="0"/>
                        </a:rPr>
                        <m:t>.3,15+</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r>
                        <a:rPr lang="vi-VN"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r>
                        <a:rPr lang="vi-VN" sz="4000">
                          <a:effectLst/>
                          <a:latin typeface="Cambria Math" panose="02040503050406030204" pitchFamily="18" charset="0"/>
                          <a:ea typeface="Calibri" panose="020F0502020204030204" pitchFamily="34" charset="0"/>
                          <a:cs typeface="Times New Roman" panose="02020603050405020304" pitchFamily="18" charset="0"/>
                        </a:rPr>
                        <m:t>.3,14=3,14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+3,14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c</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m</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a:effectLst/>
                  <a:ea typeface="Arial" panose="020B0604020202020204" pitchFamily="34" charset="0"/>
                  <a:cs typeface="Times New Roman" panose="02020603050405020304" pitchFamily="18" charset="0"/>
                </a:endParaRPr>
              </a:p>
              <a:p>
                <a:pPr algn="just">
                  <a:lnSpc>
                    <a:spcPct val="150000"/>
                  </a:lnSpc>
                  <a:spcBef>
                    <a:spcPts val="1200"/>
                  </a:spcBef>
                  <a:spcAft>
                    <a:spcPts val="0"/>
                  </a:spcAft>
                </a:pPr>
                <a:r>
                  <a:rPr lang="vi-VN" sz="4000">
                    <a:effectLst/>
                    <a:ea typeface="Calibri" panose="020F0502020204030204" pitchFamily="34" charset="0"/>
                    <a:cs typeface="Times New Roman" panose="02020603050405020304" pitchFamily="18" charset="0"/>
                  </a:rPr>
                  <a:t>Dện tích phần còn lại là:</a:t>
                </a:r>
                <a:endParaRPr lang="en-US" sz="4000">
                  <a:effectLst/>
                  <a:ea typeface="Arial" panose="020B0604020202020204" pitchFamily="34" charset="0"/>
                  <a:cs typeface="Times New Roman" panose="02020603050405020304" pitchFamily="18" charset="0"/>
                </a:endParaRPr>
              </a:p>
              <a:p>
                <a:pPr algn="ctr">
                  <a:lnSpc>
                    <a:spcPct val="150000"/>
                  </a:lnSpc>
                  <a:spcBef>
                    <a:spcPts val="1200"/>
                  </a:spcBef>
                  <a:spcAft>
                    <a:spcPts val="0"/>
                  </a:spcAft>
                </a:pPr>
                <a:r>
                  <a:rPr lang="vi-VN" sz="4000">
                    <a:effectLst/>
                    <a:ea typeface="Calibri" panose="020F0502020204030204" pitchFamily="34" charset="0"/>
                    <a:cs typeface="Times New Roman" panose="02020603050405020304" pitchFamily="18" charset="0"/>
                  </a:rPr>
                  <a:t> </a:t>
                </a:r>
                <a14:m>
                  <m:oMath xmlns:m="http://schemas.openxmlformats.org/officeDocument/2006/math">
                    <m:r>
                      <a:rPr lang="vi-VN" sz="4000">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+6,25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effectLst/>
                        <a:latin typeface="Cambria Math" panose="02040503050406030204" pitchFamily="18" charset="0"/>
                        <a:ea typeface="Calibri" panose="020F0502020204030204" pitchFamily="34" charset="0"/>
                        <a:cs typeface="Times New Roman" panose="02020603050405020304" pitchFamily="18" charset="0"/>
                      </a:rPr>
                      <m:t>−</m:t>
                    </m:r>
                    <m:r>
                      <a:rPr lang="vi-VN" sz="4000">
                        <a:effectLst/>
                        <a:latin typeface="Cambria Math" panose="02040503050406030204" pitchFamily="18" charset="0"/>
                        <a:ea typeface="Calibri" panose="020F0502020204030204" pitchFamily="34" charset="0"/>
                        <a:cs typeface="Times New Roman" panose="02020603050405020304" pitchFamily="18" charset="0"/>
                      </a:rPr>
                      <m:t>3,14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effectLst/>
                        <a:latin typeface="Cambria Math" panose="02040503050406030204" pitchFamily="18" charset="0"/>
                        <a:ea typeface="Calibri" panose="020F0502020204030204" pitchFamily="34" charset="0"/>
                        <a:cs typeface="Times New Roman" panose="02020603050405020304" pitchFamily="18" charset="0"/>
                      </a:rPr>
                      <m:t>−</m:t>
                    </m:r>
                    <m:r>
                      <a:rPr lang="vi-VN" sz="4000">
                        <a:effectLst/>
                        <a:latin typeface="Cambria Math" panose="02040503050406030204" pitchFamily="18" charset="0"/>
                        <a:ea typeface="Calibri" panose="020F0502020204030204" pitchFamily="34" charset="0"/>
                        <a:cs typeface="Times New Roman" panose="02020603050405020304" pitchFamily="18" charset="0"/>
                      </a:rPr>
                      <m:t>3,14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=0,86</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+3,11</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c</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m</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a:effectLst/>
                  <a:ea typeface="Arial" panose="020B0604020202020204" pitchFamily="34" charset="0"/>
                  <a:cs typeface="Times New Roman" panose="02020603050405020304" pitchFamily="18" charset="0"/>
                </a:endParaRPr>
              </a:p>
              <a:p>
                <a:pPr algn="just">
                  <a:lnSpc>
                    <a:spcPct val="150000"/>
                  </a:lnSpc>
                  <a:spcBef>
                    <a:spcPts val="1200"/>
                  </a:spcBef>
                  <a:spcAft>
                    <a:spcPts val="0"/>
                  </a:spcAft>
                </a:pPr>
                <a:r>
                  <a:rPr lang="vi-VN" sz="4000">
                    <a:effectLst/>
                    <a:ea typeface="Calibri" panose="020F0502020204030204" pitchFamily="34" charset="0"/>
                    <a:cs typeface="Times New Roman" panose="02020603050405020304" pitchFamily="18" charset="0"/>
                  </a:rPr>
                  <a:t>Biểu thức </a:t>
                </a:r>
                <a14:m>
                  <m:oMath xmlns:m="http://schemas.openxmlformats.org/officeDocument/2006/math">
                    <m:r>
                      <a:rPr lang="vi-VN" sz="4000">
                        <a:effectLst/>
                        <a:latin typeface="Cambria Math" panose="02040503050406030204" pitchFamily="18" charset="0"/>
                        <a:ea typeface="Calibri" panose="020F0502020204030204" pitchFamily="34" charset="0"/>
                        <a:cs typeface="Times New Roman" panose="02020603050405020304" pitchFamily="18" charset="0"/>
                      </a:rPr>
                      <m:t>0,86</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+3,11</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vi-VN" sz="4000">
                    <a:effectLst/>
                    <a:ea typeface="Calibri" panose="020F0502020204030204" pitchFamily="34" charset="0"/>
                    <a:cs typeface="Times New Roman" panose="02020603050405020304" pitchFamily="18" charset="0"/>
                  </a:rPr>
                  <a:t> là đa thức bậc 2.</a:t>
                </a:r>
                <a:endParaRPr lang="en-US" sz="4000">
                  <a:effectLs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47800" y="2232093"/>
                <a:ext cx="16078200" cy="7254807"/>
              </a:xfrm>
              <a:prstGeom prst="rect">
                <a:avLst/>
              </a:prstGeom>
              <a:blipFill>
                <a:blip r:embed="rId8"/>
                <a:stretch>
                  <a:fillRect l="-1365" b="-1008"/>
                </a:stretch>
              </a:blipFill>
            </p:spPr>
            <p:txBody>
              <a:bodyPr/>
              <a:lstStyle/>
              <a:p>
                <a:r>
                  <a:rPr lang="en-US">
                    <a:noFill/>
                  </a:rPr>
                  <a:t> </a:t>
                </a:r>
              </a:p>
            </p:txBody>
          </p:sp>
        </mc:Fallback>
      </mc:AlternateContent>
    </p:spTree>
    <p:extLst>
      <p:ext uri="{BB962C8B-B14F-4D97-AF65-F5344CB8AC3E}">
        <p14:creationId xmlns:p14="http://schemas.microsoft.com/office/powerpoint/2010/main" val="255373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6" dur="500"/>
                                        <p:tgtEl>
                                          <p:spTgt spid="2">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arn(inVertical)">
                                      <p:cBhvr>
                                        <p:cTn id="24" dur="500"/>
                                        <p:tgtEl>
                                          <p:spTgt spid="2">
                                            <p:txEl>
                                              <p:pRg st="3" end="3"/>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p:cTn id="3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2">
                                            <p:txEl>
                                              <p:pRg st="5" end="5"/>
                                            </p:txEl>
                                          </p:spTgt>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wipe(left)">
                                      <p:cBhvr>
                                        <p:cTn id="3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566685" y="342772"/>
            <a:ext cx="17215483" cy="9601328"/>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6400800" y="2024028"/>
            <a:ext cx="5369883" cy="147672"/>
          </a:xfrm>
          <a:custGeom>
            <a:avLst/>
            <a:gdLst/>
            <a:ahLst/>
            <a:cxnLst/>
            <a:rect l="l" t="t" r="r" b="b"/>
            <a:pathLst>
              <a:path w="5369883" h="147672">
                <a:moveTo>
                  <a:pt x="0" y="0"/>
                </a:moveTo>
                <a:lnTo>
                  <a:pt x="5369884" y="0"/>
                </a:lnTo>
                <a:lnTo>
                  <a:pt x="5369884" y="147672"/>
                </a:lnTo>
                <a:lnTo>
                  <a:pt x="0" y="14767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1" name="TextBox 11"/>
          <p:cNvSpPr txBox="1"/>
          <p:nvPr/>
        </p:nvSpPr>
        <p:spPr>
          <a:xfrm>
            <a:off x="5796494" y="804828"/>
            <a:ext cx="6578496" cy="949555"/>
          </a:xfrm>
          <a:prstGeom prst="rect">
            <a:avLst/>
          </a:prstGeom>
        </p:spPr>
        <p:txBody>
          <a:bodyPr lIns="0" tIns="0" rIns="0" bIns="0" rtlCol="0" anchor="t">
            <a:spAutoFit/>
          </a:bodyPr>
          <a:lstStyle/>
          <a:p>
            <a:pPr marL="0" marR="0" lvl="0" indent="0" algn="ctr" defTabSz="914400" rtl="0" eaLnBrk="1" fontAlgn="auto" latinLnBrk="0" hangingPunct="1">
              <a:lnSpc>
                <a:spcPts val="7941"/>
              </a:lnSpc>
              <a:spcBef>
                <a:spcPts val="0"/>
              </a:spcBef>
              <a:spcAft>
                <a:spcPts val="0"/>
              </a:spcAft>
              <a:buClrTx/>
              <a:buSzTx/>
              <a:buFontTx/>
              <a:buNone/>
              <a:tabLst/>
              <a:defRPr/>
            </a:pPr>
            <a:r>
              <a:rPr kumimoji="0" lang="en-US" sz="65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KHỞI ĐỘNG</a:t>
            </a:r>
          </a:p>
        </p:txBody>
      </p:sp>
      <p:sp>
        <p:nvSpPr>
          <p:cNvPr id="13" name="Freeform 13"/>
          <p:cNvSpPr/>
          <p:nvPr/>
        </p:nvSpPr>
        <p:spPr>
          <a:xfrm rot="3033305">
            <a:off x="210016" y="14589"/>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5">
              <a:extLst>
                <a:ext uri="{96DAC541-7B7A-43D3-8B79-37D633B846F1}">
                  <asvg:svgBlip xmlns="" xmlns:asvg="http://schemas.microsoft.com/office/drawing/2016/SVG/main" r:embed="rId6"/>
                </a:ext>
              </a:extLst>
            </a:blip>
            <a:stretch>
              <a:fillRect r="-53085"/>
            </a:stretch>
          </a:blipFill>
        </p:spPr>
      </p:sp>
      <p:sp>
        <p:nvSpPr>
          <p:cNvPr id="15" name="Rectangle 14"/>
          <p:cNvSpPr/>
          <p:nvPr/>
        </p:nvSpPr>
        <p:spPr>
          <a:xfrm>
            <a:off x="1325295" y="2857500"/>
            <a:ext cx="11476305" cy="6509474"/>
          </a:xfrm>
          <a:prstGeom prst="rect">
            <a:avLst/>
          </a:prstGeom>
        </p:spPr>
        <p:txBody>
          <a:bodyPr wrap="square">
            <a:spAutoFit/>
          </a:bodyPr>
          <a:lstStyle/>
          <a:p>
            <a:pPr marL="571500" marR="0" lvl="0" indent="-571500" algn="just" defTabSz="914400" rtl="0" eaLnBrk="1" fontAlgn="auto" latinLnBrk="0" hangingPunct="1">
              <a:lnSpc>
                <a:spcPct val="150000"/>
              </a:lnSpc>
              <a:spcBef>
                <a:spcPts val="1800"/>
              </a:spcBef>
              <a:spcAft>
                <a:spcPts val="0"/>
              </a:spcAft>
              <a:buClrTx/>
              <a:buSzTx/>
              <a:buFont typeface="Arial" panose="020B0604020202020204" pitchFamily="34" charset="0"/>
              <a:buChar char="•"/>
              <a:tabLst/>
              <a:defRPr/>
            </a:pPr>
            <a:r>
              <a:rPr kumimoji="0" lang="nl-NL" sz="3800" b="1" i="1" u="sng"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Cách </a:t>
            </a:r>
            <a:r>
              <a:rPr kumimoji="0" lang="nl-NL" sz="3800" b="1" i="1" u="sng"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chơi:</a:t>
            </a:r>
            <a:endParaRPr kumimoji="0" lang="en-US" sz="3800" b="1" i="1" u="sng" strike="noStrike" kern="120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endParaRPr>
          </a:p>
          <a:p>
            <a:pPr marL="571500" lvl="0" indent="-571500" algn="just">
              <a:lnSpc>
                <a:spcPct val="150000"/>
              </a:lnSpc>
              <a:spcBef>
                <a:spcPts val="1800"/>
              </a:spcBef>
              <a:buFontTx/>
              <a:buChar char="-"/>
            </a:pPr>
            <a:r>
              <a:rPr lang="vi-VN" sz="3800" smtClean="0">
                <a:solidFill>
                  <a:prstClr val="black"/>
                </a:solidFill>
                <a:ea typeface="Calibri" panose="020F0502020204030204" pitchFamily="34" charset="0"/>
                <a:cs typeface="Arial" panose="020B0604020202020204" pitchFamily="34" charset="0"/>
              </a:rPr>
              <a:t>Nhiệm </a:t>
            </a:r>
            <a:r>
              <a:rPr lang="vi-VN" sz="3800">
                <a:solidFill>
                  <a:prstClr val="black"/>
                </a:solidFill>
                <a:ea typeface="Calibri" panose="020F0502020204030204" pitchFamily="34" charset="0"/>
                <a:cs typeface="Arial" panose="020B0604020202020204" pitchFamily="34" charset="0"/>
              </a:rPr>
              <a:t>vụ phân chia cho mỗi </a:t>
            </a:r>
            <a:r>
              <a:rPr lang="vi-VN" sz="3800" smtClean="0">
                <a:solidFill>
                  <a:prstClr val="black"/>
                </a:solidFill>
                <a:ea typeface="Calibri" panose="020F0502020204030204" pitchFamily="34" charset="0"/>
                <a:cs typeface="Arial" panose="020B0604020202020204" pitchFamily="34" charset="0"/>
              </a:rPr>
              <a:t>đội:</a:t>
            </a:r>
            <a:endParaRPr lang="vi-VN" sz="3800">
              <a:solidFill>
                <a:prstClr val="black"/>
              </a:solidFill>
              <a:ea typeface="Calibri" panose="020F0502020204030204" pitchFamily="34" charset="0"/>
              <a:cs typeface="Arial" panose="020B0604020202020204" pitchFamily="34" charset="0"/>
            </a:endParaRPr>
          </a:p>
          <a:p>
            <a:pPr lvl="0" algn="just">
              <a:lnSpc>
                <a:spcPct val="150000"/>
              </a:lnSpc>
              <a:spcBef>
                <a:spcPts val="1800"/>
              </a:spcBef>
            </a:pPr>
            <a:r>
              <a:rPr lang="vi-VN" sz="3800">
                <a:solidFill>
                  <a:prstClr val="black"/>
                </a:solidFill>
                <a:ea typeface="Calibri" panose="020F0502020204030204" pitchFamily="34" charset="0"/>
                <a:cs typeface="Arial" panose="020B0604020202020204" pitchFamily="34" charset="0"/>
              </a:rPr>
              <a:t>+ Đội 1: Viết đơn thức bậc 3 có 2 biến.</a:t>
            </a:r>
          </a:p>
          <a:p>
            <a:pPr lvl="0" algn="just">
              <a:lnSpc>
                <a:spcPct val="150000"/>
              </a:lnSpc>
              <a:spcBef>
                <a:spcPts val="1800"/>
              </a:spcBef>
            </a:pPr>
            <a:r>
              <a:rPr lang="vi-VN" sz="3800">
                <a:solidFill>
                  <a:prstClr val="black"/>
                </a:solidFill>
                <a:ea typeface="Calibri" panose="020F0502020204030204" pitchFamily="34" charset="0"/>
                <a:cs typeface="Arial" panose="020B0604020202020204" pitchFamily="34" charset="0"/>
              </a:rPr>
              <a:t>+ Đội 2: Viết đơn thức bậc 4 có 3 biến.</a:t>
            </a:r>
          </a:p>
          <a:p>
            <a:pPr lvl="0" algn="just">
              <a:lnSpc>
                <a:spcPct val="150000"/>
              </a:lnSpc>
              <a:spcBef>
                <a:spcPts val="1800"/>
              </a:spcBef>
            </a:pPr>
            <a:r>
              <a:rPr lang="vi-VN" sz="3800">
                <a:solidFill>
                  <a:prstClr val="black"/>
                </a:solidFill>
                <a:ea typeface="Calibri" panose="020F0502020204030204" pitchFamily="34" charset="0"/>
                <a:cs typeface="Arial" panose="020B0604020202020204" pitchFamily="34" charset="0"/>
              </a:rPr>
              <a:t>+ Đội 3: Viết đơn thức bậc 5 có 4 biến.</a:t>
            </a:r>
          </a:p>
          <a:p>
            <a:pPr lvl="0" algn="just">
              <a:lnSpc>
                <a:spcPct val="150000"/>
              </a:lnSpc>
              <a:spcBef>
                <a:spcPts val="1800"/>
              </a:spcBef>
            </a:pPr>
            <a:r>
              <a:rPr lang="vi-VN" sz="3800">
                <a:solidFill>
                  <a:prstClr val="black"/>
                </a:solidFill>
                <a:ea typeface="Calibri" panose="020F0502020204030204" pitchFamily="34" charset="0"/>
                <a:cs typeface="Arial" panose="020B0604020202020204" pitchFamily="34" charset="0"/>
              </a:rPr>
              <a:t>+ Đội 4: Viết đơn thức bậc 5 có 3 biến.</a:t>
            </a:r>
          </a:p>
        </p:txBody>
      </p:sp>
      <p:grpSp>
        <p:nvGrpSpPr>
          <p:cNvPr id="20" name="Group 19"/>
          <p:cNvGrpSpPr/>
          <p:nvPr/>
        </p:nvGrpSpPr>
        <p:grpSpPr>
          <a:xfrm>
            <a:off x="13182600" y="3211944"/>
            <a:ext cx="4876800" cy="6655956"/>
            <a:chOff x="13411200" y="2933700"/>
            <a:chExt cx="4876800" cy="6655956"/>
          </a:xfrm>
        </p:grpSpPr>
        <p:pic>
          <p:nvPicPr>
            <p:cNvPr id="17" name="Picture 16"/>
            <p:cNvPicPr>
              <a:picLocks noChangeAspect="1"/>
            </p:cNvPicPr>
            <p:nvPr/>
          </p:nvPicPr>
          <p:blipFill>
            <a:blip r:embed="rId7"/>
            <a:stretch>
              <a:fillRect/>
            </a:stretch>
          </p:blipFill>
          <p:spPr>
            <a:xfrm flipH="1">
              <a:off x="15728689" y="6031344"/>
              <a:ext cx="2071728" cy="3558312"/>
            </a:xfrm>
            <a:prstGeom prst="rect">
              <a:avLst/>
            </a:prstGeom>
          </p:spPr>
        </p:pic>
        <p:sp>
          <p:nvSpPr>
            <p:cNvPr id="18" name="Oval Callout 17"/>
            <p:cNvSpPr/>
            <p:nvPr/>
          </p:nvSpPr>
          <p:spPr>
            <a:xfrm>
              <a:off x="13411200" y="2933700"/>
              <a:ext cx="4876800" cy="2743200"/>
            </a:xfrm>
            <a:prstGeom prst="wedgeEllipseCallout">
              <a:avLst>
                <a:gd name="adj1" fmla="val 11075"/>
                <a:gd name="adj2" fmla="val 62500"/>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13639800" y="3144441"/>
              <a:ext cx="4160617" cy="1846659"/>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38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T</a:t>
              </a:r>
              <a:r>
                <a:rPr kumimoji="0" lang="nl-NL" sz="38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rò chơi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38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nl-NL" sz="38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3800" b="1" i="1"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Thi viết nhanh</a:t>
              </a:r>
              <a:r>
                <a:rPr kumimoji="0" lang="nl-NL" sz="38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21" name="Picture 20"/>
          <p:cNvPicPr>
            <a:picLocks noChangeAspect="1"/>
          </p:cNvPicPr>
          <p:nvPr/>
        </p:nvPicPr>
        <p:blipFill>
          <a:blip r:embed="rId8"/>
          <a:stretch>
            <a:fillRect/>
          </a:stretch>
        </p:blipFill>
        <p:spPr>
          <a:xfrm>
            <a:off x="16078200" y="275449"/>
            <a:ext cx="1673211" cy="1880865"/>
          </a:xfrm>
          <a:prstGeom prst="rect">
            <a:avLst/>
          </a:prstGeom>
        </p:spPr>
      </p:pic>
    </p:spTree>
    <p:extLst>
      <p:ext uri="{BB962C8B-B14F-4D97-AF65-F5344CB8AC3E}">
        <p14:creationId xmlns:p14="http://schemas.microsoft.com/office/powerpoint/2010/main" val="16281979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 calcmode="lin" valueType="num">
                                      <p:cBhvr additive="base">
                                        <p:cTn id="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anim calcmode="lin" valueType="num">
                                      <p:cBhvr additive="base">
                                        <p:cTn id="11"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anim calcmode="lin" valueType="num">
                                      <p:cBhvr additive="base">
                                        <p:cTn id="15"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anim calcmode="lin" valueType="num">
                                      <p:cBhvr additive="base">
                                        <p:cTn id="19"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anim calcmode="lin" valueType="num">
                                      <p:cBhvr additive="base">
                                        <p:cTn id="23"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12" name="Freeform 12"/>
          <p:cNvSpPr/>
          <p:nvPr/>
        </p:nvSpPr>
        <p:spPr>
          <a:xfrm rot="3033305">
            <a:off x="184134" y="76199"/>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 xmlns:asvg="http://schemas.microsoft.com/office/drawing/2016/SVG/main" r:embed="rId6"/>
                </a:ext>
              </a:extLst>
            </a:blip>
            <a:stretch>
              <a:fillRect r="-53085"/>
            </a:stretch>
          </a:blipFill>
        </p:spPr>
      </p:sp>
      <p:sp>
        <p:nvSpPr>
          <p:cNvPr id="13" name="Freeform 13"/>
          <p:cNvSpPr/>
          <p:nvPr/>
        </p:nvSpPr>
        <p:spPr>
          <a:xfrm rot="19791462" flipV="1">
            <a:off x="16227952" y="8366405"/>
            <a:ext cx="1818335" cy="1611081"/>
          </a:xfrm>
          <a:custGeom>
            <a:avLst/>
            <a:gdLst/>
            <a:ahLst/>
            <a:cxnLst/>
            <a:rect l="l" t="t" r="r" b="b"/>
            <a:pathLst>
              <a:path w="2161530" h="2048050">
                <a:moveTo>
                  <a:pt x="0" y="2048050"/>
                </a:moveTo>
                <a:lnTo>
                  <a:pt x="2161531" y="2048050"/>
                </a:lnTo>
                <a:lnTo>
                  <a:pt x="2161531" y="0"/>
                </a:lnTo>
                <a:lnTo>
                  <a:pt x="0" y="0"/>
                </a:lnTo>
                <a:lnTo>
                  <a:pt x="0" y="2048050"/>
                </a:lnTo>
                <a:close/>
              </a:path>
            </a:pathLst>
          </a:custGeom>
          <a:blipFill>
            <a:blip r:embed="rId3">
              <a:extLst>
                <a:ext uri="{96DAC541-7B7A-43D3-8B79-37D633B846F1}">
                  <asvg:svgBlip xmlns="" xmlns:asvg="http://schemas.microsoft.com/office/drawing/2016/SVG/main" r:embed="rId6"/>
                </a:ext>
              </a:extLst>
            </a:blip>
            <a:stretch>
              <a:fillRect/>
            </a:stretch>
          </a:blipFill>
        </p:spPr>
      </p:sp>
      <p:grpSp>
        <p:nvGrpSpPr>
          <p:cNvPr id="21" name="Group 20"/>
          <p:cNvGrpSpPr/>
          <p:nvPr/>
        </p:nvGrpSpPr>
        <p:grpSpPr>
          <a:xfrm>
            <a:off x="413729" y="4010726"/>
            <a:ext cx="5411428" cy="3723574"/>
            <a:chOff x="924909" y="3568797"/>
            <a:chExt cx="5411428" cy="4241703"/>
          </a:xfrm>
          <a:solidFill>
            <a:schemeClr val="bg1"/>
          </a:solidFill>
        </p:grpSpPr>
        <p:grpSp>
          <p:nvGrpSpPr>
            <p:cNvPr id="22" name="Group 3"/>
            <p:cNvGrpSpPr/>
            <p:nvPr/>
          </p:nvGrpSpPr>
          <p:grpSpPr>
            <a:xfrm>
              <a:off x="924909" y="3568797"/>
              <a:ext cx="5411428" cy="4241703"/>
              <a:chOff x="0" y="0"/>
              <a:chExt cx="3183193" cy="3101958"/>
            </a:xfrm>
            <a:grpFill/>
          </p:grpSpPr>
          <p:sp>
            <p:nvSpPr>
              <p:cNvPr id="24"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a:ln>
                <a:solidFill>
                  <a:schemeClr val="tx2"/>
                </a:solidFill>
              </a:ln>
            </p:spPr>
          </p:sp>
          <p:sp>
            <p:nvSpPr>
              <p:cNvPr id="25"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a:ln>
                <a:solidFill>
                  <a:schemeClr val="tx2"/>
                </a:solidFill>
              </a:ln>
            </p:spPr>
          </p:sp>
        </p:grpSp>
        <p:sp>
          <p:nvSpPr>
            <p:cNvPr id="23" name="Rectangle 22"/>
            <p:cNvSpPr/>
            <p:nvPr/>
          </p:nvSpPr>
          <p:spPr>
            <a:xfrm>
              <a:off x="1118771" y="4786715"/>
              <a:ext cx="4796230" cy="1540627"/>
            </a:xfrm>
            <a:prstGeom prst="rect">
              <a:avLst/>
            </a:prstGeom>
            <a:grpFill/>
            <a:ln>
              <a:noFill/>
            </a:ln>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Ghi </a:t>
              </a:r>
              <a:r>
                <a:rPr lang="pt-BR" sz="4000" kern="0" dirty="0">
                  <a:latin typeface="Arial"/>
                  <a:ea typeface="Calibri" panose="020F0502020204030204" pitchFamily="34" charset="0"/>
                  <a:cs typeface="Times New Roman" panose="02020603050405020304" pitchFamily="18" charset="0"/>
                  <a:sym typeface="Arial"/>
                </a:rPr>
                <a:t>nhớ </a:t>
              </a:r>
            </a:p>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kiến thức trong bài. </a:t>
              </a:r>
            </a:p>
          </p:txBody>
        </p:sp>
      </p:grpSp>
      <p:grpSp>
        <p:nvGrpSpPr>
          <p:cNvPr id="26" name="Group 25"/>
          <p:cNvGrpSpPr/>
          <p:nvPr/>
        </p:nvGrpSpPr>
        <p:grpSpPr>
          <a:xfrm>
            <a:off x="6413415" y="3947506"/>
            <a:ext cx="5422223" cy="3785269"/>
            <a:chOff x="6840639" y="3553166"/>
            <a:chExt cx="5422223" cy="5001862"/>
          </a:xfrm>
          <a:solidFill>
            <a:schemeClr val="bg1"/>
          </a:solidFill>
        </p:grpSpPr>
        <p:grpSp>
          <p:nvGrpSpPr>
            <p:cNvPr id="27" name="Group 3"/>
            <p:cNvGrpSpPr/>
            <p:nvPr/>
          </p:nvGrpSpPr>
          <p:grpSpPr>
            <a:xfrm>
              <a:off x="6840639" y="3553166"/>
              <a:ext cx="5422223" cy="5001862"/>
              <a:chOff x="-3810" y="-1"/>
              <a:chExt cx="3189543" cy="3657863"/>
            </a:xfrm>
            <a:grpFill/>
          </p:grpSpPr>
          <p:sp>
            <p:nvSpPr>
              <p:cNvPr id="29"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a:ln>
                <a:solidFill>
                  <a:schemeClr val="tx2"/>
                </a:solidFill>
              </a:ln>
            </p:spPr>
          </p:sp>
          <p:sp>
            <p:nvSpPr>
              <p:cNvPr id="30"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a:ln>
                <a:solidFill>
                  <a:schemeClr val="tx2"/>
                </a:solidFill>
              </a:ln>
            </p:spPr>
          </p:sp>
        </p:grpSp>
        <p:sp>
          <p:nvSpPr>
            <p:cNvPr id="28" name="Rectangle 27"/>
            <p:cNvSpPr/>
            <p:nvPr/>
          </p:nvSpPr>
          <p:spPr>
            <a:xfrm>
              <a:off x="7376245" y="4962947"/>
              <a:ext cx="4360209" cy="1824923"/>
            </a:xfrm>
            <a:prstGeom prst="rect">
              <a:avLst/>
            </a:prstGeom>
            <a:grpFill/>
            <a:ln>
              <a:noFill/>
            </a:ln>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Hoàn thành các bài tập trong SBT. </a:t>
              </a:r>
            </a:p>
          </p:txBody>
        </p:sp>
      </p:grpSp>
      <p:grpSp>
        <p:nvGrpSpPr>
          <p:cNvPr id="31" name="Group 30"/>
          <p:cNvGrpSpPr/>
          <p:nvPr/>
        </p:nvGrpSpPr>
        <p:grpSpPr>
          <a:xfrm>
            <a:off x="12421737" y="3986693"/>
            <a:ext cx="5422223" cy="3746081"/>
            <a:chOff x="12644694" y="3479846"/>
            <a:chExt cx="5422223" cy="4709752"/>
          </a:xfrm>
          <a:solidFill>
            <a:schemeClr val="bg1"/>
          </a:solidFill>
        </p:grpSpPr>
        <p:grpSp>
          <p:nvGrpSpPr>
            <p:cNvPr id="32" name="Group 3"/>
            <p:cNvGrpSpPr/>
            <p:nvPr/>
          </p:nvGrpSpPr>
          <p:grpSpPr>
            <a:xfrm>
              <a:off x="12644694" y="3479846"/>
              <a:ext cx="5422223" cy="4709752"/>
              <a:chOff x="-3810" y="0"/>
              <a:chExt cx="3189543" cy="3444242"/>
            </a:xfrm>
            <a:grpFill/>
          </p:grpSpPr>
          <p:sp>
            <p:nvSpPr>
              <p:cNvPr id="34"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a:ln>
                <a:solidFill>
                  <a:schemeClr val="tx2"/>
                </a:solidFill>
              </a:ln>
            </p:spPr>
          </p:sp>
          <p:sp>
            <p:nvSpPr>
              <p:cNvPr id="35"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a:ln>
                <a:solidFill>
                  <a:schemeClr val="tx2"/>
                </a:solidFill>
              </a:ln>
            </p:spPr>
          </p:sp>
        </p:grpSp>
        <p:sp>
          <p:nvSpPr>
            <p:cNvPr id="33" name="Rectangle 32"/>
            <p:cNvSpPr/>
            <p:nvPr/>
          </p:nvSpPr>
          <p:spPr>
            <a:xfrm>
              <a:off x="12756290" y="4047375"/>
              <a:ext cx="5196871" cy="2688848"/>
            </a:xfrm>
            <a:prstGeom prst="rect">
              <a:avLst/>
            </a:prstGeom>
            <a:grpFill/>
            <a:ln>
              <a:noFill/>
            </a:ln>
          </p:spPr>
          <p:txBody>
            <a:bodyPr wrap="square">
              <a:spAutoFit/>
            </a:bodyPr>
            <a:lstStyle/>
            <a:p>
              <a:pPr algn="ctr">
                <a:lnSpc>
                  <a:spcPct val="150000"/>
                </a:lnSpc>
                <a:buClr>
                  <a:srgbClr val="000000"/>
                </a:buClr>
                <a:buFont typeface="Arial"/>
                <a:buNone/>
              </a:pPr>
              <a:r>
                <a:rPr lang="vi-VN" sz="4000" ker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a:latin typeface="Arial"/>
                  <a:ea typeface="Calibri" panose="020F0502020204030204" pitchFamily="34" charset="0"/>
                  <a:cs typeface="Times New Roman" panose="02020603050405020304" pitchFamily="18" charset="0"/>
                  <a:sym typeface="Arial"/>
                </a:rPr>
                <a:t>Bài 4. Phép nhân </a:t>
              </a:r>
              <a:endParaRPr lang="en-US" sz="4000" b="1"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smtClean="0">
                  <a:latin typeface="Arial"/>
                  <a:ea typeface="Calibri" panose="020F0502020204030204" pitchFamily="34" charset="0"/>
                  <a:cs typeface="Times New Roman" panose="02020603050405020304" pitchFamily="18" charset="0"/>
                  <a:sym typeface="Arial"/>
                </a:rPr>
                <a:t>đa thức</a:t>
              </a:r>
              <a:r>
                <a:rPr lang="en-US" sz="4000" b="1" kern="0" smtClean="0">
                  <a:latin typeface="Arial"/>
                  <a:ea typeface="Calibri" panose="020F0502020204030204" pitchFamily="34" charset="0"/>
                  <a:cs typeface="Times New Roman" panose="02020603050405020304" pitchFamily="18" charset="0"/>
                  <a:sym typeface="Arial"/>
                </a:rPr>
                <a:t>.</a:t>
              </a:r>
              <a:endParaRPr lang="pt-BR" sz="4000" b="1" kern="0" dirty="0">
                <a:latin typeface="Arial"/>
                <a:ea typeface="Calibri" panose="020F0502020204030204" pitchFamily="34" charset="0"/>
                <a:cs typeface="Times New Roman" panose="02020603050405020304" pitchFamily="18" charset="0"/>
                <a:sym typeface="Arial"/>
              </a:endParaRPr>
            </a:p>
          </p:txBody>
        </p:sp>
      </p:grpSp>
      <p:sp>
        <p:nvSpPr>
          <p:cNvPr id="37" name="Freeform 7"/>
          <p:cNvSpPr/>
          <p:nvPr/>
        </p:nvSpPr>
        <p:spPr>
          <a:xfrm>
            <a:off x="6342112" y="2405028"/>
            <a:ext cx="5369883" cy="147672"/>
          </a:xfrm>
          <a:custGeom>
            <a:avLst/>
            <a:gdLst/>
            <a:ahLst/>
            <a:cxnLst/>
            <a:rect l="l" t="t" r="r" b="b"/>
            <a:pathLst>
              <a:path w="5369883" h="147672">
                <a:moveTo>
                  <a:pt x="0" y="0"/>
                </a:moveTo>
                <a:lnTo>
                  <a:pt x="5369884" y="0"/>
                </a:lnTo>
                <a:lnTo>
                  <a:pt x="5369884" y="147672"/>
                </a:lnTo>
                <a:lnTo>
                  <a:pt x="0" y="147672"/>
                </a:lnTo>
                <a:lnTo>
                  <a:pt x="0" y="0"/>
                </a:lnTo>
                <a:close/>
              </a:path>
            </a:pathLst>
          </a:custGeom>
          <a:blipFill>
            <a:blip r:embed="rId7">
              <a:extLst>
                <a:ext uri="{96DAC541-7B7A-43D3-8B79-37D633B846F1}">
                  <asvg:svgBlip xmlns="" xmlns:asvg="http://schemas.microsoft.com/office/drawing/2016/SVG/main" r:embed="rId4"/>
                </a:ext>
              </a:extLst>
            </a:blip>
            <a:stretch>
              <a:fillRect/>
            </a:stretch>
          </a:blipFill>
        </p:spPr>
      </p:sp>
      <p:sp>
        <p:nvSpPr>
          <p:cNvPr id="38" name="TextBox 11"/>
          <p:cNvSpPr txBox="1"/>
          <p:nvPr/>
        </p:nvSpPr>
        <p:spPr>
          <a:xfrm>
            <a:off x="3733800" y="1335203"/>
            <a:ext cx="10586506" cy="1013098"/>
          </a:xfrm>
          <a:prstGeom prst="rect">
            <a:avLst/>
          </a:prstGeom>
        </p:spPr>
        <p:txBody>
          <a:bodyPr wrap="square" lIns="0" tIns="0" rIns="0" bIns="0" rtlCol="0" anchor="t">
            <a:spAutoFit/>
          </a:bodyPr>
          <a:lstStyle/>
          <a:p>
            <a:pPr lvl="0" algn="ctr">
              <a:lnSpc>
                <a:spcPts val="7941"/>
              </a:lnSpc>
              <a:defRPr/>
            </a:pPr>
            <a:r>
              <a:rPr lang="vi-VN" sz="6500" b="1">
                <a:solidFill>
                  <a:srgbClr val="1F497D"/>
                </a:solidFill>
                <a:cs typeface="Arial" panose="020B0604020202020204" pitchFamily="34" charset="0"/>
              </a:rPr>
              <a:t>HƯỚNG DẪN VỀ NHÀ</a:t>
            </a:r>
          </a:p>
        </p:txBody>
      </p:sp>
    </p:spTree>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inVertical)">
                                      <p:cBhvr>
                                        <p:cTn id="10" dur="500"/>
                                        <p:tgtEl>
                                          <p:spTgt spid="3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728788" y="1194856"/>
            <a:ext cx="14830421" cy="7716462"/>
            <a:chOff x="0" y="-47625"/>
            <a:chExt cx="3905955" cy="2032319"/>
          </a:xfrm>
        </p:grpSpPr>
        <p:sp>
          <p:nvSpPr>
            <p:cNvPr id="5" name="Freeform 5"/>
            <p:cNvSpPr/>
            <p:nvPr/>
          </p:nvSpPr>
          <p:spPr>
            <a:xfrm>
              <a:off x="0" y="0"/>
              <a:ext cx="3905955" cy="1984694"/>
            </a:xfrm>
            <a:custGeom>
              <a:avLst/>
              <a:gdLst/>
              <a:ahLst/>
              <a:cxnLst/>
              <a:rect l="l" t="t" r="r" b="b"/>
              <a:pathLst>
                <a:path w="3905955" h="1984694">
                  <a:moveTo>
                    <a:pt x="26624" y="0"/>
                  </a:moveTo>
                  <a:lnTo>
                    <a:pt x="3879332" y="0"/>
                  </a:lnTo>
                  <a:cubicBezTo>
                    <a:pt x="3886393" y="0"/>
                    <a:pt x="3893165" y="2805"/>
                    <a:pt x="3898157" y="7798"/>
                  </a:cubicBezTo>
                  <a:cubicBezTo>
                    <a:pt x="3903151" y="12791"/>
                    <a:pt x="3905955" y="19563"/>
                    <a:pt x="3905955" y="26624"/>
                  </a:cubicBezTo>
                  <a:lnTo>
                    <a:pt x="3905955" y="1958071"/>
                  </a:lnTo>
                  <a:cubicBezTo>
                    <a:pt x="3905955" y="1965132"/>
                    <a:pt x="3903151" y="1971903"/>
                    <a:pt x="3898157" y="1976896"/>
                  </a:cubicBezTo>
                  <a:cubicBezTo>
                    <a:pt x="3893165" y="1981889"/>
                    <a:pt x="3886393" y="1984694"/>
                    <a:pt x="3879332" y="1984694"/>
                  </a:cubicBezTo>
                  <a:lnTo>
                    <a:pt x="26624" y="1984694"/>
                  </a:lnTo>
                  <a:cubicBezTo>
                    <a:pt x="19563" y="1984694"/>
                    <a:pt x="12791" y="1981889"/>
                    <a:pt x="7798" y="1976896"/>
                  </a:cubicBezTo>
                  <a:cubicBezTo>
                    <a:pt x="2805" y="1971903"/>
                    <a:pt x="0" y="1965132"/>
                    <a:pt x="0" y="1958071"/>
                  </a:cubicBezTo>
                  <a:lnTo>
                    <a:pt x="0" y="26624"/>
                  </a:lnTo>
                  <a:cubicBezTo>
                    <a:pt x="0" y="19563"/>
                    <a:pt x="2805" y="12791"/>
                    <a:pt x="7798" y="7798"/>
                  </a:cubicBezTo>
                  <a:cubicBezTo>
                    <a:pt x="12791" y="2805"/>
                    <a:pt x="19563" y="0"/>
                    <a:pt x="26624"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rot="-2438758">
            <a:off x="1361014" y="6476980"/>
            <a:ext cx="2642823" cy="3833364"/>
          </a:xfrm>
          <a:custGeom>
            <a:avLst/>
            <a:gdLst/>
            <a:ahLst/>
            <a:cxnLst/>
            <a:rect l="l" t="t" r="r" b="b"/>
            <a:pathLst>
              <a:path w="2642823" h="3833364">
                <a:moveTo>
                  <a:pt x="0" y="0"/>
                </a:moveTo>
                <a:lnTo>
                  <a:pt x="2642824" y="0"/>
                </a:lnTo>
                <a:lnTo>
                  <a:pt x="2642824" y="3833363"/>
                </a:lnTo>
                <a:lnTo>
                  <a:pt x="0" y="3833363"/>
                </a:lnTo>
                <a:lnTo>
                  <a:pt x="0" y="0"/>
                </a:lnTo>
                <a:close/>
              </a:path>
            </a:pathLst>
          </a:custGeom>
          <a:blipFill>
            <a:blip r:embed="rId3">
              <a:extLst>
                <a:ext uri="{96DAC541-7B7A-43D3-8B79-37D633B846F1}">
                  <asvg:svgBlip xmlns="" xmlns:asvg="http://schemas.microsoft.com/office/drawing/2016/SVG/main" r:embed="rId4"/>
                </a:ext>
              </a:extLst>
            </a:blip>
            <a:stretch>
              <a:fillRect r="-53085"/>
            </a:stretch>
          </a:blipFill>
        </p:spPr>
      </p:sp>
      <p:sp>
        <p:nvSpPr>
          <p:cNvPr id="10" name="Freeform 10"/>
          <p:cNvSpPr/>
          <p:nvPr/>
        </p:nvSpPr>
        <p:spPr>
          <a:xfrm>
            <a:off x="6543676" y="1790700"/>
            <a:ext cx="5449360" cy="49540"/>
          </a:xfrm>
          <a:custGeom>
            <a:avLst/>
            <a:gdLst/>
            <a:ahLst/>
            <a:cxnLst/>
            <a:rect l="l" t="t" r="r" b="b"/>
            <a:pathLst>
              <a:path w="5449360" h="49540">
                <a:moveTo>
                  <a:pt x="0" y="0"/>
                </a:moveTo>
                <a:lnTo>
                  <a:pt x="5449360" y="0"/>
                </a:lnTo>
                <a:lnTo>
                  <a:pt x="5449360" y="49540"/>
                </a:lnTo>
                <a:lnTo>
                  <a:pt x="0" y="49540"/>
                </a:lnTo>
                <a:lnTo>
                  <a:pt x="0" y="0"/>
                </a:lnTo>
                <a:close/>
              </a:path>
            </a:pathLst>
          </a:custGeom>
          <a:blipFill>
            <a:blip r:embed="rId5">
              <a:extLst>
                <a:ext uri="{96DAC541-7B7A-43D3-8B79-37D633B846F1}">
                  <asvg:svgBlip xmlns="" xmlns:asvg="http://schemas.microsoft.com/office/drawing/2016/SVG/main" r:embed="rId8"/>
                </a:ext>
              </a:extLst>
            </a:blip>
            <a:stretch>
              <a:fillRect/>
            </a:stretch>
          </a:blipFill>
        </p:spPr>
      </p:sp>
      <p:sp>
        <p:nvSpPr>
          <p:cNvPr id="12" name="TextBox 10"/>
          <p:cNvSpPr txBox="1"/>
          <p:nvPr/>
        </p:nvSpPr>
        <p:spPr>
          <a:xfrm>
            <a:off x="1889471" y="2171700"/>
            <a:ext cx="14493529" cy="3742371"/>
          </a:xfrm>
          <a:prstGeom prst="rect">
            <a:avLst/>
          </a:prstGeom>
        </p:spPr>
        <p:txBody>
          <a:bodyPr wrap="square" lIns="0" tIns="0" rIns="0" bIns="0" rtlCol="0" anchor="t">
            <a:spAutoFit/>
          </a:bodyPr>
          <a:lstStyle/>
          <a:p>
            <a:pPr algn="ctr">
              <a:lnSpc>
                <a:spcPts val="15662"/>
              </a:lnSpc>
            </a:pPr>
            <a:r>
              <a:rPr lang="vi-VN" sz="7500" b="1">
                <a:solidFill>
                  <a:srgbClr val="000000"/>
                </a:solidFill>
                <a:cs typeface="Arial" panose="020B0604020202020204" pitchFamily="34" charset="0"/>
              </a:rPr>
              <a:t>CẢM ƠN CÁC EM </a:t>
            </a:r>
          </a:p>
          <a:p>
            <a:pPr algn="ctr">
              <a:lnSpc>
                <a:spcPts val="15662"/>
              </a:lnSpc>
            </a:pPr>
            <a:r>
              <a:rPr lang="vi-VN" sz="7500" b="1">
                <a:solidFill>
                  <a:srgbClr val="000000"/>
                </a:solidFill>
                <a:cs typeface="Arial" panose="020B0604020202020204" pitchFamily="34" charset="0"/>
              </a:rPr>
              <a:t>ĐÃ THEO DÕI </a:t>
            </a:r>
            <a:r>
              <a:rPr lang="en-US" sz="7500" b="1" smtClean="0">
                <a:solidFill>
                  <a:srgbClr val="000000"/>
                </a:solidFill>
                <a:latin typeface="Arial" panose="020B0604020202020204" pitchFamily="34" charset="0"/>
                <a:cs typeface="Arial" panose="020B0604020202020204" pitchFamily="34" charset="0"/>
              </a:rPr>
              <a:t>TIẾT</a:t>
            </a:r>
            <a:r>
              <a:rPr lang="vi-VN" sz="7500" b="1" smtClean="0">
                <a:solidFill>
                  <a:srgbClr val="000000"/>
                </a:solidFill>
                <a:cs typeface="Arial" panose="020B0604020202020204" pitchFamily="34" charset="0"/>
              </a:rPr>
              <a:t> </a:t>
            </a:r>
            <a:r>
              <a:rPr lang="vi-VN" sz="7500" b="1">
                <a:solidFill>
                  <a:srgbClr val="000000"/>
                </a:solidFill>
                <a:cs typeface="Arial" panose="020B0604020202020204" pitchFamily="34" charset="0"/>
              </a:rPr>
              <a:t>HỌC!</a:t>
            </a:r>
          </a:p>
        </p:txBody>
      </p:sp>
      <p:pic>
        <p:nvPicPr>
          <p:cNvPr id="8" name="Picture 7"/>
          <p:cNvPicPr>
            <a:picLocks noChangeAspect="1"/>
          </p:cNvPicPr>
          <p:nvPr/>
        </p:nvPicPr>
        <p:blipFill>
          <a:blip r:embed="rId9"/>
          <a:stretch>
            <a:fillRect/>
          </a:stretch>
        </p:blipFill>
        <p:spPr>
          <a:xfrm>
            <a:off x="11353800" y="6743700"/>
            <a:ext cx="5566504" cy="3031265"/>
          </a:xfrm>
          <a:prstGeom prst="rect">
            <a:avLst/>
          </a:prstGeom>
        </p:spPr>
      </p:pic>
    </p:spTree>
    <p:extLst>
      <p:ext uri="{BB962C8B-B14F-4D97-AF65-F5344CB8AC3E}">
        <p14:creationId xmlns:p14="http://schemas.microsoft.com/office/powerpoint/2010/main" val="343162709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1728788" y="1194856"/>
            <a:ext cx="14830421" cy="7716462"/>
            <a:chOff x="0" y="-47625"/>
            <a:chExt cx="3905955" cy="2032319"/>
          </a:xfrm>
        </p:grpSpPr>
        <p:sp>
          <p:nvSpPr>
            <p:cNvPr id="5" name="Freeform 5"/>
            <p:cNvSpPr/>
            <p:nvPr/>
          </p:nvSpPr>
          <p:spPr>
            <a:xfrm>
              <a:off x="0" y="0"/>
              <a:ext cx="3905955" cy="1984694"/>
            </a:xfrm>
            <a:custGeom>
              <a:avLst/>
              <a:gdLst/>
              <a:ahLst/>
              <a:cxnLst/>
              <a:rect l="l" t="t" r="r" b="b"/>
              <a:pathLst>
                <a:path w="3905955" h="1984694">
                  <a:moveTo>
                    <a:pt x="26624" y="0"/>
                  </a:moveTo>
                  <a:lnTo>
                    <a:pt x="3879332" y="0"/>
                  </a:lnTo>
                  <a:cubicBezTo>
                    <a:pt x="3886393" y="0"/>
                    <a:pt x="3893165" y="2805"/>
                    <a:pt x="3898157" y="7798"/>
                  </a:cubicBezTo>
                  <a:cubicBezTo>
                    <a:pt x="3903151" y="12791"/>
                    <a:pt x="3905955" y="19563"/>
                    <a:pt x="3905955" y="26624"/>
                  </a:cubicBezTo>
                  <a:lnTo>
                    <a:pt x="3905955" y="1958071"/>
                  </a:lnTo>
                  <a:cubicBezTo>
                    <a:pt x="3905955" y="1965132"/>
                    <a:pt x="3903151" y="1971903"/>
                    <a:pt x="3898157" y="1976896"/>
                  </a:cubicBezTo>
                  <a:cubicBezTo>
                    <a:pt x="3893165" y="1981889"/>
                    <a:pt x="3886393" y="1984694"/>
                    <a:pt x="3879332" y="1984694"/>
                  </a:cubicBezTo>
                  <a:lnTo>
                    <a:pt x="26624" y="1984694"/>
                  </a:lnTo>
                  <a:cubicBezTo>
                    <a:pt x="19563" y="1984694"/>
                    <a:pt x="12791" y="1981889"/>
                    <a:pt x="7798" y="1976896"/>
                  </a:cubicBezTo>
                  <a:cubicBezTo>
                    <a:pt x="2805" y="1971903"/>
                    <a:pt x="0" y="1965132"/>
                    <a:pt x="0" y="1958071"/>
                  </a:cubicBezTo>
                  <a:lnTo>
                    <a:pt x="0" y="26624"/>
                  </a:lnTo>
                  <a:cubicBezTo>
                    <a:pt x="0" y="19563"/>
                    <a:pt x="2805" y="12791"/>
                    <a:pt x="7798" y="7798"/>
                  </a:cubicBezTo>
                  <a:cubicBezTo>
                    <a:pt x="12791" y="2805"/>
                    <a:pt x="19563" y="0"/>
                    <a:pt x="26624"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rot="-2438758">
            <a:off x="1361014" y="6476980"/>
            <a:ext cx="2642823" cy="3833364"/>
          </a:xfrm>
          <a:custGeom>
            <a:avLst/>
            <a:gdLst/>
            <a:ahLst/>
            <a:cxnLst/>
            <a:rect l="l" t="t" r="r" b="b"/>
            <a:pathLst>
              <a:path w="2642823" h="3833364">
                <a:moveTo>
                  <a:pt x="0" y="0"/>
                </a:moveTo>
                <a:lnTo>
                  <a:pt x="2642824" y="0"/>
                </a:lnTo>
                <a:lnTo>
                  <a:pt x="2642824" y="3833363"/>
                </a:lnTo>
                <a:lnTo>
                  <a:pt x="0" y="3833363"/>
                </a:lnTo>
                <a:lnTo>
                  <a:pt x="0" y="0"/>
                </a:lnTo>
                <a:close/>
              </a:path>
            </a:pathLst>
          </a:custGeom>
          <a:blipFill>
            <a:blip r:embed="rId3">
              <a:extLst>
                <a:ext uri="{96DAC541-7B7A-43D3-8B79-37D633B846F1}">
                  <asvg:svgBlip xmlns="" xmlns:asvg="http://schemas.microsoft.com/office/drawing/2016/SVG/main" r:embed="rId4"/>
                </a:ext>
              </a:extLst>
            </a:blip>
            <a:stretch>
              <a:fillRect r="-53085"/>
            </a:stretch>
          </a:blipFill>
        </p:spPr>
      </p:sp>
      <p:sp>
        <p:nvSpPr>
          <p:cNvPr id="9" name="TextBox 9"/>
          <p:cNvSpPr txBox="1"/>
          <p:nvPr/>
        </p:nvSpPr>
        <p:spPr>
          <a:xfrm>
            <a:off x="2743200" y="1624342"/>
            <a:ext cx="12669198" cy="2224455"/>
          </a:xfrm>
          <a:prstGeom prst="rect">
            <a:avLst/>
          </a:prstGeom>
        </p:spPr>
        <p:txBody>
          <a:bodyPr lIns="0" tIns="0" rIns="0" bIns="0" rtlCol="0" anchor="t">
            <a:spAutoFit/>
          </a:bodyPr>
          <a:lstStyle/>
          <a:p>
            <a:pPr algn="ctr">
              <a:lnSpc>
                <a:spcPts val="20695"/>
              </a:lnSpc>
            </a:pPr>
            <a:r>
              <a:rPr lang="en-US" sz="8500" b="1">
                <a:solidFill>
                  <a:srgbClr val="C00000"/>
                </a:solidFill>
                <a:latin typeface="Arial" panose="020B0604020202020204" pitchFamily="34" charset="0"/>
                <a:cs typeface="Arial" panose="020B0604020202020204" pitchFamily="34" charset="0"/>
              </a:rPr>
              <a:t>LUYỆN TẬP CHUNG </a:t>
            </a:r>
          </a:p>
        </p:txBody>
      </p:sp>
      <p:sp>
        <p:nvSpPr>
          <p:cNvPr id="10" name="Freeform 10"/>
          <p:cNvSpPr/>
          <p:nvPr/>
        </p:nvSpPr>
        <p:spPr>
          <a:xfrm>
            <a:off x="6419318" y="4636760"/>
            <a:ext cx="5449360" cy="49540"/>
          </a:xfrm>
          <a:custGeom>
            <a:avLst/>
            <a:gdLst/>
            <a:ahLst/>
            <a:cxnLst/>
            <a:rect l="l" t="t" r="r" b="b"/>
            <a:pathLst>
              <a:path w="5449360" h="49540">
                <a:moveTo>
                  <a:pt x="0" y="0"/>
                </a:moveTo>
                <a:lnTo>
                  <a:pt x="5449360" y="0"/>
                </a:lnTo>
                <a:lnTo>
                  <a:pt x="5449360" y="49540"/>
                </a:lnTo>
                <a:lnTo>
                  <a:pt x="0" y="49540"/>
                </a:lnTo>
                <a:lnTo>
                  <a:pt x="0" y="0"/>
                </a:lnTo>
                <a:close/>
              </a:path>
            </a:pathLst>
          </a:custGeom>
          <a:blipFill>
            <a:blip r:embed="rId5">
              <a:extLst>
                <a:ext uri="{96DAC541-7B7A-43D3-8B79-37D633B846F1}">
                  <asvg:svgBlip xmlns="" xmlns:asvg="http://schemas.microsoft.com/office/drawing/2016/SVG/main" r:embed="rId8"/>
                </a:ext>
              </a:extLst>
            </a:blip>
            <a:stretch>
              <a:fillRect/>
            </a:stretch>
          </a:blipFill>
        </p:spPr>
      </p:sp>
      <p:pic>
        <p:nvPicPr>
          <p:cNvPr id="11" name="Picture 10"/>
          <p:cNvPicPr>
            <a:picLocks noChangeAspect="1"/>
          </p:cNvPicPr>
          <p:nvPr/>
        </p:nvPicPr>
        <p:blipFill>
          <a:blip r:embed="rId9"/>
          <a:stretch>
            <a:fillRect/>
          </a:stretch>
        </p:blipFill>
        <p:spPr>
          <a:xfrm>
            <a:off x="11430000" y="6503038"/>
            <a:ext cx="5432007" cy="29812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comb/>
      </p:transition>
    </mc:Choice>
    <mc:Fallback>
      <p:transition spd="med">
        <p:comb/>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3810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5" name="Freeform 5"/>
          <p:cNvSpPr/>
          <p:nvPr/>
        </p:nvSpPr>
        <p:spPr>
          <a:xfrm>
            <a:off x="304800" y="190500"/>
            <a:ext cx="17630566" cy="9829800"/>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304800" y="-45377"/>
            <a:ext cx="3592744" cy="426151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2438758">
            <a:off x="296490" y="9107562"/>
            <a:ext cx="920929" cy="1218325"/>
          </a:xfrm>
          <a:custGeom>
            <a:avLst/>
            <a:gdLst/>
            <a:ahLst/>
            <a:cxnLst/>
            <a:rect l="l" t="t" r="r" b="b"/>
            <a:pathLst>
              <a:path w="1565972" h="2271412">
                <a:moveTo>
                  <a:pt x="0" y="0"/>
                </a:moveTo>
                <a:lnTo>
                  <a:pt x="1565972" y="0"/>
                </a:lnTo>
                <a:lnTo>
                  <a:pt x="1565972" y="2271411"/>
                </a:lnTo>
                <a:lnTo>
                  <a:pt x="0" y="2271411"/>
                </a:lnTo>
                <a:lnTo>
                  <a:pt x="0" y="0"/>
                </a:lnTo>
                <a:close/>
              </a:path>
            </a:pathLst>
          </a:custGeom>
          <a:blipFill>
            <a:blip r:embed="rId3">
              <a:extLst>
                <a:ext uri="{96DAC541-7B7A-43D3-8B79-37D633B846F1}">
                  <asvg:svgBlip xmlns="" xmlns:asvg="http://schemas.microsoft.com/office/drawing/2016/SVG/main" r:embed="rId6"/>
                </a:ext>
              </a:extLst>
            </a:blip>
            <a:stretch>
              <a:fillRect r="-53085"/>
            </a:stretch>
          </a:blipFill>
        </p:spPr>
      </p:sp>
      <p:sp>
        <p:nvSpPr>
          <p:cNvPr id="9" name="Freeform 9"/>
          <p:cNvSpPr/>
          <p:nvPr/>
        </p:nvSpPr>
        <p:spPr>
          <a:xfrm rot="5232995">
            <a:off x="16307140" y="-109998"/>
            <a:ext cx="1565972" cy="2271412"/>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 xmlns:asvg="http://schemas.microsoft.com/office/drawing/2016/SVG/main" r:embed="rId6"/>
                </a:ext>
              </a:extLst>
            </a:blip>
            <a:stretch>
              <a:fillRect r="-53085"/>
            </a:stretch>
          </a:blipFill>
        </p:spPr>
      </p:sp>
      <p:sp>
        <p:nvSpPr>
          <p:cNvPr id="15" name="Rounded Rectangle 14"/>
          <p:cNvSpPr/>
          <p:nvPr/>
        </p:nvSpPr>
        <p:spPr>
          <a:xfrm>
            <a:off x="698346" y="685800"/>
            <a:ext cx="4572000" cy="1143000"/>
          </a:xfrm>
          <a:prstGeom prst="roundRect">
            <a:avLst/>
          </a:prstGeom>
          <a:solidFill>
            <a:srgbClr val="0097B2"/>
          </a:solidFill>
          <a:ln w="57150">
            <a:solidFill>
              <a:srgbClr val="152D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smtClean="0">
                <a:latin typeface="Arial" panose="020B0604020202020204" pitchFamily="34" charset="0"/>
                <a:cs typeface="Arial" panose="020B0604020202020204" pitchFamily="34" charset="0"/>
              </a:rPr>
              <a:t>Ví dụ (SGK –tr17)</a:t>
            </a:r>
            <a:endParaRPr lang="en-US" sz="3800" b="1">
              <a:latin typeface="Arial" panose="020B0604020202020204" pitchFamily="34" charset="0"/>
              <a:cs typeface="Arial" panose="020B0604020202020204" pitchFamily="34" charset="0"/>
            </a:endParaRPr>
          </a:p>
        </p:txBody>
      </p:sp>
      <p:sp>
        <p:nvSpPr>
          <p:cNvPr id="17" name="TextBox 16"/>
          <p:cNvSpPr txBox="1"/>
          <p:nvPr/>
        </p:nvSpPr>
        <p:spPr>
          <a:xfrm>
            <a:off x="5463366" y="918746"/>
            <a:ext cx="5642081" cy="677108"/>
          </a:xfrm>
          <a:prstGeom prst="rect">
            <a:avLst/>
          </a:prstGeom>
          <a:noFill/>
        </p:spPr>
        <p:txBody>
          <a:bodyPr wrap="square" rtlCol="0">
            <a:spAutoFit/>
          </a:bodyPr>
          <a:lstStyle/>
          <a:p>
            <a:r>
              <a:rPr lang="en-US" sz="3800" smtClean="0">
                <a:latin typeface="Arial" panose="020B0604020202020204" pitchFamily="34" charset="0"/>
                <a:cs typeface="Arial" panose="020B0604020202020204" pitchFamily="34" charset="0"/>
              </a:rPr>
              <a:t>Cho hai đa thức:</a:t>
            </a:r>
            <a:endParaRPr lang="en-US" sz="38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818401" y="2209800"/>
                <a:ext cx="16346395" cy="67710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800" b="0" i="1" smtClean="0">
                          <a:latin typeface="Cambria Math" panose="02040503050406030204" pitchFamily="18" charset="0"/>
                          <a:cs typeface="Arial" panose="020B0604020202020204" pitchFamily="34" charset="0"/>
                        </a:rPr>
                        <m:t>𝐴</m:t>
                      </m:r>
                      <m:r>
                        <a:rPr lang="en-US" sz="3800" b="0" i="1" smtClean="0">
                          <a:latin typeface="Cambria Math" panose="02040503050406030204" pitchFamily="18" charset="0"/>
                          <a:cs typeface="Arial" panose="020B0604020202020204" pitchFamily="34" charset="0"/>
                        </a:rPr>
                        <m:t>=5</m:t>
                      </m:r>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−2</m:t>
                      </m:r>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3</m:t>
                          </m:r>
                        </m:sup>
                      </m:sSup>
                      <m:r>
                        <a:rPr lang="en-US" sz="3800" b="0" i="1" smtClean="0">
                          <a:latin typeface="Cambria Math" panose="02040503050406030204" pitchFamily="18" charset="0"/>
                          <a:cs typeface="Arial" panose="020B0604020202020204" pitchFamily="34" charset="0"/>
                        </a:rPr>
                        <m:t>𝑦</m:t>
                      </m:r>
                      <m:r>
                        <a:rPr lang="en-US" sz="3800" b="0" i="1" smtClean="0">
                          <a:latin typeface="Cambria Math" panose="02040503050406030204" pitchFamily="18" charset="0"/>
                          <a:cs typeface="Arial" panose="020B0604020202020204" pitchFamily="34" charset="0"/>
                        </a:rPr>
                        <m:t>+7</m:t>
                      </m:r>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3</m:t>
                          </m:r>
                        </m:sup>
                      </m:sSup>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𝑦</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−118;    </m:t>
                      </m:r>
                      <m:r>
                        <a:rPr lang="en-US" sz="3800" b="0" i="1" smtClean="0">
                          <a:latin typeface="Cambria Math" panose="02040503050406030204" pitchFamily="18" charset="0"/>
                          <a:cs typeface="Arial" panose="020B0604020202020204" pitchFamily="34" charset="0"/>
                        </a:rPr>
                        <m:t>𝐵</m:t>
                      </m:r>
                      <m:r>
                        <a:rPr lang="en-US" sz="3800" b="0" i="1" smtClean="0">
                          <a:latin typeface="Cambria Math" panose="02040503050406030204" pitchFamily="18" charset="0"/>
                          <a:cs typeface="Arial" panose="020B0604020202020204" pitchFamily="34" charset="0"/>
                        </a:rPr>
                        <m:t>=−7</m:t>
                      </m:r>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3</m:t>
                          </m:r>
                        </m:sup>
                      </m:sSup>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𝑦</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m:t>
                      </m:r>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3</m:t>
                          </m:r>
                        </m:sup>
                      </m:sSup>
                      <m:r>
                        <a:rPr lang="en-US" sz="3800" b="0" i="1" smtClean="0">
                          <a:latin typeface="Cambria Math" panose="02040503050406030204" pitchFamily="18" charset="0"/>
                          <a:cs typeface="Arial" panose="020B0604020202020204" pitchFamily="34" charset="0"/>
                        </a:rPr>
                        <m:t>𝑦</m:t>
                      </m:r>
                      <m:r>
                        <a:rPr lang="en-US" sz="3800" b="0" i="0" smtClean="0">
                          <a:latin typeface="Cambria Math" panose="02040503050406030204" pitchFamily="18" charset="0"/>
                          <a:cs typeface="Arial" panose="020B0604020202020204" pitchFamily="34" charset="0"/>
                        </a:rPr>
                        <m:t>−</m:t>
                      </m:r>
                      <m:r>
                        <a:rPr lang="en-US" sz="3800" b="0" i="1" smtClean="0">
                          <a:latin typeface="Cambria Math" panose="02040503050406030204" pitchFamily="18" charset="0"/>
                          <a:cs typeface="Arial" panose="020B0604020202020204" pitchFamily="34" charset="0"/>
                        </a:rPr>
                        <m:t>5</m:t>
                      </m:r>
                      <m:r>
                        <a:rPr lang="en-US" sz="3800" b="0" i="1" smtClean="0">
                          <a:latin typeface="Cambria Math" panose="02040503050406030204" pitchFamily="18" charset="0"/>
                          <a:cs typeface="Arial" panose="020B0604020202020204" pitchFamily="34" charset="0"/>
                        </a:rPr>
                        <m:t>𝑥</m:t>
                      </m:r>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𝑦</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−4</m:t>
                      </m:r>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m:t>
                      </m:r>
                      <m:r>
                        <a:rPr lang="en-US" sz="3800" b="0" i="1" smtClean="0">
                          <a:latin typeface="Cambria Math" panose="02040503050406030204" pitchFamily="18" charset="0"/>
                          <a:cs typeface="Arial" panose="020B0604020202020204" pitchFamily="34" charset="0"/>
                        </a:rPr>
                        <m:t>𝑦</m:t>
                      </m:r>
                    </m:oMath>
                  </m:oMathPara>
                </a14:m>
                <a:endParaRPr lang="en-US" sz="3800">
                  <a:latin typeface="Arial" panose="020B0604020202020204" pitchFamily="34" charset="0"/>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818401" y="2209800"/>
                <a:ext cx="16346395" cy="6771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854496" y="2991177"/>
                <a:ext cx="17035179" cy="2723823"/>
              </a:xfrm>
              <a:prstGeom prst="rect">
                <a:avLst/>
              </a:prstGeom>
              <a:noFill/>
            </p:spPr>
            <p:txBody>
              <a:bodyPr wrap="square" rtlCol="0">
                <a:spAutoFit/>
              </a:bodyPr>
              <a:lstStyle/>
              <a:p>
                <a:pPr>
                  <a:lnSpc>
                    <a:spcPct val="150000"/>
                  </a:lnSpc>
                </a:pPr>
                <a:r>
                  <a:rPr lang="en-US" sz="3800" smtClean="0">
                    <a:latin typeface="Arial" panose="020B0604020202020204" pitchFamily="34" charset="0"/>
                    <a:cs typeface="Arial" panose="020B0604020202020204" pitchFamily="34" charset="0"/>
                  </a:rPr>
                  <a:t>a) Liệt kê các hạng tử của đa thức </a:t>
                </a:r>
                <a14:m>
                  <m:oMath xmlns:m="http://schemas.openxmlformats.org/officeDocument/2006/math">
                    <m:r>
                      <a:rPr lang="en-US" sz="3800" i="1" smtClean="0">
                        <a:latin typeface="Cambria Math" panose="02040503050406030204" pitchFamily="18" charset="0"/>
                        <a:cs typeface="Arial" panose="020B0604020202020204" pitchFamily="34" charset="0"/>
                      </a:rPr>
                      <m:t>𝐴</m:t>
                    </m:r>
                  </m:oMath>
                </a14:m>
                <a:r>
                  <a:rPr lang="en-US" sz="3800" smtClean="0">
                    <a:latin typeface="Arial" panose="020B0604020202020204" pitchFamily="34" charset="0"/>
                    <a:cs typeface="Arial" panose="020B0604020202020204" pitchFamily="34" charset="0"/>
                  </a:rPr>
                  <a:t>, trong đó hạng tử nào có bậc cao nhất?</a:t>
                </a:r>
              </a:p>
              <a:p>
                <a:pPr>
                  <a:lnSpc>
                    <a:spcPct val="150000"/>
                  </a:lnSpc>
                </a:pPr>
                <a:r>
                  <a:rPr lang="en-US" sz="3800" smtClean="0">
                    <a:latin typeface="Arial" panose="020B0604020202020204" pitchFamily="34" charset="0"/>
                    <a:cs typeface="Arial" panose="020B0604020202020204" pitchFamily="34" charset="0"/>
                  </a:rPr>
                  <a:t>b) Tìm tổng </a:t>
                </a:r>
                <a14:m>
                  <m:oMath xmlns:m="http://schemas.openxmlformats.org/officeDocument/2006/math">
                    <m:r>
                      <a:rPr lang="en-US" sz="3800" i="1" smtClean="0">
                        <a:latin typeface="Cambria Math" panose="02040503050406030204" pitchFamily="18" charset="0"/>
                        <a:cs typeface="Arial" panose="020B0604020202020204" pitchFamily="34" charset="0"/>
                      </a:rPr>
                      <m:t>𝐴</m:t>
                    </m:r>
                    <m:r>
                      <a:rPr lang="en-US" sz="3800" i="1" smtClean="0">
                        <a:latin typeface="Cambria Math" panose="02040503050406030204" pitchFamily="18" charset="0"/>
                        <a:cs typeface="Arial" panose="020B0604020202020204" pitchFamily="34" charset="0"/>
                      </a:rPr>
                      <m:t> + </m:t>
                    </m:r>
                    <m:r>
                      <a:rPr lang="en-US" sz="3800" i="1" smtClean="0">
                        <a:latin typeface="Cambria Math" panose="02040503050406030204" pitchFamily="18" charset="0"/>
                        <a:cs typeface="Arial" panose="020B0604020202020204" pitchFamily="34" charset="0"/>
                      </a:rPr>
                      <m:t>𝐵</m:t>
                    </m:r>
                    <m:r>
                      <a:rPr lang="en-US" sz="3800" i="1" smtClean="0">
                        <a:latin typeface="Cambria Math" panose="02040503050406030204" pitchFamily="18" charset="0"/>
                        <a:cs typeface="Arial" panose="020B0604020202020204" pitchFamily="34" charset="0"/>
                      </a:rPr>
                      <m:t> </m:t>
                    </m:r>
                  </m:oMath>
                </a14:m>
                <a:r>
                  <a:rPr lang="en-US" sz="3800" smtClean="0">
                    <a:latin typeface="Arial" panose="020B0604020202020204" pitchFamily="34" charset="0"/>
                    <a:cs typeface="Arial" panose="020B0604020202020204" pitchFamily="34" charset="0"/>
                  </a:rPr>
                  <a:t>và xác định bậc của đa thức </a:t>
                </a:r>
                <a14:m>
                  <m:oMath xmlns:m="http://schemas.openxmlformats.org/officeDocument/2006/math">
                    <m:r>
                      <a:rPr lang="en-US" sz="3800" i="1" smtClean="0">
                        <a:latin typeface="Cambria Math" panose="02040503050406030204" pitchFamily="18" charset="0"/>
                        <a:cs typeface="Arial" panose="020B0604020202020204" pitchFamily="34" charset="0"/>
                      </a:rPr>
                      <m:t>𝐴</m:t>
                    </m:r>
                    <m:r>
                      <a:rPr lang="en-US" sz="3800" i="1" smtClean="0">
                        <a:latin typeface="Cambria Math" panose="02040503050406030204" pitchFamily="18" charset="0"/>
                        <a:cs typeface="Arial" panose="020B0604020202020204" pitchFamily="34" charset="0"/>
                      </a:rPr>
                      <m:t> + </m:t>
                    </m:r>
                    <m:r>
                      <a:rPr lang="en-US" sz="3800" i="1" smtClean="0">
                        <a:latin typeface="Cambria Math" panose="02040503050406030204" pitchFamily="18" charset="0"/>
                        <a:cs typeface="Arial" panose="020B0604020202020204" pitchFamily="34" charset="0"/>
                      </a:rPr>
                      <m:t>𝐵</m:t>
                    </m:r>
                  </m:oMath>
                </a14:m>
                <a:endParaRPr lang="en-US" sz="3800" smtClean="0">
                  <a:latin typeface="Arial" panose="020B0604020202020204" pitchFamily="34" charset="0"/>
                  <a:cs typeface="Arial" panose="020B0604020202020204" pitchFamily="34" charset="0"/>
                </a:endParaRPr>
              </a:p>
              <a:p>
                <a:pPr>
                  <a:lnSpc>
                    <a:spcPct val="150000"/>
                  </a:lnSpc>
                </a:pPr>
                <a:r>
                  <a:rPr lang="en-US" sz="3800" smtClean="0">
                    <a:latin typeface="Arial" panose="020B0604020202020204" pitchFamily="34" charset="0"/>
                    <a:cs typeface="Arial" panose="020B0604020202020204" pitchFamily="34" charset="0"/>
                  </a:rPr>
                  <a:t>c) Tìm hiệu </a:t>
                </a:r>
                <a14:m>
                  <m:oMath xmlns:m="http://schemas.openxmlformats.org/officeDocument/2006/math">
                    <m:r>
                      <a:rPr lang="en-US" sz="3800" i="1" smtClean="0">
                        <a:latin typeface="Cambria Math" panose="02040503050406030204" pitchFamily="18" charset="0"/>
                        <a:cs typeface="Arial" panose="020B0604020202020204" pitchFamily="34" charset="0"/>
                      </a:rPr>
                      <m:t>𝐴</m:t>
                    </m:r>
                    <m:r>
                      <a:rPr lang="en-US" sz="3800" i="1" smtClean="0">
                        <a:latin typeface="Cambria Math" panose="02040503050406030204" pitchFamily="18" charset="0"/>
                        <a:cs typeface="Arial" panose="020B0604020202020204" pitchFamily="34" charset="0"/>
                      </a:rPr>
                      <m:t> – </m:t>
                    </m:r>
                    <m:r>
                      <a:rPr lang="en-US" sz="3800" i="1" smtClean="0">
                        <a:latin typeface="Cambria Math" panose="02040503050406030204" pitchFamily="18" charset="0"/>
                        <a:cs typeface="Arial" panose="020B0604020202020204" pitchFamily="34" charset="0"/>
                      </a:rPr>
                      <m:t>𝐵</m:t>
                    </m:r>
                    <m:r>
                      <a:rPr lang="en-US" sz="3800" i="1" smtClean="0">
                        <a:latin typeface="Cambria Math" panose="02040503050406030204" pitchFamily="18" charset="0"/>
                        <a:cs typeface="Arial" panose="020B0604020202020204" pitchFamily="34" charset="0"/>
                      </a:rPr>
                      <m:t> </m:t>
                    </m:r>
                  </m:oMath>
                </a14:m>
                <a:r>
                  <a:rPr lang="en-US" sz="3800" smtClean="0">
                    <a:latin typeface="Arial" panose="020B0604020202020204" pitchFamily="34" charset="0"/>
                    <a:cs typeface="Arial" panose="020B0604020202020204" pitchFamily="34" charset="0"/>
                  </a:rPr>
                  <a:t>và tính giá trị cùa hiệu tại </a:t>
                </a:r>
                <a14:m>
                  <m:oMath xmlns:m="http://schemas.openxmlformats.org/officeDocument/2006/math">
                    <m:r>
                      <a:rPr lang="en-US" sz="3800" i="1" smtClean="0">
                        <a:latin typeface="Cambria Math" panose="02040503050406030204" pitchFamily="18" charset="0"/>
                        <a:cs typeface="Arial" panose="020B0604020202020204" pitchFamily="34" charset="0"/>
                      </a:rPr>
                      <m:t>𝑥</m:t>
                    </m:r>
                    <m:r>
                      <a:rPr lang="en-US" sz="3800" b="0" i="1" smtClean="0">
                        <a:latin typeface="Cambria Math" panose="02040503050406030204" pitchFamily="18" charset="0"/>
                        <a:cs typeface="Arial" panose="020B0604020202020204" pitchFamily="34" charset="0"/>
                      </a:rPr>
                      <m:t>=</m:t>
                    </m:r>
                    <m:r>
                      <a:rPr lang="en-US" sz="3800" i="1" smtClean="0">
                        <a:latin typeface="Cambria Math" panose="02040503050406030204" pitchFamily="18" charset="0"/>
                        <a:cs typeface="Arial" panose="020B0604020202020204" pitchFamily="34" charset="0"/>
                      </a:rPr>
                      <m:t>1 </m:t>
                    </m:r>
                  </m:oMath>
                </a14:m>
                <a:r>
                  <a:rPr lang="en-US" sz="3800" smtClean="0">
                    <a:latin typeface="Arial" panose="020B0604020202020204" pitchFamily="34" charset="0"/>
                    <a:cs typeface="Arial" panose="020B0604020202020204" pitchFamily="34" charset="0"/>
                  </a:rPr>
                  <a:t>và </a:t>
                </a:r>
                <a14:m>
                  <m:oMath xmlns:m="http://schemas.openxmlformats.org/officeDocument/2006/math">
                    <m:r>
                      <a:rPr lang="en-US" sz="3800" i="1" smtClean="0">
                        <a:latin typeface="Cambria Math" panose="02040503050406030204" pitchFamily="18" charset="0"/>
                        <a:cs typeface="Arial" panose="020B0604020202020204" pitchFamily="34" charset="0"/>
                      </a:rPr>
                      <m:t>𝑦</m:t>
                    </m:r>
                    <m:r>
                      <a:rPr lang="en-US" sz="3800" i="1" smtClean="0">
                        <a:latin typeface="Cambria Math" panose="02040503050406030204" pitchFamily="18" charset="0"/>
                        <a:cs typeface="Arial" panose="020B0604020202020204" pitchFamily="34" charset="0"/>
                      </a:rPr>
                      <m:t>=−2</m:t>
                    </m:r>
                  </m:oMath>
                </a14:m>
                <a:r>
                  <a:rPr lang="en-US" sz="3800" smtClean="0">
                    <a:latin typeface="Arial" panose="020B0604020202020204" pitchFamily="34" charset="0"/>
                    <a:cs typeface="Arial" panose="020B0604020202020204" pitchFamily="34" charset="0"/>
                  </a:rPr>
                  <a:t>.</a:t>
                </a:r>
              </a:p>
            </p:txBody>
          </p:sp>
        </mc:Choice>
        <mc:Fallback xmlns="">
          <p:sp>
            <p:nvSpPr>
              <p:cNvPr id="19" name="TextBox 18"/>
              <p:cNvSpPr txBox="1">
                <a:spLocks noRot="1" noChangeAspect="1" noMove="1" noResize="1" noEditPoints="1" noAdjustHandles="1" noChangeArrowheads="1" noChangeShapeType="1" noTextEdit="1"/>
              </p:cNvSpPr>
              <p:nvPr/>
            </p:nvSpPr>
            <p:spPr>
              <a:xfrm>
                <a:off x="854496" y="2991177"/>
                <a:ext cx="17035179" cy="2723823"/>
              </a:xfrm>
              <a:prstGeom prst="rect">
                <a:avLst/>
              </a:prstGeom>
              <a:blipFill>
                <a:blip r:embed="rId8"/>
                <a:stretch>
                  <a:fillRect l="-1181" b="-4027"/>
                </a:stretch>
              </a:blipFill>
            </p:spPr>
            <p:txBody>
              <a:bodyPr/>
              <a:lstStyle/>
              <a:p>
                <a:r>
                  <a:rPr lang="en-US">
                    <a:noFill/>
                  </a:rPr>
                  <a:t> </a:t>
                </a:r>
              </a:p>
            </p:txBody>
          </p:sp>
        </mc:Fallback>
      </mc:AlternateContent>
      <p:grpSp>
        <p:nvGrpSpPr>
          <p:cNvPr id="14" name="Group 13"/>
          <p:cNvGrpSpPr/>
          <p:nvPr/>
        </p:nvGrpSpPr>
        <p:grpSpPr>
          <a:xfrm>
            <a:off x="8078767" y="6019800"/>
            <a:ext cx="1825661" cy="967947"/>
            <a:chOff x="1219200" y="4746458"/>
            <a:chExt cx="1825661" cy="967947"/>
          </a:xfrm>
        </p:grpSpPr>
        <p:sp>
          <p:nvSpPr>
            <p:cNvPr id="20" name="Oval Callout 19"/>
            <p:cNvSpPr/>
            <p:nvPr/>
          </p:nvSpPr>
          <p:spPr>
            <a:xfrm>
              <a:off x="1219200" y="4746458"/>
              <a:ext cx="1825661" cy="967947"/>
            </a:xfrm>
            <a:prstGeom prst="wedgeEllipseCallout">
              <a:avLst/>
            </a:prstGeom>
            <a:solidFill>
              <a:schemeClr val="accent5"/>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1486355" y="4886383"/>
              <a:ext cx="152400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Giải</a:t>
              </a:r>
              <a:r>
                <a:rPr kumimoji="0" lang="en-US" sz="3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7" name="Rectangle 6"/>
              <p:cNvSpPr/>
              <p:nvPr/>
            </p:nvSpPr>
            <p:spPr>
              <a:xfrm>
                <a:off x="2452204" y="7620000"/>
                <a:ext cx="14225219" cy="677108"/>
              </a:xfrm>
              <a:prstGeom prst="rect">
                <a:avLst/>
              </a:prstGeom>
            </p:spPr>
            <p:txBody>
              <a:bodyPr wrap="square">
                <a:spAutoFit/>
              </a:bodyPr>
              <a:lstStyle/>
              <a:p>
                <a:r>
                  <a:rPr lang="en-US" sz="3800" smtClean="0">
                    <a:solidFill>
                      <a:prstClr val="black"/>
                    </a:solidFill>
                    <a:latin typeface="Arial" panose="020B0604020202020204" pitchFamily="34" charset="0"/>
                    <a:cs typeface="Arial" panose="020B0604020202020204" pitchFamily="34" charset="0"/>
                  </a:rPr>
                  <a:t>a) Đa </a:t>
                </a:r>
                <a:r>
                  <a:rPr lang="en-US" sz="3800">
                    <a:solidFill>
                      <a:prstClr val="black"/>
                    </a:solidFill>
                    <a:latin typeface="Arial" panose="020B0604020202020204" pitchFamily="34" charset="0"/>
                    <a:cs typeface="Arial" panose="020B0604020202020204" pitchFamily="34" charset="0"/>
                  </a:rPr>
                  <a:t>thức </a:t>
                </a:r>
                <a14:m>
                  <m:oMath xmlns:m="http://schemas.openxmlformats.org/officeDocument/2006/math">
                    <m:r>
                      <a:rPr lang="en-US" sz="3800" i="1">
                        <a:solidFill>
                          <a:prstClr val="black"/>
                        </a:solidFill>
                        <a:latin typeface="Cambria Math" panose="02040503050406030204" pitchFamily="18" charset="0"/>
                        <a:cs typeface="Arial" panose="020B0604020202020204" pitchFamily="34" charset="0"/>
                      </a:rPr>
                      <m:t>𝐴</m:t>
                    </m:r>
                  </m:oMath>
                </a14:m>
                <a:r>
                  <a:rPr lang="en-US" sz="3800" smtClean="0">
                    <a:solidFill>
                      <a:prstClr val="black"/>
                    </a:solidFill>
                    <a:latin typeface="Arial" panose="020B0604020202020204" pitchFamily="34" charset="0"/>
                    <a:cs typeface="Arial" panose="020B0604020202020204" pitchFamily="34" charset="0"/>
                  </a:rPr>
                  <a:t> có 4 hạng tử là </a:t>
                </a:r>
                <a14:m>
                  <m:oMath xmlns:m="http://schemas.openxmlformats.org/officeDocument/2006/math">
                    <m:r>
                      <a:rPr lang="en-US" sz="3800" i="1">
                        <a:latin typeface="Cambria Math" panose="02040503050406030204" pitchFamily="18" charset="0"/>
                        <a:cs typeface="Arial" panose="020B0604020202020204" pitchFamily="34" charset="0"/>
                      </a:rPr>
                      <m:t>5</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 </m:t>
                    </m:r>
                    <m:r>
                      <a:rPr lang="en-US" sz="3800" i="1">
                        <a:latin typeface="Cambria Math" panose="02040503050406030204" pitchFamily="18" charset="0"/>
                        <a:cs typeface="Arial" panose="020B0604020202020204" pitchFamily="34" charset="0"/>
                      </a:rPr>
                      <m:t>−2</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3</m:t>
                        </m:r>
                      </m:sup>
                    </m:sSup>
                    <m:r>
                      <a:rPr lang="en-US" sz="3800" i="1">
                        <a:latin typeface="Cambria Math" panose="02040503050406030204" pitchFamily="18" charset="0"/>
                        <a:cs typeface="Arial" panose="020B0604020202020204" pitchFamily="34" charset="0"/>
                      </a:rPr>
                      <m:t>𝑦</m:t>
                    </m:r>
                    <m:r>
                      <a:rPr lang="en-US" sz="3800" b="0" i="1" smtClean="0">
                        <a:latin typeface="Cambria Math" panose="02040503050406030204" pitchFamily="18" charset="0"/>
                        <a:cs typeface="Arial" panose="020B0604020202020204" pitchFamily="34" charset="0"/>
                      </a:rPr>
                      <m:t>; </m:t>
                    </m:r>
                    <m:r>
                      <a:rPr lang="en-US" sz="3800" i="1">
                        <a:latin typeface="Cambria Math" panose="02040503050406030204" pitchFamily="18" charset="0"/>
                        <a:cs typeface="Arial" panose="020B0604020202020204" pitchFamily="34" charset="0"/>
                      </a:rPr>
                      <m:t>7</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3</m:t>
                        </m:r>
                      </m:sup>
                    </m:sSup>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𝑦</m:t>
                        </m:r>
                      </m:e>
                      <m:sup>
                        <m:r>
                          <a:rPr lang="en-US" sz="3800" i="1">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 </m:t>
                    </m:r>
                    <m:r>
                      <a:rPr lang="en-US" sz="3800" i="1">
                        <a:latin typeface="Cambria Math" panose="02040503050406030204" pitchFamily="18" charset="0"/>
                        <a:cs typeface="Arial" panose="020B0604020202020204" pitchFamily="34" charset="0"/>
                      </a:rPr>
                      <m:t>−118</m:t>
                    </m:r>
                  </m:oMath>
                </a14:m>
                <a:r>
                  <a:rPr lang="en-US" sz="3800" smtClean="0">
                    <a:solidFill>
                      <a:prstClr val="black"/>
                    </a:solidFill>
                    <a:latin typeface="Arial" panose="020B0604020202020204" pitchFamily="34" charset="0"/>
                    <a:cs typeface="Arial" panose="020B0604020202020204" pitchFamily="34" charset="0"/>
                  </a:rPr>
                  <a:t> </a:t>
                </a:r>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2452204" y="7620000"/>
                <a:ext cx="14225219" cy="677108"/>
              </a:xfrm>
              <a:prstGeom prst="rect">
                <a:avLst/>
              </a:prstGeom>
              <a:blipFill>
                <a:blip r:embed="rId9"/>
                <a:stretch>
                  <a:fillRect l="-1414" t="-17117"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024836" y="8597724"/>
                <a:ext cx="14225219" cy="677108"/>
              </a:xfrm>
              <a:prstGeom prst="rect">
                <a:avLst/>
              </a:prstGeom>
            </p:spPr>
            <p:txBody>
              <a:bodyPr wrap="square">
                <a:spAutoFit/>
              </a:bodyPr>
              <a:lstStyle/>
              <a:p>
                <a:r>
                  <a:rPr lang="en-US" sz="3800" smtClean="0">
                    <a:solidFill>
                      <a:prstClr val="black"/>
                    </a:solidFill>
                    <a:latin typeface="Arial" panose="020B0604020202020204" pitchFamily="34" charset="0"/>
                    <a:cs typeface="Arial" panose="020B0604020202020204" pitchFamily="34" charset="0"/>
                  </a:rPr>
                  <a:t>Hạng tử có bậc cao nhất của</a:t>
                </a:r>
                <a:r>
                  <a:rPr lang="en-US" sz="3800">
                    <a:solidFill>
                      <a:prstClr val="black"/>
                    </a:solidFill>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cs typeface="Arial" panose="020B0604020202020204" pitchFamily="34" charset="0"/>
                      </a:rPr>
                      <m:t>𝐴</m:t>
                    </m:r>
                    <m:r>
                      <a:rPr lang="en-US" sz="3800" i="1">
                        <a:solidFill>
                          <a:prstClr val="black"/>
                        </a:solidFill>
                        <a:latin typeface="Cambria Math" panose="02040503050406030204" pitchFamily="18" charset="0"/>
                        <a:cs typeface="Arial" panose="020B0604020202020204" pitchFamily="34" charset="0"/>
                      </a:rPr>
                      <m:t> </m:t>
                    </m:r>
                  </m:oMath>
                </a14:m>
                <a:r>
                  <a:rPr lang="en-US" sz="3800" smtClean="0">
                    <a:solidFill>
                      <a:prstClr val="black"/>
                    </a:solidFill>
                    <a:latin typeface="Arial" panose="020B0604020202020204" pitchFamily="34" charset="0"/>
                    <a:cs typeface="Arial" panose="020B0604020202020204" pitchFamily="34" charset="0"/>
                  </a:rPr>
                  <a:t>là </a:t>
                </a:r>
                <a14:m>
                  <m:oMath xmlns:m="http://schemas.openxmlformats.org/officeDocument/2006/math">
                    <m:r>
                      <a:rPr lang="en-US" sz="3800" i="1">
                        <a:latin typeface="Cambria Math" panose="02040503050406030204" pitchFamily="18" charset="0"/>
                        <a:cs typeface="Arial" panose="020B0604020202020204" pitchFamily="34" charset="0"/>
                      </a:rPr>
                      <m:t>7</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3</m:t>
                        </m:r>
                      </m:sup>
                    </m:sSup>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𝑦</m:t>
                        </m:r>
                      </m:e>
                      <m:sup>
                        <m:r>
                          <a:rPr lang="en-US" sz="3800" i="1">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m:t>
                    </m:r>
                  </m:oMath>
                </a14:m>
                <a:endParaRPr lang="en-US"/>
              </a:p>
            </p:txBody>
          </p:sp>
        </mc:Choice>
        <mc:Fallback xmlns="">
          <p:sp>
            <p:nvSpPr>
              <p:cNvPr id="23" name="Rectangle 22"/>
              <p:cNvSpPr>
                <a:spLocks noRot="1" noChangeAspect="1" noMove="1" noResize="1" noEditPoints="1" noAdjustHandles="1" noChangeArrowheads="1" noChangeShapeType="1" noTextEdit="1"/>
              </p:cNvSpPr>
              <p:nvPr/>
            </p:nvSpPr>
            <p:spPr>
              <a:xfrm>
                <a:off x="3024836" y="8597724"/>
                <a:ext cx="14225219" cy="677108"/>
              </a:xfrm>
              <a:prstGeom prst="rect">
                <a:avLst/>
              </a:prstGeom>
              <a:blipFill>
                <a:blip r:embed="rId10"/>
                <a:stretch>
                  <a:fillRect l="-1414" t="-16216" b="-34234"/>
                </a:stretch>
              </a:blipFill>
            </p:spPr>
            <p:txBody>
              <a:bodyPr/>
              <a:lstStyle/>
              <a:p>
                <a:r>
                  <a:rPr lang="en-US">
                    <a:noFill/>
                  </a:rPr>
                  <a:t> </a:t>
                </a:r>
              </a:p>
            </p:txBody>
          </p:sp>
        </mc:Fallback>
      </mc:AlternateContent>
      <p:pic>
        <p:nvPicPr>
          <p:cNvPr id="10" name="Picture 9"/>
          <p:cNvPicPr>
            <a:picLocks noChangeAspect="1"/>
          </p:cNvPicPr>
          <p:nvPr/>
        </p:nvPicPr>
        <p:blipFill>
          <a:blip r:embed="rId11"/>
          <a:stretch>
            <a:fillRect/>
          </a:stretch>
        </p:blipFill>
        <p:spPr>
          <a:xfrm>
            <a:off x="16362677" y="7014772"/>
            <a:ext cx="1866710" cy="3165903"/>
          </a:xfrm>
          <a:prstGeom prst="rect">
            <a:avLst/>
          </a:prstGeom>
        </p:spPr>
      </p:pic>
    </p:spTree>
    <p:extLst>
      <p:ext uri="{BB962C8B-B14F-4D97-AF65-F5344CB8AC3E}">
        <p14:creationId xmlns:p14="http://schemas.microsoft.com/office/powerpoint/2010/main" val="3656601810"/>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down)">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19"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533400" y="419100"/>
            <a:ext cx="17145000" cy="9448800"/>
            <a:chOff x="0" y="0"/>
            <a:chExt cx="3905956" cy="1984694"/>
          </a:xfrm>
        </p:grpSpPr>
        <p:sp>
          <p:nvSpPr>
            <p:cNvPr id="5" name="Freeform 5"/>
            <p:cNvSpPr/>
            <p:nvPr/>
          </p:nvSpPr>
          <p:spPr>
            <a:xfrm>
              <a:off x="0" y="0"/>
              <a:ext cx="3905955" cy="1984694"/>
            </a:xfrm>
            <a:custGeom>
              <a:avLst/>
              <a:gdLst/>
              <a:ahLst/>
              <a:cxnLst/>
              <a:rect l="l" t="t" r="r" b="b"/>
              <a:pathLst>
                <a:path w="3905955" h="1984694">
                  <a:moveTo>
                    <a:pt x="26624" y="0"/>
                  </a:moveTo>
                  <a:lnTo>
                    <a:pt x="3879332" y="0"/>
                  </a:lnTo>
                  <a:cubicBezTo>
                    <a:pt x="3886393" y="0"/>
                    <a:pt x="3893165" y="2805"/>
                    <a:pt x="3898157" y="7798"/>
                  </a:cubicBezTo>
                  <a:cubicBezTo>
                    <a:pt x="3903151" y="12791"/>
                    <a:pt x="3905955" y="19563"/>
                    <a:pt x="3905955" y="26624"/>
                  </a:cubicBezTo>
                  <a:lnTo>
                    <a:pt x="3905955" y="1958071"/>
                  </a:lnTo>
                  <a:cubicBezTo>
                    <a:pt x="3905955" y="1965132"/>
                    <a:pt x="3903151" y="1971903"/>
                    <a:pt x="3898157" y="1976896"/>
                  </a:cubicBezTo>
                  <a:cubicBezTo>
                    <a:pt x="3893165" y="1981889"/>
                    <a:pt x="3886393" y="1984694"/>
                    <a:pt x="3879332" y="1984694"/>
                  </a:cubicBezTo>
                  <a:lnTo>
                    <a:pt x="26624" y="1984694"/>
                  </a:lnTo>
                  <a:cubicBezTo>
                    <a:pt x="19563" y="1984694"/>
                    <a:pt x="12791" y="1981889"/>
                    <a:pt x="7798" y="1976896"/>
                  </a:cubicBezTo>
                  <a:cubicBezTo>
                    <a:pt x="2805" y="1971903"/>
                    <a:pt x="0" y="1965132"/>
                    <a:pt x="0" y="1958071"/>
                  </a:cubicBezTo>
                  <a:lnTo>
                    <a:pt x="0" y="26624"/>
                  </a:lnTo>
                  <a:cubicBezTo>
                    <a:pt x="0" y="19563"/>
                    <a:pt x="2805" y="12791"/>
                    <a:pt x="7798" y="7798"/>
                  </a:cubicBezTo>
                  <a:cubicBezTo>
                    <a:pt x="12791" y="2805"/>
                    <a:pt x="19563" y="0"/>
                    <a:pt x="26624"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rot="3239784" flipH="1" flipV="1">
            <a:off x="16349444" y="8020332"/>
            <a:ext cx="1710684" cy="2188466"/>
          </a:xfrm>
          <a:custGeom>
            <a:avLst/>
            <a:gdLst/>
            <a:ahLst/>
            <a:cxnLst/>
            <a:rect l="l" t="t" r="r" b="b"/>
            <a:pathLst>
              <a:path w="2642823" h="3833364">
                <a:moveTo>
                  <a:pt x="0" y="0"/>
                </a:moveTo>
                <a:lnTo>
                  <a:pt x="2642824" y="0"/>
                </a:lnTo>
                <a:lnTo>
                  <a:pt x="2642824" y="3833363"/>
                </a:lnTo>
                <a:lnTo>
                  <a:pt x="0" y="3833363"/>
                </a:lnTo>
                <a:lnTo>
                  <a:pt x="0" y="0"/>
                </a:lnTo>
                <a:close/>
              </a:path>
            </a:pathLst>
          </a:custGeom>
          <a:blipFill>
            <a:blip r:embed="rId3">
              <a:extLst>
                <a:ext uri="{96DAC541-7B7A-43D3-8B79-37D633B846F1}">
                  <asvg:svgBlip xmlns="" xmlns:asvg="http://schemas.microsoft.com/office/drawing/2016/SVG/main" r:embed="rId4"/>
                </a:ext>
              </a:extLst>
            </a:blip>
            <a:stretch>
              <a:fillRect r="-53085"/>
            </a:stretch>
          </a:blipFill>
        </p:spPr>
      </p:sp>
      <p:grpSp>
        <p:nvGrpSpPr>
          <p:cNvPr id="10" name="Group 9"/>
          <p:cNvGrpSpPr/>
          <p:nvPr/>
        </p:nvGrpSpPr>
        <p:grpSpPr>
          <a:xfrm>
            <a:off x="8309390" y="898953"/>
            <a:ext cx="1825661" cy="967947"/>
            <a:chOff x="1219200" y="4746458"/>
            <a:chExt cx="1825661" cy="967947"/>
          </a:xfrm>
        </p:grpSpPr>
        <p:sp>
          <p:nvSpPr>
            <p:cNvPr id="13" name="Oval Callout 12"/>
            <p:cNvSpPr/>
            <p:nvPr/>
          </p:nvSpPr>
          <p:spPr>
            <a:xfrm>
              <a:off x="1219200" y="4746458"/>
              <a:ext cx="1825661" cy="967947"/>
            </a:xfrm>
            <a:prstGeom prst="wedgeEllipseCallout">
              <a:avLst/>
            </a:prstGeom>
            <a:solidFill>
              <a:schemeClr val="accent5"/>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p:cNvSpPr txBox="1"/>
            <p:nvPr/>
          </p:nvSpPr>
          <p:spPr>
            <a:xfrm>
              <a:off x="1486355" y="4886383"/>
              <a:ext cx="152400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Giải</a:t>
              </a:r>
              <a:r>
                <a:rPr kumimoji="0" lang="en-US" sz="3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16" name="TextBox 15"/>
              <p:cNvSpPr txBox="1"/>
              <p:nvPr/>
            </p:nvSpPr>
            <p:spPr>
              <a:xfrm>
                <a:off x="1049024" y="2552700"/>
                <a:ext cx="16346395" cy="677108"/>
              </a:xfrm>
              <a:prstGeom prst="rect">
                <a:avLst/>
              </a:prstGeom>
              <a:noFill/>
            </p:spPr>
            <p:txBody>
              <a:bodyPr wrap="square" rtlCol="0">
                <a:spAutoFit/>
              </a:bodyPr>
              <a:lstStyle/>
              <a:p>
                <a:r>
                  <a:rPr lang="en-US" sz="3800" b="0" smtClean="0">
                    <a:latin typeface="Arial" panose="020B0604020202020204" pitchFamily="34" charset="0"/>
                    <a:cs typeface="Arial" panose="020B0604020202020204" pitchFamily="34" charset="0"/>
                  </a:rPr>
                  <a:t>b) </a:t>
                </a:r>
                <a14:m>
                  <m:oMath xmlns:m="http://schemas.openxmlformats.org/officeDocument/2006/math">
                    <m:r>
                      <a:rPr lang="en-US" sz="3800" b="0" i="1" smtClean="0">
                        <a:latin typeface="Cambria Math" panose="02040503050406030204" pitchFamily="18" charset="0"/>
                        <a:cs typeface="Arial" panose="020B0604020202020204" pitchFamily="34" charset="0"/>
                      </a:rPr>
                      <m:t>𝐴</m:t>
                    </m:r>
                    <m:r>
                      <a:rPr lang="en-US" sz="3800" b="0" i="1" smtClean="0">
                        <a:latin typeface="Cambria Math" panose="02040503050406030204" pitchFamily="18" charset="0"/>
                        <a:cs typeface="Arial" panose="020B0604020202020204" pitchFamily="34" charset="0"/>
                      </a:rPr>
                      <m:t>+</m:t>
                    </m:r>
                    <m:r>
                      <a:rPr lang="en-US" sz="3800" b="0" i="1" smtClean="0">
                        <a:latin typeface="Cambria Math" panose="02040503050406030204" pitchFamily="18" charset="0"/>
                        <a:cs typeface="Arial" panose="020B0604020202020204" pitchFamily="34" charset="0"/>
                      </a:rPr>
                      <m:t>𝐵</m:t>
                    </m:r>
                    <m:r>
                      <a:rPr lang="en-US" sz="3800" b="0" i="1" smtClean="0">
                        <a:latin typeface="Cambria Math" panose="02040503050406030204" pitchFamily="18" charset="0"/>
                        <a:cs typeface="Arial" panose="020B0604020202020204" pitchFamily="34" charset="0"/>
                      </a:rPr>
                      <m:t>=5</m:t>
                    </m:r>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−2</m:t>
                    </m:r>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3</m:t>
                        </m:r>
                      </m:sup>
                    </m:sSup>
                    <m:r>
                      <a:rPr lang="en-US" sz="3800" b="0" i="1" smtClean="0">
                        <a:latin typeface="Cambria Math" panose="02040503050406030204" pitchFamily="18" charset="0"/>
                        <a:cs typeface="Arial" panose="020B0604020202020204" pitchFamily="34" charset="0"/>
                      </a:rPr>
                      <m:t>𝑦</m:t>
                    </m:r>
                    <m:r>
                      <a:rPr lang="en-US" sz="3800" b="0" i="1" smtClean="0">
                        <a:latin typeface="Cambria Math" panose="02040503050406030204" pitchFamily="18" charset="0"/>
                        <a:cs typeface="Arial" panose="020B0604020202020204" pitchFamily="34" charset="0"/>
                      </a:rPr>
                      <m:t>+7</m:t>
                    </m:r>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3</m:t>
                        </m:r>
                      </m:sup>
                    </m:sSup>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𝑦</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−118+</m:t>
                    </m:r>
                    <m:d>
                      <m:dPr>
                        <m:ctrlPr>
                          <a:rPr lang="en-US" sz="3800" b="0" i="1" smtClean="0">
                            <a:latin typeface="Cambria Math" panose="02040503050406030204" pitchFamily="18" charset="0"/>
                            <a:cs typeface="Arial" panose="020B0604020202020204" pitchFamily="34" charset="0"/>
                          </a:rPr>
                        </m:ctrlPr>
                      </m:dPr>
                      <m:e>
                        <m:r>
                          <a:rPr lang="en-US" sz="3800" i="1">
                            <a:latin typeface="Cambria Math" panose="02040503050406030204" pitchFamily="18" charset="0"/>
                            <a:cs typeface="Arial" panose="020B0604020202020204" pitchFamily="34" charset="0"/>
                          </a:rPr>
                          <m:t>−7</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3</m:t>
                            </m:r>
                          </m:sup>
                        </m:sSup>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𝑦</m:t>
                            </m:r>
                          </m:e>
                          <m:sup>
                            <m:r>
                              <a:rPr lang="en-US" sz="3800" i="1">
                                <a:latin typeface="Cambria Math" panose="02040503050406030204" pitchFamily="18" charset="0"/>
                                <a:cs typeface="Arial" panose="020B0604020202020204" pitchFamily="34" charset="0"/>
                              </a:rPr>
                              <m:t>2</m:t>
                            </m:r>
                          </m:sup>
                        </m:sSup>
                        <m:r>
                          <a:rPr lang="en-US" sz="3800" i="1">
                            <a:latin typeface="Cambria Math" panose="02040503050406030204" pitchFamily="18" charset="0"/>
                            <a:cs typeface="Arial" panose="020B0604020202020204" pitchFamily="34" charset="0"/>
                          </a:rPr>
                          <m:t>+</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3</m:t>
                            </m:r>
                          </m:sup>
                        </m:sSup>
                        <m:r>
                          <a:rPr lang="en-US" sz="3800" i="1">
                            <a:latin typeface="Cambria Math" panose="02040503050406030204" pitchFamily="18" charset="0"/>
                            <a:cs typeface="Arial" panose="020B0604020202020204" pitchFamily="34" charset="0"/>
                          </a:rPr>
                          <m:t>𝑦</m:t>
                        </m:r>
                        <m:r>
                          <a:rPr lang="en-US" sz="3800">
                            <a:latin typeface="Cambria Math" panose="02040503050406030204" pitchFamily="18" charset="0"/>
                            <a:cs typeface="Arial" panose="020B0604020202020204" pitchFamily="34" charset="0"/>
                          </a:rPr>
                          <m:t>−</m:t>
                        </m:r>
                        <m:r>
                          <a:rPr lang="en-US" sz="3800" i="1">
                            <a:latin typeface="Cambria Math" panose="02040503050406030204" pitchFamily="18" charset="0"/>
                            <a:cs typeface="Arial" panose="020B0604020202020204" pitchFamily="34" charset="0"/>
                          </a:rPr>
                          <m:t>5</m:t>
                        </m:r>
                        <m:r>
                          <a:rPr lang="en-US" sz="3800" i="1">
                            <a:latin typeface="Cambria Math" panose="02040503050406030204" pitchFamily="18" charset="0"/>
                            <a:cs typeface="Arial" panose="020B0604020202020204" pitchFamily="34" charset="0"/>
                          </a:rPr>
                          <m:t>𝑥</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𝑦</m:t>
                            </m:r>
                          </m:e>
                          <m:sup>
                            <m:r>
                              <a:rPr lang="en-US" sz="3800" i="1">
                                <a:latin typeface="Cambria Math" panose="02040503050406030204" pitchFamily="18" charset="0"/>
                                <a:cs typeface="Arial" panose="020B0604020202020204" pitchFamily="34" charset="0"/>
                              </a:rPr>
                              <m:t>2</m:t>
                            </m:r>
                          </m:sup>
                        </m:sSup>
                        <m:r>
                          <a:rPr lang="en-US" sz="3800" i="1">
                            <a:latin typeface="Cambria Math" panose="02040503050406030204" pitchFamily="18" charset="0"/>
                            <a:cs typeface="Arial" panose="020B0604020202020204" pitchFamily="34" charset="0"/>
                          </a:rPr>
                          <m:t>−4</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2</m:t>
                            </m:r>
                          </m:sup>
                        </m:sSup>
                        <m:r>
                          <a:rPr lang="en-US" sz="3800" i="1">
                            <a:latin typeface="Cambria Math" panose="02040503050406030204" pitchFamily="18" charset="0"/>
                            <a:cs typeface="Arial" panose="020B0604020202020204" pitchFamily="34" charset="0"/>
                          </a:rPr>
                          <m:t>+</m:t>
                        </m:r>
                        <m:r>
                          <a:rPr lang="en-US" sz="3800" i="1">
                            <a:latin typeface="Cambria Math" panose="02040503050406030204" pitchFamily="18" charset="0"/>
                            <a:cs typeface="Arial" panose="020B0604020202020204" pitchFamily="34" charset="0"/>
                          </a:rPr>
                          <m:t>𝑦</m:t>
                        </m:r>
                        <m:r>
                          <m:rPr>
                            <m:nor/>
                          </m:rPr>
                          <a:rPr lang="en-US" sz="3800">
                            <a:latin typeface="Arial" panose="020B0604020202020204" pitchFamily="34" charset="0"/>
                            <a:cs typeface="Arial" panose="020B0604020202020204" pitchFamily="34" charset="0"/>
                          </a:rPr>
                          <m:t> </m:t>
                        </m:r>
                      </m:e>
                    </m:d>
                  </m:oMath>
                </a14:m>
                <a:endParaRPr lang="en-US" sz="3800">
                  <a:latin typeface="Arial" panose="020B0604020202020204" pitchFamily="34" charset="0"/>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049024" y="2552700"/>
                <a:ext cx="16346395" cy="677108"/>
              </a:xfrm>
              <a:prstGeom prst="rect">
                <a:avLst/>
              </a:prstGeom>
              <a:blipFill>
                <a:blip r:embed="rId5"/>
                <a:stretch>
                  <a:fillRect l="-1230" t="-15315" b="-351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7381" y="3719856"/>
                <a:ext cx="16346395" cy="67710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800" b="0" i="1" smtClean="0">
                          <a:latin typeface="Cambria Math" panose="02040503050406030204" pitchFamily="18" charset="0"/>
                          <a:cs typeface="Arial" panose="020B0604020202020204" pitchFamily="34" charset="0"/>
                        </a:rPr>
                        <m:t>=5</m:t>
                      </m:r>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−2</m:t>
                      </m:r>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3</m:t>
                          </m:r>
                        </m:sup>
                      </m:sSup>
                      <m:r>
                        <a:rPr lang="en-US" sz="3800" b="0" i="1" smtClean="0">
                          <a:latin typeface="Cambria Math" panose="02040503050406030204" pitchFamily="18" charset="0"/>
                          <a:cs typeface="Arial" panose="020B0604020202020204" pitchFamily="34" charset="0"/>
                        </a:rPr>
                        <m:t>𝑦</m:t>
                      </m:r>
                      <m:r>
                        <a:rPr lang="en-US" sz="3800" b="0" i="1" smtClean="0">
                          <a:latin typeface="Cambria Math" panose="02040503050406030204" pitchFamily="18" charset="0"/>
                          <a:cs typeface="Arial" panose="020B0604020202020204" pitchFamily="34" charset="0"/>
                        </a:rPr>
                        <m:t>+7</m:t>
                      </m:r>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3</m:t>
                          </m:r>
                        </m:sup>
                      </m:sSup>
                      <m:sSup>
                        <m:sSupPr>
                          <m:ctrlPr>
                            <a:rPr lang="en-US" sz="3800" b="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𝑦</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−118</m:t>
                      </m:r>
                      <m:r>
                        <a:rPr lang="en-US" sz="3800" i="1">
                          <a:solidFill>
                            <a:prstClr val="black"/>
                          </a:solidFill>
                          <a:latin typeface="Cambria Math" panose="02040503050406030204" pitchFamily="18" charset="0"/>
                          <a:cs typeface="Arial" panose="020B0604020202020204" pitchFamily="34" charset="0"/>
                        </a:rPr>
                        <m:t>−7</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i="1">
                          <a:solidFill>
                            <a:prstClr val="black"/>
                          </a:solidFill>
                          <a:latin typeface="Cambria Math" panose="02040503050406030204" pitchFamily="18" charset="0"/>
                          <a:cs typeface="Arial" panose="020B0604020202020204" pitchFamily="34" charset="0"/>
                        </a:rPr>
                        <m:t>𝑦</m:t>
                      </m:r>
                      <m:r>
                        <a:rPr lang="en-US" sz="380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5</m:t>
                      </m:r>
                      <m:r>
                        <a:rPr lang="en-US" sz="3800" i="1">
                          <a:solidFill>
                            <a:prstClr val="black"/>
                          </a:solidFill>
                          <a:latin typeface="Cambria Math" panose="02040503050406030204" pitchFamily="18" charset="0"/>
                          <a:cs typeface="Arial" panose="020B0604020202020204" pitchFamily="34" charset="0"/>
                        </a:rPr>
                        <m:t>𝑥</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−4</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𝑦</m:t>
                      </m:r>
                    </m:oMath>
                  </m:oMathPara>
                </a14:m>
                <a:endParaRPr lang="en-US" sz="3800">
                  <a:latin typeface="Arial" panose="020B0604020202020204" pitchFamily="34" charset="0"/>
                  <a:cs typeface="Arial" panose="020B060402020202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7381" y="3719856"/>
                <a:ext cx="16346395" cy="67710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98605" y="4952627"/>
                <a:ext cx="16346395" cy="67710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800" b="0" i="1" smtClean="0">
                          <a:latin typeface="Cambria Math" panose="02040503050406030204" pitchFamily="18" charset="0"/>
                          <a:cs typeface="Arial" panose="020B0604020202020204" pitchFamily="34" charset="0"/>
                        </a:rPr>
                        <m:t>=</m:t>
                      </m:r>
                      <m:d>
                        <m:dPr>
                          <m:ctrlPr>
                            <a:rPr lang="en-US" sz="3800" b="0" i="1" smtClean="0">
                              <a:latin typeface="Cambria Math" panose="02040503050406030204" pitchFamily="18" charset="0"/>
                              <a:cs typeface="Arial" panose="020B0604020202020204" pitchFamily="34" charset="0"/>
                            </a:rPr>
                          </m:ctrlPr>
                        </m:dPr>
                        <m:e>
                          <m:r>
                            <a:rPr lang="en-US" sz="3800" i="1">
                              <a:latin typeface="Cambria Math" panose="02040503050406030204" pitchFamily="18" charset="0"/>
                              <a:cs typeface="Arial" panose="020B0604020202020204" pitchFamily="34" charset="0"/>
                            </a:rPr>
                            <m:t>5</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−4</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2</m:t>
                              </m:r>
                            </m:sup>
                          </m:sSup>
                        </m:e>
                      </m:d>
                      <m:r>
                        <a:rPr lang="en-US" sz="3800" b="0" i="1" smtClean="0">
                          <a:latin typeface="Cambria Math" panose="02040503050406030204" pitchFamily="18" charset="0"/>
                          <a:cs typeface="Arial" panose="020B0604020202020204" pitchFamily="34" charset="0"/>
                        </a:rPr>
                        <m:t>+</m:t>
                      </m:r>
                      <m:d>
                        <m:dPr>
                          <m:ctrlPr>
                            <a:rPr lang="en-US" sz="3800" b="0" i="1" smtClean="0">
                              <a:latin typeface="Cambria Math" panose="02040503050406030204" pitchFamily="18" charset="0"/>
                              <a:cs typeface="Arial" panose="020B0604020202020204" pitchFamily="34" charset="0"/>
                            </a:rPr>
                          </m:ctrlPr>
                        </m:dPr>
                        <m:e>
                          <m:r>
                            <a:rPr lang="en-US" sz="3800" i="1">
                              <a:latin typeface="Cambria Math" panose="02040503050406030204" pitchFamily="18" charset="0"/>
                              <a:cs typeface="Arial" panose="020B0604020202020204" pitchFamily="34" charset="0"/>
                            </a:rPr>
                            <m:t>−2</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3</m:t>
                              </m:r>
                            </m:sup>
                          </m:sSup>
                          <m:r>
                            <a:rPr lang="en-US" sz="3800" i="1">
                              <a:latin typeface="Cambria Math" panose="02040503050406030204" pitchFamily="18" charset="0"/>
                              <a:cs typeface="Arial" panose="020B0604020202020204" pitchFamily="34" charset="0"/>
                            </a:rPr>
                            <m:t>𝑦</m:t>
                          </m:r>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i="1">
                              <a:solidFill>
                                <a:prstClr val="black"/>
                              </a:solidFill>
                              <a:latin typeface="Cambria Math" panose="02040503050406030204" pitchFamily="18" charset="0"/>
                              <a:cs typeface="Arial" panose="020B0604020202020204" pitchFamily="34" charset="0"/>
                            </a:rPr>
                            <m:t>𝑦</m:t>
                          </m:r>
                        </m:e>
                      </m:d>
                      <m:r>
                        <a:rPr lang="en-US" sz="3800" b="0" i="1" smtClean="0">
                          <a:latin typeface="Cambria Math" panose="02040503050406030204" pitchFamily="18" charset="0"/>
                          <a:cs typeface="Arial" panose="020B0604020202020204" pitchFamily="34" charset="0"/>
                        </a:rPr>
                        <m:t>+</m:t>
                      </m:r>
                      <m:d>
                        <m:dPr>
                          <m:ctrlPr>
                            <a:rPr lang="en-US" sz="3800" b="0" i="1" smtClean="0">
                              <a:latin typeface="Cambria Math" panose="02040503050406030204" pitchFamily="18" charset="0"/>
                              <a:cs typeface="Arial" panose="020B0604020202020204" pitchFamily="34" charset="0"/>
                            </a:rPr>
                          </m:ctrlPr>
                        </m:dPr>
                        <m:e>
                          <m:r>
                            <a:rPr lang="en-US" sz="3800" i="1">
                              <a:latin typeface="Cambria Math" panose="02040503050406030204" pitchFamily="18" charset="0"/>
                              <a:cs typeface="Arial" panose="020B0604020202020204" pitchFamily="34" charset="0"/>
                            </a:rPr>
                            <m:t>7</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3</m:t>
                              </m:r>
                            </m:sup>
                          </m:sSup>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𝑦</m:t>
                              </m:r>
                            </m:e>
                            <m:sup>
                              <m:r>
                                <a:rPr lang="en-US" sz="3800" i="1">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−7</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e>
                      </m:d>
                      <m:r>
                        <a:rPr lang="en-US" sz="3800" b="0" i="1" smtClean="0">
                          <a:latin typeface="Cambria Math" panose="02040503050406030204" pitchFamily="18" charset="0"/>
                          <a:cs typeface="Arial" panose="020B0604020202020204" pitchFamily="34" charset="0"/>
                        </a:rPr>
                        <m:t>−118</m:t>
                      </m:r>
                      <m:r>
                        <a:rPr lang="en-US" sz="380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5</m:t>
                      </m:r>
                      <m:r>
                        <a:rPr lang="en-US" sz="3800" i="1">
                          <a:solidFill>
                            <a:prstClr val="black"/>
                          </a:solidFill>
                          <a:latin typeface="Cambria Math" panose="02040503050406030204" pitchFamily="18" charset="0"/>
                          <a:cs typeface="Arial" panose="020B0604020202020204" pitchFamily="34" charset="0"/>
                        </a:rPr>
                        <m:t>𝑥</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𝑦</m:t>
                      </m:r>
                    </m:oMath>
                  </m:oMathPara>
                </a14:m>
                <a:endParaRPr lang="en-US" sz="3800">
                  <a:latin typeface="Arial" panose="020B0604020202020204" pitchFamily="34" charset="0"/>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798605" y="4952627"/>
                <a:ext cx="16346395" cy="6771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038600" y="6188986"/>
                <a:ext cx="17414215" cy="67710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800" i="1">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latin typeface="Cambria Math" panose="02040503050406030204" pitchFamily="18" charset="0"/>
                          <a:cs typeface="Arial" panose="020B0604020202020204" pitchFamily="34" charset="0"/>
                        </a:rPr>
                        <m:t>−</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3</m:t>
                          </m:r>
                        </m:sup>
                      </m:sSup>
                      <m:r>
                        <a:rPr lang="en-US" sz="3800" i="1">
                          <a:latin typeface="Cambria Math" panose="02040503050406030204" pitchFamily="18" charset="0"/>
                          <a:cs typeface="Arial" panose="020B0604020202020204" pitchFamily="34" charset="0"/>
                        </a:rPr>
                        <m:t>𝑦</m:t>
                      </m:r>
                      <m:r>
                        <a:rPr lang="en-US" sz="380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5</m:t>
                      </m:r>
                      <m:r>
                        <a:rPr lang="en-US" sz="3800" i="1">
                          <a:solidFill>
                            <a:prstClr val="black"/>
                          </a:solidFill>
                          <a:latin typeface="Cambria Math" panose="02040503050406030204" pitchFamily="18" charset="0"/>
                          <a:cs typeface="Arial" panose="020B0604020202020204" pitchFamily="34" charset="0"/>
                        </a:rPr>
                        <m:t>𝑥</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𝑦</m:t>
                      </m:r>
                      <m:r>
                        <a:rPr lang="en-US" sz="3800" b="0" i="1" smtClean="0">
                          <a:latin typeface="Cambria Math" panose="02040503050406030204" pitchFamily="18" charset="0"/>
                          <a:cs typeface="Arial" panose="020B0604020202020204" pitchFamily="34" charset="0"/>
                        </a:rPr>
                        <m:t>−118</m:t>
                      </m:r>
                    </m:oMath>
                  </m:oMathPara>
                </a14:m>
                <a:endParaRPr lang="en-US" sz="380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038600" y="6188986"/>
                <a:ext cx="17414215" cy="67710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179528" y="7333952"/>
                <a:ext cx="17184672" cy="2000548"/>
              </a:xfrm>
              <a:prstGeom prst="rect">
                <a:avLst/>
              </a:prstGeom>
            </p:spPr>
            <p:txBody>
              <a:bodyPr wrap="square">
                <a:spAutoFit/>
              </a:bodyPr>
              <a:lstStyle/>
              <a:p>
                <a:pPr lvl="0">
                  <a:lnSpc>
                    <a:spcPct val="150000"/>
                  </a:lnSpc>
                  <a:spcBef>
                    <a:spcPts val="1200"/>
                  </a:spcBef>
                </a:pPr>
                <a:r>
                  <a:rPr lang="en-US" sz="3800">
                    <a:solidFill>
                      <a:prstClr val="black"/>
                    </a:solidFill>
                    <a:latin typeface="Arial" panose="020B0604020202020204" pitchFamily="34" charset="0"/>
                    <a:cs typeface="Arial" panose="020B0604020202020204" pitchFamily="34" charset="0"/>
                  </a:rPr>
                  <a:t>Hạ</a:t>
                </a:r>
                <a:r>
                  <a:rPr lang="en-US" sz="3800" smtClean="0">
                    <a:solidFill>
                      <a:prstClr val="black"/>
                    </a:solidFill>
                    <a:latin typeface="Arial" panose="020B0604020202020204" pitchFamily="34" charset="0"/>
                    <a:cs typeface="Arial" panose="020B0604020202020204" pitchFamily="34" charset="0"/>
                  </a:rPr>
                  <a:t>ng tử có bậc cao nhất của </a:t>
                </a:r>
                <a14:m>
                  <m:oMath xmlns:m="http://schemas.openxmlformats.org/officeDocument/2006/math">
                    <m:r>
                      <a:rPr lang="en-US" sz="3800" i="1">
                        <a:solidFill>
                          <a:prstClr val="black"/>
                        </a:solidFill>
                        <a:latin typeface="Cambria Math" panose="02040503050406030204" pitchFamily="18" charset="0"/>
                        <a:cs typeface="Arial" panose="020B0604020202020204" pitchFamily="34" charset="0"/>
                      </a:rPr>
                      <m:t>𝐴</m:t>
                    </m:r>
                    <m:r>
                      <a:rPr lang="en-US" sz="3800" i="1">
                        <a:solidFill>
                          <a:prstClr val="black"/>
                        </a:solidFill>
                        <a:latin typeface="Cambria Math" panose="02040503050406030204" pitchFamily="18" charset="0"/>
                        <a:cs typeface="Arial" panose="020B0604020202020204" pitchFamily="34" charset="0"/>
                      </a:rPr>
                      <m:t> + </m:t>
                    </m:r>
                    <m:r>
                      <a:rPr lang="en-US" sz="3800" i="1">
                        <a:solidFill>
                          <a:prstClr val="black"/>
                        </a:solidFill>
                        <a:latin typeface="Cambria Math" panose="02040503050406030204" pitchFamily="18" charset="0"/>
                        <a:cs typeface="Arial" panose="020B0604020202020204" pitchFamily="34" charset="0"/>
                      </a:rPr>
                      <m:t>𝐵</m:t>
                    </m:r>
                    <m:r>
                      <a:rPr lang="en-US" sz="3800" i="1">
                        <a:solidFill>
                          <a:prstClr val="black"/>
                        </a:solidFill>
                        <a:latin typeface="Cambria Math" panose="02040503050406030204" pitchFamily="18" charset="0"/>
                        <a:cs typeface="Arial" panose="020B0604020202020204" pitchFamily="34" charset="0"/>
                      </a:rPr>
                      <m:t> </m:t>
                    </m:r>
                  </m:oMath>
                </a14:m>
                <a:r>
                  <a:rPr lang="en-US" sz="3800" smtClean="0">
                    <a:solidFill>
                      <a:prstClr val="black"/>
                    </a:solidFill>
                    <a:latin typeface="Arial" panose="020B0604020202020204" pitchFamily="34" charset="0"/>
                    <a:cs typeface="Arial" panose="020B0604020202020204" pitchFamily="34" charset="0"/>
                  </a:rPr>
                  <a:t>là </a:t>
                </a:r>
                <a14:m>
                  <m:oMath xmlns:m="http://schemas.openxmlformats.org/officeDocument/2006/math">
                    <m:r>
                      <a:rPr lang="en-US" sz="3800" i="1">
                        <a:latin typeface="Cambria Math" panose="02040503050406030204" pitchFamily="18" charset="0"/>
                        <a:cs typeface="Arial" panose="020B0604020202020204" pitchFamily="34" charset="0"/>
                      </a:rPr>
                      <m:t>−</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3</m:t>
                        </m:r>
                      </m:sup>
                    </m:sSup>
                    <m:r>
                      <a:rPr lang="en-US" sz="3800" i="1">
                        <a:latin typeface="Cambria Math" panose="02040503050406030204" pitchFamily="18" charset="0"/>
                        <a:cs typeface="Arial" panose="020B0604020202020204" pitchFamily="34" charset="0"/>
                      </a:rPr>
                      <m:t>𝑦</m:t>
                    </m:r>
                    <m:r>
                      <a:rPr lang="en-US" sz="3800" i="1">
                        <a:latin typeface="Cambria Math" panose="02040503050406030204" pitchFamily="18" charset="0"/>
                        <a:cs typeface="Arial" panose="020B0604020202020204" pitchFamily="34" charset="0"/>
                      </a:rPr>
                      <m:t> </m:t>
                    </m:r>
                  </m:oMath>
                </a14:m>
                <a:r>
                  <a:rPr lang="en-US" sz="3800" smtClean="0">
                    <a:solidFill>
                      <a:prstClr val="black"/>
                    </a:solidFill>
                    <a:latin typeface="Arial" panose="020B0604020202020204" pitchFamily="34" charset="0"/>
                    <a:cs typeface="Arial" panose="020B0604020202020204" pitchFamily="34" charset="0"/>
                  </a:rPr>
                  <a:t> có bậc 4</a:t>
                </a:r>
              </a:p>
              <a:p>
                <a:pPr lvl="0">
                  <a:lnSpc>
                    <a:spcPct val="150000"/>
                  </a:lnSpc>
                  <a:spcBef>
                    <a:spcPts val="1200"/>
                  </a:spcBef>
                </a:pPr>
                <a:r>
                  <a:rPr lang="en-US" sz="3800">
                    <a:solidFill>
                      <a:prstClr val="black"/>
                    </a:solidFill>
                    <a:latin typeface="Arial" panose="020B0604020202020204" pitchFamily="34" charset="0"/>
                    <a:cs typeface="Arial" panose="020B0604020202020204" pitchFamily="34" charset="0"/>
                  </a:rPr>
                  <a:t>V</a:t>
                </a:r>
                <a:r>
                  <a:rPr lang="en-US" sz="3800" smtClean="0">
                    <a:solidFill>
                      <a:prstClr val="black"/>
                    </a:solidFill>
                    <a:latin typeface="Arial" panose="020B0604020202020204" pitchFamily="34" charset="0"/>
                    <a:cs typeface="Arial" panose="020B0604020202020204" pitchFamily="34" charset="0"/>
                  </a:rPr>
                  <a:t>ậy đa thức </a:t>
                </a:r>
                <a14:m>
                  <m:oMath xmlns:m="http://schemas.openxmlformats.org/officeDocument/2006/math">
                    <m:r>
                      <a:rPr lang="en-US" sz="3800" i="1">
                        <a:solidFill>
                          <a:prstClr val="black"/>
                        </a:solidFill>
                        <a:latin typeface="Cambria Math" panose="02040503050406030204" pitchFamily="18" charset="0"/>
                        <a:cs typeface="Arial" panose="020B0604020202020204" pitchFamily="34" charset="0"/>
                      </a:rPr>
                      <m:t>𝐴</m:t>
                    </m:r>
                    <m:r>
                      <a:rPr lang="en-US" sz="3800" i="1">
                        <a:solidFill>
                          <a:prstClr val="black"/>
                        </a:solidFill>
                        <a:latin typeface="Cambria Math" panose="02040503050406030204" pitchFamily="18" charset="0"/>
                        <a:cs typeface="Arial" panose="020B0604020202020204" pitchFamily="34" charset="0"/>
                      </a:rPr>
                      <m:t> + </m:t>
                    </m:r>
                    <m:r>
                      <a:rPr lang="en-US" sz="3800" i="1">
                        <a:solidFill>
                          <a:prstClr val="black"/>
                        </a:solidFill>
                        <a:latin typeface="Cambria Math" panose="02040503050406030204" pitchFamily="18" charset="0"/>
                        <a:cs typeface="Arial" panose="020B0604020202020204" pitchFamily="34" charset="0"/>
                      </a:rPr>
                      <m:t>𝐵</m:t>
                    </m:r>
                  </m:oMath>
                </a14:m>
                <a:r>
                  <a:rPr lang="en-US" sz="3800" smtClean="0">
                    <a:solidFill>
                      <a:prstClr val="black"/>
                    </a:solidFill>
                    <a:latin typeface="Arial" panose="020B0604020202020204" pitchFamily="34" charset="0"/>
                    <a:cs typeface="Arial" panose="020B0604020202020204" pitchFamily="34" charset="0"/>
                  </a:rPr>
                  <a:t> là đa thức bậc 4</a:t>
                </a:r>
                <a:endParaRPr lang="en-US" sz="3800">
                  <a:solidFill>
                    <a:prstClr val="black"/>
                  </a:solidFill>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179528" y="7333952"/>
                <a:ext cx="17184672" cy="2000548"/>
              </a:xfrm>
              <a:prstGeom prst="rect">
                <a:avLst/>
              </a:prstGeom>
              <a:blipFill>
                <a:blip r:embed="rId9"/>
                <a:stretch>
                  <a:fillRect l="-1170" b="-6098"/>
                </a:stretch>
              </a:blipFill>
            </p:spPr>
            <p:txBody>
              <a:bodyPr/>
              <a:lstStyle/>
              <a:p>
                <a:r>
                  <a:rPr lang="en-US">
                    <a:noFill/>
                  </a:rPr>
                  <a:t> </a:t>
                </a:r>
              </a:p>
            </p:txBody>
          </p:sp>
        </mc:Fallback>
      </mc:AlternateContent>
      <p:pic>
        <p:nvPicPr>
          <p:cNvPr id="9" name="Picture 8"/>
          <p:cNvPicPr>
            <a:picLocks noChangeAspect="1"/>
          </p:cNvPicPr>
          <p:nvPr/>
        </p:nvPicPr>
        <p:blipFill>
          <a:blip r:embed="rId10"/>
          <a:stretch>
            <a:fillRect/>
          </a:stretch>
        </p:blipFill>
        <p:spPr>
          <a:xfrm>
            <a:off x="16822150" y="405125"/>
            <a:ext cx="894346" cy="1516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down)">
                                      <p:cBhvr>
                                        <p:cTn id="23" dur="500"/>
                                        <p:tgtEl>
                                          <p:spTgt spid="8">
                                            <p:txEl>
                                              <p:pRg st="0" end="0"/>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533400" y="419100"/>
            <a:ext cx="17145000" cy="9448800"/>
            <a:chOff x="0" y="0"/>
            <a:chExt cx="3905956" cy="1984694"/>
          </a:xfrm>
        </p:grpSpPr>
        <p:sp>
          <p:nvSpPr>
            <p:cNvPr id="5" name="Freeform 5"/>
            <p:cNvSpPr/>
            <p:nvPr/>
          </p:nvSpPr>
          <p:spPr>
            <a:xfrm>
              <a:off x="0" y="0"/>
              <a:ext cx="3905955" cy="1984694"/>
            </a:xfrm>
            <a:custGeom>
              <a:avLst/>
              <a:gdLst/>
              <a:ahLst/>
              <a:cxnLst/>
              <a:rect l="l" t="t" r="r" b="b"/>
              <a:pathLst>
                <a:path w="3905955" h="1984694">
                  <a:moveTo>
                    <a:pt x="26624" y="0"/>
                  </a:moveTo>
                  <a:lnTo>
                    <a:pt x="3879332" y="0"/>
                  </a:lnTo>
                  <a:cubicBezTo>
                    <a:pt x="3886393" y="0"/>
                    <a:pt x="3893165" y="2805"/>
                    <a:pt x="3898157" y="7798"/>
                  </a:cubicBezTo>
                  <a:cubicBezTo>
                    <a:pt x="3903151" y="12791"/>
                    <a:pt x="3905955" y="19563"/>
                    <a:pt x="3905955" y="26624"/>
                  </a:cubicBezTo>
                  <a:lnTo>
                    <a:pt x="3905955" y="1958071"/>
                  </a:lnTo>
                  <a:cubicBezTo>
                    <a:pt x="3905955" y="1965132"/>
                    <a:pt x="3903151" y="1971903"/>
                    <a:pt x="3898157" y="1976896"/>
                  </a:cubicBezTo>
                  <a:cubicBezTo>
                    <a:pt x="3893165" y="1981889"/>
                    <a:pt x="3886393" y="1984694"/>
                    <a:pt x="3879332" y="1984694"/>
                  </a:cubicBezTo>
                  <a:lnTo>
                    <a:pt x="26624" y="1984694"/>
                  </a:lnTo>
                  <a:cubicBezTo>
                    <a:pt x="19563" y="1984694"/>
                    <a:pt x="12791" y="1981889"/>
                    <a:pt x="7798" y="1976896"/>
                  </a:cubicBezTo>
                  <a:cubicBezTo>
                    <a:pt x="2805" y="1971903"/>
                    <a:pt x="0" y="1965132"/>
                    <a:pt x="0" y="1958071"/>
                  </a:cubicBezTo>
                  <a:lnTo>
                    <a:pt x="0" y="26624"/>
                  </a:lnTo>
                  <a:cubicBezTo>
                    <a:pt x="0" y="19563"/>
                    <a:pt x="2805" y="12791"/>
                    <a:pt x="7798" y="7798"/>
                  </a:cubicBezTo>
                  <a:cubicBezTo>
                    <a:pt x="12791" y="2805"/>
                    <a:pt x="19563" y="0"/>
                    <a:pt x="26624"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rot="3239784" flipH="1" flipV="1">
            <a:off x="16349444" y="8020332"/>
            <a:ext cx="1710684" cy="2188466"/>
          </a:xfrm>
          <a:custGeom>
            <a:avLst/>
            <a:gdLst/>
            <a:ahLst/>
            <a:cxnLst/>
            <a:rect l="l" t="t" r="r" b="b"/>
            <a:pathLst>
              <a:path w="2642823" h="3833364">
                <a:moveTo>
                  <a:pt x="0" y="0"/>
                </a:moveTo>
                <a:lnTo>
                  <a:pt x="2642824" y="0"/>
                </a:lnTo>
                <a:lnTo>
                  <a:pt x="2642824" y="3833363"/>
                </a:lnTo>
                <a:lnTo>
                  <a:pt x="0" y="3833363"/>
                </a:lnTo>
                <a:lnTo>
                  <a:pt x="0" y="0"/>
                </a:lnTo>
                <a:close/>
              </a:path>
            </a:pathLst>
          </a:custGeom>
          <a:blipFill>
            <a:blip r:embed="rId3">
              <a:extLst>
                <a:ext uri="{96DAC541-7B7A-43D3-8B79-37D633B846F1}">
                  <asvg:svgBlip xmlns="" xmlns:asvg="http://schemas.microsoft.com/office/drawing/2016/SVG/main" r:embed="rId4"/>
                </a:ext>
              </a:extLst>
            </a:blip>
            <a:stretch>
              <a:fillRect r="-53085"/>
            </a:stretch>
          </a:blipFill>
        </p:spPr>
      </p:sp>
      <p:grpSp>
        <p:nvGrpSpPr>
          <p:cNvPr id="10" name="Group 9"/>
          <p:cNvGrpSpPr/>
          <p:nvPr/>
        </p:nvGrpSpPr>
        <p:grpSpPr>
          <a:xfrm>
            <a:off x="8309390" y="898953"/>
            <a:ext cx="1825661" cy="967947"/>
            <a:chOff x="1219200" y="4746458"/>
            <a:chExt cx="1825661" cy="967947"/>
          </a:xfrm>
        </p:grpSpPr>
        <p:sp>
          <p:nvSpPr>
            <p:cNvPr id="13" name="Oval Callout 12"/>
            <p:cNvSpPr/>
            <p:nvPr/>
          </p:nvSpPr>
          <p:spPr>
            <a:xfrm>
              <a:off x="1219200" y="4746458"/>
              <a:ext cx="1825661" cy="967947"/>
            </a:xfrm>
            <a:prstGeom prst="wedgeEllipseCallout">
              <a:avLst/>
            </a:prstGeom>
            <a:solidFill>
              <a:schemeClr val="accent5"/>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p:cNvSpPr txBox="1"/>
            <p:nvPr/>
          </p:nvSpPr>
          <p:spPr>
            <a:xfrm>
              <a:off x="1486355" y="4886383"/>
              <a:ext cx="152400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3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16" name="TextBox 15"/>
              <p:cNvSpPr txBox="1"/>
              <p:nvPr/>
            </p:nvSpPr>
            <p:spPr>
              <a:xfrm>
                <a:off x="1049024" y="2552700"/>
                <a:ext cx="16346395"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 </a:t>
                </a:r>
                <a14:m>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=5</m:t>
                    </m:r>
                    <m:sSup>
                      <m:sSup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Sup>
                      <m:sSup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+7</m:t>
                    </m:r>
                    <m:sSup>
                      <m:sSup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sup>
                    </m:sSup>
                    <m:sSup>
                      <m:sSup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−118−</m:t>
                    </m:r>
                    <m:d>
                      <m:d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−7</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3</m:t>
                            </m:r>
                          </m:sup>
                        </m:sSup>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3</m:t>
                            </m:r>
                          </m:sup>
                        </m:s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5</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−4</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r>
                          <m:rPr>
                            <m:nor/>
                          </m:rPr>
                          <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m:t> </m:t>
                        </m:r>
                      </m:e>
                    </m:d>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049024" y="2552700"/>
                <a:ext cx="16346395" cy="677108"/>
              </a:xfrm>
              <a:prstGeom prst="rect">
                <a:avLst/>
              </a:prstGeom>
              <a:blipFill>
                <a:blip r:embed="rId5"/>
                <a:stretch>
                  <a:fillRect l="-1230" t="-15315" b="-351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7381" y="3719856"/>
                <a:ext cx="16346395"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=5</m:t>
                      </m:r>
                      <m:sSup>
                        <m:sSup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Sup>
                        <m:sSup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+7</m:t>
                      </m:r>
                      <m:sSup>
                        <m:sSup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sup>
                      </m:sSup>
                      <m:sSup>
                        <m:sSup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−118+</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7</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3</m:t>
                          </m:r>
                        </m:sup>
                      </m:sSup>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3</m:t>
                          </m:r>
                        </m:sup>
                      </m:s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3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5</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4</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oMath>
                  </m:oMathPara>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7381" y="3719856"/>
                <a:ext cx="16346395" cy="67710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79253" y="4847392"/>
                <a:ext cx="16346395"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d>
                        <m:d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5</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4</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e>
                      </m:d>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d>
                        <m:d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3</m:t>
                              </m:r>
                            </m:sup>
                          </m:s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3</m:t>
                              </m:r>
                            </m:sup>
                          </m:s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e>
                      </m:d>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d>
                        <m:d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7</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3</m:t>
                              </m:r>
                            </m:sup>
                          </m:sSup>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7</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3</m:t>
                              </m:r>
                            </m:sup>
                          </m:sSup>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e>
                      </m:d>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−118</m:t>
                      </m:r>
                      <m:r>
                        <a:rPr kumimoji="0" lang="en-US" sz="3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5</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oMath>
                  </m:oMathPara>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779253" y="4847392"/>
                <a:ext cx="16346395" cy="6771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656035" y="5981700"/>
                <a:ext cx="17414215" cy="677108"/>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9</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3</m:t>
                          </m:r>
                        </m:sup>
                      </m:s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+14</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r>
                        <a:rPr lang="en-US" sz="3800" b="0" i="0" smtClean="0">
                          <a:solidFill>
                            <a:prstClr val="black"/>
                          </a:solidFill>
                          <a:latin typeface="Cambria Math" panose="02040503050406030204" pitchFamily="18" charset="0"/>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5</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𝑥</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−118</m:t>
                      </m:r>
                    </m:oMath>
                  </m:oMathPara>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656035" y="5981700"/>
                <a:ext cx="17414215" cy="67710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103328" y="6949367"/>
                <a:ext cx="17184672" cy="861133"/>
              </a:xfrm>
              <a:prstGeom prst="rect">
                <a:avLst/>
              </a:prstGeom>
            </p:spPr>
            <p:txBody>
              <a:bodyPr wrap="square">
                <a:spAutoFit/>
              </a:bodyPr>
              <a:lstStyle/>
              <a:p>
                <a:pPr lvl="0">
                  <a:lnSpc>
                    <a:spcPct val="150000"/>
                  </a:lnSpc>
                </a:pPr>
                <a:r>
                  <a:rPr lang="en-US" sz="3800" smtClean="0">
                    <a:solidFill>
                      <a:prstClr val="black"/>
                    </a:solidFill>
                    <a:latin typeface="Arial" panose="020B0604020202020204" pitchFamily="34" charset="0"/>
                    <a:cs typeface="Arial" panose="020B0604020202020204" pitchFamily="34" charset="0"/>
                  </a:rPr>
                  <a:t>Tại </a:t>
                </a:r>
                <a14:m>
                  <m:oMath xmlns:m="http://schemas.openxmlformats.org/officeDocument/2006/math">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=1 </m:t>
                    </m:r>
                  </m:oMath>
                </a14:m>
                <a:r>
                  <a:rPr lang="en-US" sz="3800">
                    <a:solidFill>
                      <a:prstClr val="black"/>
                    </a:solidFill>
                    <a:latin typeface="Arial" panose="020B0604020202020204" pitchFamily="34" charset="0"/>
                    <a:cs typeface="Arial" panose="020B0604020202020204" pitchFamily="34" charset="0"/>
                  </a:rPr>
                  <a:t>và </a:t>
                </a:r>
                <a14:m>
                  <m:oMath xmlns:m="http://schemas.openxmlformats.org/officeDocument/2006/math">
                    <m:r>
                      <a:rPr lang="en-US" sz="3800" i="1">
                        <a:solidFill>
                          <a:prstClr val="black"/>
                        </a:solidFill>
                        <a:latin typeface="Cambria Math" panose="02040503050406030204" pitchFamily="18" charset="0"/>
                        <a:cs typeface="Arial" panose="020B0604020202020204" pitchFamily="34" charset="0"/>
                      </a:rPr>
                      <m:t>𝑦</m:t>
                    </m:r>
                    <m:r>
                      <a:rPr lang="en-US" sz="3800" i="1">
                        <a:solidFill>
                          <a:prstClr val="black"/>
                        </a:solidFill>
                        <a:latin typeface="Cambria Math" panose="02040503050406030204" pitchFamily="18" charset="0"/>
                        <a:cs typeface="Arial" panose="020B0604020202020204" pitchFamily="34" charset="0"/>
                      </a:rPr>
                      <m:t>=−2</m:t>
                    </m:r>
                  </m:oMath>
                </a14:m>
                <a:r>
                  <a:rPr lang="en-US" sz="3800" smtClean="0">
                    <a:solidFill>
                      <a:prstClr val="black"/>
                    </a:solidFill>
                    <a:latin typeface="Arial" panose="020B0604020202020204" pitchFamily="34" charset="0"/>
                    <a:cs typeface="Arial" panose="020B0604020202020204" pitchFamily="34" charset="0"/>
                  </a:rPr>
                  <a:t>, đa thức </a:t>
                </a: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𝐴</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𝐵</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có</a:t>
                </a:r>
                <a:r>
                  <a:rPr kumimoji="0" lang="en-US" sz="3800" b="0" i="0" u="none" strike="noStrike" kern="1200" cap="none" spc="0" normalizeH="0" noProof="0" smtClean="0">
                    <a:ln>
                      <a:noFill/>
                    </a:ln>
                    <a:solidFill>
                      <a:prstClr val="black"/>
                    </a:solidFill>
                    <a:effectLst/>
                    <a:uLnTx/>
                    <a:uFillTx/>
                    <a:latin typeface="Arial" panose="020B0604020202020204" pitchFamily="34" charset="0"/>
                    <a:ea typeface="+mn-ea"/>
                    <a:cs typeface="Arial" panose="020B0604020202020204" pitchFamily="34" charset="0"/>
                  </a:rPr>
                  <a:t> giá trị bằng: </a:t>
                </a:r>
              </a:p>
            </p:txBody>
          </p:sp>
        </mc:Choice>
        <mc:Fallback xmlns="">
          <p:sp>
            <p:nvSpPr>
              <p:cNvPr id="8" name="Rectangle 7"/>
              <p:cNvSpPr>
                <a:spLocks noRot="1" noChangeAspect="1" noMove="1" noResize="1" noEditPoints="1" noAdjustHandles="1" noChangeArrowheads="1" noChangeShapeType="1" noTextEdit="1"/>
              </p:cNvSpPr>
              <p:nvPr/>
            </p:nvSpPr>
            <p:spPr>
              <a:xfrm>
                <a:off x="1103328" y="6949367"/>
                <a:ext cx="17184672" cy="861133"/>
              </a:xfrm>
              <a:prstGeom prst="rect">
                <a:avLst/>
              </a:prstGeom>
              <a:blipFill>
                <a:blip r:embed="rId9"/>
                <a:stretch>
                  <a:fillRect l="-1171" b="-27660"/>
                </a:stretch>
              </a:blipFill>
            </p:spPr>
            <p:txBody>
              <a:bodyPr/>
              <a:lstStyle/>
              <a:p>
                <a:r>
                  <a:rPr lang="en-US">
                    <a:noFill/>
                  </a:rPr>
                  <a:t> </a:t>
                </a:r>
              </a:p>
            </p:txBody>
          </p:sp>
        </mc:Fallback>
      </mc:AlternateContent>
      <p:pic>
        <p:nvPicPr>
          <p:cNvPr id="9" name="Picture 8"/>
          <p:cNvPicPr>
            <a:picLocks noChangeAspect="1"/>
          </p:cNvPicPr>
          <p:nvPr/>
        </p:nvPicPr>
        <p:blipFill>
          <a:blip r:embed="rId10"/>
          <a:stretch>
            <a:fillRect/>
          </a:stretch>
        </p:blipFill>
        <p:spPr>
          <a:xfrm>
            <a:off x="16822150" y="405125"/>
            <a:ext cx="894346" cy="1516880"/>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1220091" y="8352592"/>
                <a:ext cx="14008643" cy="677108"/>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sSup>
                        <m:sSupPr>
                          <m:ctrlPr>
                            <a:rPr lang="en-US" sz="3800" i="1" smtClean="0">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9</m:t>
                          </m:r>
                          <m:r>
                            <a:rPr lang="en-US" sz="3800" b="0" i="1" smtClean="0">
                              <a:solidFill>
                                <a:prstClr val="black"/>
                              </a:solidFill>
                              <a:latin typeface="Cambria Math" panose="02040503050406030204" pitchFamily="18" charset="0"/>
                              <a:cs typeface="Arial" panose="020B0604020202020204" pitchFamily="34" charset="0"/>
                            </a:rPr>
                            <m:t>.1</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−3</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.1</m:t>
                          </m:r>
                        </m:e>
                        <m:sup>
                          <m:r>
                            <a:rPr lang="en-US" sz="3800" i="1">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m:t>
                      </m:r>
                      <m:d>
                        <m:dPr>
                          <m:ctrlPr>
                            <a:rPr lang="en-US" sz="3800" b="0" i="1" smtClean="0">
                              <a:solidFill>
                                <a:prstClr val="black"/>
                              </a:solidFill>
                              <a:latin typeface="Cambria Math" panose="02040503050406030204" pitchFamily="18" charset="0"/>
                              <a:cs typeface="Arial" panose="020B0604020202020204" pitchFamily="34" charset="0"/>
                            </a:rPr>
                          </m:ctrlPr>
                        </m:dPr>
                        <m:e>
                          <m:r>
                            <a:rPr lang="en-US" sz="3800" b="0" i="1" smtClean="0">
                              <a:solidFill>
                                <a:prstClr val="black"/>
                              </a:solidFill>
                              <a:latin typeface="Cambria Math" panose="02040503050406030204" pitchFamily="18" charset="0"/>
                              <a:cs typeface="Arial" panose="020B0604020202020204" pitchFamily="34" charset="0"/>
                            </a:rPr>
                            <m:t>−2</m:t>
                          </m:r>
                        </m:e>
                      </m:d>
                      <m:r>
                        <a:rPr lang="en-US" sz="3800" i="1">
                          <a:solidFill>
                            <a:prstClr val="black"/>
                          </a:solidFill>
                          <a:latin typeface="Cambria Math" panose="02040503050406030204" pitchFamily="18" charset="0"/>
                          <a:cs typeface="Arial" panose="020B0604020202020204" pitchFamily="34" charset="0"/>
                        </a:rPr>
                        <m:t>+14</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.1</m:t>
                          </m:r>
                        </m:e>
                        <m:sup>
                          <m:r>
                            <a:rPr lang="en-US" sz="3800" i="1">
                              <a:solidFill>
                                <a:prstClr val="black"/>
                              </a:solidFill>
                              <a:latin typeface="Cambria Math" panose="02040503050406030204" pitchFamily="18" charset="0"/>
                              <a:cs typeface="Arial" panose="020B0604020202020204" pitchFamily="34" charset="0"/>
                            </a:rPr>
                            <m:t>3</m:t>
                          </m:r>
                        </m:sup>
                      </m:sSup>
                      <m:sSup>
                        <m:sSupPr>
                          <m:ctrlPr>
                            <a:rPr lang="en-US" sz="3800" i="1">
                              <a:solidFill>
                                <a:prstClr val="black"/>
                              </a:solidFill>
                              <a:latin typeface="Cambria Math" panose="02040503050406030204" pitchFamily="18" charset="0"/>
                              <a:cs typeface="Arial" panose="020B0604020202020204" pitchFamily="34" charset="0"/>
                            </a:rPr>
                          </m:ctrlPr>
                        </m:sSupPr>
                        <m:e>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−2</m:t>
                              </m:r>
                            </m:e>
                          </m:d>
                        </m:e>
                        <m:sup>
                          <m:r>
                            <a:rPr lang="en-US" sz="3800" i="1">
                              <a:solidFill>
                                <a:prstClr val="black"/>
                              </a:solidFill>
                              <a:latin typeface="Cambria Math" panose="02040503050406030204" pitchFamily="18" charset="0"/>
                              <a:cs typeface="Arial" panose="020B0604020202020204" pitchFamily="34" charset="0"/>
                            </a:rPr>
                            <m:t>2</m:t>
                          </m:r>
                        </m:sup>
                      </m:sSup>
                      <m:r>
                        <a:rPr lang="en-US" sz="380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5</m:t>
                      </m:r>
                      <m:r>
                        <a:rPr lang="en-US" sz="3800" b="0" i="1" smtClean="0">
                          <a:solidFill>
                            <a:prstClr val="black"/>
                          </a:solidFill>
                          <a:latin typeface="Cambria Math" panose="02040503050406030204" pitchFamily="18" charset="0"/>
                          <a:cs typeface="Arial" panose="020B0604020202020204" pitchFamily="34" charset="0"/>
                        </a:rPr>
                        <m:t>.1</m:t>
                      </m:r>
                      <m:sSup>
                        <m:sSupPr>
                          <m:ctrlPr>
                            <a:rPr lang="en-US" sz="3800" i="1">
                              <a:solidFill>
                                <a:prstClr val="black"/>
                              </a:solidFill>
                              <a:latin typeface="Cambria Math" panose="02040503050406030204" pitchFamily="18" charset="0"/>
                              <a:cs typeface="Arial" panose="020B0604020202020204" pitchFamily="34" charset="0"/>
                            </a:rPr>
                          </m:ctrlPr>
                        </m:sSupPr>
                        <m:e>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−2</m:t>
                              </m:r>
                            </m:e>
                          </m:d>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m:t>
                      </m:r>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−2</m:t>
                          </m:r>
                        </m:e>
                      </m:d>
                      <m:r>
                        <a:rPr lang="en-US" sz="3800" i="1">
                          <a:solidFill>
                            <a:prstClr val="black"/>
                          </a:solidFill>
                          <a:latin typeface="Cambria Math" panose="02040503050406030204" pitchFamily="18" charset="0"/>
                          <a:cs typeface="Arial" panose="020B0604020202020204" pitchFamily="34" charset="0"/>
                        </a:rPr>
                        <m:t>−118</m:t>
                      </m:r>
                      <m:r>
                        <a:rPr lang="en-US" sz="3800" b="0" i="0" smtClean="0">
                          <a:solidFill>
                            <a:prstClr val="black"/>
                          </a:solidFill>
                          <a:latin typeface="Cambria Math" panose="02040503050406030204" pitchFamily="18" charset="0"/>
                          <a:cs typeface="Arial" panose="020B0604020202020204" pitchFamily="34" charset="0"/>
                        </a:rPr>
                        <m:t>=−25</m:t>
                      </m:r>
                    </m:oMath>
                  </m:oMathPara>
                </a14:m>
                <a:endParaRPr lang="en-US" sz="3800" smtClean="0">
                  <a:solidFill>
                    <a:prstClr val="black"/>
                  </a:solidFill>
                  <a:latin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220091" y="8352592"/>
                <a:ext cx="14008643" cy="677108"/>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23293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3" dur="500"/>
                                        <p:tgtEl>
                                          <p:spTgt spid="8">
                                            <p:txEl>
                                              <p:pRg st="0" end="0"/>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566686" y="876300"/>
            <a:ext cx="16959314" cy="85344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p:cNvSpPr/>
          <p:nvPr/>
        </p:nvSpPr>
        <p:spPr>
          <a:xfrm rot="8409562">
            <a:off x="16220974" y="429051"/>
            <a:ext cx="1517706" cy="1852539"/>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 xmlns:asvg="http://schemas.microsoft.com/office/drawing/2016/SVG/main" r:embed="rId6"/>
                </a:ext>
              </a:extLst>
            </a:blip>
            <a:stretch>
              <a:fillRect r="-53085"/>
            </a:stretch>
          </a:blipFill>
        </p:spPr>
      </p:sp>
      <p:sp>
        <p:nvSpPr>
          <p:cNvPr id="15" name="Rounded Rectangle 14"/>
          <p:cNvSpPr/>
          <p:nvPr/>
        </p:nvSpPr>
        <p:spPr>
          <a:xfrm>
            <a:off x="7816417" y="1432779"/>
            <a:ext cx="2459855" cy="114300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b="1" smtClean="0">
                <a:latin typeface="Arial" panose="020B0604020202020204" pitchFamily="34" charset="0"/>
                <a:cs typeface="Arial" panose="020B0604020202020204" pitchFamily="34" charset="0"/>
              </a:rPr>
              <a:t>Ví dụ</a:t>
            </a:r>
            <a:endParaRPr lang="en-US" sz="4000" b="1">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Rectangle 15"/>
              <p:cNvSpPr/>
              <p:nvPr/>
            </p:nvSpPr>
            <p:spPr>
              <a:xfrm>
                <a:off x="914400" y="2857500"/>
                <a:ext cx="16298818" cy="5868273"/>
              </a:xfrm>
              <a:prstGeom prst="rect">
                <a:avLst/>
              </a:prstGeom>
            </p:spPr>
            <p:txBody>
              <a:bodyPr wrap="square">
                <a:spAutoFit/>
              </a:bodyPr>
              <a:lstStyle/>
              <a:p>
                <a:pPr algn="just">
                  <a:lnSpc>
                    <a:spcPct val="150000"/>
                  </a:lnSpc>
                  <a:spcAft>
                    <a:spcPts val="800"/>
                  </a:spcAft>
                </a:pPr>
                <a:r>
                  <a:rPr lang="nl-NL" sz="3900">
                    <a:solidFill>
                      <a:srgbClr val="000000"/>
                    </a:solidFill>
                    <a:latin typeface="Arial" panose="020B0604020202020204" pitchFamily="34" charset="0"/>
                    <a:ea typeface="Calibri" panose="020F0502020204030204" pitchFamily="34" charset="0"/>
                    <a:cs typeface="Arial" panose="020B0604020202020204" pitchFamily="34" charset="0"/>
                  </a:rPr>
                  <a:t>Cho đa thức:</a:t>
                </a:r>
                <a:endParaRPr lang="en-US" sz="39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Aft>
                    <a:spcPts val="800"/>
                  </a:spcAft>
                </a:pPr>
                <a14:m>
                  <m:oMath xmlns:m="http://schemas.openxmlformats.org/officeDocument/2006/math">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T</m:t>
                    </m:r>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9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9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xy</m:t>
                    </m:r>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oMath>
                </a14:m>
                <a:r>
                  <a:rPr lang="nl-NL" sz="39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390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U</m:t>
                    </m:r>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9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9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xy</m:t>
                    </m:r>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r>
                      <a:rPr lang="nl-NL"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en-US" sz="39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3900">
                    <a:solidFill>
                      <a:srgbClr val="000000"/>
                    </a:solidFill>
                    <a:effectLst/>
                    <a:latin typeface="Arial" panose="020B0604020202020204" pitchFamily="34" charset="0"/>
                    <a:ea typeface="Calibri" panose="020F0502020204030204" pitchFamily="34" charset="0"/>
                    <a:cs typeface="Arial" panose="020B0604020202020204" pitchFamily="34" charset="0"/>
                  </a:rPr>
                  <a:t>Tìm đa thức R; S; V sao cho:</a:t>
                </a:r>
                <a:endParaRPr lang="en-US" sz="39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3900">
                    <a:solidFill>
                      <a:srgbClr val="000000"/>
                    </a:solidFill>
                    <a:effectLst/>
                    <a:latin typeface="Arial" panose="020B0604020202020204" pitchFamily="34" charset="0"/>
                    <a:ea typeface="Calibri" panose="020F0502020204030204" pitchFamily="34" charset="0"/>
                    <a:cs typeface="Arial" panose="020B0604020202020204" pitchFamily="34" charset="0"/>
                  </a:rPr>
                  <a:t>a) S – U = T</a:t>
                </a:r>
                <a:endParaRPr lang="en-US" sz="39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3900">
                    <a:solidFill>
                      <a:srgbClr val="000000"/>
                    </a:solidFill>
                    <a:effectLst/>
                    <a:latin typeface="Arial" panose="020B0604020202020204" pitchFamily="34" charset="0"/>
                    <a:ea typeface="Calibri" panose="020F0502020204030204" pitchFamily="34" charset="0"/>
                    <a:cs typeface="Arial" panose="020B0604020202020204" pitchFamily="34" charset="0"/>
                  </a:rPr>
                  <a:t>b) T + V = U</a:t>
                </a:r>
                <a:endParaRPr lang="en-US" sz="39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3900">
                    <a:solidFill>
                      <a:srgbClr val="000000"/>
                    </a:solidFill>
                    <a:effectLst/>
                    <a:latin typeface="Arial" panose="020B0604020202020204" pitchFamily="34" charset="0"/>
                    <a:ea typeface="Calibri" panose="020F0502020204030204" pitchFamily="34" charset="0"/>
                    <a:cs typeface="Arial" panose="020B0604020202020204" pitchFamily="34" charset="0"/>
                  </a:rPr>
                  <a:t>c) R – (T – U) = </a:t>
                </a:r>
                <a14:m>
                  <m:oMath xmlns:m="http://schemas.openxmlformats.org/officeDocument/2006/math">
                    <m: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39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xy</m:t>
                    </m:r>
                    <m: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9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en-US" sz="39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39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914400" y="2857500"/>
                <a:ext cx="16298818" cy="5868273"/>
              </a:xfrm>
              <a:prstGeom prst="rect">
                <a:avLst/>
              </a:prstGeom>
              <a:blipFill>
                <a:blip r:embed="rId7"/>
                <a:stretch>
                  <a:fillRect l="-1272" b="-3742"/>
                </a:stretch>
              </a:blipFill>
            </p:spPr>
            <p:txBody>
              <a:bodyPr/>
              <a:lstStyle/>
              <a:p>
                <a:r>
                  <a:rPr lang="en-US">
                    <a:noFill/>
                  </a:rPr>
                  <a:t> </a:t>
                </a:r>
              </a:p>
            </p:txBody>
          </p:sp>
        </mc:Fallback>
      </mc:AlternateContent>
      <p:grpSp>
        <p:nvGrpSpPr>
          <p:cNvPr id="17" name="Group 16"/>
          <p:cNvGrpSpPr/>
          <p:nvPr/>
        </p:nvGrpSpPr>
        <p:grpSpPr>
          <a:xfrm>
            <a:off x="14020800" y="5943163"/>
            <a:ext cx="3756783" cy="4277092"/>
            <a:chOff x="14370630" y="319387"/>
            <a:chExt cx="3756783" cy="4277092"/>
          </a:xfrm>
        </p:grpSpPr>
        <p:sp>
          <p:nvSpPr>
            <p:cNvPr id="18" name="Oval Callout 17"/>
            <p:cNvSpPr/>
            <p:nvPr/>
          </p:nvSpPr>
          <p:spPr>
            <a:xfrm>
              <a:off x="14370630" y="319387"/>
              <a:ext cx="3756783" cy="1807695"/>
            </a:xfrm>
            <a:prstGeom prst="wedgeEllipseCallout">
              <a:avLst>
                <a:gd name="adj1" fmla="val 4361"/>
                <a:gd name="adj2" fmla="val 63388"/>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t>Thảo</a:t>
              </a:r>
              <a:r>
                <a:rPr kumimoji="0" lang="en-US" sz="3800" b="1" i="0" u="none" strike="noStrike" kern="1200" cap="none" spc="0" normalizeH="0" noProof="0" smtClean="0">
                  <a:ln>
                    <a:noFill/>
                  </a:ln>
                  <a:solidFill>
                    <a:schemeClr val="bg1"/>
                  </a:solidFill>
                  <a:effectLst/>
                  <a:uLnTx/>
                  <a:uFillTx/>
                  <a:latin typeface="Arial" panose="020B0604020202020204" pitchFamily="34" charset="0"/>
                  <a:ea typeface="+mn-ea"/>
                  <a:cs typeface="+mn-cs"/>
                </a:rPr>
                <a:t> luận nhóm</a:t>
              </a:r>
              <a:endParaRPr kumimoji="0" lang="en-US" sz="3800" b="1" i="0" u="none" strike="noStrike" kern="1200" cap="none" spc="0" normalizeH="0" baseline="0" noProof="0" dirty="0">
                <a:ln>
                  <a:noFill/>
                </a:ln>
                <a:solidFill>
                  <a:schemeClr val="bg1"/>
                </a:solidFill>
                <a:effectLst/>
                <a:uLnTx/>
                <a:uFillTx/>
                <a:latin typeface="Calibri"/>
                <a:ea typeface="+mn-ea"/>
                <a:cs typeface="+mn-cs"/>
              </a:endParaRPr>
            </a:p>
          </p:txBody>
        </p:sp>
        <p:pic>
          <p:nvPicPr>
            <p:cNvPr id="19" name="Picture 18"/>
            <p:cNvPicPr>
              <a:picLocks noChangeAspect="1"/>
            </p:cNvPicPr>
            <p:nvPr/>
          </p:nvPicPr>
          <p:blipFill>
            <a:blip r:embed="rId8"/>
            <a:stretch>
              <a:fillRect/>
            </a:stretch>
          </p:blipFill>
          <p:spPr>
            <a:xfrm>
              <a:off x="15026152" y="2378764"/>
              <a:ext cx="2987127" cy="2217715"/>
            </a:xfrm>
            <a:prstGeom prst="rect">
              <a:avLst/>
            </a:prstGeom>
          </p:spPr>
        </p:pic>
      </p:grpSp>
      <p:pic>
        <p:nvPicPr>
          <p:cNvPr id="21" name="Picture 20"/>
          <p:cNvPicPr>
            <a:picLocks noChangeAspect="1"/>
          </p:cNvPicPr>
          <p:nvPr/>
        </p:nvPicPr>
        <p:blipFill>
          <a:blip r:embed="rId9"/>
          <a:stretch>
            <a:fillRect/>
          </a:stretch>
        </p:blipFill>
        <p:spPr>
          <a:xfrm rot="2520112">
            <a:off x="467202" y="713744"/>
            <a:ext cx="1636554" cy="1569139"/>
          </a:xfrm>
          <a:prstGeom prst="rect">
            <a:avLst/>
          </a:prstGeom>
        </p:spPr>
      </p:pic>
    </p:spTree>
    <p:extLst>
      <p:ext uri="{BB962C8B-B14F-4D97-AF65-F5344CB8AC3E}">
        <p14:creationId xmlns:p14="http://schemas.microsoft.com/office/powerpoint/2010/main" val="2932041832"/>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sp>
        <p:nvSpPr>
          <p:cNvPr id="3" name="Freeform 3"/>
          <p:cNvSpPr/>
          <p:nvPr/>
        </p:nvSpPr>
        <p:spPr>
          <a:xfrm>
            <a:off x="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a:stretch>
          </a:blipFill>
        </p:spPr>
      </p:sp>
      <p:grpSp>
        <p:nvGrpSpPr>
          <p:cNvPr id="4" name="Group 4"/>
          <p:cNvGrpSpPr/>
          <p:nvPr/>
        </p:nvGrpSpPr>
        <p:grpSpPr>
          <a:xfrm>
            <a:off x="566686" y="876300"/>
            <a:ext cx="16959314" cy="8534400"/>
            <a:chOff x="0" y="0"/>
            <a:chExt cx="3988628" cy="1984694"/>
          </a:xfrm>
        </p:grpSpPr>
        <p:sp>
          <p:nvSpPr>
            <p:cNvPr id="5" name="Freeform 5"/>
            <p:cNvSpPr/>
            <p:nvPr/>
          </p:nvSpPr>
          <p:spPr>
            <a:xfrm>
              <a:off x="0" y="0"/>
              <a:ext cx="3988629" cy="1984694"/>
            </a:xfrm>
            <a:custGeom>
              <a:avLst/>
              <a:gdLst/>
              <a:ahLst/>
              <a:cxnLst/>
              <a:rect l="l" t="t" r="r" b="b"/>
              <a:pathLst>
                <a:path w="3988629" h="1984694">
                  <a:moveTo>
                    <a:pt x="26072" y="0"/>
                  </a:moveTo>
                  <a:lnTo>
                    <a:pt x="3962557" y="0"/>
                  </a:lnTo>
                  <a:cubicBezTo>
                    <a:pt x="3976956" y="0"/>
                    <a:pt x="3988629" y="11673"/>
                    <a:pt x="3988629" y="26072"/>
                  </a:cubicBezTo>
                  <a:lnTo>
                    <a:pt x="3988629" y="1958623"/>
                  </a:lnTo>
                  <a:cubicBezTo>
                    <a:pt x="3988629" y="1965537"/>
                    <a:pt x="3985882" y="1972169"/>
                    <a:pt x="3980992" y="1977058"/>
                  </a:cubicBezTo>
                  <a:cubicBezTo>
                    <a:pt x="3976103" y="1981947"/>
                    <a:pt x="3969472" y="1984694"/>
                    <a:pt x="3962557" y="1984694"/>
                  </a:cubicBezTo>
                  <a:lnTo>
                    <a:pt x="26072" y="1984694"/>
                  </a:lnTo>
                  <a:cubicBezTo>
                    <a:pt x="11673" y="1984694"/>
                    <a:pt x="0" y="1973021"/>
                    <a:pt x="0" y="1958623"/>
                  </a:cubicBezTo>
                  <a:lnTo>
                    <a:pt x="0" y="26072"/>
                  </a:lnTo>
                  <a:cubicBezTo>
                    <a:pt x="0" y="11673"/>
                    <a:pt x="11673" y="0"/>
                    <a:pt x="26072" y="0"/>
                  </a:cubicBezTo>
                  <a:close/>
                </a:path>
              </a:pathLst>
            </a:custGeom>
            <a:solidFill>
              <a:srgbClr val="FFFFFF"/>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p:cNvSpPr/>
          <p:nvPr/>
        </p:nvSpPr>
        <p:spPr>
          <a:xfrm rot="8409562">
            <a:off x="16220974" y="429051"/>
            <a:ext cx="1517706" cy="1852539"/>
          </a:xfrm>
          <a:custGeom>
            <a:avLst/>
            <a:gdLst/>
            <a:ahLst/>
            <a:cxnLst/>
            <a:rect l="l" t="t" r="r" b="b"/>
            <a:pathLst>
              <a:path w="1565972" h="2271412">
                <a:moveTo>
                  <a:pt x="0" y="0"/>
                </a:moveTo>
                <a:lnTo>
                  <a:pt x="1565972" y="0"/>
                </a:lnTo>
                <a:lnTo>
                  <a:pt x="1565972" y="2271412"/>
                </a:lnTo>
                <a:lnTo>
                  <a:pt x="0" y="2271412"/>
                </a:lnTo>
                <a:lnTo>
                  <a:pt x="0" y="0"/>
                </a:lnTo>
                <a:close/>
              </a:path>
            </a:pathLst>
          </a:custGeom>
          <a:blipFill>
            <a:blip r:embed="rId3">
              <a:extLst>
                <a:ext uri="{96DAC541-7B7A-43D3-8B79-37D633B846F1}">
                  <asvg:svgBlip xmlns="" xmlns:asvg="http://schemas.microsoft.com/office/drawing/2016/SVG/main" r:embed="rId6"/>
                </a:ext>
              </a:extLst>
            </a:blip>
            <a:stretch>
              <a:fillRect r="-53085"/>
            </a:stretch>
          </a:blipFill>
        </p:spPr>
      </p:sp>
      <p:pic>
        <p:nvPicPr>
          <p:cNvPr id="21" name="Picture 20"/>
          <p:cNvPicPr>
            <a:picLocks noChangeAspect="1"/>
          </p:cNvPicPr>
          <p:nvPr/>
        </p:nvPicPr>
        <p:blipFill>
          <a:blip r:embed="rId7"/>
          <a:stretch>
            <a:fillRect/>
          </a:stretch>
        </p:blipFill>
        <p:spPr>
          <a:xfrm rot="2520112">
            <a:off x="16293656" y="8714744"/>
            <a:ext cx="1636554" cy="1569139"/>
          </a:xfrm>
          <a:prstGeom prst="rect">
            <a:avLst/>
          </a:prstGeom>
        </p:spPr>
      </p:pic>
      <p:grpSp>
        <p:nvGrpSpPr>
          <p:cNvPr id="14" name="Group 13"/>
          <p:cNvGrpSpPr/>
          <p:nvPr/>
        </p:nvGrpSpPr>
        <p:grpSpPr>
          <a:xfrm>
            <a:off x="8534400" y="1181100"/>
            <a:ext cx="1825661" cy="967947"/>
            <a:chOff x="1219200" y="4746458"/>
            <a:chExt cx="1825661" cy="967947"/>
          </a:xfrm>
        </p:grpSpPr>
        <p:sp>
          <p:nvSpPr>
            <p:cNvPr id="20" name="Oval Callout 19"/>
            <p:cNvSpPr/>
            <p:nvPr/>
          </p:nvSpPr>
          <p:spPr>
            <a:xfrm>
              <a:off x="1219200" y="4746458"/>
              <a:ext cx="1825661" cy="967947"/>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p:cNvSpPr txBox="1"/>
            <p:nvPr/>
          </p:nvSpPr>
          <p:spPr>
            <a:xfrm>
              <a:off x="1486355" y="4886383"/>
              <a:ext cx="1524000" cy="677108"/>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r>
                <a:rPr kumimoji="0" lang="en-US" sz="3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pSp>
      <mc:AlternateContent xmlns:mc="http://schemas.openxmlformats.org/markup-compatibility/2006" xmlns:a14="http://schemas.microsoft.com/office/drawing/2010/main">
        <mc:Choice Requires="a14">
          <p:sp>
            <p:nvSpPr>
              <p:cNvPr id="7" name="Rectangle 6"/>
              <p:cNvSpPr/>
              <p:nvPr/>
            </p:nvSpPr>
            <p:spPr>
              <a:xfrm>
                <a:off x="804910" y="2721501"/>
                <a:ext cx="16949690" cy="3031599"/>
              </a:xfrm>
              <a:prstGeom prst="rect">
                <a:avLst/>
              </a:prstGeom>
            </p:spPr>
            <p:txBody>
              <a:bodyPr wrap="square">
                <a:spAutoFit/>
              </a:bodyPr>
              <a:lstStyle/>
              <a:p>
                <a:pPr algn="just">
                  <a:lnSpc>
                    <a:spcPct val="150000"/>
                  </a:lnSpc>
                  <a:spcAft>
                    <a:spcPts val="800"/>
                  </a:spcAft>
                </a:pPr>
                <a:r>
                  <a:rPr lang="en-US" sz="3800" smtClean="0">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m:rPr>
                        <m:sty m:val="p"/>
                      </m:rPr>
                      <a:rPr lang="en-US" sz="3800" i="0" smtClean="0">
                        <a:latin typeface="Cambria Math" panose="02040503050406030204" pitchFamily="18" charset="0"/>
                        <a:ea typeface="Arial" panose="020B0604020202020204" pitchFamily="34" charset="0"/>
                        <a:cs typeface="Arial" panose="020B0604020202020204" pitchFamily="34" charset="0"/>
                      </a:rPr>
                      <m:t>S</m:t>
                    </m:r>
                    <m:r>
                      <a:rPr lang="en-US" sz="3800" b="0" i="0" smtClean="0">
                        <a:latin typeface="Cambria Math" panose="02040503050406030204" pitchFamily="18" charset="0"/>
                        <a:ea typeface="Arial" panose="020B0604020202020204" pitchFamily="34" charset="0"/>
                        <a:cs typeface="Arial" panose="020B0604020202020204" pitchFamily="34" charset="0"/>
                      </a:rPr>
                      <m:t>−</m:t>
                    </m:r>
                    <m:r>
                      <m:rPr>
                        <m:sty m:val="p"/>
                      </m:rPr>
                      <a:rPr lang="en-US" sz="3800" i="0" smtClean="0">
                        <a:latin typeface="Cambria Math" panose="02040503050406030204" pitchFamily="18" charset="0"/>
                        <a:ea typeface="Arial" panose="020B0604020202020204" pitchFamily="34" charset="0"/>
                        <a:cs typeface="Arial" panose="020B0604020202020204" pitchFamily="34" charset="0"/>
                      </a:rPr>
                      <m:t>U</m:t>
                    </m:r>
                    <m:r>
                      <a:rPr lang="en-US" sz="3800" i="0" smtClean="0">
                        <a:latin typeface="Cambria Math" panose="02040503050406030204" pitchFamily="18" charset="0"/>
                        <a:ea typeface="Arial" panose="020B0604020202020204" pitchFamily="34" charset="0"/>
                        <a:cs typeface="Arial" panose="020B0604020202020204" pitchFamily="34" charset="0"/>
                      </a:rPr>
                      <m:t>=</m:t>
                    </m:r>
                    <m:r>
                      <m:rPr>
                        <m:sty m:val="p"/>
                      </m:rPr>
                      <a:rPr lang="en-US" sz="3800" i="0" smtClean="0">
                        <a:latin typeface="Cambria Math" panose="02040503050406030204" pitchFamily="18" charset="0"/>
                        <a:ea typeface="Arial" panose="020B0604020202020204" pitchFamily="34" charset="0"/>
                        <a:cs typeface="Arial" panose="020B0604020202020204" pitchFamily="34" charset="0"/>
                      </a:rPr>
                      <m:t>T</m:t>
                    </m:r>
                    <m:r>
                      <a:rPr lang="en-US" sz="3800" b="0" i="0" smtClean="0">
                        <a:latin typeface="Cambria Math" panose="02040503050406030204" pitchFamily="18" charset="0"/>
                        <a:ea typeface="Arial" panose="020B0604020202020204" pitchFamily="34" charset="0"/>
                        <a:cs typeface="Arial" panose="020B0604020202020204" pitchFamily="34" charset="0"/>
                      </a:rPr>
                      <m:t>⇒</m:t>
                    </m:r>
                    <m:r>
                      <m:rPr>
                        <m:sty m:val="p"/>
                      </m:rPr>
                      <a:rPr lang="en-US" sz="3800" i="0" smtClean="0">
                        <a:latin typeface="Cambria Math" panose="02040503050406030204" pitchFamily="18" charset="0"/>
                        <a:ea typeface="Arial" panose="020B0604020202020204" pitchFamily="34" charset="0"/>
                        <a:cs typeface="Arial" panose="020B0604020202020204" pitchFamily="34" charset="0"/>
                      </a:rPr>
                      <m:t>S</m:t>
                    </m:r>
                    <m:r>
                      <a:rPr lang="en-US" sz="3800" i="0" smtClean="0">
                        <a:latin typeface="Cambria Math" panose="02040503050406030204" pitchFamily="18" charset="0"/>
                        <a:ea typeface="Arial" panose="020B0604020202020204" pitchFamily="34" charset="0"/>
                        <a:cs typeface="Arial" panose="020B0604020202020204" pitchFamily="34" charset="0"/>
                      </a:rPr>
                      <m:t>=</m:t>
                    </m:r>
                    <m:r>
                      <m:rPr>
                        <m:sty m:val="p"/>
                      </m:rPr>
                      <a:rPr lang="en-US" sz="3800" i="0" smtClean="0">
                        <a:latin typeface="Cambria Math" panose="02040503050406030204" pitchFamily="18" charset="0"/>
                        <a:ea typeface="Arial" panose="020B0604020202020204" pitchFamily="34" charset="0"/>
                        <a:cs typeface="Arial" panose="020B0604020202020204" pitchFamily="34" charset="0"/>
                      </a:rPr>
                      <m:t>T</m:t>
                    </m:r>
                    <m:r>
                      <a:rPr lang="en-US" sz="3800" b="0" i="0" smtClean="0">
                        <a:latin typeface="Cambria Math" panose="02040503050406030204" pitchFamily="18" charset="0"/>
                        <a:ea typeface="Arial" panose="020B0604020202020204" pitchFamily="34" charset="0"/>
                        <a:cs typeface="Arial" panose="020B0604020202020204" pitchFamily="34" charset="0"/>
                      </a:rPr>
                      <m:t>+</m:t>
                    </m:r>
                    <m:r>
                      <m:rPr>
                        <m:sty m:val="p"/>
                      </m:rPr>
                      <a:rPr lang="en-US" sz="3800" i="0" smtClean="0">
                        <a:latin typeface="Cambria Math" panose="02040503050406030204" pitchFamily="18" charset="0"/>
                        <a:ea typeface="Arial" panose="020B0604020202020204" pitchFamily="34" charset="0"/>
                        <a:cs typeface="Arial" panose="020B0604020202020204" pitchFamily="34" charset="0"/>
                      </a:rPr>
                      <m:t>U</m:t>
                    </m:r>
                  </m:oMath>
                </a14:m>
                <a:endParaRPr lang="en-US" sz="3800">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3800" smtClean="0">
                    <a:effectLst/>
                    <a:ea typeface="Arial" panose="020B060402020202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T</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U</m:t>
                    </m:r>
                    <m:r>
                      <a:rPr lang="en-US" sz="3800">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3800">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y</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xy</m:t>
                        </m:r>
                        <m:r>
                          <a:rPr lang="en-US" sz="3800">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5</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y</m:t>
                        </m:r>
                        <m:r>
                          <a:rPr lang="en-US" sz="3800">
                            <a:effectLst/>
                            <a:latin typeface="Cambria Math" panose="02040503050406030204" pitchFamily="18" charset="0"/>
                            <a:ea typeface="Arial" panose="020B0604020202020204" pitchFamily="34" charset="0"/>
                            <a:cs typeface="Times New Roman" panose="02020603050405020304" pitchFamily="18" charset="0"/>
                          </a:rPr>
                          <m:t>+3</m:t>
                        </m:r>
                      </m:e>
                    </m:d>
                    <m:r>
                      <a:rPr lang="en-US" sz="3800">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y</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xy</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y</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3)</m:t>
                    </m:r>
                  </m:oMath>
                </a14:m>
                <a:r>
                  <a:rPr lang="en-US" sz="3800">
                    <a:effectLst/>
                    <a:latin typeface="Arial" panose="020B0604020202020204" pitchFamily="34" charset="0"/>
                    <a:ea typeface="Arial" panose="020B0604020202020204" pitchFamily="34" charset="0"/>
                    <a:cs typeface="Arial" panose="020B0604020202020204" pitchFamily="34" charset="0"/>
                  </a:rPr>
                  <a:t> </a:t>
                </a:r>
              </a:p>
              <a:p>
                <a:pPr algn="just">
                  <a:lnSpc>
                    <a:spcPct val="150000"/>
                  </a:lnSpc>
                  <a:spcAft>
                    <a:spcPts val="800"/>
                  </a:spcAft>
                </a:pPr>
                <a:r>
                  <a:rPr lang="en-US" sz="3800" smtClean="0">
                    <a:effectLst/>
                    <a:ea typeface="Arial" panose="020B060402020202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S</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T</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U</m:t>
                    </m:r>
                    <m:r>
                      <a:rPr lang="en-US" sz="3800">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y</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effectLst/>
                        <a:latin typeface="Cambria Math" panose="02040503050406030204" pitchFamily="18" charset="0"/>
                        <a:ea typeface="Arial" panose="020B0604020202020204" pitchFamily="34" charset="0"/>
                        <a:cs typeface="Times New Roman" panose="02020603050405020304" pitchFamily="18" charset="0"/>
                      </a:rPr>
                      <m:t>+6</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xy</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y</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804910" y="2721501"/>
                <a:ext cx="16949690" cy="3031599"/>
              </a:xfrm>
              <a:prstGeom prst="rect">
                <a:avLst/>
              </a:prstGeom>
              <a:blipFill>
                <a:blip r:embed="rId8"/>
                <a:stretch>
                  <a:fillRect l="-11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81110" y="6134100"/>
                <a:ext cx="16873490" cy="2929007"/>
              </a:xfrm>
              <a:prstGeom prst="rect">
                <a:avLst/>
              </a:prstGeom>
            </p:spPr>
            <p:txBody>
              <a:bodyPr wrap="square">
                <a:spAutoFit/>
              </a:bodyPr>
              <a:lstStyle/>
              <a:p>
                <a:pPr lvl="0" algn="just">
                  <a:lnSpc>
                    <a:spcPct val="150000"/>
                  </a:lnSpc>
                  <a:spcAft>
                    <a:spcPts val="800"/>
                  </a:spcAft>
                </a:pPr>
                <a:r>
                  <a:rPr lang="en-US" sz="3800">
                    <a:solidFill>
                      <a:prstClr val="black"/>
                    </a:solidFill>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r>
                      <m:rPr>
                        <m:sty m:val="p"/>
                      </m:rP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T</m:t>
                    </m:r>
                    <m: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m:t>
                    </m:r>
                    <m:r>
                      <m:rPr>
                        <m:sty m:val="p"/>
                      </m:rP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V</m:t>
                    </m:r>
                    <m: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m:t>
                    </m:r>
                    <m:r>
                      <m:rPr>
                        <m:sty m:val="p"/>
                      </m:rP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U</m:t>
                    </m:r>
                    <m: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m:t>
                    </m:r>
                    <m:r>
                      <m:rPr>
                        <m:sty m:val="p"/>
                      </m:rP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V</m:t>
                    </m:r>
                    <m: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m:t>
                    </m:r>
                    <m:r>
                      <m:rPr>
                        <m:sty m:val="p"/>
                      </m:rP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U</m:t>
                    </m:r>
                    <m: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m:t>
                    </m:r>
                    <m:r>
                      <m:rPr>
                        <m:sty m:val="p"/>
                      </m:rPr>
                      <a:rPr lang="en-US" sz="3800">
                        <a:solidFill>
                          <a:prstClr val="black"/>
                        </a:solidFill>
                        <a:latin typeface="Cambria Math" panose="02040503050406030204" pitchFamily="18" charset="0"/>
                        <a:ea typeface="Arial" panose="020B0604020202020204" pitchFamily="34" charset="0"/>
                        <a:cs typeface="Arial" panose="020B0604020202020204" pitchFamily="34" charset="0"/>
                      </a:rPr>
                      <m:t>T</m:t>
                    </m:r>
                  </m:oMath>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Aft>
                    <a:spcPts val="800"/>
                  </a:spcAft>
                </a:pPr>
                <a14:m>
                  <m:oMath xmlns:m="http://schemas.openxmlformats.org/officeDocument/2006/math">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U</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d>
                      <m:d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xy</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e>
                    </m:d>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xy</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+3) </m:t>
                    </m:r>
                  </m:oMath>
                </a14:m>
                <a:r>
                  <a:rPr lang="en-US" sz="3800">
                    <a:solidFill>
                      <a:prstClr val="black"/>
                    </a:solidFill>
                    <a:latin typeface="Arial" panose="020B0604020202020204" pitchFamily="34" charset="0"/>
                    <a:ea typeface="Dotum" panose="020B0600000101010101" pitchFamily="34" charset="-127"/>
                    <a:cs typeface="Arial" panose="020B0604020202020204" pitchFamily="34" charset="0"/>
                  </a:rPr>
                  <a:t> </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Aft>
                    <a:spcPts val="800"/>
                  </a:spcAft>
                </a:pPr>
                <a:r>
                  <a:rPr lang="en-US" sz="3800">
                    <a:solidFill>
                      <a:prstClr val="black"/>
                    </a:solidFill>
                    <a:ea typeface="Arial" panose="020B0604020202020204" pitchFamily="34" charset="0"/>
                    <a:cs typeface="Times New Roman" panose="02020603050405020304" pitchFamily="18" charset="0"/>
                  </a:rPr>
                  <a:t>        </a:t>
                </a:r>
                <a14:m>
                  <m:oMath xmlns:m="http://schemas.openxmlformats.org/officeDocument/2006/math">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V</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xy</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+9</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oMath>
                </a14:m>
                <a:r>
                  <a:rPr lang="en-US" sz="3800">
                    <a:solidFill>
                      <a:prstClr val="black"/>
                    </a:solidFill>
                    <a:latin typeface="Arial" panose="020B0604020202020204" pitchFamily="34" charset="0"/>
                    <a:ea typeface="Dotum" panose="020B0600000101010101" pitchFamily="34" charset="-127"/>
                    <a:cs typeface="Arial" panose="020B0604020202020204" pitchFamily="34" charset="0"/>
                  </a:rPr>
                  <a:t> </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881110" y="6134100"/>
                <a:ext cx="16873490" cy="2929007"/>
              </a:xfrm>
              <a:prstGeom prst="rect">
                <a:avLst/>
              </a:prstGeom>
              <a:blipFill>
                <a:blip r:embed="rId9"/>
                <a:stretch>
                  <a:fillRect l="-1192"/>
                </a:stretch>
              </a:blipFill>
            </p:spPr>
            <p:txBody>
              <a:bodyPr/>
              <a:lstStyle/>
              <a:p>
                <a:r>
                  <a:rPr lang="en-US">
                    <a:noFill/>
                  </a:rPr>
                  <a:t> </a:t>
                </a:r>
              </a:p>
            </p:txBody>
          </p:sp>
        </mc:Fallback>
      </mc:AlternateContent>
    </p:spTree>
    <p:extLst>
      <p:ext uri="{BB962C8B-B14F-4D97-AF65-F5344CB8AC3E}">
        <p14:creationId xmlns:p14="http://schemas.microsoft.com/office/powerpoint/2010/main" val="1755437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down)">
                                      <p:cBhvr>
                                        <p:cTn id="16" dur="500"/>
                                        <p:tgtEl>
                                          <p:spTgt spid="7">
                                            <p:txEl>
                                              <p:pRg st="1" end="1"/>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9" dur="500"/>
                                        <p:tgtEl>
                                          <p:spTgt spid="8">
                                            <p:txEl>
                                              <p:pRg st="1" end="1"/>
                                            </p:txEl>
                                          </p:spTgt>
                                        </p:tgtEl>
                                      </p:cBhvr>
                                    </p:animEffect>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 calcmode="lin" valueType="num">
                                      <p:cBhvr>
                                        <p:cTn id="33"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1110</Words>
  <PresentationFormat>Custom</PresentationFormat>
  <Paragraphs>209</Paragraphs>
  <Slides>31</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Cambria Math</vt:lpstr>
      <vt:lpstr>Calibri</vt:lpstr>
      <vt:lpstr>Calibri Light</vt:lpstr>
      <vt:lpstr>Times New Roman</vt:lpstr>
      <vt:lpstr>Dotum</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dcterms:created xsi:type="dcterms:W3CDTF">2006-08-16T00:00:00Z</dcterms:created>
  <dcterms:modified xsi:type="dcterms:W3CDTF">2023-07-04T09:10:45Z</dcterms:modified>
  <dc:identifier>DAFnpnczi4g</dc:identifier>
</cp:coreProperties>
</file>