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9">
  <p:sldMasterIdLst>
    <p:sldMasterId id="2147483648" r:id="rId1"/>
    <p:sldMasterId id="2147483691" r:id="rId2"/>
  </p:sldMasterIdLst>
  <p:notesMasterIdLst>
    <p:notesMasterId r:id="rId26"/>
  </p:notesMasterIdLst>
  <p:handoutMasterIdLst>
    <p:handoutMasterId r:id="rId27"/>
  </p:handoutMasterIdLst>
  <p:sldIdLst>
    <p:sldId id="256" r:id="rId3"/>
    <p:sldId id="3282" r:id="rId4"/>
    <p:sldId id="295" r:id="rId5"/>
    <p:sldId id="3081" r:id="rId6"/>
    <p:sldId id="3082" r:id="rId7"/>
    <p:sldId id="3295" r:id="rId8"/>
    <p:sldId id="3296" r:id="rId9"/>
    <p:sldId id="3297" r:id="rId10"/>
    <p:sldId id="3289" r:id="rId11"/>
    <p:sldId id="3290" r:id="rId12"/>
    <p:sldId id="3298" r:id="rId13"/>
    <p:sldId id="3299" r:id="rId14"/>
    <p:sldId id="3301" r:id="rId15"/>
    <p:sldId id="3305" r:id="rId16"/>
    <p:sldId id="3306" r:id="rId17"/>
    <p:sldId id="3303" r:id="rId18"/>
    <p:sldId id="3304" r:id="rId19"/>
    <p:sldId id="3210" r:id="rId20"/>
    <p:sldId id="3212" r:id="rId21"/>
    <p:sldId id="3213" r:id="rId22"/>
    <p:sldId id="3308" r:id="rId23"/>
    <p:sldId id="3083" r:id="rId24"/>
    <p:sldId id="3226" r:id="rId25"/>
  </p:sldIdLst>
  <p:sldSz cx="12192000" cy="6858000"/>
  <p:notesSz cx="6858000" cy="9144000"/>
  <p:embeddedFontLst>
    <p:embeddedFont>
      <p:font typeface="Segoe Print" panose="02000600000000000000" pitchFamily="2" charset="0"/>
      <p:regular r:id="rId28"/>
      <p:bold r:id="rId29"/>
    </p:embeddedFont>
    <p:embeddedFont>
      <p:font typeface="字魂59号-创粗黑" panose="00000500000000000000" charset="-122"/>
      <p:regular r:id="rId30"/>
    </p:embeddedFont>
    <p:embeddedFont>
      <p:font typeface="Calibri" panose="020F0502020204030204" pitchFamily="34" charset="0"/>
      <p:regular r:id="rId31"/>
      <p:bold r:id="rId32"/>
      <p:italic r:id="rId33"/>
      <p:boldItalic r:id="rId34"/>
    </p:embeddedFont>
  </p:embeddedFontLst>
  <p:custDataLst>
    <p:tags r:id="rId35"/>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D34CD6"/>
    <a:srgbClr val="35B6B4"/>
    <a:srgbClr val="FF6600"/>
    <a:srgbClr val="84ACB6"/>
    <a:srgbClr val="9C51D9"/>
    <a:srgbClr val="FDDEEB"/>
    <a:srgbClr val="EB54E9"/>
    <a:srgbClr val="FFF789"/>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20" autoAdjust="0"/>
    <p:restoredTop sz="94660"/>
  </p:normalViewPr>
  <p:slideViewPr>
    <p:cSldViewPr snapToGrid="0">
      <p:cViewPr varScale="1">
        <p:scale>
          <a:sx n="69" d="100"/>
          <a:sy n="69" d="100"/>
        </p:scale>
        <p:origin x="348" y="44"/>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tags" Target="tags/tag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04/11/2024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04/11/2024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1</a:t>
            </a:fld>
            <a:endParaRPr lang="en-US"/>
          </a:p>
        </p:txBody>
      </p:sp>
    </p:spTree>
    <p:extLst>
      <p:ext uri="{BB962C8B-B14F-4D97-AF65-F5344CB8AC3E}">
        <p14:creationId xmlns:p14="http://schemas.microsoft.com/office/powerpoint/2010/main" val="779616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10</a:t>
            </a:fld>
            <a:endParaRPr lang="en-US"/>
          </a:p>
        </p:txBody>
      </p:sp>
    </p:spTree>
    <p:extLst>
      <p:ext uri="{BB962C8B-B14F-4D97-AF65-F5344CB8AC3E}">
        <p14:creationId xmlns:p14="http://schemas.microsoft.com/office/powerpoint/2010/main" val="2118058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11</a:t>
            </a:fld>
            <a:endParaRPr lang="en-US"/>
          </a:p>
        </p:txBody>
      </p:sp>
    </p:spTree>
    <p:extLst>
      <p:ext uri="{BB962C8B-B14F-4D97-AF65-F5344CB8AC3E}">
        <p14:creationId xmlns:p14="http://schemas.microsoft.com/office/powerpoint/2010/main" val="2355551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12</a:t>
            </a:fld>
            <a:endParaRPr lang="en-US"/>
          </a:p>
        </p:txBody>
      </p:sp>
    </p:spTree>
    <p:extLst>
      <p:ext uri="{BB962C8B-B14F-4D97-AF65-F5344CB8AC3E}">
        <p14:creationId xmlns:p14="http://schemas.microsoft.com/office/powerpoint/2010/main" val="127847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13</a:t>
            </a:fld>
            <a:endParaRPr lang="en-US"/>
          </a:p>
        </p:txBody>
      </p:sp>
    </p:spTree>
    <p:extLst>
      <p:ext uri="{BB962C8B-B14F-4D97-AF65-F5344CB8AC3E}">
        <p14:creationId xmlns:p14="http://schemas.microsoft.com/office/powerpoint/2010/main" val="2869769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14</a:t>
            </a:fld>
            <a:endParaRPr lang="en-US"/>
          </a:p>
        </p:txBody>
      </p:sp>
    </p:spTree>
    <p:extLst>
      <p:ext uri="{BB962C8B-B14F-4D97-AF65-F5344CB8AC3E}">
        <p14:creationId xmlns:p14="http://schemas.microsoft.com/office/powerpoint/2010/main" val="907347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15</a:t>
            </a:fld>
            <a:endParaRPr lang="en-US"/>
          </a:p>
        </p:txBody>
      </p:sp>
    </p:spTree>
    <p:extLst>
      <p:ext uri="{BB962C8B-B14F-4D97-AF65-F5344CB8AC3E}">
        <p14:creationId xmlns:p14="http://schemas.microsoft.com/office/powerpoint/2010/main" val="2799909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16</a:t>
            </a:fld>
            <a:endParaRPr lang="en-US"/>
          </a:p>
        </p:txBody>
      </p:sp>
    </p:spTree>
    <p:extLst>
      <p:ext uri="{BB962C8B-B14F-4D97-AF65-F5344CB8AC3E}">
        <p14:creationId xmlns:p14="http://schemas.microsoft.com/office/powerpoint/2010/main" val="2374093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17</a:t>
            </a:fld>
            <a:endParaRPr lang="en-US"/>
          </a:p>
        </p:txBody>
      </p:sp>
    </p:spTree>
    <p:extLst>
      <p:ext uri="{BB962C8B-B14F-4D97-AF65-F5344CB8AC3E}">
        <p14:creationId xmlns:p14="http://schemas.microsoft.com/office/powerpoint/2010/main" val="798217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18</a:t>
            </a:fld>
            <a:endParaRPr lang="en-US"/>
          </a:p>
        </p:txBody>
      </p:sp>
    </p:spTree>
    <p:extLst>
      <p:ext uri="{BB962C8B-B14F-4D97-AF65-F5344CB8AC3E}">
        <p14:creationId xmlns:p14="http://schemas.microsoft.com/office/powerpoint/2010/main" val="1957070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19</a:t>
            </a:fld>
            <a:endParaRPr lang="en-US"/>
          </a:p>
        </p:txBody>
      </p:sp>
    </p:spTree>
    <p:extLst>
      <p:ext uri="{BB962C8B-B14F-4D97-AF65-F5344CB8AC3E}">
        <p14:creationId xmlns:p14="http://schemas.microsoft.com/office/powerpoint/2010/main" val="410494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2</a:t>
            </a:fld>
            <a:endParaRPr lang="en-US"/>
          </a:p>
        </p:txBody>
      </p:sp>
    </p:spTree>
    <p:extLst>
      <p:ext uri="{BB962C8B-B14F-4D97-AF65-F5344CB8AC3E}">
        <p14:creationId xmlns:p14="http://schemas.microsoft.com/office/powerpoint/2010/main" val="3586760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20</a:t>
            </a:fld>
            <a:endParaRPr lang="en-US"/>
          </a:p>
        </p:txBody>
      </p:sp>
    </p:spTree>
    <p:extLst>
      <p:ext uri="{BB962C8B-B14F-4D97-AF65-F5344CB8AC3E}">
        <p14:creationId xmlns:p14="http://schemas.microsoft.com/office/powerpoint/2010/main" val="2473413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21</a:t>
            </a:fld>
            <a:endParaRPr lang="en-US"/>
          </a:p>
        </p:txBody>
      </p:sp>
    </p:spTree>
    <p:extLst>
      <p:ext uri="{BB962C8B-B14F-4D97-AF65-F5344CB8AC3E}">
        <p14:creationId xmlns:p14="http://schemas.microsoft.com/office/powerpoint/2010/main" val="3925406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22</a:t>
            </a:fld>
            <a:endParaRPr lang="en-US"/>
          </a:p>
        </p:txBody>
      </p:sp>
    </p:spTree>
    <p:extLst>
      <p:ext uri="{BB962C8B-B14F-4D97-AF65-F5344CB8AC3E}">
        <p14:creationId xmlns:p14="http://schemas.microsoft.com/office/powerpoint/2010/main" val="361285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23</a:t>
            </a:fld>
            <a:endParaRPr lang="en-US"/>
          </a:p>
        </p:txBody>
      </p:sp>
    </p:spTree>
    <p:extLst>
      <p:ext uri="{BB962C8B-B14F-4D97-AF65-F5344CB8AC3E}">
        <p14:creationId xmlns:p14="http://schemas.microsoft.com/office/powerpoint/2010/main" val="1085885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3</a:t>
            </a:fld>
            <a:endParaRPr lang="en-US"/>
          </a:p>
        </p:txBody>
      </p:sp>
    </p:spTree>
    <p:extLst>
      <p:ext uri="{BB962C8B-B14F-4D97-AF65-F5344CB8AC3E}">
        <p14:creationId xmlns:p14="http://schemas.microsoft.com/office/powerpoint/2010/main" val="3031140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4</a:t>
            </a:fld>
            <a:endParaRPr lang="en-US"/>
          </a:p>
        </p:txBody>
      </p:sp>
    </p:spTree>
    <p:extLst>
      <p:ext uri="{BB962C8B-B14F-4D97-AF65-F5344CB8AC3E}">
        <p14:creationId xmlns:p14="http://schemas.microsoft.com/office/powerpoint/2010/main" val="2464325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5</a:t>
            </a:fld>
            <a:endParaRPr lang="en-US"/>
          </a:p>
        </p:txBody>
      </p:sp>
    </p:spTree>
    <p:extLst>
      <p:ext uri="{BB962C8B-B14F-4D97-AF65-F5344CB8AC3E}">
        <p14:creationId xmlns:p14="http://schemas.microsoft.com/office/powerpoint/2010/main" val="350747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6</a:t>
            </a:fld>
            <a:endParaRPr lang="en-US"/>
          </a:p>
        </p:txBody>
      </p:sp>
    </p:spTree>
    <p:extLst>
      <p:ext uri="{BB962C8B-B14F-4D97-AF65-F5344CB8AC3E}">
        <p14:creationId xmlns:p14="http://schemas.microsoft.com/office/powerpoint/2010/main" val="2108884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7</a:t>
            </a:fld>
            <a:endParaRPr lang="en-US"/>
          </a:p>
        </p:txBody>
      </p:sp>
    </p:spTree>
    <p:extLst>
      <p:ext uri="{BB962C8B-B14F-4D97-AF65-F5344CB8AC3E}">
        <p14:creationId xmlns:p14="http://schemas.microsoft.com/office/powerpoint/2010/main" val="2206717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8</a:t>
            </a:fld>
            <a:endParaRPr lang="en-US"/>
          </a:p>
        </p:txBody>
      </p:sp>
    </p:spTree>
    <p:extLst>
      <p:ext uri="{BB962C8B-B14F-4D97-AF65-F5344CB8AC3E}">
        <p14:creationId xmlns:p14="http://schemas.microsoft.com/office/powerpoint/2010/main" val="303845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311CA4-9036-4EF8-AB62-128503DB366E}" type="slidenum">
              <a:rPr lang="en-US" smtClean="0"/>
              <a:t>9</a:t>
            </a:fld>
            <a:endParaRPr lang="en-US"/>
          </a:p>
        </p:txBody>
      </p:sp>
    </p:spTree>
    <p:extLst>
      <p:ext uri="{BB962C8B-B14F-4D97-AF65-F5344CB8AC3E}">
        <p14:creationId xmlns:p14="http://schemas.microsoft.com/office/powerpoint/2010/main" val="150289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115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 id="2147483693" r:id="rId2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1.xml"/><Relationship Id="rId5" Type="http://schemas.openxmlformats.org/officeDocument/2006/relationships/image" Target="../media/image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1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16.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1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tags" Target="../tags/tag18.xml"/><Relationship Id="rId5" Type="http://schemas.openxmlformats.org/officeDocument/2006/relationships/image" Target="../media/image11.jpe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2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22.xml"/><Relationship Id="rId5" Type="http://schemas.openxmlformats.org/officeDocument/2006/relationships/image" Target="../media/image13.jpe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ags" Target="../tags/tag23.xml"/><Relationship Id="rId5" Type="http://schemas.openxmlformats.org/officeDocument/2006/relationships/image" Target="../media/image15.jpe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tags" Target="../tags/tag2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4.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8.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a:solidFill>
                    <a:schemeClr val="accent5">
                      <a:lumMod val="75000"/>
                    </a:schemeClr>
                  </a:solidFill>
                  <a:latin typeface="+mj-lt"/>
                </a:rPr>
                <a:t>CH</a:t>
              </a:r>
              <a:r>
                <a:rPr lang="en-US" sz="3200">
                  <a:solidFill>
                    <a:schemeClr val="accent5">
                      <a:lumMod val="75000"/>
                    </a:schemeClr>
                  </a:solidFill>
                  <a:latin typeface="+mj-lt"/>
                </a:rPr>
                <a:t>Ủ</a:t>
              </a:r>
              <a:r>
                <a:rPr lang="vi-VN" sz="3200">
                  <a:solidFill>
                    <a:schemeClr val="accent5">
                      <a:lumMod val="75000"/>
                    </a:schemeClr>
                  </a:solidFill>
                  <a:latin typeface="+mj-lt"/>
                </a:rPr>
                <a:t> ĐỀ </a:t>
              </a:r>
              <a:r>
                <a:rPr lang="en-US" sz="3200">
                  <a:solidFill>
                    <a:schemeClr val="accent5">
                      <a:lumMod val="75000"/>
                    </a:schemeClr>
                  </a:solidFill>
                  <a:latin typeface="+mj-lt"/>
                </a:rPr>
                <a:t>5</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99297" y="251340"/>
            <a:ext cx="6888595" cy="1200329"/>
          </a:xfrm>
          <a:prstGeom prst="rect">
            <a:avLst/>
          </a:prstGeom>
          <a:noFill/>
        </p:spPr>
        <p:txBody>
          <a:bodyPr wrap="square" rtlCol="0">
            <a:spAutoFit/>
          </a:bodyPr>
          <a:lstStyle/>
          <a:p>
            <a:pPr algn="ctr"/>
            <a:r>
              <a:rPr lang="en-US" sz="3600">
                <a:solidFill>
                  <a:schemeClr val="accent5">
                    <a:lumMod val="75000"/>
                  </a:schemeClr>
                </a:solidFill>
                <a:latin typeface="+mj-lt"/>
              </a:rPr>
              <a:t>GIẢI QUYẾT VẤN ĐỀ VỚI SỰ</a:t>
            </a:r>
          </a:p>
          <a:p>
            <a:pPr algn="ctr"/>
            <a:r>
              <a:rPr lang="en-US" sz="3600">
                <a:solidFill>
                  <a:schemeClr val="accent5">
                    <a:lumMod val="75000"/>
                  </a:schemeClr>
                </a:solidFill>
                <a:latin typeface="+mj-lt"/>
              </a:rPr>
              <a:t>TRỢ GIÚP CỦA MÁY TÍNH</a:t>
            </a:r>
          </a:p>
        </p:txBody>
      </p:sp>
      <p:sp>
        <p:nvSpPr>
          <p:cNvPr id="8" name="TextBox 7">
            <a:extLst>
              <a:ext uri="{FF2B5EF4-FFF2-40B4-BE49-F238E27FC236}">
                <a16:creationId xmlns:a16="http://schemas.microsoft.com/office/drawing/2014/main" id="{D05E2FA4-701D-4C92-898E-7EE4AF07FEBA}"/>
              </a:ext>
            </a:extLst>
          </p:cNvPr>
          <p:cNvSpPr txBox="1"/>
          <p:nvPr/>
        </p:nvSpPr>
        <p:spPr>
          <a:xfrm>
            <a:off x="2587559" y="2034356"/>
            <a:ext cx="6527749" cy="2156168"/>
          </a:xfrm>
          <a:prstGeom prst="rect">
            <a:avLst/>
          </a:prstGeom>
          <a:noFill/>
          <a:ln>
            <a:noFill/>
          </a:ln>
        </p:spPr>
        <p:txBody>
          <a:bodyPr wrap="none" rtlCol="0">
            <a:spAutoFit/>
          </a:bodyPr>
          <a:lstStyle/>
          <a:p>
            <a:pPr algn="ctr">
              <a:lnSpc>
                <a:spcPct val="120000"/>
              </a:lnSpc>
            </a:pPr>
            <a:r>
              <a:rPr lang="vi-VN" sz="6000">
                <a:ln w="19050">
                  <a:solidFill>
                    <a:schemeClr val="bg1"/>
                  </a:solidFill>
                </a:ln>
                <a:solidFill>
                  <a:srgbClr val="002060"/>
                </a:solidFill>
                <a:latin typeface="+mj-lt"/>
              </a:rPr>
              <a:t>BÀI </a:t>
            </a:r>
            <a:r>
              <a:rPr lang="en-US" sz="6000">
                <a:ln w="19050">
                  <a:solidFill>
                    <a:schemeClr val="bg1"/>
                  </a:solidFill>
                </a:ln>
                <a:solidFill>
                  <a:srgbClr val="002060"/>
                </a:solidFill>
                <a:latin typeface="+mj-lt"/>
              </a:rPr>
              <a:t>13</a:t>
            </a:r>
            <a:endParaRPr lang="vi-VN" sz="6000" dirty="0">
              <a:ln w="19050">
                <a:solidFill>
                  <a:schemeClr val="bg1"/>
                </a:solidFill>
              </a:ln>
              <a:solidFill>
                <a:srgbClr val="002060"/>
              </a:solidFill>
              <a:latin typeface="+mj-lt"/>
            </a:endParaRPr>
          </a:p>
          <a:p>
            <a:pPr algn="ctr">
              <a:lnSpc>
                <a:spcPct val="120000"/>
              </a:lnSpc>
            </a:pPr>
            <a:r>
              <a:rPr lang="vi-VN" sz="6000">
                <a:ln w="19050">
                  <a:solidFill>
                    <a:schemeClr val="bg1"/>
                  </a:solidFill>
                </a:ln>
                <a:solidFill>
                  <a:srgbClr val="002060"/>
                </a:solidFill>
                <a:latin typeface="+mj-lt"/>
              </a:rPr>
              <a:t>BIỂU DIỄN DỮ LIỆU</a:t>
            </a:r>
            <a:endParaRPr lang="vi-VN" sz="6000" dirty="0">
              <a:ln w="19050">
                <a:solidFill>
                  <a:schemeClr val="bg1"/>
                </a:solidFill>
              </a:ln>
              <a:solidFill>
                <a:srgbClr val="002060"/>
              </a:solidFill>
              <a:latin typeface="+mj-lt"/>
            </a:endParaRPr>
          </a:p>
        </p:txBody>
      </p:sp>
    </p:spTree>
    <p:custDataLst>
      <p:tags r:id="rId1"/>
    </p:custDataLst>
    <p:extLst>
      <p:ext uri="{BB962C8B-B14F-4D97-AF65-F5344CB8AC3E}">
        <p14:creationId xmlns:p14="http://schemas.microsoft.com/office/powerpoint/2010/main" val="1074924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34954" y="933222"/>
            <a:ext cx="10501714" cy="1489938"/>
            <a:chOff x="601971" y="415703"/>
            <a:chExt cx="10501714" cy="1489938"/>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415703"/>
              <a:ext cx="9922555" cy="1489938"/>
              <a:chOff x="1189762" y="4241942"/>
              <a:chExt cx="9922555" cy="1489938"/>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241942"/>
                <a:ext cx="9900933" cy="1489938"/>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9598058" cy="1121846"/>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ghép mỗi phép toán với một kiểu dữ liệu kết quả cho phù hợp.</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pic>
        <p:nvPicPr>
          <p:cNvPr id="10" name="Shape 819">
            <a:extLst>
              <a:ext uri="{FF2B5EF4-FFF2-40B4-BE49-F238E27FC236}">
                <a16:creationId xmlns:a16="http://schemas.microsoft.com/office/drawing/2014/main" id="{15CC0250-A398-4825-A1A5-CFFF06C4AD92}"/>
              </a:ext>
            </a:extLst>
          </p:cNvPr>
          <p:cNvPicPr/>
          <p:nvPr/>
        </p:nvPicPr>
        <p:blipFill>
          <a:blip r:embed="rId5"/>
          <a:stretch/>
        </p:blipFill>
        <p:spPr>
          <a:xfrm>
            <a:off x="3208813" y="2694305"/>
            <a:ext cx="5774373" cy="3230473"/>
          </a:xfrm>
          <a:prstGeom prst="rect">
            <a:avLst/>
          </a:prstGeom>
        </p:spPr>
      </p:pic>
    </p:spTree>
    <p:custDataLst>
      <p:tags r:id="rId1"/>
    </p:custDataLst>
    <p:extLst>
      <p:ext uri="{BB962C8B-B14F-4D97-AF65-F5344CB8AC3E}">
        <p14:creationId xmlns:p14="http://schemas.microsoft.com/office/powerpoint/2010/main" val="2071373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082690" y="1385575"/>
            <a:ext cx="9447166" cy="1544814"/>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671977"/>
            <a:ext cx="11612547" cy="1015663"/>
          </a:xfrm>
          <a:prstGeom prst="rect">
            <a:avLst/>
          </a:prstGeom>
          <a:noFill/>
        </p:spPr>
        <p:txBody>
          <a:bodyPr wrap="square" rtlCol="0">
            <a:spAutoFit/>
          </a:bodyPr>
          <a:lstStyle/>
          <a:p>
            <a:pPr algn="ctr"/>
            <a:r>
              <a:rPr lang="en-US" sz="6000">
                <a:solidFill>
                  <a:schemeClr val="accent3">
                    <a:lumMod val="50000"/>
                  </a:schemeClr>
                </a:solidFill>
                <a:latin typeface="+mj-lt"/>
              </a:rPr>
              <a:t>2. </a:t>
            </a:r>
            <a:r>
              <a:rPr lang="vi-VN" sz="6000">
                <a:solidFill>
                  <a:schemeClr val="accent3">
                    <a:lumMod val="50000"/>
                  </a:schemeClr>
                </a:solidFill>
                <a:latin typeface="+mj-lt"/>
              </a:rPr>
              <a:t>HẰNG, BIẾN, BIỂU THỨC</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custDataLst>
      <p:tags r:id="rId1"/>
    </p:custDataLst>
    <p:extLst>
      <p:ext uri="{BB962C8B-B14F-4D97-AF65-F5344CB8AC3E}">
        <p14:creationId xmlns:p14="http://schemas.microsoft.com/office/powerpoint/2010/main" val="1929628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7"/>
            <a:ext cx="10649995" cy="3140094"/>
            <a:chOff x="1117200" y="3528268"/>
            <a:chExt cx="10337399" cy="429726"/>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429726"/>
              <a:chOff x="1493120" y="3891280"/>
              <a:chExt cx="10337399" cy="429726"/>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325930"/>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2</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vi-VN" sz="2400" b="1">
                  <a:solidFill>
                    <a:srgbClr val="002060"/>
                  </a:solidFill>
                  <a:latin typeface="UTM Avo" panose="02040603050506020204" pitchFamily="18" charset="0"/>
                  <a:cs typeface="Times New Roman" panose="02020603050405020304" pitchFamily="18" charset="0"/>
                </a:rPr>
                <a:t>Hằng, biến, biểu thức</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2229841"/>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Trong Bài 12, em đã tạo ra chương trình để chú Bọ rùa di chuyển theo đường đi là một tam giác đều. Làm thế nào để tổng quát bài toán với đường đi của nhân vật là một hình đa giác đều có số cạnh bất kì được nhập vào từ bàn phím</a:t>
            </a:r>
          </a:p>
        </p:txBody>
      </p:sp>
    </p:spTree>
    <p:custDataLst>
      <p:tags r:id="rId1"/>
    </p:custDataLst>
    <p:extLst>
      <p:ext uri="{BB962C8B-B14F-4D97-AF65-F5344CB8AC3E}">
        <p14:creationId xmlns:p14="http://schemas.microsoft.com/office/powerpoint/2010/main" val="4255350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403266"/>
            <a:ext cx="9636368" cy="3429000"/>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4" y="594272"/>
            <a:ext cx="9636369" cy="30192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Trong lập trình, </a:t>
            </a:r>
            <a:r>
              <a:rPr lang="vi-VN" sz="2400" b="1">
                <a:solidFill>
                  <a:schemeClr val="accent6">
                    <a:lumMod val="50000"/>
                  </a:schemeClr>
                </a:solidFill>
                <a:latin typeface="UTM Avo" panose="02040603050506020204" pitchFamily="18" charset="0"/>
                <a:cs typeface="Times New Roman" panose="02020603050405020304" pitchFamily="18" charset="0"/>
              </a:rPr>
              <a:t>biến</a:t>
            </a:r>
            <a:r>
              <a:rPr lang="vi-VN" sz="2400">
                <a:solidFill>
                  <a:schemeClr val="accent6">
                    <a:lumMod val="50000"/>
                  </a:schemeClr>
                </a:solidFill>
                <a:latin typeface="UTM Avo" panose="02040603050506020204" pitchFamily="18" charset="0"/>
                <a:cs typeface="Times New Roman" panose="02020603050405020304" pitchFamily="18" charset="0"/>
              </a:rPr>
              <a:t> được dùng để lưu trữ giá trị có thể thay đổi trong khi thực hiện chương trình. Biến được nhận biết qua tên của nó. </a:t>
            </a: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b="1">
                <a:solidFill>
                  <a:schemeClr val="accent6">
                    <a:lumMod val="50000"/>
                  </a:schemeClr>
                </a:solidFill>
                <a:latin typeface="UTM Avo" panose="02040603050506020204" pitchFamily="18" charset="0"/>
                <a:cs typeface="Times New Roman" panose="02020603050405020304" pitchFamily="18" charset="0"/>
              </a:rPr>
              <a:t>Ví dụ: </a:t>
            </a:r>
            <a:r>
              <a:rPr lang="en-US" sz="2400" b="1">
                <a:solidFill>
                  <a:schemeClr val="accent6">
                    <a:lumMod val="50000"/>
                  </a:schemeClr>
                </a:solidFill>
                <a:latin typeface="UTM Avo" panose="02040603050506020204" pitchFamily="18" charset="0"/>
                <a:cs typeface="Times New Roman" panose="02020603050405020304" pitchFamily="18" charset="0"/>
              </a:rPr>
              <a:t>S</a:t>
            </a:r>
            <a:r>
              <a:rPr lang="vi-VN" sz="2400" b="1">
                <a:solidFill>
                  <a:schemeClr val="accent6">
                    <a:lumMod val="50000"/>
                  </a:schemeClr>
                </a:solidFill>
                <a:latin typeface="UTM Avo" panose="02040603050506020204" pitchFamily="18" charset="0"/>
                <a:cs typeface="Times New Roman" panose="02020603050405020304" pitchFamily="18" charset="0"/>
              </a:rPr>
              <a:t>ố cạnh </a:t>
            </a:r>
            <a:r>
              <a:rPr lang="vi-VN" sz="2400">
                <a:solidFill>
                  <a:schemeClr val="accent6">
                    <a:lumMod val="50000"/>
                  </a:schemeClr>
                </a:solidFill>
                <a:latin typeface="UTM Avo" panose="02040603050506020204" pitchFamily="18" charset="0"/>
                <a:cs typeface="Times New Roman" panose="02020603050405020304" pitchFamily="18" charset="0"/>
              </a:rPr>
              <a:t>của hình mà nhân vật di chuyển trong bài toán tổng quát ở Hoạt động 2 là </a:t>
            </a:r>
            <a:r>
              <a:rPr lang="vi-VN" sz="2400" b="1">
                <a:solidFill>
                  <a:schemeClr val="accent6">
                    <a:lumMod val="50000"/>
                  </a:schemeClr>
                </a:solidFill>
                <a:latin typeface="UTM Avo" panose="02040603050506020204" pitchFamily="18" charset="0"/>
                <a:cs typeface="Times New Roman" panose="02020603050405020304" pitchFamily="18" charset="0"/>
              </a:rPr>
              <a:t>một biến</a:t>
            </a:r>
            <a:r>
              <a:rPr lang="vi-VN" sz="2400">
                <a:solidFill>
                  <a:schemeClr val="accent6">
                    <a:lumMod val="50000"/>
                  </a:schemeClr>
                </a:solidFill>
                <a:latin typeface="UTM Avo" panose="02040603050506020204" pitchFamily="18" charset="0"/>
                <a:cs typeface="Times New Roman" panose="02020603050405020304" pitchFamily="18" charset="0"/>
              </a:rPr>
              <a:t>, nó được đặt tên </a:t>
            </a:r>
            <a:r>
              <a:rPr lang="vi-VN" sz="2400" b="1">
                <a:solidFill>
                  <a:schemeClr val="accent6">
                    <a:lumMod val="50000"/>
                  </a:schemeClr>
                </a:solidFill>
                <a:latin typeface="UTM Avo" panose="02040603050506020204" pitchFamily="18" charset="0"/>
                <a:cs typeface="Times New Roman" panose="02020603050405020304" pitchFamily="18" charset="0"/>
              </a:rPr>
              <a:t>n</a:t>
            </a:r>
            <a:r>
              <a:rPr lang="vi-VN" sz="2400">
                <a:solidFill>
                  <a:schemeClr val="accent6">
                    <a:lumMod val="50000"/>
                  </a:schemeClr>
                </a:solidFill>
                <a:latin typeface="UTM Avo" panose="02040603050506020204" pitchFamily="18" charset="0"/>
                <a:cs typeface="Times New Roman" panose="02020603050405020304" pitchFamily="18" charset="0"/>
              </a:rPr>
              <a:t> và lưu trữ một </a:t>
            </a:r>
            <a:r>
              <a:rPr lang="vi-VN" sz="2400" b="1">
                <a:solidFill>
                  <a:schemeClr val="accent6">
                    <a:lumMod val="50000"/>
                  </a:schemeClr>
                </a:solidFill>
                <a:latin typeface="UTM Avo" panose="02040603050506020204" pitchFamily="18" charset="0"/>
                <a:cs typeface="Times New Roman" panose="02020603050405020304" pitchFamily="18" charset="0"/>
              </a:rPr>
              <a:t>giá trị số</a:t>
            </a:r>
            <a:r>
              <a:rPr lang="vi-VN" sz="2400">
                <a:solidFill>
                  <a:schemeClr val="accent6">
                    <a:lumMod val="50000"/>
                  </a:schemeClr>
                </a:solidFill>
                <a:latin typeface="UTM Avo" panose="02040603050506020204" pitchFamily="18" charset="0"/>
                <a:cs typeface="Times New Roman" panose="02020603050405020304" pitchFamily="18" charset="0"/>
              </a:rPr>
              <a:t>, chẳng hạn số 6.</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4">
            <a:extLst>
              <a:ext uri="{28A0092B-C50C-407E-A947-70E740481C1C}">
                <a14:useLocalDpi xmlns:a14="http://schemas.microsoft.com/office/drawing/2010/main" val="0"/>
              </a:ext>
            </a:extLst>
          </a:blip>
          <a:srcRect t="1031" b="4156"/>
          <a:stretch/>
        </p:blipFill>
        <p:spPr>
          <a:xfrm flipH="1">
            <a:off x="673100" y="3429000"/>
            <a:ext cx="2694214" cy="3025734"/>
          </a:xfrm>
          <a:prstGeom prst="rect">
            <a:avLst/>
          </a:prstGeom>
        </p:spPr>
      </p:pic>
      <p:pic>
        <p:nvPicPr>
          <p:cNvPr id="5" name="Picture 4">
            <a:extLst>
              <a:ext uri="{FF2B5EF4-FFF2-40B4-BE49-F238E27FC236}">
                <a16:creationId xmlns:a16="http://schemas.microsoft.com/office/drawing/2014/main" id="{D85E593B-3F7A-4333-B2A8-0825E049C126}"/>
              </a:ext>
            </a:extLst>
          </p:cNvPr>
          <p:cNvPicPr>
            <a:picLocks noChangeAspect="1"/>
          </p:cNvPicPr>
          <p:nvPr/>
        </p:nvPicPr>
        <p:blipFill>
          <a:blip r:embed="rId5"/>
          <a:stretch>
            <a:fillRect/>
          </a:stretch>
        </p:blipFill>
        <p:spPr>
          <a:xfrm>
            <a:off x="557376" y="422728"/>
            <a:ext cx="888648" cy="885725"/>
          </a:xfrm>
          <a:prstGeom prst="rect">
            <a:avLst/>
          </a:prstGeom>
        </p:spPr>
      </p:pic>
    </p:spTree>
    <p:custDataLst>
      <p:tags r:id="rId1"/>
    </p:custDataLst>
    <p:extLst>
      <p:ext uri="{BB962C8B-B14F-4D97-AF65-F5344CB8AC3E}">
        <p14:creationId xmlns:p14="http://schemas.microsoft.com/office/powerpoint/2010/main" val="3812105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403266"/>
            <a:ext cx="9636368" cy="3429000"/>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4" y="594272"/>
            <a:ext cx="9636369" cy="25206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b="1">
                <a:solidFill>
                  <a:schemeClr val="accent6">
                    <a:lumMod val="50000"/>
                  </a:schemeClr>
                </a:solidFill>
                <a:latin typeface="UTM Avo" panose="02040603050506020204" pitchFamily="18" charset="0"/>
                <a:cs typeface="Times New Roman" panose="02020603050405020304" pitchFamily="18" charset="0"/>
              </a:rPr>
              <a:t>Hằng</a:t>
            </a:r>
            <a:r>
              <a:rPr lang="vi-VN" sz="2400">
                <a:solidFill>
                  <a:schemeClr val="accent6">
                    <a:lumMod val="50000"/>
                  </a:schemeClr>
                </a:solidFill>
                <a:latin typeface="UTM Avo" panose="02040603050506020204" pitchFamily="18" charset="0"/>
                <a:cs typeface="Times New Roman" panose="02020603050405020304" pitchFamily="18" charset="0"/>
              </a:rPr>
              <a:t> là giá trị không đổi trong quá trình thực hiện chương trình. </a:t>
            </a: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Chẳng hạn, 3.14 là hằng kiểu số (hằng số); “Xin chào!” là hằng kiểu xâu kí tự; true là hăng kiểu lôgic;... Mỗi hằng thuộc một kiểu dữ liệu nhất định.</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4">
            <a:extLst>
              <a:ext uri="{28A0092B-C50C-407E-A947-70E740481C1C}">
                <a14:useLocalDpi xmlns:a14="http://schemas.microsoft.com/office/drawing/2010/main" val="0"/>
              </a:ext>
            </a:extLst>
          </a:blip>
          <a:srcRect t="1031" b="4156"/>
          <a:stretch/>
        </p:blipFill>
        <p:spPr>
          <a:xfrm flipH="1">
            <a:off x="673100" y="3429000"/>
            <a:ext cx="2694214" cy="3025734"/>
          </a:xfrm>
          <a:prstGeom prst="rect">
            <a:avLst/>
          </a:prstGeom>
        </p:spPr>
      </p:pic>
      <p:pic>
        <p:nvPicPr>
          <p:cNvPr id="5" name="Picture 4">
            <a:extLst>
              <a:ext uri="{FF2B5EF4-FFF2-40B4-BE49-F238E27FC236}">
                <a16:creationId xmlns:a16="http://schemas.microsoft.com/office/drawing/2014/main" id="{D85E593B-3F7A-4333-B2A8-0825E049C126}"/>
              </a:ext>
            </a:extLst>
          </p:cNvPr>
          <p:cNvPicPr>
            <a:picLocks noChangeAspect="1"/>
          </p:cNvPicPr>
          <p:nvPr/>
        </p:nvPicPr>
        <p:blipFill>
          <a:blip r:embed="rId5"/>
          <a:stretch>
            <a:fillRect/>
          </a:stretch>
        </p:blipFill>
        <p:spPr>
          <a:xfrm>
            <a:off x="557376" y="422728"/>
            <a:ext cx="888648" cy="885725"/>
          </a:xfrm>
          <a:prstGeom prst="rect">
            <a:avLst/>
          </a:prstGeom>
        </p:spPr>
      </p:pic>
    </p:spTree>
    <p:custDataLst>
      <p:tags r:id="rId1"/>
    </p:custDataLst>
    <p:extLst>
      <p:ext uri="{BB962C8B-B14F-4D97-AF65-F5344CB8AC3E}">
        <p14:creationId xmlns:p14="http://schemas.microsoft.com/office/powerpoint/2010/main" val="3465684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403266"/>
            <a:ext cx="9636368" cy="3429000"/>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4" y="594272"/>
            <a:ext cx="9636369" cy="252069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b="1">
                <a:solidFill>
                  <a:schemeClr val="accent6">
                    <a:lumMod val="50000"/>
                  </a:schemeClr>
                </a:solidFill>
                <a:latin typeface="UTM Avo" panose="02040603050506020204" pitchFamily="18" charset="0"/>
                <a:cs typeface="Times New Roman" panose="02020603050405020304" pitchFamily="18" charset="0"/>
              </a:rPr>
              <a:t>Biểu thức </a:t>
            </a:r>
            <a:r>
              <a:rPr lang="vi-VN" sz="2400">
                <a:solidFill>
                  <a:schemeClr val="accent6">
                    <a:lumMod val="50000"/>
                  </a:schemeClr>
                </a:solidFill>
                <a:latin typeface="UTM Avo" panose="02040603050506020204" pitchFamily="18" charset="0"/>
                <a:cs typeface="Times New Roman" panose="02020603050405020304" pitchFamily="18" charset="0"/>
              </a:rPr>
              <a:t>là sự kết hợp của biến, hằng, dấu ngoặc, phép toán và các hàm để trả lại giá trị thuộc một kiểu dữ liệu nhất định. </a:t>
            </a: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Chẳng hạn, chu vi của đường tròn bán kính r có thể được tính gần đúng</a:t>
            </a:r>
            <a:r>
              <a:rPr lang="en-US" sz="2400">
                <a:solidFill>
                  <a:schemeClr val="accent6">
                    <a:lumMod val="50000"/>
                  </a:schemeClr>
                </a:solidFill>
                <a:latin typeface="UTM Avo" panose="02040603050506020204" pitchFamily="18" charset="0"/>
                <a:cs typeface="Times New Roman" panose="02020603050405020304" pitchFamily="18" charset="0"/>
              </a:rPr>
              <a:t> </a:t>
            </a:r>
            <a:r>
              <a:rPr lang="vi-VN" sz="2400">
                <a:solidFill>
                  <a:schemeClr val="accent6">
                    <a:lumMod val="50000"/>
                  </a:schemeClr>
                </a:solidFill>
                <a:latin typeface="UTM Avo" panose="02040603050506020204" pitchFamily="18" charset="0"/>
                <a:cs typeface="Times New Roman" panose="02020603050405020304" pitchFamily="18" charset="0"/>
              </a:rPr>
              <a:t>bằng biểu thức kiểu số</a:t>
            </a: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4">
            <a:extLst>
              <a:ext uri="{28A0092B-C50C-407E-A947-70E740481C1C}">
                <a14:useLocalDpi xmlns:a14="http://schemas.microsoft.com/office/drawing/2010/main" val="0"/>
              </a:ext>
            </a:extLst>
          </a:blip>
          <a:srcRect t="1031" b="4156"/>
          <a:stretch/>
        </p:blipFill>
        <p:spPr>
          <a:xfrm flipH="1">
            <a:off x="673100" y="3429000"/>
            <a:ext cx="2694214" cy="3025734"/>
          </a:xfrm>
          <a:prstGeom prst="rect">
            <a:avLst/>
          </a:prstGeom>
        </p:spPr>
      </p:pic>
      <p:pic>
        <p:nvPicPr>
          <p:cNvPr id="5" name="Picture 4">
            <a:extLst>
              <a:ext uri="{FF2B5EF4-FFF2-40B4-BE49-F238E27FC236}">
                <a16:creationId xmlns:a16="http://schemas.microsoft.com/office/drawing/2014/main" id="{D85E593B-3F7A-4333-B2A8-0825E049C126}"/>
              </a:ext>
            </a:extLst>
          </p:cNvPr>
          <p:cNvPicPr>
            <a:picLocks noChangeAspect="1"/>
          </p:cNvPicPr>
          <p:nvPr/>
        </p:nvPicPr>
        <p:blipFill>
          <a:blip r:embed="rId5"/>
          <a:stretch>
            <a:fillRect/>
          </a:stretch>
        </p:blipFill>
        <p:spPr>
          <a:xfrm>
            <a:off x="557376" y="422728"/>
            <a:ext cx="888648" cy="885725"/>
          </a:xfrm>
          <a:prstGeom prst="rect">
            <a:avLst/>
          </a:prstGeom>
        </p:spPr>
      </p:pic>
      <p:pic>
        <p:nvPicPr>
          <p:cNvPr id="4" name="Picture 3">
            <a:extLst>
              <a:ext uri="{FF2B5EF4-FFF2-40B4-BE49-F238E27FC236}">
                <a16:creationId xmlns:a16="http://schemas.microsoft.com/office/drawing/2014/main" id="{4007506C-121E-4545-ADA9-D1FBA2105910}"/>
              </a:ext>
            </a:extLst>
          </p:cNvPr>
          <p:cNvPicPr>
            <a:picLocks noChangeAspect="1"/>
          </p:cNvPicPr>
          <p:nvPr/>
        </p:nvPicPr>
        <p:blipFill>
          <a:blip r:embed="rId6"/>
          <a:stretch>
            <a:fillRect/>
          </a:stretch>
        </p:blipFill>
        <p:spPr>
          <a:xfrm>
            <a:off x="6743805" y="2629138"/>
            <a:ext cx="1676190" cy="504762"/>
          </a:xfrm>
          <a:prstGeom prst="rect">
            <a:avLst/>
          </a:prstGeom>
        </p:spPr>
      </p:pic>
    </p:spTree>
    <p:custDataLst>
      <p:tags r:id="rId1"/>
    </p:custDataLst>
    <p:extLst>
      <p:ext uri="{BB962C8B-B14F-4D97-AF65-F5344CB8AC3E}">
        <p14:creationId xmlns:p14="http://schemas.microsoft.com/office/powerpoint/2010/main" val="1484528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9527"/>
            <a:ext cx="10570890" cy="4849793"/>
            <a:chOff x="541427" y="4308536"/>
            <a:chExt cx="10570890" cy="5266791"/>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8536"/>
              <a:ext cx="10550107" cy="5266791"/>
              <a:chOff x="541575" y="4360490"/>
              <a:chExt cx="10400346" cy="5266791"/>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503285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1575" y="4360490"/>
                <a:ext cx="962441" cy="883537"/>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562973"/>
              <a:ext cx="9598058" cy="4828096"/>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Biến</a:t>
              </a:r>
              <a:r>
                <a:rPr lang="vi-VN" sz="2400">
                  <a:latin typeface="UTM Avo" panose="02040603050506020204" pitchFamily="18" charset="0"/>
                  <a:cs typeface="Times New Roman" panose="02020603050405020304" pitchFamily="18" charset="0"/>
                </a:rPr>
                <a:t> được dùng để lưu trữ giá trị có thể thay đổi trong quá trình thực hiện chương trình. Biến được nhận biết qua tên của nó và thuộc một kiểu dữ liệu nhất định.</a:t>
              </a:r>
            </a:p>
            <a:p>
              <a:pPr algn="just" defTabSz="342900">
                <a:lnSpc>
                  <a:spcPct val="150000"/>
                </a:lnSpc>
              </a:pPr>
              <a:r>
                <a:rPr lang="vi-VN" sz="2400" b="1">
                  <a:latin typeface="UTM Avo" panose="02040603050506020204" pitchFamily="18" charset="0"/>
                  <a:cs typeface="Times New Roman" panose="02020603050405020304" pitchFamily="18" charset="0"/>
                </a:rPr>
                <a:t>Hằng </a:t>
              </a:r>
              <a:r>
                <a:rPr lang="vi-VN" sz="2400">
                  <a:latin typeface="UTM Avo" panose="02040603050506020204" pitchFamily="18" charset="0"/>
                  <a:cs typeface="Times New Roman" panose="02020603050405020304" pitchFamily="18" charset="0"/>
                </a:rPr>
                <a:t>là giá trị không đổi trong quá trình thực hiện chương trình. Mỗi hằng thuộc một kiểu dữ liệu nhất định (hằng kiểu số, hăng kiểu xâu kí tự, hằng kiểu lôgic,...).</a:t>
              </a:r>
            </a:p>
            <a:p>
              <a:pPr algn="just" defTabSz="342900">
                <a:lnSpc>
                  <a:spcPct val="150000"/>
                </a:lnSpc>
              </a:pPr>
              <a:r>
                <a:rPr lang="vi-VN" sz="2400" b="1">
                  <a:latin typeface="UTM Avo" panose="02040603050506020204" pitchFamily="18" charset="0"/>
                  <a:cs typeface="Times New Roman" panose="02020603050405020304" pitchFamily="18" charset="0"/>
                </a:rPr>
                <a:t>Biểu thức </a:t>
              </a:r>
              <a:r>
                <a:rPr lang="vi-VN" sz="2400">
                  <a:latin typeface="UTM Avo" panose="02040603050506020204" pitchFamily="18" charset="0"/>
                  <a:cs typeface="Times New Roman" panose="02020603050405020304" pitchFamily="18" charset="0"/>
                </a:rPr>
                <a:t>là sự kết hợp của biến, hằng, dấu ngoặc, phép toán và các hàm để trả lại giá trị thuộc một kiểu dữ liệu nhất định.</a:t>
              </a:r>
            </a:p>
          </p:txBody>
        </p:sp>
      </p:grpSp>
    </p:spTree>
    <p:custDataLst>
      <p:tags r:id="rId1"/>
    </p:custDataLst>
    <p:extLst>
      <p:ext uri="{BB962C8B-B14F-4D97-AF65-F5344CB8AC3E}">
        <p14:creationId xmlns:p14="http://schemas.microsoft.com/office/powerpoint/2010/main" val="4210487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34954" y="933221"/>
            <a:ext cx="10501714" cy="2943940"/>
            <a:chOff x="601971" y="415702"/>
            <a:chExt cx="10501714" cy="2943940"/>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415702"/>
              <a:ext cx="9922555" cy="2943940"/>
              <a:chOff x="1189762" y="4241941"/>
              <a:chExt cx="9922555" cy="2943940"/>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241941"/>
                <a:ext cx="5392427" cy="2943939"/>
              </a:xfrm>
              <a:prstGeom prst="roundRect">
                <a:avLst>
                  <a:gd name="adj" fmla="val 1173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395502"/>
                <a:ext cx="4815232" cy="2790379"/>
              </a:xfrm>
              <a:prstGeom prst="rect">
                <a:avLst/>
              </a:prstGeom>
            </p:spPr>
            <p:txBody>
              <a:bodyPr wrap="square">
                <a:spAutoFit/>
              </a:bodyPr>
              <a:lstStyle/>
              <a:p>
                <a:pPr algn="just" defTabSz="342900">
                  <a:lnSpc>
                    <a:spcPct val="150000"/>
                  </a:lnSpc>
                </a:pPr>
                <a:r>
                  <a:rPr lang="vi-VN" sz="2400" b="1">
                    <a:latin typeface="UTM Avo" panose="02040603050506020204" pitchFamily="18" charset="0"/>
                    <a:cs typeface="Times New Roman" panose="02020603050405020304" pitchFamily="18" charset="0"/>
                  </a:rPr>
                  <a:t>Em hãy ch</a:t>
                </a:r>
                <a:r>
                  <a:rPr lang="en-US" sz="2400" b="1">
                    <a:latin typeface="UTM Avo" panose="02040603050506020204" pitchFamily="18" charset="0"/>
                    <a:cs typeface="Times New Roman" panose="02020603050405020304" pitchFamily="18" charset="0"/>
                  </a:rPr>
                  <a:t>ỉ</a:t>
                </a:r>
                <a:r>
                  <a:rPr lang="vi-VN" sz="2400" b="1">
                    <a:latin typeface="UTM Avo" panose="02040603050506020204" pitchFamily="18" charset="0"/>
                    <a:cs typeface="Times New Roman" panose="02020603050405020304" pitchFamily="18" charset="0"/>
                  </a:rPr>
                  <a:t> ra hằng, biến, biểu thức và kiểu dữ liệu tương ứng được sử dụng trong chương trình ở Hình 13.4.</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pic>
        <p:nvPicPr>
          <p:cNvPr id="11" name="Shape 835">
            <a:extLst>
              <a:ext uri="{FF2B5EF4-FFF2-40B4-BE49-F238E27FC236}">
                <a16:creationId xmlns:a16="http://schemas.microsoft.com/office/drawing/2014/main" id="{D949314D-311E-4287-895B-F77471D7C6F3}"/>
              </a:ext>
            </a:extLst>
          </p:cNvPr>
          <p:cNvPicPr/>
          <p:nvPr/>
        </p:nvPicPr>
        <p:blipFill>
          <a:blip r:embed="rId5"/>
          <a:stretch/>
        </p:blipFill>
        <p:spPr>
          <a:xfrm>
            <a:off x="6983435" y="512127"/>
            <a:ext cx="4174855" cy="5751513"/>
          </a:xfrm>
          <a:prstGeom prst="rect">
            <a:avLst/>
          </a:prstGeom>
        </p:spPr>
      </p:pic>
    </p:spTree>
    <p:custDataLst>
      <p:tags r:id="rId1"/>
    </p:custDataLst>
    <p:extLst>
      <p:ext uri="{BB962C8B-B14F-4D97-AF65-F5344CB8AC3E}">
        <p14:creationId xmlns:p14="http://schemas.microsoft.com/office/powerpoint/2010/main" val="3836193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60360" y="1066899"/>
            <a:ext cx="9503347" cy="4111139"/>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86895" y="102331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86224" y="1064549"/>
            <a:ext cx="9730982" cy="3377656"/>
          </a:xfrm>
          <a:prstGeom prst="rect">
            <a:avLst/>
          </a:prstGeom>
          <a:noFill/>
        </p:spPr>
        <p:txBody>
          <a:bodyPr wrap="square" rtlCol="0">
            <a:spAutoFit/>
          </a:bodyPr>
          <a:lstStyle/>
          <a:p>
            <a:pPr algn="ctr">
              <a:lnSpc>
                <a:spcPct val="150000"/>
              </a:lnSpc>
            </a:pPr>
            <a:r>
              <a:rPr lang="en-US" sz="5400">
                <a:ln>
                  <a:solidFill>
                    <a:schemeClr val="bg1"/>
                  </a:solidFill>
                </a:ln>
                <a:solidFill>
                  <a:schemeClr val="accent1">
                    <a:lumMod val="75000"/>
                  </a:schemeClr>
                </a:solidFill>
                <a:latin typeface="+mj-lt"/>
              </a:rPr>
              <a:t>3. </a:t>
            </a:r>
            <a:r>
              <a:rPr lang="vi-VN" sz="5400">
                <a:ln>
                  <a:solidFill>
                    <a:schemeClr val="bg1"/>
                  </a:solidFill>
                </a:ln>
                <a:solidFill>
                  <a:schemeClr val="accent1">
                    <a:lumMod val="75000"/>
                  </a:schemeClr>
                </a:solidFill>
                <a:latin typeface="+mj-lt"/>
              </a:rPr>
              <a:t>THỰC HÀNH: </a:t>
            </a:r>
            <a:endParaRPr lang="en-US" sz="5400">
              <a:ln>
                <a:solidFill>
                  <a:schemeClr val="bg1"/>
                </a:solidFill>
              </a:ln>
              <a:solidFill>
                <a:schemeClr val="accent1">
                  <a:lumMod val="75000"/>
                </a:schemeClr>
              </a:solidFill>
              <a:latin typeface="+mj-lt"/>
            </a:endParaRPr>
          </a:p>
          <a:p>
            <a:pPr algn="ctr">
              <a:lnSpc>
                <a:spcPct val="150000"/>
              </a:lnSpc>
            </a:pPr>
            <a:r>
              <a:rPr lang="vi-VN" sz="4800">
                <a:ln>
                  <a:solidFill>
                    <a:schemeClr val="bg1"/>
                  </a:solidFill>
                </a:ln>
                <a:solidFill>
                  <a:schemeClr val="accent1">
                    <a:lumMod val="75000"/>
                  </a:schemeClr>
                </a:solidFill>
                <a:latin typeface="+mj-lt"/>
              </a:rPr>
              <a:t>SỬ DỤNG H</a:t>
            </a:r>
            <a:r>
              <a:rPr lang="en-US" sz="4800">
                <a:ln>
                  <a:solidFill>
                    <a:schemeClr val="bg1"/>
                  </a:solidFill>
                </a:ln>
                <a:solidFill>
                  <a:schemeClr val="accent1">
                    <a:lumMod val="75000"/>
                  </a:schemeClr>
                </a:solidFill>
                <a:latin typeface="+mj-lt"/>
              </a:rPr>
              <a:t>Ằ</a:t>
            </a:r>
            <a:r>
              <a:rPr lang="vi-VN" sz="4800">
                <a:ln>
                  <a:solidFill>
                    <a:schemeClr val="bg1"/>
                  </a:solidFill>
                </a:ln>
                <a:solidFill>
                  <a:schemeClr val="accent1">
                    <a:lumMod val="75000"/>
                  </a:schemeClr>
                </a:solidFill>
                <a:latin typeface="+mj-lt"/>
              </a:rPr>
              <a:t>NG, BI</a:t>
            </a:r>
            <a:r>
              <a:rPr lang="en-US" sz="4800">
                <a:ln>
                  <a:solidFill>
                    <a:schemeClr val="bg1"/>
                  </a:solidFill>
                </a:ln>
                <a:solidFill>
                  <a:schemeClr val="accent1">
                    <a:lumMod val="75000"/>
                  </a:schemeClr>
                </a:solidFill>
                <a:latin typeface="+mj-lt"/>
              </a:rPr>
              <a:t>Ế</a:t>
            </a:r>
            <a:r>
              <a:rPr lang="vi-VN" sz="4800">
                <a:ln>
                  <a:solidFill>
                    <a:schemeClr val="bg1"/>
                  </a:solidFill>
                </a:ln>
                <a:solidFill>
                  <a:schemeClr val="accent1">
                    <a:lumMod val="75000"/>
                  </a:schemeClr>
                </a:solidFill>
                <a:latin typeface="+mj-lt"/>
              </a:rPr>
              <a:t>N, BIỂU THỨC</a:t>
            </a:r>
          </a:p>
          <a:p>
            <a:pPr algn="ctr">
              <a:lnSpc>
                <a:spcPct val="150000"/>
              </a:lnSpc>
            </a:pPr>
            <a:r>
              <a:rPr lang="vi-VN" sz="4800">
                <a:ln>
                  <a:solidFill>
                    <a:schemeClr val="bg1"/>
                  </a:solidFill>
                </a:ln>
                <a:solidFill>
                  <a:schemeClr val="accent1">
                    <a:lumMod val="75000"/>
                  </a:schemeClr>
                </a:solidFill>
                <a:latin typeface="+mj-lt"/>
              </a:rPr>
              <a:t>TRONG CHƯƠNG TRÌNH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2222418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54167" y="706657"/>
            <a:ext cx="8856910" cy="4771125"/>
          </a:xfrm>
          <a:prstGeom prst="rect">
            <a:avLst/>
          </a:prstGeom>
          <a:solidFill>
            <a:schemeClr val="accent3">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solidFill>
                <a:schemeClr val="accent1">
                  <a:lumMod val="90000"/>
                  <a:lumOff val="10000"/>
                </a:schemeClr>
              </a:solidFill>
            </a:endParaRPr>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576819" y="813886"/>
            <a:ext cx="8771853" cy="4512069"/>
          </a:xfrm>
          <a:prstGeom prst="rect">
            <a:avLst/>
          </a:prstGeom>
          <a:noFill/>
        </p:spPr>
        <p:txBody>
          <a:bodyPr wrap="square" rtlCol="0">
            <a:spAutoFit/>
          </a:bodyPr>
          <a:lstStyle/>
          <a:p>
            <a:pPr algn="ctr">
              <a:lnSpc>
                <a:spcPct val="150000"/>
              </a:lnSpc>
            </a:pPr>
            <a:r>
              <a:rPr lang="en-US" sz="3600" b="1">
                <a:solidFill>
                  <a:schemeClr val="accent6">
                    <a:lumMod val="50000"/>
                  </a:schemeClr>
                </a:solidFill>
                <a:latin typeface="UTM Avo" panose="02040603050506020204" pitchFamily="18" charset="0"/>
              </a:rPr>
              <a:t>NHIỆM VỤ 1: </a:t>
            </a:r>
          </a:p>
          <a:p>
            <a:pPr>
              <a:lnSpc>
                <a:spcPct val="150000"/>
              </a:lnSpc>
            </a:pPr>
            <a:r>
              <a:rPr lang="vi-VN" sz="3200">
                <a:solidFill>
                  <a:schemeClr val="accent6">
                    <a:lumMod val="50000"/>
                  </a:schemeClr>
                </a:solidFill>
                <a:latin typeface="UTM Avo" panose="02040603050506020204" pitchFamily="18" charset="0"/>
              </a:rPr>
              <a:t>Mở tệp chương trình </a:t>
            </a:r>
            <a:r>
              <a:rPr lang="vi-VN" sz="3200" b="1">
                <a:solidFill>
                  <a:schemeClr val="accent6">
                    <a:lumMod val="50000"/>
                  </a:schemeClr>
                </a:solidFill>
                <a:latin typeface="UTM Avo" panose="02040603050506020204" pitchFamily="18" charset="0"/>
              </a:rPr>
              <a:t>VeHinh.sb3 </a:t>
            </a:r>
            <a:r>
              <a:rPr lang="vi-VN" sz="3200">
                <a:solidFill>
                  <a:schemeClr val="accent6">
                    <a:lumMod val="50000"/>
                  </a:schemeClr>
                </a:solidFill>
                <a:latin typeface="UTM Avo" panose="02040603050506020204" pitchFamily="18" charset="0"/>
              </a:rPr>
              <a:t>em đã lưu ở Bài 12, bổ sung câu lệnh để được chương trình nâng cấp điều khiển nhân vật di chuyển theo hình có số cạnh nhập vào từ bàn phím như Hình 13.4.</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5052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1495864" y="1217258"/>
            <a:ext cx="9636369" cy="1588127"/>
          </a:xfrm>
          <a:prstGeom prst="rect">
            <a:avLst/>
          </a:prstGeom>
          <a:solidFill>
            <a:schemeClr val="accent2">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Trong chương trình Tin học lớp 7, em </a:t>
            </a:r>
            <a:r>
              <a:rPr lang="vi-VN" sz="2400" smtClean="0">
                <a:solidFill>
                  <a:schemeClr val="accent6">
                    <a:lumMod val="50000"/>
                  </a:schemeClr>
                </a:solidFill>
                <a:latin typeface="UTM Avo" panose="02040603050506020204" pitchFamily="18" charset="0"/>
                <a:cs typeface="Times New Roman" panose="02020603050405020304" pitchFamily="18" charset="0"/>
              </a:rPr>
              <a:t>đ</a:t>
            </a:r>
            <a:r>
              <a:rPr lang="en-US" sz="2400">
                <a:solidFill>
                  <a:schemeClr val="accent6">
                    <a:lumMod val="50000"/>
                  </a:schemeClr>
                </a:solidFill>
                <a:latin typeface="UTM Avo" panose="02040603050506020204" pitchFamily="18" charset="0"/>
                <a:cs typeface="Times New Roman" panose="02020603050405020304" pitchFamily="18" charset="0"/>
              </a:rPr>
              <a:t>ã</a:t>
            </a:r>
            <a:r>
              <a:rPr lang="vi-VN" sz="2400" smtClean="0">
                <a:solidFill>
                  <a:schemeClr val="accent6">
                    <a:lumMod val="50000"/>
                  </a:schemeClr>
                </a:solidFill>
                <a:latin typeface="UTM Avo" panose="02040603050506020204" pitchFamily="18" charset="0"/>
                <a:cs typeface="Times New Roman" panose="02020603050405020304" pitchFamily="18" charset="0"/>
              </a:rPr>
              <a:t> </a:t>
            </a:r>
            <a:r>
              <a:rPr lang="vi-VN" sz="2400">
                <a:solidFill>
                  <a:schemeClr val="accent6">
                    <a:lumMod val="50000"/>
                  </a:schemeClr>
                </a:solidFill>
                <a:latin typeface="UTM Avo" panose="02040603050506020204" pitchFamily="18" charset="0"/>
                <a:cs typeface="Times New Roman" panose="02020603050405020304" pitchFamily="18" charset="0"/>
              </a:rPr>
              <a:t>được học về các kiểu dữ liệu trong phần mềm bảng tính. Em hãy cho biết đó là những kiểu dữ liệu </a:t>
            </a:r>
            <a:r>
              <a:rPr lang="vi-VN" sz="2400" smtClean="0">
                <a:solidFill>
                  <a:schemeClr val="accent6">
                    <a:lumMod val="50000"/>
                  </a:schemeClr>
                </a:solidFill>
                <a:latin typeface="UTM Avo" panose="02040603050506020204" pitchFamily="18" charset="0"/>
                <a:cs typeface="Times New Roman" panose="02020603050405020304" pitchFamily="18" charset="0"/>
              </a:rPr>
              <a:t>nào</a:t>
            </a:r>
            <a:r>
              <a:rPr lang="en-US" sz="2400" smtClean="0">
                <a:solidFill>
                  <a:schemeClr val="accent6">
                    <a:lumMod val="50000"/>
                  </a:schemeClr>
                </a:solidFill>
                <a:latin typeface="UTM Avo" panose="02040603050506020204" pitchFamily="18" charset="0"/>
                <a:cs typeface="Times New Roman" panose="02020603050405020304" pitchFamily="18" charset="0"/>
              </a:rPr>
              <a:t>?</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4">
            <a:extLst>
              <a:ext uri="{28A0092B-C50C-407E-A947-70E740481C1C}">
                <a14:useLocalDpi xmlns:a14="http://schemas.microsoft.com/office/drawing/2010/main" val="0"/>
              </a:ext>
            </a:extLst>
          </a:blip>
          <a:srcRect t="1031" b="4156"/>
          <a:stretch/>
        </p:blipFill>
        <p:spPr>
          <a:xfrm flipH="1">
            <a:off x="673100" y="3429000"/>
            <a:ext cx="2694214" cy="3025734"/>
          </a:xfrm>
          <a:prstGeom prst="rect">
            <a:avLst/>
          </a:prstGeom>
        </p:spPr>
      </p:pic>
    </p:spTree>
    <p:custDataLst>
      <p:tags r:id="rId1"/>
    </p:custDataLst>
    <p:extLst>
      <p:ext uri="{BB962C8B-B14F-4D97-AF65-F5344CB8AC3E}">
        <p14:creationId xmlns:p14="http://schemas.microsoft.com/office/powerpoint/2010/main" val="2118340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252000"/>
            <a:ext cx="10528673" cy="1675843"/>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1. </a:t>
            </a:r>
            <a:r>
              <a:rPr lang="vi-VN" altLang="zh-CN" sz="2400">
                <a:solidFill>
                  <a:schemeClr val="accent1">
                    <a:lumMod val="75000"/>
                  </a:schemeClr>
                </a:solidFill>
                <a:latin typeface="UTM Avo" panose="02040603050506020204" pitchFamily="18" charset="0"/>
                <a:cs typeface="Times New Roman" panose="02020603050405020304" pitchFamily="18" charset="0"/>
              </a:rPr>
              <a:t>Mở tệp chương trình </a:t>
            </a:r>
            <a:r>
              <a:rPr lang="vi-VN" altLang="zh-CN" sz="2400" b="1">
                <a:solidFill>
                  <a:schemeClr val="accent1">
                    <a:lumMod val="75000"/>
                  </a:schemeClr>
                </a:solidFill>
                <a:latin typeface="UTM Avo" panose="02040603050506020204" pitchFamily="18" charset="0"/>
                <a:cs typeface="Times New Roman" panose="02020603050405020304" pitchFamily="18" charset="0"/>
              </a:rPr>
              <a:t>VeHinh.sb3 </a:t>
            </a:r>
            <a:r>
              <a:rPr lang="vi-VN" altLang="zh-CN" sz="2400">
                <a:solidFill>
                  <a:schemeClr val="accent1">
                    <a:lumMod val="75000"/>
                  </a:schemeClr>
                </a:solidFill>
                <a:latin typeface="UTM Avo" panose="02040603050506020204" pitchFamily="18" charset="0"/>
                <a:cs typeface="Times New Roman" panose="02020603050405020304" pitchFamily="18" charset="0"/>
              </a:rPr>
              <a:t>trong </a:t>
            </a:r>
            <a:r>
              <a:rPr lang="vi-VN" altLang="zh-CN" sz="2400" b="1">
                <a:solidFill>
                  <a:schemeClr val="accent1">
                    <a:lumMod val="75000"/>
                  </a:schemeClr>
                </a:solidFill>
                <a:latin typeface="UTM Avo" panose="02040603050506020204" pitchFamily="18" charset="0"/>
                <a:cs typeface="Times New Roman" panose="02020603050405020304" pitchFamily="18" charset="0"/>
              </a:rPr>
              <a:t>Scratch</a:t>
            </a:r>
            <a:r>
              <a:rPr lang="vi-VN" altLang="zh-CN" sz="2400">
                <a:solidFill>
                  <a:schemeClr val="accent1">
                    <a:lumMod val="75000"/>
                  </a:schemeClr>
                </a:solidFill>
                <a:latin typeface="UTM Avo" panose="02040603050506020204" pitchFamily="18" charset="0"/>
                <a:cs typeface="Times New Roman" panose="02020603050405020304" pitchFamily="18" charset="0"/>
              </a:rPr>
              <a:t>, chọn chế độ hiển thị tiếng Việt. Lưu tệp với tên mới là </a:t>
            </a:r>
            <a:r>
              <a:rPr lang="vi-VN" altLang="zh-CN" sz="2400" b="1">
                <a:solidFill>
                  <a:schemeClr val="accent1">
                    <a:lumMod val="75000"/>
                  </a:schemeClr>
                </a:solidFill>
                <a:latin typeface="UTM Avo" panose="02040603050506020204" pitchFamily="18" charset="0"/>
                <a:cs typeface="Times New Roman" panose="02020603050405020304" pitchFamily="18" charset="0"/>
              </a:rPr>
              <a:t>DuongDi.sb3</a:t>
            </a:r>
            <a:r>
              <a:rPr lang="vi-VN" altLang="zh-CN" sz="2400">
                <a:solidFill>
                  <a:schemeClr val="accent1">
                    <a:lumMod val="75000"/>
                  </a:schemeClr>
                </a:solidFill>
                <a:latin typeface="UTM Avo" panose="02040603050506020204" pitchFamily="18" charset="0"/>
                <a:cs typeface="Times New Roman" panose="02020603050405020304" pitchFamily="18" charset="0"/>
              </a:rPr>
              <a:t>.</a:t>
            </a:r>
          </a:p>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2</a:t>
            </a:r>
            <a:r>
              <a:rPr lang="vi-VN" altLang="zh-CN" sz="2400">
                <a:solidFill>
                  <a:schemeClr val="accent1">
                    <a:lumMod val="75000"/>
                  </a:schemeClr>
                </a:solidFill>
                <a:latin typeface="UTM Avo" panose="02040603050506020204" pitchFamily="18" charset="0"/>
                <a:cs typeface="Times New Roman" panose="02020603050405020304" pitchFamily="18" charset="0"/>
              </a:rPr>
              <a:t>. Nháy chuột vào nhóm lệnh</a:t>
            </a:r>
            <a:r>
              <a:rPr lang="en-US" altLang="zh-CN" sz="2400">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 tạo các biến số </a:t>
            </a:r>
            <a:r>
              <a:rPr lang="en-US" altLang="zh-CN" sz="2400">
                <a:solidFill>
                  <a:schemeClr val="accent1">
                    <a:lumMod val="75000"/>
                  </a:schemeClr>
                </a:solidFill>
                <a:latin typeface="UTM Avo" panose="02040603050506020204" pitchFamily="18" charset="0"/>
                <a:cs typeface="Times New Roman" panose="02020603050405020304" pitchFamily="18" charset="0"/>
              </a:rPr>
              <a:t>      , </a:t>
            </a:r>
            <a:endParaRPr lang="vi-VN" altLang="zh-CN" sz="2400">
              <a:solidFill>
                <a:schemeClr val="accent1">
                  <a:lumMod val="75000"/>
                </a:schemeClr>
              </a:solidFill>
              <a:latin typeface="UTM Avo" panose="02040603050506020204" pitchFamily="18" charset="0"/>
              <a:cs typeface="Times New Roman" panose="02020603050405020304" pitchFamily="18" charset="0"/>
            </a:endParaRP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grpSp>
        <p:nvGrpSpPr>
          <p:cNvPr id="117" name="Group 116">
            <a:extLst>
              <a:ext uri="{FF2B5EF4-FFF2-40B4-BE49-F238E27FC236}">
                <a16:creationId xmlns:a16="http://schemas.microsoft.com/office/drawing/2014/main" id="{33E0640F-973A-48C9-9434-D7DADBC93C9F}"/>
              </a:ext>
            </a:extLst>
          </p:cNvPr>
          <p:cNvGrpSpPr/>
          <p:nvPr/>
        </p:nvGrpSpPr>
        <p:grpSpPr>
          <a:xfrm>
            <a:off x="6036708" y="2319407"/>
            <a:ext cx="1032217" cy="787791"/>
            <a:chOff x="2583180" y="3657600"/>
            <a:chExt cx="1452245" cy="1051560"/>
          </a:xfrm>
        </p:grpSpPr>
        <p:sp>
          <p:nvSpPr>
            <p:cNvPr id="115" name="Rectangle 114">
              <a:extLst>
                <a:ext uri="{FF2B5EF4-FFF2-40B4-BE49-F238E27FC236}">
                  <a16:creationId xmlns:a16="http://schemas.microsoft.com/office/drawing/2014/main" id="{ABB9BA3B-2CDC-410B-8D68-5DA3ED04AFA2}"/>
                </a:ext>
              </a:extLst>
            </p:cNvPr>
            <p:cNvSpPr/>
            <p:nvPr/>
          </p:nvSpPr>
          <p:spPr>
            <a:xfrm>
              <a:off x="2583180" y="3657600"/>
              <a:ext cx="1452245"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Các biến số</a:t>
              </a:r>
            </a:p>
          </p:txBody>
        </p:sp>
        <p:sp>
          <p:nvSpPr>
            <p:cNvPr id="116" name="Oval 115">
              <a:extLst>
                <a:ext uri="{FF2B5EF4-FFF2-40B4-BE49-F238E27FC236}">
                  <a16:creationId xmlns:a16="http://schemas.microsoft.com/office/drawing/2014/main" id="{F5707007-BAFF-4CD9-B028-8CBEBEFFA34A}"/>
                </a:ext>
              </a:extLst>
            </p:cNvPr>
            <p:cNvSpPr/>
            <p:nvPr/>
          </p:nvSpPr>
          <p:spPr>
            <a:xfrm>
              <a:off x="3003302" y="3705078"/>
              <a:ext cx="612000" cy="61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18" name="Rectangle: Rounded Corners 117">
            <a:extLst>
              <a:ext uri="{FF2B5EF4-FFF2-40B4-BE49-F238E27FC236}">
                <a16:creationId xmlns:a16="http://schemas.microsoft.com/office/drawing/2014/main" id="{4A5AF403-C09C-44DF-ABD5-D9F61340DDEA}"/>
              </a:ext>
            </a:extLst>
          </p:cNvPr>
          <p:cNvSpPr/>
          <p:nvPr/>
        </p:nvSpPr>
        <p:spPr>
          <a:xfrm>
            <a:off x="10236378" y="2400805"/>
            <a:ext cx="1141047" cy="530071"/>
          </a:xfrm>
          <a:prstGeom prst="roundRect">
            <a:avLst>
              <a:gd name="adj" fmla="val 4991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số bước</a:t>
            </a:r>
          </a:p>
        </p:txBody>
      </p:sp>
      <p:sp>
        <p:nvSpPr>
          <p:cNvPr id="122" name="Rectangle: Rounded Corners 121">
            <a:extLst>
              <a:ext uri="{FF2B5EF4-FFF2-40B4-BE49-F238E27FC236}">
                <a16:creationId xmlns:a16="http://schemas.microsoft.com/office/drawing/2014/main" id="{90A1421D-F367-434E-BE3C-A7870D99E109}"/>
              </a:ext>
            </a:extLst>
          </p:cNvPr>
          <p:cNvSpPr/>
          <p:nvPr/>
        </p:nvSpPr>
        <p:spPr>
          <a:xfrm>
            <a:off x="631695" y="3017520"/>
            <a:ext cx="1320063" cy="527542"/>
          </a:xfrm>
          <a:prstGeom prst="roundRect">
            <a:avLst>
              <a:gd name="adj" fmla="val 49910"/>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góc quay</a:t>
            </a:r>
          </a:p>
        </p:txBody>
      </p:sp>
      <p:sp>
        <p:nvSpPr>
          <p:cNvPr id="123" name="TextBox 122">
            <a:extLst>
              <a:ext uri="{FF2B5EF4-FFF2-40B4-BE49-F238E27FC236}">
                <a16:creationId xmlns:a16="http://schemas.microsoft.com/office/drawing/2014/main" id="{7F9804DC-7E79-4BF9-A770-6E820B0BD019}"/>
              </a:ext>
            </a:extLst>
          </p:cNvPr>
          <p:cNvSpPr txBox="1"/>
          <p:nvPr/>
        </p:nvSpPr>
        <p:spPr>
          <a:xfrm>
            <a:off x="631695" y="3634739"/>
            <a:ext cx="10528673" cy="2229841"/>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3</a:t>
            </a:r>
            <a:r>
              <a:rPr lang="vi-VN"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nhóm lệnh</a:t>
            </a:r>
            <a:r>
              <a:rPr lang="en-US" altLang="zh-CN" sz="2400">
                <a:solidFill>
                  <a:schemeClr val="accent1">
                    <a:lumMod val="75000"/>
                  </a:schemeClr>
                </a:solidFill>
                <a:latin typeface="UTM Avo" panose="02040603050506020204" pitchFamily="18" charset="0"/>
                <a:cs typeface="Times New Roman" panose="02020603050405020304" pitchFamily="18" charset="0"/>
              </a:rPr>
              <a:t>                                            và hoàn thành lệnh 1,2,3 của chương trình.</a:t>
            </a:r>
          </a:p>
          <a:p>
            <a:pPr algn="just">
              <a:lnSpc>
                <a:spcPct val="150000"/>
              </a:lnSpc>
            </a:pPr>
            <a:r>
              <a:rPr lang="en-US" altLang="zh-CN" sz="2400" b="1">
                <a:solidFill>
                  <a:schemeClr val="accent1">
                    <a:lumMod val="75000"/>
                  </a:schemeClr>
                </a:solidFill>
                <a:latin typeface="UTM Avo" panose="02040603050506020204" pitchFamily="18" charset="0"/>
                <a:cs typeface="Times New Roman" panose="02020603050405020304" pitchFamily="18" charset="0"/>
              </a:rPr>
              <a:t>Bước 4: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nhóm lệnh</a:t>
            </a:r>
            <a:r>
              <a:rPr lang="en-US" altLang="zh-CN" sz="2400">
                <a:solidFill>
                  <a:schemeClr val="accent1">
                    <a:lumMod val="75000"/>
                  </a:schemeClr>
                </a:solidFill>
                <a:latin typeface="UTM Avo" panose="02040603050506020204" pitchFamily="18" charset="0"/>
                <a:cs typeface="Times New Roman" panose="02020603050405020304" pitchFamily="18" charset="0"/>
              </a:rPr>
              <a:t>                  để tạo hai biểu thức</a:t>
            </a:r>
          </a:p>
          <a:p>
            <a:pPr algn="just">
              <a:lnSpc>
                <a:spcPct val="150000"/>
              </a:lnSpc>
            </a:pPr>
            <a:r>
              <a:rPr lang="en-US" altLang="zh-CN" sz="2400">
                <a:solidFill>
                  <a:schemeClr val="accent1">
                    <a:lumMod val="75000"/>
                  </a:schemeClr>
                </a:solidFill>
                <a:latin typeface="UTM Avo" panose="02040603050506020204" pitchFamily="18" charset="0"/>
                <a:cs typeface="Times New Roman" panose="02020603050405020304" pitchFamily="18" charset="0"/>
              </a:rPr>
              <a:t>                       và </a:t>
            </a:r>
            <a:endParaRPr lang="vi-VN" altLang="zh-CN" sz="2400">
              <a:solidFill>
                <a:schemeClr val="accent1">
                  <a:lumMod val="75000"/>
                </a:schemeClr>
              </a:solidFill>
              <a:latin typeface="UTM Avo" panose="02040603050506020204" pitchFamily="18" charset="0"/>
              <a:cs typeface="Times New Roman" panose="02020603050405020304" pitchFamily="18" charset="0"/>
            </a:endParaRPr>
          </a:p>
        </p:txBody>
      </p:sp>
      <p:grpSp>
        <p:nvGrpSpPr>
          <p:cNvPr id="124" name="Group 123">
            <a:extLst>
              <a:ext uri="{FF2B5EF4-FFF2-40B4-BE49-F238E27FC236}">
                <a16:creationId xmlns:a16="http://schemas.microsoft.com/office/drawing/2014/main" id="{87A83967-C03F-48D8-9B6C-69ED4226E388}"/>
              </a:ext>
            </a:extLst>
          </p:cNvPr>
          <p:cNvGrpSpPr/>
          <p:nvPr/>
        </p:nvGrpSpPr>
        <p:grpSpPr>
          <a:xfrm>
            <a:off x="6087996" y="3457300"/>
            <a:ext cx="1032217" cy="787791"/>
            <a:chOff x="2583180" y="3657600"/>
            <a:chExt cx="1452245" cy="1051560"/>
          </a:xfrm>
        </p:grpSpPr>
        <p:sp>
          <p:nvSpPr>
            <p:cNvPr id="125" name="Rectangle 124">
              <a:extLst>
                <a:ext uri="{FF2B5EF4-FFF2-40B4-BE49-F238E27FC236}">
                  <a16:creationId xmlns:a16="http://schemas.microsoft.com/office/drawing/2014/main" id="{2133EC50-8B28-4483-936E-ACCA3B54F5C8}"/>
                </a:ext>
              </a:extLst>
            </p:cNvPr>
            <p:cNvSpPr/>
            <p:nvPr/>
          </p:nvSpPr>
          <p:spPr>
            <a:xfrm>
              <a:off x="2583180" y="3657600"/>
              <a:ext cx="1452245"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Cảm biến</a:t>
              </a:r>
            </a:p>
          </p:txBody>
        </p:sp>
        <p:sp>
          <p:nvSpPr>
            <p:cNvPr id="126" name="Oval 125">
              <a:extLst>
                <a:ext uri="{FF2B5EF4-FFF2-40B4-BE49-F238E27FC236}">
                  <a16:creationId xmlns:a16="http://schemas.microsoft.com/office/drawing/2014/main" id="{15FDBB00-3415-41C6-A74E-10D8ACA753C9}"/>
                </a:ext>
              </a:extLst>
            </p:cNvPr>
            <p:cNvSpPr/>
            <p:nvPr/>
          </p:nvSpPr>
          <p:spPr>
            <a:xfrm>
              <a:off x="3003302" y="3705078"/>
              <a:ext cx="612000" cy="612000"/>
            </a:xfrm>
            <a:prstGeom prst="ellipse">
              <a:avLst/>
            </a:prstGeom>
            <a:solidFill>
              <a:srgbClr val="35B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27" name="Group 126">
            <a:extLst>
              <a:ext uri="{FF2B5EF4-FFF2-40B4-BE49-F238E27FC236}">
                <a16:creationId xmlns:a16="http://schemas.microsoft.com/office/drawing/2014/main" id="{D0F6ABCF-08E6-45A4-8EA8-C5375EF89AC9}"/>
              </a:ext>
            </a:extLst>
          </p:cNvPr>
          <p:cNvGrpSpPr/>
          <p:nvPr/>
        </p:nvGrpSpPr>
        <p:grpSpPr>
          <a:xfrm>
            <a:off x="8655903" y="3455384"/>
            <a:ext cx="1032217" cy="787791"/>
            <a:chOff x="2583180" y="3657600"/>
            <a:chExt cx="1452245" cy="1051560"/>
          </a:xfrm>
        </p:grpSpPr>
        <p:sp>
          <p:nvSpPr>
            <p:cNvPr id="128" name="Rectangle 127">
              <a:extLst>
                <a:ext uri="{FF2B5EF4-FFF2-40B4-BE49-F238E27FC236}">
                  <a16:creationId xmlns:a16="http://schemas.microsoft.com/office/drawing/2014/main" id="{B39D2347-0F25-4118-8FC7-45CEEAF8FAB9}"/>
                </a:ext>
              </a:extLst>
            </p:cNvPr>
            <p:cNvSpPr/>
            <p:nvPr/>
          </p:nvSpPr>
          <p:spPr>
            <a:xfrm>
              <a:off x="2583180" y="3657600"/>
              <a:ext cx="1452245"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Hiển thị</a:t>
              </a:r>
            </a:p>
          </p:txBody>
        </p:sp>
        <p:sp>
          <p:nvSpPr>
            <p:cNvPr id="129" name="Oval 128">
              <a:extLst>
                <a:ext uri="{FF2B5EF4-FFF2-40B4-BE49-F238E27FC236}">
                  <a16:creationId xmlns:a16="http://schemas.microsoft.com/office/drawing/2014/main" id="{AD2B8F85-06BB-4CD8-B410-CC5510759AA0}"/>
                </a:ext>
              </a:extLst>
            </p:cNvPr>
            <p:cNvSpPr/>
            <p:nvPr/>
          </p:nvSpPr>
          <p:spPr>
            <a:xfrm>
              <a:off x="3003302" y="3705078"/>
              <a:ext cx="612000" cy="612000"/>
            </a:xfrm>
            <a:prstGeom prst="ellipse">
              <a:avLst/>
            </a:prstGeom>
            <a:solidFill>
              <a:srgbClr val="D34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30" name="Group 129">
            <a:extLst>
              <a:ext uri="{FF2B5EF4-FFF2-40B4-BE49-F238E27FC236}">
                <a16:creationId xmlns:a16="http://schemas.microsoft.com/office/drawing/2014/main" id="{74830844-26AD-4705-95C1-49749FDB1B5E}"/>
              </a:ext>
            </a:extLst>
          </p:cNvPr>
          <p:cNvGrpSpPr/>
          <p:nvPr/>
        </p:nvGrpSpPr>
        <p:grpSpPr>
          <a:xfrm>
            <a:off x="7408059" y="3455384"/>
            <a:ext cx="1032217" cy="787791"/>
            <a:chOff x="2583180" y="3657600"/>
            <a:chExt cx="1452245" cy="1051560"/>
          </a:xfrm>
        </p:grpSpPr>
        <p:sp>
          <p:nvSpPr>
            <p:cNvPr id="131" name="Rectangle 130">
              <a:extLst>
                <a:ext uri="{FF2B5EF4-FFF2-40B4-BE49-F238E27FC236}">
                  <a16:creationId xmlns:a16="http://schemas.microsoft.com/office/drawing/2014/main" id="{580D10C4-8564-4866-B27A-B1B7F9B2ABE8}"/>
                </a:ext>
              </a:extLst>
            </p:cNvPr>
            <p:cNvSpPr/>
            <p:nvPr/>
          </p:nvSpPr>
          <p:spPr>
            <a:xfrm>
              <a:off x="2583180" y="3657600"/>
              <a:ext cx="1452245"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Các biến số</a:t>
              </a:r>
            </a:p>
          </p:txBody>
        </p:sp>
        <p:sp>
          <p:nvSpPr>
            <p:cNvPr id="132" name="Oval 131">
              <a:extLst>
                <a:ext uri="{FF2B5EF4-FFF2-40B4-BE49-F238E27FC236}">
                  <a16:creationId xmlns:a16="http://schemas.microsoft.com/office/drawing/2014/main" id="{155F7BDD-BBA4-46E1-9F30-83CEA72BA866}"/>
                </a:ext>
              </a:extLst>
            </p:cNvPr>
            <p:cNvSpPr/>
            <p:nvPr/>
          </p:nvSpPr>
          <p:spPr>
            <a:xfrm>
              <a:off x="3003302" y="3705078"/>
              <a:ext cx="612000" cy="61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33" name="Group 132">
            <a:extLst>
              <a:ext uri="{FF2B5EF4-FFF2-40B4-BE49-F238E27FC236}">
                <a16:creationId xmlns:a16="http://schemas.microsoft.com/office/drawing/2014/main" id="{A0142784-1D17-4447-AB6F-207C4A1A2C07}"/>
              </a:ext>
            </a:extLst>
          </p:cNvPr>
          <p:cNvGrpSpPr/>
          <p:nvPr/>
        </p:nvGrpSpPr>
        <p:grpSpPr>
          <a:xfrm>
            <a:off x="6108388" y="4612468"/>
            <a:ext cx="1299671" cy="787791"/>
            <a:chOff x="2583180" y="3657600"/>
            <a:chExt cx="1828531" cy="1051560"/>
          </a:xfrm>
        </p:grpSpPr>
        <p:sp>
          <p:nvSpPr>
            <p:cNvPr id="134" name="Rectangle 133">
              <a:extLst>
                <a:ext uri="{FF2B5EF4-FFF2-40B4-BE49-F238E27FC236}">
                  <a16:creationId xmlns:a16="http://schemas.microsoft.com/office/drawing/2014/main" id="{2D3370B0-A131-4544-8CF1-9457F0AD8C68}"/>
                </a:ext>
              </a:extLst>
            </p:cNvPr>
            <p:cNvSpPr/>
            <p:nvPr/>
          </p:nvSpPr>
          <p:spPr>
            <a:xfrm>
              <a:off x="2583180" y="3657600"/>
              <a:ext cx="1828531"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Các phép toán</a:t>
              </a:r>
            </a:p>
          </p:txBody>
        </p:sp>
        <p:sp>
          <p:nvSpPr>
            <p:cNvPr id="135" name="Oval 134">
              <a:extLst>
                <a:ext uri="{FF2B5EF4-FFF2-40B4-BE49-F238E27FC236}">
                  <a16:creationId xmlns:a16="http://schemas.microsoft.com/office/drawing/2014/main" id="{C59CADD8-E7FD-4E36-8F46-4D503EADA809}"/>
                </a:ext>
              </a:extLst>
            </p:cNvPr>
            <p:cNvSpPr/>
            <p:nvPr/>
          </p:nvSpPr>
          <p:spPr>
            <a:xfrm>
              <a:off x="3196274" y="3705078"/>
              <a:ext cx="612000" cy="611999"/>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36" name="Rectangle: Rounded Corners 135">
            <a:extLst>
              <a:ext uri="{FF2B5EF4-FFF2-40B4-BE49-F238E27FC236}">
                <a16:creationId xmlns:a16="http://schemas.microsoft.com/office/drawing/2014/main" id="{B6F0FA49-B5D5-4BFA-BF9B-12B754DEAFC5}"/>
              </a:ext>
            </a:extLst>
          </p:cNvPr>
          <p:cNvSpPr/>
          <p:nvPr/>
        </p:nvSpPr>
        <p:spPr>
          <a:xfrm>
            <a:off x="631695" y="5400259"/>
            <a:ext cx="1724384" cy="614186"/>
          </a:xfrm>
          <a:prstGeom prst="roundRect">
            <a:avLst>
              <a:gd name="adj" fmla="val 4991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 /</a:t>
            </a:r>
          </a:p>
        </p:txBody>
      </p:sp>
      <p:sp>
        <p:nvSpPr>
          <p:cNvPr id="139" name="Rectangle: Rounded Corners 138">
            <a:extLst>
              <a:ext uri="{FF2B5EF4-FFF2-40B4-BE49-F238E27FC236}">
                <a16:creationId xmlns:a16="http://schemas.microsoft.com/office/drawing/2014/main" id="{9CD8C30D-32E2-4A2F-B6F4-2B499B2D9B6C}"/>
              </a:ext>
            </a:extLst>
          </p:cNvPr>
          <p:cNvSpPr/>
          <p:nvPr/>
        </p:nvSpPr>
        <p:spPr>
          <a:xfrm>
            <a:off x="691144" y="5488021"/>
            <a:ext cx="723320" cy="422920"/>
          </a:xfrm>
          <a:prstGeom prst="roundRect">
            <a:avLst>
              <a:gd name="adj" fmla="val 397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900</a:t>
            </a:r>
          </a:p>
        </p:txBody>
      </p:sp>
      <p:grpSp>
        <p:nvGrpSpPr>
          <p:cNvPr id="119" name="Group 118">
            <a:extLst>
              <a:ext uri="{FF2B5EF4-FFF2-40B4-BE49-F238E27FC236}">
                <a16:creationId xmlns:a16="http://schemas.microsoft.com/office/drawing/2014/main" id="{95E25730-3ACF-44C4-94FD-6F54376329E7}"/>
              </a:ext>
            </a:extLst>
          </p:cNvPr>
          <p:cNvGrpSpPr/>
          <p:nvPr/>
        </p:nvGrpSpPr>
        <p:grpSpPr>
          <a:xfrm>
            <a:off x="1734261" y="5376820"/>
            <a:ext cx="434993" cy="573234"/>
            <a:chOff x="1734261" y="5788300"/>
            <a:chExt cx="434993" cy="573234"/>
          </a:xfrm>
        </p:grpSpPr>
        <p:sp>
          <p:nvSpPr>
            <p:cNvPr id="137" name="Oval 136">
              <a:extLst>
                <a:ext uri="{FF2B5EF4-FFF2-40B4-BE49-F238E27FC236}">
                  <a16:creationId xmlns:a16="http://schemas.microsoft.com/office/drawing/2014/main" id="{9B1A186B-55C5-4113-A1BB-6557238E2010}"/>
                </a:ext>
              </a:extLst>
            </p:cNvPr>
            <p:cNvSpPr/>
            <p:nvPr/>
          </p:nvSpPr>
          <p:spPr>
            <a:xfrm>
              <a:off x="1734261" y="5938838"/>
              <a:ext cx="434993" cy="38358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p>
          </p:txBody>
        </p:sp>
        <p:sp>
          <p:nvSpPr>
            <p:cNvPr id="140" name="TextBox 139">
              <a:extLst>
                <a:ext uri="{FF2B5EF4-FFF2-40B4-BE49-F238E27FC236}">
                  <a16:creationId xmlns:a16="http://schemas.microsoft.com/office/drawing/2014/main" id="{E5E3D7BE-B60C-417E-B4E5-0212F145452C}"/>
                </a:ext>
              </a:extLst>
            </p:cNvPr>
            <p:cNvSpPr txBox="1"/>
            <p:nvPr/>
          </p:nvSpPr>
          <p:spPr>
            <a:xfrm>
              <a:off x="1757122" y="5788300"/>
              <a:ext cx="319328" cy="573234"/>
            </a:xfrm>
            <a:prstGeom prst="rect">
              <a:avLst/>
            </a:prstGeom>
            <a:noFill/>
          </p:spPr>
          <p:txBody>
            <a:bodyPr wrap="square">
              <a:spAutoFit/>
            </a:bodyPr>
            <a:lstStyle/>
            <a:p>
              <a:pPr algn="just">
                <a:lnSpc>
                  <a:spcPct val="150000"/>
                </a:lnSpc>
              </a:pPr>
              <a:r>
                <a:rPr lang="en-US" altLang="zh-CN" sz="2400" b="1">
                  <a:solidFill>
                    <a:schemeClr val="bg1"/>
                  </a:solidFill>
                  <a:latin typeface="UTM Avo" panose="02040603050506020204" pitchFamily="18" charset="0"/>
                  <a:cs typeface="Times New Roman" panose="02020603050405020304" pitchFamily="18" charset="0"/>
                </a:rPr>
                <a:t>n</a:t>
              </a:r>
              <a:endParaRPr lang="vi-VN" altLang="zh-CN" sz="2400">
                <a:solidFill>
                  <a:schemeClr val="bg1"/>
                </a:solidFill>
                <a:latin typeface="UTM Avo" panose="02040603050506020204" pitchFamily="18" charset="0"/>
                <a:cs typeface="Times New Roman" panose="02020603050405020304" pitchFamily="18" charset="0"/>
              </a:endParaRPr>
            </a:p>
          </p:txBody>
        </p:sp>
      </p:grpSp>
      <p:grpSp>
        <p:nvGrpSpPr>
          <p:cNvPr id="142" name="Group 141">
            <a:extLst>
              <a:ext uri="{FF2B5EF4-FFF2-40B4-BE49-F238E27FC236}">
                <a16:creationId xmlns:a16="http://schemas.microsoft.com/office/drawing/2014/main" id="{60017E03-6B3B-4644-BA8F-DBFF32259B22}"/>
              </a:ext>
            </a:extLst>
          </p:cNvPr>
          <p:cNvGrpSpPr/>
          <p:nvPr/>
        </p:nvGrpSpPr>
        <p:grpSpPr>
          <a:xfrm>
            <a:off x="9688120" y="2311128"/>
            <a:ext cx="442851" cy="616715"/>
            <a:chOff x="1734261" y="5788300"/>
            <a:chExt cx="434993" cy="573234"/>
          </a:xfrm>
        </p:grpSpPr>
        <p:sp>
          <p:nvSpPr>
            <p:cNvPr id="143" name="Oval 142">
              <a:extLst>
                <a:ext uri="{FF2B5EF4-FFF2-40B4-BE49-F238E27FC236}">
                  <a16:creationId xmlns:a16="http://schemas.microsoft.com/office/drawing/2014/main" id="{999E9193-A759-4B9C-93A0-366BDCEA6D58}"/>
                </a:ext>
              </a:extLst>
            </p:cNvPr>
            <p:cNvSpPr/>
            <p:nvPr/>
          </p:nvSpPr>
          <p:spPr>
            <a:xfrm>
              <a:off x="1734261" y="5938838"/>
              <a:ext cx="434993" cy="38358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p>
          </p:txBody>
        </p:sp>
        <p:sp>
          <p:nvSpPr>
            <p:cNvPr id="144" name="TextBox 143">
              <a:extLst>
                <a:ext uri="{FF2B5EF4-FFF2-40B4-BE49-F238E27FC236}">
                  <a16:creationId xmlns:a16="http://schemas.microsoft.com/office/drawing/2014/main" id="{FF27B2CB-AA8B-4FA1-8511-EB867DD528F4}"/>
                </a:ext>
              </a:extLst>
            </p:cNvPr>
            <p:cNvSpPr txBox="1"/>
            <p:nvPr/>
          </p:nvSpPr>
          <p:spPr>
            <a:xfrm>
              <a:off x="1757122" y="5788300"/>
              <a:ext cx="319328" cy="573234"/>
            </a:xfrm>
            <a:prstGeom prst="rect">
              <a:avLst/>
            </a:prstGeom>
            <a:noFill/>
          </p:spPr>
          <p:txBody>
            <a:bodyPr wrap="square">
              <a:spAutoFit/>
            </a:bodyPr>
            <a:lstStyle/>
            <a:p>
              <a:pPr algn="just">
                <a:lnSpc>
                  <a:spcPct val="150000"/>
                </a:lnSpc>
              </a:pPr>
              <a:r>
                <a:rPr lang="en-US" altLang="zh-CN" sz="2400" b="1">
                  <a:solidFill>
                    <a:schemeClr val="bg1"/>
                  </a:solidFill>
                  <a:latin typeface="UTM Avo" panose="02040603050506020204" pitchFamily="18" charset="0"/>
                  <a:cs typeface="Times New Roman" panose="02020603050405020304" pitchFamily="18" charset="0"/>
                </a:rPr>
                <a:t>n</a:t>
              </a:r>
              <a:endParaRPr lang="vi-VN" altLang="zh-CN" sz="2400">
                <a:solidFill>
                  <a:schemeClr val="bg1"/>
                </a:solidFill>
                <a:latin typeface="UTM Avo" panose="02040603050506020204" pitchFamily="18" charset="0"/>
                <a:cs typeface="Times New Roman" panose="02020603050405020304" pitchFamily="18" charset="0"/>
              </a:endParaRPr>
            </a:p>
          </p:txBody>
        </p:sp>
      </p:grpSp>
      <p:sp>
        <p:nvSpPr>
          <p:cNvPr id="145" name="Rectangle: Rounded Corners 144">
            <a:extLst>
              <a:ext uri="{FF2B5EF4-FFF2-40B4-BE49-F238E27FC236}">
                <a16:creationId xmlns:a16="http://schemas.microsoft.com/office/drawing/2014/main" id="{63646A71-EA08-46BD-80E1-96C1583BBD69}"/>
              </a:ext>
            </a:extLst>
          </p:cNvPr>
          <p:cNvSpPr/>
          <p:nvPr/>
        </p:nvSpPr>
        <p:spPr>
          <a:xfrm>
            <a:off x="3156136" y="5370182"/>
            <a:ext cx="1724384" cy="614186"/>
          </a:xfrm>
          <a:prstGeom prst="roundRect">
            <a:avLst>
              <a:gd name="adj" fmla="val 4991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t> /</a:t>
            </a:r>
          </a:p>
        </p:txBody>
      </p:sp>
      <p:sp>
        <p:nvSpPr>
          <p:cNvPr id="146" name="Rectangle: Rounded Corners 145">
            <a:extLst>
              <a:ext uri="{FF2B5EF4-FFF2-40B4-BE49-F238E27FC236}">
                <a16:creationId xmlns:a16="http://schemas.microsoft.com/office/drawing/2014/main" id="{209A446D-4969-4436-B0E9-5186EC977F5E}"/>
              </a:ext>
            </a:extLst>
          </p:cNvPr>
          <p:cNvSpPr/>
          <p:nvPr/>
        </p:nvSpPr>
        <p:spPr>
          <a:xfrm>
            <a:off x="3215585" y="5457944"/>
            <a:ext cx="723320" cy="422920"/>
          </a:xfrm>
          <a:prstGeom prst="roundRect">
            <a:avLst>
              <a:gd name="adj" fmla="val 397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rPr>
              <a:t>360</a:t>
            </a:r>
          </a:p>
        </p:txBody>
      </p:sp>
      <p:grpSp>
        <p:nvGrpSpPr>
          <p:cNvPr id="147" name="Group 146">
            <a:extLst>
              <a:ext uri="{FF2B5EF4-FFF2-40B4-BE49-F238E27FC236}">
                <a16:creationId xmlns:a16="http://schemas.microsoft.com/office/drawing/2014/main" id="{34FC1E2A-D923-482B-B1E7-6D6F29017A01}"/>
              </a:ext>
            </a:extLst>
          </p:cNvPr>
          <p:cNvGrpSpPr/>
          <p:nvPr/>
        </p:nvGrpSpPr>
        <p:grpSpPr>
          <a:xfrm>
            <a:off x="4258702" y="5346743"/>
            <a:ext cx="434993" cy="573234"/>
            <a:chOff x="1734261" y="5788300"/>
            <a:chExt cx="434993" cy="573234"/>
          </a:xfrm>
        </p:grpSpPr>
        <p:sp>
          <p:nvSpPr>
            <p:cNvPr id="148" name="Oval 147">
              <a:extLst>
                <a:ext uri="{FF2B5EF4-FFF2-40B4-BE49-F238E27FC236}">
                  <a16:creationId xmlns:a16="http://schemas.microsoft.com/office/drawing/2014/main" id="{40FBA62D-6FA5-4D1D-8309-066C8E652672}"/>
                </a:ext>
              </a:extLst>
            </p:cNvPr>
            <p:cNvSpPr/>
            <p:nvPr/>
          </p:nvSpPr>
          <p:spPr>
            <a:xfrm>
              <a:off x="1734261" y="5938838"/>
              <a:ext cx="434993" cy="383582"/>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p>
          </p:txBody>
        </p:sp>
        <p:sp>
          <p:nvSpPr>
            <p:cNvPr id="149" name="TextBox 148">
              <a:extLst>
                <a:ext uri="{FF2B5EF4-FFF2-40B4-BE49-F238E27FC236}">
                  <a16:creationId xmlns:a16="http://schemas.microsoft.com/office/drawing/2014/main" id="{12F6E5EA-D15B-41C8-BCEE-921AD506280C}"/>
                </a:ext>
              </a:extLst>
            </p:cNvPr>
            <p:cNvSpPr txBox="1"/>
            <p:nvPr/>
          </p:nvSpPr>
          <p:spPr>
            <a:xfrm>
              <a:off x="1757122" y="5788300"/>
              <a:ext cx="319328" cy="573234"/>
            </a:xfrm>
            <a:prstGeom prst="rect">
              <a:avLst/>
            </a:prstGeom>
            <a:noFill/>
          </p:spPr>
          <p:txBody>
            <a:bodyPr wrap="square">
              <a:spAutoFit/>
            </a:bodyPr>
            <a:lstStyle/>
            <a:p>
              <a:pPr algn="just">
                <a:lnSpc>
                  <a:spcPct val="150000"/>
                </a:lnSpc>
              </a:pPr>
              <a:r>
                <a:rPr lang="en-US" altLang="zh-CN" sz="2400" b="1">
                  <a:solidFill>
                    <a:schemeClr val="bg1"/>
                  </a:solidFill>
                  <a:latin typeface="UTM Avo" panose="02040603050506020204" pitchFamily="18" charset="0"/>
                  <a:cs typeface="Times New Roman" panose="02020603050405020304" pitchFamily="18" charset="0"/>
                </a:rPr>
                <a:t>n</a:t>
              </a:r>
              <a:endParaRPr lang="vi-VN" altLang="zh-CN" sz="2400">
                <a:solidFill>
                  <a:schemeClr val="bg1"/>
                </a:solidFill>
                <a:latin typeface="UTM Avo" panose="020406030505060202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2651829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86">
                                            <p:txEl>
                                              <p:pRg st="1" end="1"/>
                                            </p:txEl>
                                          </p:spTgt>
                                        </p:tgtEl>
                                        <p:attrNameLst>
                                          <p:attrName>style.visibility</p:attrName>
                                        </p:attrNameLst>
                                      </p:cBhvr>
                                      <p:to>
                                        <p:strVal val="visible"/>
                                      </p:to>
                                    </p:set>
                                    <p:animEffect transition="in" filter="wipe(left)">
                                      <p:cBhvr>
                                        <p:cTn id="17" dur="500"/>
                                        <p:tgtEl>
                                          <p:spTgt spid="186">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17"/>
                                        </p:tgtEl>
                                        <p:attrNameLst>
                                          <p:attrName>style.visibility</p:attrName>
                                        </p:attrNameLst>
                                      </p:cBhvr>
                                      <p:to>
                                        <p:strVal val="visible"/>
                                      </p:to>
                                    </p:set>
                                    <p:animEffect transition="in" filter="fade">
                                      <p:cBhvr>
                                        <p:cTn id="20" dur="500"/>
                                        <p:tgtEl>
                                          <p:spTgt spid="1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fade">
                                      <p:cBhvr>
                                        <p:cTn id="23" dur="500"/>
                                        <p:tgtEl>
                                          <p:spTgt spid="118"/>
                                        </p:tgtEl>
                                      </p:cBhvr>
                                    </p:animEffect>
                                  </p:childTnLst>
                                </p:cTn>
                              </p:par>
                              <p:par>
                                <p:cTn id="24" presetID="10" presetClass="entr" presetSubtype="0" fill="hold" nodeType="withEffect">
                                  <p:stCondLst>
                                    <p:cond delay="0"/>
                                  </p:stCondLst>
                                  <p:childTnLst>
                                    <p:set>
                                      <p:cBhvr>
                                        <p:cTn id="25" dur="1" fill="hold">
                                          <p:stCondLst>
                                            <p:cond delay="0"/>
                                          </p:stCondLst>
                                        </p:cTn>
                                        <p:tgtEl>
                                          <p:spTgt spid="142"/>
                                        </p:tgtEl>
                                        <p:attrNameLst>
                                          <p:attrName>style.visibility</p:attrName>
                                        </p:attrNameLst>
                                      </p:cBhvr>
                                      <p:to>
                                        <p:strVal val="visible"/>
                                      </p:to>
                                    </p:set>
                                    <p:animEffect transition="in" filter="fade">
                                      <p:cBhvr>
                                        <p:cTn id="26" dur="500"/>
                                        <p:tgtEl>
                                          <p:spTgt spid="14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2"/>
                                        </p:tgtEl>
                                        <p:attrNameLst>
                                          <p:attrName>style.visibility</p:attrName>
                                        </p:attrNameLst>
                                      </p:cBhvr>
                                      <p:to>
                                        <p:strVal val="visible"/>
                                      </p:to>
                                    </p:set>
                                    <p:animEffect transition="in" filter="fade">
                                      <p:cBhvr>
                                        <p:cTn id="29" dur="500"/>
                                        <p:tgtEl>
                                          <p:spTgt spid="1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23">
                                            <p:txEl>
                                              <p:pRg st="0" end="0"/>
                                            </p:txEl>
                                          </p:spTgt>
                                        </p:tgtEl>
                                        <p:attrNameLst>
                                          <p:attrName>style.visibility</p:attrName>
                                        </p:attrNameLst>
                                      </p:cBhvr>
                                      <p:to>
                                        <p:strVal val="visible"/>
                                      </p:to>
                                    </p:set>
                                    <p:animEffect transition="in" filter="wipe(left)">
                                      <p:cBhvr>
                                        <p:cTn id="34" dur="500"/>
                                        <p:tgtEl>
                                          <p:spTgt spid="123">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24"/>
                                        </p:tgtEl>
                                        <p:attrNameLst>
                                          <p:attrName>style.visibility</p:attrName>
                                        </p:attrNameLst>
                                      </p:cBhvr>
                                      <p:to>
                                        <p:strVal val="visible"/>
                                      </p:to>
                                    </p:set>
                                    <p:animEffect transition="in" filter="fade">
                                      <p:cBhvr>
                                        <p:cTn id="37" dur="500"/>
                                        <p:tgtEl>
                                          <p:spTgt spid="124"/>
                                        </p:tgtEl>
                                      </p:cBhvr>
                                    </p:animEffect>
                                  </p:childTnLst>
                                </p:cTn>
                              </p:par>
                              <p:par>
                                <p:cTn id="38" presetID="10" presetClass="entr" presetSubtype="0" fill="hold" nodeType="withEffect">
                                  <p:stCondLst>
                                    <p:cond delay="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500"/>
                                        <p:tgtEl>
                                          <p:spTgt spid="127"/>
                                        </p:tgtEl>
                                      </p:cBhvr>
                                    </p:animEffect>
                                  </p:childTnLst>
                                </p:cTn>
                              </p:par>
                              <p:par>
                                <p:cTn id="41" presetID="10" presetClass="entr" presetSubtype="0" fill="hold" nodeType="withEffect">
                                  <p:stCondLst>
                                    <p:cond delay="0"/>
                                  </p:stCondLst>
                                  <p:childTnLst>
                                    <p:set>
                                      <p:cBhvr>
                                        <p:cTn id="42" dur="1" fill="hold">
                                          <p:stCondLst>
                                            <p:cond delay="0"/>
                                          </p:stCondLst>
                                        </p:cTn>
                                        <p:tgtEl>
                                          <p:spTgt spid="130"/>
                                        </p:tgtEl>
                                        <p:attrNameLst>
                                          <p:attrName>style.visibility</p:attrName>
                                        </p:attrNameLst>
                                      </p:cBhvr>
                                      <p:to>
                                        <p:strVal val="visible"/>
                                      </p:to>
                                    </p:set>
                                    <p:animEffect transition="in" filter="fade">
                                      <p:cBhvr>
                                        <p:cTn id="43" dur="500"/>
                                        <p:tgtEl>
                                          <p:spTgt spid="13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3">
                                            <p:txEl>
                                              <p:pRg st="1" end="1"/>
                                            </p:txEl>
                                          </p:spTgt>
                                        </p:tgtEl>
                                        <p:attrNameLst>
                                          <p:attrName>style.visibility</p:attrName>
                                        </p:attrNameLst>
                                      </p:cBhvr>
                                      <p:to>
                                        <p:strVal val="visible"/>
                                      </p:to>
                                    </p:set>
                                    <p:animEffect transition="in" filter="wipe(left)">
                                      <p:cBhvr>
                                        <p:cTn id="48" dur="500"/>
                                        <p:tgtEl>
                                          <p:spTgt spid="123">
                                            <p:txEl>
                                              <p:pRg st="1" end="1"/>
                                            </p:txEl>
                                          </p:spTgt>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23">
                                            <p:txEl>
                                              <p:pRg st="2" end="2"/>
                                            </p:txEl>
                                          </p:spTgt>
                                        </p:tgtEl>
                                        <p:attrNameLst>
                                          <p:attrName>style.visibility</p:attrName>
                                        </p:attrNameLst>
                                      </p:cBhvr>
                                      <p:to>
                                        <p:strVal val="visible"/>
                                      </p:to>
                                    </p:set>
                                    <p:animEffect transition="in" filter="wipe(left)">
                                      <p:cBhvr>
                                        <p:cTn id="51" dur="500"/>
                                        <p:tgtEl>
                                          <p:spTgt spid="123">
                                            <p:txEl>
                                              <p:pRg st="2" end="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133"/>
                                        </p:tgtEl>
                                        <p:attrNameLst>
                                          <p:attrName>style.visibility</p:attrName>
                                        </p:attrNameLst>
                                      </p:cBhvr>
                                      <p:to>
                                        <p:strVal val="visible"/>
                                      </p:to>
                                    </p:set>
                                    <p:animEffect transition="in" filter="fade">
                                      <p:cBhvr>
                                        <p:cTn id="54" dur="500"/>
                                        <p:tgtEl>
                                          <p:spTgt spid="13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6"/>
                                        </p:tgtEl>
                                        <p:attrNameLst>
                                          <p:attrName>style.visibility</p:attrName>
                                        </p:attrNameLst>
                                      </p:cBhvr>
                                      <p:to>
                                        <p:strVal val="visible"/>
                                      </p:to>
                                    </p:set>
                                    <p:animEffect transition="in" filter="fade">
                                      <p:cBhvr>
                                        <p:cTn id="57" dur="500"/>
                                        <p:tgtEl>
                                          <p:spTgt spid="1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fade">
                                      <p:cBhvr>
                                        <p:cTn id="60" dur="500"/>
                                        <p:tgtEl>
                                          <p:spTgt spid="139"/>
                                        </p:tgtEl>
                                      </p:cBhvr>
                                    </p:animEffect>
                                  </p:childTnLst>
                                </p:cTn>
                              </p:par>
                              <p:par>
                                <p:cTn id="61" presetID="10" presetClass="entr" presetSubtype="0" fill="hold" nodeType="withEffect">
                                  <p:stCondLst>
                                    <p:cond delay="0"/>
                                  </p:stCondLst>
                                  <p:childTnLst>
                                    <p:set>
                                      <p:cBhvr>
                                        <p:cTn id="62" dur="1" fill="hold">
                                          <p:stCondLst>
                                            <p:cond delay="0"/>
                                          </p:stCondLst>
                                        </p:cTn>
                                        <p:tgtEl>
                                          <p:spTgt spid="119"/>
                                        </p:tgtEl>
                                        <p:attrNameLst>
                                          <p:attrName>style.visibility</p:attrName>
                                        </p:attrNameLst>
                                      </p:cBhvr>
                                      <p:to>
                                        <p:strVal val="visible"/>
                                      </p:to>
                                    </p:set>
                                    <p:animEffect transition="in" filter="fade">
                                      <p:cBhvr>
                                        <p:cTn id="63" dur="500"/>
                                        <p:tgtEl>
                                          <p:spTgt spid="1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5"/>
                                        </p:tgtEl>
                                        <p:attrNameLst>
                                          <p:attrName>style.visibility</p:attrName>
                                        </p:attrNameLst>
                                      </p:cBhvr>
                                      <p:to>
                                        <p:strVal val="visible"/>
                                      </p:to>
                                    </p:set>
                                    <p:animEffect transition="in" filter="fade">
                                      <p:cBhvr>
                                        <p:cTn id="66" dur="500"/>
                                        <p:tgtEl>
                                          <p:spTgt spid="14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6"/>
                                        </p:tgtEl>
                                        <p:attrNameLst>
                                          <p:attrName>style.visibility</p:attrName>
                                        </p:attrNameLst>
                                      </p:cBhvr>
                                      <p:to>
                                        <p:strVal val="visible"/>
                                      </p:to>
                                    </p:set>
                                    <p:animEffect transition="in" filter="fade">
                                      <p:cBhvr>
                                        <p:cTn id="69" dur="500"/>
                                        <p:tgtEl>
                                          <p:spTgt spid="146"/>
                                        </p:tgtEl>
                                      </p:cBhvr>
                                    </p:animEffect>
                                  </p:childTnLst>
                                </p:cTn>
                              </p:par>
                              <p:par>
                                <p:cTn id="70" presetID="10" presetClass="entr" presetSubtype="0" fill="hold" nodeType="withEffect">
                                  <p:stCondLst>
                                    <p:cond delay="0"/>
                                  </p:stCondLst>
                                  <p:childTnLst>
                                    <p:set>
                                      <p:cBhvr>
                                        <p:cTn id="71" dur="1" fill="hold">
                                          <p:stCondLst>
                                            <p:cond delay="0"/>
                                          </p:stCondLst>
                                        </p:cTn>
                                        <p:tgtEl>
                                          <p:spTgt spid="147"/>
                                        </p:tgtEl>
                                        <p:attrNameLst>
                                          <p:attrName>style.visibility</p:attrName>
                                        </p:attrNameLst>
                                      </p:cBhvr>
                                      <p:to>
                                        <p:strVal val="visible"/>
                                      </p:to>
                                    </p:set>
                                    <p:animEffect transition="in" filter="fade">
                                      <p:cBhvr>
                                        <p:cTn id="72"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118" grpId="0" animBg="1"/>
      <p:bldP spid="122" grpId="0" animBg="1"/>
      <p:bldP spid="123" grpId="0" uiExpand="1" build="p"/>
      <p:bldP spid="136" grpId="0" animBg="1"/>
      <p:bldP spid="139" grpId="0" animBg="1"/>
      <p:bldP spid="145" grpId="0" animBg="1"/>
      <p:bldP spid="1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Box 185">
            <a:extLst>
              <a:ext uri="{FF2B5EF4-FFF2-40B4-BE49-F238E27FC236}">
                <a16:creationId xmlns:a16="http://schemas.microsoft.com/office/drawing/2014/main" id="{E55C4CD9-B033-463B-A543-D55D3C2BC369}"/>
              </a:ext>
            </a:extLst>
          </p:cNvPr>
          <p:cNvSpPr txBox="1"/>
          <p:nvPr/>
        </p:nvSpPr>
        <p:spPr>
          <a:xfrm>
            <a:off x="631695" y="1252000"/>
            <a:ext cx="10745730" cy="1121846"/>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5</a:t>
            </a:r>
            <a:r>
              <a:rPr lang="vi-VN"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nhóm lệnh</a:t>
            </a:r>
            <a:r>
              <a:rPr lang="en-US" altLang="zh-CN" sz="2400">
                <a:solidFill>
                  <a:schemeClr val="accent1">
                    <a:lumMod val="75000"/>
                  </a:schemeClr>
                </a:solidFill>
                <a:latin typeface="UTM Avo" panose="02040603050506020204" pitchFamily="18" charset="0"/>
                <a:cs typeface="Times New Roman" panose="02020603050405020304" pitchFamily="18" charset="0"/>
              </a:rPr>
              <a:t>             kéo thả và hoàn thành hai câu lệnh 4, 5. </a:t>
            </a:r>
            <a:endParaRPr lang="vi-VN" altLang="zh-CN" sz="2400">
              <a:solidFill>
                <a:schemeClr val="accent1">
                  <a:lumMod val="75000"/>
                </a:schemeClr>
              </a:solidFill>
              <a:latin typeface="UTM Avo" panose="02040603050506020204" pitchFamily="18" charset="0"/>
              <a:cs typeface="Times New Roman" panose="02020603050405020304" pitchFamily="18" charset="0"/>
            </a:endParaRPr>
          </a:p>
        </p:txBody>
      </p:sp>
      <p:grpSp>
        <p:nvGrpSpPr>
          <p:cNvPr id="105" name="组合 31">
            <a:extLst>
              <a:ext uri="{FF2B5EF4-FFF2-40B4-BE49-F238E27FC236}">
                <a16:creationId xmlns:a16="http://schemas.microsoft.com/office/drawing/2014/main" id="{5E082E0E-31C2-4417-84D2-F0F153C862E4}"/>
              </a:ext>
            </a:extLst>
          </p:cNvPr>
          <p:cNvGrpSpPr/>
          <p:nvPr/>
        </p:nvGrpSpPr>
        <p:grpSpPr>
          <a:xfrm>
            <a:off x="1880140" y="354706"/>
            <a:ext cx="2236613" cy="779317"/>
            <a:chOff x="1828798" y="932844"/>
            <a:chExt cx="3177716" cy="1021522"/>
          </a:xfrm>
          <a:effectLst>
            <a:outerShdw blurRad="50800" dist="38100" dir="5400000" algn="t" rotWithShape="0">
              <a:prstClr val="black">
                <a:alpha val="40000"/>
              </a:prstClr>
            </a:outerShdw>
          </a:effectLst>
        </p:grpSpPr>
        <p:sp>
          <p:nvSpPr>
            <p:cNvPr id="107" name="圆角矩形 32">
              <a:extLst>
                <a:ext uri="{FF2B5EF4-FFF2-40B4-BE49-F238E27FC236}">
                  <a16:creationId xmlns:a16="http://schemas.microsoft.com/office/drawing/2014/main" id="{3F0FCC20-9A4F-413A-A827-6921C8BD255D}"/>
                </a:ext>
              </a:extLst>
            </p:cNvPr>
            <p:cNvSpPr/>
            <p:nvPr/>
          </p:nvSpPr>
          <p:spPr>
            <a:xfrm rot="10800000" flipV="1">
              <a:off x="1828798" y="932844"/>
              <a:ext cx="3177716" cy="1021522"/>
            </a:xfrm>
            <a:prstGeom prst="roundRect">
              <a:avLst>
                <a:gd name="adj" fmla="val 83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Hướ</a:t>
              </a:r>
              <a:r>
                <a:rPr kumimoji="0" lang="en-US" altLang="zh-CN" sz="2400" b="1" i="0" u="none" strike="noStrike" kern="1200" cap="none" spc="0" normalizeH="0" baseline="0" noProof="0">
                  <a:ln>
                    <a:noFill/>
                  </a:ln>
                  <a:solidFill>
                    <a:schemeClr val="accent1">
                      <a:lumMod val="75000"/>
                    </a:schemeClr>
                  </a:solidFill>
                  <a:effectLst/>
                  <a:uLnTx/>
                  <a:uFillTx/>
                  <a:latin typeface="UTM Avo" panose="02040603050506020204" pitchFamily="18" charset="0"/>
                  <a:ea typeface="+mn-ea"/>
                  <a:cs typeface="Times New Roman" panose="02020603050405020304" pitchFamily="18" charset="0"/>
                </a:rPr>
                <a:t>ng dẫn</a:t>
              </a:r>
              <a:endParaRPr kumimoji="0" lang="en-US" sz="1800" b="1" i="0" u="none" strike="noStrike" kern="1200" cap="none" spc="0" normalizeH="0" baseline="0" noProof="0">
                <a:ln>
                  <a:noFill/>
                </a:ln>
                <a:solidFill>
                  <a:schemeClr val="accent1">
                    <a:lumMod val="75000"/>
                  </a:schemeClr>
                </a:solidFill>
                <a:effectLst/>
                <a:uLnTx/>
                <a:uFillTx/>
                <a:latin typeface="Arial"/>
                <a:ea typeface="+mn-ea"/>
                <a:cs typeface="+mn-cs"/>
              </a:endParaRPr>
            </a:p>
          </p:txBody>
        </p:sp>
        <p:sp>
          <p:nvSpPr>
            <p:cNvPr id="108" name="圆角矩形 33">
              <a:extLst>
                <a:ext uri="{FF2B5EF4-FFF2-40B4-BE49-F238E27FC236}">
                  <a16:creationId xmlns:a16="http://schemas.microsoft.com/office/drawing/2014/main" id="{14B9B787-A669-414F-9BF9-767867389EDE}"/>
                </a:ext>
              </a:extLst>
            </p:cNvPr>
            <p:cNvSpPr/>
            <p:nvPr/>
          </p:nvSpPr>
          <p:spPr>
            <a:xfrm flipV="1">
              <a:off x="1930551" y="1007532"/>
              <a:ext cx="2960415" cy="835069"/>
            </a:xfrm>
            <a:prstGeom prst="roundRect">
              <a:avLst>
                <a:gd name="adj" fmla="val 8395"/>
              </a:avLst>
            </a:prstGeom>
            <a:no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59号-创粗黑" panose="00000500000000000000" pitchFamily="2" charset="-122"/>
                <a:ea typeface="字魂59号-创粗黑" panose="00000500000000000000" pitchFamily="2" charset="-122"/>
                <a:cs typeface="+mn-ea"/>
                <a:sym typeface="字魂59号-创粗黑" panose="00000500000000000000" pitchFamily="2" charset="-122"/>
              </a:endParaRPr>
            </a:p>
          </p:txBody>
        </p:sp>
      </p:grpSp>
      <p:pic>
        <p:nvPicPr>
          <p:cNvPr id="112" name="图片 15">
            <a:extLst>
              <a:ext uri="{FF2B5EF4-FFF2-40B4-BE49-F238E27FC236}">
                <a16:creationId xmlns:a16="http://schemas.microsoft.com/office/drawing/2014/main" id="{F7DAE82C-83D5-490A-A2EA-230023874F2E}"/>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19317" b="23069"/>
          <a:stretch/>
        </p:blipFill>
        <p:spPr>
          <a:xfrm rot="20704191">
            <a:off x="411958" y="202393"/>
            <a:ext cx="1699419" cy="979096"/>
          </a:xfrm>
          <a:prstGeom prst="rect">
            <a:avLst/>
          </a:prstGeom>
        </p:spPr>
      </p:pic>
      <p:grpSp>
        <p:nvGrpSpPr>
          <p:cNvPr id="117" name="Group 116">
            <a:extLst>
              <a:ext uri="{FF2B5EF4-FFF2-40B4-BE49-F238E27FC236}">
                <a16:creationId xmlns:a16="http://schemas.microsoft.com/office/drawing/2014/main" id="{33E0640F-973A-48C9-9434-D7DADBC93C9F}"/>
              </a:ext>
            </a:extLst>
          </p:cNvPr>
          <p:cNvGrpSpPr/>
          <p:nvPr/>
        </p:nvGrpSpPr>
        <p:grpSpPr>
          <a:xfrm>
            <a:off x="6176486" y="1144721"/>
            <a:ext cx="1032217" cy="787791"/>
            <a:chOff x="2583180" y="3657600"/>
            <a:chExt cx="1452245" cy="1051560"/>
          </a:xfrm>
        </p:grpSpPr>
        <p:sp>
          <p:nvSpPr>
            <p:cNvPr id="115" name="Rectangle 114">
              <a:extLst>
                <a:ext uri="{FF2B5EF4-FFF2-40B4-BE49-F238E27FC236}">
                  <a16:creationId xmlns:a16="http://schemas.microsoft.com/office/drawing/2014/main" id="{ABB9BA3B-2CDC-410B-8D68-5DA3ED04AFA2}"/>
                </a:ext>
              </a:extLst>
            </p:cNvPr>
            <p:cNvSpPr/>
            <p:nvPr/>
          </p:nvSpPr>
          <p:spPr>
            <a:xfrm>
              <a:off x="2583180" y="3657600"/>
              <a:ext cx="1452245"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Các biến số</a:t>
              </a:r>
            </a:p>
          </p:txBody>
        </p:sp>
        <p:sp>
          <p:nvSpPr>
            <p:cNvPr id="116" name="Oval 115">
              <a:extLst>
                <a:ext uri="{FF2B5EF4-FFF2-40B4-BE49-F238E27FC236}">
                  <a16:creationId xmlns:a16="http://schemas.microsoft.com/office/drawing/2014/main" id="{F5707007-BAFF-4CD9-B028-8CBEBEFFA34A}"/>
                </a:ext>
              </a:extLst>
            </p:cNvPr>
            <p:cNvSpPr/>
            <p:nvPr/>
          </p:nvSpPr>
          <p:spPr>
            <a:xfrm>
              <a:off x="3003302" y="3705078"/>
              <a:ext cx="612000" cy="61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123" name="TextBox 122">
            <a:extLst>
              <a:ext uri="{FF2B5EF4-FFF2-40B4-BE49-F238E27FC236}">
                <a16:creationId xmlns:a16="http://schemas.microsoft.com/office/drawing/2014/main" id="{7F9804DC-7E79-4BF9-A770-6E820B0BD019}"/>
              </a:ext>
            </a:extLst>
          </p:cNvPr>
          <p:cNvSpPr txBox="1"/>
          <p:nvPr/>
        </p:nvSpPr>
        <p:spPr>
          <a:xfrm>
            <a:off x="631695" y="2443011"/>
            <a:ext cx="10528673" cy="2229841"/>
          </a:xfrm>
          <a:prstGeom prst="rect">
            <a:avLst/>
          </a:prstGeom>
          <a:noFill/>
        </p:spPr>
        <p:txBody>
          <a:bodyPr wrap="square">
            <a:spAutoFit/>
          </a:bodyPr>
          <a:lstStyle/>
          <a:p>
            <a:pPr algn="just">
              <a:lnSpc>
                <a:spcPct val="150000"/>
              </a:lnSpc>
            </a:pPr>
            <a:r>
              <a:rPr lang="vi-VN" altLang="zh-CN" sz="2400" b="1">
                <a:solidFill>
                  <a:schemeClr val="accent1">
                    <a:lumMod val="75000"/>
                  </a:schemeClr>
                </a:solidFill>
                <a:latin typeface="UTM Avo" panose="02040603050506020204" pitchFamily="18" charset="0"/>
                <a:cs typeface="Times New Roman" panose="02020603050405020304" pitchFamily="18" charset="0"/>
              </a:rPr>
              <a:t>Bước </a:t>
            </a:r>
            <a:r>
              <a:rPr lang="en-US" altLang="zh-CN" sz="2400" b="1">
                <a:solidFill>
                  <a:schemeClr val="accent1">
                    <a:lumMod val="75000"/>
                  </a:schemeClr>
                </a:solidFill>
                <a:latin typeface="UTM Avo" panose="02040603050506020204" pitchFamily="18" charset="0"/>
                <a:cs typeface="Times New Roman" panose="02020603050405020304" pitchFamily="18" charset="0"/>
              </a:rPr>
              <a:t>6</a:t>
            </a:r>
            <a:r>
              <a:rPr lang="vi-VN" altLang="zh-CN" sz="2400" b="1">
                <a:solidFill>
                  <a:schemeClr val="accent1">
                    <a:lumMod val="75000"/>
                  </a:schemeClr>
                </a:solidFill>
                <a:latin typeface="UTM Avo" panose="02040603050506020204" pitchFamily="18" charset="0"/>
                <a:cs typeface="Times New Roman" panose="02020603050405020304" pitchFamily="18" charset="0"/>
              </a:rPr>
              <a:t>.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nhóm lệnh</a:t>
            </a:r>
            <a:r>
              <a:rPr lang="en-US" altLang="zh-CN" sz="2400">
                <a:solidFill>
                  <a:schemeClr val="accent1">
                    <a:lumMod val="75000"/>
                  </a:schemeClr>
                </a:solidFill>
                <a:latin typeface="UTM Avo" panose="02040603050506020204" pitchFamily="18" charset="0"/>
                <a:cs typeface="Times New Roman" panose="02020603050405020304" pitchFamily="18" charset="0"/>
              </a:rPr>
              <a:t>               kéo thả các biến vào vị trí tương ứng trong các câu lệnh 6, 7, 8</a:t>
            </a:r>
          </a:p>
          <a:p>
            <a:pPr algn="just">
              <a:lnSpc>
                <a:spcPct val="150000"/>
              </a:lnSpc>
            </a:pPr>
            <a:r>
              <a:rPr lang="en-US" altLang="zh-CN" sz="2400" b="1">
                <a:solidFill>
                  <a:schemeClr val="accent1">
                    <a:lumMod val="75000"/>
                  </a:schemeClr>
                </a:solidFill>
                <a:latin typeface="UTM Avo" panose="02040603050506020204" pitchFamily="18" charset="0"/>
                <a:cs typeface="Times New Roman" panose="02020603050405020304" pitchFamily="18" charset="0"/>
              </a:rPr>
              <a:t>Bước 7: </a:t>
            </a:r>
            <a:r>
              <a:rPr lang="vi-VN" altLang="zh-CN" sz="2400">
                <a:solidFill>
                  <a:schemeClr val="accent1">
                    <a:lumMod val="75000"/>
                  </a:schemeClr>
                </a:solidFill>
                <a:latin typeface="UTM Avo" panose="02040603050506020204" pitchFamily="18" charset="0"/>
                <a:cs typeface="Times New Roman" panose="02020603050405020304" pitchFamily="18" charset="0"/>
              </a:rPr>
              <a:t>Nháy chuột vào </a:t>
            </a:r>
            <a:r>
              <a:rPr lang="en-US" altLang="zh-CN" sz="2400">
                <a:solidFill>
                  <a:schemeClr val="accent1">
                    <a:lumMod val="75000"/>
                  </a:schemeClr>
                </a:solidFill>
                <a:latin typeface="UTM Avo" panose="02040603050506020204" pitchFamily="18" charset="0"/>
                <a:cs typeface="Times New Roman" panose="02020603050405020304" pitchFamily="18" charset="0"/>
              </a:rPr>
              <a:t>nút</a:t>
            </a:r>
            <a:r>
              <a:rPr lang="vi-VN" altLang="zh-CN" sz="2400">
                <a:solidFill>
                  <a:schemeClr val="accent1">
                    <a:lumMod val="75000"/>
                  </a:schemeClr>
                </a:solidFill>
                <a:latin typeface="UTM Avo" panose="02040603050506020204" pitchFamily="18" charset="0"/>
                <a:cs typeface="Times New Roman" panose="02020603050405020304" pitchFamily="18" charset="0"/>
              </a:rPr>
              <a:t> lệnh</a:t>
            </a:r>
            <a:r>
              <a:rPr lang="en-US" altLang="zh-CN" sz="2400">
                <a:solidFill>
                  <a:schemeClr val="accent1">
                    <a:lumMod val="75000"/>
                  </a:schemeClr>
                </a:solidFill>
                <a:latin typeface="UTM Avo" panose="02040603050506020204" pitchFamily="18" charset="0"/>
                <a:cs typeface="Times New Roman" panose="02020603050405020304" pitchFamily="18" charset="0"/>
              </a:rPr>
              <a:t>           để chạy chương trình và xem kết quả</a:t>
            </a:r>
            <a:endParaRPr lang="vi-VN" altLang="zh-CN" sz="2400">
              <a:solidFill>
                <a:schemeClr val="accent1">
                  <a:lumMod val="75000"/>
                </a:schemeClr>
              </a:solidFill>
              <a:latin typeface="UTM Avo" panose="02040603050506020204" pitchFamily="18" charset="0"/>
              <a:cs typeface="Times New Roman" panose="02020603050405020304" pitchFamily="18" charset="0"/>
            </a:endParaRPr>
          </a:p>
        </p:txBody>
      </p:sp>
      <p:grpSp>
        <p:nvGrpSpPr>
          <p:cNvPr id="130" name="Group 129">
            <a:extLst>
              <a:ext uri="{FF2B5EF4-FFF2-40B4-BE49-F238E27FC236}">
                <a16:creationId xmlns:a16="http://schemas.microsoft.com/office/drawing/2014/main" id="{74830844-26AD-4705-95C1-49749FDB1B5E}"/>
              </a:ext>
            </a:extLst>
          </p:cNvPr>
          <p:cNvGrpSpPr/>
          <p:nvPr/>
        </p:nvGrpSpPr>
        <p:grpSpPr>
          <a:xfrm>
            <a:off x="6209228" y="2241448"/>
            <a:ext cx="1032217" cy="787791"/>
            <a:chOff x="2583180" y="3657600"/>
            <a:chExt cx="1452245" cy="1051560"/>
          </a:xfrm>
        </p:grpSpPr>
        <p:sp>
          <p:nvSpPr>
            <p:cNvPr id="131" name="Rectangle 130">
              <a:extLst>
                <a:ext uri="{FF2B5EF4-FFF2-40B4-BE49-F238E27FC236}">
                  <a16:creationId xmlns:a16="http://schemas.microsoft.com/office/drawing/2014/main" id="{580D10C4-8564-4866-B27A-B1B7F9B2ABE8}"/>
                </a:ext>
              </a:extLst>
            </p:cNvPr>
            <p:cNvSpPr/>
            <p:nvPr/>
          </p:nvSpPr>
          <p:spPr>
            <a:xfrm>
              <a:off x="2583180" y="3657600"/>
              <a:ext cx="1452245" cy="1051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a:solidFill>
                    <a:schemeClr val="tx1"/>
                  </a:solidFill>
                </a:rPr>
                <a:t>Các biến số</a:t>
              </a:r>
            </a:p>
          </p:txBody>
        </p:sp>
        <p:sp>
          <p:nvSpPr>
            <p:cNvPr id="132" name="Oval 131">
              <a:extLst>
                <a:ext uri="{FF2B5EF4-FFF2-40B4-BE49-F238E27FC236}">
                  <a16:creationId xmlns:a16="http://schemas.microsoft.com/office/drawing/2014/main" id="{155F7BDD-BBA4-46E1-9F30-83CEA72BA866}"/>
                </a:ext>
              </a:extLst>
            </p:cNvPr>
            <p:cNvSpPr/>
            <p:nvPr/>
          </p:nvSpPr>
          <p:spPr>
            <a:xfrm>
              <a:off x="3003302" y="3705078"/>
              <a:ext cx="612000" cy="612000"/>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pic>
        <p:nvPicPr>
          <p:cNvPr id="38" name="Shape 773">
            <a:extLst>
              <a:ext uri="{FF2B5EF4-FFF2-40B4-BE49-F238E27FC236}">
                <a16:creationId xmlns:a16="http://schemas.microsoft.com/office/drawing/2014/main" id="{E5D69C88-D159-46D8-9906-5D42A70798EA}"/>
              </a:ext>
            </a:extLst>
          </p:cNvPr>
          <p:cNvPicPr/>
          <p:nvPr/>
        </p:nvPicPr>
        <p:blipFill>
          <a:blip r:embed="rId5"/>
          <a:stretch/>
        </p:blipFill>
        <p:spPr>
          <a:xfrm>
            <a:off x="5806800" y="3515791"/>
            <a:ext cx="701040" cy="673735"/>
          </a:xfrm>
          <a:prstGeom prst="rect">
            <a:avLst/>
          </a:prstGeom>
        </p:spPr>
      </p:pic>
    </p:spTree>
    <p:custDataLst>
      <p:tags r:id="rId1"/>
    </p:custDataLst>
    <p:extLst>
      <p:ext uri="{BB962C8B-B14F-4D97-AF65-F5344CB8AC3E}">
        <p14:creationId xmlns:p14="http://schemas.microsoft.com/office/powerpoint/2010/main" val="2225255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1000"/>
                                        <p:tgtEl>
                                          <p:spTgt spid="112"/>
                                        </p:tgtEl>
                                      </p:cBhvr>
                                    </p:animEffect>
                                    <p:anim calcmode="lin" valueType="num">
                                      <p:cBhvr>
                                        <p:cTn id="8" dur="1000" fill="hold"/>
                                        <p:tgtEl>
                                          <p:spTgt spid="112"/>
                                        </p:tgtEl>
                                        <p:attrNameLst>
                                          <p:attrName>ppt_x</p:attrName>
                                        </p:attrNameLst>
                                      </p:cBhvr>
                                      <p:tavLst>
                                        <p:tav tm="0">
                                          <p:val>
                                            <p:strVal val="#ppt_x"/>
                                          </p:val>
                                        </p:tav>
                                        <p:tav tm="100000">
                                          <p:val>
                                            <p:strVal val="#ppt_x"/>
                                          </p:val>
                                        </p:tav>
                                      </p:tavLst>
                                    </p:anim>
                                    <p:anim calcmode="lin" valueType="num">
                                      <p:cBhvr>
                                        <p:cTn id="9" dur="1000" fill="hold"/>
                                        <p:tgtEl>
                                          <p:spTgt spid="1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86">
                                            <p:txEl>
                                              <p:pRg st="0" end="0"/>
                                            </p:txEl>
                                          </p:spTgt>
                                        </p:tgtEl>
                                        <p:attrNameLst>
                                          <p:attrName>style.visibility</p:attrName>
                                        </p:attrNameLst>
                                      </p:cBhvr>
                                      <p:to>
                                        <p:strVal val="visible"/>
                                      </p:to>
                                    </p:set>
                                    <p:animEffect transition="in" filter="wipe(left)">
                                      <p:cBhvr>
                                        <p:cTn id="13" dur="500"/>
                                        <p:tgtEl>
                                          <p:spTgt spid="186">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fade">
                                      <p:cBhvr>
                                        <p:cTn id="16" dur="500"/>
                                        <p:tgtEl>
                                          <p:spTgt spid="1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3">
                                            <p:txEl>
                                              <p:pRg st="0" end="0"/>
                                            </p:txEl>
                                          </p:spTgt>
                                        </p:tgtEl>
                                        <p:attrNameLst>
                                          <p:attrName>style.visibility</p:attrName>
                                        </p:attrNameLst>
                                      </p:cBhvr>
                                      <p:to>
                                        <p:strVal val="visible"/>
                                      </p:to>
                                    </p:set>
                                    <p:animEffect transition="in" filter="wipe(left)">
                                      <p:cBhvr>
                                        <p:cTn id="21" dur="500"/>
                                        <p:tgtEl>
                                          <p:spTgt spid="123">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30"/>
                                        </p:tgtEl>
                                        <p:attrNameLst>
                                          <p:attrName>style.visibility</p:attrName>
                                        </p:attrNameLst>
                                      </p:cBhvr>
                                      <p:to>
                                        <p:strVal val="visible"/>
                                      </p:to>
                                    </p:set>
                                    <p:animEffect transition="in" filter="fade">
                                      <p:cBhvr>
                                        <p:cTn id="24" dur="500"/>
                                        <p:tgtEl>
                                          <p:spTgt spid="1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3">
                                            <p:txEl>
                                              <p:pRg st="1" end="1"/>
                                            </p:txEl>
                                          </p:spTgt>
                                        </p:tgtEl>
                                        <p:attrNameLst>
                                          <p:attrName>style.visibility</p:attrName>
                                        </p:attrNameLst>
                                      </p:cBhvr>
                                      <p:to>
                                        <p:strVal val="visible"/>
                                      </p:to>
                                    </p:set>
                                    <p:animEffect transition="in" filter="wipe(left)">
                                      <p:cBhvr>
                                        <p:cTn id="29" dur="500"/>
                                        <p:tgtEl>
                                          <p:spTgt spid="123">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uiExpand="1" build="p"/>
      <p:bldP spid="12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4"/>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510166" y="1433716"/>
            <a:ext cx="10605623" cy="4999830"/>
          </a:xfrm>
          <a:prstGeom prst="rect">
            <a:avLst/>
          </a:prstGeom>
        </p:spPr>
        <p:txBody>
          <a:bodyPr wrap="square">
            <a:spAutoFit/>
          </a:bodyPr>
          <a:lstStyle/>
          <a:p>
            <a:pPr marL="457200" indent="-457200" algn="just" defTabSz="342900">
              <a:lnSpc>
                <a:spcPct val="150000"/>
              </a:lnSpc>
              <a:buAutoNum type="arabicPeriod"/>
            </a:pPr>
            <a:r>
              <a:rPr lang="vi-VN" sz="2400">
                <a:solidFill>
                  <a:schemeClr val="accent6">
                    <a:lumMod val="50000"/>
                  </a:schemeClr>
                </a:solidFill>
                <a:latin typeface="UTM Avo" panose="02040603050506020204" pitchFamily="18" charset="0"/>
                <a:cs typeface="Times New Roman" panose="02020603050405020304" pitchFamily="18" charset="0"/>
              </a:rPr>
              <a:t>Giả sử r là biến lưu giá trị của bán kính hình tròn. Em hãy cho biết giá trị trả lại của các biểu thức sau và kiểu dữ liệu của chúng trong ngôn ngữ lập trình Scratch với trường hợp r = 5.</a:t>
            </a: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457200" indent="-457200" algn="just" defTabSz="342900">
              <a:lnSpc>
                <a:spcPct val="150000"/>
              </a:lnSpc>
              <a:buAutoNum type="arabicPeriod"/>
            </a:pP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457200" indent="-457200" algn="just" defTabSz="342900">
              <a:lnSpc>
                <a:spcPct val="150000"/>
              </a:lnSpc>
              <a:buAutoNum type="arabicPeriod"/>
            </a:pPr>
            <a:endParaRPr lang="en-US" sz="2400">
              <a:solidFill>
                <a:schemeClr val="accent6">
                  <a:lumMod val="50000"/>
                </a:schemeClr>
              </a:solidFill>
              <a:latin typeface="UTM Avo" panose="02040603050506020204" pitchFamily="18" charset="0"/>
              <a:cs typeface="Times New Roman" panose="02020603050405020304" pitchFamily="18" charset="0"/>
            </a:endParaRPr>
          </a:p>
          <a:p>
            <a:pPr marL="457200" indent="-457200" algn="just" defTabSz="342900">
              <a:lnSpc>
                <a:spcPct val="150000"/>
              </a:lnSpc>
              <a:buAutoNum type="arabicPeriod"/>
            </a:pPr>
            <a:endParaRPr lang="vi-VN" sz="2400">
              <a:solidFill>
                <a:schemeClr val="accent6">
                  <a:lumMod val="50000"/>
                </a:schemeClr>
              </a:solidFill>
              <a:latin typeface="UTM Avo" panose="02040603050506020204" pitchFamily="18" charset="0"/>
              <a:cs typeface="Times New Roman" panose="02020603050405020304" pitchFamily="18" charset="0"/>
            </a:endParaRPr>
          </a:p>
          <a:p>
            <a:pPr marL="457200" indent="-457200" algn="just" defTabSz="342900">
              <a:lnSpc>
                <a:spcPct val="150000"/>
              </a:lnSpc>
              <a:buAutoNum type="arabicPeriod"/>
            </a:pPr>
            <a:r>
              <a:rPr lang="vi-VN" sz="2400">
                <a:solidFill>
                  <a:schemeClr val="accent6">
                    <a:lumMod val="50000"/>
                  </a:schemeClr>
                </a:solidFill>
                <a:latin typeface="UTM Avo" panose="02040603050506020204" pitchFamily="18" charset="0"/>
                <a:cs typeface="Times New Roman" panose="02020603050405020304" pitchFamily="18" charset="0"/>
              </a:rPr>
              <a:t>Em hãy sử dụng ngôn ngữ lập trình trực quan để viết chương trình tính chu vi đường tròn, diện tích hình tròn với giá trị của bán kính được nhập vào từ bàn phím, thông báo kết quả ra màn h</a:t>
            </a:r>
            <a:r>
              <a:rPr lang="en-US" sz="2400">
                <a:solidFill>
                  <a:schemeClr val="accent6">
                    <a:lumMod val="50000"/>
                  </a:schemeClr>
                </a:solidFill>
                <a:latin typeface="UTM Avo" panose="02040603050506020204" pitchFamily="18" charset="0"/>
                <a:cs typeface="Times New Roman" panose="02020603050405020304" pitchFamily="18" charset="0"/>
              </a:rPr>
              <a:t>ì</a:t>
            </a:r>
            <a:r>
              <a:rPr lang="vi-VN" sz="2400">
                <a:solidFill>
                  <a:schemeClr val="accent6">
                    <a:lumMod val="50000"/>
                  </a:schemeClr>
                </a:solidFill>
                <a:latin typeface="UTM Avo" panose="02040603050506020204" pitchFamily="18" charset="0"/>
                <a:cs typeface="Times New Roman" panose="02020603050405020304" pitchFamily="18" charset="0"/>
              </a:rPr>
              <a:t>nh.</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7" name="Shape 843">
            <a:extLst>
              <a:ext uri="{FF2B5EF4-FFF2-40B4-BE49-F238E27FC236}">
                <a16:creationId xmlns:a16="http://schemas.microsoft.com/office/drawing/2014/main" id="{BB467E28-44D0-4EAF-A59C-DEF14B9D635C}"/>
              </a:ext>
            </a:extLst>
          </p:cNvPr>
          <p:cNvPicPr/>
          <p:nvPr/>
        </p:nvPicPr>
        <p:blipFill>
          <a:blip r:embed="rId5"/>
          <a:stretch/>
        </p:blipFill>
        <p:spPr>
          <a:xfrm>
            <a:off x="1273743" y="3317998"/>
            <a:ext cx="2865120" cy="1231265"/>
          </a:xfrm>
          <a:prstGeom prst="rect">
            <a:avLst/>
          </a:prstGeom>
        </p:spPr>
      </p:pic>
    </p:spTree>
    <p:custDataLst>
      <p:tags r:id="rId1"/>
    </p:custDataLst>
    <p:extLst>
      <p:ext uri="{BB962C8B-B14F-4D97-AF65-F5344CB8AC3E}">
        <p14:creationId xmlns:p14="http://schemas.microsoft.com/office/powerpoint/2010/main" val="1762006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4" end="4"/>
                                            </p:txEl>
                                          </p:spTgt>
                                        </p:tgtEl>
                                        <p:attrNameLst>
                                          <p:attrName>style.visibility</p:attrName>
                                        </p:attrNameLst>
                                      </p:cBhvr>
                                      <p:to>
                                        <p:strVal val="visible"/>
                                      </p:to>
                                    </p:set>
                                    <p:animEffect transition="in" filter="fade">
                                      <p:cBhvr>
                                        <p:cTn id="14" dur="1000"/>
                                        <p:tgtEl>
                                          <p:spTgt spid="23">
                                            <p:txEl>
                                              <p:pRg st="4" end="4"/>
                                            </p:txEl>
                                          </p:spTgt>
                                        </p:tgtEl>
                                      </p:cBhvr>
                                    </p:animEffect>
                                    <p:anim calcmode="lin" valueType="num">
                                      <p:cBhvr>
                                        <p:cTn id="15"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602308" y="1433716"/>
            <a:ext cx="10675292" cy="2229841"/>
          </a:xfrm>
          <a:prstGeom prst="rect">
            <a:avLst/>
          </a:prstGeom>
        </p:spPr>
        <p:txBody>
          <a:bodyPr wrap="square">
            <a:spAutoFit/>
          </a:bodyPr>
          <a:lstStyle/>
          <a:p>
            <a:pPr lvl="0" defTabSz="342900">
              <a:lnSpc>
                <a:spcPct val="150000"/>
              </a:lnSpc>
              <a:defRPr/>
            </a:pPr>
            <a:r>
              <a:rPr lang="vi-VN" sz="2400">
                <a:solidFill>
                  <a:prstClr val="black"/>
                </a:solidFill>
                <a:latin typeface="UTM Avo" panose="02040603050506020204" pitchFamily="18" charset="0"/>
                <a:cs typeface="Times New Roman" panose="02020603050405020304" pitchFamily="18" charset="0"/>
              </a:rPr>
              <a:t>Em hãy viết chương trình </a:t>
            </a:r>
            <a:r>
              <a:rPr lang="vi-VN" sz="2400" b="1">
                <a:solidFill>
                  <a:prstClr val="black"/>
                </a:solidFill>
                <a:latin typeface="UTM Avo" panose="02040603050506020204" pitchFamily="18" charset="0"/>
                <a:cs typeface="Times New Roman" panose="02020603050405020304" pitchFamily="18" charset="0"/>
              </a:rPr>
              <a:t>Scratch</a:t>
            </a:r>
            <a:r>
              <a:rPr lang="vi-VN" sz="2400">
                <a:solidFill>
                  <a:prstClr val="black"/>
                </a:solidFill>
                <a:latin typeface="UTM Avo" panose="02040603050506020204" pitchFamily="18" charset="0"/>
                <a:cs typeface="Times New Roman" panose="02020603050405020304" pitchFamily="18" charset="0"/>
              </a:rPr>
              <a:t> của riêng mình để giải quyết một bài toán cụ thể trong một môn học như Khoa học tự nhiên, Toán học,... trong đó có sử dụng h</a:t>
            </a:r>
            <a:r>
              <a:rPr lang="en-US" sz="2400">
                <a:solidFill>
                  <a:prstClr val="black"/>
                </a:solidFill>
                <a:latin typeface="UTM Avo" panose="02040603050506020204" pitchFamily="18" charset="0"/>
                <a:cs typeface="Times New Roman" panose="02020603050405020304" pitchFamily="18" charset="0"/>
              </a:rPr>
              <a:t>ằ</a:t>
            </a:r>
            <a:r>
              <a:rPr lang="vi-VN" sz="2400">
                <a:solidFill>
                  <a:prstClr val="black"/>
                </a:solidFill>
                <a:latin typeface="UTM Avo" panose="02040603050506020204" pitchFamily="18" charset="0"/>
                <a:cs typeface="Times New Roman" panose="02020603050405020304" pitchFamily="18" charset="0"/>
              </a:rPr>
              <a:t>ng, biến và biểu thức để thực hiện thuật toán.</a:t>
            </a:r>
            <a:endParaRPr kumimoji="0" lang="vi-VN" sz="2400" b="0" i="0" u="none" strike="noStrike" kern="1200" cap="none" spc="0" normalizeH="0" baseline="0" noProof="0">
              <a:ln>
                <a:noFill/>
              </a:ln>
              <a:solidFill>
                <a:prstClr val="black"/>
              </a:solidFill>
              <a:effectLst/>
              <a:uLnTx/>
              <a:uFillTx/>
              <a:latin typeface="UTM Avo" panose="020406030505060202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8C5AFE53-F1D9-417F-A6F3-82731F4678B3}"/>
              </a:ext>
            </a:extLst>
          </p:cNvPr>
          <p:cNvPicPr>
            <a:picLocks noChangeAspect="1"/>
          </p:cNvPicPr>
          <p:nvPr/>
        </p:nvPicPr>
        <p:blipFill rotWithShape="1">
          <a:blip r:embed="rId4"/>
          <a:srcRect r="70376"/>
          <a:stretch/>
        </p:blipFill>
        <p:spPr>
          <a:xfrm>
            <a:off x="602308" y="406275"/>
            <a:ext cx="1033987" cy="952468"/>
          </a:xfrm>
          <a:prstGeom prst="rect">
            <a:avLst/>
          </a:prstGeom>
        </p:spPr>
      </p:pic>
      <p:sp>
        <p:nvSpPr>
          <p:cNvPr id="8" name="矩形 10">
            <a:extLst>
              <a:ext uri="{FF2B5EF4-FFF2-40B4-BE49-F238E27FC236}">
                <a16:creationId xmlns:a16="http://schemas.microsoft.com/office/drawing/2014/main" id="{F3AE15B1-4491-409A-AD36-0562F7E9A969}"/>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05694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1000"/>
                                        <p:tgtEl>
                                          <p:spTgt spid="23">
                                            <p:txEl>
                                              <p:pRg st="0" end="0"/>
                                            </p:txEl>
                                          </p:spTgt>
                                        </p:tgtEl>
                                      </p:cBhvr>
                                    </p:animEffect>
                                    <p:anim calcmode="lin" valueType="num">
                                      <p:cBhvr>
                                        <p:cTn id="13"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398623" y="1114674"/>
            <a:ext cx="8856910" cy="1544814"/>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015663"/>
          </a:xfrm>
          <a:prstGeom prst="rect">
            <a:avLst/>
          </a:prstGeom>
          <a:noFill/>
        </p:spPr>
        <p:txBody>
          <a:bodyPr wrap="square" rtlCol="0">
            <a:spAutoFit/>
          </a:bodyPr>
          <a:lstStyle/>
          <a:p>
            <a:pPr marL="1143000" indent="-1143000" algn="ctr">
              <a:buAutoNum type="arabicPeriod"/>
            </a:pPr>
            <a:r>
              <a:rPr lang="vi-VN" sz="6000">
                <a:solidFill>
                  <a:schemeClr val="accent3">
                    <a:lumMod val="50000"/>
                  </a:schemeClr>
                </a:solidFill>
                <a:latin typeface="+mj-lt"/>
              </a:rPr>
              <a:t>KIỂU DỮ LIỆU</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36626" y="3636762"/>
            <a:ext cx="2812194" cy="2803758"/>
          </a:xfrm>
          <a:prstGeom prst="rect">
            <a:avLst/>
          </a:prstGeom>
        </p:spPr>
      </p:pic>
    </p:spTree>
    <p:custDataLst>
      <p:tags r:id="rId1"/>
    </p:custDataLst>
    <p:extLst>
      <p:ext uri="{BB962C8B-B14F-4D97-AF65-F5344CB8AC3E}">
        <p14:creationId xmlns:p14="http://schemas.microsoft.com/office/powerpoint/2010/main" val="405192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87"/>
            <a:ext cx="10649995" cy="3852568"/>
            <a:chOff x="1117200" y="3528268"/>
            <a:chExt cx="10337399" cy="527229"/>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527229"/>
              <a:chOff x="1493120" y="3891280"/>
              <a:chExt cx="10337399" cy="527229"/>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423433"/>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2920"/>
            </a:xfrm>
            <a:prstGeom prst="rect">
              <a:avLst/>
            </a:prstGeom>
          </p:spPr>
          <p:txBody>
            <a:bodyPr wrap="square">
              <a:spAutoFit/>
            </a:bodyPr>
            <a:lstStyle/>
            <a:p>
              <a:pPr lvl="0" algn="ctr" defTabSz="342900">
                <a:lnSpc>
                  <a:spcPct val="135000"/>
                </a:lnSpc>
                <a:defRPr/>
              </a:pPr>
              <a:r>
                <a:rPr lang="vi-VN" sz="2400" b="1">
                  <a:solidFill>
                    <a:srgbClr val="002060"/>
                  </a:solidFill>
                  <a:latin typeface="UTM Avo" panose="02040603050506020204" pitchFamily="18" charset="0"/>
                  <a:cs typeface="Times New Roman" panose="02020603050405020304" pitchFamily="18" charset="0"/>
                </a:rPr>
                <a:t>Kiểu dữ liệu</a:t>
              </a:r>
              <a:endParaRPr kumimoji="0" lang="vi-VN" sz="2400" b="1" i="0" u="none" strike="noStrike" kern="1200" cap="none" spc="0" normalizeH="0" baseline="0" noProof="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14114" y="1390541"/>
            <a:ext cx="10650132" cy="2783839"/>
          </a:xfrm>
          <a:prstGeom prst="rect">
            <a:avLst/>
          </a:prstGeom>
        </p:spPr>
        <p:txBody>
          <a:bodyPr wrap="square">
            <a:spAutoFit/>
          </a:bodyPr>
          <a:lstStyle/>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1.	Em hãy ghép mỗi dòng ở cột Dữ liệu với một dòng phù hợp ở cột Kiểu dữ liệu trong Hình 13.1.</a:t>
            </a:r>
          </a:p>
          <a:p>
            <a:pPr lvl="0" algn="just" defTabSz="342900">
              <a:lnSpc>
                <a:spcPct val="150000"/>
              </a:lnSpc>
            </a:pPr>
            <a:r>
              <a:rPr lang="vi-VN" sz="2400">
                <a:solidFill>
                  <a:schemeClr val="accent1">
                    <a:lumMod val="90000"/>
                    <a:lumOff val="10000"/>
                  </a:schemeClr>
                </a:solidFill>
                <a:latin typeface="UTM Avo" panose="02040603050506020204" pitchFamily="18" charset="0"/>
                <a:cs typeface="Times New Roman" panose="02020603050405020304" pitchFamily="18" charset="0"/>
              </a:rPr>
              <a:t>2.	Em hãy nhập dữ liệu và công thức theo mẫu trong Hình 13.2 vào phần mềm bảng tính và cho biết kết quả được hiển thị ở các ô tính C1, C2 và C3.</a:t>
            </a:r>
          </a:p>
        </p:txBody>
      </p:sp>
      <p:graphicFrame>
        <p:nvGraphicFramePr>
          <p:cNvPr id="15" name="Table 14">
            <a:extLst>
              <a:ext uri="{FF2B5EF4-FFF2-40B4-BE49-F238E27FC236}">
                <a16:creationId xmlns:a16="http://schemas.microsoft.com/office/drawing/2014/main" id="{6D679F75-CD0F-4298-AC8C-BF6E55BE2A21}"/>
              </a:ext>
            </a:extLst>
          </p:cNvPr>
          <p:cNvGraphicFramePr>
            <a:graphicFrameLocks noGrp="1"/>
          </p:cNvGraphicFramePr>
          <p:nvPr>
            <p:extLst>
              <p:ext uri="{D42A27DB-BD31-4B8C-83A1-F6EECF244321}">
                <p14:modId xmlns:p14="http://schemas.microsoft.com/office/powerpoint/2010/main" val="580341936"/>
              </p:ext>
            </p:extLst>
          </p:nvPr>
        </p:nvGraphicFramePr>
        <p:xfrm>
          <a:off x="1336181" y="4311540"/>
          <a:ext cx="4759819" cy="1650726"/>
        </p:xfrm>
        <a:graphic>
          <a:graphicData uri="http://schemas.openxmlformats.org/drawingml/2006/table">
            <a:tbl>
              <a:tblPr>
                <a:tableStyleId>{5C22544A-7EE6-4342-B048-85BDC9FD1C3A}</a:tableStyleId>
              </a:tblPr>
              <a:tblGrid>
                <a:gridCol w="2458579">
                  <a:extLst>
                    <a:ext uri="{9D8B030D-6E8A-4147-A177-3AD203B41FA5}">
                      <a16:colId xmlns:a16="http://schemas.microsoft.com/office/drawing/2014/main" val="3559415997"/>
                    </a:ext>
                  </a:extLst>
                </a:gridCol>
                <a:gridCol w="2301240">
                  <a:extLst>
                    <a:ext uri="{9D8B030D-6E8A-4147-A177-3AD203B41FA5}">
                      <a16:colId xmlns:a16="http://schemas.microsoft.com/office/drawing/2014/main" val="2319373233"/>
                    </a:ext>
                  </a:extLst>
                </a:gridCol>
              </a:tblGrid>
              <a:tr h="550242">
                <a:tc>
                  <a:txBody>
                    <a:bodyPr/>
                    <a:lstStyle/>
                    <a:p>
                      <a:pPr algn="ctr">
                        <a:lnSpc>
                          <a:spcPct val="120000"/>
                        </a:lnSpc>
                        <a:spcAft>
                          <a:spcPts val="400"/>
                        </a:spcAft>
                      </a:pPr>
                      <a:r>
                        <a:rPr lang="vi-VN" sz="2800" b="1">
                          <a:effectLst/>
                        </a:rPr>
                        <a:t>Dữ liệu</a:t>
                      </a:r>
                      <a:endParaRPr lang="en-US" sz="2800" b="1">
                        <a:effectLst/>
                        <a:latin typeface="Arial" panose="020B0604020202020204" pitchFamily="34" charset="0"/>
                        <a:ea typeface="Arial" panose="020B0604020202020204" pitchFamily="34" charset="0"/>
                      </a:endParaRPr>
                    </a:p>
                  </a:txBody>
                  <a:tcPr marL="6350" marR="635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14300">
                        <a:lnSpc>
                          <a:spcPct val="120000"/>
                        </a:lnSpc>
                        <a:spcAft>
                          <a:spcPts val="400"/>
                        </a:spcAft>
                      </a:pPr>
                      <a:r>
                        <a:rPr lang="vi-VN" sz="2800" b="1">
                          <a:effectLst/>
                        </a:rPr>
                        <a:t>Ki</a:t>
                      </a:r>
                      <a:r>
                        <a:rPr lang="en-US" sz="2800" b="1">
                          <a:effectLst/>
                        </a:rPr>
                        <a:t>ể</a:t>
                      </a:r>
                      <a:r>
                        <a:rPr lang="vi-VN" sz="2800" b="1">
                          <a:effectLst/>
                        </a:rPr>
                        <a:t>u dữ liệu</a:t>
                      </a:r>
                      <a:endParaRPr lang="en-US" sz="28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6158107"/>
                  </a:ext>
                </a:extLst>
              </a:tr>
              <a:tr h="550242">
                <a:tc>
                  <a:txBody>
                    <a:bodyPr/>
                    <a:lstStyle/>
                    <a:p>
                      <a:pPr>
                        <a:lnSpc>
                          <a:spcPct val="120000"/>
                        </a:lnSpc>
                        <a:spcAft>
                          <a:spcPts val="400"/>
                        </a:spcAft>
                      </a:pPr>
                      <a:r>
                        <a:rPr lang="vi-VN" sz="2800">
                          <a:effectLst/>
                        </a:rPr>
                        <a:t>Tin học</a:t>
                      </a:r>
                      <a:endParaRPr lang="en-US" sz="2800">
                        <a:effectLst/>
                        <a:latin typeface="Arial" panose="020B0604020202020204" pitchFamily="34" charset="0"/>
                        <a:ea typeface="Arial" panose="020B0604020202020204" pitchFamily="34" charset="0"/>
                      </a:endParaRPr>
                    </a:p>
                  </a:txBody>
                  <a:tcPr marL="6350" marR="635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400"/>
                        </a:spcAft>
                      </a:pPr>
                      <a:r>
                        <a:rPr lang="en-US" sz="2800">
                          <a:effectLst/>
                        </a:rPr>
                        <a:t>  </a:t>
                      </a:r>
                      <a:r>
                        <a:rPr lang="vi-VN" sz="2800">
                          <a:effectLst/>
                        </a:rPr>
                        <a:t>Số</a:t>
                      </a:r>
                      <a:endParaRPr lang="en-US" sz="28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9200929"/>
                  </a:ext>
                </a:extLst>
              </a:tr>
              <a:tr h="550242">
                <a:tc>
                  <a:txBody>
                    <a:bodyPr/>
                    <a:lstStyle/>
                    <a:p>
                      <a:pPr indent="292100" algn="r">
                        <a:lnSpc>
                          <a:spcPct val="120000"/>
                        </a:lnSpc>
                        <a:spcAft>
                          <a:spcPts val="400"/>
                        </a:spcAft>
                      </a:pPr>
                      <a:r>
                        <a:rPr lang="vi-VN" sz="2800">
                          <a:effectLst/>
                        </a:rPr>
                        <a:t>3.141592</a:t>
                      </a:r>
                      <a:endParaRPr lang="en-US" sz="2800">
                        <a:effectLst/>
                        <a:latin typeface="Arial" panose="020B0604020202020204" pitchFamily="34" charset="0"/>
                        <a:ea typeface="Arial" panose="020B0604020202020204" pitchFamily="34" charset="0"/>
                      </a:endParaRPr>
                    </a:p>
                  </a:txBody>
                  <a:tcPr marL="6350" marR="635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400"/>
                        </a:spcAft>
                      </a:pPr>
                      <a:r>
                        <a:rPr lang="en-US" sz="2800">
                          <a:effectLst/>
                        </a:rPr>
                        <a:t>  </a:t>
                      </a:r>
                      <a:r>
                        <a:rPr lang="vi-VN" sz="2800">
                          <a:effectLst/>
                        </a:rPr>
                        <a:t>Văn b</a:t>
                      </a:r>
                      <a:r>
                        <a:rPr lang="en-US" sz="2800">
                          <a:effectLst/>
                        </a:rPr>
                        <a:t>ả</a:t>
                      </a:r>
                      <a:r>
                        <a:rPr lang="vi-VN" sz="2800">
                          <a:effectLst/>
                        </a:rPr>
                        <a:t>n</a:t>
                      </a:r>
                      <a:endParaRPr lang="en-US" sz="2800">
                        <a:effectLst/>
                        <a:latin typeface="Arial" panose="020B0604020202020204" pitchFamily="34" charset="0"/>
                        <a:ea typeface="Arial"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6214262"/>
                  </a:ext>
                </a:extLst>
              </a:tr>
            </a:tbl>
          </a:graphicData>
        </a:graphic>
      </p:graphicFrame>
      <p:pic>
        <p:nvPicPr>
          <p:cNvPr id="19" name="Picture 18">
            <a:extLst>
              <a:ext uri="{FF2B5EF4-FFF2-40B4-BE49-F238E27FC236}">
                <a16:creationId xmlns:a16="http://schemas.microsoft.com/office/drawing/2014/main" id="{1DB9FFD9-7C73-43B0-9B8E-4451A1C6EBCC}"/>
              </a:ext>
            </a:extLst>
          </p:cNvPr>
          <p:cNvPicPr>
            <a:picLocks noChangeAspect="1"/>
          </p:cNvPicPr>
          <p:nvPr/>
        </p:nvPicPr>
        <p:blipFill>
          <a:blip r:embed="rId4"/>
          <a:stretch>
            <a:fillRect/>
          </a:stretch>
        </p:blipFill>
        <p:spPr>
          <a:xfrm>
            <a:off x="7127605" y="4299696"/>
            <a:ext cx="3104762" cy="1733333"/>
          </a:xfrm>
          <a:prstGeom prst="rect">
            <a:avLst/>
          </a:prstGeom>
          <a:ln>
            <a:solidFill>
              <a:schemeClr val="tx1">
                <a:lumMod val="95000"/>
                <a:lumOff val="5000"/>
              </a:schemeClr>
            </a:solidFill>
          </a:ln>
        </p:spPr>
      </p:pic>
      <p:sp>
        <p:nvSpPr>
          <p:cNvPr id="22" name="TextBox 21">
            <a:extLst>
              <a:ext uri="{FF2B5EF4-FFF2-40B4-BE49-F238E27FC236}">
                <a16:creationId xmlns:a16="http://schemas.microsoft.com/office/drawing/2014/main" id="{4A6CCC50-361C-4872-848D-13E915D1589A}"/>
              </a:ext>
            </a:extLst>
          </p:cNvPr>
          <p:cNvSpPr txBox="1"/>
          <p:nvPr/>
        </p:nvSpPr>
        <p:spPr>
          <a:xfrm>
            <a:off x="1051738" y="5933175"/>
            <a:ext cx="5328704" cy="5262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i="1">
                <a:solidFill>
                  <a:schemeClr val="accent1">
                    <a:lumMod val="90000"/>
                    <a:lumOff val="10000"/>
                  </a:schemeClr>
                </a:solidFill>
                <a:latin typeface="UTM Avo" panose="02040603050506020204" pitchFamily="18" charset="0"/>
                <a:cs typeface="Times New Roman" panose="02020603050405020304" pitchFamily="18" charset="0"/>
              </a:rPr>
              <a:t>Hình 1</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3</a:t>
            </a:r>
            <a:r>
              <a:rPr lang="vi-VN" sz="2400" i="1">
                <a:solidFill>
                  <a:schemeClr val="accent1">
                    <a:lumMod val="90000"/>
                    <a:lumOff val="10000"/>
                  </a:schemeClr>
                </a:solidFill>
                <a:latin typeface="UTM Avo" panose="02040603050506020204" pitchFamily="18" charset="0"/>
                <a:cs typeface="Times New Roman" panose="02020603050405020304" pitchFamily="18" charset="0"/>
              </a:rPr>
              <a:t>.</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1</a:t>
            </a:r>
            <a:r>
              <a:rPr lang="vi-VN" sz="2400" i="1">
                <a:solidFill>
                  <a:schemeClr val="accent1">
                    <a:lumMod val="90000"/>
                    <a:lumOff val="10000"/>
                  </a:schemeClr>
                </a:solidFill>
                <a:latin typeface="UTM Avo" panose="02040603050506020204" pitchFamily="18" charset="0"/>
                <a:cs typeface="Times New Roman" panose="02020603050405020304" pitchFamily="18" charset="0"/>
              </a:rPr>
              <a:t>. Dữ liệu và kiểu d</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ữ</a:t>
            </a:r>
            <a:r>
              <a:rPr lang="vi-VN" sz="2400" i="1">
                <a:solidFill>
                  <a:schemeClr val="accent1">
                    <a:lumMod val="90000"/>
                    <a:lumOff val="10000"/>
                  </a:schemeClr>
                </a:solidFill>
                <a:latin typeface="UTM Avo" panose="02040603050506020204" pitchFamily="18" charset="0"/>
                <a:cs typeface="Times New Roman" panose="02020603050405020304" pitchFamily="18" charset="0"/>
              </a:rPr>
              <a:t> liệu</a:t>
            </a:r>
            <a:endParaRPr kumimoji="0" lang="en-US" sz="2400" i="1" u="none" strike="noStrike" kern="1200" cap="none" spc="0" normalizeH="0" baseline="0" noProof="0">
              <a:ln>
                <a:noFill/>
              </a:ln>
              <a:solidFill>
                <a:schemeClr val="accent1">
                  <a:lumMod val="90000"/>
                  <a:lumOff val="10000"/>
                </a:schemeClr>
              </a:solidFill>
              <a:effectLst/>
              <a:uLnTx/>
              <a:uFillTx/>
              <a:latin typeface="UTM Avo" panose="020406030505060202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05282129-866C-41B5-B1B1-5D782D2FCC95}"/>
              </a:ext>
            </a:extLst>
          </p:cNvPr>
          <p:cNvSpPr txBox="1"/>
          <p:nvPr/>
        </p:nvSpPr>
        <p:spPr>
          <a:xfrm>
            <a:off x="6023000" y="5935212"/>
            <a:ext cx="5328704" cy="5262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ctr" defTabSz="342900">
              <a:lnSpc>
                <a:spcPct val="135000"/>
              </a:lnSpc>
              <a:defRPr/>
            </a:pPr>
            <a:r>
              <a:rPr lang="vi-VN" sz="2400" i="1">
                <a:solidFill>
                  <a:schemeClr val="accent1">
                    <a:lumMod val="90000"/>
                    <a:lumOff val="10000"/>
                  </a:schemeClr>
                </a:solidFill>
                <a:latin typeface="UTM Avo" panose="02040603050506020204" pitchFamily="18" charset="0"/>
                <a:cs typeface="Times New Roman" panose="02020603050405020304" pitchFamily="18" charset="0"/>
              </a:rPr>
              <a:t>Hình 1</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3</a:t>
            </a:r>
            <a:r>
              <a:rPr lang="vi-VN" sz="2400" i="1">
                <a:solidFill>
                  <a:schemeClr val="accent1">
                    <a:lumMod val="90000"/>
                    <a:lumOff val="10000"/>
                  </a:schemeClr>
                </a:solidFill>
                <a:latin typeface="UTM Avo" panose="02040603050506020204" pitchFamily="18" charset="0"/>
                <a:cs typeface="Times New Roman" panose="02020603050405020304" pitchFamily="18" charset="0"/>
              </a:rPr>
              <a:t>.</a:t>
            </a:r>
            <a:r>
              <a:rPr lang="en-US" sz="2400" i="1">
                <a:solidFill>
                  <a:schemeClr val="accent1">
                    <a:lumMod val="90000"/>
                    <a:lumOff val="10000"/>
                  </a:schemeClr>
                </a:solidFill>
                <a:latin typeface="UTM Avo" panose="02040603050506020204" pitchFamily="18" charset="0"/>
                <a:cs typeface="Times New Roman" panose="02020603050405020304" pitchFamily="18" charset="0"/>
              </a:rPr>
              <a:t>2. Các phép toán</a:t>
            </a:r>
            <a:endParaRPr kumimoji="0" lang="en-US" sz="2400" i="1" u="none" strike="noStrike" kern="1200" cap="none" spc="0" normalizeH="0" baseline="0" noProof="0">
              <a:ln>
                <a:noFill/>
              </a:ln>
              <a:solidFill>
                <a:schemeClr val="accent1">
                  <a:lumMod val="90000"/>
                  <a:lumOff val="10000"/>
                </a:schemeClr>
              </a:solidFill>
              <a:effectLst/>
              <a:uLnTx/>
              <a:uFillTx/>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67229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uiExpand="1" build="allAtOnce"/>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4"/>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545084" y="1045304"/>
            <a:ext cx="4451856" cy="5262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rgbClr val="FF0000"/>
                </a:solidFill>
                <a:latin typeface="UTM Avo" panose="02040603050506020204" pitchFamily="18" charset="0"/>
                <a:cs typeface="Times New Roman" panose="02020603050405020304" pitchFamily="18" charset="0"/>
              </a:rPr>
              <a:t>D</a:t>
            </a:r>
            <a:r>
              <a:rPr lang="vi-VN" sz="2400">
                <a:solidFill>
                  <a:srgbClr val="FF0000"/>
                </a:solidFill>
                <a:latin typeface="UTM Avo" panose="02040603050506020204" pitchFamily="18" charset="0"/>
                <a:cs typeface="Times New Roman" panose="02020603050405020304" pitchFamily="18" charset="0"/>
              </a:rPr>
              <a:t>ữ liệu thuộc kiểu văn bản</a:t>
            </a:r>
          </a:p>
        </p:txBody>
      </p:sp>
      <p:graphicFrame>
        <p:nvGraphicFramePr>
          <p:cNvPr id="14" name="Table 13">
            <a:extLst>
              <a:ext uri="{FF2B5EF4-FFF2-40B4-BE49-F238E27FC236}">
                <a16:creationId xmlns:a16="http://schemas.microsoft.com/office/drawing/2014/main" id="{63804807-7C22-4A0B-A0A7-01DB8431C17D}"/>
              </a:ext>
            </a:extLst>
          </p:cNvPr>
          <p:cNvGraphicFramePr>
            <a:graphicFrameLocks noGrp="1"/>
          </p:cNvGraphicFramePr>
          <p:nvPr>
            <p:extLst>
              <p:ext uri="{D42A27DB-BD31-4B8C-83A1-F6EECF244321}">
                <p14:modId xmlns:p14="http://schemas.microsoft.com/office/powerpoint/2010/main" val="3679740727"/>
              </p:ext>
            </p:extLst>
          </p:nvPr>
        </p:nvGraphicFramePr>
        <p:xfrm>
          <a:off x="6096000" y="483090"/>
          <a:ext cx="4759819" cy="1650726"/>
        </p:xfrm>
        <a:graphic>
          <a:graphicData uri="http://schemas.openxmlformats.org/drawingml/2006/table">
            <a:tbl>
              <a:tblPr>
                <a:tableStyleId>{5C22544A-7EE6-4342-B048-85BDC9FD1C3A}</a:tableStyleId>
              </a:tblPr>
              <a:tblGrid>
                <a:gridCol w="2458579">
                  <a:extLst>
                    <a:ext uri="{9D8B030D-6E8A-4147-A177-3AD203B41FA5}">
                      <a16:colId xmlns:a16="http://schemas.microsoft.com/office/drawing/2014/main" val="3559415997"/>
                    </a:ext>
                  </a:extLst>
                </a:gridCol>
                <a:gridCol w="2301240">
                  <a:extLst>
                    <a:ext uri="{9D8B030D-6E8A-4147-A177-3AD203B41FA5}">
                      <a16:colId xmlns:a16="http://schemas.microsoft.com/office/drawing/2014/main" val="2319373233"/>
                    </a:ext>
                  </a:extLst>
                </a:gridCol>
              </a:tblGrid>
              <a:tr h="550242">
                <a:tc>
                  <a:txBody>
                    <a:bodyPr/>
                    <a:lstStyle/>
                    <a:p>
                      <a:pPr algn="ctr">
                        <a:lnSpc>
                          <a:spcPct val="120000"/>
                        </a:lnSpc>
                        <a:spcAft>
                          <a:spcPts val="400"/>
                        </a:spcAft>
                      </a:pPr>
                      <a:r>
                        <a:rPr lang="vi-VN" sz="2800" b="1">
                          <a:effectLst/>
                        </a:rPr>
                        <a:t>Dữ liệu</a:t>
                      </a:r>
                      <a:endParaRPr lang="en-US" sz="2800" b="1">
                        <a:effectLst/>
                        <a:latin typeface="Arial" panose="020B0604020202020204" pitchFamily="34" charset="0"/>
                        <a:ea typeface="Arial" panose="020B0604020202020204" pitchFamily="34" charset="0"/>
                      </a:endParaRPr>
                    </a:p>
                  </a:txBody>
                  <a:tcPr marL="6350" marR="635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114300">
                        <a:lnSpc>
                          <a:spcPct val="120000"/>
                        </a:lnSpc>
                        <a:spcAft>
                          <a:spcPts val="400"/>
                        </a:spcAft>
                      </a:pPr>
                      <a:r>
                        <a:rPr lang="vi-VN" sz="2800" b="1">
                          <a:effectLst/>
                        </a:rPr>
                        <a:t>Ki</a:t>
                      </a:r>
                      <a:r>
                        <a:rPr lang="en-US" sz="2800" b="1">
                          <a:effectLst/>
                        </a:rPr>
                        <a:t>ể</a:t>
                      </a:r>
                      <a:r>
                        <a:rPr lang="vi-VN" sz="2800" b="1">
                          <a:effectLst/>
                        </a:rPr>
                        <a:t>u dữ liệu</a:t>
                      </a:r>
                      <a:endParaRPr lang="en-US" sz="2800" b="1">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6158107"/>
                  </a:ext>
                </a:extLst>
              </a:tr>
              <a:tr h="550242">
                <a:tc>
                  <a:txBody>
                    <a:bodyPr/>
                    <a:lstStyle/>
                    <a:p>
                      <a:pPr>
                        <a:lnSpc>
                          <a:spcPct val="120000"/>
                        </a:lnSpc>
                        <a:spcAft>
                          <a:spcPts val="400"/>
                        </a:spcAft>
                      </a:pPr>
                      <a:r>
                        <a:rPr lang="vi-VN" sz="2800">
                          <a:effectLst/>
                        </a:rPr>
                        <a:t>Tin học</a:t>
                      </a:r>
                      <a:endParaRPr lang="en-US" sz="2800">
                        <a:effectLst/>
                        <a:latin typeface="Arial" panose="020B0604020202020204" pitchFamily="34" charset="0"/>
                        <a:ea typeface="Arial" panose="020B0604020202020204" pitchFamily="34" charset="0"/>
                      </a:endParaRPr>
                    </a:p>
                  </a:txBody>
                  <a:tcPr marL="6350" marR="6350" marT="0" marB="0" anchor="b">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400"/>
                        </a:spcAft>
                      </a:pPr>
                      <a:r>
                        <a:rPr lang="en-US" sz="2800">
                          <a:effectLst/>
                        </a:rPr>
                        <a:t>  </a:t>
                      </a:r>
                      <a:r>
                        <a:rPr lang="vi-VN" sz="2800">
                          <a:effectLst/>
                        </a:rPr>
                        <a:t>Số</a:t>
                      </a:r>
                      <a:endParaRPr lang="en-US" sz="2800">
                        <a:effectLst/>
                        <a:latin typeface="Arial" panose="020B0604020202020204" pitchFamily="34" charset="0"/>
                        <a:ea typeface="Arial" panose="020B0604020202020204" pitchFamily="34" charset="0"/>
                      </a:endParaRPr>
                    </a:p>
                  </a:txBody>
                  <a:tcPr marL="6350" marR="6350" marT="0" marB="0" anchor="b">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9200929"/>
                  </a:ext>
                </a:extLst>
              </a:tr>
              <a:tr h="550242">
                <a:tc>
                  <a:txBody>
                    <a:bodyPr/>
                    <a:lstStyle/>
                    <a:p>
                      <a:pPr indent="292100" algn="r">
                        <a:lnSpc>
                          <a:spcPct val="120000"/>
                        </a:lnSpc>
                        <a:spcAft>
                          <a:spcPts val="400"/>
                        </a:spcAft>
                      </a:pPr>
                      <a:r>
                        <a:rPr lang="vi-VN" sz="2800">
                          <a:effectLst/>
                        </a:rPr>
                        <a:t>3.141592</a:t>
                      </a:r>
                      <a:endParaRPr lang="en-US" sz="2800">
                        <a:effectLst/>
                        <a:latin typeface="Arial" panose="020B0604020202020204" pitchFamily="34" charset="0"/>
                        <a:ea typeface="Arial" panose="020B0604020202020204" pitchFamily="34" charset="0"/>
                      </a:endParaRPr>
                    </a:p>
                  </a:txBody>
                  <a:tcPr marL="6350" marR="6350" marT="0" marB="0">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400"/>
                        </a:spcAft>
                      </a:pPr>
                      <a:r>
                        <a:rPr lang="en-US" sz="2800">
                          <a:effectLst/>
                        </a:rPr>
                        <a:t>  </a:t>
                      </a:r>
                      <a:r>
                        <a:rPr lang="vi-VN" sz="2800">
                          <a:effectLst/>
                        </a:rPr>
                        <a:t>Văn b</a:t>
                      </a:r>
                      <a:r>
                        <a:rPr lang="en-US" sz="2800">
                          <a:effectLst/>
                        </a:rPr>
                        <a:t>ả</a:t>
                      </a:r>
                      <a:r>
                        <a:rPr lang="vi-VN" sz="2800">
                          <a:effectLst/>
                        </a:rPr>
                        <a:t>n</a:t>
                      </a:r>
                      <a:endParaRPr lang="en-US" sz="2800">
                        <a:effectLst/>
                        <a:latin typeface="Arial" panose="020B0604020202020204" pitchFamily="34" charset="0"/>
                        <a:ea typeface="Arial" panose="020B0604020202020204" pitchFamily="34" charset="0"/>
                      </a:endParaRPr>
                    </a:p>
                  </a:txBody>
                  <a:tcPr marL="6350" marR="6350" marT="0" marB="0">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6214262"/>
                  </a:ext>
                </a:extLst>
              </a:tr>
            </a:tbl>
          </a:graphicData>
        </a:graphic>
      </p:graphicFrame>
      <p:sp>
        <p:nvSpPr>
          <p:cNvPr id="15" name="TextBox 14">
            <a:extLst>
              <a:ext uri="{FF2B5EF4-FFF2-40B4-BE49-F238E27FC236}">
                <a16:creationId xmlns:a16="http://schemas.microsoft.com/office/drawing/2014/main" id="{EC1E038F-574A-48FA-AC80-961E272E1959}"/>
              </a:ext>
            </a:extLst>
          </p:cNvPr>
          <p:cNvSpPr txBox="1"/>
          <p:nvPr/>
        </p:nvSpPr>
        <p:spPr>
          <a:xfrm>
            <a:off x="1545084" y="1607518"/>
            <a:ext cx="4451856" cy="52629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en-US" sz="2400">
                <a:solidFill>
                  <a:srgbClr val="D34CD6"/>
                </a:solidFill>
                <a:latin typeface="UTM Avo" panose="02040603050506020204" pitchFamily="18" charset="0"/>
                <a:cs typeface="Times New Roman" panose="02020603050405020304" pitchFamily="18" charset="0"/>
              </a:rPr>
              <a:t>Dữ liệu thuộc kiểu số</a:t>
            </a:r>
            <a:endParaRPr lang="vi-VN" sz="2400">
              <a:solidFill>
                <a:srgbClr val="D34CD6"/>
              </a:solidFill>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20C26C41-1640-4DFE-B53E-2E34FB6B8BB8}"/>
              </a:ext>
            </a:extLst>
          </p:cNvPr>
          <p:cNvSpPr/>
          <p:nvPr/>
        </p:nvSpPr>
        <p:spPr>
          <a:xfrm>
            <a:off x="6070600" y="1045304"/>
            <a:ext cx="2501900" cy="52629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F598AB3-2622-415D-B8A1-44512B9FFFD2}"/>
              </a:ext>
            </a:extLst>
          </p:cNvPr>
          <p:cNvSpPr/>
          <p:nvPr/>
        </p:nvSpPr>
        <p:spPr>
          <a:xfrm>
            <a:off x="6085840" y="1609184"/>
            <a:ext cx="2501900" cy="526298"/>
          </a:xfrm>
          <a:prstGeom prst="rect">
            <a:avLst/>
          </a:prstGeom>
          <a:noFill/>
          <a:ln w="57150">
            <a:solidFill>
              <a:srgbClr val="D34C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A399489-4402-4535-ADE2-34445D4430B4}"/>
              </a:ext>
            </a:extLst>
          </p:cNvPr>
          <p:cNvPicPr>
            <a:picLocks noChangeAspect="1"/>
          </p:cNvPicPr>
          <p:nvPr/>
        </p:nvPicPr>
        <p:blipFill>
          <a:blip r:embed="rId5"/>
          <a:stretch>
            <a:fillRect/>
          </a:stretch>
        </p:blipFill>
        <p:spPr>
          <a:xfrm>
            <a:off x="1877180" y="3082377"/>
            <a:ext cx="3104762" cy="1733333"/>
          </a:xfrm>
          <a:prstGeom prst="rect">
            <a:avLst/>
          </a:prstGeom>
          <a:ln>
            <a:solidFill>
              <a:schemeClr val="tx1">
                <a:lumMod val="95000"/>
                <a:lumOff val="5000"/>
              </a:schemeClr>
            </a:solidFill>
          </a:ln>
        </p:spPr>
      </p:pic>
      <p:sp>
        <p:nvSpPr>
          <p:cNvPr id="18" name="Arrow: Right 17">
            <a:extLst>
              <a:ext uri="{FF2B5EF4-FFF2-40B4-BE49-F238E27FC236}">
                <a16:creationId xmlns:a16="http://schemas.microsoft.com/office/drawing/2014/main" id="{980B5B55-2662-4DA0-8D5C-102A2C00894E}"/>
              </a:ext>
            </a:extLst>
          </p:cNvPr>
          <p:cNvSpPr/>
          <p:nvPr/>
        </p:nvSpPr>
        <p:spPr>
          <a:xfrm>
            <a:off x="5227825" y="3429000"/>
            <a:ext cx="2108965" cy="9813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0FE2A1A-825A-4F3C-94F8-8B6FE387A446}"/>
              </a:ext>
            </a:extLst>
          </p:cNvPr>
          <p:cNvPicPr>
            <a:picLocks noChangeAspect="1"/>
          </p:cNvPicPr>
          <p:nvPr/>
        </p:nvPicPr>
        <p:blipFill>
          <a:blip r:embed="rId6"/>
          <a:stretch>
            <a:fillRect/>
          </a:stretch>
        </p:blipFill>
        <p:spPr>
          <a:xfrm>
            <a:off x="7582673" y="3057748"/>
            <a:ext cx="3057143" cy="1723810"/>
          </a:xfrm>
          <a:prstGeom prst="rect">
            <a:avLst/>
          </a:prstGeom>
          <a:ln>
            <a:solidFill>
              <a:schemeClr val="tx1"/>
            </a:solidFill>
          </a:ln>
        </p:spPr>
      </p:pic>
    </p:spTree>
    <p:custDataLst>
      <p:tags r:id="rId1"/>
    </p:custDataLst>
    <p:extLst>
      <p:ext uri="{BB962C8B-B14F-4D97-AF65-F5344CB8AC3E}">
        <p14:creationId xmlns:p14="http://schemas.microsoft.com/office/powerpoint/2010/main" val="3107797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1000"/>
                            </p:stCondLst>
                            <p:childTnLst>
                              <p:par>
                                <p:cTn id="18" presetID="32" presetClass="emph" presetSubtype="0" fill="hold" grpId="1" nodeType="afterEffect">
                                  <p:stCondLst>
                                    <p:cond delay="0"/>
                                  </p:stCondLst>
                                  <p:childTnLst>
                                    <p:animRot by="120000">
                                      <p:cBhvr>
                                        <p:cTn id="19" dur="100" fill="hold">
                                          <p:stCondLst>
                                            <p:cond delay="0"/>
                                          </p:stCondLst>
                                        </p:cTn>
                                        <p:tgtEl>
                                          <p:spTgt spid="3"/>
                                        </p:tgtEl>
                                        <p:attrNameLst>
                                          <p:attrName>r</p:attrName>
                                        </p:attrNameLst>
                                      </p:cBhvr>
                                    </p:animRot>
                                    <p:animRot by="-240000">
                                      <p:cBhvr>
                                        <p:cTn id="20" dur="200" fill="hold">
                                          <p:stCondLst>
                                            <p:cond delay="200"/>
                                          </p:stCondLst>
                                        </p:cTn>
                                        <p:tgtEl>
                                          <p:spTgt spid="3"/>
                                        </p:tgtEl>
                                        <p:attrNameLst>
                                          <p:attrName>r</p:attrName>
                                        </p:attrNameLst>
                                      </p:cBhvr>
                                    </p:animRot>
                                    <p:animRot by="240000">
                                      <p:cBhvr>
                                        <p:cTn id="21" dur="200" fill="hold">
                                          <p:stCondLst>
                                            <p:cond delay="400"/>
                                          </p:stCondLst>
                                        </p:cTn>
                                        <p:tgtEl>
                                          <p:spTgt spid="3"/>
                                        </p:tgtEl>
                                        <p:attrNameLst>
                                          <p:attrName>r</p:attrName>
                                        </p:attrNameLst>
                                      </p:cBhvr>
                                    </p:animRot>
                                    <p:animRot by="-240000">
                                      <p:cBhvr>
                                        <p:cTn id="22" dur="200" fill="hold">
                                          <p:stCondLst>
                                            <p:cond delay="600"/>
                                          </p:stCondLst>
                                        </p:cTn>
                                        <p:tgtEl>
                                          <p:spTgt spid="3"/>
                                        </p:tgtEl>
                                        <p:attrNameLst>
                                          <p:attrName>r</p:attrName>
                                        </p:attrNameLst>
                                      </p:cBhvr>
                                    </p:animRot>
                                    <p:animRot by="120000">
                                      <p:cBhvr>
                                        <p:cTn id="23" dur="200" fill="hold">
                                          <p:stCondLst>
                                            <p:cond delay="800"/>
                                          </p:stCondLst>
                                        </p:cTn>
                                        <p:tgtEl>
                                          <p:spTgt spid="3"/>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1000"/>
                            </p:stCondLst>
                            <p:childTnLst>
                              <p:par>
                                <p:cTn id="34" presetID="32" presetClass="emph" presetSubtype="0" fill="hold" grpId="1" nodeType="afterEffect">
                                  <p:stCondLst>
                                    <p:cond delay="0"/>
                                  </p:stCondLst>
                                  <p:childTnLst>
                                    <p:animRot by="120000">
                                      <p:cBhvr>
                                        <p:cTn id="35" dur="100" fill="hold">
                                          <p:stCondLst>
                                            <p:cond delay="0"/>
                                          </p:stCondLst>
                                        </p:cTn>
                                        <p:tgtEl>
                                          <p:spTgt spid="16"/>
                                        </p:tgtEl>
                                        <p:attrNameLst>
                                          <p:attrName>r</p:attrName>
                                        </p:attrNameLst>
                                      </p:cBhvr>
                                    </p:animRot>
                                    <p:animRot by="-240000">
                                      <p:cBhvr>
                                        <p:cTn id="36" dur="200" fill="hold">
                                          <p:stCondLst>
                                            <p:cond delay="200"/>
                                          </p:stCondLst>
                                        </p:cTn>
                                        <p:tgtEl>
                                          <p:spTgt spid="16"/>
                                        </p:tgtEl>
                                        <p:attrNameLst>
                                          <p:attrName>r</p:attrName>
                                        </p:attrNameLst>
                                      </p:cBhvr>
                                    </p:animRot>
                                    <p:animRot by="240000">
                                      <p:cBhvr>
                                        <p:cTn id="37" dur="200" fill="hold">
                                          <p:stCondLst>
                                            <p:cond delay="400"/>
                                          </p:stCondLst>
                                        </p:cTn>
                                        <p:tgtEl>
                                          <p:spTgt spid="16"/>
                                        </p:tgtEl>
                                        <p:attrNameLst>
                                          <p:attrName>r</p:attrName>
                                        </p:attrNameLst>
                                      </p:cBhvr>
                                    </p:animRot>
                                    <p:animRot by="-240000">
                                      <p:cBhvr>
                                        <p:cTn id="38" dur="200" fill="hold">
                                          <p:stCondLst>
                                            <p:cond delay="600"/>
                                          </p:stCondLst>
                                        </p:cTn>
                                        <p:tgtEl>
                                          <p:spTgt spid="16"/>
                                        </p:tgtEl>
                                        <p:attrNameLst>
                                          <p:attrName>r</p:attrName>
                                        </p:attrNameLst>
                                      </p:cBhvr>
                                    </p:animRot>
                                    <p:animRot by="120000">
                                      <p:cBhvr>
                                        <p:cTn id="39" dur="200" fill="hold">
                                          <p:stCondLst>
                                            <p:cond delay="800"/>
                                          </p:stCondLst>
                                        </p:cTn>
                                        <p:tgtEl>
                                          <p:spTgt spid="16"/>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wipe(left)">
                                      <p:cBhvr>
                                        <p:cTn id="5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5" grpId="0"/>
      <p:bldP spid="3" grpId="0" animBg="1"/>
      <p:bldP spid="3" grpId="1" animBg="1"/>
      <p:bldP spid="16" grpId="0" animBg="1"/>
      <p:bldP spid="16" grpId="1"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403266"/>
            <a:ext cx="9636368" cy="3429000"/>
          </a:xfrm>
          <a:prstGeom prst="wedgeRoundRectCallout">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4" y="594272"/>
            <a:ext cx="9636369" cy="301928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Trong các ngôn ngữ lập trình, dữ liệu được phân loại thành những kiểu khác nhau để có thể lưu trữ và áp dụng những phép toán phù hợp. Số được phân loại thành kiểu số nguyên hoặc số thực, văn bản được phân loại thành kiểu kí tự hoặc</a:t>
            </a:r>
            <a:r>
              <a:rPr lang="en-US" sz="2400">
                <a:solidFill>
                  <a:schemeClr val="accent6">
                    <a:lumMod val="50000"/>
                  </a:schemeClr>
                </a:solidFill>
                <a:latin typeface="UTM Avo" panose="02040603050506020204" pitchFamily="18" charset="0"/>
                <a:cs typeface="Times New Roman" panose="02020603050405020304" pitchFamily="18" charset="0"/>
              </a:rPr>
              <a:t> </a:t>
            </a:r>
            <a:r>
              <a:rPr lang="vi-VN" sz="2400">
                <a:solidFill>
                  <a:schemeClr val="accent6">
                    <a:lumMod val="50000"/>
                  </a:schemeClr>
                </a:solidFill>
                <a:latin typeface="UTM Avo" panose="02040603050506020204" pitchFamily="18" charset="0"/>
                <a:cs typeface="Times New Roman" panose="02020603050405020304" pitchFamily="18" charset="0"/>
              </a:rPr>
              <a:t>xâu kí tự, các điều kiện hay các phép so sánh được phân loại thành kiểu lôgic,...</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4">
            <a:extLst>
              <a:ext uri="{28A0092B-C50C-407E-A947-70E740481C1C}">
                <a14:useLocalDpi xmlns:a14="http://schemas.microsoft.com/office/drawing/2010/main" val="0"/>
              </a:ext>
            </a:extLst>
          </a:blip>
          <a:srcRect t="1031" b="4156"/>
          <a:stretch/>
        </p:blipFill>
        <p:spPr>
          <a:xfrm flipH="1">
            <a:off x="673100" y="3429000"/>
            <a:ext cx="2694214" cy="3025734"/>
          </a:xfrm>
          <a:prstGeom prst="rect">
            <a:avLst/>
          </a:prstGeom>
        </p:spPr>
      </p:pic>
    </p:spTree>
    <p:custDataLst>
      <p:tags r:id="rId1"/>
    </p:custDataLst>
    <p:extLst>
      <p:ext uri="{BB962C8B-B14F-4D97-AF65-F5344CB8AC3E}">
        <p14:creationId xmlns:p14="http://schemas.microsoft.com/office/powerpoint/2010/main" val="3891303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542CA1B9-98E0-402C-A1B5-D60D02CCA27D}"/>
              </a:ext>
            </a:extLst>
          </p:cNvPr>
          <p:cNvSpPr/>
          <p:nvPr/>
        </p:nvSpPr>
        <p:spPr>
          <a:xfrm>
            <a:off x="1495865" y="403266"/>
            <a:ext cx="9636368" cy="2534806"/>
          </a:xfrm>
          <a:prstGeom prst="wedgeRoundRectCallout">
            <a:avLst>
              <a:gd name="adj1" fmla="val -35300"/>
              <a:gd name="adj2" fmla="val 96208"/>
              <a:gd name="adj3" fmla="val 16667"/>
            </a:avLst>
          </a:prstGeom>
          <a:solidFill>
            <a:schemeClr val="accent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1814B9E2-EBA0-4B30-A5BC-95144377C64E}"/>
              </a:ext>
            </a:extLst>
          </p:cNvPr>
          <p:cNvSpPr txBox="1"/>
          <p:nvPr/>
        </p:nvSpPr>
        <p:spPr>
          <a:xfrm>
            <a:off x="1495864" y="594272"/>
            <a:ext cx="9636369" cy="202209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Mỗi kiểu dữ liệu bao gồm một tập hợp giá trị và một số phép toán trên những giá trị đó. Ngôn ngữ lập trình </a:t>
            </a:r>
            <a:r>
              <a:rPr lang="vi-VN" sz="2400" b="1">
                <a:solidFill>
                  <a:schemeClr val="accent6">
                    <a:lumMod val="50000"/>
                  </a:schemeClr>
                </a:solidFill>
                <a:latin typeface="UTM Avo" panose="02040603050506020204" pitchFamily="18" charset="0"/>
                <a:cs typeface="Times New Roman" panose="02020603050405020304" pitchFamily="18" charset="0"/>
              </a:rPr>
              <a:t>Scratch</a:t>
            </a:r>
            <a:r>
              <a:rPr lang="vi-VN" sz="2400">
                <a:solidFill>
                  <a:schemeClr val="accent6">
                    <a:lumMod val="50000"/>
                  </a:schemeClr>
                </a:solidFill>
                <a:latin typeface="UTM Avo" panose="02040603050506020204" pitchFamily="18" charset="0"/>
                <a:cs typeface="Times New Roman" panose="02020603050405020304" pitchFamily="18" charset="0"/>
              </a:rPr>
              <a:t> có ba kiểu dữ liệu là </a:t>
            </a:r>
            <a:r>
              <a:rPr lang="vi-VN" sz="2400" b="1">
                <a:solidFill>
                  <a:schemeClr val="accent6">
                    <a:lumMod val="50000"/>
                  </a:schemeClr>
                </a:solidFill>
                <a:latin typeface="UTM Avo" panose="02040603050506020204" pitchFamily="18" charset="0"/>
                <a:cs typeface="Times New Roman" panose="02020603050405020304" pitchFamily="18" charset="0"/>
              </a:rPr>
              <a:t>kiểu số</a:t>
            </a:r>
            <a:r>
              <a:rPr lang="vi-VN" sz="2400">
                <a:solidFill>
                  <a:schemeClr val="accent6">
                    <a:lumMod val="50000"/>
                  </a:schemeClr>
                </a:solidFill>
                <a:latin typeface="UTM Avo" panose="02040603050506020204" pitchFamily="18" charset="0"/>
                <a:cs typeface="Times New Roman" panose="02020603050405020304" pitchFamily="18" charset="0"/>
              </a:rPr>
              <a:t>, </a:t>
            </a:r>
            <a:r>
              <a:rPr lang="vi-VN" sz="2400" b="1">
                <a:solidFill>
                  <a:schemeClr val="accent6">
                    <a:lumMod val="50000"/>
                  </a:schemeClr>
                </a:solidFill>
                <a:latin typeface="UTM Avo" panose="02040603050506020204" pitchFamily="18" charset="0"/>
                <a:cs typeface="Times New Roman" panose="02020603050405020304" pitchFamily="18" charset="0"/>
              </a:rPr>
              <a:t>kiểu xâu kí tự </a:t>
            </a:r>
            <a:r>
              <a:rPr lang="vi-VN" sz="2400">
                <a:solidFill>
                  <a:schemeClr val="accent6">
                    <a:lumMod val="50000"/>
                  </a:schemeClr>
                </a:solidFill>
                <a:latin typeface="UTM Avo" panose="02040603050506020204" pitchFamily="18" charset="0"/>
                <a:cs typeface="Times New Roman" panose="02020603050405020304" pitchFamily="18" charset="0"/>
              </a:rPr>
              <a:t>và </a:t>
            </a:r>
            <a:r>
              <a:rPr lang="vi-VN" sz="2400" b="1">
                <a:solidFill>
                  <a:schemeClr val="accent6">
                    <a:lumMod val="50000"/>
                  </a:schemeClr>
                </a:solidFill>
                <a:latin typeface="UTM Avo" panose="02040603050506020204" pitchFamily="18" charset="0"/>
                <a:cs typeface="Times New Roman" panose="02020603050405020304" pitchFamily="18" charset="0"/>
              </a:rPr>
              <a:t>kiểu lôgic</a:t>
            </a:r>
            <a:r>
              <a:rPr lang="vi-VN" sz="2400">
                <a:solidFill>
                  <a:schemeClr val="accent6">
                    <a:lumMod val="50000"/>
                  </a:schemeClr>
                </a:solidFill>
                <a:latin typeface="UTM Avo" panose="02040603050506020204" pitchFamily="18" charset="0"/>
                <a:cs typeface="Times New Roman" panose="02020603050405020304" pitchFamily="18" charset="0"/>
              </a:rPr>
              <a:t>. Bảng 13.1 mô tả tập hợp giá trị của ba kiểu dữ liệu này. </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3D26561E-80D9-4F44-8709-12DFBC2C0330}"/>
              </a:ext>
            </a:extLst>
          </p:cNvPr>
          <p:cNvPicPr>
            <a:picLocks noChangeAspect="1"/>
          </p:cNvPicPr>
          <p:nvPr/>
        </p:nvPicPr>
        <p:blipFill rotWithShape="1">
          <a:blip r:embed="rId4">
            <a:extLst>
              <a:ext uri="{28A0092B-C50C-407E-A947-70E740481C1C}">
                <a14:useLocalDpi xmlns:a14="http://schemas.microsoft.com/office/drawing/2010/main" val="0"/>
              </a:ext>
            </a:extLst>
          </a:blip>
          <a:srcRect t="1031" b="4156"/>
          <a:stretch/>
        </p:blipFill>
        <p:spPr>
          <a:xfrm flipH="1">
            <a:off x="673100" y="3429000"/>
            <a:ext cx="2694214" cy="3025734"/>
          </a:xfrm>
          <a:prstGeom prst="rect">
            <a:avLst/>
          </a:prstGeom>
        </p:spPr>
      </p:pic>
      <p:graphicFrame>
        <p:nvGraphicFramePr>
          <p:cNvPr id="4" name="Table 3">
            <a:extLst>
              <a:ext uri="{FF2B5EF4-FFF2-40B4-BE49-F238E27FC236}">
                <a16:creationId xmlns:a16="http://schemas.microsoft.com/office/drawing/2014/main" id="{92B7ADF7-409D-4919-8D02-352EB2843BEF}"/>
              </a:ext>
            </a:extLst>
          </p:cNvPr>
          <p:cNvGraphicFramePr>
            <a:graphicFrameLocks noGrp="1"/>
          </p:cNvGraphicFramePr>
          <p:nvPr>
            <p:extLst>
              <p:ext uri="{D42A27DB-BD31-4B8C-83A1-F6EECF244321}">
                <p14:modId xmlns:p14="http://schemas.microsoft.com/office/powerpoint/2010/main" val="2487372218"/>
              </p:ext>
            </p:extLst>
          </p:nvPr>
        </p:nvGraphicFramePr>
        <p:xfrm>
          <a:off x="3177166" y="3705903"/>
          <a:ext cx="8154649" cy="2684272"/>
        </p:xfrm>
        <a:graphic>
          <a:graphicData uri="http://schemas.openxmlformats.org/drawingml/2006/table">
            <a:tbl>
              <a:tblPr/>
              <a:tblGrid>
                <a:gridCol w="1813809">
                  <a:extLst>
                    <a:ext uri="{9D8B030D-6E8A-4147-A177-3AD203B41FA5}">
                      <a16:colId xmlns:a16="http://schemas.microsoft.com/office/drawing/2014/main" val="862503235"/>
                    </a:ext>
                  </a:extLst>
                </a:gridCol>
                <a:gridCol w="3604385">
                  <a:extLst>
                    <a:ext uri="{9D8B030D-6E8A-4147-A177-3AD203B41FA5}">
                      <a16:colId xmlns:a16="http://schemas.microsoft.com/office/drawing/2014/main" val="1331953522"/>
                    </a:ext>
                  </a:extLst>
                </a:gridCol>
                <a:gridCol w="1097280">
                  <a:extLst>
                    <a:ext uri="{9D8B030D-6E8A-4147-A177-3AD203B41FA5}">
                      <a16:colId xmlns:a16="http://schemas.microsoft.com/office/drawing/2014/main" val="3345040531"/>
                    </a:ext>
                  </a:extLst>
                </a:gridCol>
                <a:gridCol w="1639175">
                  <a:extLst>
                    <a:ext uri="{9D8B030D-6E8A-4147-A177-3AD203B41FA5}">
                      <a16:colId xmlns:a16="http://schemas.microsoft.com/office/drawing/2014/main" val="2844312541"/>
                    </a:ext>
                  </a:extLst>
                </a:gridCol>
              </a:tblGrid>
              <a:tr h="219075">
                <a:tc>
                  <a:txBody>
                    <a:bodyPr/>
                    <a:lstStyle/>
                    <a:p>
                      <a:pPr marL="0" indent="0">
                        <a:lnSpc>
                          <a:spcPct val="120000"/>
                        </a:lnSpc>
                        <a:spcAft>
                          <a:spcPts val="400"/>
                        </a:spcAft>
                      </a:pPr>
                      <a:r>
                        <a:rPr lang="vi-VN" sz="2400" b="1">
                          <a:effectLst/>
                          <a:latin typeface="Arial" panose="020B0604020202020204" pitchFamily="34" charset="0"/>
                          <a:ea typeface="Arial" panose="020B0604020202020204" pitchFamily="34" charset="0"/>
                        </a:rPr>
                        <a:t>Ki</a:t>
                      </a:r>
                      <a:r>
                        <a:rPr lang="en-US" sz="2400" b="1">
                          <a:effectLst/>
                          <a:latin typeface="Arial" panose="020B0604020202020204" pitchFamily="34" charset="0"/>
                          <a:ea typeface="Arial" panose="020B0604020202020204" pitchFamily="34" charset="0"/>
                        </a:rPr>
                        <a:t>ể</a:t>
                      </a:r>
                      <a:r>
                        <a:rPr lang="vi-VN" sz="2400" b="1">
                          <a:effectLst/>
                          <a:latin typeface="Arial" panose="020B0604020202020204" pitchFamily="34" charset="0"/>
                          <a:ea typeface="Arial" panose="020B0604020202020204" pitchFamily="34" charset="0"/>
                        </a:rPr>
                        <a:t>u d</a:t>
                      </a:r>
                      <a:r>
                        <a:rPr lang="vi-VN" sz="2400" b="1">
                          <a:solidFill>
                            <a:srgbClr val="000000"/>
                          </a:solidFill>
                          <a:effectLst/>
                          <a:latin typeface="Arial" panose="020B0604020202020204" pitchFamily="34" charset="0"/>
                          <a:ea typeface="Arial" panose="020B0604020202020204" pitchFamily="34" charset="0"/>
                        </a:rPr>
                        <a:t>ữ liệu</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BD8"/>
                    </a:solidFill>
                  </a:tcPr>
                </a:tc>
                <a:tc>
                  <a:txBody>
                    <a:bodyPr/>
                    <a:lstStyle/>
                    <a:p>
                      <a:pPr algn="ctr">
                        <a:lnSpc>
                          <a:spcPct val="120000"/>
                        </a:lnSpc>
                        <a:spcAft>
                          <a:spcPts val="400"/>
                        </a:spcAft>
                      </a:pPr>
                      <a:r>
                        <a:rPr lang="vi-VN" sz="2400" b="1">
                          <a:solidFill>
                            <a:srgbClr val="000000"/>
                          </a:solidFill>
                          <a:effectLst/>
                          <a:latin typeface="Arial" panose="020B0604020202020204" pitchFamily="34" charset="0"/>
                          <a:ea typeface="Arial" panose="020B0604020202020204" pitchFamily="34" charset="0"/>
                        </a:rPr>
                        <a:t>Tập hợp giá trị</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BD8"/>
                    </a:solidFill>
                  </a:tcPr>
                </a:tc>
                <a:tc gridSpan="2">
                  <a:txBody>
                    <a:bodyPr/>
                    <a:lstStyle/>
                    <a:p>
                      <a:pPr algn="ctr">
                        <a:lnSpc>
                          <a:spcPct val="120000"/>
                        </a:lnSpc>
                        <a:spcAft>
                          <a:spcPts val="400"/>
                        </a:spcAft>
                      </a:pPr>
                      <a:r>
                        <a:rPr lang="vi-VN" sz="2400" b="1">
                          <a:solidFill>
                            <a:srgbClr val="000000"/>
                          </a:solidFill>
                          <a:effectLst/>
                          <a:latin typeface="Arial" panose="020B0604020202020204" pitchFamily="34" charset="0"/>
                          <a:ea typeface="Arial" panose="020B0604020202020204" pitchFamily="34" charset="0"/>
                        </a:rPr>
                        <a:t>Ví dụ</a:t>
                      </a:r>
                      <a:endParaRPr lang="en-US" sz="2400">
                        <a:effectLst/>
                        <a:latin typeface="Arial" panose="020B0604020202020204" pitchFamily="34" charset="0"/>
                        <a:ea typeface="Arial" panose="020B0604020202020204" pitchFamily="34"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EFBD8"/>
                    </a:solidFill>
                  </a:tcPr>
                </a:tc>
                <a:tc hMerge="1">
                  <a:txBody>
                    <a:bodyPr/>
                    <a:lstStyle/>
                    <a:p>
                      <a:endParaRPr lang="en-US"/>
                    </a:p>
                  </a:txBody>
                  <a:tcPr/>
                </a:tc>
                <a:extLst>
                  <a:ext uri="{0D108BD9-81ED-4DB2-BD59-A6C34878D82A}">
                    <a16:rowId xmlns:a16="http://schemas.microsoft.com/office/drawing/2014/main" val="2412438529"/>
                  </a:ext>
                </a:extLst>
              </a:tr>
              <a:tr h="262255">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S</a:t>
                      </a:r>
                      <a:r>
                        <a:rPr lang="en-US" sz="2400">
                          <a:solidFill>
                            <a:srgbClr val="000000"/>
                          </a:solidFill>
                          <a:effectLst/>
                          <a:latin typeface="Arial" panose="020B0604020202020204" pitchFamily="34" charset="0"/>
                          <a:ea typeface="Arial" panose="020B0604020202020204" pitchFamily="34" charset="0"/>
                        </a:rPr>
                        <a:t>ố</a:t>
                      </a:r>
                      <a:endParaRPr lang="en-US" sz="2400">
                        <a:effectLst/>
                        <a:latin typeface="Arial" panose="020B0604020202020204" pitchFamily="34" charset="0"/>
                        <a:ea typeface="Arial" panose="020B0604020202020204" pitchFamily="34"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Số nguyên và số thập </a:t>
                      </a:r>
                      <a:r>
                        <a:rPr lang="en-US" sz="2400">
                          <a:solidFill>
                            <a:srgbClr val="000000"/>
                          </a:solidFill>
                          <a:effectLst/>
                          <a:latin typeface="Arial" panose="020B0604020202020204" pitchFamily="34" charset="0"/>
                          <a:ea typeface="Arial" panose="020B0604020202020204" pitchFamily="34" charset="0"/>
                        </a:rPr>
                        <a:t> </a:t>
                      </a:r>
                    </a:p>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phân</a:t>
                      </a:r>
                      <a:endParaRPr lang="en-US" sz="2400">
                        <a:effectLst/>
                        <a:latin typeface="Arial" panose="020B0604020202020204" pitchFamily="34" charset="0"/>
                        <a:ea typeface="Arial" panose="020B0604020202020204" pitchFamily="34"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15</a:t>
                      </a:r>
                      <a:endParaRPr lang="en-US" sz="2400">
                        <a:effectLst/>
                        <a:latin typeface="Arial" panose="020B0604020202020204" pitchFamily="34" charset="0"/>
                        <a:ea typeface="Arial" panose="020B0604020202020204" pitchFamily="34" charset="0"/>
                      </a:endParaRPr>
                    </a:p>
                  </a:txBody>
                  <a:tcPr marL="6350" marR="63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14300" algn="just">
                        <a:lnSpc>
                          <a:spcPct val="120000"/>
                        </a:lnSpc>
                        <a:spcAft>
                          <a:spcPts val="400"/>
                        </a:spcAft>
                      </a:pPr>
                      <a:r>
                        <a:rPr lang="vi-VN" sz="2400">
                          <a:solidFill>
                            <a:srgbClr val="000000"/>
                          </a:solidFill>
                          <a:effectLst/>
                          <a:latin typeface="Arial" panose="020B0604020202020204" pitchFamily="34" charset="0"/>
                          <a:ea typeface="Arial" panose="020B0604020202020204" pitchFamily="34" charset="0"/>
                        </a:rPr>
                        <a:t>3.141592</a:t>
                      </a:r>
                      <a:endParaRPr lang="en-US" sz="2400">
                        <a:effectLst/>
                        <a:latin typeface="Arial" panose="020B0604020202020204" pitchFamily="34" charset="0"/>
                        <a:ea typeface="Arial" panose="020B0604020202020204" pitchFamily="34" charset="0"/>
                      </a:endParaRPr>
                    </a:p>
                  </a:txBody>
                  <a:tcPr marL="6350" marR="63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70811311"/>
                  </a:ext>
                </a:extLst>
              </a:tr>
              <a:tr h="257175">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Xâu kí tự</a:t>
                      </a:r>
                      <a:endParaRPr lang="en-US" sz="2400">
                        <a:effectLst/>
                        <a:latin typeface="Arial" panose="020B0604020202020204" pitchFamily="34" charset="0"/>
                        <a:ea typeface="Arial" panose="020B0604020202020204" pitchFamily="34"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Kí tự hoặc xâu kí tự</a:t>
                      </a:r>
                      <a:endParaRPr lang="en-US" sz="2400">
                        <a:effectLst/>
                        <a:latin typeface="Arial" panose="020B0604020202020204" pitchFamily="34" charset="0"/>
                        <a:ea typeface="Arial" panose="020B0604020202020204" pitchFamily="34"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a:t>
                      </a:r>
                      <a:endParaRPr lang="en-US" sz="2400">
                        <a:effectLst/>
                        <a:latin typeface="Arial" panose="020B0604020202020204" pitchFamily="34" charset="0"/>
                        <a:ea typeface="Arial" panose="020B0604020202020204" pitchFamily="34" charset="0"/>
                      </a:endParaRPr>
                    </a:p>
                  </a:txBody>
                  <a:tcPr marL="6350" marR="635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14300" algn="just">
                        <a:lnSpc>
                          <a:spcPct val="120000"/>
                        </a:lnSpc>
                        <a:spcAft>
                          <a:spcPts val="400"/>
                        </a:spcAft>
                      </a:pPr>
                      <a:r>
                        <a:rPr lang="vi-VN" sz="2400">
                          <a:solidFill>
                            <a:srgbClr val="000000"/>
                          </a:solidFill>
                          <a:effectLst/>
                          <a:latin typeface="Arial" panose="020B0604020202020204" pitchFamily="34" charset="0"/>
                          <a:ea typeface="Arial" panose="020B0604020202020204" pitchFamily="34" charset="0"/>
                        </a:rPr>
                        <a:t>Computer</a:t>
                      </a:r>
                      <a:endParaRPr lang="en-US" sz="2400">
                        <a:effectLst/>
                        <a:latin typeface="Arial" panose="020B0604020202020204" pitchFamily="34" charset="0"/>
                        <a:ea typeface="Arial" panose="020B0604020202020204" pitchFamily="34" charset="0"/>
                      </a:endParaRPr>
                    </a:p>
                  </a:txBody>
                  <a:tcPr marL="6350" marR="635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15168059"/>
                  </a:ext>
                </a:extLst>
              </a:tr>
              <a:tr h="257175">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Logic</a:t>
                      </a:r>
                      <a:endParaRPr lang="en-US" sz="2400">
                        <a:effectLst/>
                        <a:latin typeface="Arial" panose="020B0604020202020204" pitchFamily="34" charset="0"/>
                        <a:ea typeface="Arial" panose="020B0604020202020204" pitchFamily="34"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Aft>
                          <a:spcPts val="400"/>
                        </a:spcAft>
                      </a:pPr>
                      <a:r>
                        <a:rPr lang="en-US" sz="2400">
                          <a:solidFill>
                            <a:srgbClr val="000000"/>
                          </a:solidFill>
                          <a:effectLst/>
                          <a:latin typeface="Arial" panose="020B0604020202020204" pitchFamily="34" charset="0"/>
                          <a:ea typeface="Arial" panose="020B0604020202020204" pitchFamily="34" charset="0"/>
                        </a:rPr>
                        <a:t> </a:t>
                      </a:r>
                      <a:r>
                        <a:rPr lang="vi-VN" sz="2400">
                          <a:solidFill>
                            <a:srgbClr val="000000"/>
                          </a:solidFill>
                          <a:effectLst/>
                          <a:latin typeface="Arial" panose="020B0604020202020204" pitchFamily="34" charset="0"/>
                          <a:ea typeface="Arial" panose="020B0604020202020204" pitchFamily="34" charset="0"/>
                        </a:rPr>
                        <a:t>Hai giá trị </a:t>
                      </a:r>
                      <a:r>
                        <a:rPr lang="vi-VN" sz="2400" i="1">
                          <a:solidFill>
                            <a:srgbClr val="000000"/>
                          </a:solidFill>
                          <a:effectLst/>
                          <a:latin typeface="Arial" panose="020B0604020202020204" pitchFamily="34" charset="0"/>
                          <a:ea typeface="Arial" panose="020B0604020202020204" pitchFamily="34" charset="0"/>
                        </a:rPr>
                        <a:t>true</a:t>
                      </a:r>
                      <a:r>
                        <a:rPr lang="vi-VN" sz="2400">
                          <a:solidFill>
                            <a:srgbClr val="000000"/>
                          </a:solidFill>
                          <a:effectLst/>
                          <a:latin typeface="Arial" panose="020B0604020202020204" pitchFamily="34" charset="0"/>
                          <a:ea typeface="Arial" panose="020B0604020202020204" pitchFamily="34" charset="0"/>
                        </a:rPr>
                        <a:t> (đúng) và </a:t>
                      </a:r>
                      <a:r>
                        <a:rPr lang="vi-VN" sz="2400" i="1">
                          <a:solidFill>
                            <a:srgbClr val="000000"/>
                          </a:solidFill>
                          <a:effectLst/>
                          <a:latin typeface="Arial" panose="020B0604020202020204" pitchFamily="34" charset="0"/>
                          <a:ea typeface="Arial" panose="020B0604020202020204" pitchFamily="34" charset="0"/>
                        </a:rPr>
                        <a:t>false</a:t>
                      </a:r>
                      <a:r>
                        <a:rPr lang="vi-VN" sz="2400">
                          <a:solidFill>
                            <a:srgbClr val="000000"/>
                          </a:solidFill>
                          <a:effectLst/>
                          <a:latin typeface="Arial" panose="020B0604020202020204" pitchFamily="34" charset="0"/>
                          <a:ea typeface="Arial" panose="020B0604020202020204" pitchFamily="34" charset="0"/>
                        </a:rPr>
                        <a:t> (sai)</a:t>
                      </a:r>
                      <a:endParaRPr lang="en-US" sz="2400">
                        <a:effectLst/>
                        <a:latin typeface="Arial" panose="020B0604020202020204" pitchFamily="34" charset="0"/>
                        <a:ea typeface="Arial" panose="020B0604020202020204" pitchFamily="34"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20000"/>
                        </a:lnSpc>
                        <a:spcAft>
                          <a:spcPts val="400"/>
                        </a:spcAft>
                      </a:pPr>
                      <a:r>
                        <a:rPr lang="en-US" sz="2400" i="1">
                          <a:solidFill>
                            <a:srgbClr val="000000"/>
                          </a:solidFill>
                          <a:effectLst/>
                          <a:latin typeface="Arial" panose="020B0604020202020204" pitchFamily="34" charset="0"/>
                          <a:ea typeface="Arial" panose="020B0604020202020204" pitchFamily="34" charset="0"/>
                        </a:rPr>
                        <a:t> </a:t>
                      </a:r>
                      <a:r>
                        <a:rPr lang="vi-VN" sz="2400" i="1">
                          <a:solidFill>
                            <a:srgbClr val="000000"/>
                          </a:solidFill>
                          <a:effectLst/>
                          <a:latin typeface="Arial" panose="020B0604020202020204" pitchFamily="34" charset="0"/>
                          <a:ea typeface="Arial" panose="020B0604020202020204" pitchFamily="34" charset="0"/>
                        </a:rPr>
                        <a:t>false</a:t>
                      </a:r>
                      <a:endParaRPr lang="en-US" sz="2400">
                        <a:effectLst/>
                        <a:latin typeface="Arial" panose="020B0604020202020204" pitchFamily="34" charset="0"/>
                        <a:ea typeface="Arial" panose="020B0604020202020204" pitchFamily="34" charset="0"/>
                      </a:endParaRPr>
                    </a:p>
                  </a:txBody>
                  <a:tcPr marL="6350" marR="63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114300" algn="just">
                        <a:lnSpc>
                          <a:spcPct val="120000"/>
                        </a:lnSpc>
                        <a:spcAft>
                          <a:spcPts val="400"/>
                        </a:spcAft>
                      </a:pPr>
                      <a:r>
                        <a:rPr lang="vi-VN" sz="2400" i="1">
                          <a:solidFill>
                            <a:srgbClr val="000000"/>
                          </a:solidFill>
                          <a:effectLst/>
                          <a:latin typeface="Arial" panose="020B0604020202020204" pitchFamily="34" charset="0"/>
                          <a:ea typeface="Arial" panose="020B0604020202020204" pitchFamily="34" charset="0"/>
                        </a:rPr>
                        <a:t>true</a:t>
                      </a:r>
                      <a:endParaRPr lang="en-US" sz="2400">
                        <a:effectLst/>
                        <a:latin typeface="Arial" panose="020B0604020202020204" pitchFamily="34" charset="0"/>
                        <a:ea typeface="Arial" panose="020B0604020202020204" pitchFamily="34" charset="0"/>
                      </a:endParaRPr>
                    </a:p>
                  </a:txBody>
                  <a:tcPr marL="6350" marR="63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38057833"/>
                  </a:ext>
                </a:extLst>
              </a:tr>
            </a:tbl>
          </a:graphicData>
        </a:graphic>
      </p:graphicFrame>
    </p:spTree>
    <p:custDataLst>
      <p:tags r:id="rId1"/>
    </p:custDataLst>
    <p:extLst>
      <p:ext uri="{BB962C8B-B14F-4D97-AF65-F5344CB8AC3E}">
        <p14:creationId xmlns:p14="http://schemas.microsoft.com/office/powerpoint/2010/main" val="3886543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1814B9E2-EBA0-4B30-A5BC-95144377C64E}"/>
              </a:ext>
            </a:extLst>
          </p:cNvPr>
          <p:cNvSpPr txBox="1"/>
          <p:nvPr/>
        </p:nvSpPr>
        <p:spPr>
          <a:xfrm>
            <a:off x="512884" y="573865"/>
            <a:ext cx="3570915" cy="5512278"/>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400">
                <a:solidFill>
                  <a:schemeClr val="accent6">
                    <a:lumMod val="50000"/>
                  </a:schemeClr>
                </a:solidFill>
                <a:latin typeface="UTM Avo" panose="02040603050506020204" pitchFamily="18" charset="0"/>
                <a:cs typeface="Times New Roman" panose="02020603050405020304" pitchFamily="18" charset="0"/>
              </a:rPr>
              <a:t>Mỗi kiểu dữ liệu được trang bị một số phép toán. Ngược lại, mỗi phép toán đều cho kết quả là giá trị thuộc một kiểu dữ liệu nhất định. Bảng 13.2. mô tả những phép toán cơ bản trên ba kiểu dữ liệu của ngôn ngữ lập trình Scratch.</a:t>
            </a:r>
            <a:endParaRPr kumimoji="0" lang="en-US" sz="2400" i="0" u="none" strike="noStrike" kern="1200" cap="none" spc="0" normalizeH="0" baseline="0" noProof="0">
              <a:ln>
                <a:noFill/>
              </a:ln>
              <a:solidFill>
                <a:schemeClr val="accent6">
                  <a:lumMod val="50000"/>
                </a:schemeClr>
              </a:solidFill>
              <a:effectLst/>
              <a:uLnTx/>
              <a:uFillTx/>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802E24BA-A9FA-47C7-A80C-16BDCC707C78}"/>
              </a:ext>
            </a:extLst>
          </p:cNvPr>
          <p:cNvPicPr>
            <a:picLocks noChangeAspect="1"/>
          </p:cNvPicPr>
          <p:nvPr/>
        </p:nvPicPr>
        <p:blipFill>
          <a:blip r:embed="rId4"/>
          <a:stretch>
            <a:fillRect/>
          </a:stretch>
        </p:blipFill>
        <p:spPr>
          <a:xfrm>
            <a:off x="4293773" y="748997"/>
            <a:ext cx="6904762" cy="5314286"/>
          </a:xfrm>
          <a:prstGeom prst="rect">
            <a:avLst/>
          </a:prstGeom>
        </p:spPr>
      </p:pic>
    </p:spTree>
    <p:custDataLst>
      <p:tags r:id="rId1"/>
    </p:custDataLst>
    <p:extLst>
      <p:ext uri="{BB962C8B-B14F-4D97-AF65-F5344CB8AC3E}">
        <p14:creationId xmlns:p14="http://schemas.microsoft.com/office/powerpoint/2010/main" val="2737362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86A6E4C-B391-41DE-8315-B97BEC1E2FF3}"/>
              </a:ext>
            </a:extLst>
          </p:cNvPr>
          <p:cNvGrpSpPr/>
          <p:nvPr/>
        </p:nvGrpSpPr>
        <p:grpSpPr>
          <a:xfrm>
            <a:off x="634553" y="1139527"/>
            <a:ext cx="10570890" cy="3272452"/>
            <a:chOff x="541427" y="4308536"/>
            <a:chExt cx="10570890" cy="3553826"/>
          </a:xfrm>
        </p:grpSpPr>
        <p:grpSp>
          <p:nvGrpSpPr>
            <p:cNvPr id="6" name="Group 5">
              <a:extLst>
                <a:ext uri="{FF2B5EF4-FFF2-40B4-BE49-F238E27FC236}">
                  <a16:creationId xmlns:a16="http://schemas.microsoft.com/office/drawing/2014/main" id="{EAC95955-D97D-49E0-83D8-F785C4AE2088}"/>
                </a:ext>
              </a:extLst>
            </p:cNvPr>
            <p:cNvGrpSpPr/>
            <p:nvPr/>
          </p:nvGrpSpPr>
          <p:grpSpPr>
            <a:xfrm>
              <a:off x="541427" y="4308536"/>
              <a:ext cx="10550107" cy="3553826"/>
              <a:chOff x="541575" y="4360490"/>
              <a:chExt cx="10400346" cy="3553826"/>
            </a:xfrm>
          </p:grpSpPr>
          <p:sp>
            <p:nvSpPr>
              <p:cNvPr id="9" name="Rectangle: Rounded Corners 8">
                <a:extLst>
                  <a:ext uri="{FF2B5EF4-FFF2-40B4-BE49-F238E27FC236}">
                    <a16:creationId xmlns:a16="http://schemas.microsoft.com/office/drawing/2014/main" id="{6560A8A1-E119-4FC6-9840-B076C68DA9E0}"/>
                  </a:ext>
                </a:extLst>
              </p:cNvPr>
              <p:cNvSpPr/>
              <p:nvPr/>
            </p:nvSpPr>
            <p:spPr>
              <a:xfrm>
                <a:off x="1181534" y="4594429"/>
                <a:ext cx="9760387" cy="3319887"/>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A9C75FF-8CE8-4C88-905F-DB8B997520D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1575" y="4360490"/>
                <a:ext cx="962441" cy="883537"/>
              </a:xfrm>
              <a:prstGeom prst="rect">
                <a:avLst/>
              </a:prstGeom>
            </p:spPr>
          </p:pic>
        </p:grpSp>
        <p:sp>
          <p:nvSpPr>
            <p:cNvPr id="7" name="Rectangle 6">
              <a:extLst>
                <a:ext uri="{FF2B5EF4-FFF2-40B4-BE49-F238E27FC236}">
                  <a16:creationId xmlns:a16="http://schemas.microsoft.com/office/drawing/2014/main" id="{11DB8183-F975-4966-85B0-13793F28F9D4}"/>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89EA8E9D-359C-4EA2-8D70-19FD5ED82FBB}"/>
                </a:ext>
              </a:extLst>
            </p:cNvPr>
            <p:cNvSpPr/>
            <p:nvPr/>
          </p:nvSpPr>
          <p:spPr>
            <a:xfrm>
              <a:off x="1493476" y="4562973"/>
              <a:ext cx="9598058" cy="3030303"/>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	</a:t>
              </a:r>
              <a:r>
                <a:rPr lang="vi-VN" sz="2400" b="1">
                  <a:latin typeface="UTM Avo" panose="02040603050506020204" pitchFamily="18" charset="0"/>
                  <a:cs typeface="Times New Roman" panose="02020603050405020304" pitchFamily="18" charset="0"/>
                </a:rPr>
                <a:t>Mỗi kiểu dữ liệu </a:t>
              </a:r>
              <a:r>
                <a:rPr lang="vi-VN" sz="2400">
                  <a:latin typeface="UTM Avo" panose="02040603050506020204" pitchFamily="18" charset="0"/>
                  <a:cs typeface="Times New Roman" panose="02020603050405020304" pitchFamily="18" charset="0"/>
                </a:rPr>
                <a:t>là một tập hợp các giá trị mà một biến thuộc kiểu đó có thể nhận. Mỗi kiểu dữ liệu được trang bị một số phép toán.</a:t>
              </a:r>
            </a:p>
            <a:p>
              <a:pPr algn="just" defTabSz="342900">
                <a:lnSpc>
                  <a:spcPct val="150000"/>
                </a:lnSpc>
              </a:pPr>
              <a:r>
                <a:rPr lang="vi-VN" sz="2400">
                  <a:latin typeface="UTM Avo" panose="02040603050506020204" pitchFamily="18" charset="0"/>
                  <a:cs typeface="Times New Roman" panose="02020603050405020304" pitchFamily="18" charset="0"/>
                </a:rPr>
                <a:t>•	Ba kiểu dữ liệu phổ biến trong ngôn ngữ lập trình trực quan là: </a:t>
              </a:r>
              <a:r>
                <a:rPr lang="vi-VN" sz="2400" b="1">
                  <a:latin typeface="UTM Avo" panose="02040603050506020204" pitchFamily="18" charset="0"/>
                  <a:cs typeface="Times New Roman" panose="02020603050405020304" pitchFamily="18" charset="0"/>
                </a:rPr>
                <a:t>kiểu số, kiểu xâu kí tự, kiểu lôgic</a:t>
              </a:r>
              <a:r>
                <a:rPr lang="vi-VN" sz="2400">
                  <a:latin typeface="UTM Avo" panose="02040603050506020204" pitchFamily="18" charset="0"/>
                  <a:cs typeface="Times New Roman" panose="02020603050405020304" pitchFamily="18" charset="0"/>
                </a:rPr>
                <a:t>.</a:t>
              </a:r>
            </a:p>
          </p:txBody>
        </p:sp>
      </p:grpSp>
    </p:spTree>
    <p:custDataLst>
      <p:tags r:id="rId1"/>
    </p:custDataLst>
    <p:extLst>
      <p:ext uri="{BB962C8B-B14F-4D97-AF65-F5344CB8AC3E}">
        <p14:creationId xmlns:p14="http://schemas.microsoft.com/office/powerpoint/2010/main" val="2143654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8D23A97C-53C6-4F21-96CD-45DE89F7AAC1}"/>
  <p:tag name="ISPRING_RESOURCE_FOLDER" val="E:\TÀI LIỆU GIẢNG DẠY\GIÁO ÁN ĐANG DÙNG\NĂM HỌC 2023-2024\LỚP 8\Powerpoint KNTT\13. Biểu diễn dữ liệu\"/>
  <p:tag name="ISPRING_PRESENTATION_PATH" val="E:\TÀI LIỆU GIẢNG DẠY\GIÁO ÁN ĐANG DÙNG\NĂM HỌC 2023-2024\LỚP 8\Powerpoint KNTT\13. Biểu diễn dữ liệu.pptx"/>
  <p:tag name="ISPRING_PROJECT_VERSION" val="9"/>
  <p:tag name="ISPRING_PROJECT_FOLDER_UPDATED" val="1"/>
  <p:tag name="ISPRING_SCREEN_RECS_UPDATED" val="E:\TÀI LIỆU GIẢNG DẠY\GIÁO ÁN ĐANG DÙNG\NĂM HỌC 2023-2024\LỚP 8\Powerpoint KNTT\13. Biểu diễn dữ liệu\"/>
  <p:tag name="ISPRING_PRESENTATION_INFO_2" val="&lt;?xml version=&quot;1.0&quot; encoding=&quot;UTF-8&quot; standalone=&quot;no&quot; ?&gt;&#10;&lt;presentation2&gt;&#10;&#10;  &lt;slides&gt;&#10;    &lt;slide id=&quot;{25115FEF-E7CE-421A-B65C-6F947A30E7F8}&quot; pptId=&quot;256&quot;/&gt;&#10;    &lt;slide id=&quot;{40DC21BF-5BA7-4F7C-8297-FA8B48E036A7}&quot; pptId=&quot;3282&quot;/&gt;&#10;    &lt;slide id=&quot;{8483808F-E436-4483-8C7A-9B3044B58843}&quot; pptId=&quot;295&quot;/&gt;&#10;    &lt;slide id=&quot;{54D14DC0-21E7-40F0-BE98-F9489B44654B}&quot; pptId=&quot;3081&quot;/&gt;&#10;    &lt;slide id=&quot;{6E7389DE-E676-45AC-9C1E-A61B1B28F8CA}&quot; pptId=&quot;3082&quot;/&gt;&#10;    &lt;slide id=&quot;{79192B90-03F4-4853-B2AA-4E55592C3A93}&quot; pptId=&quot;3295&quot;/&gt;&#10;    &lt;slide id=&quot;{B0710CCA-229B-4AA0-A6A5-0C0158EE8FA9}&quot; pptId=&quot;3296&quot;/&gt;&#10;    &lt;slide id=&quot;{5F19966D-71A1-4E2A-8CAE-67185132E650}&quot; pptId=&quot;3297&quot;/&gt;&#10;    &lt;slide id=&quot;{EF1BCC5F-F439-4D64-91F5-F3298868A315}&quot; pptId=&quot;3289&quot;/&gt;&#10;    &lt;slide id=&quot;{D8D07E7E-4B21-44D6-BAD7-6F16A38B7DA5}&quot; pptId=&quot;3290&quot;/&gt;&#10;    &lt;slide id=&quot;{C844E178-1256-483F-9F3D-7EA026D63C0F}&quot; pptId=&quot;3298&quot;/&gt;&#10;    &lt;slide id=&quot;{DB54977E-0A10-47BC-A636-AAA4C2160B5A}&quot; pptId=&quot;3299&quot;/&gt;&#10;    &lt;slide id=&quot;{3D462D5B-6782-4EE3-AB29-55BEC3223FBC}&quot; pptId=&quot;3301&quot;/&gt;&#10;    &lt;slide id=&quot;{4F0C3C29-2F26-49F4-9272-0A97BCE1152A}&quot; pptId=&quot;3305&quot;/&gt;&#10;    &lt;slide id=&quot;{8517D5C8-1FC4-43A9-9666-F8C66391B2DC}&quot; pptId=&quot;3306&quot;/&gt;&#10;    &lt;slide id=&quot;{9C5D6F51-E13C-4C1A-92C6-350C5874BB85}&quot; pptId=&quot;3303&quot;/&gt;&#10;    &lt;slide id=&quot;{DCB76CCB-D150-4EB1-94F5-845C6F699095}&quot; pptId=&quot;3304&quot;/&gt;&#10;    &lt;slide id=&quot;{A3F47A22-3C97-4FB7-9D38-14DB4A9B2097}&quot; pptId=&quot;3210&quot;/&gt;&#10;    &lt;slide id=&quot;{9D70AB6F-8621-441D-9421-E64FD8BF3D45}&quot; pptId=&quot;3212&quot;/&gt;&#10;    &lt;slide id=&quot;{52B15A89-9B8A-40EC-9E54-23F72AFD0B3E}&quot; pptId=&quot;3213&quot;/&gt;&#10;    &lt;slide id=&quot;{4D6EBAFE-EB06-4F58-8B5A-3C7861E78D18}&quot; pptId=&quot;3308&quot;/&gt;&#10;    &lt;slide id=&quot;{2FB3B688-FB4E-4BBA-B7E0-507F303F515B}&quot; pptId=&quot;3083&quot;/&gt;&#10;    &lt;slide id=&quot;{7B921FE4-680B-4824-AD6E-B4447D1AFD02}&quot; pptId=&quot;3226&quot;/&gt;&#10;  &lt;/slides&gt;&#10;&#10;  &lt;narration&gt;&#10;    &lt;audioTracks&gt;&#10;      &lt;audioTrack muted=&quot;false&quot; name=&quot;Âm thanh 1&quot; resource=&quot;2b7d4599&quot; slideId=&quot;{40DC21BF-5BA7-4F7C-8297-FA8B48E036A7}&quot; startTime=&quot;0&quot; stepIndex=&quot;0&quot; volume=&quot;1&quot;&gt;&#10;        &lt;audio channels=&quot;1&quot; format=&quot;s16&quot; sampleRate=&quot;44100&quot;/&gt;&#10;      &lt;/audioTrack&gt;&#10;    &lt;/audioTracks&gt;&#10;    &lt;videoTracks/&gt;&#10;  &lt;/narration&gt;&#10;&#10;&lt;/presentation2&gt;&#10;"/>
  <p:tag name="ISPRING_PRESENTATION_TITLE" val="13. Biểu diễn dữ liệu"/>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ISPRING_SLIDE_ID_2" val="{EF1BCC5F-F439-4D64-91F5-F3298868A315}"/>
  <p:tag name="GENSWF_ADVANCE_TIME" val="5"/>
  <p:tag name="TIMING" val="|0.001"/>
  <p:tag name="ISPRING_CUSTOM_TIMING_USED" val="1"/>
</p:tagLst>
</file>

<file path=ppt/tags/tag11.xml><?xml version="1.0" encoding="utf-8"?>
<p:tagLst xmlns:a="http://schemas.openxmlformats.org/drawingml/2006/main" xmlns:r="http://schemas.openxmlformats.org/officeDocument/2006/relationships" xmlns:p="http://schemas.openxmlformats.org/presentationml/2006/main">
  <p:tag name="ISPRING_SLIDE_ID_2" val="{D8D07E7E-4B21-44D6-BAD7-6F16A38B7DA5}"/>
  <p:tag name="GENSWF_ADVANCE_TIME" val="5"/>
  <p:tag name="ISPRING_CUSTOM_TIMING_USED" val="1"/>
</p:tagLst>
</file>

<file path=ppt/tags/tag12.xml><?xml version="1.0" encoding="utf-8"?>
<p:tagLst xmlns:a="http://schemas.openxmlformats.org/drawingml/2006/main" xmlns:r="http://schemas.openxmlformats.org/officeDocument/2006/relationships" xmlns:p="http://schemas.openxmlformats.org/presentationml/2006/main">
  <p:tag name="ISPRING_SLIDE_ID_2" val="{C844E178-1256-483F-9F3D-7EA026D63C0F}"/>
  <p:tag name="GENSWF_ADVANCE_TIME" val="5"/>
  <p:tag name="ISPRING_CUSTOM_TIMING_USED" val="1"/>
</p:tagLst>
</file>

<file path=ppt/tags/tag13.xml><?xml version="1.0" encoding="utf-8"?>
<p:tagLst xmlns:a="http://schemas.openxmlformats.org/drawingml/2006/main" xmlns:r="http://schemas.openxmlformats.org/officeDocument/2006/relationships" xmlns:p="http://schemas.openxmlformats.org/presentationml/2006/main">
  <p:tag name="ISPRING_SLIDE_ID_2" val="{DB54977E-0A10-47BC-A636-AAA4C2160B5A}"/>
  <p:tag name="GENSWF_ADVANCE_TIME" val="5"/>
  <p:tag name="TIMING" val="|0.001|0.5"/>
  <p:tag name="ISPRING_CUSTOM_TIMING_USED" val="1"/>
</p:tagLst>
</file>

<file path=ppt/tags/tag14.xml><?xml version="1.0" encoding="utf-8"?>
<p:tagLst xmlns:a="http://schemas.openxmlformats.org/drawingml/2006/main" xmlns:r="http://schemas.openxmlformats.org/officeDocument/2006/relationships" xmlns:p="http://schemas.openxmlformats.org/presentationml/2006/main">
  <p:tag name="ISPRING_SLIDE_ID_2" val="{3D462D5B-6782-4EE3-AB29-55BEC3223FBC}"/>
  <p:tag name="GENSWF_ADVANCE_TIME" val="5"/>
  <p:tag name="ISPRING_CUSTOM_TIMING_USED" val="1"/>
</p:tagLst>
</file>

<file path=ppt/tags/tag15.xml><?xml version="1.0" encoding="utf-8"?>
<p:tagLst xmlns:a="http://schemas.openxmlformats.org/drawingml/2006/main" xmlns:r="http://schemas.openxmlformats.org/officeDocument/2006/relationships" xmlns:p="http://schemas.openxmlformats.org/presentationml/2006/main">
  <p:tag name="ISPRING_SLIDE_ID_2" val="{4F0C3C29-2F26-49F4-9272-0A97BCE1152A}"/>
  <p:tag name="GENSWF_ADVANCE_TIME" val="5"/>
  <p:tag name="ISPRING_CUSTOM_TIMING_USED" val="1"/>
</p:tagLst>
</file>

<file path=ppt/tags/tag16.xml><?xml version="1.0" encoding="utf-8"?>
<p:tagLst xmlns:a="http://schemas.openxmlformats.org/drawingml/2006/main" xmlns:r="http://schemas.openxmlformats.org/officeDocument/2006/relationships" xmlns:p="http://schemas.openxmlformats.org/presentationml/2006/main">
  <p:tag name="ISPRING_SLIDE_ID_2" val="{8517D5C8-1FC4-43A9-9666-F8C66391B2DC}"/>
  <p:tag name="GENSWF_ADVANCE_TIME" val="5"/>
  <p:tag name="ISPRING_CUSTOM_TIMING_USED" val="1"/>
</p:tagLst>
</file>

<file path=ppt/tags/tag17.xml><?xml version="1.0" encoding="utf-8"?>
<p:tagLst xmlns:a="http://schemas.openxmlformats.org/drawingml/2006/main" xmlns:r="http://schemas.openxmlformats.org/officeDocument/2006/relationships" xmlns:p="http://schemas.openxmlformats.org/presentationml/2006/main">
  <p:tag name="ISPRING_SLIDE_ID_2" val="{9C5D6F51-E13C-4C1A-92C6-350C5874BB85}"/>
  <p:tag name="GENSWF_ADVANCE_TIME" val="5"/>
  <p:tag name="TIMING" val="|0.001"/>
  <p:tag name="ISPRING_CUSTOM_TIMING_USED" val="1"/>
</p:tagLst>
</file>

<file path=ppt/tags/tag18.xml><?xml version="1.0" encoding="utf-8"?>
<p:tagLst xmlns:a="http://schemas.openxmlformats.org/drawingml/2006/main" xmlns:r="http://schemas.openxmlformats.org/officeDocument/2006/relationships" xmlns:p="http://schemas.openxmlformats.org/presentationml/2006/main">
  <p:tag name="ISPRING_SLIDE_ID_2" val="{DCB76CCB-D150-4EB1-94F5-845C6F699095}"/>
  <p:tag name="GENSWF_ADVANCE_TIME" val="5"/>
  <p:tag name="ISPRING_CUSTOM_TIMING_USED" val="1"/>
</p:tagLst>
</file>

<file path=ppt/tags/tag19.xml><?xml version="1.0" encoding="utf-8"?>
<p:tagLst xmlns:a="http://schemas.openxmlformats.org/drawingml/2006/main" xmlns:r="http://schemas.openxmlformats.org/officeDocument/2006/relationships" xmlns:p="http://schemas.openxmlformats.org/presentationml/2006/main">
  <p:tag name="ISPRING_SLIDE_ID_2" val="{A3F47A22-3C97-4FB7-9D38-14DB4A9B2097}"/>
  <p:tag name="GENSWF_ADVANCE_TIME" val="5"/>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_2" val="{25115FEF-E7CE-421A-B65C-6F947A30E7F8}"/>
  <p:tag name="GENSWF_ADVANCE_TIME" val="5"/>
  <p:tag name="TIMING" val="|2.5"/>
  <p:tag name="ISPRING_CUSTOM_TIMING_USED" val="1"/>
</p:tagLst>
</file>

<file path=ppt/tags/tag20.xml><?xml version="1.0" encoding="utf-8"?>
<p:tagLst xmlns:a="http://schemas.openxmlformats.org/drawingml/2006/main" xmlns:r="http://schemas.openxmlformats.org/officeDocument/2006/relationships" xmlns:p="http://schemas.openxmlformats.org/presentationml/2006/main">
  <p:tag name="ISPRING_SLIDE_ID_2" val="{9D70AB6F-8621-441D-9421-E64FD8BF3D45}"/>
  <p:tag name="GENSWF_ADVANCE_TIME" val="5"/>
  <p:tag name="ISPRING_CUSTOM_TIMING_USED" val="1"/>
</p:tagLst>
</file>

<file path=ppt/tags/tag21.xml><?xml version="1.0" encoding="utf-8"?>
<p:tagLst xmlns:a="http://schemas.openxmlformats.org/drawingml/2006/main" xmlns:r="http://schemas.openxmlformats.org/officeDocument/2006/relationships" xmlns:p="http://schemas.openxmlformats.org/presentationml/2006/main">
  <p:tag name="ISPRING_SLIDE_ID_2" val="{52B15A89-9B8A-40EC-9E54-23F72AFD0B3E}"/>
  <p:tag name="GENSWF_ADVANCE_TIME" val="5"/>
  <p:tag name="TIMING" val="|2|0.5"/>
  <p:tag name="ISPRING_CUSTOM_TIMING_USED" val="1"/>
</p:tagLst>
</file>

<file path=ppt/tags/tag22.xml><?xml version="1.0" encoding="utf-8"?>
<p:tagLst xmlns:a="http://schemas.openxmlformats.org/drawingml/2006/main" xmlns:r="http://schemas.openxmlformats.org/officeDocument/2006/relationships" xmlns:p="http://schemas.openxmlformats.org/presentationml/2006/main">
  <p:tag name="ISPRING_SLIDE_ID_2" val="{4D6EBAFE-EB06-4F58-8B5A-3C7861E78D18}"/>
  <p:tag name="GENSWF_ADVANCE_TIME" val="5"/>
  <p:tag name="TIMING" val="|1.5|0.5"/>
  <p:tag name="ISPRING_CUSTOM_TIMING_USED" val="1"/>
</p:tagLst>
</file>

<file path=ppt/tags/tag23.xml><?xml version="1.0" encoding="utf-8"?>
<p:tagLst xmlns:a="http://schemas.openxmlformats.org/drawingml/2006/main" xmlns:r="http://schemas.openxmlformats.org/officeDocument/2006/relationships" xmlns:p="http://schemas.openxmlformats.org/presentationml/2006/main">
  <p:tag name="ISPRING_SLIDE_ID_2" val="{2FB3B688-FB4E-4BBA-B7E0-507F303F515B}"/>
  <p:tag name="GENSWF_ADVANCE_TIME" val="5"/>
  <p:tag name="TIMING" val="|0.001|1"/>
  <p:tag name="ISPRING_CUSTOM_TIMING_USED" val="1"/>
</p:tagLst>
</file>

<file path=ppt/tags/tag24.xml><?xml version="1.0" encoding="utf-8"?>
<p:tagLst xmlns:a="http://schemas.openxmlformats.org/drawingml/2006/main" xmlns:r="http://schemas.openxmlformats.org/officeDocument/2006/relationships" xmlns:p="http://schemas.openxmlformats.org/presentationml/2006/main">
  <p:tag name="ISPRING_SLIDE_ID_2" val="{7B921FE4-680B-4824-AD6E-B4447D1AFD02}"/>
  <p:tag name="GENSWF_ADVANCE_TIME" val="5"/>
  <p:tag name="TIMING" val="|0.5"/>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_2" val="{40DC21BF-5BA7-4F7C-8297-FA8B48E036A7}"/>
  <p:tag name="GENSWF_ADVANCE_TIME" val="13.393"/>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_2" val="{8483808F-E436-4483-8C7A-9B3044B58843}"/>
  <p:tag name="GENSWF_ADVANCE_TIME" val="5"/>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_2" val="{54D14DC0-21E7-40F0-BE98-F9489B44654B}"/>
  <p:tag name="GENSWF_ADVANCE_TIME" val="5"/>
  <p:tag name="TIMING" val="|0.001|0.5|0.5"/>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_2" val="{6E7389DE-E676-45AC-9C1E-A61B1B28F8CA}"/>
  <p:tag name="GENSWF_ADVANCE_TIME" val="6"/>
  <p:tag name="TIMING" val="|0.5|2|2"/>
  <p:tag name="ISPRING_CUSTOM_TIMING_USED" val="1"/>
</p:tagLst>
</file>

<file path=ppt/tags/tag7.xml><?xml version="1.0" encoding="utf-8"?>
<p:tagLst xmlns:a="http://schemas.openxmlformats.org/drawingml/2006/main" xmlns:r="http://schemas.openxmlformats.org/officeDocument/2006/relationships" xmlns:p="http://schemas.openxmlformats.org/presentationml/2006/main">
  <p:tag name="ISPRING_SLIDE_ID_2" val="{79192B90-03F4-4853-B2AA-4E55592C3A93}"/>
  <p:tag name="GENSWF_ADVANCE_TIME" val="5"/>
  <p:tag name="ISPRING_CUSTOM_TIMING_USED" val="1"/>
</p:tagLst>
</file>

<file path=ppt/tags/tag8.xml><?xml version="1.0" encoding="utf-8"?>
<p:tagLst xmlns:a="http://schemas.openxmlformats.org/drawingml/2006/main" xmlns:r="http://schemas.openxmlformats.org/officeDocument/2006/relationships" xmlns:p="http://schemas.openxmlformats.org/presentationml/2006/main">
  <p:tag name="ISPRING_SLIDE_ID_2" val="{B0710CCA-229B-4AA0-A6A5-0C0158EE8FA9}"/>
  <p:tag name="GENSWF_ADVANCE_TIME" val="5"/>
  <p:tag name="TIMING" val="|0.5"/>
  <p:tag name="ISPRING_CUSTOM_TIMING_USED" val="1"/>
</p:tagLst>
</file>

<file path=ppt/tags/tag9.xml><?xml version="1.0" encoding="utf-8"?>
<p:tagLst xmlns:a="http://schemas.openxmlformats.org/drawingml/2006/main" xmlns:r="http://schemas.openxmlformats.org/officeDocument/2006/relationships" xmlns:p="http://schemas.openxmlformats.org/presentationml/2006/main">
  <p:tag name="ISPRING_SLIDE_ID_2" val="{5F19966D-71A1-4E2A-8CAE-67185132E650}"/>
  <p:tag name="GENSWF_ADVANCE_TIME" val="5"/>
  <p:tag name="ISPRING_CUSTOM_TIMING_USED" val="1"/>
</p:tagLst>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2713</TotalTime>
  <Words>1195</Words>
  <Application>Microsoft Office PowerPoint</Application>
  <PresentationFormat>Widescreen</PresentationFormat>
  <Paragraphs>125</Paragraphs>
  <Slides>23</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Segoe Print</vt:lpstr>
      <vt:lpstr>字魂59号-创粗黑</vt:lpstr>
      <vt:lpstr>Arial</vt:lpstr>
      <vt:lpstr>Times New Roman</vt:lpstr>
      <vt:lpstr>UTM Cookies</vt:lpstr>
      <vt:lpstr>Calibri</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 Biểu diễn dữ liệu</dc:title>
  <dc:creator>Phạm Thanh Hằng (ADAS – GV)</dc:creator>
  <cp:lastModifiedBy>Admin</cp:lastModifiedBy>
  <cp:revision>346</cp:revision>
  <dcterms:created xsi:type="dcterms:W3CDTF">2021-06-02T01:34:28Z</dcterms:created>
  <dcterms:modified xsi:type="dcterms:W3CDTF">2024-11-04T00:22:09Z</dcterms:modified>
</cp:coreProperties>
</file>