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377" r:id="rId4"/>
    <p:sldId id="344" r:id="rId5"/>
    <p:sldId id="378" r:id="rId6"/>
    <p:sldId id="385" r:id="rId7"/>
    <p:sldId id="386" r:id="rId8"/>
    <p:sldId id="379" r:id="rId9"/>
    <p:sldId id="359" r:id="rId10"/>
    <p:sldId id="387" r:id="rId11"/>
    <p:sldId id="388" r:id="rId12"/>
    <p:sldId id="366" r:id="rId13"/>
    <p:sldId id="372" r:id="rId14"/>
    <p:sldId id="360" r:id="rId15"/>
    <p:sldId id="380" r:id="rId16"/>
    <p:sldId id="381" r:id="rId17"/>
    <p:sldId id="345" r:id="rId18"/>
    <p:sldId id="361" r:id="rId19"/>
    <p:sldId id="382" r:id="rId20"/>
    <p:sldId id="383" r:id="rId21"/>
    <p:sldId id="373" r:id="rId22"/>
    <p:sldId id="384" r:id="rId23"/>
    <p:sldId id="375" r:id="rId24"/>
    <p:sldId id="37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3" autoAdjust="0"/>
    <p:restoredTop sz="94660"/>
  </p:normalViewPr>
  <p:slideViewPr>
    <p:cSldViewPr snapToGrid="0">
      <p:cViewPr varScale="1">
        <p:scale>
          <a:sx n="84" d="100"/>
          <a:sy n="84" d="100"/>
        </p:scale>
        <p:origin x="485"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7500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199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522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813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359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8476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5106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684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22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76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6917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886804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547" y="763740"/>
            <a:ext cx="11240599" cy="590925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414240" y="941705"/>
            <a:ext cx="10602685" cy="3108543"/>
          </a:xfrm>
          <a:prstGeom prst="rect">
            <a:avLst/>
          </a:prstGeom>
        </p:spPr>
        <p:txBody>
          <a:bodyPr wrap="square">
            <a:spAutoFit/>
          </a:bodyPr>
          <a:lstStyle/>
          <a:p>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cs typeface="Times New Roman" panose="02020603050405020304" pitchFamily="18" charset="0"/>
              </a:rPr>
              <a:t>sau</a:t>
            </a:r>
            <a:r>
              <a:rPr lang="en-US" sz="2800" dirty="0" smtClean="0">
                <a:latin typeface="Times New Roman" panose="02020603050405020304" pitchFamily="18" charset="0"/>
                <a:cs typeface="Times New Roman" panose="02020603050405020304" pitchFamily="18" charset="0"/>
              </a:rPr>
              <a:t>:</a:t>
            </a:r>
            <a:endParaRPr lang="vi-VN"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tùy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414240" y="4281011"/>
            <a:ext cx="10915650" cy="1815882"/>
          </a:xfrm>
          <a:prstGeom prst="rect">
            <a:avLst/>
          </a:prstGeom>
        </p:spPr>
        <p:txBody>
          <a:bodyPr wrap="square">
            <a:spAutoFit/>
          </a:bodyPr>
          <a:lstStyle/>
          <a:p>
            <a:pPr>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1683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3024" y="804386"/>
            <a:ext cx="10639425" cy="1815882"/>
          </a:xfrm>
          <a:prstGeom prst="rect">
            <a:avLst/>
          </a:prstGeom>
        </p:spPr>
        <p:txBody>
          <a:bodyPr wrap="square">
            <a:spAutoFit/>
          </a:bodyPr>
          <a:lstStyle/>
          <a:p>
            <a:pPr>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chuyên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5" name="Rectangle 4"/>
          <p:cNvSpPr/>
          <p:nvPr/>
        </p:nvSpPr>
        <p:spPr>
          <a:xfrm>
            <a:off x="1343023" y="2927688"/>
            <a:ext cx="10401301" cy="3108543"/>
          </a:xfrm>
          <a:prstGeom prst="rect">
            <a:avLst/>
          </a:prstGeom>
        </p:spPr>
        <p:txBody>
          <a:bodyPr wrap="square">
            <a:spAutoFit/>
          </a:bodyPr>
          <a:lstStyle/>
          <a:p>
            <a:pPr>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153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20258" y="362864"/>
            <a:ext cx="9252542" cy="3695951"/>
          </a:xfrm>
          <a:prstGeom prst="rect">
            <a:avLst/>
          </a:prstGeom>
        </p:spPr>
      </p:pic>
    </p:spTree>
    <p:extLst>
      <p:ext uri="{BB962C8B-B14F-4D97-AF65-F5344CB8AC3E}">
        <p14:creationId xmlns:p14="http://schemas.microsoft.com/office/powerpoint/2010/main" val="414760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139" y="129370"/>
            <a:ext cx="6096000" cy="830997"/>
          </a:xfrm>
          <a:prstGeom prst="rect">
            <a:avLst/>
          </a:prstGeom>
        </p:spPr>
        <p:txBody>
          <a:bodyPr>
            <a:spAutoFit/>
          </a:bodyPr>
          <a:lstStyle/>
          <a:p>
            <a:pPr>
              <a:spcAft>
                <a:spcPts val="0"/>
              </a:spcAft>
            </a:pPr>
            <a:r>
              <a:rPr lang="vi-VN" sz="2400" b="1" smtClean="0">
                <a:solidFill>
                  <a:srgbClr val="000000"/>
                </a:solidFill>
                <a:latin typeface="Times New Roman" panose="02020603050405020304" pitchFamily="18" charset="0"/>
                <a:ea typeface="Times New Roman" panose="02020603050405020304" pitchFamily="18" charset="0"/>
              </a:rPr>
              <a:t>1.Nội dung thực hành</a:t>
            </a:r>
            <a:endParaRPr lang="en-US" sz="2400" b="1" smtClean="0">
              <a:latin typeface="Times New Roman" panose="02020603050405020304" pitchFamily="18" charset="0"/>
              <a:ea typeface="Times New Roman" panose="02020603050405020304" pitchFamily="18" charset="0"/>
            </a:endParaRPr>
          </a:p>
          <a:p>
            <a:pPr>
              <a:spcAft>
                <a:spcPts val="0"/>
              </a:spcAft>
            </a:pPr>
            <a:r>
              <a:rPr lang="vi-VN" sz="2400" smtClean="0">
                <a:solidFill>
                  <a:srgbClr val="000000"/>
                </a:solidFill>
                <a:latin typeface="Times New Roman" panose="02020603050405020304" pitchFamily="18" charset="0"/>
                <a:ea typeface="Times New Roman" panose="02020603050405020304" pitchFamily="18" charset="0"/>
              </a:rPr>
              <a:t>Tính toán chi phí lắp đặt mạng điện hình 5.2</a:t>
            </a:r>
            <a:endParaRPr lang="en-US" sz="2400">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97083" y="1123008"/>
            <a:ext cx="4821366" cy="5212478"/>
          </a:xfrm>
          <a:prstGeom prst="rect">
            <a:avLst/>
          </a:prstGeom>
        </p:spPr>
      </p:pic>
      <p:pic>
        <p:nvPicPr>
          <p:cNvPr id="5" name="Picture 4"/>
          <p:cNvPicPr>
            <a:picLocks noChangeAspect="1"/>
          </p:cNvPicPr>
          <p:nvPr/>
        </p:nvPicPr>
        <p:blipFill>
          <a:blip r:embed="rId3"/>
          <a:stretch>
            <a:fillRect/>
          </a:stretch>
        </p:blipFill>
        <p:spPr>
          <a:xfrm>
            <a:off x="5579706" y="1123008"/>
            <a:ext cx="5701004" cy="5212478"/>
          </a:xfrm>
          <a:prstGeom prst="rect">
            <a:avLst/>
          </a:prstGeom>
        </p:spPr>
      </p:pic>
    </p:spTree>
    <p:extLst>
      <p:ext uri="{BB962C8B-B14F-4D97-AF65-F5344CB8AC3E}">
        <p14:creationId xmlns:p14="http://schemas.microsoft.com/office/powerpoint/2010/main" val="36154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938992"/>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2. Tiêu chí đánh giá</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Tiến hành đúng trình tự: tuân thủ đúng và đủ các bước tính toán chi phí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Xác định đúng thông số, số lượng vật tư và thiết bị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Tính chính xác chi phí lắp đặt.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310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3</a:t>
            </a:r>
            <a:r>
              <a:rPr lang="vi-VN" sz="2400" b="1">
                <a:latin typeface="Times New Roman" panose="02020603050405020304" pitchFamily="18" charset="0"/>
                <a:cs typeface="Times New Roman" panose="02020603050405020304" pitchFamily="18" charset="0"/>
              </a:rPr>
              <a:t>. Thiết bị, dụng cụ</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chọn vật liệu và thiết bị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giá vật liệu và thiết bị điện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21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1860" y="277199"/>
            <a:ext cx="5867440" cy="400110"/>
          </a:xfrm>
          <a:prstGeom prst="rect">
            <a:avLst/>
          </a:prstGeom>
        </p:spPr>
        <p:txBody>
          <a:bodyPr wrap="none">
            <a:spAutoFit/>
          </a:bodyPr>
          <a:lstStyle/>
          <a:p>
            <a:pPr>
              <a:spcAft>
                <a:spcPts val="0"/>
              </a:spcAft>
            </a:pPr>
            <a:r>
              <a:rPr lang="vi-VN" sz="2000" i="1">
                <a:solidFill>
                  <a:srgbClr val="000000"/>
                </a:solidFill>
                <a:latin typeface="Times New Roman" panose="02020603050405020304" pitchFamily="18" charset="0"/>
                <a:ea typeface="Times New Roman" panose="02020603050405020304" pitchFamily="18" charset="0"/>
              </a:rPr>
              <a:t>Bảng 5.2. Vật liệu, thiết bị lắp đặt mạng điện trong nhà</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01457597"/>
              </p:ext>
            </p:extLst>
          </p:nvPr>
        </p:nvGraphicFramePr>
        <p:xfrm>
          <a:off x="1306446" y="822183"/>
          <a:ext cx="10328826" cy="4876800"/>
        </p:xfrm>
        <a:graphic>
          <a:graphicData uri="http://schemas.openxmlformats.org/drawingml/2006/table">
            <a:tbl>
              <a:tblPr firstRow="1" firstCol="1" bandRow="1"/>
              <a:tblGrid>
                <a:gridCol w="747571">
                  <a:extLst>
                    <a:ext uri="{9D8B030D-6E8A-4147-A177-3AD203B41FA5}">
                      <a16:colId xmlns:a16="http://schemas.microsoft.com/office/drawing/2014/main" val="2190992541"/>
                    </a:ext>
                  </a:extLst>
                </a:gridCol>
                <a:gridCol w="2328566">
                  <a:extLst>
                    <a:ext uri="{9D8B030D-6E8A-4147-A177-3AD203B41FA5}">
                      <a16:colId xmlns:a16="http://schemas.microsoft.com/office/drawing/2014/main" val="322712062"/>
                    </a:ext>
                  </a:extLst>
                </a:gridCol>
                <a:gridCol w="1638582">
                  <a:extLst>
                    <a:ext uri="{9D8B030D-6E8A-4147-A177-3AD203B41FA5}">
                      <a16:colId xmlns:a16="http://schemas.microsoft.com/office/drawing/2014/main" val="916353151"/>
                    </a:ext>
                  </a:extLst>
                </a:gridCol>
                <a:gridCol w="1261656">
                  <a:extLst>
                    <a:ext uri="{9D8B030D-6E8A-4147-A177-3AD203B41FA5}">
                      <a16:colId xmlns:a16="http://schemas.microsoft.com/office/drawing/2014/main" val="32359101"/>
                    </a:ext>
                  </a:extLst>
                </a:gridCol>
                <a:gridCol w="1854268">
                  <a:extLst>
                    <a:ext uri="{9D8B030D-6E8A-4147-A177-3AD203B41FA5}">
                      <a16:colId xmlns:a16="http://schemas.microsoft.com/office/drawing/2014/main" val="2510355587"/>
                    </a:ext>
                  </a:extLst>
                </a:gridCol>
                <a:gridCol w="1484671">
                  <a:extLst>
                    <a:ext uri="{9D8B030D-6E8A-4147-A177-3AD203B41FA5}">
                      <a16:colId xmlns:a16="http://schemas.microsoft.com/office/drawing/2014/main" val="3169188006"/>
                    </a:ext>
                  </a:extLst>
                </a:gridCol>
                <a:gridCol w="1013512">
                  <a:extLst>
                    <a:ext uri="{9D8B030D-6E8A-4147-A177-3AD203B41FA5}">
                      <a16:colId xmlns:a16="http://schemas.microsoft.com/office/drawing/2014/main" val="4118497607"/>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318904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2735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68220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496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12901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93748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0547494"/>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64229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78609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7418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51505"/>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3698699"/>
                  </a:ext>
                </a:extLst>
              </a:tr>
            </a:tbl>
          </a:graphicData>
        </a:graphic>
      </p:graphicFrame>
      <p:sp>
        <p:nvSpPr>
          <p:cNvPr id="5" name="TextBox 4"/>
          <p:cNvSpPr txBox="1"/>
          <p:nvPr/>
        </p:nvSpPr>
        <p:spPr>
          <a:xfrm>
            <a:off x="1623528" y="5784980"/>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1. Nghiên cứu sơ đồ lắp đặt</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0058" y="213345"/>
            <a:ext cx="9769150" cy="461665"/>
          </a:xfrm>
          <a:prstGeom prst="rect">
            <a:avLst/>
          </a:prstGeom>
        </p:spPr>
        <p:txBody>
          <a:bodyPr wrap="square">
            <a:spAutoFit/>
          </a:bodyPr>
          <a:lstStyle/>
          <a:p>
            <a:pPr>
              <a:spcAft>
                <a:spcPts val="0"/>
              </a:spcAft>
            </a:pPr>
            <a:r>
              <a:rPr lang="vi-VN" sz="2400" i="1">
                <a:solidFill>
                  <a:srgbClr val="000000"/>
                </a:solidFill>
                <a:latin typeface="Times New Roman" panose="02020603050405020304" pitchFamily="18" charset="0"/>
                <a:ea typeface="Times New Roman" panose="02020603050405020304" pitchFamily="18" charset="0"/>
              </a:rPr>
              <a:t>Bảng 5.4.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77560124"/>
              </p:ext>
            </p:extLst>
          </p:nvPr>
        </p:nvGraphicFramePr>
        <p:xfrm>
          <a:off x="419880" y="915488"/>
          <a:ext cx="11131419" cy="4876800"/>
        </p:xfrm>
        <a:graphic>
          <a:graphicData uri="http://schemas.openxmlformats.org/drawingml/2006/table">
            <a:tbl>
              <a:tblPr firstRow="1" firstCol="1" bandRow="1"/>
              <a:tblGrid>
                <a:gridCol w="805660">
                  <a:extLst>
                    <a:ext uri="{9D8B030D-6E8A-4147-A177-3AD203B41FA5}">
                      <a16:colId xmlns:a16="http://schemas.microsoft.com/office/drawing/2014/main" val="596058745"/>
                    </a:ext>
                  </a:extLst>
                </a:gridCol>
                <a:gridCol w="2509507">
                  <a:extLst>
                    <a:ext uri="{9D8B030D-6E8A-4147-A177-3AD203B41FA5}">
                      <a16:colId xmlns:a16="http://schemas.microsoft.com/office/drawing/2014/main" val="223847936"/>
                    </a:ext>
                  </a:extLst>
                </a:gridCol>
                <a:gridCol w="1765906">
                  <a:extLst>
                    <a:ext uri="{9D8B030D-6E8A-4147-A177-3AD203B41FA5}">
                      <a16:colId xmlns:a16="http://schemas.microsoft.com/office/drawing/2014/main" val="3085151965"/>
                    </a:ext>
                  </a:extLst>
                </a:gridCol>
                <a:gridCol w="1359692">
                  <a:extLst>
                    <a:ext uri="{9D8B030D-6E8A-4147-A177-3AD203B41FA5}">
                      <a16:colId xmlns:a16="http://schemas.microsoft.com/office/drawing/2014/main" val="965394235"/>
                    </a:ext>
                  </a:extLst>
                </a:gridCol>
                <a:gridCol w="1998352">
                  <a:extLst>
                    <a:ext uri="{9D8B030D-6E8A-4147-A177-3AD203B41FA5}">
                      <a16:colId xmlns:a16="http://schemas.microsoft.com/office/drawing/2014/main" val="2745566854"/>
                    </a:ext>
                  </a:extLst>
                </a:gridCol>
                <a:gridCol w="1600035">
                  <a:extLst>
                    <a:ext uri="{9D8B030D-6E8A-4147-A177-3AD203B41FA5}">
                      <a16:colId xmlns:a16="http://schemas.microsoft.com/office/drawing/2014/main" val="169654116"/>
                    </a:ext>
                  </a:extLst>
                </a:gridCol>
                <a:gridCol w="1092267">
                  <a:extLst>
                    <a:ext uri="{9D8B030D-6E8A-4147-A177-3AD203B41FA5}">
                      <a16:colId xmlns:a16="http://schemas.microsoft.com/office/drawing/2014/main" val="3014276122"/>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73957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46273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06135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684871"/>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13457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94679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737908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46592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01576"/>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3389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448583"/>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517831"/>
                  </a:ext>
                </a:extLst>
              </a:tr>
            </a:tbl>
          </a:graphicData>
        </a:graphic>
      </p:graphicFrame>
      <p:sp>
        <p:nvSpPr>
          <p:cNvPr id="8" name="TextBox 7"/>
          <p:cNvSpPr txBox="1"/>
          <p:nvPr/>
        </p:nvSpPr>
        <p:spPr>
          <a:xfrm>
            <a:off x="1716834" y="6102221"/>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3. Lập bảng tính toán chi phí</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1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2159048" y="1173625"/>
            <a:ext cx="5331998" cy="3653351"/>
          </a:xfrm>
          <a:prstGeom prst="rect">
            <a:avLst/>
          </a:prstGeom>
          <a:noFill/>
          <a:ln>
            <a:noFill/>
          </a:ln>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200329"/>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5</a:t>
            </a:r>
            <a:r>
              <a:rPr lang="vi-VN" sz="2400" b="1">
                <a:latin typeface="Times New Roman" panose="02020603050405020304" pitchFamily="18" charset="0"/>
                <a:cs typeface="Times New Roman" panose="02020603050405020304" pitchFamily="18" charset="0"/>
              </a:rPr>
              <a:t>. Đánh giá thực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Thực hiện đủ và đúng trình tự các bước tính toán chi phí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Kết quả tính toán chính xác</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43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spTree>
    <p:extLst>
      <p:ext uri="{BB962C8B-B14F-4D97-AF65-F5344CB8AC3E}">
        <p14:creationId xmlns:p14="http://schemas.microsoft.com/office/powerpoint/2010/main" val="4024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823119782"/>
              </p:ext>
            </p:extLst>
          </p:nvPr>
        </p:nvGraphicFramePr>
        <p:xfrm>
          <a:off x="5273925" y="3631763"/>
          <a:ext cx="6756516" cy="2614676"/>
        </p:xfrm>
        <a:graphic>
          <a:graphicData uri="http://schemas.openxmlformats.org/drawingml/2006/table">
            <a:tbl>
              <a:tblPr firstRow="1" firstCol="1" bandRow="1"/>
              <a:tblGrid>
                <a:gridCol w="487153">
                  <a:extLst>
                    <a:ext uri="{9D8B030D-6E8A-4147-A177-3AD203B41FA5}">
                      <a16:colId xmlns:a16="http://schemas.microsoft.com/office/drawing/2014/main" val="780342083"/>
                    </a:ext>
                  </a:extLst>
                </a:gridCol>
                <a:gridCol w="1305769">
                  <a:extLst>
                    <a:ext uri="{9D8B030D-6E8A-4147-A177-3AD203B41FA5}">
                      <a16:colId xmlns:a16="http://schemas.microsoft.com/office/drawing/2014/main" val="3363954987"/>
                    </a:ext>
                  </a:extLst>
                </a:gridCol>
                <a:gridCol w="1078096">
                  <a:extLst>
                    <a:ext uri="{9D8B030D-6E8A-4147-A177-3AD203B41FA5}">
                      <a16:colId xmlns:a16="http://schemas.microsoft.com/office/drawing/2014/main" val="1012989874"/>
                    </a:ext>
                  </a:extLst>
                </a:gridCol>
                <a:gridCol w="873860">
                  <a:extLst>
                    <a:ext uri="{9D8B030D-6E8A-4147-A177-3AD203B41FA5}">
                      <a16:colId xmlns:a16="http://schemas.microsoft.com/office/drawing/2014/main" val="3099833052"/>
                    </a:ext>
                  </a:extLst>
                </a:gridCol>
                <a:gridCol w="828661">
                  <a:extLst>
                    <a:ext uri="{9D8B030D-6E8A-4147-A177-3AD203B41FA5}">
                      <a16:colId xmlns:a16="http://schemas.microsoft.com/office/drawing/2014/main" val="2227136868"/>
                    </a:ext>
                  </a:extLst>
                </a:gridCol>
                <a:gridCol w="1116600">
                  <a:extLst>
                    <a:ext uri="{9D8B030D-6E8A-4147-A177-3AD203B41FA5}">
                      <a16:colId xmlns:a16="http://schemas.microsoft.com/office/drawing/2014/main" val="1469575505"/>
                    </a:ext>
                  </a:extLst>
                </a:gridCol>
                <a:gridCol w="1066377">
                  <a:extLst>
                    <a:ext uri="{9D8B030D-6E8A-4147-A177-3AD203B41FA5}">
                      <a16:colId xmlns:a16="http://schemas.microsoft.com/office/drawing/2014/main" val="2986811330"/>
                    </a:ext>
                  </a:extLst>
                </a:gridCol>
              </a:tblGrid>
              <a:tr h="370840">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 thiết bị, vật liệu</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 số kĩ thuật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09213"/>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Quạt trần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859.000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1.718.000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58524"/>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Bóng đèn led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105.000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210.000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1725208"/>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7815557"/>
                  </a:ext>
                </a:extLst>
              </a:tr>
              <a:tr h="17526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 - 250 V</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7628840"/>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15.900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222.600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3892721"/>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921.200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9301989"/>
                  </a:ext>
                </a:extLst>
              </a:tr>
              <a:tr h="213995">
                <a:tc gridSpan="6">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chi phí</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3.175.800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298642"/>
                  </a:ext>
                </a:extLst>
              </a:tr>
            </a:tbl>
          </a:graphicData>
        </a:graphic>
      </p:graphicFrame>
    </p:spTree>
    <p:extLst>
      <p:ext uri="{BB962C8B-B14F-4D97-AF65-F5344CB8AC3E}">
        <p14:creationId xmlns:p14="http://schemas.microsoft.com/office/powerpoint/2010/main" val="174040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Tree>
    <p:extLst>
      <p:ext uri="{BB962C8B-B14F-4D97-AF65-F5344CB8AC3E}">
        <p14:creationId xmlns:p14="http://schemas.microsoft.com/office/powerpoint/2010/main" val="100228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
        <p:nvSpPr>
          <p:cNvPr id="2" name="Rectangle 1"/>
          <p:cNvSpPr/>
          <p:nvPr/>
        </p:nvSpPr>
        <p:spPr>
          <a:xfrm>
            <a:off x="401253" y="1415772"/>
            <a:ext cx="11597457" cy="5078313"/>
          </a:xfrm>
          <a:prstGeom prst="rect">
            <a:avLst/>
          </a:prstGeom>
        </p:spPr>
        <p:txBody>
          <a:bodyPr wrap="square">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trước tiên chúng ta cần xác định các thiết bị và vật liệu cụ thể cần sử dụng, sau đó tìm kiếm giá cả của chúng trên thị trường. Dưới đây là một danh sách các thiết bị và vật liệu điện thông thường cần thiết trong một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Đèn chiếu sáng (hoặc đèn panel): Số lượng và công suất của đèn sẽ phụ thuộc vào diện tích và mức độ sáng cần thiết cho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Ổ cắm điện: Số lượng và loại ổ cắm điện cần tùy thuộc vào nhu cầu sử dụng của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Công tắc điện: Số lượng và loại công tắc cần thiết để điều khiển ánh sáng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Aptomat và thiết bị bảo vệ: Aptomat được sử dụng để bảo vệ mạng điện khỏi quá tải và ngắn mạch.</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5. Dây dẫn điện và ống ruột gà: Dây dẫn điện và ống ruột gà dùng để dẫn điện từ nguồn cung cấp đến các thiết bị điện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6. Các thiết bị điện khác: Bao gồm các thiết bị như quạt, máy chiếu, máy tính, loa, và các thiết bị điện tử khác có thể cần thiết cho môi trường học tập.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bạn có thể thực hiện các bước sau:</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Xác định số lượng và loại thiết bị và vật liệu cần thiết.</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Tìm kiếm giá cả của từng loại thiết bị và vật liệu trên thị trường hoặc từ các nhà cung cấp.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Tính tổng chi phí bằng cách nhân số lượng của mỗi loại thiết bị và vật liệu với giá cả tương ứng.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Nếu có, tính thêm chi phí lắp đặt và công suất tiêu thụ điện của các thiết bị để ước lượng chi phí hoạt động trong thời gian dài.</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613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arn(inVertical)">
                                      <p:cBhvr>
                                        <p:cTn id="37" dur="500"/>
                                        <p:tgtEl>
                                          <p:spTgt spid="2">
                                            <p:txEl>
                                              <p:pRg st="10" end="10"/>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barn(inVertical)">
                                      <p:cBhvr>
                                        <p:cTn id="4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6684447" y="316522"/>
            <a:ext cx="3485322" cy="4443975"/>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734694" y="390293"/>
            <a:ext cx="5331998" cy="3653351"/>
          </a:xfrm>
          <a:prstGeom prst="rect">
            <a:avLst/>
          </a:prstGeom>
          <a:noFill/>
          <a:ln>
            <a:noFill/>
          </a:ln>
        </p:spPr>
      </p:pic>
      <p:sp>
        <p:nvSpPr>
          <p:cNvPr id="3" name="Rectangle 2"/>
          <p:cNvSpPr/>
          <p:nvPr/>
        </p:nvSpPr>
        <p:spPr>
          <a:xfrm>
            <a:off x="1878623" y="4437331"/>
            <a:ext cx="6096000" cy="83099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Giá rẻ: a), b), d)</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Giá cao</a:t>
            </a:r>
            <a:r>
              <a:rPr lang="en-US" sz="2400" smtClean="0">
                <a:solidFill>
                  <a:srgbClr val="FF0000"/>
                </a:solidFill>
                <a:latin typeface="Times New Roman" panose="02020603050405020304" pitchFamily="18" charset="0"/>
                <a:ea typeface="Times New Roman" panose="02020603050405020304" pitchFamily="18" charset="0"/>
              </a:rPr>
              <a:t>: </a:t>
            </a:r>
            <a:r>
              <a:rPr lang="en-US" sz="2400">
                <a:solidFill>
                  <a:srgbClr val="FF0000"/>
                </a:solidFill>
                <a:latin typeface="Times New Roman" panose="02020603050405020304" pitchFamily="18" charset="0"/>
                <a:ea typeface="Times New Roman" panose="02020603050405020304" pitchFamily="18" charset="0"/>
              </a:rPr>
              <a:t>c), e), g)</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79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8842" y="239877"/>
            <a:ext cx="3163688" cy="461665"/>
          </a:xfrm>
          <a:prstGeom prst="rect">
            <a:avLst/>
          </a:prstGeom>
        </p:spPr>
        <p:txBody>
          <a:bodyPr wrap="none">
            <a:spAutoFit/>
          </a:bodyPr>
          <a:lstStyle/>
          <a:p>
            <a:pPr algn="ctr">
              <a:spcAft>
                <a:spcPts val="0"/>
              </a:spcAft>
            </a:pPr>
            <a:r>
              <a:rPr lang="vi-VN" sz="2400">
                <a:solidFill>
                  <a:srgbClr val="000000"/>
                </a:solidFill>
                <a:latin typeface="Times New Roman" panose="02020603050405020304" pitchFamily="18" charset="0"/>
                <a:ea typeface="Times New Roman" panose="02020603050405020304" pitchFamily="18" charset="0"/>
              </a:rPr>
              <a:t>PHIẾU HỌC TẬP SỐ 1</a:t>
            </a:r>
            <a:endParaRPr lang="en-US" sz="2400">
              <a:effectLst/>
              <a:latin typeface="Times New Roman" panose="02020603050405020304" pitchFamily="18" charset="0"/>
              <a:ea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43439770"/>
              </p:ext>
            </p:extLst>
          </p:nvPr>
        </p:nvGraphicFramePr>
        <p:xfrm>
          <a:off x="405481" y="701542"/>
          <a:ext cx="10233211" cy="3893045"/>
        </p:xfrm>
        <a:graphic>
          <a:graphicData uri="http://schemas.openxmlformats.org/drawingml/2006/table">
            <a:tbl>
              <a:tblPr firstRow="1" firstCol="1" bandRow="1"/>
              <a:tblGrid>
                <a:gridCol w="6481258">
                  <a:extLst>
                    <a:ext uri="{9D8B030D-6E8A-4147-A177-3AD203B41FA5}">
                      <a16:colId xmlns:a16="http://schemas.microsoft.com/office/drawing/2014/main" val="815736510"/>
                    </a:ext>
                  </a:extLst>
                </a:gridCol>
                <a:gridCol w="3751953">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33753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91006" y="239877"/>
            <a:ext cx="5427320" cy="830997"/>
          </a:xfrm>
          <a:prstGeom prst="rect">
            <a:avLst/>
          </a:prstGeom>
        </p:spPr>
        <p:txBody>
          <a:bodyPr wrap="none">
            <a:spAutoFit/>
          </a:bodyPr>
          <a:lstStyle/>
          <a:p>
            <a:pPr algn="ctr"/>
            <a:r>
              <a:rPr lang="vi-VN" sz="2400">
                <a:latin typeface="Times New Roman" panose="02020603050405020304" pitchFamily="18" charset="0"/>
                <a:cs typeface="Times New Roman" panose="02020603050405020304" pitchFamily="18" charset="0"/>
              </a:rPr>
              <a:t>HƯỚNG DẪN CHẤM PHIẾU HỌC TẬP</a:t>
            </a:r>
            <a:endParaRPr lang="en-US" sz="2400">
              <a:latin typeface="Times New Roman" panose="02020603050405020304" pitchFamily="18" charset="0"/>
              <a:cs typeface="Times New Roman" panose="02020603050405020304" pitchFamily="18" charset="0"/>
            </a:endParaRPr>
          </a:p>
          <a:p>
            <a:pPr algn="ctr"/>
            <a:r>
              <a:rPr lang="vi-VN" sz="2400">
                <a:latin typeface="Times New Roman" panose="02020603050405020304" pitchFamily="18" charset="0"/>
                <a:cs typeface="Times New Roman" panose="02020603050405020304" pitchFamily="18" charset="0"/>
              </a:rPr>
              <a:t>PHIẾU HỌC TẬP SỐ 1</a:t>
            </a:r>
            <a:endParaRPr lang="en-US" sz="240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210148742"/>
              </p:ext>
            </p:extLst>
          </p:nvPr>
        </p:nvGraphicFramePr>
        <p:xfrm>
          <a:off x="405481" y="1105988"/>
          <a:ext cx="10233211" cy="4851039"/>
        </p:xfrm>
        <a:graphic>
          <a:graphicData uri="http://schemas.openxmlformats.org/drawingml/2006/table">
            <a:tbl>
              <a:tblPr firstRow="1" firstCol="1" bandRow="1"/>
              <a:tblGrid>
                <a:gridCol w="3454342">
                  <a:extLst>
                    <a:ext uri="{9D8B030D-6E8A-4147-A177-3AD203B41FA5}">
                      <a16:colId xmlns:a16="http://schemas.microsoft.com/office/drawing/2014/main" val="815736510"/>
                    </a:ext>
                  </a:extLst>
                </a:gridCol>
                <a:gridCol w="6778869">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dây dẫn, thiết bị và dụng cụ điện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Dây dẫn điện: loại dây, tiết diện lõi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Thiết bị điện: thiết bị đóng, cắt bảo vệ, ổ cắm diện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Công tơ điện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Lập bảng tính toán chi phí lắp đặt mạng điện trong nhà.</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146631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91006" y="239877"/>
            <a:ext cx="5427320" cy="830997"/>
          </a:xfrm>
          <a:prstGeom prst="rect">
            <a:avLst/>
          </a:prstGeom>
        </p:spPr>
        <p:txBody>
          <a:bodyPr wrap="none">
            <a:spAutoFit/>
          </a:bodyPr>
          <a:lstStyle/>
          <a:p>
            <a:pPr algn="ctr"/>
            <a:r>
              <a:rPr lang="vi-VN" sz="2400">
                <a:latin typeface="Times New Roman" panose="02020603050405020304" pitchFamily="18" charset="0"/>
                <a:cs typeface="Times New Roman" panose="02020603050405020304" pitchFamily="18" charset="0"/>
              </a:rPr>
              <a:t>HƯỚNG DẪN CHẤM PHIẾU HỌC TẬP</a:t>
            </a:r>
            <a:endParaRPr lang="en-US" sz="2400">
              <a:latin typeface="Times New Roman" panose="02020603050405020304" pitchFamily="18" charset="0"/>
              <a:cs typeface="Times New Roman" panose="02020603050405020304" pitchFamily="18" charset="0"/>
            </a:endParaRPr>
          </a:p>
          <a:p>
            <a:pPr algn="ctr"/>
            <a:r>
              <a:rPr lang="vi-VN" sz="2400">
                <a:latin typeface="Times New Roman" panose="02020603050405020304" pitchFamily="18" charset="0"/>
                <a:cs typeface="Times New Roman" panose="02020603050405020304" pitchFamily="18" charset="0"/>
              </a:rPr>
              <a:t>PHIẾU HỌC TẬP SỐ 1</a:t>
            </a:r>
            <a:endParaRPr lang="en-US" sz="240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55261890"/>
              </p:ext>
            </p:extLst>
          </p:nvPr>
        </p:nvGraphicFramePr>
        <p:xfrm>
          <a:off x="405481" y="1105988"/>
          <a:ext cx="10233211" cy="5155839"/>
        </p:xfrm>
        <a:graphic>
          <a:graphicData uri="http://schemas.openxmlformats.org/drawingml/2006/table">
            <a:tbl>
              <a:tblPr firstRow="1" firstCol="1" bandRow="1"/>
              <a:tblGrid>
                <a:gridCol w="3454342">
                  <a:extLst>
                    <a:ext uri="{9D8B030D-6E8A-4147-A177-3AD203B41FA5}">
                      <a16:colId xmlns:a16="http://schemas.microsoft.com/office/drawing/2014/main" val="815736510"/>
                    </a:ext>
                  </a:extLst>
                </a:gridCol>
                <a:gridCol w="6778869">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dây dẫn, thiết bị và dụng cụ điện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Dây dẫn điện: loại dây, tiết diện lõi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Thiết bị điện: thiết bị đóng, cắt bảo vệ, ổ cắm diện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Công tơ điện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Lập bảng tính toán chi phí lắp đặt mạng điện trong nhà.</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số lượng vật liệu, thiết bị và dụng cụ điện theo thống số của từng loại.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số lượng mỗi loại thiết bị, vật liệu.</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502390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91006" y="239877"/>
            <a:ext cx="5427320" cy="830997"/>
          </a:xfrm>
          <a:prstGeom prst="rect">
            <a:avLst/>
          </a:prstGeom>
        </p:spPr>
        <p:txBody>
          <a:bodyPr wrap="none">
            <a:spAutoFit/>
          </a:bodyPr>
          <a:lstStyle/>
          <a:p>
            <a:pPr algn="ctr"/>
            <a:r>
              <a:rPr lang="vi-VN" sz="2400">
                <a:latin typeface="Times New Roman" panose="02020603050405020304" pitchFamily="18" charset="0"/>
                <a:cs typeface="Times New Roman" panose="02020603050405020304" pitchFamily="18" charset="0"/>
              </a:rPr>
              <a:t>HƯỚNG DẪN CHẤM PHIẾU HỌC TẬP</a:t>
            </a:r>
            <a:endParaRPr lang="en-US" sz="2400">
              <a:latin typeface="Times New Roman" panose="02020603050405020304" pitchFamily="18" charset="0"/>
              <a:cs typeface="Times New Roman" panose="02020603050405020304" pitchFamily="18" charset="0"/>
            </a:endParaRPr>
          </a:p>
          <a:p>
            <a:pPr algn="ctr"/>
            <a:r>
              <a:rPr lang="vi-VN" sz="2400">
                <a:latin typeface="Times New Roman" panose="02020603050405020304" pitchFamily="18" charset="0"/>
                <a:cs typeface="Times New Roman" panose="02020603050405020304" pitchFamily="18" charset="0"/>
              </a:rPr>
              <a:t>PHIẾU HỌC TẬP SỐ 1</a:t>
            </a:r>
            <a:endParaRPr lang="en-US" sz="240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51959879"/>
              </p:ext>
            </p:extLst>
          </p:nvPr>
        </p:nvGraphicFramePr>
        <p:xfrm>
          <a:off x="405481" y="1105988"/>
          <a:ext cx="10233211" cy="5482436"/>
        </p:xfrm>
        <a:graphic>
          <a:graphicData uri="http://schemas.openxmlformats.org/drawingml/2006/table">
            <a:tbl>
              <a:tblPr firstRow="1" firstCol="1" bandRow="1"/>
              <a:tblGrid>
                <a:gridCol w="3454342">
                  <a:extLst>
                    <a:ext uri="{9D8B030D-6E8A-4147-A177-3AD203B41FA5}">
                      <a16:colId xmlns:a16="http://schemas.microsoft.com/office/drawing/2014/main" val="815736510"/>
                    </a:ext>
                  </a:extLst>
                </a:gridCol>
                <a:gridCol w="6778869">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dây dẫn, thiết bị và dụng cụ điện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Dây dẫn điện: loại dây, tiết diện lõi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Thiết bị điện: thiết bị đóng, cắt bảo vệ, ổ cắm diện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Công tơ điện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Lập bảng tính toán chi phí lắp đặt mạng điện trong nhà.</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số lượng vật liệu, thiết bị và dụng cụ điện theo thống số của từng loại.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số lượng mỗi loại thiết bị, vật liệu.</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Tham khảo đơn giá từng loại thiết bị, dụng cụ và vật liệu điện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thông tin vào các cột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Tính tổng chi phí cho mạng điện trong nhà.</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65554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12710" y="748109"/>
            <a:ext cx="10723983" cy="1569660"/>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 Các bước tính toán chi phí cho mạng điện trong nhà đơn giản</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1. Nghiên cứu sơ đồ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2. Lập bảng kê số lượng thiết bị, vật liệu</a:t>
            </a:r>
            <a:endParaRPr lang="en-US" sz="2400">
              <a:latin typeface="Times New Roman" panose="02020603050405020304" pitchFamily="18" charset="0"/>
              <a:ea typeface="Times New Roman" panose="02020603050405020304" pitchFamily="18" charset="0"/>
            </a:endParaRPr>
          </a:p>
          <a:p>
            <a:r>
              <a:rPr lang="vi-VN" sz="2400">
                <a:solidFill>
                  <a:srgbClr val="000000"/>
                </a:solidFill>
                <a:latin typeface="Times New Roman" panose="02020603050405020304" pitchFamily="18" charset="0"/>
                <a:ea typeface="Times New Roman" panose="02020603050405020304" pitchFamily="18" charset="0"/>
              </a:rPr>
              <a:t>Bước 3. Lập bảng tính toán chi phí</a:t>
            </a:r>
            <a:endParaRPr lang="en-US" sz="2400"/>
          </a:p>
        </p:txBody>
      </p:sp>
    </p:spTree>
    <p:extLst>
      <p:ext uri="{BB962C8B-B14F-4D97-AF65-F5344CB8AC3E}">
        <p14:creationId xmlns:p14="http://schemas.microsoft.com/office/powerpoint/2010/main" val="241980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38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653</TotalTime>
  <Words>2480</Words>
  <Application>Microsoft Office PowerPoint</Application>
  <PresentationFormat>Widescreen</PresentationFormat>
  <Paragraphs>363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Admin</cp:lastModifiedBy>
  <cp:revision>156</cp:revision>
  <dcterms:created xsi:type="dcterms:W3CDTF">2023-06-21T22:05:51Z</dcterms:created>
  <dcterms:modified xsi:type="dcterms:W3CDTF">2024-11-25T14:38:11Z</dcterms:modified>
</cp:coreProperties>
</file>