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355" r:id="rId4"/>
    <p:sldId id="343" r:id="rId5"/>
    <p:sldId id="372" r:id="rId6"/>
    <p:sldId id="329" r:id="rId7"/>
    <p:sldId id="347" r:id="rId8"/>
    <p:sldId id="330" r:id="rId9"/>
    <p:sldId id="356" r:id="rId10"/>
    <p:sldId id="346" r:id="rId11"/>
    <p:sldId id="373" r:id="rId12"/>
    <p:sldId id="357" r:id="rId13"/>
    <p:sldId id="358" r:id="rId14"/>
    <p:sldId id="359" r:id="rId15"/>
    <p:sldId id="374" r:id="rId16"/>
    <p:sldId id="328" r:id="rId17"/>
    <p:sldId id="360" r:id="rId18"/>
    <p:sldId id="312" r:id="rId19"/>
    <p:sldId id="345" r:id="rId20"/>
    <p:sldId id="361" r:id="rId21"/>
    <p:sldId id="351" r:id="rId22"/>
    <p:sldId id="362" r:id="rId23"/>
    <p:sldId id="363" r:id="rId24"/>
    <p:sldId id="364" r:id="rId25"/>
    <p:sldId id="313" r:id="rId26"/>
    <p:sldId id="365" r:id="rId27"/>
    <p:sldId id="366" r:id="rId28"/>
    <p:sldId id="367" r:id="rId29"/>
    <p:sldId id="368" r:id="rId30"/>
    <p:sldId id="369" r:id="rId31"/>
    <p:sldId id="350" r:id="rId32"/>
    <p:sldId id="370" r:id="rId33"/>
    <p:sldId id="371" r:id="rId34"/>
    <p:sldId id="271" r:id="rId35"/>
    <p:sldId id="340" r:id="rId36"/>
    <p:sldId id="276" r:id="rId37"/>
    <p:sldId id="35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6" d="100"/>
          <a:sy n="66" d="100"/>
        </p:scale>
        <p:origin x="44" y="2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089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474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73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383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085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23/9/2024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834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23/9/2024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774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23/9/2024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9880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23/9/2024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7402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23/9/2024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6847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23/9/2024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4792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23/9/2024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621097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76" y="842962"/>
            <a:ext cx="10785231" cy="5865569"/>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a:t>
            </a:r>
            <a:r>
              <a:rPr lang="vi-VN" sz="2400" b="1" smtClean="0">
                <a:latin typeface="Times New Roman" panose="02020603050405020304" pitchFamily="18" charset="0"/>
                <a:cs typeface="Times New Roman" panose="02020603050405020304" pitchFamily="18" charset="0"/>
              </a:rPr>
              <a:t>. Một </a:t>
            </a:r>
            <a:r>
              <a:rPr lang="vi-VN" sz="2400" b="1">
                <a:latin typeface="Times New Roman" panose="02020603050405020304" pitchFamily="18" charset="0"/>
                <a:cs typeface="Times New Roman" panose="02020603050405020304" pitchFamily="18" charset="0"/>
              </a:rPr>
              <a:t>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 Đồng hồ vạn năng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Đồng hồ vạn năng là dụng cụ dùng để đo thông số điện một chiều hoặc xoay chiều như cường độ dòng điện, đo hiệu điện thế, đo điện trở...</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Đồng hồ vạn năng chia ra làm 2 loại: loại hiển thị kim và loại hiển thị số.</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Đồng hồ vạn năng gồm một số bộ phận sau: vỏ, nút nguồn, màn hình hiển thị, núm xoay chọn thang đo; que đo; các thang đo, giắc cắm que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436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endParaRPr lang="en-US"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102744" y="13111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1.. </a:t>
            </a:r>
            <a:r>
              <a:rPr lang="en-US" dirty="0" err="1" smtClean="0">
                <a:latin typeface="Times New Roman" panose="02020603050405020304" pitchFamily="18" charset="0"/>
                <a:cs typeface="Times New Roman" panose="02020603050405020304" pitchFamily="18" charset="0"/>
              </a:rPr>
              <a:t>Đồng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năng</a:t>
            </a:r>
            <a:endParaRPr lang="en-US" dirty="0" smtClean="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102744" y="19739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2. </a:t>
            </a:r>
            <a:r>
              <a:rPr lang="en-US" dirty="0" err="1" smtClean="0">
                <a:latin typeface="Times New Roman" panose="02020603050405020304" pitchFamily="18" charset="0"/>
                <a:cs typeface="Times New Roman" panose="02020603050405020304" pitchFamily="18" charset="0"/>
              </a:rPr>
              <a:t>Ampe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kìm</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kẹp</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324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0205" y="491803"/>
            <a:ext cx="9726381" cy="461665"/>
          </a:xfrm>
          <a:prstGeom prst="rect">
            <a:avLst/>
          </a:prstGeom>
        </p:spPr>
        <p:txBody>
          <a:bodyPr wrap="non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2.3 và cho biết: Ampe kìm có những bộ phận cơ bản nào?</a:t>
            </a:r>
          </a:p>
        </p:txBody>
      </p:sp>
      <p:pic>
        <p:nvPicPr>
          <p:cNvPr id="5" name="Picture 4" descr="C:\Users\DELL\Desktop\image_282.png"/>
          <p:cNvPicPr/>
          <p:nvPr/>
        </p:nvPicPr>
        <p:blipFill>
          <a:blip r:embed="rId2">
            <a:extLst>
              <a:ext uri="{28A0092B-C50C-407E-A947-70E740481C1C}">
                <a14:useLocalDpi xmlns:a14="http://schemas.microsoft.com/office/drawing/2010/main" val="0"/>
              </a:ext>
            </a:extLst>
          </a:blip>
          <a:srcRect/>
          <a:stretch>
            <a:fillRect/>
          </a:stretch>
        </p:blipFill>
        <p:spPr bwMode="auto">
          <a:xfrm>
            <a:off x="450001" y="1376246"/>
            <a:ext cx="6594612" cy="4763297"/>
          </a:xfrm>
          <a:prstGeom prst="rect">
            <a:avLst/>
          </a:prstGeom>
          <a:noFill/>
          <a:ln>
            <a:noFill/>
          </a:ln>
        </p:spPr>
      </p:pic>
    </p:spTree>
    <p:extLst>
      <p:ext uri="{BB962C8B-B14F-4D97-AF65-F5344CB8AC3E}">
        <p14:creationId xmlns:p14="http://schemas.microsoft.com/office/powerpoint/2010/main" val="144634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0205" y="491803"/>
            <a:ext cx="9726381" cy="461665"/>
          </a:xfrm>
          <a:prstGeom prst="rect">
            <a:avLst/>
          </a:prstGeom>
        </p:spPr>
        <p:txBody>
          <a:bodyPr wrap="non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2.3 và cho biết: Ampe kìm có những bộ phận cơ bản nào?</a:t>
            </a:r>
          </a:p>
        </p:txBody>
      </p:sp>
      <p:pic>
        <p:nvPicPr>
          <p:cNvPr id="5" name="Picture 4" descr="C:\Users\DELL\Desktop\image_282.png"/>
          <p:cNvPicPr/>
          <p:nvPr/>
        </p:nvPicPr>
        <p:blipFill>
          <a:blip r:embed="rId2">
            <a:extLst>
              <a:ext uri="{28A0092B-C50C-407E-A947-70E740481C1C}">
                <a14:useLocalDpi xmlns:a14="http://schemas.microsoft.com/office/drawing/2010/main" val="0"/>
              </a:ext>
            </a:extLst>
          </a:blip>
          <a:srcRect/>
          <a:stretch>
            <a:fillRect/>
          </a:stretch>
        </p:blipFill>
        <p:spPr bwMode="auto">
          <a:xfrm>
            <a:off x="450001" y="1376246"/>
            <a:ext cx="6594612" cy="4763297"/>
          </a:xfrm>
          <a:prstGeom prst="rect">
            <a:avLst/>
          </a:prstGeom>
          <a:noFill/>
          <a:ln>
            <a:noFill/>
          </a:ln>
        </p:spPr>
      </p:pic>
      <p:sp>
        <p:nvSpPr>
          <p:cNvPr id="2" name="Rectangle 1"/>
          <p:cNvSpPr/>
          <p:nvPr/>
        </p:nvSpPr>
        <p:spPr>
          <a:xfrm>
            <a:off x="7218783" y="1376246"/>
            <a:ext cx="3726024" cy="3785652"/>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Các bộ phận cơ bản của ampe kìm: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1. Hàm kẹp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 Vỏ</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3. Lẫy mở hàm kẹp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4. Thang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5. Núm xoay chọn thang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6. Màn hình hiển thị</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7. Giắc cắm que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8. Que đo</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78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a:t>
            </a:r>
            <a:r>
              <a:rPr lang="vi-VN" sz="2400" b="1" smtClean="0">
                <a:latin typeface="Times New Roman" panose="02020603050405020304" pitchFamily="18" charset="0"/>
                <a:cs typeface="Times New Roman" panose="02020603050405020304" pitchFamily="18" charset="0"/>
              </a:rPr>
              <a:t>. Một </a:t>
            </a:r>
            <a:r>
              <a:rPr lang="vi-VN" sz="2400" b="1">
                <a:latin typeface="Times New Roman" panose="02020603050405020304" pitchFamily="18" charset="0"/>
                <a:cs typeface="Times New Roman" panose="02020603050405020304" pitchFamily="18" charset="0"/>
              </a:rPr>
              <a:t>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 Ampe kìm</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Là dụng cụ dùng để đo cường độ dòng điện xoay chiều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Gồm các bộ phận chính sau: Hàm kẹp; lẫy mở hàm kẹp; vỏ; que đo; thang đo; màn hình hiển thị; núm xoay chọn thang đo; giắc cắm que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38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endParaRPr lang="en-US"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102744" y="13111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1.. </a:t>
            </a:r>
            <a:r>
              <a:rPr lang="en-US" dirty="0" err="1" smtClean="0">
                <a:latin typeface="Times New Roman" panose="02020603050405020304" pitchFamily="18" charset="0"/>
                <a:cs typeface="Times New Roman" panose="02020603050405020304" pitchFamily="18" charset="0"/>
              </a:rPr>
              <a:t>Đồng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năng</a:t>
            </a:r>
            <a:endParaRPr lang="en-US" dirty="0" smtClean="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102744" y="19739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2. </a:t>
            </a:r>
            <a:r>
              <a:rPr lang="en-US" dirty="0" err="1" smtClean="0">
                <a:latin typeface="Times New Roman" panose="02020603050405020304" pitchFamily="18" charset="0"/>
                <a:cs typeface="Times New Roman" panose="02020603050405020304" pitchFamily="18" charset="0"/>
              </a:rPr>
              <a:t>Ampe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kìm</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kẹp</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102744" y="27215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điện</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967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8744" y="295860"/>
            <a:ext cx="10366941" cy="830997"/>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 Công tơ điện có chức năng gì?</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2.4 và cho biết: Công tơ điện có những bộ phận cơ bản nào?</a:t>
            </a:r>
          </a:p>
        </p:txBody>
      </p:sp>
      <p:pic>
        <p:nvPicPr>
          <p:cNvPr id="5" name="Picture 4" descr="C:\Users\DELL\Desktop\image_28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744" y="1436059"/>
            <a:ext cx="6652440" cy="4852774"/>
          </a:xfrm>
          <a:prstGeom prst="rect">
            <a:avLst/>
          </a:prstGeom>
          <a:noFill/>
          <a:ln>
            <a:noFill/>
          </a:ln>
        </p:spPr>
      </p:pic>
    </p:spTree>
    <p:extLst>
      <p:ext uri="{BB962C8B-B14F-4D97-AF65-F5344CB8AC3E}">
        <p14:creationId xmlns:p14="http://schemas.microsoft.com/office/powerpoint/2010/main" val="164527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8744" y="295860"/>
            <a:ext cx="10366941" cy="830997"/>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 Công tơ điện có chức năng gì?</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2.4 và cho biết: Công tơ điện có những bộ phận cơ bản nào?</a:t>
            </a:r>
          </a:p>
        </p:txBody>
      </p:sp>
      <p:pic>
        <p:nvPicPr>
          <p:cNvPr id="5" name="Picture 4" descr="C:\Users\DELL\Desktop\image_28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891" y="1126857"/>
            <a:ext cx="6652440" cy="4852774"/>
          </a:xfrm>
          <a:prstGeom prst="rect">
            <a:avLst/>
          </a:prstGeom>
          <a:noFill/>
          <a:ln>
            <a:noFill/>
          </a:ln>
        </p:spPr>
      </p:pic>
      <p:sp>
        <p:nvSpPr>
          <p:cNvPr id="2" name="Rectangle 1"/>
          <p:cNvSpPr/>
          <p:nvPr/>
        </p:nvSpPr>
        <p:spPr>
          <a:xfrm>
            <a:off x="7144139" y="1681170"/>
            <a:ext cx="4715069" cy="2308324"/>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 Công tơ điện là dụng cụ đo lượng điện năng tiêu thụ của một hộ gia đình hoặc doanh nghiệp.</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2. Công tơ điện có một số bộ phận chính: Vỏ, màn hình hiện số, các cực nối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77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791" y="205473"/>
            <a:ext cx="11479764" cy="830997"/>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Hình 2.3a và Hình 2.3b lần lượt là hình ảnh công tơ điện của một hộ gia đình vào 1/7/2023 và 1/8/2023. Tính lượng điện năng tiêu thụ của hộ gia đình đó trong tháng 7. </a:t>
            </a:r>
            <a:endParaRPr lang="en-US" sz="2400" b="1">
              <a:solidFill>
                <a:srgbClr val="0000FF"/>
              </a:solidFill>
            </a:endParaRPr>
          </a:p>
        </p:txBody>
      </p:sp>
      <p:pic>
        <p:nvPicPr>
          <p:cNvPr id="6" name="Picture 5" descr="C:\Users\DELL\Desktop\image_27385.png"/>
          <p:cNvPicPr/>
          <p:nvPr/>
        </p:nvPicPr>
        <p:blipFill>
          <a:blip r:embed="rId2">
            <a:extLst>
              <a:ext uri="{28A0092B-C50C-407E-A947-70E740481C1C}">
                <a14:useLocalDpi xmlns:a14="http://schemas.microsoft.com/office/drawing/2010/main" val="0"/>
              </a:ext>
            </a:extLst>
          </a:blip>
          <a:srcRect/>
          <a:stretch>
            <a:fillRect/>
          </a:stretch>
        </p:blipFill>
        <p:spPr bwMode="auto">
          <a:xfrm>
            <a:off x="951546" y="1224032"/>
            <a:ext cx="5943775" cy="4803543"/>
          </a:xfrm>
          <a:prstGeom prst="rect">
            <a:avLst/>
          </a:prstGeom>
          <a:noFill/>
          <a:ln>
            <a:noFill/>
          </a:ln>
        </p:spPr>
      </p:pic>
    </p:spTree>
    <p:extLst>
      <p:ext uri="{BB962C8B-B14F-4D97-AF65-F5344CB8AC3E}">
        <p14:creationId xmlns:p14="http://schemas.microsoft.com/office/powerpoint/2010/main" val="350579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791" y="205473"/>
            <a:ext cx="11479764" cy="830997"/>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Hình 2.3a và Hình 2.3b lần lượt là hình ảnh công tơ điện của một hộ gia đình vào 1/7/2023 và 1/8/2023. Tính lượng điện năng tiêu thụ của hộ gia đình đó trong tháng 7. </a:t>
            </a:r>
            <a:endParaRPr lang="en-US" sz="2400" b="1">
              <a:solidFill>
                <a:srgbClr val="0000FF"/>
              </a:solidFill>
            </a:endParaRPr>
          </a:p>
        </p:txBody>
      </p:sp>
      <p:pic>
        <p:nvPicPr>
          <p:cNvPr id="6" name="Picture 5" descr="C:\Users\DELL\Desktop\image_27385.png"/>
          <p:cNvPicPr/>
          <p:nvPr/>
        </p:nvPicPr>
        <p:blipFill>
          <a:blip r:embed="rId2">
            <a:extLst>
              <a:ext uri="{28A0092B-C50C-407E-A947-70E740481C1C}">
                <a14:useLocalDpi xmlns:a14="http://schemas.microsoft.com/office/drawing/2010/main" val="0"/>
              </a:ext>
            </a:extLst>
          </a:blip>
          <a:srcRect/>
          <a:stretch>
            <a:fillRect/>
          </a:stretch>
        </p:blipFill>
        <p:spPr bwMode="auto">
          <a:xfrm>
            <a:off x="951546" y="1224032"/>
            <a:ext cx="5943775" cy="4803543"/>
          </a:xfrm>
          <a:prstGeom prst="rect">
            <a:avLst/>
          </a:prstGeom>
          <a:noFill/>
          <a:ln>
            <a:noFill/>
          </a:ln>
        </p:spPr>
      </p:pic>
      <p:sp>
        <p:nvSpPr>
          <p:cNvPr id="3" name="Rectangle 2"/>
          <p:cNvSpPr/>
          <p:nvPr/>
        </p:nvSpPr>
        <p:spPr>
          <a:xfrm>
            <a:off x="7312091" y="1500970"/>
            <a:ext cx="4061926"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Lượng điện năng tiêu thụ của hộ gia đình đó trong tháng 7 là: 497 kWh (497 số điện)</a:t>
            </a:r>
            <a:r>
              <a:rPr lang="en-US" sz="2400" b="1">
                <a:solidFill>
                  <a:srgbClr val="FF0000"/>
                </a:solidFill>
                <a:latin typeface="Times New Roman" panose="02020603050405020304" pitchFamily="18" charset="0"/>
                <a:ea typeface="Times New Roman" panose="02020603050405020304" pitchFamily="18" charset="0"/>
              </a:rPr>
              <a:t> </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000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2.1 và cho biết: Dụng cụ đo điện đang được sử dụng để đo đại lượng điện nào?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10589" y="1139623"/>
            <a:ext cx="5470403" cy="4777600"/>
          </a:xfrm>
          <a:prstGeom prst="rect">
            <a:avLst/>
          </a:prstGeom>
          <a:noFill/>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a:t>
            </a:r>
            <a:r>
              <a:rPr lang="vi-VN" sz="2400" b="1" smtClean="0">
                <a:latin typeface="Times New Roman" panose="02020603050405020304" pitchFamily="18" charset="0"/>
                <a:cs typeface="Times New Roman" panose="02020603050405020304" pitchFamily="18" charset="0"/>
              </a:rPr>
              <a:t>. Một </a:t>
            </a:r>
            <a:r>
              <a:rPr lang="vi-VN" sz="2400" b="1">
                <a:latin typeface="Times New Roman" panose="02020603050405020304" pitchFamily="18" charset="0"/>
                <a:cs typeface="Times New Roman" panose="02020603050405020304" pitchFamily="18" charset="0"/>
              </a:rPr>
              <a:t>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3</a:t>
            </a:r>
            <a:r>
              <a:rPr lang="vi-VN" sz="2400" b="1" smtClean="0">
                <a:latin typeface="Times New Roman" panose="02020603050405020304" pitchFamily="18" charset="0"/>
                <a:cs typeface="Times New Roman" panose="02020603050405020304" pitchFamily="18" charset="0"/>
              </a:rPr>
              <a:t>. Công </a:t>
            </a:r>
            <a:r>
              <a:rPr lang="vi-VN" sz="2400" b="1">
                <a:latin typeface="Times New Roman" panose="02020603050405020304" pitchFamily="18" charset="0"/>
                <a:cs typeface="Times New Roman" panose="02020603050405020304" pitchFamily="18" charset="0"/>
              </a:rPr>
              <a:t>tơ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tơ điện là dụng cụ đo lượng điện năng tiêu thụ của một hộ gia đình hoặc doanh nghiệp.</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Công tơ điện có một số bộ phận chính: Vỏ, màn hình hiện số, các cực nối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7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200329"/>
          </a:xfrm>
          <a:prstGeom prst="rect">
            <a:avLst/>
          </a:prstGeom>
        </p:spPr>
        <p:txBody>
          <a:bodyPr wrap="square">
            <a:spAutoFit/>
          </a:bodyPr>
          <a:lstStyle/>
          <a:p>
            <a:pPr>
              <a:spcAft>
                <a:spcPts val="0"/>
              </a:spcAft>
            </a:pPr>
            <a:r>
              <a:rPr lang="en-US" sz="2400" b="1" dirty="0" smtClean="0">
                <a:solidFill>
                  <a:srgbClr val="000000"/>
                </a:solidFill>
                <a:latin typeface="Times New Roman" panose="02020603050405020304" pitchFamily="18" charset="0"/>
                <a:ea typeface="Times New Roman" panose="02020603050405020304" pitchFamily="18" charset="0"/>
              </a:rPr>
              <a:t>II. </a:t>
            </a:r>
            <a:r>
              <a:rPr lang="en-US" sz="2400" b="1" dirty="0" err="1" smtClean="0">
                <a:solidFill>
                  <a:srgbClr val="000000"/>
                </a:solidFill>
                <a:latin typeface="Times New Roman" panose="02020603050405020304" pitchFamily="18" charset="0"/>
                <a:ea typeface="Times New Roman" panose="02020603050405020304" pitchFamily="18" charset="0"/>
              </a:rPr>
              <a:t>Sử</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dụng</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một</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số</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dụng</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cụ</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đo</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điện</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cơ</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smtClean="0">
                <a:solidFill>
                  <a:srgbClr val="000000"/>
                </a:solidFill>
                <a:latin typeface="Times New Roman" panose="02020603050405020304" pitchFamily="18" charset="0"/>
                <a:ea typeface="Times New Roman" panose="02020603050405020304" pitchFamily="18" charset="0"/>
              </a:rPr>
              <a:t>bản</a:t>
            </a:r>
          </a:p>
          <a:p>
            <a:pPr>
              <a:spcAft>
                <a:spcPts val="0"/>
              </a:spcAft>
            </a:pPr>
            <a:r>
              <a:rPr lang="vi-VN" sz="2400" b="1" dirty="0" smtClean="0">
                <a:solidFill>
                  <a:srgbClr val="000000"/>
                </a:solidFill>
                <a:latin typeface="Times New Roman" panose="02020603050405020304" pitchFamily="18" charset="0"/>
                <a:ea typeface="Times New Roman" panose="02020603050405020304" pitchFamily="18" charset="0"/>
              </a:rPr>
              <a:t>1</a:t>
            </a:r>
            <a:r>
              <a:rPr lang="vi-VN" sz="2400" b="1" dirty="0" smtClean="0">
                <a:solidFill>
                  <a:srgbClr val="000000"/>
                </a:solidFill>
                <a:latin typeface="Times New Roman" panose="02020603050405020304" pitchFamily="18" charset="0"/>
                <a:ea typeface="Times New Roman" panose="02020603050405020304" pitchFamily="18" charset="0"/>
              </a:rPr>
              <a:t>. Mục </a:t>
            </a:r>
            <a:r>
              <a:rPr lang="vi-VN" sz="2400" b="1" dirty="0">
                <a:solidFill>
                  <a:srgbClr val="000000"/>
                </a:solidFill>
                <a:latin typeface="Times New Roman" panose="02020603050405020304" pitchFamily="18" charset="0"/>
                <a:ea typeface="Times New Roman" panose="02020603050405020304" pitchFamily="18" charset="0"/>
              </a:rPr>
              <a:t>tiêu</a:t>
            </a:r>
            <a:endParaRPr lang="en-US" sz="2400" b="1" dirty="0">
              <a:latin typeface="Times New Roman" panose="02020603050405020304" pitchFamily="18" charset="0"/>
              <a:ea typeface="Times New Roman" panose="02020603050405020304" pitchFamily="18" charset="0"/>
            </a:endParaRPr>
          </a:p>
          <a:p>
            <a:pPr>
              <a:spcAft>
                <a:spcPts val="0"/>
              </a:spcAft>
            </a:pPr>
            <a:r>
              <a:rPr lang="vi-VN" sz="2400" dirty="0">
                <a:solidFill>
                  <a:srgbClr val="000000"/>
                </a:solidFill>
                <a:latin typeface="Times New Roman" panose="02020603050405020304" pitchFamily="18" charset="0"/>
                <a:ea typeface="Times New Roman" panose="02020603050405020304" pitchFamily="18" charset="0"/>
              </a:rPr>
              <a:t>Sử dụng được đồng hồ vạn năng và ampe kìm để đo được một số thông số điện cơ bản.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02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569660"/>
          </a:xfrm>
          <a:prstGeom prst="rect">
            <a:avLst/>
          </a:prstGeom>
        </p:spPr>
        <p:txBody>
          <a:bodyPr wrap="square">
            <a:spAutoFit/>
          </a:bodyPr>
          <a:lstStyle/>
          <a:p>
            <a:r>
              <a:rPr lang="vi-VN" sz="2400" b="1" smtClean="0">
                <a:latin typeface="Times New Roman" panose="02020603050405020304" pitchFamily="18" charset="0"/>
                <a:cs typeface="Times New Roman" panose="02020603050405020304" pitchFamily="18" charset="0"/>
              </a:rPr>
              <a:t>2. </a:t>
            </a:r>
            <a:r>
              <a:rPr lang="vi-VN" sz="2400" b="1">
                <a:latin typeface="Times New Roman" panose="02020603050405020304" pitchFamily="18" charset="0"/>
                <a:cs typeface="Times New Roman" panose="02020603050405020304" pitchFamily="18" charset="0"/>
              </a:rPr>
              <a:t>Tiêu chí đánh giá</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Đoc được một số đại lượng đo bằng đồng hồ vạn năng và ampe kìm theo đúng quy trình.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ý thức học tập, đảm bảo an toàn, vệ sinh lao động, nghiêm túc, trách nhiệm trong công việc.</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42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200329"/>
          </a:xfrm>
          <a:prstGeom prst="rect">
            <a:avLst/>
          </a:prstGeom>
        </p:spPr>
        <p:txBody>
          <a:bodyPr wrap="square">
            <a:spAutoFit/>
          </a:bodyPr>
          <a:lstStyle/>
          <a:p>
            <a:r>
              <a:rPr lang="vi-VN" b="1"/>
              <a:t>3</a:t>
            </a:r>
            <a:r>
              <a:rPr lang="vi-VN" sz="2400" b="1">
                <a:latin typeface="Times New Roman" panose="02020603050405020304" pitchFamily="18" charset="0"/>
                <a:cs typeface="Times New Roman" panose="02020603050405020304" pitchFamily="18" charset="0"/>
              </a:rPr>
              <a:t>. Chuẩn bị</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đồng hồ vạn năng, ampe kìm, mạch điện cần đo, nguồn 220V.</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Phiếu báo cáo thực hành cá nhân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84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4. Các bước tiến hành</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Chọn đại lượng đo và thang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Tiến hành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Đọc kết quả</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9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1122" y="1031654"/>
            <a:ext cx="4014935" cy="4846631"/>
          </a:xfrm>
          <a:prstGeom prst="rect">
            <a:avLst/>
          </a:prstGeom>
        </p:spPr>
      </p:pic>
      <p:sp>
        <p:nvSpPr>
          <p:cNvPr id="5" name="Rectangle 4"/>
          <p:cNvSpPr/>
          <p:nvPr/>
        </p:nvSpPr>
        <p:spPr>
          <a:xfrm>
            <a:off x="361123" y="157362"/>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a:t>
            </a:r>
            <a:r>
              <a:rPr lang="vi-VN" sz="2400" b="1" smtClean="0">
                <a:solidFill>
                  <a:srgbClr val="0000FF"/>
                </a:solidFill>
                <a:latin typeface="Times New Roman" panose="02020603050405020304" pitchFamily="18" charset="0"/>
                <a:ea typeface="Times New Roman" panose="02020603050405020304" pitchFamily="18" charset="0"/>
              </a:rPr>
              <a:t>đo điện áp một chiều, đo điện trở </a:t>
            </a:r>
            <a:r>
              <a:rPr lang="vi-VN" sz="2400" b="1">
                <a:solidFill>
                  <a:srgbClr val="0000FF"/>
                </a:solidFill>
                <a:latin typeface="Times New Roman" panose="02020603050405020304" pitchFamily="18" charset="0"/>
                <a:ea typeface="Times New Roman" panose="02020603050405020304" pitchFamily="18" charset="0"/>
              </a:rPr>
              <a:t>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245" y="1097240"/>
            <a:ext cx="3559726" cy="4155895"/>
          </a:xfrm>
          <a:prstGeom prst="rect">
            <a:avLst/>
          </a:prstGeom>
        </p:spPr>
      </p:pic>
      <p:sp>
        <p:nvSpPr>
          <p:cNvPr id="6" name="TextBox 5"/>
          <p:cNvSpPr txBox="1"/>
          <p:nvPr/>
        </p:nvSpPr>
        <p:spPr>
          <a:xfrm>
            <a:off x="4516016" y="5393094"/>
            <a:ext cx="3582955"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Sử dụng đồng hồ vạn năng đo điện áp một chiều</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2159" y="1097240"/>
            <a:ext cx="3709017" cy="4286250"/>
          </a:xfrm>
          <a:prstGeom prst="rect">
            <a:avLst/>
          </a:prstGeom>
        </p:spPr>
      </p:pic>
      <p:sp>
        <p:nvSpPr>
          <p:cNvPr id="8" name="TextBox 7"/>
          <p:cNvSpPr txBox="1"/>
          <p:nvPr/>
        </p:nvSpPr>
        <p:spPr>
          <a:xfrm>
            <a:off x="8229600" y="5383490"/>
            <a:ext cx="3582955"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Sử dụng đồng hồ vạn năng đo điện trở</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58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35767" y="798389"/>
            <a:ext cx="4014935" cy="4846631"/>
          </a:xfrm>
          <a:prstGeom prst="rect">
            <a:avLst/>
          </a:prstGeom>
        </p:spPr>
      </p:pic>
      <p:pic>
        <p:nvPicPr>
          <p:cNvPr id="2" name="Picture 1"/>
          <p:cNvPicPr>
            <a:picLocks noChangeAspect="1"/>
          </p:cNvPicPr>
          <p:nvPr/>
        </p:nvPicPr>
        <p:blipFill>
          <a:blip r:embed="rId3"/>
          <a:stretch>
            <a:fillRect/>
          </a:stretch>
        </p:blipFill>
        <p:spPr>
          <a:xfrm>
            <a:off x="4722077" y="966339"/>
            <a:ext cx="6965284" cy="2756575"/>
          </a:xfrm>
          <a:prstGeom prst="rect">
            <a:avLst/>
          </a:prstGeom>
        </p:spPr>
      </p:pic>
    </p:spTree>
    <p:extLst>
      <p:ext uri="{BB962C8B-B14F-4D97-AF65-F5344CB8AC3E}">
        <p14:creationId xmlns:p14="http://schemas.microsoft.com/office/powerpoint/2010/main" val="172735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707" y="0"/>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a:t>
            </a:r>
            <a:r>
              <a:rPr lang="vi-VN" sz="2400" b="1" smtClean="0">
                <a:solidFill>
                  <a:srgbClr val="0000FF"/>
                </a:solidFill>
                <a:latin typeface="Times New Roman" panose="02020603050405020304" pitchFamily="18" charset="0"/>
                <a:ea typeface="Times New Roman" panose="02020603050405020304" pitchFamily="18" charset="0"/>
              </a:rPr>
              <a:t>đo điện áp một chiều, đo điện trở </a:t>
            </a:r>
            <a:r>
              <a:rPr lang="vi-VN" sz="2400" b="1">
                <a:solidFill>
                  <a:srgbClr val="0000FF"/>
                </a:solidFill>
                <a:latin typeface="Times New Roman" panose="02020603050405020304" pitchFamily="18" charset="0"/>
                <a:ea typeface="Times New Roman" panose="02020603050405020304" pitchFamily="18" charset="0"/>
              </a:rPr>
              <a:t>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07" y="905642"/>
            <a:ext cx="3559726" cy="4155895"/>
          </a:xfrm>
          <a:prstGeom prst="rect">
            <a:avLst/>
          </a:prstGeom>
        </p:spPr>
      </p:pic>
      <p:sp>
        <p:nvSpPr>
          <p:cNvPr id="6" name="TextBox 5"/>
          <p:cNvSpPr txBox="1"/>
          <p:nvPr/>
        </p:nvSpPr>
        <p:spPr>
          <a:xfrm>
            <a:off x="264707" y="5309118"/>
            <a:ext cx="3582955"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Sử dụng đồng hồ vạn năng đo điện áp một chiều</a:t>
            </a:r>
            <a:endParaRPr lang="en-US"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021889" y="971734"/>
            <a:ext cx="7003387" cy="2629881"/>
          </a:xfrm>
          <a:prstGeom prst="rect">
            <a:avLst/>
          </a:prstGeom>
        </p:spPr>
      </p:pic>
    </p:spTree>
    <p:extLst>
      <p:ext uri="{BB962C8B-B14F-4D97-AF65-F5344CB8AC3E}">
        <p14:creationId xmlns:p14="http://schemas.microsoft.com/office/powerpoint/2010/main" val="247767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707" y="0"/>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a:t>
            </a:r>
            <a:r>
              <a:rPr lang="vi-VN" sz="2400" b="1" smtClean="0">
                <a:solidFill>
                  <a:srgbClr val="0000FF"/>
                </a:solidFill>
                <a:latin typeface="Times New Roman" panose="02020603050405020304" pitchFamily="18" charset="0"/>
                <a:ea typeface="Times New Roman" panose="02020603050405020304" pitchFamily="18" charset="0"/>
              </a:rPr>
              <a:t>đo điện áp một chiều, đo điện trở </a:t>
            </a:r>
            <a:r>
              <a:rPr lang="vi-VN" sz="2400" b="1">
                <a:solidFill>
                  <a:srgbClr val="0000FF"/>
                </a:solidFill>
                <a:latin typeface="Times New Roman" panose="02020603050405020304" pitchFamily="18" charset="0"/>
                <a:ea typeface="Times New Roman" panose="02020603050405020304" pitchFamily="18" charset="0"/>
              </a:rPr>
              <a:t>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264707" y="5309118"/>
            <a:ext cx="3582955"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Sử dụng đồng hồ vạn năng đo điện trở</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72" y="926932"/>
            <a:ext cx="3709017" cy="4286250"/>
          </a:xfrm>
          <a:prstGeom prst="rect">
            <a:avLst/>
          </a:prstGeom>
        </p:spPr>
      </p:pic>
      <p:sp>
        <p:nvSpPr>
          <p:cNvPr id="3" name="TextBox 2"/>
          <p:cNvSpPr txBox="1"/>
          <p:nvPr/>
        </p:nvSpPr>
        <p:spPr>
          <a:xfrm>
            <a:off x="4898571" y="1073020"/>
            <a:ext cx="6186196" cy="2308324"/>
          </a:xfrm>
          <a:prstGeom prst="rect">
            <a:avLst/>
          </a:prstGeom>
          <a:noFill/>
        </p:spPr>
        <p:txBody>
          <a:bodyPr wrap="square" rtlCol="0">
            <a:spAutoFit/>
          </a:bodyPr>
          <a:lstStyle/>
          <a:p>
            <a:r>
              <a:rPr lang="vi-VN" sz="2400" smtClean="0">
                <a:latin typeface="Times New Roman" panose="02020603050405020304" pitchFamily="18" charset="0"/>
                <a:cs typeface="Times New Roman" panose="02020603050405020304" pitchFamily="18" charset="0"/>
              </a:rPr>
              <a:t>Sử dụng đồng hồ vạn năng để đo điện trở</a:t>
            </a:r>
          </a:p>
          <a:p>
            <a:pPr marL="285750" indent="-285750">
              <a:buFontTx/>
              <a:buChar char="-"/>
            </a:pPr>
            <a:r>
              <a:rPr lang="vi-VN" sz="2400" smtClean="0">
                <a:latin typeface="Times New Roman" panose="02020603050405020304" pitchFamily="18" charset="0"/>
                <a:cs typeface="Times New Roman" panose="02020603050405020304" pitchFamily="18" charset="0"/>
              </a:rPr>
              <a:t>Để đồng hồ ở thang đo điện trở </a:t>
            </a:r>
            <a:r>
              <a:rPr lang="el-GR" sz="2400" smtClean="0">
                <a:latin typeface="Times New Roman" panose="02020603050405020304" pitchFamily="18" charset="0"/>
                <a:cs typeface="Times New Roman" panose="02020603050405020304" pitchFamily="18" charset="0"/>
              </a:rPr>
              <a:t>ῼ</a:t>
            </a:r>
            <a:endParaRPr lang="vi-VN" sz="2400" smtClean="0">
              <a:latin typeface="Times New Roman" panose="02020603050405020304" pitchFamily="18" charset="0"/>
              <a:cs typeface="Times New Roman" panose="02020603050405020304" pitchFamily="18" charset="0"/>
            </a:endParaRPr>
          </a:p>
          <a:p>
            <a:pPr marL="285750" indent="-285750">
              <a:buFontTx/>
              <a:buChar char="-"/>
            </a:pPr>
            <a:r>
              <a:rPr lang="vi-VN" sz="2400" smtClean="0">
                <a:latin typeface="Times New Roman" panose="02020603050405020304" pitchFamily="18" charset="0"/>
                <a:cs typeface="Times New Roman" panose="02020603050405020304" pitchFamily="18" charset="0"/>
              </a:rPr>
              <a:t>Nối đầu đo màu đen với cổng chung COM, đầu đo màu đỏ với cổng V/</a:t>
            </a:r>
            <a:r>
              <a:rPr lang="el-GR" sz="2400">
                <a:latin typeface="Times New Roman" panose="02020603050405020304" pitchFamily="18" charset="0"/>
                <a:cs typeface="Times New Roman" panose="02020603050405020304" pitchFamily="18" charset="0"/>
              </a:rPr>
              <a:t> </a:t>
            </a:r>
            <a:r>
              <a:rPr lang="el-GR" sz="2400" smtClean="0">
                <a:latin typeface="Times New Roman" panose="02020603050405020304" pitchFamily="18" charset="0"/>
                <a:cs typeface="Times New Roman" panose="02020603050405020304" pitchFamily="18" charset="0"/>
              </a:rPr>
              <a:t>ῼ</a:t>
            </a:r>
            <a:endParaRPr lang="vi-VN" sz="2400" smtClean="0">
              <a:latin typeface="Times New Roman" panose="02020603050405020304" pitchFamily="18" charset="0"/>
              <a:cs typeface="Times New Roman" panose="02020603050405020304" pitchFamily="18" charset="0"/>
            </a:endParaRPr>
          </a:p>
          <a:p>
            <a:pPr marL="285750" indent="-285750">
              <a:buFontTx/>
              <a:buChar char="-"/>
            </a:pPr>
            <a:r>
              <a:rPr lang="vi-VN" sz="2400" smtClean="0">
                <a:latin typeface="Times New Roman" panose="02020603050405020304" pitchFamily="18" charset="0"/>
                <a:cs typeface="Times New Roman" panose="02020603050405020304" pitchFamily="18" charset="0"/>
              </a:rPr>
              <a:t>Kết quả đo đọc trực tiếp trên màn hình hiện số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8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0846" y="259783"/>
            <a:ext cx="9025039" cy="2632707"/>
          </a:xfrm>
          <a:prstGeom prst="rect">
            <a:avLst/>
          </a:prstGeom>
        </p:spPr>
      </p:pic>
    </p:spTree>
    <p:extLst>
      <p:ext uri="{BB962C8B-B14F-4D97-AF65-F5344CB8AC3E}">
        <p14:creationId xmlns:p14="http://schemas.microsoft.com/office/powerpoint/2010/main" val="58836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2.1 và cho biết: Dụng cụ đo điện đang được sử dụng để đo đại lượng điện nào?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10589" y="1139623"/>
            <a:ext cx="5470403" cy="4777600"/>
          </a:xfrm>
          <a:prstGeom prst="rect">
            <a:avLst/>
          </a:prstGeom>
          <a:noFill/>
        </p:spPr>
      </p:pic>
      <p:sp>
        <p:nvSpPr>
          <p:cNvPr id="2" name="Rectangle 1"/>
          <p:cNvSpPr/>
          <p:nvPr/>
        </p:nvSpPr>
        <p:spPr>
          <a:xfrm>
            <a:off x="6570939" y="1518171"/>
            <a:ext cx="4560481" cy="830997"/>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Dụng cụ đo điện đang được sử dụng để đo điện áp.</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547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6001643"/>
          </a:xfrm>
          <a:prstGeom prst="rect">
            <a:avLst/>
          </a:prstGeom>
        </p:spPr>
        <p:txBody>
          <a:bodyPr wrap="square">
            <a:spAutoFit/>
          </a:bodyPr>
          <a:lstStyle/>
          <a:p>
            <a:r>
              <a:rPr lang="vi-VN" sz="2400" b="1" smtClean="0">
                <a:latin typeface="Times New Roman" panose="02020603050405020304" pitchFamily="18" charset="0"/>
                <a:cs typeface="Times New Roman" panose="02020603050405020304" pitchFamily="18" charset="0"/>
              </a:rPr>
              <a:t>II</a:t>
            </a:r>
            <a:r>
              <a:rPr lang="vi-VN" sz="2400" b="1">
                <a:latin typeface="Times New Roman" panose="02020603050405020304" pitchFamily="18" charset="0"/>
                <a:cs typeface="Times New Roman" panose="02020603050405020304" pitchFamily="18" charset="0"/>
              </a:rPr>
              <a:t>. Sử dụng một số dụng cụ đo điện cơ bản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1.Mục tiêu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Sử dụng được đồng hồ vạn năng và ampe kìm để đo được một số thông số điện cơ bản.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 Tiêu chí đánh giá</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Đoc được một số đại lượng đo bằng đồng hồ vạn năng và ampe kìm theo đúng quy trình.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ý thức học tập, đảm bảo an toàn, vệ sinh lao động, nghiêm túc, trách nhiệm trong công việc.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3. Chuẩn bị</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đồng hồ vạn năng, ampe kìm, mạch điện cần đo, nguồn 220V.</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Phiếu báo cáo thực hành cá nhân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4. Các bước tiến hành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Chọn đại lượng đo và thang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Tiến hành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Đọc kết quả</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5. Thực hiện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a:t>
            </a:r>
            <a:r>
              <a:rPr lang="vi-VN" sz="2400" smtClean="0">
                <a:latin typeface="Times New Roman" panose="02020603050405020304" pitchFamily="18" charset="0"/>
                <a:cs typeface="Times New Roman" panose="02020603050405020304" pitchFamily="18" charset="0"/>
              </a:rPr>
              <a:t>. Sử </a:t>
            </a:r>
            <a:r>
              <a:rPr lang="vi-VN" sz="2400">
                <a:latin typeface="Times New Roman" panose="02020603050405020304" pitchFamily="18" charset="0"/>
                <a:cs typeface="Times New Roman" panose="02020603050405020304" pitchFamily="18" charset="0"/>
              </a:rPr>
              <a:t>dụng đồng hồ vạn năng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16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70257" y="692980"/>
            <a:ext cx="461086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a:t>
            </a:r>
            <a:r>
              <a:rPr lang="vi-VN" sz="2400" b="1" smtClean="0">
                <a:solidFill>
                  <a:srgbClr val="0000FF"/>
                </a:solidFill>
                <a:latin typeface="Times New Roman" panose="02020603050405020304" pitchFamily="18" charset="0"/>
                <a:ea typeface="Times New Roman" panose="02020603050405020304" pitchFamily="18" charset="0"/>
              </a:rPr>
              <a:t>cường độ dòng điện bằng ampe kìm </a:t>
            </a:r>
            <a:r>
              <a:rPr lang="vi-VN" sz="2400" b="1">
                <a:solidFill>
                  <a:srgbClr val="0000FF"/>
                </a:solidFill>
                <a:latin typeface="Times New Roman" panose="02020603050405020304" pitchFamily="18" charset="0"/>
                <a:ea typeface="Times New Roman" panose="02020603050405020304" pitchFamily="18" charset="0"/>
              </a:rPr>
              <a:t>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833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4707" y="543690"/>
            <a:ext cx="424197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a:t>
            </a:r>
            <a:r>
              <a:rPr lang="vi-VN" sz="2400" b="1" smtClean="0">
                <a:solidFill>
                  <a:srgbClr val="0000FF"/>
                </a:solidFill>
                <a:latin typeface="Times New Roman" panose="02020603050405020304" pitchFamily="18" charset="0"/>
                <a:ea typeface="Times New Roman" panose="02020603050405020304" pitchFamily="18" charset="0"/>
              </a:rPr>
              <a:t>cường độ dòng điện bằng ampe kìm </a:t>
            </a:r>
            <a:r>
              <a:rPr lang="vi-VN" sz="2400" b="1">
                <a:solidFill>
                  <a:srgbClr val="0000FF"/>
                </a:solidFill>
                <a:latin typeface="Times New Roman" panose="02020603050405020304" pitchFamily="18" charset="0"/>
                <a:ea typeface="Times New Roman" panose="02020603050405020304" pitchFamily="18" charset="0"/>
              </a:rPr>
              <a:t>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619613" y="543690"/>
            <a:ext cx="6129252" cy="4345551"/>
          </a:xfrm>
          <a:prstGeom prst="rect">
            <a:avLst/>
          </a:prstGeom>
        </p:spPr>
      </p:pic>
    </p:spTree>
    <p:extLst>
      <p:ext uri="{BB962C8B-B14F-4D97-AF65-F5344CB8AC3E}">
        <p14:creationId xmlns:p14="http://schemas.microsoft.com/office/powerpoint/2010/main" val="41224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4707" y="543690"/>
            <a:ext cx="424197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a:t>
            </a:r>
            <a:r>
              <a:rPr lang="vi-VN" sz="2400" b="1" smtClean="0">
                <a:solidFill>
                  <a:srgbClr val="0000FF"/>
                </a:solidFill>
                <a:latin typeface="Times New Roman" panose="02020603050405020304" pitchFamily="18" charset="0"/>
                <a:ea typeface="Times New Roman" panose="02020603050405020304" pitchFamily="18" charset="0"/>
              </a:rPr>
              <a:t>cường độ dòng điện bằng ampe kìm </a:t>
            </a:r>
            <a:r>
              <a:rPr lang="vi-VN" sz="2400" b="1">
                <a:solidFill>
                  <a:srgbClr val="0000FF"/>
                </a:solidFill>
                <a:latin typeface="Times New Roman" panose="02020603050405020304" pitchFamily="18" charset="0"/>
                <a:ea typeface="Times New Roman" panose="02020603050405020304" pitchFamily="18" charset="0"/>
              </a:rPr>
              <a:t>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171424" y="543690"/>
            <a:ext cx="6081295" cy="5334596"/>
          </a:xfrm>
          <a:prstGeom prst="rect">
            <a:avLst/>
          </a:prstGeom>
        </p:spPr>
      </p:pic>
    </p:spTree>
    <p:extLst>
      <p:ext uri="{BB962C8B-B14F-4D97-AF65-F5344CB8AC3E}">
        <p14:creationId xmlns:p14="http://schemas.microsoft.com/office/powerpoint/2010/main" val="256511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95470" y="584775"/>
            <a:ext cx="11629052" cy="1138773"/>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đồng hồ vạn năng, tìm hiểu các thang đo của mỗi đại lượng đo. Lập bảng theo mẫu gợi ý dưới đây.</a:t>
            </a:r>
          </a:p>
          <a:p>
            <a:r>
              <a:rPr lang="en-US" sz="2000" i="1">
                <a:latin typeface="Times New Roman" panose="02020603050405020304" pitchFamily="18" charset="0"/>
                <a:cs typeface="Times New Roman" panose="02020603050405020304" pitchFamily="18" charset="0"/>
              </a:rPr>
              <a:t>Bảng 2.1. Bảng đại lượng đo và thang đo của đồng hồ vạn năng</a:t>
            </a:r>
            <a:endParaRPr lang="en-US" sz="200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5122406"/>
              </p:ext>
            </p:extLst>
          </p:nvPr>
        </p:nvGraphicFramePr>
        <p:xfrm>
          <a:off x="914399" y="1941281"/>
          <a:ext cx="5016210" cy="1642872"/>
        </p:xfrm>
        <a:graphic>
          <a:graphicData uri="http://schemas.openxmlformats.org/drawingml/2006/table">
            <a:tbl>
              <a:tblPr firstRow="1" firstCol="1" bandRow="1"/>
              <a:tblGrid>
                <a:gridCol w="2508105">
                  <a:extLst>
                    <a:ext uri="{9D8B030D-6E8A-4147-A177-3AD203B41FA5}">
                      <a16:colId xmlns:a16="http://schemas.microsoft.com/office/drawing/2014/main" val="3635685397"/>
                    </a:ext>
                  </a:extLst>
                </a:gridCol>
                <a:gridCol w="2508105">
                  <a:extLst>
                    <a:ext uri="{9D8B030D-6E8A-4147-A177-3AD203B41FA5}">
                      <a16:colId xmlns:a16="http://schemas.microsoft.com/office/drawing/2014/main" val="3688971309"/>
                    </a:ext>
                  </a:extLst>
                </a:gridCol>
              </a:tblGrid>
              <a:tr h="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 lượng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 đo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29537"/>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234965"/>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8473164"/>
                  </a:ext>
                </a:extLst>
              </a:tr>
            </a:tbl>
          </a:graphicData>
        </a:graphic>
      </p:graphicFrame>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1722894"/>
              </p:ext>
            </p:extLst>
          </p:nvPr>
        </p:nvGraphicFramePr>
        <p:xfrm>
          <a:off x="382554" y="492903"/>
          <a:ext cx="10207690" cy="7081299"/>
        </p:xfrm>
        <a:graphic>
          <a:graphicData uri="http://schemas.openxmlformats.org/drawingml/2006/table">
            <a:tbl>
              <a:tblPr firstRow="1" firstCol="1" bandRow="1"/>
              <a:tblGrid>
                <a:gridCol w="5103845">
                  <a:extLst>
                    <a:ext uri="{9D8B030D-6E8A-4147-A177-3AD203B41FA5}">
                      <a16:colId xmlns:a16="http://schemas.microsoft.com/office/drawing/2014/main" val="2060457962"/>
                    </a:ext>
                  </a:extLst>
                </a:gridCol>
                <a:gridCol w="5103845">
                  <a:extLst>
                    <a:ext uri="{9D8B030D-6E8A-4147-A177-3AD203B41FA5}">
                      <a16:colId xmlns:a16="http://schemas.microsoft.com/office/drawing/2014/main" val="1931016572"/>
                    </a:ext>
                  </a:extLst>
                </a:gridCol>
              </a:tblGrid>
              <a:tr h="300199">
                <a:tc>
                  <a:txBody>
                    <a:bodyPr/>
                    <a:lstStyle/>
                    <a:p>
                      <a:pPr>
                        <a:lnSpc>
                          <a:spcPct val="115000"/>
                        </a:lnSpc>
                        <a:spcAft>
                          <a:spcPts val="0"/>
                        </a:spcAft>
                      </a:pPr>
                      <a:r>
                        <a:rPr lang="vi-VN"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ại lượng</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34" marR="15934" marT="15934" marB="159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 đo</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34" marR="15934" marT="15934" marB="159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0882041"/>
                  </a:ext>
                </a:extLst>
              </a:tr>
              <a:tr h="99810">
                <a:tc rowSpan="7">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DC.V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1 chiều)</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295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590580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735518"/>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636095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11963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0817779"/>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5353840"/>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xoay chiều)</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9904536"/>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1589190"/>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901826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082833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DC.A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0446869"/>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508541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156342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7921937"/>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2958915"/>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trở)</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2733528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2834377"/>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5735356"/>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91514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chạy qua tải)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441683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277774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584816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3778185"/>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đặt trên tải)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834937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603932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8513070"/>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6231638"/>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Output</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049011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7338617"/>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758677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669624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dB</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649128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495520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333835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0610569"/>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hFE</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85667041"/>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6722118"/>
                  </a:ext>
                </a:extLst>
              </a:tr>
            </a:tbl>
          </a:graphicData>
        </a:graphic>
      </p:graphicFrame>
    </p:spTree>
    <p:extLst>
      <p:ext uri="{BB962C8B-B14F-4D97-AF65-F5344CB8AC3E}">
        <p14:creationId xmlns:p14="http://schemas.microsoft.com/office/powerpoint/2010/main" val="318604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và chia sẻ về một loại đồng hồ đo điện dùng trong gia đình</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và chia sẻ về một loại đồng hồ đo điện dùng trong gia đình</a:t>
            </a:r>
          </a:p>
        </p:txBody>
      </p:sp>
      <p:sp>
        <p:nvSpPr>
          <p:cNvPr id="2" name="Rectangle 1"/>
          <p:cNvSpPr/>
          <p:nvPr/>
        </p:nvSpPr>
        <p:spPr>
          <a:xfrm>
            <a:off x="276542" y="953133"/>
            <a:ext cx="11906542" cy="5632311"/>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Một trong những loại đồng hồ đo điện thông dụng được sử dụng trong gia đình là Đồng hồ đo điện tử một pha hoặc ba pha. Đây là loại đồng hồ có chức năng đo lường và ghi nhận lượng điện tiêu thụ của một hoặc nhiều thiết bị điện trong gia đình. Dưới đây là một số thông tin cơ bản về đồng hồ đo điện tử:</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1. Chức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được thiết kế để đo lường và ghi nhận lượng điện tiêu thụ (kWh) của các thiết bị điện, hệ thống và các tải điện khác trong gia đình.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Nó cung cấp thông tin về tổng lượng điện đã tiêu thụ trong một khoảng thời gian cụ thể, giúp người sử dụng theo dõi và quản lý việc sử dụng điện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2. Cấu tạo:</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thường có một màn hình hiển thị số để hiển thị lượng điện đã tiêu thụ.</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Nó bao gồm các cảm biến và mạch điện tử để đo lường dòng điện và điện áp đang đi qua mạch.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3. Cách hoạt động: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sử dụng nguyên lý đo lường dựa trên sản lượng điện tử từ các cảm biến dòng và điện áp.</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Khi dòng điện đi qua cảm biến, các dữ liệu về dòng điện và điện áp được thu thập và xử lý bởi mạch điện tử bên trong đồng hồ.</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Sau đó, dữ liệu được chuyển đổi thành đơn vị kWh và hiển thị trên màn hình.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4. Ưu điểm: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Độ chính xác cao: Đồng hồ đo điện tử thường có độ chính xác cao hơn so với các loại đồng hồ đo điện cơ truyền thống.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Dễ dàng sử dụng: Các đồng hồ đo điện tử thường có thiết kế đơn giản và dễ dàng để sử dụng và hiểu.</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 Tiết kiệm không gian: Chúng thường nhỏ gọn và không chiếm nhiều không gian trong hệ thống điện gia đình. </a:t>
            </a:r>
            <a:endParaRPr lang="en-US">
              <a:solidFill>
                <a:srgbClr val="FF0000"/>
              </a:solidFill>
            </a:endParaRPr>
          </a:p>
        </p:txBody>
      </p:sp>
    </p:spTree>
    <p:extLst>
      <p:ext uri="{BB962C8B-B14F-4D97-AF65-F5344CB8AC3E}">
        <p14:creationId xmlns:p14="http://schemas.microsoft.com/office/powerpoint/2010/main" val="59316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barn(inVertical)">
                                      <p:cBhvr>
                                        <p:cTn id="46" dur="500"/>
                                        <p:tgtEl>
                                          <p:spTgt spid="2">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arn(inVertical)">
                                      <p:cBhvr>
                                        <p:cTn id="4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dirty="0" err="1">
                <a:solidFill>
                  <a:srgbClr val="0000FF"/>
                </a:solidFill>
                <a:latin typeface="Times New Roman" panose="02020603050405020304" pitchFamily="18" charset="0"/>
                <a:cs typeface="Times New Roman" panose="02020603050405020304" pitchFamily="18" charset="0"/>
              </a:rPr>
              <a:t>Nêu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dụng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cụ</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điện</a:t>
            </a:r>
            <a:r>
              <a:rPr lang="en-US" sz="2400" b="1" dirty="0">
                <a:solidFill>
                  <a:srgbClr val="0000FF"/>
                </a:solidFill>
                <a:latin typeface="Times New Roman" panose="02020603050405020304" pitchFamily="18" charset="0"/>
                <a:cs typeface="Times New Roman" panose="02020603050405020304" pitchFamily="18" charset="0"/>
              </a:rPr>
              <a:t> ở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2.1. </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a:t>
            </a:r>
            <a:r>
              <a:rPr lang="en-US" sz="2400" b="1" dirty="0" err="1" smtClean="0">
                <a:solidFill>
                  <a:srgbClr val="0000FF"/>
                </a:solidFill>
                <a:latin typeface="Times New Roman" panose="02020603050405020304" pitchFamily="18" charset="0"/>
                <a:cs typeface="Times New Roman" panose="02020603050405020304" pitchFamily="18" charset="0"/>
              </a:rPr>
              <a:t>ụng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cụ</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điện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thể</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được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những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lượng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nào</a:t>
            </a:r>
            <a:r>
              <a:rPr lang="en-US" sz="2400" b="1" dirty="0">
                <a:solidFill>
                  <a:srgbClr val="0000FF"/>
                </a:solidFill>
                <a:latin typeface="Times New Roman" panose="02020603050405020304" pitchFamily="18" charset="0"/>
                <a:cs typeface="Times New Roman" panose="02020603050405020304" pitchFamily="18"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1458155332"/>
              </p:ext>
            </p:extLst>
          </p:nvPr>
        </p:nvGraphicFramePr>
        <p:xfrm>
          <a:off x="7483152" y="1494271"/>
          <a:ext cx="4123580" cy="3347847"/>
        </p:xfrm>
        <a:graphic>
          <a:graphicData uri="http://schemas.openxmlformats.org/drawingml/2006/table">
            <a:tbl>
              <a:tblPr firstRow="1" firstCol="1" bandRow="1"/>
              <a:tblGrid>
                <a:gridCol w="1408590">
                  <a:extLst>
                    <a:ext uri="{9D8B030D-6E8A-4147-A177-3AD203B41FA5}">
                      <a16:colId xmlns:a16="http://schemas.microsoft.com/office/drawing/2014/main" val="1998136179"/>
                    </a:ext>
                  </a:extLst>
                </a:gridCol>
                <a:gridCol w="2714990">
                  <a:extLst>
                    <a:ext uri="{9D8B030D-6E8A-4147-A177-3AD203B41FA5}">
                      <a16:colId xmlns:a16="http://schemas.microsoft.com/office/drawing/2014/main" val="3700842311"/>
                    </a:ext>
                  </a:extLst>
                </a:gridCol>
              </a:tblGrid>
              <a:tr h="175260">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 hồ đo điện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 lượng đo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056471"/>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Ampe kế</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 độ dòng điện (Ampe-A)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0801987"/>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Vôn kế</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(Vôn-V)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2648862"/>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 hồ vạn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điện trở, dòng điện (Ampe, vôn và ôm)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582767"/>
                  </a:ext>
                </a:extLst>
              </a:tr>
              <a:tr h="175260">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Ampe kìm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điện trở, dòng điện (Ampe, vôn và ôm)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4671347"/>
                  </a:ext>
                </a:extLst>
              </a:tr>
            </a:tbl>
          </a:graphicData>
        </a:graphic>
      </p:graphicFrame>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10589" y="1139623"/>
            <a:ext cx="5470403" cy="4777600"/>
          </a:xfrm>
          <a:prstGeom prst="rect">
            <a:avLst/>
          </a:prstGeom>
          <a:noFill/>
        </p:spPr>
      </p:pic>
    </p:spTree>
    <p:extLst>
      <p:ext uri="{BB962C8B-B14F-4D97-AF65-F5344CB8AC3E}">
        <p14:creationId xmlns:p14="http://schemas.microsoft.com/office/powerpoint/2010/main" val="260783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MỘT</a:t>
            </a:r>
            <a:r>
              <a:rPr lang="en-US" dirty="0" smtClean="0"/>
              <a:t> </a:t>
            </a:r>
            <a:r>
              <a:rPr lang="en-US" dirty="0" err="1" smtClean="0"/>
              <a:t>SỐ</a:t>
            </a:r>
            <a:r>
              <a:rPr lang="en-US" dirty="0" smtClean="0"/>
              <a:t> </a:t>
            </a:r>
            <a:r>
              <a:rPr lang="en-US" dirty="0" err="1" smtClean="0"/>
              <a:t>DỤNG</a:t>
            </a:r>
            <a:r>
              <a:rPr lang="en-US" dirty="0" smtClean="0"/>
              <a:t> </a:t>
            </a:r>
            <a:r>
              <a:rPr lang="en-US" dirty="0" err="1" smtClean="0"/>
              <a:t>CỤ</a:t>
            </a:r>
            <a:r>
              <a:rPr lang="en-US" dirty="0" smtClean="0"/>
              <a:t> </a:t>
            </a:r>
            <a:r>
              <a:rPr lang="en-US" dirty="0" err="1" smtClean="0"/>
              <a:t>ĐO</a:t>
            </a:r>
            <a:r>
              <a:rPr lang="en-US" dirty="0" smtClean="0"/>
              <a:t> </a:t>
            </a:r>
            <a:r>
              <a:rPr lang="en-US" dirty="0" err="1" smtClean="0"/>
              <a:t>ĐIỆN</a:t>
            </a:r>
            <a:r>
              <a:rPr lang="en-US" dirty="0" smtClean="0"/>
              <a:t> </a:t>
            </a:r>
            <a:r>
              <a:rPr lang="en-US" dirty="0" err="1" smtClean="0"/>
              <a:t>CƠ</a:t>
            </a:r>
            <a:r>
              <a:rPr lang="en-US" dirty="0" smtClean="0"/>
              <a:t> </a:t>
            </a:r>
            <a:r>
              <a:rPr lang="en-US" dirty="0" err="1" smtClean="0"/>
              <a:t>BẢN</a:t>
            </a:r>
            <a:endParaRPr lang="en-US" dirty="0"/>
          </a:p>
        </p:txBody>
      </p:sp>
      <p:sp>
        <p:nvSpPr>
          <p:cNvPr id="4" name="Title 1"/>
          <p:cNvSpPr txBox="1">
            <a:spLocks/>
          </p:cNvSpPr>
          <p:nvPr/>
        </p:nvSpPr>
        <p:spPr>
          <a:xfrm>
            <a:off x="1102744" y="13111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1.. </a:t>
            </a:r>
            <a:r>
              <a:rPr lang="en-US" dirty="0" err="1" smtClean="0"/>
              <a:t>Đồng</a:t>
            </a:r>
            <a:r>
              <a:rPr lang="en-US" dirty="0" smtClean="0"/>
              <a:t> </a:t>
            </a:r>
            <a:r>
              <a:rPr lang="en-US" dirty="0" err="1" smtClean="0"/>
              <a:t>hồ</a:t>
            </a:r>
            <a:r>
              <a:rPr lang="en-US" dirty="0" smtClean="0"/>
              <a:t> </a:t>
            </a:r>
            <a:r>
              <a:rPr lang="en-US" dirty="0" err="1" smtClean="0"/>
              <a:t>vạn</a:t>
            </a:r>
            <a:r>
              <a:rPr lang="en-US" dirty="0" smtClean="0"/>
              <a:t> </a:t>
            </a:r>
            <a:r>
              <a:rPr lang="en-US" dirty="0" err="1" smtClean="0"/>
              <a:t>năng</a:t>
            </a:r>
            <a:endParaRPr lang="en-US" dirty="0" smtClean="0"/>
          </a:p>
        </p:txBody>
      </p:sp>
    </p:spTree>
    <p:extLst>
      <p:ext uri="{BB962C8B-B14F-4D97-AF65-F5344CB8AC3E}">
        <p14:creationId xmlns:p14="http://schemas.microsoft.com/office/powerpoint/2010/main" val="223493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398" y="463812"/>
            <a:ext cx="7537641" cy="461665"/>
          </a:xfrm>
          <a:prstGeom prst="rect">
            <a:avLst/>
          </a:prstGeom>
        </p:spPr>
        <p:txBody>
          <a:bodyPr wrap="none">
            <a:spAutoFit/>
          </a:bodyPr>
          <a:lstStyle/>
          <a:p>
            <a:pPr>
              <a:spcAft>
                <a:spcPts val="0"/>
              </a:spcAft>
            </a:pPr>
            <a:r>
              <a:rPr lang="en-US" sz="2400" b="1" dirty="0" err="1">
                <a:solidFill>
                  <a:srgbClr val="0000FF"/>
                </a:solidFill>
                <a:latin typeface="Times New Roman" panose="02020603050405020304" pitchFamily="18" charset="0"/>
                <a:ea typeface="Times New Roman" panose="02020603050405020304" pitchFamily="18" charset="0"/>
              </a:rPr>
              <a:t>Đồng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hồ</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vạn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năng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có</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thể</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đo</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được</a:t>
            </a:r>
            <a:r>
              <a:rPr lang="en-US" sz="2400" b="1" dirty="0" smtClean="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những</a:t>
            </a:r>
            <a:r>
              <a:rPr lang="en-US" sz="2400" b="1" dirty="0" smtClean="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đại</a:t>
            </a:r>
            <a:r>
              <a:rPr lang="en-US" sz="2400" b="1" dirty="0" smtClean="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lượng</a:t>
            </a:r>
            <a:r>
              <a:rPr lang="en-US" sz="2400" b="1" dirty="0" smtClean="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nào</a:t>
            </a:r>
            <a:r>
              <a:rPr lang="en-US" sz="2400" b="1" dirty="0" smtClean="0">
                <a:solidFill>
                  <a:srgbClr val="0000FF"/>
                </a:solidFill>
                <a:latin typeface="Times New Roman" panose="02020603050405020304" pitchFamily="18" charset="0"/>
                <a:ea typeface="Times New Roman" panose="02020603050405020304" pitchFamily="18" charset="0"/>
              </a:rPr>
              <a:t>?</a:t>
            </a:r>
            <a:endParaRPr lang="en-US" sz="2400" b="1" dirty="0">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966" y="1280807"/>
            <a:ext cx="4537593" cy="4993238"/>
          </a:xfrm>
          <a:prstGeom prst="rect">
            <a:avLst/>
          </a:prstGeom>
        </p:spPr>
      </p:pic>
      <p:sp>
        <p:nvSpPr>
          <p:cNvPr id="7" name="TextBox 6"/>
          <p:cNvSpPr txBox="1"/>
          <p:nvPr/>
        </p:nvSpPr>
        <p:spPr>
          <a:xfrm>
            <a:off x="895740" y="6186196"/>
            <a:ext cx="2435290"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Đồng hồ vạn năng</a:t>
            </a:r>
            <a:endParaRPr lang="en-US" sz="2000" b="1" i="1">
              <a:latin typeface="Times New Roman" panose="02020603050405020304" pitchFamily="18" charset="0"/>
              <a:cs typeface="Times New Roman" panose="02020603050405020304" pitchFamily="18" charset="0"/>
            </a:endParaRPr>
          </a:p>
        </p:txBody>
      </p:sp>
      <p:sp>
        <p:nvSpPr>
          <p:cNvPr id="5" name="Rectangle 4"/>
          <p:cNvSpPr/>
          <p:nvPr/>
        </p:nvSpPr>
        <p:spPr>
          <a:xfrm>
            <a:off x="5620654" y="1280807"/>
            <a:ext cx="4692770" cy="830997"/>
          </a:xfrm>
          <a:prstGeom prst="rect">
            <a:avLst/>
          </a:prstGeom>
        </p:spPr>
        <p:txBody>
          <a:bodyPr wrap="square">
            <a:spAutoFit/>
          </a:bodyPr>
          <a:lstStyle/>
          <a:p>
            <a:pPr>
              <a:spcAft>
                <a:spcPts val="0"/>
              </a:spcAft>
            </a:pPr>
            <a:r>
              <a:rPr lang="en-US" sz="2400" b="1" dirty="0" err="1">
                <a:solidFill>
                  <a:srgbClr val="0000FF"/>
                </a:solidFill>
                <a:latin typeface="Times New Roman" panose="02020603050405020304" pitchFamily="18" charset="0"/>
                <a:ea typeface="Times New Roman" panose="02020603050405020304" pitchFamily="18" charset="0"/>
              </a:rPr>
              <a:t>Đồng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hồ</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vạn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năng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có</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thể</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đo</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điện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áp</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một</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chiều</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được</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không</a:t>
            </a:r>
            <a:r>
              <a:rPr lang="en-US" sz="2400" b="1" dirty="0">
                <a:solidFill>
                  <a:srgbClr val="0000FF"/>
                </a:solidFill>
                <a:latin typeface="Times New Roman" panose="02020603050405020304" pitchFamily="18" charset="0"/>
                <a:ea typeface="Times New Roman" panose="02020603050405020304" pitchFamily="18" charset="0"/>
              </a:rPr>
              <a:t>?</a:t>
            </a:r>
            <a:endParaRPr lang="en-US" sz="2400" b="1"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179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398" y="463812"/>
            <a:ext cx="8032968" cy="461665"/>
          </a:xfrm>
          <a:prstGeom prst="rect">
            <a:avLst/>
          </a:prstGeom>
        </p:spPr>
        <p:txBody>
          <a:bodyPr wrap="non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Đồng hồ vạn năng có thể đo điện áp một chiều được không?</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26" y="1099652"/>
            <a:ext cx="4537593" cy="4993238"/>
          </a:xfrm>
          <a:prstGeom prst="rect">
            <a:avLst/>
          </a:prstGeom>
        </p:spPr>
      </p:pic>
      <p:sp>
        <p:nvSpPr>
          <p:cNvPr id="7" name="TextBox 6"/>
          <p:cNvSpPr txBox="1"/>
          <p:nvPr/>
        </p:nvSpPr>
        <p:spPr>
          <a:xfrm>
            <a:off x="895740" y="6186196"/>
            <a:ext cx="2435290"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Đồng hồ vạn năng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5835789" y="1480849"/>
            <a:ext cx="6000361" cy="461665"/>
          </a:xfrm>
          <a:prstGeom prst="rect">
            <a:avLst/>
          </a:prstGeom>
        </p:spPr>
        <p:txBody>
          <a:bodyPr wrap="none">
            <a:spAutoFit/>
          </a:bodyPr>
          <a:lstStyle/>
          <a:p>
            <a:r>
              <a:rPr lang="en-US" sz="2400">
                <a:solidFill>
                  <a:srgbClr val="FF0000"/>
                </a:solidFill>
                <a:latin typeface="Times New Roman" panose="02020603050405020304" pitchFamily="18" charset="0"/>
                <a:ea typeface="Times New Roman" panose="02020603050405020304" pitchFamily="18" charset="0"/>
              </a:rPr>
              <a:t>Đồng hồ vạn năng có thể đo điện áp một chiều.</a:t>
            </a:r>
            <a:endParaRPr lang="en-US" sz="2400">
              <a:solidFill>
                <a:srgbClr val="FF0000"/>
              </a:solidFill>
            </a:endParaRPr>
          </a:p>
        </p:txBody>
      </p:sp>
    </p:spTree>
    <p:extLst>
      <p:ext uri="{BB962C8B-B14F-4D97-AF65-F5344CB8AC3E}">
        <p14:creationId xmlns:p14="http://schemas.microsoft.com/office/powerpoint/2010/main" val="24899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12" y="267869"/>
            <a:ext cx="11062644"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2.2 và cho biết: Đồng hồ vạn năng có những bộ phận cơ bản nào?</a:t>
            </a:r>
          </a:p>
        </p:txBody>
      </p:sp>
      <p:pic>
        <p:nvPicPr>
          <p:cNvPr id="4" name="Picture 3" descr="C:\Users\DELL\Desktop\image_281.png"/>
          <p:cNvPicPr/>
          <p:nvPr/>
        </p:nvPicPr>
        <p:blipFill>
          <a:blip r:embed="rId2">
            <a:extLst>
              <a:ext uri="{28A0092B-C50C-407E-A947-70E740481C1C}">
                <a14:useLocalDpi xmlns:a14="http://schemas.microsoft.com/office/drawing/2010/main" val="0"/>
              </a:ext>
            </a:extLst>
          </a:blip>
          <a:srcRect/>
          <a:stretch>
            <a:fillRect/>
          </a:stretch>
        </p:blipFill>
        <p:spPr bwMode="auto">
          <a:xfrm>
            <a:off x="403782" y="906786"/>
            <a:ext cx="8049753" cy="4738235"/>
          </a:xfrm>
          <a:prstGeom prst="rect">
            <a:avLst/>
          </a:prstGeom>
          <a:noFill/>
          <a:ln>
            <a:noFill/>
          </a:ln>
        </p:spPr>
      </p:pic>
    </p:spTree>
    <p:extLst>
      <p:ext uri="{BB962C8B-B14F-4D97-AF65-F5344CB8AC3E}">
        <p14:creationId xmlns:p14="http://schemas.microsoft.com/office/powerpoint/2010/main" val="422441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12" y="267869"/>
            <a:ext cx="11062644"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2.2 và cho biết: Đồng hồ vạn năng có những bộ phận cơ bản nào?</a:t>
            </a:r>
          </a:p>
        </p:txBody>
      </p:sp>
      <p:pic>
        <p:nvPicPr>
          <p:cNvPr id="4" name="Picture 3" descr="C:\Users\DELL\Desktop\image_281.png"/>
          <p:cNvPicPr/>
          <p:nvPr/>
        </p:nvPicPr>
        <p:blipFill>
          <a:blip r:embed="rId2">
            <a:extLst>
              <a:ext uri="{28A0092B-C50C-407E-A947-70E740481C1C}">
                <a14:useLocalDpi xmlns:a14="http://schemas.microsoft.com/office/drawing/2010/main" val="0"/>
              </a:ext>
            </a:extLst>
          </a:blip>
          <a:srcRect/>
          <a:stretch>
            <a:fillRect/>
          </a:stretch>
        </p:blipFill>
        <p:spPr bwMode="auto">
          <a:xfrm>
            <a:off x="403783" y="906786"/>
            <a:ext cx="7088700" cy="4738235"/>
          </a:xfrm>
          <a:prstGeom prst="rect">
            <a:avLst/>
          </a:prstGeom>
          <a:noFill/>
          <a:ln>
            <a:noFill/>
          </a:ln>
        </p:spPr>
      </p:pic>
      <p:sp>
        <p:nvSpPr>
          <p:cNvPr id="3" name="Rectangle 2"/>
          <p:cNvSpPr/>
          <p:nvPr/>
        </p:nvSpPr>
        <p:spPr>
          <a:xfrm>
            <a:off x="7931020" y="906786"/>
            <a:ext cx="4030825" cy="341632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a:t>
            </a:r>
            <a:r>
              <a:rPr lang="en-US" sz="2400">
                <a:solidFill>
                  <a:srgbClr val="FF0000"/>
                </a:solidFill>
                <a:latin typeface="Times New Roman" panose="02020603050405020304" pitchFamily="18" charset="0"/>
                <a:ea typeface="Times New Roman" panose="02020603050405020304" pitchFamily="18" charset="0"/>
              </a:rPr>
              <a:t>Các bộ phận cơ bản của đồng hồ vạn năng:</a:t>
            </a:r>
          </a:p>
          <a:p>
            <a:pPr>
              <a:spcAft>
                <a:spcPts val="0"/>
              </a:spcAft>
            </a:pPr>
            <a:r>
              <a:rPr lang="vi-VN" sz="2400" smtClean="0">
                <a:solidFill>
                  <a:srgbClr val="FF0000"/>
                </a:solidFill>
                <a:latin typeface="Times New Roman" panose="02020603050405020304" pitchFamily="18" charset="0"/>
                <a:ea typeface="Times New Roman" panose="02020603050405020304" pitchFamily="18" charset="0"/>
              </a:rPr>
              <a:t>- </a:t>
            </a:r>
            <a:r>
              <a:rPr lang="en-US" sz="2400" smtClean="0">
                <a:solidFill>
                  <a:srgbClr val="FF0000"/>
                </a:solidFill>
                <a:latin typeface="Times New Roman" panose="02020603050405020304" pitchFamily="18" charset="0"/>
                <a:ea typeface="Times New Roman" panose="02020603050405020304" pitchFamily="18" charset="0"/>
              </a:rPr>
              <a:t>Nút </a:t>
            </a:r>
            <a:r>
              <a:rPr lang="en-US" sz="2400">
                <a:solidFill>
                  <a:srgbClr val="FF0000"/>
                </a:solidFill>
                <a:latin typeface="Times New Roman" panose="02020603050405020304" pitchFamily="18" charset="0"/>
                <a:ea typeface="Times New Roman" panose="02020603050405020304" pitchFamily="18" charset="0"/>
              </a:rPr>
              <a:t>nguồn</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Màn hình hiển thị</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Vỏ</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Các thang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Núm xoay chọn thang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Giắc cắm que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Que đo</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090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388</TotalTime>
  <Words>1803</Words>
  <Application>Microsoft Office PowerPoint</Application>
  <PresentationFormat>Widescreen</PresentationFormat>
  <Paragraphs>215</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I. MỘT SỐ DỤNG CỤ ĐO ĐIỆN CƠ BẢN</vt:lpstr>
      <vt:lpstr>PowerPoint Presentation</vt:lpstr>
      <vt:lpstr>PowerPoint Presentation</vt:lpstr>
      <vt:lpstr>PowerPoint Presentation</vt:lpstr>
      <vt:lpstr>PowerPoint Presentation</vt:lpstr>
      <vt:lpstr>PowerPoint Presentation</vt:lpstr>
      <vt:lpstr>I. MỘT SỐ DỤNG CỤ ĐO ĐIỆN CƠ BẢN</vt:lpstr>
      <vt:lpstr>PowerPoint Presentation</vt:lpstr>
      <vt:lpstr>PowerPoint Presentation</vt:lpstr>
      <vt:lpstr>PowerPoint Presentation</vt:lpstr>
      <vt:lpstr>I. MỘT SỐ DỤNG CỤ ĐO ĐIỆN CƠ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95</cp:revision>
  <dcterms:created xsi:type="dcterms:W3CDTF">2023-06-21T22:05:51Z</dcterms:created>
  <dcterms:modified xsi:type="dcterms:W3CDTF">2024-09-23T08:25:05Z</dcterms:modified>
</cp:coreProperties>
</file>