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5"/>
  </p:notesMasterIdLst>
  <p:sldIdLst>
    <p:sldId id="256" r:id="rId2"/>
    <p:sldId id="284" r:id="rId3"/>
    <p:sldId id="259" r:id="rId4"/>
    <p:sldId id="273" r:id="rId5"/>
    <p:sldId id="275" r:id="rId6"/>
    <p:sldId id="747" r:id="rId7"/>
    <p:sldId id="266" r:id="rId8"/>
    <p:sldId id="257" r:id="rId9"/>
    <p:sldId id="258" r:id="rId10"/>
    <p:sldId id="748" r:id="rId11"/>
    <p:sldId id="749" r:id="rId12"/>
    <p:sldId id="750" r:id="rId13"/>
    <p:sldId id="751" r:id="rId14"/>
    <p:sldId id="752" r:id="rId15"/>
    <p:sldId id="753" r:id="rId16"/>
    <p:sldId id="754" r:id="rId17"/>
    <p:sldId id="755" r:id="rId18"/>
    <p:sldId id="756" r:id="rId19"/>
    <p:sldId id="757" r:id="rId20"/>
    <p:sldId id="758" r:id="rId21"/>
    <p:sldId id="759" r:id="rId22"/>
    <p:sldId id="760" r:id="rId23"/>
    <p:sldId id="761"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1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5" autoAdjust="0"/>
  </p:normalViewPr>
  <p:slideViewPr>
    <p:cSldViewPr snapToGrid="0" showGuides="1">
      <p:cViewPr varScale="1">
        <p:scale>
          <a:sx n="56" d="100"/>
          <a:sy n="56" d="100"/>
        </p:scale>
        <p:origin x="1068" y="44"/>
      </p:cViewPr>
      <p:guideLst>
        <p:guide orient="horz" pos="2160"/>
        <p:guide pos="3840"/>
      </p:guideLst>
    </p:cSldViewPr>
  </p:slideViewPr>
  <p:notesTextViewPr>
    <p:cViewPr>
      <p:scale>
        <a:sx n="1" d="1"/>
        <a:sy n="1" d="1"/>
      </p:scale>
      <p:origin x="0" y="0"/>
    </p:cViewPr>
  </p:notesTextViewPr>
  <p:sorterViewPr>
    <p:cViewPr>
      <p:scale>
        <a:sx n="66" d="100"/>
        <a:sy n="66" d="100"/>
      </p:scale>
      <p:origin x="0" y="-157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DC1A0-F16B-4082-987D-5EA5B7AF9C58}" type="datetimeFigureOut">
              <a:rPr lang="zh-CN" altLang="en-US" smtClean="0"/>
              <a:t>2024/12/3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27D0-1F1E-4858-B82B-FFEAB573DB12}" type="slidenum">
              <a:rPr lang="zh-CN" altLang="en-US" smtClean="0"/>
              <a:t>‹#›</a:t>
            </a:fld>
            <a:endParaRPr lang="zh-CN" altLang="en-US"/>
          </a:p>
        </p:txBody>
      </p:sp>
    </p:spTree>
    <p:extLst>
      <p:ext uri="{BB962C8B-B14F-4D97-AF65-F5344CB8AC3E}">
        <p14:creationId xmlns:p14="http://schemas.microsoft.com/office/powerpoint/2010/main" val="16298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9E727D0-1F1E-4858-B82B-FFEAB573DB12}" type="slidenum">
              <a:rPr lang="zh-CN" altLang="en-US" smtClean="0"/>
              <a:t>1</a:t>
            </a:fld>
            <a:endParaRPr lang="zh-CN" altLang="en-US"/>
          </a:p>
        </p:txBody>
      </p:sp>
    </p:spTree>
    <p:extLst>
      <p:ext uri="{BB962C8B-B14F-4D97-AF65-F5344CB8AC3E}">
        <p14:creationId xmlns:p14="http://schemas.microsoft.com/office/powerpoint/2010/main" val="3913090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619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730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484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75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261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187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012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8503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173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44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2</a:t>
            </a:fld>
            <a:endParaRPr lang="zh-CN" altLang="en-US"/>
          </a:p>
        </p:txBody>
      </p:sp>
    </p:spTree>
    <p:extLst>
      <p:ext uri="{BB962C8B-B14F-4D97-AF65-F5344CB8AC3E}">
        <p14:creationId xmlns:p14="http://schemas.microsoft.com/office/powerpoint/2010/main" val="388699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E727D0-1F1E-4858-B82B-FFEAB573DB12}" type="slidenum">
              <a:rPr lang="zh-CN" altLang="en-US" smtClean="0"/>
              <a:t>4</a:t>
            </a:fld>
            <a:endParaRPr lang="zh-CN" altLang="en-US"/>
          </a:p>
        </p:txBody>
      </p:sp>
    </p:spTree>
    <p:extLst>
      <p:ext uri="{BB962C8B-B14F-4D97-AF65-F5344CB8AC3E}">
        <p14:creationId xmlns:p14="http://schemas.microsoft.com/office/powerpoint/2010/main" val="280094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7</a:t>
            </a:fld>
            <a:endParaRPr lang="zh-CN" altLang="en-US"/>
          </a:p>
        </p:txBody>
      </p:sp>
    </p:spTree>
    <p:extLst>
      <p:ext uri="{BB962C8B-B14F-4D97-AF65-F5344CB8AC3E}">
        <p14:creationId xmlns:p14="http://schemas.microsoft.com/office/powerpoint/2010/main" val="3629974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8</a:t>
            </a:fld>
            <a:endParaRPr lang="zh-CN" altLang="en-US"/>
          </a:p>
        </p:txBody>
      </p:sp>
    </p:spTree>
    <p:extLst>
      <p:ext uri="{BB962C8B-B14F-4D97-AF65-F5344CB8AC3E}">
        <p14:creationId xmlns:p14="http://schemas.microsoft.com/office/powerpoint/2010/main" val="4244551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9E727D0-1F1E-4858-B82B-FFEAB573DB12}" type="slidenum">
              <a:rPr lang="zh-CN" altLang="en-US" smtClean="0"/>
              <a:t>9</a:t>
            </a:fld>
            <a:endParaRPr lang="zh-CN" altLang="en-US"/>
          </a:p>
        </p:txBody>
      </p:sp>
    </p:spTree>
    <p:extLst>
      <p:ext uri="{BB962C8B-B14F-4D97-AF65-F5344CB8AC3E}">
        <p14:creationId xmlns:p14="http://schemas.microsoft.com/office/powerpoint/2010/main" val="1565769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0934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054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61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282748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148121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2746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3251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6424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3417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55930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50751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3597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4797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03/12/2024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95249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C59ED3E-F4D0-2972-8FE7-F7468B0625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3682932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17.gif"/><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slide" Target="slide6.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3" name="Picture 2">
            <a:extLst>
              <a:ext uri="{FF2B5EF4-FFF2-40B4-BE49-F238E27FC236}">
                <a16:creationId xmlns:a16="http://schemas.microsoft.com/office/drawing/2014/main" id="{0B5EC5CA-0E26-EBDB-920E-52B7E1CB53DD}"/>
              </a:ext>
            </a:extLst>
          </p:cNvPr>
          <p:cNvPicPr>
            <a:picLocks noChangeAspect="1"/>
          </p:cNvPicPr>
          <p:nvPr/>
        </p:nvPicPr>
        <p:blipFill>
          <a:blip r:embed="rId8"/>
          <a:stretch>
            <a:fillRect/>
          </a:stretch>
        </p:blipFill>
        <p:spPr>
          <a:xfrm>
            <a:off x="2771775" y="673911"/>
            <a:ext cx="6841168" cy="1679983"/>
          </a:xfrm>
          <a:prstGeom prst="rect">
            <a:avLst/>
          </a:prstGeom>
        </p:spPr>
      </p:pic>
      <p:sp>
        <p:nvSpPr>
          <p:cNvPr id="4" name="TextBox 3">
            <a:extLst>
              <a:ext uri="{FF2B5EF4-FFF2-40B4-BE49-F238E27FC236}">
                <a16:creationId xmlns:a16="http://schemas.microsoft.com/office/drawing/2014/main" id="{75A254DD-5DA9-13DF-DB99-FA73C67C3221}"/>
              </a:ext>
            </a:extLst>
          </p:cNvPr>
          <p:cNvSpPr txBox="1"/>
          <p:nvPr/>
        </p:nvSpPr>
        <p:spPr>
          <a:xfrm>
            <a:off x="3429000" y="152400"/>
            <a:ext cx="64960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a:latin typeface="Calibri" panose="020F0502020204030204" pitchFamily="34" charset="0"/>
                <a:cs typeface="Calibri" panose="020F0502020204030204" pitchFamily="34" charset="0"/>
              </a:rPr>
              <a:t> 5ngày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9F96519A-03EE-4D5A-5F20-AF211F604062}"/>
              </a:ext>
            </a:extLst>
          </p:cNvPr>
          <p:cNvPicPr>
            <a:picLocks noChangeAspect="1"/>
          </p:cNvPicPr>
          <p:nvPr/>
        </p:nvPicPr>
        <p:blipFill>
          <a:blip r:embed="rId9"/>
          <a:stretch>
            <a:fillRect/>
          </a:stretch>
        </p:blipFill>
        <p:spPr>
          <a:xfrm>
            <a:off x="1331936" y="1951778"/>
            <a:ext cx="9699577" cy="1944793"/>
          </a:xfrm>
          <a:prstGeom prst="rect">
            <a:avLst/>
          </a:prstGeom>
        </p:spPr>
      </p:pic>
      <p:sp>
        <p:nvSpPr>
          <p:cNvPr id="16" name="TextBox 15">
            <a:extLst>
              <a:ext uri="{FF2B5EF4-FFF2-40B4-BE49-F238E27FC236}">
                <a16:creationId xmlns:a16="http://schemas.microsoft.com/office/drawing/2014/main" id="{980635D3-02C6-CB70-62BD-931111F73C3F}"/>
              </a:ext>
            </a:extLst>
          </p:cNvPr>
          <p:cNvSpPr txBox="1"/>
          <p:nvPr/>
        </p:nvSpPr>
        <p:spPr>
          <a:xfrm>
            <a:off x="5143500" y="3848100"/>
            <a:ext cx="2381250"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a:t>
            </a:r>
            <a:r>
              <a:rPr lang="en-US" sz="4400" b="1" dirty="0" err="1">
                <a:latin typeface="Calibri" panose="020F0502020204030204" pitchFamily="34" charset="0"/>
                <a:cs typeface="Calibri" panose="020F0502020204030204" pitchFamily="34" charset="0"/>
              </a:rPr>
              <a:t>Tiết</a:t>
            </a:r>
            <a:r>
              <a:rPr lang="en-US" sz="44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2380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 calcmode="lin" valueType="num">
                                      <p:cBhvr>
                                        <p:cTn id="39"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85751"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801D2203-FFCA-3571-C7E5-6E2FE10AB705}"/>
              </a:ext>
            </a:extLst>
          </p:cNvPr>
          <p:cNvSpPr/>
          <p:nvPr/>
        </p:nvSpPr>
        <p:spPr>
          <a:xfrm>
            <a:off x="2771775" y="657225"/>
            <a:ext cx="7381875"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biện</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pháp</a:t>
            </a:r>
            <a:r>
              <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góp phần giữ gìn và phát huy giá trị của sông Hồng.</a:t>
            </a:r>
            <a:endParaRPr kumimoji="0" lang="en-US" sz="3200" b="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19" name="Straight Arrow Connector 18">
            <a:extLst>
              <a:ext uri="{FF2B5EF4-FFF2-40B4-BE49-F238E27FC236}">
                <a16:creationId xmlns:a16="http://schemas.microsoft.com/office/drawing/2014/main" id="{04E8F3D6-907C-E339-617B-695E473C3D48}"/>
              </a:ext>
            </a:extLst>
          </p:cNvPr>
          <p:cNvCxnSpPr>
            <a:cxnSpLocks/>
            <a:stCxn id="4" idx="2"/>
          </p:cNvCxnSpPr>
          <p:nvPr/>
        </p:nvCxnSpPr>
        <p:spPr>
          <a:xfrm flipH="1">
            <a:off x="1123950" y="1647825"/>
            <a:ext cx="5338763"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D70EB554-07FC-9E45-8B34-2A13F7819105}"/>
              </a:ext>
            </a:extLst>
          </p:cNvPr>
          <p:cNvSpPr/>
          <p:nvPr/>
        </p:nvSpPr>
        <p:spPr>
          <a:xfrm>
            <a:off x="428625" y="2381250"/>
            <a:ext cx="1819275"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b="1" dirty="0">
                <a:effectLst/>
                <a:latin typeface="Calibri" panose="020F0502020204030204" pitchFamily="34" charset="0"/>
                <a:ea typeface="Times New Roman" panose="02020603050405020304" pitchFamily="18" charset="0"/>
                <a:cs typeface="Calibri" panose="020F0502020204030204" pitchFamily="34" charset="0"/>
              </a:rPr>
              <a:t>Khai thác hợp lý, bảo vệ môi trường</a:t>
            </a:r>
            <a:endParaRPr lang="en-US" sz="3200" b="1" dirty="0">
              <a:latin typeface="Calibri" panose="020F0502020204030204" pitchFamily="34" charset="0"/>
              <a:cs typeface="Calibri" panose="020F0502020204030204" pitchFamily="34" charset="0"/>
            </a:endParaRPr>
          </a:p>
        </p:txBody>
      </p:sp>
      <p:cxnSp>
        <p:nvCxnSpPr>
          <p:cNvPr id="22" name="Straight Arrow Connector 21">
            <a:extLst>
              <a:ext uri="{FF2B5EF4-FFF2-40B4-BE49-F238E27FC236}">
                <a16:creationId xmlns:a16="http://schemas.microsoft.com/office/drawing/2014/main" id="{598A1A64-08A3-5E65-179B-9DB643D37E7D}"/>
              </a:ext>
            </a:extLst>
          </p:cNvPr>
          <p:cNvCxnSpPr>
            <a:cxnSpLocks/>
            <a:stCxn id="4" idx="2"/>
          </p:cNvCxnSpPr>
          <p:nvPr/>
        </p:nvCxnSpPr>
        <p:spPr>
          <a:xfrm flipH="1">
            <a:off x="3495675" y="1647825"/>
            <a:ext cx="2967038" cy="752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E25BDCB-483B-95EF-FF76-D3F8FEE31835}"/>
              </a:ext>
            </a:extLst>
          </p:cNvPr>
          <p:cNvSpPr/>
          <p:nvPr/>
        </p:nvSpPr>
        <p:spPr>
          <a:xfrm>
            <a:off x="2609851" y="2371725"/>
            <a:ext cx="2076450"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libri" panose="020F0502020204030204" pitchFamily="34" charset="0"/>
                <a:ea typeface="Times New Roman" panose="02020603050405020304" pitchFamily="18" charset="0"/>
                <a:cs typeface="Calibri" panose="020F0502020204030204" pitchFamily="34" charset="0"/>
              </a:rPr>
              <a:t>T</a:t>
            </a:r>
            <a:r>
              <a:rPr lang="vi-VN" sz="2400" b="1" dirty="0">
                <a:latin typeface="Calibri" panose="020F0502020204030204" pitchFamily="34" charset="0"/>
                <a:ea typeface="Times New Roman" panose="02020603050405020304" pitchFamily="18" charset="0"/>
                <a:cs typeface="Calibri" panose="020F0502020204030204" pitchFamily="34" charset="0"/>
              </a:rPr>
              <a:t>uyên truyền mọi người chung tay bảo vệ nguồn nước sông Hồng. </a:t>
            </a:r>
            <a:endParaRPr lang="en-US" sz="2400" b="1" dirty="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BDE3246F-D74E-4DCB-1655-E6B512692A95}"/>
              </a:ext>
            </a:extLst>
          </p:cNvPr>
          <p:cNvCxnSpPr>
            <a:cxnSpLocks/>
            <a:stCxn id="4" idx="2"/>
            <a:endCxn id="26" idx="0"/>
          </p:cNvCxnSpPr>
          <p:nvPr/>
        </p:nvCxnSpPr>
        <p:spPr>
          <a:xfrm flipH="1">
            <a:off x="5986463" y="1647825"/>
            <a:ext cx="476250" cy="7334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B88A8BD-FB03-BACA-3F73-DD7356E699C6}"/>
              </a:ext>
            </a:extLst>
          </p:cNvPr>
          <p:cNvSpPr/>
          <p:nvPr/>
        </p:nvSpPr>
        <p:spPr>
          <a:xfrm>
            <a:off x="5048251" y="238125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ea typeface="Times New Roman" panose="02020603050405020304" pitchFamily="18" charset="0"/>
                <a:cs typeface="Calibri" panose="020F0502020204030204" pitchFamily="34" charset="0"/>
              </a:rPr>
              <a:t>Tuyên truyền người dân không xả rác xuống sông</a:t>
            </a:r>
            <a:endParaRPr lang="en-US" sz="2800" b="1" dirty="0">
              <a:latin typeface="Calibri" panose="020F0502020204030204" pitchFamily="34" charset="0"/>
              <a:cs typeface="Calibri" panose="020F0502020204030204" pitchFamily="34" charset="0"/>
            </a:endParaRPr>
          </a:p>
        </p:txBody>
      </p:sp>
      <p:cxnSp>
        <p:nvCxnSpPr>
          <p:cNvPr id="29" name="Straight Arrow Connector 28">
            <a:extLst>
              <a:ext uri="{FF2B5EF4-FFF2-40B4-BE49-F238E27FC236}">
                <a16:creationId xmlns:a16="http://schemas.microsoft.com/office/drawing/2014/main" id="{6DF39160-39EF-EFAA-8815-79D990A9CA16}"/>
              </a:ext>
            </a:extLst>
          </p:cNvPr>
          <p:cNvCxnSpPr>
            <a:cxnSpLocks/>
            <a:stCxn id="4" idx="2"/>
            <a:endCxn id="30" idx="0"/>
          </p:cNvCxnSpPr>
          <p:nvPr/>
        </p:nvCxnSpPr>
        <p:spPr>
          <a:xfrm>
            <a:off x="6462713" y="1647825"/>
            <a:ext cx="1857375" cy="7048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629F3C93-DA42-F91F-845B-378995AF022D}"/>
              </a:ext>
            </a:extLst>
          </p:cNvPr>
          <p:cNvSpPr/>
          <p:nvPr/>
        </p:nvSpPr>
        <p:spPr>
          <a:xfrm>
            <a:off x="7381876" y="2352675"/>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X</a:t>
            </a:r>
            <a:r>
              <a:rPr lang="vi-VN" sz="2800" b="1" dirty="0">
                <a:latin typeface="Calibri" panose="020F0502020204030204" pitchFamily="34" charset="0"/>
                <a:ea typeface="Times New Roman" panose="02020603050405020304" pitchFamily="18" charset="0"/>
                <a:cs typeface="Calibri" panose="020F0502020204030204" pitchFamily="34" charset="0"/>
              </a:rPr>
              <a:t>ử lí nghiêm hoạt động khai thác cát sỏi trái phép</a:t>
            </a:r>
            <a:endParaRPr lang="en-US" sz="2800" b="1" dirty="0">
              <a:latin typeface="Calibri" panose="020F0502020204030204" pitchFamily="34" charset="0"/>
              <a:cs typeface="Calibri" panose="020F0502020204030204" pitchFamily="34" charset="0"/>
            </a:endParaRPr>
          </a:p>
        </p:txBody>
      </p:sp>
      <p:cxnSp>
        <p:nvCxnSpPr>
          <p:cNvPr id="36" name="Straight Arrow Connector 35">
            <a:extLst>
              <a:ext uri="{FF2B5EF4-FFF2-40B4-BE49-F238E27FC236}">
                <a16:creationId xmlns:a16="http://schemas.microsoft.com/office/drawing/2014/main" id="{FA657F0D-A686-B1D3-A50D-7500504323E2}"/>
              </a:ext>
            </a:extLst>
          </p:cNvPr>
          <p:cNvCxnSpPr>
            <a:cxnSpLocks/>
            <a:stCxn id="4" idx="2"/>
            <a:endCxn id="37" idx="0"/>
          </p:cNvCxnSpPr>
          <p:nvPr/>
        </p:nvCxnSpPr>
        <p:spPr>
          <a:xfrm>
            <a:off x="6462713" y="1647825"/>
            <a:ext cx="4276725" cy="7143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43F4CC6-646B-B560-F452-6E0F57FC49C0}"/>
              </a:ext>
            </a:extLst>
          </p:cNvPr>
          <p:cNvSpPr/>
          <p:nvPr/>
        </p:nvSpPr>
        <p:spPr>
          <a:xfrm>
            <a:off x="9801226" y="2362200"/>
            <a:ext cx="1876424" cy="288607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libri" panose="020F0502020204030204" pitchFamily="34" charset="0"/>
                <a:ea typeface="Times New Roman" panose="02020603050405020304" pitchFamily="18" charset="0"/>
                <a:cs typeface="Calibri" panose="020F0502020204030204" pitchFamily="34" charset="0"/>
              </a:rPr>
              <a:t>Quy </a:t>
            </a:r>
            <a:r>
              <a:rPr lang="en-US" sz="2800" b="1" dirty="0" err="1">
                <a:latin typeface="Calibri" panose="020F0502020204030204" pitchFamily="34" charset="0"/>
                <a:ea typeface="Times New Roman" panose="02020603050405020304" pitchFamily="18" charset="0"/>
                <a:cs typeface="Calibri" panose="020F0502020204030204" pitchFamily="34" charset="0"/>
              </a:rPr>
              <a:t>hoạch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không</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gian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cảnh</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quan</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hai</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bờ</a:t>
            </a:r>
            <a:r>
              <a:rPr lang="en-US" sz="2800" b="1" dirty="0">
                <a:latin typeface="Calibri" panose="020F0502020204030204" pitchFamily="34" charset="0"/>
                <a:ea typeface="Times New Roman" panose="02020603050405020304" pitchFamily="18" charset="0"/>
                <a:cs typeface="Calibri" panose="020F0502020204030204" pitchFamily="34" charset="0"/>
              </a:rPr>
              <a:t> </a:t>
            </a:r>
            <a:r>
              <a:rPr lang="en-US" sz="2800" b="1" dirty="0" err="1">
                <a:latin typeface="Calibri" panose="020F0502020204030204" pitchFamily="34" charset="0"/>
                <a:ea typeface="Times New Roman" panose="02020603050405020304" pitchFamily="18" charset="0"/>
                <a:cs typeface="Calibri" panose="020F0502020204030204" pitchFamily="34" charset="0"/>
              </a:rPr>
              <a:t>sông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3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30"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lvl="0" algn="ctr"/>
            <a:r>
              <a:rPr lang="en-US" sz="2800" b="1" dirty="0">
                <a:solidFill>
                  <a:srgbClr val="002060"/>
                </a:solidFill>
                <a:latin typeface="Calibri" panose="020F0502020204030204" pitchFamily="34" charset="0"/>
                <a:cs typeface="Calibri" panose="020F0502020204030204" pitchFamily="34" charset="0"/>
              </a:rPr>
              <a:t>M</a:t>
            </a:r>
            <a:r>
              <a:rPr lang="vi-VN" sz="2800" b="1" dirty="0">
                <a:solidFill>
                  <a:srgbClr val="002060"/>
                </a:solidFill>
                <a:latin typeface="Calibri" panose="020F0502020204030204" pitchFamily="34" charset="0"/>
                <a:cs typeface="Calibri" panose="020F0502020204030204" pitchFamily="34" charset="0"/>
              </a:rPr>
              <a:t>ột số hình ảnh cho thấy tác động xấu của thiên nhiên và con người đối với sông Hồng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6307DC25-4D9F-750D-B46B-65F821CF68A7}"/>
              </a:ext>
            </a:extLst>
          </p:cNvPr>
          <p:cNvPicPr>
            <a:picLocks noChangeAspect="1"/>
          </p:cNvPicPr>
          <p:nvPr/>
        </p:nvPicPr>
        <p:blipFill>
          <a:blip r:embed="rId7"/>
          <a:stretch>
            <a:fillRect/>
          </a:stretch>
        </p:blipFill>
        <p:spPr>
          <a:xfrm>
            <a:off x="581025" y="1961832"/>
            <a:ext cx="5553075" cy="2457768"/>
          </a:xfrm>
          <a:prstGeom prst="rect">
            <a:avLst/>
          </a:prstGeom>
        </p:spPr>
      </p:pic>
      <p:sp>
        <p:nvSpPr>
          <p:cNvPr id="4" name="Rectangle: Rounded Corners 3">
            <a:extLst>
              <a:ext uri="{FF2B5EF4-FFF2-40B4-BE49-F238E27FC236}">
                <a16:creationId xmlns:a16="http://schemas.microsoft.com/office/drawing/2014/main" id="{408791EA-C629-B610-F661-0E2093A95568}"/>
              </a:ext>
            </a:extLst>
          </p:cNvPr>
          <p:cNvSpPr/>
          <p:nvPr/>
        </p:nvSpPr>
        <p:spPr>
          <a:xfrm>
            <a:off x="1304926" y="4819650"/>
            <a:ext cx="4229100"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S</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Hồng bị cạn nước do hạn hán</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FED0AF71-0495-D6B4-E676-605368AB65EF}"/>
              </a:ext>
            </a:extLst>
          </p:cNvPr>
          <p:cNvPicPr>
            <a:picLocks noChangeAspect="1"/>
          </p:cNvPicPr>
          <p:nvPr/>
        </p:nvPicPr>
        <p:blipFill>
          <a:blip r:embed="rId8"/>
          <a:stretch>
            <a:fillRect/>
          </a:stretch>
        </p:blipFill>
        <p:spPr>
          <a:xfrm>
            <a:off x="6743699" y="2009774"/>
            <a:ext cx="4972051" cy="2438401"/>
          </a:xfrm>
          <a:prstGeom prst="rect">
            <a:avLst/>
          </a:prstGeom>
        </p:spPr>
      </p:pic>
      <p:sp>
        <p:nvSpPr>
          <p:cNvPr id="15" name="Rectangle: Rounded Corners 14">
            <a:extLst>
              <a:ext uri="{FF2B5EF4-FFF2-40B4-BE49-F238E27FC236}">
                <a16:creationId xmlns:a16="http://schemas.microsoft.com/office/drawing/2014/main" id="{1EFD3C3F-8551-10D2-D49C-2E0311CBE901}"/>
              </a:ext>
            </a:extLst>
          </p:cNvPr>
          <p:cNvSpPr/>
          <p:nvPr/>
        </p:nvSpPr>
        <p:spPr>
          <a:xfrm>
            <a:off x="7048501" y="4714875"/>
            <a:ext cx="4524374" cy="9906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0000"/>
                </a:solidFill>
                <a:latin typeface="Calibri" panose="020F0502020204030204" pitchFamily="34" charset="0"/>
                <a:cs typeface="Calibri" panose="020F0502020204030204" pitchFamily="34" charset="0"/>
              </a:rPr>
              <a:t>S</a:t>
            </a:r>
            <a:r>
              <a:rPr lang="vi-VN" sz="3200" b="1" dirty="0">
                <a:solidFill>
                  <a:srgbClr val="FF0000"/>
                </a:solidFill>
                <a:latin typeface="Calibri" panose="020F0502020204030204" pitchFamily="34" charset="0"/>
                <a:cs typeface="Calibri" panose="020F0502020204030204" pitchFamily="34" charset="0"/>
              </a:rPr>
              <a:t>ông Hồng bị con người xả chất thải xuống.</a:t>
            </a:r>
            <a:endParaRPr kumimoji="0" lang="en-US" sz="3200" b="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76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2622499" y="2033295"/>
            <a:ext cx="7023201" cy="2353260"/>
          </a:xfrm>
          <a:prstGeom prst="rect">
            <a:avLst/>
          </a:prstGeom>
        </p:spPr>
      </p:pic>
    </p:spTree>
    <p:extLst>
      <p:ext uri="{BB962C8B-B14F-4D97-AF65-F5344CB8AC3E}">
        <p14:creationId xmlns:p14="http://schemas.microsoft.com/office/powerpoint/2010/main" val="209389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1077218"/>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1. </a:t>
            </a:r>
            <a:r>
              <a:rPr lang="vi-VN" sz="3200" b="1" dirty="0">
                <a:solidFill>
                  <a:srgbClr val="002060"/>
                </a:solidFill>
                <a:latin typeface="Calibri" panose="020F0502020204030204" pitchFamily="34" charset="0"/>
                <a:cs typeface="Calibri" panose="020F0502020204030204" pitchFamily="34" charset="0"/>
              </a:rPr>
              <a:t>Lập và hoàn thành bảng mô tả về đời sống vật chất và tinh thần của người Việt cổ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4113285205"/>
              </p:ext>
            </p:extLst>
          </p:nvPr>
        </p:nvGraphicFramePr>
        <p:xfrm>
          <a:off x="685800" y="1627911"/>
          <a:ext cx="10801351" cy="4790239"/>
        </p:xfrm>
        <a:graphic>
          <a:graphicData uri="http://schemas.openxmlformats.org/drawingml/2006/table">
            <a:tbl>
              <a:tblPr/>
              <a:tblGrid>
                <a:gridCol w="2221932">
                  <a:extLst>
                    <a:ext uri="{9D8B030D-6E8A-4147-A177-3AD203B41FA5}">
                      <a16:colId xmlns:a16="http://schemas.microsoft.com/office/drawing/2014/main" val="1478535842"/>
                    </a:ext>
                  </a:extLst>
                </a:gridCol>
                <a:gridCol w="2604657">
                  <a:extLst>
                    <a:ext uri="{9D8B030D-6E8A-4147-A177-3AD203B41FA5}">
                      <a16:colId xmlns:a16="http://schemas.microsoft.com/office/drawing/2014/main" val="1375918063"/>
                    </a:ext>
                  </a:extLst>
                </a:gridCol>
                <a:gridCol w="5974762">
                  <a:extLst>
                    <a:ext uri="{9D8B030D-6E8A-4147-A177-3AD203B41FA5}">
                      <a16:colId xmlns:a16="http://schemas.microsoft.com/office/drawing/2014/main" val="1678037848"/>
                    </a:ext>
                  </a:extLst>
                </a:gridCol>
              </a:tblGrid>
              <a:tr h="543917">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73382">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Nhà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543917">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43917">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54391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Tree>
    <p:extLst>
      <p:ext uri="{BB962C8B-B14F-4D97-AF65-F5344CB8AC3E}">
        <p14:creationId xmlns:p14="http://schemas.microsoft.com/office/powerpoint/2010/main" val="2463484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2" name="Table 1">
            <a:extLst>
              <a:ext uri="{FF2B5EF4-FFF2-40B4-BE49-F238E27FC236}">
                <a16:creationId xmlns:a16="http://schemas.microsoft.com/office/drawing/2014/main" id="{D6308B1B-DD41-9269-A3C3-79399578765A}"/>
              </a:ext>
            </a:extLst>
          </p:cNvPr>
          <p:cNvGraphicFramePr>
            <a:graphicFrameLocks noGrp="1"/>
          </p:cNvGraphicFramePr>
          <p:nvPr>
            <p:extLst>
              <p:ext uri="{D42A27DB-BD31-4B8C-83A1-F6EECF244321}">
                <p14:modId xmlns:p14="http://schemas.microsoft.com/office/powerpoint/2010/main" val="2531168103"/>
              </p:ext>
            </p:extLst>
          </p:nvPr>
        </p:nvGraphicFramePr>
        <p:xfrm>
          <a:off x="685800" y="695325"/>
          <a:ext cx="10801351" cy="5657850"/>
        </p:xfrm>
        <a:graphic>
          <a:graphicData uri="http://schemas.openxmlformats.org/drawingml/2006/table">
            <a:tbl>
              <a:tblPr/>
              <a:tblGrid>
                <a:gridCol w="1990725">
                  <a:extLst>
                    <a:ext uri="{9D8B030D-6E8A-4147-A177-3AD203B41FA5}">
                      <a16:colId xmlns:a16="http://schemas.microsoft.com/office/drawing/2014/main" val="1478535842"/>
                    </a:ext>
                  </a:extLst>
                </a:gridCol>
                <a:gridCol w="2419350">
                  <a:extLst>
                    <a:ext uri="{9D8B030D-6E8A-4147-A177-3AD203B41FA5}">
                      <a16:colId xmlns:a16="http://schemas.microsoft.com/office/drawing/2014/main" val="1375918063"/>
                    </a:ext>
                  </a:extLst>
                </a:gridCol>
                <a:gridCol w="6391276">
                  <a:extLst>
                    <a:ext uri="{9D8B030D-6E8A-4147-A177-3AD203B41FA5}">
                      <a16:colId xmlns:a16="http://schemas.microsoft.com/office/drawing/2014/main" val="1678037848"/>
                    </a:ext>
                  </a:extLst>
                </a:gridCol>
              </a:tblGrid>
              <a:tr h="649809">
                <a:tc gridSpan="2">
                  <a:txBody>
                    <a:bodyPr/>
                    <a:lstStyle/>
                    <a:p>
                      <a:pPr algn="ctr" fontAlgn="t"/>
                      <a:r>
                        <a:rPr lang="vi-VN" sz="2400" b="1" dirty="0">
                          <a:solidFill>
                            <a:srgbClr val="000000"/>
                          </a:solidFill>
                          <a:effectLst/>
                          <a:latin typeface="Calibri" panose="020F0502020204030204" pitchFamily="34" charset="0"/>
                          <a:cs typeface="Calibri" panose="020F0502020204030204" pitchFamily="34" charset="0"/>
                        </a:rPr>
                        <a:t>Đời sống của người Việt cổ</a:t>
                      </a:r>
                      <a:endParaRPr lang="vi-VN"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a:txBody>
                    <a:bodyPr/>
                    <a:lstStyle/>
                    <a:p>
                      <a:pPr algn="ctr" fontAlgn="t"/>
                      <a:r>
                        <a:rPr lang="en-US" sz="2400" b="1" dirty="0" err="1">
                          <a:solidFill>
                            <a:srgbClr val="000000"/>
                          </a:solidFill>
                          <a:effectLst/>
                          <a:latin typeface="Calibri" panose="020F0502020204030204" pitchFamily="34" charset="0"/>
                          <a:cs typeface="Calibri" panose="020F0502020204030204" pitchFamily="34" charset="0"/>
                        </a:rPr>
                        <a:t>Biểu</a:t>
                      </a:r>
                      <a:r>
                        <a:rPr lang="en-US" sz="2400" b="1" dirty="0">
                          <a:solidFill>
                            <a:srgbClr val="000000"/>
                          </a:solidFill>
                          <a:effectLst/>
                          <a:latin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cs typeface="Calibri" panose="020F0502020204030204" pitchFamily="34" charset="0"/>
                        </a:rPr>
                        <a:t>hiện</a:t>
                      </a:r>
                      <a:endParaRPr lang="en-US" sz="24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42858823"/>
                  </a:ext>
                </a:extLst>
              </a:tr>
              <a:tr h="712266">
                <a:tc rowSpan="4">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vật</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chất</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dirty="0">
                          <a:solidFill>
                            <a:srgbClr val="000000"/>
                          </a:solidFill>
                          <a:effectLst/>
                          <a:latin typeface="Calibri" panose="020F0502020204030204" pitchFamily="34" charset="0"/>
                          <a:cs typeface="Calibri" panose="020F0502020204030204" pitchFamily="34" charset="0"/>
                        </a:rPr>
                        <a:t>Thức ăn (lương thực)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2073"/>
                  </a:ext>
                </a:extLst>
              </a:tr>
              <a:tr h="542925">
                <a:tc vMerge="1">
                  <a:txBody>
                    <a:bodyPr/>
                    <a:lstStyle/>
                    <a:p>
                      <a:endParaRPr lang="en-US"/>
                    </a:p>
                  </a:txBody>
                  <a:tcPr/>
                </a:tc>
                <a:tc>
                  <a:txBody>
                    <a:bodyPr/>
                    <a:lstStyle/>
                    <a:p>
                      <a:pPr algn="just" fontAlgn="t"/>
                      <a:r>
                        <a:rPr lang="en-US" sz="2000" dirty="0" err="1">
                          <a:solidFill>
                            <a:srgbClr val="000000"/>
                          </a:solidFill>
                          <a:effectLst/>
                          <a:latin typeface="Calibri" panose="020F0502020204030204" pitchFamily="34" charset="0"/>
                          <a:cs typeface="Calibri" panose="020F0502020204030204" pitchFamily="34" charset="0"/>
                        </a:rPr>
                        <a:t>Nhà</a:t>
                      </a:r>
                      <a:r>
                        <a:rPr lang="en-US" sz="2000" dirty="0">
                          <a:solidFill>
                            <a:srgbClr val="000000"/>
                          </a:solidFill>
                          <a:effectLst/>
                          <a:latin typeface="Calibri" panose="020F0502020204030204" pitchFamily="34" charset="0"/>
                          <a:cs typeface="Calibri" panose="020F0502020204030204" pitchFamily="34" charset="0"/>
                        </a:rPr>
                        <a:t> ở</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788446"/>
                  </a:ext>
                </a:extLst>
              </a:tr>
              <a:tr h="829814">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Trang phục</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2186405"/>
                  </a:ext>
                </a:extLst>
              </a:tr>
              <a:tr h="485373">
                <a:tc vMerge="1">
                  <a:txBody>
                    <a:bodyPr/>
                    <a:lstStyle/>
                    <a:p>
                      <a:endParaRPr lang="en-US"/>
                    </a:p>
                  </a:txBody>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Phương tiện đi lại</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4088075"/>
                  </a:ext>
                </a:extLst>
              </a:tr>
              <a:tr h="524210">
                <a:tc rowSpan="2">
                  <a:txBody>
                    <a:bodyPr/>
                    <a:lstStyle/>
                    <a:p>
                      <a:pPr algn="just" fontAlgn="t"/>
                      <a:r>
                        <a:rPr lang="en-US" sz="2000" b="1" dirty="0" err="1">
                          <a:solidFill>
                            <a:srgbClr val="000000"/>
                          </a:solidFill>
                          <a:effectLst/>
                          <a:latin typeface="Calibri" panose="020F0502020204030204" pitchFamily="34" charset="0"/>
                          <a:cs typeface="Calibri" panose="020F0502020204030204" pitchFamily="34" charset="0"/>
                        </a:rPr>
                        <a:t>Đời</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sống</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tinh</a:t>
                      </a:r>
                      <a:r>
                        <a:rPr lang="en-US" sz="2000" b="1" dirty="0">
                          <a:solidFill>
                            <a:srgbClr val="000000"/>
                          </a:solidFill>
                          <a:effectLst/>
                          <a:latin typeface="Calibri" panose="020F0502020204030204" pitchFamily="34" charset="0"/>
                          <a:cs typeface="Calibri" panose="020F0502020204030204" pitchFamily="34" charset="0"/>
                        </a:rPr>
                        <a:t> </a:t>
                      </a:r>
                      <a:r>
                        <a:rPr lang="en-US" sz="2000" b="1" dirty="0" err="1">
                          <a:solidFill>
                            <a:srgbClr val="000000"/>
                          </a:solidFill>
                          <a:effectLst/>
                          <a:latin typeface="Calibri" panose="020F0502020204030204" pitchFamily="34" charset="0"/>
                          <a:cs typeface="Calibri" panose="020F0502020204030204" pitchFamily="34" charset="0"/>
                        </a:rPr>
                        <a:t>thần</a:t>
                      </a:r>
                      <a:endParaRPr lang="en-US" sz="2000" b="1"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just" fontAlgn="t"/>
                      <a:r>
                        <a:rPr lang="vi-VN" sz="2000">
                          <a:solidFill>
                            <a:srgbClr val="000000"/>
                          </a:solidFill>
                          <a:effectLst/>
                          <a:latin typeface="Calibri" panose="020F0502020204030204" pitchFamily="34" charset="0"/>
                          <a:cs typeface="Calibri" panose="020F0502020204030204" pitchFamily="34" charset="0"/>
                        </a:rPr>
                        <a:t>Tín ngưỡng</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a:solidFill>
                            <a:srgbClr val="000000"/>
                          </a:solidFill>
                          <a:effectLst/>
                          <a:latin typeface="Calibri" panose="020F0502020204030204" pitchFamily="34" charset="0"/>
                          <a:cs typeface="Calibri" panose="020F0502020204030204" pitchFamily="34" charset="0"/>
                        </a:rPr>
                      </a:br>
                      <a:endParaRPr lang="en-US" sz="200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3481953"/>
                  </a:ext>
                </a:extLst>
              </a:tr>
              <a:tr h="1382197">
                <a:tc vMerge="1">
                  <a:txBody>
                    <a:bodyPr/>
                    <a:lstStyle/>
                    <a:p>
                      <a:endParaRPr lang="en-US"/>
                    </a:p>
                  </a:txBody>
                  <a:tcPr/>
                </a:tc>
                <a:tc>
                  <a:txBody>
                    <a:bodyPr/>
                    <a:lstStyle/>
                    <a:p>
                      <a:pPr algn="just" fontAlgn="t"/>
                      <a:r>
                        <a:rPr lang="en-US" sz="2000">
                          <a:solidFill>
                            <a:srgbClr val="000000"/>
                          </a:solidFill>
                          <a:effectLst/>
                          <a:latin typeface="Calibri" panose="020F0502020204030204" pitchFamily="34" charset="0"/>
                          <a:cs typeface="Calibri" panose="020F0502020204030204" pitchFamily="34" charset="0"/>
                        </a:rPr>
                        <a:t>Phong tục, tập quán</a:t>
                      </a: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br>
                        <a:rPr lang="en-US" sz="2000" dirty="0">
                          <a:solidFill>
                            <a:srgbClr val="000000"/>
                          </a:solidFill>
                          <a:effectLst/>
                          <a:latin typeface="Calibri" panose="020F0502020204030204" pitchFamily="34" charset="0"/>
                          <a:cs typeface="Calibri" panose="020F0502020204030204" pitchFamily="34" charset="0"/>
                        </a:rPr>
                      </a:br>
                      <a:endParaRPr lang="en-US" sz="2000" dirty="0">
                        <a:solidFill>
                          <a:srgbClr val="000000"/>
                        </a:solidFill>
                        <a:effectLst/>
                        <a:latin typeface="Calibri" panose="020F0502020204030204" pitchFamily="34" charset="0"/>
                        <a:cs typeface="Calibri" panose="020F0502020204030204" pitchFamily="34" charset="0"/>
                      </a:endParaRPr>
                    </a:p>
                  </a:txBody>
                  <a:tcPr marL="42494" marR="42494" marT="42494" marB="424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814711"/>
                  </a:ext>
                </a:extLst>
              </a:tr>
            </a:tbl>
          </a:graphicData>
        </a:graphic>
      </p:graphicFrame>
      <p:sp>
        <p:nvSpPr>
          <p:cNvPr id="4" name="TextBox 3">
            <a:extLst>
              <a:ext uri="{FF2B5EF4-FFF2-40B4-BE49-F238E27FC236}">
                <a16:creationId xmlns:a16="http://schemas.microsoft.com/office/drawing/2014/main" id="{D45FBAC4-F3B6-1B57-FD9E-AE94DDCAAF40}"/>
              </a:ext>
            </a:extLst>
          </p:cNvPr>
          <p:cNvSpPr txBox="1"/>
          <p:nvPr/>
        </p:nvSpPr>
        <p:spPr>
          <a:xfrm>
            <a:off x="5286375" y="1400175"/>
            <a:ext cx="5524500" cy="584775"/>
          </a:xfrm>
          <a:prstGeom prst="rect">
            <a:avLst/>
          </a:prstGeom>
          <a:noFill/>
        </p:spPr>
        <p:txBody>
          <a:bodyPr wrap="square" rtlCol="0">
            <a:spAutoFit/>
          </a:bodyPr>
          <a:lstStyle/>
          <a:p>
            <a:r>
              <a:rPr lang="en-US" sz="3200" b="1" i="0" dirty="0" err="1">
                <a:solidFill>
                  <a:srgbClr val="FF0000"/>
                </a:solidFill>
                <a:effectLst/>
                <a:latin typeface="Calibri" panose="020F0502020204030204" pitchFamily="34" charset="0"/>
                <a:cs typeface="Calibri" panose="020F0502020204030204" pitchFamily="34" charset="0"/>
              </a:rPr>
              <a:t>Lúa</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chủ</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yếu</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là</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gạo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nếp</a:t>
            </a:r>
            <a:r>
              <a:rPr lang="en-US" sz="3200" b="1" i="0" dirty="0">
                <a:solidFill>
                  <a:srgbClr val="FF0000"/>
                </a:solidFill>
                <a:effectLst/>
                <a:latin typeface="Calibri" panose="020F0502020204030204" pitchFamily="34" charset="0"/>
                <a:cs typeface="Calibri" panose="020F0502020204030204" pitchFamily="34" charset="0"/>
              </a:rPr>
              <a:t>.</a:t>
            </a:r>
            <a:endParaRPr lang="en-US" sz="3200" b="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3D51FFB-9939-3ED9-C75C-E6A5449D3F35}"/>
              </a:ext>
            </a:extLst>
          </p:cNvPr>
          <p:cNvSpPr txBox="1"/>
          <p:nvPr/>
        </p:nvSpPr>
        <p:spPr>
          <a:xfrm>
            <a:off x="5191125" y="2200275"/>
            <a:ext cx="6096000"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Nhà sàn được làm từ: gỗ, tre, nứa,…</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70A7E17A-9FE8-599B-63DF-BC7E139D3BBC}"/>
              </a:ext>
            </a:extLst>
          </p:cNvPr>
          <p:cNvSpPr txBox="1"/>
          <p:nvPr/>
        </p:nvSpPr>
        <p:spPr>
          <a:xfrm>
            <a:off x="5172075" y="2714625"/>
            <a:ext cx="6096000" cy="954107"/>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Nam đóng khố, mình trần, đi chân đất</a:t>
            </a:r>
          </a:p>
          <a:p>
            <a:r>
              <a:rPr lang="vi-VN" sz="2800" b="1" dirty="0">
                <a:solidFill>
                  <a:srgbClr val="FF0000"/>
                </a:solidFill>
                <a:latin typeface="Calibri" panose="020F0502020204030204" pitchFamily="34" charset="0"/>
                <a:cs typeface="Calibri" panose="020F0502020204030204" pitchFamily="34" charset="0"/>
              </a:rPr>
              <a:t>- Nữ mặc váy, áo yếm.</a:t>
            </a:r>
            <a:endParaRPr lang="en-US" sz="2800" b="1"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E799EEE-ED58-E1FC-5427-10A372EAC2BD}"/>
              </a:ext>
            </a:extLst>
          </p:cNvPr>
          <p:cNvSpPr txBox="1"/>
          <p:nvPr/>
        </p:nvSpPr>
        <p:spPr>
          <a:xfrm>
            <a:off x="5038724" y="3629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 Thuyền, bè là phương tiện đi lại chủ yếu.</a:t>
            </a:r>
            <a:endParaRPr lang="en-US" sz="2800" b="1" dirty="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A55C79B-F224-EE09-2DDE-6262E8E305A4}"/>
              </a:ext>
            </a:extLst>
          </p:cNvPr>
          <p:cNvSpPr txBox="1"/>
          <p:nvPr/>
        </p:nvSpPr>
        <p:spPr>
          <a:xfrm>
            <a:off x="5048249" y="4391025"/>
            <a:ext cx="6467475" cy="523220"/>
          </a:xfrm>
          <a:prstGeom prst="rect">
            <a:avLst/>
          </a:prstGeom>
          <a:noFill/>
        </p:spPr>
        <p:txBody>
          <a:bodyPr wrap="square" rtlCol="0">
            <a:spAutoFit/>
          </a:bodyPr>
          <a:lstStyle/>
          <a:p>
            <a:r>
              <a:rPr lang="vi-VN" sz="2800" b="1" dirty="0">
                <a:solidFill>
                  <a:srgbClr val="FF0000"/>
                </a:solidFill>
                <a:latin typeface="Calibri" panose="020F0502020204030204" pitchFamily="34" charset="0"/>
                <a:cs typeface="Calibri" panose="020F0502020204030204" pitchFamily="34" charset="0"/>
              </a:rPr>
              <a:t>Thờ cúng tổ tiên; thờ các vị thần tự nhiên.</a:t>
            </a:r>
            <a:endParaRPr lang="en-US" sz="2800" b="1" dirty="0">
              <a:solidFill>
                <a:srgbClr val="FF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A689A3A-BF64-5A58-3F33-C97315EB0AEF}"/>
              </a:ext>
            </a:extLst>
          </p:cNvPr>
          <p:cNvSpPr txBox="1"/>
          <p:nvPr/>
        </p:nvSpPr>
        <p:spPr>
          <a:xfrm>
            <a:off x="5133974" y="5232618"/>
            <a:ext cx="6467475" cy="830997"/>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 Nhuộm răng, ăn trầu, xăm mình,…</a:t>
            </a:r>
          </a:p>
          <a:p>
            <a:r>
              <a:rPr lang="vi-VN" sz="2400" b="1" dirty="0">
                <a:solidFill>
                  <a:srgbClr val="FF0000"/>
                </a:solidFill>
                <a:latin typeface="Calibri" panose="020F0502020204030204" pitchFamily="34" charset="0"/>
                <a:cs typeface="Calibri" panose="020F0502020204030204" pitchFamily="34" charset="0"/>
              </a:rPr>
              <a:t>- Hóa trang, nhảy múa,… trong các dịp lễ hội.</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56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barn(inVertical)">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barn(inVertical)">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barn(inVertical)">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504825" y="514350"/>
            <a:ext cx="11058525" cy="954107"/>
          </a:xfrm>
          <a:prstGeom prst="rect">
            <a:avLst/>
          </a:prstGeom>
          <a:noFill/>
        </p:spPr>
        <p:txBody>
          <a:bodyPr wrap="square" rtlCol="0">
            <a:spAutoFit/>
          </a:bodyPr>
          <a:lstStyle/>
          <a:p>
            <a:pPr lvl="0" algn="just"/>
            <a:r>
              <a:rPr lang="en-US" sz="2800" b="1" dirty="0">
                <a:solidFill>
                  <a:srgbClr val="002060"/>
                </a:solidFill>
                <a:latin typeface="Calibri" panose="020F0502020204030204" pitchFamily="34" charset="0"/>
                <a:cs typeface="Calibri" panose="020F0502020204030204" pitchFamily="34" charset="0"/>
              </a:rPr>
              <a:t>2. </a:t>
            </a:r>
            <a:r>
              <a:rPr lang="vi-VN" sz="2800" b="1" dirty="0">
                <a:solidFill>
                  <a:srgbClr val="002060"/>
                </a:solidFill>
                <a:latin typeface="Calibri" panose="020F0502020204030204" pitchFamily="34" charset="0"/>
                <a:cs typeface="Calibri" panose="020F0502020204030204" pitchFamily="34" charset="0"/>
              </a:rPr>
              <a:t>Giới thiệu một câu chuyện dân gian về đời sống của người Việt cổ. Câu chuyện đó giúp em biết điều gì về đời sống của con người thời kì đó?</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hánh Gióng | DJC - Thư viện số Hành trình Kim Cương">
            <a:extLst>
              <a:ext uri="{FF2B5EF4-FFF2-40B4-BE49-F238E27FC236}">
                <a16:creationId xmlns:a16="http://schemas.microsoft.com/office/drawing/2014/main" id="{15A30E58-6375-6C21-138C-F3F1EC70F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25" y="2180031"/>
            <a:ext cx="5772150" cy="3106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rầu Cau ❤️️Nội Dung Truyện Cổ Tích, Ý Nghĩa, Hình Ảnh">
            <a:extLst>
              <a:ext uri="{FF2B5EF4-FFF2-40B4-BE49-F238E27FC236}">
                <a16:creationId xmlns:a16="http://schemas.microsoft.com/office/drawing/2014/main" id="{AD7FC004-7F3D-C26A-1535-279F1060A1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7925" y="2171700"/>
            <a:ext cx="535305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32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ích Trầu Cau">
            <a:hlinkClick r:id="" action="ppaction://media"/>
            <a:extLst>
              <a:ext uri="{FF2B5EF4-FFF2-40B4-BE49-F238E27FC236}">
                <a16:creationId xmlns:a16="http://schemas.microsoft.com/office/drawing/2014/main" id="{367A563E-CDAB-B7BD-697B-0C301F9034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04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C824499E-0973-6890-EB26-60C4B08554DE}"/>
              </a:ext>
            </a:extLst>
          </p:cNvPr>
          <p:cNvPicPr>
            <a:picLocks noChangeAspect="1"/>
          </p:cNvPicPr>
          <p:nvPr/>
        </p:nvPicPr>
        <p:blipFill>
          <a:blip r:embed="rId6"/>
          <a:stretch>
            <a:fillRect/>
          </a:stretch>
        </p:blipFill>
        <p:spPr>
          <a:xfrm>
            <a:off x="5906130" y="3281382"/>
            <a:ext cx="2735467" cy="3576618"/>
          </a:xfrm>
          <a:prstGeom prst="rect">
            <a:avLst/>
          </a:prstGeom>
        </p:spPr>
      </p:pic>
      <p:pic>
        <p:nvPicPr>
          <p:cNvPr id="5" name="Graphic 11">
            <a:extLst>
              <a:ext uri="{FF2B5EF4-FFF2-40B4-BE49-F238E27FC236}">
                <a16:creationId xmlns:a16="http://schemas.microsoft.com/office/drawing/2014/main" id="{5C6808C5-1B7F-780C-6C92-32620ABD91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9585" y="3289286"/>
            <a:ext cx="2471307" cy="3560810"/>
          </a:xfrm>
          <a:prstGeom prst="rect">
            <a:avLst/>
          </a:prstGeom>
        </p:spPr>
      </p:pic>
      <p:grpSp>
        <p:nvGrpSpPr>
          <p:cNvPr id="13" name="Group 12">
            <a:extLst>
              <a:ext uri="{FF2B5EF4-FFF2-40B4-BE49-F238E27FC236}">
                <a16:creationId xmlns:a16="http://schemas.microsoft.com/office/drawing/2014/main" id="{5F90B8D6-DC6F-1CF4-9E3A-6A812FF37334}"/>
              </a:ext>
            </a:extLst>
          </p:cNvPr>
          <p:cNvGrpSpPr/>
          <p:nvPr/>
        </p:nvGrpSpPr>
        <p:grpSpPr>
          <a:xfrm>
            <a:off x="1171574" y="1057275"/>
            <a:ext cx="9782175" cy="1895475"/>
            <a:chOff x="2507810" y="1321258"/>
            <a:chExt cx="7170344" cy="1960124"/>
          </a:xfrm>
        </p:grpSpPr>
        <p:sp>
          <p:nvSpPr>
            <p:cNvPr id="15" name="Rounded Rectangle 3">
              <a:extLst>
                <a:ext uri="{FF2B5EF4-FFF2-40B4-BE49-F238E27FC236}">
                  <a16:creationId xmlns:a16="http://schemas.microsoft.com/office/drawing/2014/main" id="{35645FB9-119F-9C2D-0A4D-257FAA93FB17}"/>
                </a:ext>
              </a:extLst>
            </p:cNvPr>
            <p:cNvSpPr/>
            <p:nvPr/>
          </p:nvSpPr>
          <p:spPr>
            <a:xfrm>
              <a:off x="2507810" y="1321258"/>
              <a:ext cx="7170344" cy="1960124"/>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A961E43B-4B17-61EC-5C65-CD29E289B9D1}"/>
                </a:ext>
              </a:extLst>
            </p:cNvPr>
            <p:cNvSpPr txBox="1"/>
            <p:nvPr/>
          </p:nvSpPr>
          <p:spPr>
            <a:xfrm>
              <a:off x="2731229" y="1615701"/>
              <a:ext cx="6849180" cy="1368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 những câu chuyện đó, em biết điều gì về đời sống của người Việt cổ?</a:t>
              </a:r>
            </a:p>
          </p:txBody>
        </p:sp>
      </p:grpSp>
    </p:spTree>
    <p:extLst>
      <p:ext uri="{BB962C8B-B14F-4D97-AF65-F5344CB8AC3E}">
        <p14:creationId xmlns:p14="http://schemas.microsoft.com/office/powerpoint/2010/main" val="2863292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2B55D255-C2E9-E816-0062-304A3AB77395}"/>
              </a:ext>
            </a:extLst>
          </p:cNvPr>
          <p:cNvPicPr>
            <a:picLocks noChangeAspect="1"/>
          </p:cNvPicPr>
          <p:nvPr/>
        </p:nvPicPr>
        <p:blipFill>
          <a:blip r:embed="rId8"/>
          <a:stretch>
            <a:fillRect/>
          </a:stretch>
        </p:blipFill>
        <p:spPr>
          <a:xfrm>
            <a:off x="2694137" y="2033295"/>
            <a:ext cx="6803726" cy="2353260"/>
          </a:xfrm>
          <a:prstGeom prst="rect">
            <a:avLst/>
          </a:prstGeom>
        </p:spPr>
      </p:pic>
    </p:spTree>
    <p:extLst>
      <p:ext uri="{BB962C8B-B14F-4D97-AF65-F5344CB8AC3E}">
        <p14:creationId xmlns:p14="http://schemas.microsoft.com/office/powerpoint/2010/main" val="36420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002226F-92CD-887A-8691-ACE95080980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977444"/>
            <a:ext cx="2825191" cy="5063817"/>
          </a:xfrm>
          <a:prstGeom prst="rect">
            <a:avLst/>
          </a:prstGeom>
        </p:spPr>
      </p:pic>
      <p:grpSp>
        <p:nvGrpSpPr>
          <p:cNvPr id="3" name="Group 2">
            <a:extLst>
              <a:ext uri="{FF2B5EF4-FFF2-40B4-BE49-F238E27FC236}">
                <a16:creationId xmlns:a16="http://schemas.microsoft.com/office/drawing/2014/main" id="{40DFA6D6-3B8B-53B5-1E8D-FC04B92BF706}"/>
              </a:ext>
            </a:extLst>
          </p:cNvPr>
          <p:cNvGrpSpPr/>
          <p:nvPr/>
        </p:nvGrpSpPr>
        <p:grpSpPr>
          <a:xfrm>
            <a:off x="2400300" y="887313"/>
            <a:ext cx="8620125" cy="1551087"/>
            <a:chOff x="761086" y="2533919"/>
            <a:chExt cx="10520907" cy="1955449"/>
          </a:xfrm>
        </p:grpSpPr>
        <p:grpSp>
          <p:nvGrpSpPr>
            <p:cNvPr id="9" name="Group 8">
              <a:extLst>
                <a:ext uri="{FF2B5EF4-FFF2-40B4-BE49-F238E27FC236}">
                  <a16:creationId xmlns:a16="http://schemas.microsoft.com/office/drawing/2014/main" id="{4A081A7D-4936-1297-AFD7-9A77CEEE8C3E}"/>
                </a:ext>
              </a:extLst>
            </p:cNvPr>
            <p:cNvGrpSpPr/>
            <p:nvPr/>
          </p:nvGrpSpPr>
          <p:grpSpPr>
            <a:xfrm>
              <a:off x="1062408" y="2540001"/>
              <a:ext cx="10219585" cy="1949367"/>
              <a:chOff x="986208" y="774700"/>
              <a:chExt cx="10219585" cy="5533688"/>
            </a:xfrm>
          </p:grpSpPr>
          <p:grpSp>
            <p:nvGrpSpPr>
              <p:cNvPr id="18" name="Group 17">
                <a:extLst>
                  <a:ext uri="{FF2B5EF4-FFF2-40B4-BE49-F238E27FC236}">
                    <a16:creationId xmlns:a16="http://schemas.microsoft.com/office/drawing/2014/main" id="{A16FD8A1-A15E-6784-87A5-2A813ECF5FA0}"/>
                  </a:ext>
                </a:extLst>
              </p:cNvPr>
              <p:cNvGrpSpPr/>
              <p:nvPr/>
            </p:nvGrpSpPr>
            <p:grpSpPr>
              <a:xfrm>
                <a:off x="986208" y="774700"/>
                <a:ext cx="10219585" cy="5533688"/>
                <a:chOff x="986208" y="774700"/>
                <a:chExt cx="10219585" cy="5533688"/>
              </a:xfrm>
            </p:grpSpPr>
            <p:sp>
              <p:nvSpPr>
                <p:cNvPr id="20" name="Rectangle: Rounded Corners 19">
                  <a:extLst>
                    <a:ext uri="{FF2B5EF4-FFF2-40B4-BE49-F238E27FC236}">
                      <a16:creationId xmlns:a16="http://schemas.microsoft.com/office/drawing/2014/main" id="{9B793669-9856-6A8E-FEF7-2A8B0C85B853}"/>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C4A871C-3A4F-27F4-26DE-D50E581232B4}"/>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a:extLst>
                  <a:ext uri="{FF2B5EF4-FFF2-40B4-BE49-F238E27FC236}">
                    <a16:creationId xmlns:a16="http://schemas.microsoft.com/office/drawing/2014/main" id="{17293A14-72C5-D803-3C06-ABD2EF25342C}"/>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12" name="Picture 2" descr="Dấu chấm hỏi png | PNGEgg">
              <a:extLst>
                <a:ext uri="{FF2B5EF4-FFF2-40B4-BE49-F238E27FC236}">
                  <a16:creationId xmlns:a16="http://schemas.microsoft.com/office/drawing/2014/main" id="{09AB6F3D-72C6-E5B4-9B39-EF573E5100C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E11762C-648C-000F-4506-B5B397901862}"/>
                </a:ext>
              </a:extLst>
            </p:cNvPr>
            <p:cNvSpPr/>
            <p:nvPr/>
          </p:nvSpPr>
          <p:spPr>
            <a:xfrm>
              <a:off x="2288520" y="2533919"/>
              <a:ext cx="8842344" cy="174605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Em hãy tìm hiểu và kể tên một số phong tục tập quán của người Việt cổ còn được lưu giữ đến ngày nay?</a:t>
              </a:r>
              <a:endParaRPr lang="en-US" sz="28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360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5">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6">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7">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8">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9">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19" name="椭圆 18">
            <a:extLst>
              <a:ext uri="{FF2B5EF4-FFF2-40B4-BE49-F238E27FC236}">
                <a16:creationId xmlns:a16="http://schemas.microsoft.com/office/drawing/2014/main" id="{3DF09ABE-8F43-481A-B98D-D44D831CF26A}"/>
              </a:ext>
            </a:extLst>
          </p:cNvPr>
          <p:cNvSpPr/>
          <p:nvPr/>
        </p:nvSpPr>
        <p:spPr>
          <a:xfrm>
            <a:off x="3065837"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id="{601E009F-5C54-475F-B1F3-98ADFB9FB689}"/>
              </a:ext>
            </a:extLst>
          </p:cNvPr>
          <p:cNvSpPr/>
          <p:nvPr/>
        </p:nvSpPr>
        <p:spPr>
          <a:xfrm>
            <a:off x="3209925" y="785316"/>
            <a:ext cx="5686425" cy="3758128"/>
          </a:xfrm>
          <a:prstGeom prst="ellipse">
            <a:avLst/>
          </a:prstGeom>
          <a:noFill/>
          <a:ln>
            <a:solidFill>
              <a:srgbClr val="0071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5c9d544a40c93">
            <a:hlinkClick r:id="" action="ppaction://media"/>
            <a:extLst>
              <a:ext uri="{FF2B5EF4-FFF2-40B4-BE49-F238E27FC236}">
                <a16:creationId xmlns:a16="http://schemas.microsoft.com/office/drawing/2014/main" id="{DD7B9A83-00F8-41F1-AA61-F0FB8A3BB94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858000"/>
            <a:ext cx="487363" cy="487363"/>
          </a:xfrm>
          <a:prstGeom prst="rect">
            <a:avLst/>
          </a:prstGeom>
        </p:spPr>
      </p:pic>
      <p:pic>
        <p:nvPicPr>
          <p:cNvPr id="12" name="Picture 11">
            <a:extLst>
              <a:ext uri="{FF2B5EF4-FFF2-40B4-BE49-F238E27FC236}">
                <a16:creationId xmlns:a16="http://schemas.microsoft.com/office/drawing/2014/main" id="{0C833C36-D7F5-0EC7-A91D-733651EBBCEF}"/>
              </a:ext>
            </a:extLst>
          </p:cNvPr>
          <p:cNvPicPr>
            <a:picLocks noChangeAspect="1"/>
          </p:cNvPicPr>
          <p:nvPr/>
        </p:nvPicPr>
        <p:blipFill>
          <a:blip r:embed="rId11"/>
          <a:stretch>
            <a:fillRect/>
          </a:stretch>
        </p:blipFill>
        <p:spPr>
          <a:xfrm>
            <a:off x="4057858" y="1559319"/>
            <a:ext cx="3981033" cy="2615411"/>
          </a:xfrm>
          <a:prstGeom prst="rect">
            <a:avLst/>
          </a:prstGeom>
        </p:spPr>
      </p:pic>
    </p:spTree>
    <p:extLst>
      <p:ext uri="{BB962C8B-B14F-4D97-AF65-F5344CB8AC3E}">
        <p14:creationId xmlns:p14="http://schemas.microsoft.com/office/powerpoint/2010/main" val="306505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098" name="Picture 2" descr="Thờ cúng tổ tiên – Nét đẹp văn hóa của người Việt Nam">
            <a:extLst>
              <a:ext uri="{FF2B5EF4-FFF2-40B4-BE49-F238E27FC236}">
                <a16:creationId xmlns:a16="http://schemas.microsoft.com/office/drawing/2014/main" id="{4E8FAD01-0997-EF04-7A15-D3BDFF60A7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4" y="976313"/>
            <a:ext cx="5529261" cy="355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40BABE-7F51-8AC4-9857-802AD84AAE06}"/>
              </a:ext>
            </a:extLst>
          </p:cNvPr>
          <p:cNvSpPr txBox="1"/>
          <p:nvPr/>
        </p:nvSpPr>
        <p:spPr>
          <a:xfrm>
            <a:off x="876300" y="4657725"/>
            <a:ext cx="5162550" cy="584775"/>
          </a:xfrm>
          <a:prstGeom prst="rect">
            <a:avLst/>
          </a:prstGeom>
          <a:noFill/>
        </p:spPr>
        <p:txBody>
          <a:bodyPr wrap="square" rtlCol="0">
            <a:spAutoFit/>
          </a:bodyPr>
          <a:lstStyle/>
          <a:p>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Tín ngưỡng thờ cúng tổ tiên</a:t>
            </a:r>
            <a:endParaRPr lang="en-US" sz="3200" b="1" dirty="0">
              <a:solidFill>
                <a:srgbClr val="FF0000"/>
              </a:solidFill>
              <a:latin typeface="Calibri" panose="020F0502020204030204" pitchFamily="34" charset="0"/>
              <a:cs typeface="Calibri" panose="020F0502020204030204" pitchFamily="34" charset="0"/>
            </a:endParaRPr>
          </a:p>
        </p:txBody>
      </p:sp>
      <p:pic>
        <p:nvPicPr>
          <p:cNvPr id="4100" name="Picture 4" descr="Người Thái ăn trầu">
            <a:extLst>
              <a:ext uri="{FF2B5EF4-FFF2-40B4-BE49-F238E27FC236}">
                <a16:creationId xmlns:a16="http://schemas.microsoft.com/office/drawing/2014/main" id="{C589CCF9-1631-050D-2A02-1884C5816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1033463"/>
            <a:ext cx="4762500" cy="3509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79073C-BD96-F89C-6986-95E4C784B3EA}"/>
              </a:ext>
            </a:extLst>
          </p:cNvPr>
          <p:cNvSpPr txBox="1"/>
          <p:nvPr/>
        </p:nvSpPr>
        <p:spPr>
          <a:xfrm>
            <a:off x="6467475" y="4581525"/>
            <a:ext cx="5162550" cy="646331"/>
          </a:xfrm>
          <a:prstGeom prst="rect">
            <a:avLst/>
          </a:prstGeom>
          <a:noFill/>
        </p:spPr>
        <p:txBody>
          <a:bodyPr wrap="square" rtlCol="0">
            <a:spAutoFit/>
          </a:bodyPr>
          <a:lstStyle/>
          <a:p>
            <a:pPr algn="ctr"/>
            <a:r>
              <a:rPr lang="nl-NL"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Tục ăn trầu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89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170" name="Picture 2" descr="Tục gói bánh chưng bánh giầy của người Việt vào ngày Tết như thế nào?">
            <a:extLst>
              <a:ext uri="{FF2B5EF4-FFF2-40B4-BE49-F238E27FC236}">
                <a16:creationId xmlns:a16="http://schemas.microsoft.com/office/drawing/2014/main" id="{492B8B73-2501-10FC-2420-90D4785FA0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425" y="966789"/>
            <a:ext cx="5629835" cy="37385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A6751-8E4C-6376-3E42-C4500351B65C}"/>
              </a:ext>
            </a:extLst>
          </p:cNvPr>
          <p:cNvSpPr txBox="1"/>
          <p:nvPr/>
        </p:nvSpPr>
        <p:spPr>
          <a:xfrm>
            <a:off x="704850" y="4924425"/>
            <a:ext cx="538162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vi-VN" sz="32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ục gói bánh chưng, bánh giầy</a:t>
            </a:r>
            <a:endParaRPr lang="en-US" sz="3200" b="1" dirty="0">
              <a:solidFill>
                <a:srgbClr val="FF0000"/>
              </a:solidFill>
              <a:latin typeface="Calibri" panose="020F0502020204030204" pitchFamily="34" charset="0"/>
              <a:cs typeface="Calibri" panose="020F0502020204030204" pitchFamily="34" charset="0"/>
            </a:endParaRPr>
          </a:p>
        </p:txBody>
      </p:sp>
      <p:pic>
        <p:nvPicPr>
          <p:cNvPr id="7172" name="Picture 4" descr="Giữ gìn và kế thừa kiến trúc nhà sàn dân tộc Thái - DecoENPA">
            <a:extLst>
              <a:ext uri="{FF2B5EF4-FFF2-40B4-BE49-F238E27FC236}">
                <a16:creationId xmlns:a16="http://schemas.microsoft.com/office/drawing/2014/main" id="{458DD1FF-6A58-0A5B-78AF-550816C38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249" y="983456"/>
            <a:ext cx="5153025" cy="3712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9A9CE3-9974-9252-18E2-285BB3215B1D}"/>
              </a:ext>
            </a:extLst>
          </p:cNvPr>
          <p:cNvSpPr txBox="1"/>
          <p:nvPr/>
        </p:nvSpPr>
        <p:spPr>
          <a:xfrm>
            <a:off x="6648450" y="4886325"/>
            <a:ext cx="53816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sàn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04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2"/>
                                        </p:tgtEl>
                                        <p:attrNameLst>
                                          <p:attrName>style.visibility</p:attrName>
                                        </p:attrNameLst>
                                      </p:cBhvr>
                                      <p:to>
                                        <p:strVal val="visible"/>
                                      </p:to>
                                    </p:set>
                                    <p:animEffect transition="in" filter="fade">
                                      <p:cBhvr>
                                        <p:cTn id="24" dur="1000"/>
                                        <p:tgtEl>
                                          <p:spTgt spid="7172"/>
                                        </p:tgtEl>
                                      </p:cBhvr>
                                    </p:animEffect>
                                    <p:anim calcmode="lin" valueType="num">
                                      <p:cBhvr>
                                        <p:cTn id="25" dur="1000" fill="hold"/>
                                        <p:tgtEl>
                                          <p:spTgt spid="7172"/>
                                        </p:tgtEl>
                                        <p:attrNameLst>
                                          <p:attrName>ppt_x</p:attrName>
                                        </p:attrNameLst>
                                      </p:cBhvr>
                                      <p:tavLst>
                                        <p:tav tm="0">
                                          <p:val>
                                            <p:strVal val="#ppt_x"/>
                                          </p:val>
                                        </p:tav>
                                        <p:tav tm="100000">
                                          <p:val>
                                            <p:strVal val="#ppt_x"/>
                                          </p:val>
                                        </p:tav>
                                      </p:tavLst>
                                    </p:anim>
                                    <p:anim calcmode="lin" valueType="num">
                                      <p:cBhvr>
                                        <p:cTn id="26"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sp>
        <p:nvSpPr>
          <p:cNvPr id="2" name="Rectangle: Rounded Corners 1">
            <a:extLst>
              <a:ext uri="{FF2B5EF4-FFF2-40B4-BE49-F238E27FC236}">
                <a16:creationId xmlns:a16="http://schemas.microsoft.com/office/drawing/2014/main" id="{8B2C5676-2CA9-6B8A-9448-5DD20C3F861A}"/>
              </a:ext>
            </a:extLst>
          </p:cNvPr>
          <p:cNvSpPr/>
          <p:nvPr/>
        </p:nvSpPr>
        <p:spPr>
          <a:xfrm>
            <a:off x="2009775" y="1371600"/>
            <a:ext cx="8724900" cy="36010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B050"/>
              </a:solidFill>
              <a:effectLst/>
              <a:uLnTx/>
              <a:uFillTx/>
              <a:latin typeface="Calibri" panose="020F0502020204030204"/>
              <a:ea typeface="Calibri" panose="020F0502020204030204" pitchFamily="34" charset="0"/>
              <a:cs typeface="+mn-cs"/>
            </a:endParaRPr>
          </a:p>
        </p:txBody>
      </p:sp>
      <p:pic>
        <p:nvPicPr>
          <p:cNvPr id="3" name="Picture 2">
            <a:extLst>
              <a:ext uri="{FF2B5EF4-FFF2-40B4-BE49-F238E27FC236}">
                <a16:creationId xmlns:a16="http://schemas.microsoft.com/office/drawing/2014/main" id="{479F16F2-3663-20C8-CBD3-5931057D3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5" name="Picture 4">
            <a:extLst>
              <a:ext uri="{FF2B5EF4-FFF2-40B4-BE49-F238E27FC236}">
                <a16:creationId xmlns:a16="http://schemas.microsoft.com/office/drawing/2014/main" id="{6AE9BDF2-4EF6-82C1-5AB9-6169E5FCA5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74" t="1982" r="-1031" b="-1982"/>
          <a:stretch/>
        </p:blipFill>
        <p:spPr>
          <a:xfrm>
            <a:off x="644404" y="3012643"/>
            <a:ext cx="2153958" cy="3845357"/>
          </a:xfrm>
          <a:prstGeom prst="rect">
            <a:avLst/>
          </a:prstGeom>
        </p:spPr>
      </p:pic>
      <p:pic>
        <p:nvPicPr>
          <p:cNvPr id="13" name="Picture 12">
            <a:extLst>
              <a:ext uri="{FF2B5EF4-FFF2-40B4-BE49-F238E27FC236}">
                <a16:creationId xmlns:a16="http://schemas.microsoft.com/office/drawing/2014/main" id="{890CF904-DC8D-6324-3591-E96BC1DCD9AB}"/>
              </a:ext>
            </a:extLst>
          </p:cNvPr>
          <p:cNvPicPr>
            <a:picLocks noChangeAspect="1"/>
          </p:cNvPicPr>
          <p:nvPr/>
        </p:nvPicPr>
        <p:blipFill>
          <a:blip r:embed="rId8"/>
          <a:stretch>
            <a:fillRect/>
          </a:stretch>
        </p:blipFill>
        <p:spPr>
          <a:xfrm>
            <a:off x="4955606" y="1273106"/>
            <a:ext cx="3078747" cy="1457070"/>
          </a:xfrm>
          <a:prstGeom prst="rect">
            <a:avLst/>
          </a:prstGeom>
        </p:spPr>
      </p:pic>
      <p:sp>
        <p:nvSpPr>
          <p:cNvPr id="15" name="TextBox 14">
            <a:extLst>
              <a:ext uri="{FF2B5EF4-FFF2-40B4-BE49-F238E27FC236}">
                <a16:creationId xmlns:a16="http://schemas.microsoft.com/office/drawing/2014/main" id="{DBC4E46E-7F6A-C64B-03C4-51E4C539A42C}"/>
              </a:ext>
            </a:extLst>
          </p:cNvPr>
          <p:cNvSpPr txBox="1"/>
          <p:nvPr/>
        </p:nvSpPr>
        <p:spPr>
          <a:xfrm>
            <a:off x="3257550" y="2609636"/>
            <a:ext cx="6543996" cy="1200329"/>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solidFill>
                  <a:srgbClr val="002060"/>
                </a:solidFill>
                <a:latin typeface="Cambria" panose="02040503050406030204" pitchFamily="18" charset="0"/>
                <a:ea typeface="Cambria" panose="02040503050406030204" pitchFamily="18" charset="0"/>
              </a:rPr>
              <a:t>Ôn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nội</a:t>
            </a:r>
            <a:r>
              <a:rPr lang="en-US" sz="3600" b="1" dirty="0">
                <a:solidFill>
                  <a:srgbClr val="002060"/>
                </a:solidFill>
                <a:latin typeface="Cambria" panose="02040503050406030204" pitchFamily="18" charset="0"/>
                <a:ea typeface="Cambria" panose="02040503050406030204" pitchFamily="18" charset="0"/>
              </a:rPr>
              <a:t> dung </a:t>
            </a:r>
            <a:r>
              <a:rPr lang="en-US" sz="3600" b="1" dirty="0" err="1">
                <a:solidFill>
                  <a:srgbClr val="002060"/>
                </a:solidFill>
                <a:latin typeface="Cambria" panose="02040503050406030204" pitchFamily="18" charset="0"/>
                <a:ea typeface="Cambria" panose="02040503050406030204" pitchFamily="18" charset="0"/>
              </a:rPr>
              <a:t>bài</a:t>
            </a:r>
            <a:endParaRPr lang="en-US" sz="3600" b="1" dirty="0">
              <a:solidFill>
                <a:srgbClr val="002060"/>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bài</a:t>
            </a:r>
            <a:r>
              <a:rPr lang="en-US" sz="3600" b="1" dirty="0">
                <a:solidFill>
                  <a:srgbClr val="002060"/>
                </a:solidFill>
                <a:latin typeface="Cambria" panose="02040503050406030204" pitchFamily="18" charset="0"/>
                <a:ea typeface="Cambria" panose="02040503050406030204" pitchFamily="18" charset="0"/>
              </a:rPr>
              <a:t> 12</a:t>
            </a:r>
          </a:p>
        </p:txBody>
      </p:sp>
    </p:spTree>
    <p:extLst>
      <p:ext uri="{BB962C8B-B14F-4D97-AF65-F5344CB8AC3E}">
        <p14:creationId xmlns:p14="http://schemas.microsoft.com/office/powerpoint/2010/main" val="400765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7">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 name="Rectangle: Rounded Corners 1">
            <a:extLst>
              <a:ext uri="{FF2B5EF4-FFF2-40B4-BE49-F238E27FC236}">
                <a16:creationId xmlns:a16="http://schemas.microsoft.com/office/drawing/2014/main" id="{150046D3-A161-2EA3-40BD-94391F947EAB}"/>
              </a:ext>
            </a:extLst>
          </p:cNvPr>
          <p:cNvSpPr/>
          <p:nvPr/>
        </p:nvSpPr>
        <p:spPr>
          <a:xfrm>
            <a:off x="1590675" y="81915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D7DA72-ECE7-015E-4535-47907A887B6F}"/>
              </a:ext>
            </a:extLst>
          </p:cNvPr>
          <p:cNvPicPr>
            <a:picLocks noChangeAspect="1"/>
          </p:cNvPicPr>
          <p:nvPr/>
        </p:nvPicPr>
        <p:blipFill>
          <a:blip r:embed="rId8"/>
          <a:stretch>
            <a:fillRect/>
          </a:stretch>
        </p:blipFill>
        <p:spPr>
          <a:xfrm>
            <a:off x="580560" y="1126326"/>
            <a:ext cx="10729890" cy="3779848"/>
          </a:xfrm>
          <a:prstGeom prst="rect">
            <a:avLst/>
          </a:prstGeom>
        </p:spPr>
      </p:pic>
    </p:spTree>
    <p:extLst>
      <p:ext uri="{BB962C8B-B14F-4D97-AF65-F5344CB8AC3E}">
        <p14:creationId xmlns:p14="http://schemas.microsoft.com/office/powerpoint/2010/main" val="227255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1+#ppt_w/2"/>
                                          </p:val>
                                        </p:tav>
                                        <p:tav tm="100000">
                                          <p:val>
                                            <p:strVal val="#ppt_x"/>
                                          </p:val>
                                        </p:tav>
                                      </p:tavLst>
                                    </p:anim>
                                    <p:anim calcmode="lin" valueType="num">
                                      <p:cBhvr additive="base">
                                        <p:cTn id="17" dur="1000" fill="hold"/>
                                        <p:tgtEl>
                                          <p:spTgt spid="15"/>
                                        </p:tgtEl>
                                        <p:attrNameLst>
                                          <p:attrName>ppt_y</p:attrName>
                                        </p:attrNameLst>
                                      </p:cBhvr>
                                      <p:tavLst>
                                        <p:tav tm="0">
                                          <p:val>
                                            <p:strVal val="#ppt_y"/>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nodeType="withEffect">
                                  <p:stCondLst>
                                    <p:cond delay="2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6001777" y="39220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322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3"/>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4"/>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390447" y="2443358"/>
            <a:ext cx="435138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Hồng</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bắt</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5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7222363" y="1316736"/>
            <a:ext cx="4627011" cy="1716385"/>
            <a:chOff x="7349021" y="2594357"/>
            <a:chExt cx="4627011"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Trung </a:t>
              </a: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Quốc</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6"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7"/>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72718" y="1553580"/>
            <a:ext cx="4347158" cy="3477875"/>
          </a:xfrm>
          <a:prstGeom prst="rect">
            <a:avLst/>
          </a:prstGeom>
          <a:noFill/>
        </p:spPr>
        <p:txBody>
          <a:bodyPr wrap="square" rtlCol="0">
            <a:spAutoFit/>
          </a:bodyPr>
          <a:lstStyle/>
          <a:p>
            <a:pPr lvl="0" algn="ctr">
              <a:defRPr/>
            </a:pPr>
            <a:r>
              <a:rPr lang="vi-VN" sz="4400" b="1" dirty="0">
                <a:solidFill>
                  <a:prstClr val="black"/>
                </a:solidFill>
              </a:rPr>
              <a:t>Sông Hồng chảy qua những tỉnh, thành phố nào ở nước ta?</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3987" cy="1716385"/>
            <a:chOff x="7349021" y="2594357"/>
            <a:chExt cx="4623987"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407568" y="2789987"/>
              <a:ext cx="44732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ea typeface="Times New Roman" panose="02020603050405020304" pitchFamily="18" charset="0"/>
                  <a:cs typeface="Times New Roman" panose="02020603050405020304" pitchFamily="18" charset="0"/>
                </a:rPr>
                <a:t>Tỉnh Lào Cai, Thái Bình và Nam Định</a:t>
              </a:r>
              <a:endParaRPr kumimoji="0" lang="vi-VN" sz="8000" b="1" i="0" u="none" strike="noStrike" kern="1200" cap="none" spc="0" normalizeH="0" baseline="0" noProof="0" dirty="0">
                <a:ln>
                  <a:noFill/>
                </a:ln>
                <a:solidFill>
                  <a:srgbClr val="FF0000"/>
                </a:solidFill>
                <a:effectLst/>
                <a:uLnTx/>
                <a:uFillTx/>
                <a:cs typeface="Times New Roman" panose="02020603050405020304" pitchFamily="18" charset="0"/>
              </a:endParaRPr>
            </a:p>
          </p:txBody>
        </p:sp>
      </p:grpSp>
    </p:spTree>
    <p:extLst>
      <p:ext uri="{BB962C8B-B14F-4D97-AF65-F5344CB8AC3E}">
        <p14:creationId xmlns:p14="http://schemas.microsoft.com/office/powerpoint/2010/main" val="42215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172705"/>
            <a:ext cx="4617617" cy="2123658"/>
          </a:xfrm>
          <a:prstGeom prst="rect">
            <a:avLst/>
          </a:prstGeom>
          <a:noFill/>
        </p:spPr>
        <p:txBody>
          <a:bodyPr wrap="square" rtlCol="0">
            <a:spAutoFit/>
          </a:bodyPr>
          <a:lstStyle/>
          <a:p>
            <a:pPr lvl="0" algn="ctr">
              <a:defRPr/>
            </a:pPr>
            <a:r>
              <a:rPr lang="vi-VN" sz="4400" b="1" dirty="0">
                <a:solidFill>
                  <a:prstClr val="black"/>
                </a:solidFill>
              </a:rPr>
              <a:t>Đứng đầu nhà nước Văn Lang là ai?</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1316736"/>
            <a:ext cx="4627011" cy="1716385"/>
            <a:chOff x="7349021" y="2594357"/>
            <a:chExt cx="4627011" cy="1716385"/>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2594357"/>
              <a:ext cx="4623987" cy="171638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3047162"/>
              <a:ext cx="447321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8C1D1C"/>
                  </a:solidFill>
                  <a:effectLst/>
                  <a:uLnTx/>
                  <a:uFillTx/>
                  <a:latin typeface="Arial" panose="020B0604020202020204" pitchFamily="34" charset="0"/>
                  <a:ea typeface="+mn-ea"/>
                  <a:cs typeface="Arial" panose="020B0604020202020204" pitchFamily="34" charset="0"/>
                </a:rPr>
                <a:t>Hùng</a:t>
              </a:r>
              <a:r>
                <a:rPr kumimoji="0" lang="en-US"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a:ln>
                    <a:noFill/>
                  </a:ln>
                  <a:solidFill>
                    <a:srgbClr val="8C1D1C"/>
                  </a:solidFill>
                  <a:effectLst/>
                  <a:uLnTx/>
                  <a:uFillTx/>
                  <a:latin typeface="Arial" panose="020B0604020202020204" pitchFamily="34" charset="0"/>
                  <a:ea typeface="+mn-ea"/>
                  <a:cs typeface="Arial" panose="020B0604020202020204" pitchFamily="34" charset="0"/>
                </a:rPr>
                <a:t>Vương</a:t>
              </a:r>
              <a:endParaRPr kumimoji="0" lang="vi-VN" sz="4400" b="1" i="0" u="none" strike="noStrike" kern="1200" cap="none" spc="0" normalizeH="0" baseline="0" noProof="0" dirty="0">
                <a:ln>
                  <a:noFill/>
                </a:ln>
                <a:solidFill>
                  <a:srgbClr val="8C1D1C"/>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2566884" y="1924552"/>
            <a:ext cx="7057534" cy="232472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TextBox 1">
            <a:extLst>
              <a:ext uri="{FF2B5EF4-FFF2-40B4-BE49-F238E27FC236}">
                <a16:creationId xmlns:a16="http://schemas.microsoft.com/office/drawing/2014/main" id="{3CF64E2E-5C62-B23C-89B0-4FE0F2828CE5}"/>
              </a:ext>
            </a:extLst>
          </p:cNvPr>
          <p:cNvSpPr txBox="1"/>
          <p:nvPr/>
        </p:nvSpPr>
        <p:spPr>
          <a:xfrm>
            <a:off x="3190875" y="2266950"/>
            <a:ext cx="6219825" cy="1446550"/>
          </a:xfrm>
          <a:prstGeom prst="rect">
            <a:avLst/>
          </a:prstGeom>
          <a:noFill/>
        </p:spPr>
        <p:txBody>
          <a:bodyPr wrap="square" rtlCol="0">
            <a:spAutoFit/>
          </a:bodyPr>
          <a:lstStyle/>
          <a:p>
            <a:r>
              <a:rPr lang="en-US" sz="8800" dirty="0">
                <a:solidFill>
                  <a:srgbClr val="C00000"/>
                </a:solidFill>
                <a:latin typeface="#9Slide03 AmpleSoft Bold" panose="02000000000000000000" pitchFamily="2" charset="0"/>
              </a:rPr>
              <a:t>KHÁM PHÁ</a:t>
            </a:r>
          </a:p>
        </p:txBody>
      </p:sp>
    </p:spTree>
    <p:extLst>
      <p:ext uri="{BB962C8B-B14F-4D97-AF65-F5344CB8AC3E}">
        <p14:creationId xmlns:p14="http://schemas.microsoft.com/office/powerpoint/2010/main" val="297944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a:extLst>
              <a:ext uri="{28A0092B-C50C-407E-A947-70E740481C1C}">
                <a14:useLocalDpi xmlns:a14="http://schemas.microsoft.com/office/drawing/2010/main" val="0"/>
              </a:ext>
            </a:extLst>
          </a:blip>
          <a:srcRect l="19194" t="12827" r="50000" b="69958"/>
          <a:stretch/>
        </p:blipFill>
        <p:spPr>
          <a:xfrm>
            <a:off x="8940616" y="244315"/>
            <a:ext cx="2612753" cy="2190417"/>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813561" y="1143001"/>
            <a:ext cx="8564879" cy="4756450"/>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a:extLst>
              <a:ext uri="{28A0092B-C50C-407E-A947-70E740481C1C}">
                <a14:useLocalDpi xmlns:a14="http://schemas.microsoft.com/office/drawing/2010/main" val="0"/>
              </a:ext>
            </a:extLst>
          </a:blip>
          <a:srcRect l="39450" t="71730" b="7848"/>
          <a:stretch/>
        </p:blipFill>
        <p:spPr>
          <a:xfrm>
            <a:off x="8259275" y="4357869"/>
            <a:ext cx="3294094" cy="1666754"/>
          </a:xfrm>
          <a:prstGeom prst="rect">
            <a:avLst/>
          </a:prstGeom>
        </p:spPr>
      </p:pic>
      <p:sp>
        <p:nvSpPr>
          <p:cNvPr id="2" name="TextBox 1">
            <a:extLst>
              <a:ext uri="{FF2B5EF4-FFF2-40B4-BE49-F238E27FC236}">
                <a16:creationId xmlns:a16="http://schemas.microsoft.com/office/drawing/2014/main" id="{3F317932-1AC1-A2C0-393E-576E338BE8D5}"/>
              </a:ext>
            </a:extLst>
          </p:cNvPr>
          <p:cNvSpPr txBox="1"/>
          <p:nvPr/>
        </p:nvSpPr>
        <p:spPr>
          <a:xfrm>
            <a:off x="2476500" y="2105025"/>
            <a:ext cx="7477125" cy="2123658"/>
          </a:xfrm>
          <a:prstGeom prst="rect">
            <a:avLst/>
          </a:prstGeom>
          <a:noFill/>
        </p:spPr>
        <p:txBody>
          <a:bodyPr wrap="square" rtlCol="0">
            <a:spAutoFit/>
          </a:bodyPr>
          <a:lstStyle/>
          <a:p>
            <a:pPr algn="ctr"/>
            <a:r>
              <a:rPr lang="nl-NL" sz="4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3. Tìm hiểu và đề xuất biện pháp góp phần giữ gìn và phát huy giá trị của sông Hồng </a:t>
            </a:r>
            <a:endParaRPr lang="en-US" sz="4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253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a:stretch/>
        </p:blipFill>
        <p:spPr>
          <a:xfrm>
            <a:off x="-1" y="-1"/>
            <a:ext cx="3049290" cy="68580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049290" y="-1"/>
            <a:ext cx="4571355" cy="68580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645" y="-1"/>
            <a:ext cx="4571355" cy="68580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a:off x="6099277" y="2894029"/>
            <a:ext cx="6092724" cy="3963971"/>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a:extLst>
              <a:ext uri="{28A0092B-C50C-407E-A947-70E740481C1C}">
                <a14:useLocalDpi xmlns:a14="http://schemas.microsoft.com/office/drawing/2010/main" val="0"/>
              </a:ext>
            </a:extLst>
          </a:blip>
          <a:srcRect t="56632"/>
          <a:stretch/>
        </p:blipFill>
        <p:spPr>
          <a:xfrm flipH="1">
            <a:off x="0" y="2894028"/>
            <a:ext cx="6099277" cy="3963971"/>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a:extLst>
              <a:ext uri="{28A0092B-C50C-407E-A947-70E740481C1C}">
                <a14:useLocalDpi xmlns:a14="http://schemas.microsoft.com/office/drawing/2010/main" val="0"/>
              </a:ext>
            </a:extLst>
          </a:blip>
          <a:srcRect r="60297" b="77553"/>
          <a:stretch/>
        </p:blipFill>
        <p:spPr>
          <a:xfrm>
            <a:off x="0" y="-1"/>
            <a:ext cx="2870522" cy="2434733"/>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a:extLst>
              <a:ext uri="{28A0092B-C50C-407E-A947-70E740481C1C}">
                <a14:useLocalDpi xmlns:a14="http://schemas.microsoft.com/office/drawing/2010/main" val="0"/>
              </a:ext>
            </a:extLst>
          </a:blip>
          <a:srcRect l="39450" t="71730" b="7848"/>
          <a:stretch/>
        </p:blipFill>
        <p:spPr>
          <a:xfrm>
            <a:off x="1158136" y="4357869"/>
            <a:ext cx="3294094" cy="1666754"/>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238126" y="390524"/>
            <a:ext cx="11658600" cy="6086475"/>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7B678BE8-E42E-50A9-6129-983CC8248A19}"/>
              </a:ext>
            </a:extLst>
          </p:cNvPr>
          <p:cNvSpPr txBox="1"/>
          <p:nvPr/>
        </p:nvSpPr>
        <p:spPr>
          <a:xfrm>
            <a:off x="676275" y="514350"/>
            <a:ext cx="10887075" cy="954107"/>
          </a:xfrm>
          <a:prstGeom prst="rect">
            <a:avLst/>
          </a:prstGeom>
          <a:noFill/>
        </p:spPr>
        <p:txBody>
          <a:bodyPr wrap="square" rtlCol="0">
            <a:spAutoFit/>
          </a:bodyPr>
          <a:lstStyle/>
          <a:p>
            <a:pPr algn="just"/>
            <a:r>
              <a:rPr lang="en-US" sz="2800" b="1" i="0" dirty="0">
                <a:solidFill>
                  <a:srgbClr val="002060"/>
                </a:solidFill>
                <a:effectLst/>
                <a:latin typeface="Calibri" panose="020F0502020204030204" pitchFamily="34" charset="0"/>
                <a:cs typeface="Calibri" panose="020F0502020204030204" pitchFamily="34" charset="0"/>
              </a:rPr>
              <a:t>1. </a:t>
            </a:r>
            <a:r>
              <a:rPr lang="en-US" sz="2800" b="1" i="0" dirty="0" err="1">
                <a:solidFill>
                  <a:srgbClr val="002060"/>
                </a:solidFill>
                <a:effectLst/>
                <a:latin typeface="Calibri" panose="020F0502020204030204" pitchFamily="34" charset="0"/>
                <a:cs typeface="Calibri" panose="020F0502020204030204" pitchFamily="34" charset="0"/>
              </a:rPr>
              <a:t>Đọc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thông</a:t>
            </a:r>
            <a:r>
              <a:rPr lang="en-US" sz="2800" b="1" i="0" dirty="0">
                <a:solidFill>
                  <a:srgbClr val="002060"/>
                </a:solidFill>
                <a:effectLst/>
                <a:latin typeface="Calibri" panose="020F0502020204030204" pitchFamily="34" charset="0"/>
                <a:cs typeface="Calibri" panose="020F0502020204030204" pitchFamily="34" charset="0"/>
              </a:rPr>
              <a:t> tin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quan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các</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hình</a:t>
            </a:r>
            <a:r>
              <a:rPr lang="en-US" sz="2800" b="1" i="0" dirty="0">
                <a:solidFill>
                  <a:srgbClr val="002060"/>
                </a:solidFill>
                <a:effectLst/>
                <a:latin typeface="Calibri" panose="020F0502020204030204" pitchFamily="34" charset="0"/>
                <a:cs typeface="Calibri" panose="020F0502020204030204" pitchFamily="34" charset="0"/>
              </a:rPr>
              <a:t> 5, 6, </a:t>
            </a:r>
            <a:r>
              <a:rPr lang="en-US" sz="2800" b="1" i="0" dirty="0" err="1">
                <a:solidFill>
                  <a:srgbClr val="002060"/>
                </a:solidFill>
                <a:effectLst/>
                <a:latin typeface="Calibri" panose="020F0502020204030204" pitchFamily="34" charset="0"/>
                <a:cs typeface="Calibri" panose="020F0502020204030204" pitchFamily="34" charset="0"/>
              </a:rPr>
              <a:t>em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hãy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đề</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xuất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một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số</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biện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để</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góp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phần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gìn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giữ</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và</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phát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huy</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giá</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trị</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của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Hồng</a:t>
            </a:r>
            <a:r>
              <a:rPr lang="en-US" sz="2800" b="1" i="0" dirty="0">
                <a:solidFill>
                  <a:srgbClr val="002060"/>
                </a:solidFill>
                <a:effectLst/>
                <a:latin typeface="Calibri" panose="020F0502020204030204" pitchFamily="34" charset="0"/>
                <a:cs typeface="Calibri" panose="020F0502020204030204" pitchFamily="34" charset="0"/>
              </a:rPr>
              <a:t>.</a:t>
            </a:r>
            <a:endParaRPr lang="en-US" sz="2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2AF5536-581A-37EA-1898-F178A6FAC3B0}"/>
              </a:ext>
            </a:extLst>
          </p:cNvPr>
          <p:cNvPicPr>
            <a:picLocks noChangeAspect="1"/>
          </p:cNvPicPr>
          <p:nvPr/>
        </p:nvPicPr>
        <p:blipFill>
          <a:blip r:embed="rId7"/>
          <a:stretch>
            <a:fillRect/>
          </a:stretch>
        </p:blipFill>
        <p:spPr>
          <a:xfrm>
            <a:off x="1619249" y="1533525"/>
            <a:ext cx="8334375" cy="3189412"/>
          </a:xfrm>
          <a:prstGeom prst="rect">
            <a:avLst/>
          </a:prstGeom>
        </p:spPr>
      </p:pic>
      <p:grpSp>
        <p:nvGrpSpPr>
          <p:cNvPr id="16" name="Group 15">
            <a:extLst>
              <a:ext uri="{FF2B5EF4-FFF2-40B4-BE49-F238E27FC236}">
                <a16:creationId xmlns:a16="http://schemas.microsoft.com/office/drawing/2014/main" id="{A26CA8E1-741D-BBCC-1565-CAA82D9C7F57}"/>
              </a:ext>
            </a:extLst>
          </p:cNvPr>
          <p:cNvGrpSpPr/>
          <p:nvPr/>
        </p:nvGrpSpPr>
        <p:grpSpPr>
          <a:xfrm>
            <a:off x="3672780" y="3441481"/>
            <a:ext cx="4205759" cy="3067959"/>
            <a:chOff x="8604068" y="6331731"/>
            <a:chExt cx="3235139" cy="2359924"/>
          </a:xfrm>
        </p:grpSpPr>
        <p:pic>
          <p:nvPicPr>
            <p:cNvPr id="17" name="Picture 16">
              <a:extLst>
                <a:ext uri="{FF2B5EF4-FFF2-40B4-BE49-F238E27FC236}">
                  <a16:creationId xmlns:a16="http://schemas.microsoft.com/office/drawing/2014/main" id="{033AABBD-4848-0BF0-0EBE-ADF8313AF6D5}"/>
                </a:ext>
              </a:extLst>
            </p:cNvPr>
            <p:cNvPicPr>
              <a:picLocks noChangeAspect="1"/>
            </p:cNvPicPr>
            <p:nvPr/>
          </p:nvPicPr>
          <p:blipFill rotWithShape="1">
            <a:blip r:embed="rId8">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p:sp>
          <p:nvSpPr>
            <p:cNvPr id="18" name="TextBox 17">
              <a:extLst>
                <a:ext uri="{FF2B5EF4-FFF2-40B4-BE49-F238E27FC236}">
                  <a16:creationId xmlns:a16="http://schemas.microsoft.com/office/drawing/2014/main" id="{24B6A49A-B6D5-FADD-CEE6-F53547FBB334}"/>
                </a:ext>
              </a:extLst>
            </p:cNvPr>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a:t>
              </a:r>
            </a:p>
          </p:txBody>
        </p:sp>
      </p:grpSp>
    </p:spTree>
    <p:extLst>
      <p:ext uri="{BB962C8B-B14F-4D97-AF65-F5344CB8AC3E}">
        <p14:creationId xmlns:p14="http://schemas.microsoft.com/office/powerpoint/2010/main" val="30978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908</TotalTime>
  <Words>545</Words>
  <Application>Microsoft Office PowerPoint</Application>
  <PresentationFormat>Widescreen</PresentationFormat>
  <Paragraphs>90</Paragraphs>
  <Slides>23</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等线</vt:lpstr>
      <vt:lpstr>#9Slide03 AmpleSoft Bold</vt:lpstr>
      <vt:lpstr>#9Slide03 Arima Madurai Medium</vt:lpstr>
      <vt:lpstr>Arial</vt:lpstr>
      <vt:lpstr>Calibri</vt:lpstr>
      <vt:lpstr>Calibri Light</vt:lpstr>
      <vt:lpstr>Cambria</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Admin</cp:lastModifiedBy>
  <cp:revision>77</cp:revision>
  <dcterms:created xsi:type="dcterms:W3CDTF">2019-04-24T01:42:10Z</dcterms:created>
  <dcterms:modified xsi:type="dcterms:W3CDTF">2024-12-03T06:05:44Z</dcterms:modified>
  <cp:category>9Slide.vn</cp:category>
</cp:coreProperties>
</file>