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9"/>
  </p:notesMasterIdLst>
  <p:sldIdLst>
    <p:sldId id="361" r:id="rId2"/>
    <p:sldId id="364" r:id="rId3"/>
    <p:sldId id="362" r:id="rId4"/>
    <p:sldId id="261" r:id="rId5"/>
    <p:sldId id="366" r:id="rId6"/>
    <p:sldId id="367" r:id="rId7"/>
    <p:sldId id="365" r:id="rId8"/>
    <p:sldId id="386" r:id="rId9"/>
    <p:sldId id="369" r:id="rId10"/>
    <p:sldId id="370" r:id="rId11"/>
    <p:sldId id="371" r:id="rId12"/>
    <p:sldId id="372" r:id="rId13"/>
    <p:sldId id="373" r:id="rId14"/>
    <p:sldId id="374" r:id="rId15"/>
    <p:sldId id="375" r:id="rId16"/>
    <p:sldId id="279" r:id="rId17"/>
    <p:sldId id="378" r:id="rId18"/>
    <p:sldId id="384" r:id="rId19"/>
    <p:sldId id="385" r:id="rId20"/>
    <p:sldId id="377" r:id="rId21"/>
    <p:sldId id="380" r:id="rId22"/>
    <p:sldId id="381" r:id="rId23"/>
    <p:sldId id="382" r:id="rId24"/>
    <p:sldId id="383" r:id="rId25"/>
    <p:sldId id="270" r:id="rId26"/>
    <p:sldId id="271" r:id="rId27"/>
    <p:sldId id="376"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9B1BC"/>
    <a:srgbClr val="FFD6D8"/>
    <a:srgbClr val="FEEAEA"/>
    <a:srgbClr val="B4EFFF"/>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4660"/>
  </p:normalViewPr>
  <p:slideViewPr>
    <p:cSldViewPr snapToGrid="0">
      <p:cViewPr varScale="1">
        <p:scale>
          <a:sx n="69" d="100"/>
          <a:sy n="69" d="100"/>
        </p:scale>
        <p:origin x="582"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C860A-EC12-4844-8026-4A8FC04790A2}"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22F298-50DA-4931-82C5-3FF5CE030E32}" type="slidenum">
              <a:rPr lang="en-US" smtClean="0"/>
              <a:t>‹#›</a:t>
            </a:fld>
            <a:endParaRPr lang="en-US"/>
          </a:p>
        </p:txBody>
      </p:sp>
    </p:spTree>
    <p:extLst>
      <p:ext uri="{BB962C8B-B14F-4D97-AF65-F5344CB8AC3E}">
        <p14:creationId xmlns:p14="http://schemas.microsoft.com/office/powerpoint/2010/main" val="29090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27</a:t>
            </a:fld>
            <a:endParaRPr lang="en-US"/>
          </a:p>
        </p:txBody>
      </p:sp>
    </p:spTree>
    <p:extLst>
      <p:ext uri="{BB962C8B-B14F-4D97-AF65-F5344CB8AC3E}">
        <p14:creationId xmlns:p14="http://schemas.microsoft.com/office/powerpoint/2010/main" val="3660636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17603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4758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823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0353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949843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1187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AA39A79F-EBA0-69FE-FE3B-C2CC626866ED}"/>
              </a:ext>
            </a:extLst>
          </p:cNvPr>
          <p:cNvSpPr>
            <a:spLocks noGrp="1"/>
          </p:cNvSpPr>
          <p:nvPr>
            <p:ph type="dt" sz="half" idx="10"/>
          </p:nvPr>
        </p:nvSpPr>
        <p:spPr/>
        <p:txBody>
          <a:bodyPr/>
          <a:lstStyle>
            <a:lvl1pPr defTabSz="914400">
              <a:defRPr>
                <a:cs typeface="+mn-cs"/>
              </a:defRPr>
            </a:lvl1pPr>
          </a:lstStyle>
          <a:p>
            <a:pPr>
              <a:defRPr/>
            </a:pPr>
            <a:fld id="{9C848135-C100-4F9A-968D-95F7D94E2B03}" type="datetimeFigureOut">
              <a:rPr lang="en-US"/>
              <a:pPr>
                <a:defRPr/>
              </a:pPr>
              <a:t>12/6/2022</a:t>
            </a:fld>
            <a:endParaRPr lang="en-US"/>
          </a:p>
        </p:txBody>
      </p:sp>
      <p:sp>
        <p:nvSpPr>
          <p:cNvPr id="3" name="Footer Placeholder 21">
            <a:extLst>
              <a:ext uri="{FF2B5EF4-FFF2-40B4-BE49-F238E27FC236}">
                <a16:creationId xmlns:a16="http://schemas.microsoft.com/office/drawing/2014/main" id="{1C7FDBAD-6926-F6BA-287D-77A48BCD20C2}"/>
              </a:ext>
            </a:extLst>
          </p:cNvPr>
          <p:cNvSpPr>
            <a:spLocks noGrp="1"/>
          </p:cNvSpPr>
          <p:nvPr>
            <p:ph type="ftr" sz="quarter" idx="11"/>
          </p:nvPr>
        </p:nvSpPr>
        <p:spPr/>
        <p:txBody>
          <a:bodyPr/>
          <a:lstStyle>
            <a:lvl1pPr defTabSz="914400">
              <a:defRPr>
                <a:cs typeface="+mn-cs"/>
              </a:defRPr>
            </a:lvl1pPr>
          </a:lstStyle>
          <a:p>
            <a:pPr>
              <a:defRPr/>
            </a:pPr>
            <a:endParaRPr lang="en-US"/>
          </a:p>
        </p:txBody>
      </p:sp>
      <p:sp>
        <p:nvSpPr>
          <p:cNvPr id="4" name="Slide Number Placeholder 17">
            <a:extLst>
              <a:ext uri="{FF2B5EF4-FFF2-40B4-BE49-F238E27FC236}">
                <a16:creationId xmlns:a16="http://schemas.microsoft.com/office/drawing/2014/main" id="{F89C45A2-732A-BD09-7AF0-528580182DA7}"/>
              </a:ext>
            </a:extLst>
          </p:cNvPr>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A9345331-E20B-4A57-BE45-6D84E1A10EDA}" type="slidenum">
              <a:rPr lang="en-US" altLang="en-US"/>
              <a:pPr>
                <a:defRPr/>
              </a:pPr>
              <a:t>‹#›</a:t>
            </a:fld>
            <a:endParaRPr lang="en-US" altLang="en-US"/>
          </a:p>
        </p:txBody>
      </p:sp>
    </p:spTree>
    <p:extLst>
      <p:ext uri="{BB962C8B-B14F-4D97-AF65-F5344CB8AC3E}">
        <p14:creationId xmlns:p14="http://schemas.microsoft.com/office/powerpoint/2010/main" val="2052208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0018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2103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419876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674376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2371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29308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5099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4" cy="6522921"/>
            <a:chOff x="262135" y="188414"/>
            <a:chExt cx="8616642" cy="4744301"/>
          </a:xfrm>
          <a:solidFill>
            <a:schemeClr val="accent2"/>
          </a:solidFill>
        </p:grpSpPr>
        <p:grpSp>
          <p:nvGrpSpPr>
            <p:cNvPr id="46" name="Google Shape;46;p4"/>
            <p:cNvGrpSpPr/>
            <p:nvPr/>
          </p:nvGrpSpPr>
          <p:grpSpPr>
            <a:xfrm>
              <a:off x="262135" y="188414"/>
              <a:ext cx="8616642" cy="4744301"/>
              <a:chOff x="262135" y="188414"/>
              <a:chExt cx="8616642" cy="4744301"/>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75155" y="4650863"/>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271874" y="387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0528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66814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66" r:id="rId9"/>
    <p:sldLayoutId id="2147483659" r:id="rId10"/>
    <p:sldLayoutId id="2147483660" r:id="rId11"/>
    <p:sldLayoutId id="2147483661" r:id="rId12"/>
    <p:sldLayoutId id="2147483662" r:id="rId13"/>
    <p:sldLayoutId id="2147483663" r:id="rId14"/>
    <p:sldLayoutId id="2147483664" r:id="rId15"/>
    <p:sldLayoutId id="2147483665" r:id="rId16"/>
    <p:sldLayoutId id="2147483667" r:id="rId17"/>
    <p:sldLayoutId id="2147483668" r:id="rId18"/>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7.xml"/><Relationship Id="rId5" Type="http://schemas.openxmlformats.org/officeDocument/2006/relationships/image" Target="../media/image13.wmf"/><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gif"/><Relationship Id="rId18" Type="http://schemas.openxmlformats.org/officeDocument/2006/relationships/image" Target="../media/image49.png"/><Relationship Id="rId26" Type="http://schemas.openxmlformats.org/officeDocument/2006/relationships/image" Target="../media/image54.png"/><Relationship Id="rId3" Type="http://schemas.openxmlformats.org/officeDocument/2006/relationships/image" Target="../media/image40.gif"/><Relationship Id="rId21" Type="http://schemas.microsoft.com/office/2007/relationships/hdphoto" Target="../media/hdphoto18.wdp"/><Relationship Id="rId7" Type="http://schemas.microsoft.com/office/2007/relationships/hdphoto" Target="../media/hdphoto13.wdp"/><Relationship Id="rId12" Type="http://schemas.openxmlformats.org/officeDocument/2006/relationships/image" Target="../media/image45.gif"/><Relationship Id="rId17" Type="http://schemas.microsoft.com/office/2007/relationships/hdphoto" Target="../media/hdphoto17.wdp"/><Relationship Id="rId25" Type="http://schemas.microsoft.com/office/2007/relationships/hdphoto" Target="../media/hdphoto20.wdp"/><Relationship Id="rId2" Type="http://schemas.openxmlformats.org/officeDocument/2006/relationships/notesSlide" Target="../notesSlides/notesSlide1.xml"/><Relationship Id="rId16" Type="http://schemas.openxmlformats.org/officeDocument/2006/relationships/image" Target="../media/image48.png"/><Relationship Id="rId20" Type="http://schemas.openxmlformats.org/officeDocument/2006/relationships/image" Target="../media/image51.png"/><Relationship Id="rId29" Type="http://schemas.microsoft.com/office/2007/relationships/hdphoto" Target="../media/hdphoto22.wdp"/><Relationship Id="rId1" Type="http://schemas.openxmlformats.org/officeDocument/2006/relationships/slideLayout" Target="../slideLayouts/slideLayout18.xml"/><Relationship Id="rId6" Type="http://schemas.openxmlformats.org/officeDocument/2006/relationships/image" Target="../media/image42.png"/><Relationship Id="rId11" Type="http://schemas.microsoft.com/office/2007/relationships/hdphoto" Target="../media/hdphoto15.wdp"/><Relationship Id="rId24" Type="http://schemas.openxmlformats.org/officeDocument/2006/relationships/image" Target="../media/image53.png"/><Relationship Id="rId32" Type="http://schemas.microsoft.com/office/2007/relationships/hdphoto" Target="../media/hdphoto23.wdp"/><Relationship Id="rId5" Type="http://schemas.microsoft.com/office/2007/relationships/hdphoto" Target="../media/hdphoto12.wdp"/><Relationship Id="rId15" Type="http://schemas.microsoft.com/office/2007/relationships/hdphoto" Target="../media/hdphoto16.wdp"/><Relationship Id="rId23" Type="http://schemas.microsoft.com/office/2007/relationships/hdphoto" Target="../media/hdphoto19.wdp"/><Relationship Id="rId28" Type="http://schemas.openxmlformats.org/officeDocument/2006/relationships/image" Target="../media/image55.png"/><Relationship Id="rId10" Type="http://schemas.openxmlformats.org/officeDocument/2006/relationships/image" Target="../media/image44.png"/><Relationship Id="rId19" Type="http://schemas.openxmlformats.org/officeDocument/2006/relationships/image" Target="../media/image50.gif"/><Relationship Id="rId31" Type="http://schemas.openxmlformats.org/officeDocument/2006/relationships/image" Target="../media/image57.png"/><Relationship Id="rId4" Type="http://schemas.openxmlformats.org/officeDocument/2006/relationships/image" Target="../media/image41.png"/><Relationship Id="rId9" Type="http://schemas.microsoft.com/office/2007/relationships/hdphoto" Target="../media/hdphoto14.wdp"/><Relationship Id="rId14" Type="http://schemas.openxmlformats.org/officeDocument/2006/relationships/image" Target="../media/image47.png"/><Relationship Id="rId22" Type="http://schemas.openxmlformats.org/officeDocument/2006/relationships/image" Target="../media/image52.png"/><Relationship Id="rId27" Type="http://schemas.microsoft.com/office/2007/relationships/hdphoto" Target="../media/hdphoto21.wdp"/><Relationship Id="rId30" Type="http://schemas.openxmlformats.org/officeDocument/2006/relationships/image" Target="../media/image56.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9.jpeg"/><Relationship Id="rId10" Type="http://schemas.openxmlformats.org/officeDocument/2006/relationships/image" Target="../media/image27.png"/><Relationship Id="rId4" Type="http://schemas.openxmlformats.org/officeDocument/2006/relationships/image" Target="../media/image18.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140DB79-4E46-3938-79E3-11658B8CC451}"/>
              </a:ext>
            </a:extLst>
          </p:cNvPr>
          <p:cNvSpPr>
            <a:spLocks noChangeArrowheads="1"/>
          </p:cNvSpPr>
          <p:nvPr/>
        </p:nvSpPr>
        <p:spPr bwMode="auto">
          <a:xfrm>
            <a:off x="1" y="0"/>
            <a:ext cx="12192000" cy="6858000"/>
          </a:xfrm>
          <a:prstGeom prst="rect">
            <a:avLst/>
          </a:prstGeom>
          <a:solidFill>
            <a:srgbClr val="FFFFCC"/>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8" tIns="45684" rIns="91358" bIns="45684" anchor="ctr"/>
          <a:lstStyle>
            <a:lvl1pPr defTabSz="912813">
              <a:defRPr sz="2800">
                <a:solidFill>
                  <a:schemeClr val="tx1"/>
                </a:solidFill>
                <a:latin typeface="Times New Roman" panose="02020603050405020304" pitchFamily="18" charset="0"/>
              </a:defRPr>
            </a:lvl1pPr>
            <a:lvl2pPr marL="742950" indent="-285750" defTabSz="912813">
              <a:defRPr sz="2800">
                <a:solidFill>
                  <a:schemeClr val="tx1"/>
                </a:solidFill>
                <a:latin typeface="Times New Roman" panose="02020603050405020304" pitchFamily="18" charset="0"/>
              </a:defRPr>
            </a:lvl2pPr>
            <a:lvl3pPr marL="1143000" indent="-228600" defTabSz="912813">
              <a:defRPr sz="2800">
                <a:solidFill>
                  <a:schemeClr val="tx1"/>
                </a:solidFill>
                <a:latin typeface="Times New Roman" panose="02020603050405020304" pitchFamily="18" charset="0"/>
              </a:defRPr>
            </a:lvl3pPr>
            <a:lvl4pPr marL="1600200" indent="-228600" defTabSz="912813">
              <a:defRPr sz="2800">
                <a:solidFill>
                  <a:schemeClr val="tx1"/>
                </a:solidFill>
                <a:latin typeface="Times New Roman" panose="02020603050405020304" pitchFamily="18" charset="0"/>
              </a:defRPr>
            </a:lvl4pPr>
            <a:lvl5pPr marL="2057400" indent="-228600" defTabSz="912813">
              <a:defRPr sz="28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sz="1800">
              <a:solidFill>
                <a:srgbClr val="000000"/>
              </a:solidFill>
              <a:latin typeface="Arial" panose="020B0604020202020204" pitchFamily="34" charset="0"/>
              <a:cs typeface="Arial" panose="020B0604020202020204" pitchFamily="34" charset="0"/>
            </a:endParaRPr>
          </a:p>
        </p:txBody>
      </p:sp>
      <p:sp>
        <p:nvSpPr>
          <p:cNvPr id="14339" name="AutoShape 3">
            <a:extLst>
              <a:ext uri="{FF2B5EF4-FFF2-40B4-BE49-F238E27FC236}">
                <a16:creationId xmlns:a16="http://schemas.microsoft.com/office/drawing/2014/main" id="{27EDBCAE-4C23-5A35-6330-67584FC0B1E6}"/>
              </a:ext>
            </a:extLst>
          </p:cNvPr>
          <p:cNvSpPr>
            <a:spLocks noChangeArrowheads="1"/>
          </p:cNvSpPr>
          <p:nvPr/>
        </p:nvSpPr>
        <p:spPr bwMode="auto">
          <a:xfrm>
            <a:off x="2560638" y="5180014"/>
            <a:ext cx="7435850" cy="998537"/>
          </a:xfrm>
          <a:prstGeom prst="ellipseRibbon2">
            <a:avLst>
              <a:gd name="adj1" fmla="val 25000"/>
              <a:gd name="adj2" fmla="val 50000"/>
              <a:gd name="adj3" fmla="val 12500"/>
            </a:avLst>
          </a:prstGeom>
          <a:solidFill>
            <a:srgbClr val="0000FF"/>
          </a:solidFill>
          <a:ln>
            <a:noFill/>
          </a:ln>
          <a:effectLst>
            <a:prstShdw prst="shdw15">
              <a:schemeClr val="bg2">
                <a:alpha val="50000"/>
              </a:schemeClr>
            </a:prstShdw>
          </a:effectLst>
          <a:extLst>
            <a:ext uri="{91240B29-F687-4F45-9708-019B960494DF}">
              <a14:hiddenLine xmlns:a14="http://schemas.microsoft.com/office/drawing/2010/main" w="9525">
                <a:solidFill>
                  <a:schemeClr val="tx1"/>
                </a:solidFill>
                <a:round/>
                <a:headEnd/>
                <a:tailEnd/>
              </a14:hiddenLine>
            </a:ext>
          </a:extLst>
        </p:spPr>
        <p:txBody>
          <a:bodyPr wrap="none" lIns="91358" tIns="45684" rIns="91358" bIns="45684" anchor="ctr"/>
          <a:lstStyle>
            <a:lvl1pPr defTabSz="912813">
              <a:defRPr sz="2800">
                <a:solidFill>
                  <a:schemeClr val="tx1"/>
                </a:solidFill>
                <a:latin typeface="Times New Roman" panose="02020603050405020304" pitchFamily="18" charset="0"/>
              </a:defRPr>
            </a:lvl1pPr>
            <a:lvl2pPr marL="742950" indent="-285750" defTabSz="912813">
              <a:defRPr sz="2800">
                <a:solidFill>
                  <a:schemeClr val="tx1"/>
                </a:solidFill>
                <a:latin typeface="Times New Roman" panose="02020603050405020304" pitchFamily="18" charset="0"/>
              </a:defRPr>
            </a:lvl2pPr>
            <a:lvl3pPr marL="1143000" indent="-228600" defTabSz="912813">
              <a:defRPr sz="2800">
                <a:solidFill>
                  <a:schemeClr val="tx1"/>
                </a:solidFill>
                <a:latin typeface="Times New Roman" panose="02020603050405020304" pitchFamily="18" charset="0"/>
              </a:defRPr>
            </a:lvl3pPr>
            <a:lvl4pPr marL="1600200" indent="-228600" defTabSz="912813">
              <a:defRPr sz="2800">
                <a:solidFill>
                  <a:schemeClr val="tx1"/>
                </a:solidFill>
                <a:latin typeface="Times New Roman" panose="02020603050405020304" pitchFamily="18" charset="0"/>
              </a:defRPr>
            </a:lvl4pPr>
            <a:lvl5pPr marL="2057400" indent="-228600" defTabSz="912813">
              <a:defRPr sz="28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sz="1800">
              <a:solidFill>
                <a:srgbClr val="000000"/>
              </a:solidFill>
              <a:latin typeface="Arial" panose="020B0604020202020204" pitchFamily="34" charset="0"/>
              <a:cs typeface="Arial" panose="020B0604020202020204" pitchFamily="34" charset="0"/>
            </a:endParaRPr>
          </a:p>
        </p:txBody>
      </p:sp>
      <p:sp>
        <p:nvSpPr>
          <p:cNvPr id="14340" name="Rectangle 5">
            <a:extLst>
              <a:ext uri="{FF2B5EF4-FFF2-40B4-BE49-F238E27FC236}">
                <a16:creationId xmlns:a16="http://schemas.microsoft.com/office/drawing/2014/main" id="{F517D312-7AEB-CD2D-C3F9-416253C768A1}"/>
              </a:ext>
            </a:extLst>
          </p:cNvPr>
          <p:cNvSpPr>
            <a:spLocks noChangeArrowheads="1"/>
          </p:cNvSpPr>
          <p:nvPr/>
        </p:nvSpPr>
        <p:spPr bwMode="auto">
          <a:xfrm>
            <a:off x="0" y="4061619"/>
            <a:ext cx="12192000" cy="3101182"/>
          </a:xfrm>
          <a:prstGeom prst="rect">
            <a:avLst/>
          </a:prstGeom>
          <a:gradFill rotWithShape="1">
            <a:gsLst>
              <a:gs pos="0">
                <a:srgbClr val="FFFFFF">
                  <a:alpha val="0"/>
                </a:srgbClr>
              </a:gs>
              <a:gs pos="100000">
                <a:srgbClr val="00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8" tIns="45684" rIns="91358" bIns="45684" anchor="ctr"/>
          <a:lstStyle>
            <a:lvl1pPr defTabSz="912813">
              <a:defRPr sz="2800">
                <a:solidFill>
                  <a:schemeClr val="tx1"/>
                </a:solidFill>
                <a:latin typeface="Times New Roman" panose="02020603050405020304" pitchFamily="18" charset="0"/>
              </a:defRPr>
            </a:lvl1pPr>
            <a:lvl2pPr marL="742950" indent="-285750" defTabSz="912813">
              <a:defRPr sz="2800">
                <a:solidFill>
                  <a:schemeClr val="tx1"/>
                </a:solidFill>
                <a:latin typeface="Times New Roman" panose="02020603050405020304" pitchFamily="18" charset="0"/>
              </a:defRPr>
            </a:lvl2pPr>
            <a:lvl3pPr marL="1143000" indent="-228600" defTabSz="912813">
              <a:defRPr sz="2800">
                <a:solidFill>
                  <a:schemeClr val="tx1"/>
                </a:solidFill>
                <a:latin typeface="Times New Roman" panose="02020603050405020304" pitchFamily="18" charset="0"/>
              </a:defRPr>
            </a:lvl3pPr>
            <a:lvl4pPr marL="1600200" indent="-228600" defTabSz="912813">
              <a:defRPr sz="2800">
                <a:solidFill>
                  <a:schemeClr val="tx1"/>
                </a:solidFill>
                <a:latin typeface="Times New Roman" panose="02020603050405020304" pitchFamily="18" charset="0"/>
              </a:defRPr>
            </a:lvl4pPr>
            <a:lvl5pPr marL="2057400" indent="-228600" defTabSz="912813">
              <a:defRPr sz="28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sz="3200">
                <a:solidFill>
                  <a:srgbClr val="000000"/>
                </a:solidFill>
                <a:cs typeface="Times New Roman" panose="02020603050405020304" pitchFamily="18" charset="0"/>
              </a:rPr>
              <a:t>Năm học: 2022 - 2023</a:t>
            </a:r>
            <a:endParaRPr lang="uk-UA" altLang="en-US" sz="3200">
              <a:solidFill>
                <a:srgbClr val="000000"/>
              </a:solidFill>
              <a:cs typeface="Times New Roman" panose="02020603050405020304" pitchFamily="18" charset="0"/>
            </a:endParaRPr>
          </a:p>
        </p:txBody>
      </p:sp>
      <p:pic>
        <p:nvPicPr>
          <p:cNvPr id="14341" name="Picture 6" descr="21">
            <a:extLst>
              <a:ext uri="{FF2B5EF4-FFF2-40B4-BE49-F238E27FC236}">
                <a16:creationId xmlns:a16="http://schemas.microsoft.com/office/drawing/2014/main" id="{948D0013-EE5A-CABE-9DD8-FD88209510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4876801"/>
            <a:ext cx="2305051"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lite">
            <a:extLst>
              <a:ext uri="{FF2B5EF4-FFF2-40B4-BE49-F238E27FC236}">
                <a16:creationId xmlns:a16="http://schemas.microsoft.com/office/drawing/2014/main" id="{73690AAA-472D-069D-B78A-F1CFFD5DD60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032251" y="6400800"/>
            <a:ext cx="4678363"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descr="15">
            <a:extLst>
              <a:ext uri="{FF2B5EF4-FFF2-40B4-BE49-F238E27FC236}">
                <a16:creationId xmlns:a16="http://schemas.microsoft.com/office/drawing/2014/main" id="{C276A9CC-7DC7-692B-888B-ABA09F82B8D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28712" y="61914"/>
            <a:ext cx="2160588"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0" descr="15">
            <a:extLst>
              <a:ext uri="{FF2B5EF4-FFF2-40B4-BE49-F238E27FC236}">
                <a16:creationId xmlns:a16="http://schemas.microsoft.com/office/drawing/2014/main" id="{7F91CDDC-9EC2-2F5E-DFCE-48CCEB563A7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20151" y="26988"/>
            <a:ext cx="2322513"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WordArt 11">
            <a:extLst>
              <a:ext uri="{FF2B5EF4-FFF2-40B4-BE49-F238E27FC236}">
                <a16:creationId xmlns:a16="http://schemas.microsoft.com/office/drawing/2014/main" id="{F9A27B7B-4D54-6200-3C31-45343212AEA2}"/>
              </a:ext>
            </a:extLst>
          </p:cNvPr>
          <p:cNvSpPr>
            <a:spLocks noChangeArrowheads="1" noChangeShapeType="1" noTextEdit="1"/>
          </p:cNvSpPr>
          <p:nvPr/>
        </p:nvSpPr>
        <p:spPr bwMode="auto">
          <a:xfrm>
            <a:off x="271011" y="1487075"/>
            <a:ext cx="11649977" cy="5578475"/>
          </a:xfrm>
          <a:prstGeom prst="rect">
            <a:avLst/>
          </a:prstGeom>
        </p:spPr>
        <p:txBody>
          <a:bodyPr spcFirstLastPara="1" wrap="none" fromWordArt="1">
            <a:prstTxWarp prst="textArchUp">
              <a:avLst>
                <a:gd name="adj" fmla="val 12323891"/>
              </a:avLst>
            </a:prstTxWarp>
          </a:bodyPr>
          <a:lstStyle/>
          <a:p>
            <a:pPr algn="ctr"/>
            <a:r>
              <a:rPr lang="en-US" sz="3600" b="1" kern="10" dirty="0">
                <a:ln w="9525">
                  <a:solidFill>
                    <a:srgbClr val="000000"/>
                  </a:solidFill>
                  <a:round/>
                  <a:headEnd/>
                  <a:tailEnd/>
                </a:ln>
                <a:solidFill>
                  <a:srgbClr val="0000FF"/>
                </a:solidFill>
                <a:effectLst>
                  <a:outerShdw dist="107763" dir="2700000" algn="ctr" rotWithShape="0">
                    <a:srgbClr val="FF00FF">
                      <a:alpha val="50000"/>
                    </a:srgbClr>
                  </a:outerShdw>
                </a:effectLst>
                <a:cs typeface="Times New Roman" panose="02020603050405020304" pitchFamily="18" charset="0"/>
              </a:rPr>
              <a:t>CHÀO MỪNG CÁC THẦY, CÔ GIÁO ĐẾN DỰ GIỜ </a:t>
            </a:r>
          </a:p>
        </p:txBody>
      </p:sp>
      <p:pic>
        <p:nvPicPr>
          <p:cNvPr id="14348" name="Picture 14" descr="POINSET3">
            <a:extLst>
              <a:ext uri="{FF2B5EF4-FFF2-40B4-BE49-F238E27FC236}">
                <a16:creationId xmlns:a16="http://schemas.microsoft.com/office/drawing/2014/main" id="{9B31E98B-BA8A-8344-8F1B-6B7AD5A3E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5650" y="5395914"/>
            <a:ext cx="13208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5">
            <a:extLst>
              <a:ext uri="{FF2B5EF4-FFF2-40B4-BE49-F238E27FC236}">
                <a16:creationId xmlns:a16="http://schemas.microsoft.com/office/drawing/2014/main" id="{FF51F9F8-BE2A-AC00-3BEE-D3CE276A4553}"/>
              </a:ext>
            </a:extLst>
          </p:cNvPr>
          <p:cNvSpPr>
            <a:spLocks noChangeArrowheads="1"/>
          </p:cNvSpPr>
          <p:nvPr/>
        </p:nvSpPr>
        <p:spPr bwMode="auto">
          <a:xfrm>
            <a:off x="5388370" y="52820"/>
            <a:ext cx="1415257" cy="1202912"/>
          </a:xfrm>
          <a:prstGeom prst="star32">
            <a:avLst>
              <a:gd name="adj" fmla="val 1824"/>
            </a:avLst>
          </a:prstGeom>
          <a:solidFill>
            <a:srgbClr val="4F81BD"/>
          </a:solidFill>
          <a:ln w="9525">
            <a:solidFill>
              <a:srgbClr val="FF0000"/>
            </a:solidFill>
            <a:miter lim="800000"/>
            <a:headEnd/>
            <a:tailEnd/>
          </a:ln>
        </p:spPr>
        <p:txBody>
          <a:bodyPr wrap="none" anchor="ctr"/>
          <a:lstStyle/>
          <a:p>
            <a:pPr>
              <a:defRPr/>
            </a:pPr>
            <a:endParaRPr lang="en-US" altLang="en-US" sz="3200" kern="0">
              <a:solidFill>
                <a:sysClr val="windowText" lastClr="000000"/>
              </a:solidFill>
            </a:endParaRPr>
          </a:p>
        </p:txBody>
      </p:sp>
      <p:sp>
        <p:nvSpPr>
          <p:cNvPr id="4" name="TextBox 3">
            <a:extLst>
              <a:ext uri="{FF2B5EF4-FFF2-40B4-BE49-F238E27FC236}">
                <a16:creationId xmlns:a16="http://schemas.microsoft.com/office/drawing/2014/main" id="{F87300E6-21CF-85C9-7BDA-D36C4BFA01AD}"/>
              </a:ext>
            </a:extLst>
          </p:cNvPr>
          <p:cNvSpPr txBox="1"/>
          <p:nvPr/>
        </p:nvSpPr>
        <p:spPr>
          <a:xfrm>
            <a:off x="2680118" y="3337719"/>
            <a:ext cx="6133512" cy="707886"/>
          </a:xfrm>
          <a:prstGeom prst="rect">
            <a:avLst/>
          </a:prstGeom>
          <a:noFill/>
        </p:spPr>
        <p:txBody>
          <a:bodyPr wrap="square">
            <a:spAutoFit/>
          </a:bodyPr>
          <a:lstStyle/>
          <a:p>
            <a:pPr algn="ctr"/>
            <a:r>
              <a:rPr lang="en-US" sz="4000" b="1" i="1" dirty="0" err="1">
                <a:solidFill>
                  <a:schemeClr val="bg2"/>
                </a:solidFill>
                <a:latin typeface="Times New Roman" panose="02020603050405020304" pitchFamily="18" charset="0"/>
                <a:cs typeface="Times New Roman" panose="02020603050405020304" pitchFamily="18" charset="0"/>
              </a:rPr>
              <a:t>Giáo</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a:solidFill>
                  <a:schemeClr val="bg2"/>
                </a:solidFill>
                <a:latin typeface="Times New Roman" panose="02020603050405020304" pitchFamily="18" charset="0"/>
                <a:cs typeface="Times New Roman" panose="02020603050405020304" pitchFamily="18" charset="0"/>
              </a:rPr>
              <a:t>viên</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a:solidFill>
                  <a:schemeClr val="bg2"/>
                </a:solidFill>
                <a:latin typeface="Times New Roman" panose="02020603050405020304" pitchFamily="18" charset="0"/>
                <a:cs typeface="Times New Roman" panose="02020603050405020304" pitchFamily="18" charset="0"/>
              </a:rPr>
              <a:t>Bế</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a:solidFill>
                  <a:schemeClr val="bg2"/>
                </a:solidFill>
                <a:latin typeface="Times New Roman" panose="02020603050405020304" pitchFamily="18" charset="0"/>
                <a:cs typeface="Times New Roman" panose="02020603050405020304" pitchFamily="18" charset="0"/>
              </a:rPr>
              <a:t>Thị</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a:solidFill>
                  <a:schemeClr val="bg2"/>
                </a:solidFill>
                <a:latin typeface="Times New Roman" panose="02020603050405020304" pitchFamily="18" charset="0"/>
                <a:cs typeface="Times New Roman" panose="02020603050405020304" pitchFamily="18" charset="0"/>
              </a:rPr>
              <a:t>Thắm</a:t>
            </a:r>
            <a:endParaRPr lang="en-US" sz="4000" b="1" i="1" dirty="0">
              <a:solidFill>
                <a:schemeClr val="bg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D097886-6ACC-3A1E-7E15-C559F45EBD0D}"/>
              </a:ext>
            </a:extLst>
          </p:cNvPr>
          <p:cNvSpPr txBox="1"/>
          <p:nvPr/>
        </p:nvSpPr>
        <p:spPr>
          <a:xfrm>
            <a:off x="2134785" y="4009442"/>
            <a:ext cx="7975897" cy="707886"/>
          </a:xfrm>
          <a:prstGeom prst="rect">
            <a:avLst/>
          </a:prstGeom>
          <a:noFill/>
        </p:spPr>
        <p:txBody>
          <a:bodyPr wrap="square">
            <a:spAutoFit/>
          </a:bodyPr>
          <a:lstStyle/>
          <a:p>
            <a:pPr algn="ctr"/>
            <a:r>
              <a:rPr lang="en-US" sz="4000" b="1" i="1" dirty="0" err="1">
                <a:solidFill>
                  <a:schemeClr val="bg2"/>
                </a:solidFill>
                <a:latin typeface="Times New Roman" panose="02020603050405020304" pitchFamily="18" charset="0"/>
                <a:cs typeface="Times New Roman" panose="02020603050405020304" pitchFamily="18" charset="0"/>
              </a:rPr>
              <a:t>Trường</a:t>
            </a:r>
            <a:r>
              <a:rPr lang="en-US" sz="4000" b="1" i="1" dirty="0">
                <a:solidFill>
                  <a:schemeClr val="bg2"/>
                </a:solidFill>
                <a:latin typeface="Times New Roman" panose="02020603050405020304" pitchFamily="18" charset="0"/>
                <a:cs typeface="Times New Roman" panose="02020603050405020304" pitchFamily="18" charset="0"/>
              </a:rPr>
              <a:t> TH – THCS </a:t>
            </a:r>
            <a:r>
              <a:rPr lang="en-US" sz="4000" b="1" i="1" dirty="0" err="1">
                <a:solidFill>
                  <a:schemeClr val="bg2"/>
                </a:solidFill>
                <a:latin typeface="Times New Roman" panose="02020603050405020304" pitchFamily="18" charset="0"/>
                <a:cs typeface="Times New Roman" panose="02020603050405020304" pitchFamily="18" charset="0"/>
              </a:rPr>
              <a:t>Đại</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a:solidFill>
                  <a:schemeClr val="bg2"/>
                </a:solidFill>
                <a:latin typeface="Times New Roman" panose="02020603050405020304" pitchFamily="18" charset="0"/>
                <a:cs typeface="Times New Roman" panose="02020603050405020304" pitchFamily="18" charset="0"/>
              </a:rPr>
              <a:t>Tiến</a:t>
            </a:r>
            <a:endParaRPr lang="en-US" sz="4000" b="1" i="1" dirty="0">
              <a:solidFill>
                <a:schemeClr val="bg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7FAA5F6-7153-6A5C-2E7B-817FA08CC8ED}"/>
              </a:ext>
            </a:extLst>
          </p:cNvPr>
          <p:cNvSpPr txBox="1"/>
          <p:nvPr/>
        </p:nvSpPr>
        <p:spPr>
          <a:xfrm>
            <a:off x="3127239" y="2494100"/>
            <a:ext cx="6133512" cy="707886"/>
          </a:xfrm>
          <a:prstGeom prst="rect">
            <a:avLst/>
          </a:prstGeom>
          <a:noFill/>
        </p:spPr>
        <p:txBody>
          <a:bodyPr wrap="square">
            <a:spAutoFit/>
          </a:bodyPr>
          <a:lstStyle/>
          <a:p>
            <a:pPr algn="ctr"/>
            <a:r>
              <a:rPr lang="en-US" sz="4000" b="1" dirty="0">
                <a:solidFill>
                  <a:schemeClr val="accent3">
                    <a:lumMod val="75000"/>
                  </a:schemeClr>
                </a:solidFill>
                <a:latin typeface="Times New Roman" panose="02020603050405020304" pitchFamily="18" charset="0"/>
                <a:cs typeface="Times New Roman" panose="02020603050405020304" pitchFamily="18" charset="0"/>
              </a:rPr>
              <a:t>ĐẠO ĐỨC – LỚP 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withEffect">
                                  <p:stCondLst>
                                    <p:cond delay="0"/>
                                  </p:stCondLst>
                                  <p:childTnLst>
                                    <p:animClr clrSpc="rgb" dir="cw">
                                      <p:cBhvr>
                                        <p:cTn id="6" dur="2000" fill="hold"/>
                                        <p:tgtEl>
                                          <p:spTgt spid="33803"/>
                                        </p:tgtEl>
                                        <p:attrNameLst>
                                          <p:attrName>stroke.color</p:attrName>
                                        </p:attrNameLst>
                                      </p:cBhvr>
                                      <p:to>
                                        <a:schemeClr val="accent2"/>
                                      </p:to>
                                    </p:animClr>
                                    <p:set>
                                      <p:cBhvr>
                                        <p:cTn id="7" dur="2000" fill="hold"/>
                                        <p:tgtEl>
                                          <p:spTgt spid="33803"/>
                                        </p:tgtEl>
                                        <p:attrNameLst>
                                          <p:attrName>stroke.on</p:attrName>
                                        </p:attrNameLst>
                                      </p:cBhvr>
                                      <p:to>
                                        <p:strVal val="true"/>
                                      </p:to>
                                    </p:set>
                                  </p:childTnLst>
                                </p:cTn>
                              </p:par>
                              <p:par>
                                <p:cTn id="8" presetID="21" presetClass="emph" presetSubtype="0" repeatCount="indefinite" fill="hold" nodeType="withEffect">
                                  <p:stCondLst>
                                    <p:cond delay="0"/>
                                  </p:stCondLst>
                                  <p:endCondLst>
                                    <p:cond evt="onNext" delay="0">
                                      <p:tgtEl>
                                        <p:sldTgt/>
                                      </p:tgtEl>
                                    </p:cond>
                                  </p:endCondLst>
                                  <p:childTnLst>
                                    <p:animClr clrSpc="hsl" dir="cw">
                                      <p:cBhvr override="childStyle">
                                        <p:cTn id="9" dur="500" fill="hold"/>
                                        <p:tgtEl>
                                          <p:spTgt spid="33803"/>
                                        </p:tgtEl>
                                        <p:attrNameLst>
                                          <p:attrName>style.color</p:attrName>
                                        </p:attrNameLst>
                                      </p:cBhvr>
                                      <p:by>
                                        <p:hsl h="7200000" s="0" l="0"/>
                                      </p:by>
                                    </p:animClr>
                                    <p:animClr clrSpc="hsl" dir="cw">
                                      <p:cBhvr>
                                        <p:cTn id="10" dur="500" fill="hold"/>
                                        <p:tgtEl>
                                          <p:spTgt spid="33803"/>
                                        </p:tgtEl>
                                        <p:attrNameLst>
                                          <p:attrName>fillcolor</p:attrName>
                                        </p:attrNameLst>
                                      </p:cBhvr>
                                      <p:by>
                                        <p:hsl h="7200000" s="0" l="0"/>
                                      </p:by>
                                    </p:animClr>
                                    <p:animClr clrSpc="hsl" dir="cw">
                                      <p:cBhvr>
                                        <p:cTn id="11" dur="500" fill="hold"/>
                                        <p:tgtEl>
                                          <p:spTgt spid="33803"/>
                                        </p:tgtEl>
                                        <p:attrNameLst>
                                          <p:attrName>stroke.color</p:attrName>
                                        </p:attrNameLst>
                                      </p:cBhvr>
                                      <p:by>
                                        <p:hsl h="7200000" s="0" l="0"/>
                                      </p:by>
                                    </p:animClr>
                                    <p:set>
                                      <p:cBhvr>
                                        <p:cTn id="12" dur="500" fill="hold"/>
                                        <p:tgtEl>
                                          <p:spTgt spid="33803"/>
                                        </p:tgtEl>
                                        <p:attrNameLst>
                                          <p:attrName>fill.type</p:attrName>
                                        </p:attrNameLst>
                                      </p:cBhvr>
                                      <p:to>
                                        <p:strVal val="solid"/>
                                      </p:to>
                                    </p:set>
                                  </p:childTnLst>
                                </p:cTn>
                              </p:par>
                              <p:par>
                                <p:cTn id="13" presetID="2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par>
                                <p:cTn id="17" presetID="22" presetClass="emph" presetSubtype="0" repeatCount="indefinite" fill="hold" grpId="1" nodeType="withEffect">
                                  <p:stCondLst>
                                    <p:cond delay="0"/>
                                  </p:stCondLst>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FF90B9-F430-B77D-1F5D-4EECB826498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50000"/>
          <a:stretch/>
        </p:blipFill>
        <p:spPr>
          <a:xfrm>
            <a:off x="450166" y="2067952"/>
            <a:ext cx="6668086" cy="4360983"/>
          </a:xfrm>
          <a:prstGeom prst="rect">
            <a:avLst/>
          </a:prstGeom>
        </p:spPr>
      </p:pic>
      <p:sp>
        <p:nvSpPr>
          <p:cNvPr id="4" name="TextBox 3">
            <a:extLst>
              <a:ext uri="{FF2B5EF4-FFF2-40B4-BE49-F238E27FC236}">
                <a16:creationId xmlns:a16="http://schemas.microsoft.com/office/drawing/2014/main" id="{40400BFD-5588-B82B-F444-37DAC585A1BA}"/>
              </a:ext>
            </a:extLst>
          </p:cNvPr>
          <p:cNvSpPr txBox="1"/>
          <p:nvPr/>
        </p:nvSpPr>
        <p:spPr>
          <a:xfrm>
            <a:off x="1988818" y="611945"/>
            <a:ext cx="8430065"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D5E2F0-5765-DCE2-28E2-DBEAF05B8EFE}"/>
              </a:ext>
            </a:extLst>
          </p:cNvPr>
          <p:cNvSpPr txBox="1"/>
          <p:nvPr/>
        </p:nvSpPr>
        <p:spPr>
          <a:xfrm>
            <a:off x="7244862" y="2971170"/>
            <a:ext cx="4398498"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4000" i="1" dirty="0">
                <a:solidFill>
                  <a:srgbClr val="000000"/>
                </a:solidFill>
                <a:latin typeface="Times New Roman" panose="02020603050405020304" pitchFamily="18" charset="0"/>
                <a:cs typeface="Times New Roman" panose="02020603050405020304" pitchFamily="18" charset="0"/>
              </a:rPr>
              <a:t>Bạn nhỏ lau dọn nhà bếp sạch sẽ, đồ dùng sắp xếp ngăn nắp trên tủ.</a:t>
            </a:r>
          </a:p>
        </p:txBody>
      </p:sp>
    </p:spTree>
    <p:extLst>
      <p:ext uri="{BB962C8B-B14F-4D97-AF65-F5344CB8AC3E}">
        <p14:creationId xmlns:p14="http://schemas.microsoft.com/office/powerpoint/2010/main" val="368545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03A7C8-5886-CB3D-1C35-7C56F94235AC}"/>
              </a:ext>
            </a:extLst>
          </p:cNvPr>
          <p:cNvSpPr txBox="1"/>
          <p:nvPr/>
        </p:nvSpPr>
        <p:spPr>
          <a:xfrm>
            <a:off x="2050364" y="270807"/>
            <a:ext cx="8411309"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1869652-3247-A426-3328-C141B84F6D9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408" r="203"/>
          <a:stretch/>
        </p:blipFill>
        <p:spPr>
          <a:xfrm>
            <a:off x="900332" y="1780958"/>
            <a:ext cx="7061981" cy="4591707"/>
          </a:xfrm>
          <a:prstGeom prst="rect">
            <a:avLst/>
          </a:prstGeom>
        </p:spPr>
      </p:pic>
      <p:sp>
        <p:nvSpPr>
          <p:cNvPr id="5" name="TextBox 4">
            <a:extLst>
              <a:ext uri="{FF2B5EF4-FFF2-40B4-BE49-F238E27FC236}">
                <a16:creationId xmlns:a16="http://schemas.microsoft.com/office/drawing/2014/main" id="{0DA6CD3F-6FF9-2E25-6215-552233315E17}"/>
              </a:ext>
            </a:extLst>
          </p:cNvPr>
          <p:cNvSpPr txBox="1"/>
          <p:nvPr/>
        </p:nvSpPr>
        <p:spPr>
          <a:xfrm>
            <a:off x="8176845" y="2709209"/>
            <a:ext cx="3569678"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4000" i="1" dirty="0">
                <a:solidFill>
                  <a:srgbClr val="000000"/>
                </a:solidFill>
                <a:latin typeface="Times New Roman" panose="02020603050405020304" pitchFamily="18" charset="0"/>
                <a:cs typeface="Times New Roman" panose="02020603050405020304" pitchFamily="18" charset="0"/>
              </a:rPr>
              <a:t>Bạn nhỏ giúp bố mẹ gấp gọn quần áo, chăn màn vào tủ đồ.</a:t>
            </a:r>
          </a:p>
        </p:txBody>
      </p:sp>
    </p:spTree>
    <p:extLst>
      <p:ext uri="{BB962C8B-B14F-4D97-AF65-F5344CB8AC3E}">
        <p14:creationId xmlns:p14="http://schemas.microsoft.com/office/powerpoint/2010/main" val="270431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DE1B06-7A74-23E4-99D7-FD4F9CB11B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93896" y="1738428"/>
            <a:ext cx="7427678" cy="4821954"/>
          </a:xfrm>
          <a:prstGeom prst="rect">
            <a:avLst/>
          </a:prstGeom>
        </p:spPr>
      </p:pic>
      <p:sp>
        <p:nvSpPr>
          <p:cNvPr id="3" name="TextBox 2">
            <a:extLst>
              <a:ext uri="{FF2B5EF4-FFF2-40B4-BE49-F238E27FC236}">
                <a16:creationId xmlns:a16="http://schemas.microsoft.com/office/drawing/2014/main" id="{A5B96390-7D4E-B94E-9147-3ECAEBC16618}"/>
              </a:ext>
            </a:extLst>
          </p:cNvPr>
          <p:cNvSpPr txBox="1"/>
          <p:nvPr/>
        </p:nvSpPr>
        <p:spPr>
          <a:xfrm>
            <a:off x="8187334" y="2995243"/>
            <a:ext cx="3440186" cy="2308324"/>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600" i="1" dirty="0">
                <a:solidFill>
                  <a:srgbClr val="000000"/>
                </a:solidFill>
              </a:rPr>
              <a:t>Bạn nhỏ lấy đồ trong tủ lạnh nhưng quên đóng cửa tủ.</a:t>
            </a:r>
          </a:p>
        </p:txBody>
      </p:sp>
      <p:sp>
        <p:nvSpPr>
          <p:cNvPr id="5" name="TextBox 4">
            <a:extLst>
              <a:ext uri="{FF2B5EF4-FFF2-40B4-BE49-F238E27FC236}">
                <a16:creationId xmlns:a16="http://schemas.microsoft.com/office/drawing/2014/main" id="{7031B885-68CD-DD82-5595-B42E43505A3A}"/>
              </a:ext>
            </a:extLst>
          </p:cNvPr>
          <p:cNvSpPr txBox="1"/>
          <p:nvPr/>
        </p:nvSpPr>
        <p:spPr>
          <a:xfrm>
            <a:off x="2008163" y="414989"/>
            <a:ext cx="8387862"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3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F01867-7919-FC7A-EF12-365271E7D2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10178" y="1598439"/>
            <a:ext cx="5683348" cy="4711997"/>
          </a:xfrm>
          <a:prstGeom prst="rect">
            <a:avLst/>
          </a:prstGeom>
        </p:spPr>
      </p:pic>
      <p:sp>
        <p:nvSpPr>
          <p:cNvPr id="3" name="TextBox 2">
            <a:extLst>
              <a:ext uri="{FF2B5EF4-FFF2-40B4-BE49-F238E27FC236}">
                <a16:creationId xmlns:a16="http://schemas.microsoft.com/office/drawing/2014/main" id="{8DEB9298-B5ED-000A-2F68-B58D224AC708}"/>
              </a:ext>
            </a:extLst>
          </p:cNvPr>
          <p:cNvSpPr txBox="1"/>
          <p:nvPr/>
        </p:nvSpPr>
        <p:spPr>
          <a:xfrm>
            <a:off x="7747918" y="3305889"/>
            <a:ext cx="3787590" cy="1569660"/>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Cả nhà đang vệ sinh các đồ dùng trong gia đình.</a:t>
            </a:r>
          </a:p>
        </p:txBody>
      </p:sp>
      <p:sp>
        <p:nvSpPr>
          <p:cNvPr id="5" name="TextBox 4">
            <a:extLst>
              <a:ext uri="{FF2B5EF4-FFF2-40B4-BE49-F238E27FC236}">
                <a16:creationId xmlns:a16="http://schemas.microsoft.com/office/drawing/2014/main" id="{DDDDD0F5-F0CA-0C8B-E194-357FEB0CFF48}"/>
              </a:ext>
            </a:extLst>
          </p:cNvPr>
          <p:cNvSpPr txBox="1"/>
          <p:nvPr/>
        </p:nvSpPr>
        <p:spPr>
          <a:xfrm>
            <a:off x="1768878" y="275000"/>
            <a:ext cx="8612944"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85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A90F9E-0C79-6FA6-09FA-14319504F34C}"/>
              </a:ext>
            </a:extLst>
          </p:cNvPr>
          <p:cNvSpPr txBox="1"/>
          <p:nvPr/>
        </p:nvSpPr>
        <p:spPr>
          <a:xfrm>
            <a:off x="8560055" y="2608005"/>
            <a:ext cx="3193635"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Bạn nhỏ lau dọn bồn rửa mặt, sử dụng găng tay và bình xịt cẩn thận, sạch sẽ.</a:t>
            </a:r>
          </a:p>
        </p:txBody>
      </p:sp>
      <p:pic>
        <p:nvPicPr>
          <p:cNvPr id="3" name="Picture 2">
            <a:extLst>
              <a:ext uri="{FF2B5EF4-FFF2-40B4-BE49-F238E27FC236}">
                <a16:creationId xmlns:a16="http://schemas.microsoft.com/office/drawing/2014/main" id="{A973188F-1C1F-4F95-1C95-33E3B6C6A17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896910" y="1765356"/>
            <a:ext cx="7403028" cy="4719850"/>
          </a:xfrm>
          <a:prstGeom prst="rect">
            <a:avLst/>
          </a:prstGeom>
        </p:spPr>
      </p:pic>
      <p:sp>
        <p:nvSpPr>
          <p:cNvPr id="5" name="TextBox 4">
            <a:extLst>
              <a:ext uri="{FF2B5EF4-FFF2-40B4-BE49-F238E27FC236}">
                <a16:creationId xmlns:a16="http://schemas.microsoft.com/office/drawing/2014/main" id="{6845FBEF-4963-56A1-CCC8-87D343350496}"/>
              </a:ext>
            </a:extLst>
          </p:cNvPr>
          <p:cNvSpPr txBox="1"/>
          <p:nvPr/>
        </p:nvSpPr>
        <p:spPr>
          <a:xfrm>
            <a:off x="1712740" y="225715"/>
            <a:ext cx="8444133"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4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6E7CE-1103-1675-B89F-BFCD6B598A52}"/>
              </a:ext>
            </a:extLst>
          </p:cNvPr>
          <p:cNvSpPr txBox="1"/>
          <p:nvPr/>
        </p:nvSpPr>
        <p:spPr>
          <a:xfrm>
            <a:off x="8185962" y="2508268"/>
            <a:ext cx="2227770" cy="3046988"/>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Hai anh em đùa nghịch, nhảy nhót lên bàn ghế.</a:t>
            </a:r>
          </a:p>
        </p:txBody>
      </p:sp>
      <p:pic>
        <p:nvPicPr>
          <p:cNvPr id="3" name="Picture 2">
            <a:extLst>
              <a:ext uri="{FF2B5EF4-FFF2-40B4-BE49-F238E27FC236}">
                <a16:creationId xmlns:a16="http://schemas.microsoft.com/office/drawing/2014/main" id="{2BC0E596-ECA5-625B-7360-8FBE9E440A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322363" y="1662724"/>
            <a:ext cx="6049108" cy="4738076"/>
          </a:xfrm>
          <a:prstGeom prst="rect">
            <a:avLst/>
          </a:prstGeom>
        </p:spPr>
      </p:pic>
      <p:sp>
        <p:nvSpPr>
          <p:cNvPr id="5" name="TextBox 4">
            <a:extLst>
              <a:ext uri="{FF2B5EF4-FFF2-40B4-BE49-F238E27FC236}">
                <a16:creationId xmlns:a16="http://schemas.microsoft.com/office/drawing/2014/main" id="{C06A1F40-6DD2-FBC6-E284-D679F8C600FF}"/>
              </a:ext>
            </a:extLst>
          </p:cNvPr>
          <p:cNvSpPr txBox="1"/>
          <p:nvPr/>
        </p:nvSpPr>
        <p:spPr>
          <a:xfrm>
            <a:off x="1836783" y="339284"/>
            <a:ext cx="8291252"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1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48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C409D7-DEED-4CFC-8307-14A64DE36C48}"/>
              </a:ext>
            </a:extLst>
          </p:cNvPr>
          <p:cNvGrpSpPr/>
          <p:nvPr/>
        </p:nvGrpSpPr>
        <p:grpSpPr>
          <a:xfrm>
            <a:off x="582096" y="1393124"/>
            <a:ext cx="2816950" cy="1489289"/>
            <a:chOff x="569798" y="1124402"/>
            <a:chExt cx="2816950" cy="1489289"/>
          </a:xfrm>
        </p:grpSpPr>
        <p:pic>
          <p:nvPicPr>
            <p:cNvPr id="3" name="Picture 2">
              <a:extLst>
                <a:ext uri="{FF2B5EF4-FFF2-40B4-BE49-F238E27FC236}">
                  <a16:creationId xmlns:a16="http://schemas.microsoft.com/office/drawing/2014/main"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a:extLst>
                <a:ext uri="{FF2B5EF4-FFF2-40B4-BE49-F238E27FC236}">
                  <a16:creationId xmlns:a16="http://schemas.microsoft.com/office/drawing/2014/main" id="{527F1D03-CF96-43A1-94DF-E7D051B287F9}"/>
                </a:ext>
              </a:extLst>
            </p:cNvPr>
            <p:cNvSpPr txBox="1"/>
            <p:nvPr/>
          </p:nvSpPr>
          <p:spPr>
            <a:xfrm>
              <a:off x="1442468" y="1610762"/>
              <a:ext cx="1616148" cy="400110"/>
            </a:xfrm>
            <a:prstGeom prst="rect">
              <a:avLst/>
            </a:prstGeom>
            <a:noFill/>
          </p:spPr>
          <p:txBody>
            <a:bodyPr wrap="none" rtlCol="0">
              <a:spAutoFit/>
            </a:bodyPr>
            <a:lstStyle/>
            <a:p>
              <a:r>
                <a:rPr lang="vi-VN" sz="2000" b="1" dirty="0">
                  <a:solidFill>
                    <a:schemeClr val="accent2"/>
                  </a:solidFill>
                  <a:latin typeface="Times New Roman" panose="02020603050405020304" pitchFamily="18" charset="0"/>
                  <a:cs typeface="Times New Roman" panose="02020603050405020304" pitchFamily="18" charset="0"/>
                </a:rPr>
                <a:t>KHÁM PHÁ</a:t>
              </a:r>
            </a:p>
          </p:txBody>
        </p:sp>
      </p:grpSp>
      <p:pic>
        <p:nvPicPr>
          <p:cNvPr id="16" name="Picture 2">
            <a:extLst>
              <a:ext uri="{FF2B5EF4-FFF2-40B4-BE49-F238E27FC236}">
                <a16:creationId xmlns:a16="http://schemas.microsoft.com/office/drawing/2014/main" id="{AAC1B315-DF14-4B55-A879-5F0A7C6B5F9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82096" y="2857559"/>
            <a:ext cx="860399" cy="7602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C5C6C4A-9259-4260-9BEA-904CA001F7C8}"/>
              </a:ext>
            </a:extLst>
          </p:cNvPr>
          <p:cNvSpPr txBox="1"/>
          <p:nvPr/>
        </p:nvSpPr>
        <p:spPr>
          <a:xfrm flipH="1">
            <a:off x="1923400" y="3006852"/>
            <a:ext cx="9055515"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Theo em, việc bảo quản đồ dùng gia đình có lợi ích gì?</a:t>
            </a:r>
          </a:p>
        </p:txBody>
      </p:sp>
      <p:sp>
        <p:nvSpPr>
          <p:cNvPr id="20" name="Scroll: Horizontal 19">
            <a:extLst>
              <a:ext uri="{FF2B5EF4-FFF2-40B4-BE49-F238E27FC236}">
                <a16:creationId xmlns:a16="http://schemas.microsoft.com/office/drawing/2014/main" id="{5447024E-D15C-4542-92F0-AC004DC2FD4F}"/>
              </a:ext>
            </a:extLst>
          </p:cNvPr>
          <p:cNvSpPr/>
          <p:nvPr/>
        </p:nvSpPr>
        <p:spPr>
          <a:xfrm>
            <a:off x="1213084" y="3717394"/>
            <a:ext cx="9765831" cy="2013821"/>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Times New Roman" panose="02020603050405020304" pitchFamily="18" charset="0"/>
                <a:cs typeface="Times New Roman" panose="02020603050405020304" pitchFamily="18" charset="0"/>
              </a:rPr>
              <a:t>Bảo quản đồ dùng gia đình giúp đồ dùng gia đình luôn sạch sẽ, bền đẹp, sử dụng bền lâu; rèn luyện tính ngăn nắp, gọn gàng và ý thức trách nhiệm trong cuộc sống.</a:t>
            </a:r>
          </a:p>
        </p:txBody>
      </p:sp>
      <p:sp>
        <p:nvSpPr>
          <p:cNvPr id="6" name="TextBox 5">
            <a:extLst>
              <a:ext uri="{FF2B5EF4-FFF2-40B4-BE49-F238E27FC236}">
                <a16:creationId xmlns:a16="http://schemas.microsoft.com/office/drawing/2014/main" id="{AE2FCED2-1BB5-4521-BE74-D2EAC4C531D8}"/>
              </a:ext>
            </a:extLst>
          </p:cNvPr>
          <p:cNvSpPr txBox="1"/>
          <p:nvPr/>
        </p:nvSpPr>
        <p:spPr>
          <a:xfrm>
            <a:off x="3047999" y="384112"/>
            <a:ext cx="780011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Tiết</a:t>
            </a:r>
            <a:r>
              <a:rPr lang="en-US" sz="28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56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2884DF-2622-0DB2-8494-EDB83720FF7D}"/>
              </a:ext>
            </a:extLst>
          </p:cNvPr>
          <p:cNvSpPr txBox="1"/>
          <p:nvPr/>
        </p:nvSpPr>
        <p:spPr>
          <a:xfrm flipH="1">
            <a:off x="1448613" y="1851644"/>
            <a:ext cx="9995242"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Kể thêm những việc cần làm để bảo quản đồ dùng gia đình</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58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88BDF3-84BF-F2C1-3FF3-FAFCE180370D}"/>
              </a:ext>
            </a:extLst>
          </p:cNvPr>
          <p:cNvSpPr txBox="1"/>
          <p:nvPr/>
        </p:nvSpPr>
        <p:spPr>
          <a:xfrm>
            <a:off x="755073" y="1949631"/>
            <a:ext cx="10903528" cy="3970318"/>
          </a:xfrm>
          <a:prstGeom prst="rect">
            <a:avLst/>
          </a:prstGeom>
          <a:noFill/>
        </p:spPr>
        <p:txBody>
          <a:bodyPr wrap="square">
            <a:spAutoFit/>
          </a:bodyPr>
          <a:lstStyle/>
          <a:p>
            <a:pPr algn="just"/>
            <a:r>
              <a:rPr lang="vi-VN" b="0" i="1" dirty="0">
                <a:solidFill>
                  <a:srgbClr val="000000"/>
                </a:solidFill>
                <a:effectLst/>
                <a:latin typeface="Open Sans" panose="020B0606030504020204" pitchFamily="34" charset="0"/>
              </a:rPr>
              <a:t> </a:t>
            </a:r>
            <a:r>
              <a:rPr lang="en-US" b="0" i="1" dirty="0">
                <a:solidFill>
                  <a:srgbClr val="000000"/>
                </a:solidFill>
                <a:effectLst/>
                <a:latin typeface="Open Sans" panose="020B0606030504020204" pitchFamily="34" charset="0"/>
              </a:rPr>
              <a:t>	</a:t>
            </a:r>
            <a:r>
              <a:rPr lang="en-US" sz="3200" b="0" i="1" dirty="0">
                <a:solidFill>
                  <a:srgbClr val="000000"/>
                </a:solidFill>
                <a:effectLst/>
                <a:latin typeface="Times New Roman" panose="02020603050405020304" pitchFamily="18" charset="0"/>
                <a:cs typeface="Times New Roman" panose="02020603050405020304" pitchFamily="18" charset="0"/>
              </a:rPr>
              <a:t>+</a:t>
            </a:r>
            <a:r>
              <a:rPr lang="vi-VN" sz="3600" b="0" dirty="0">
                <a:solidFill>
                  <a:srgbClr val="000000"/>
                </a:solidFill>
                <a:effectLst/>
                <a:latin typeface="Times New Roman" panose="02020603050405020304" pitchFamily="18" charset="0"/>
                <a:cs typeface="Times New Roman" panose="02020603050405020304" pitchFamily="18" charset="0"/>
              </a:rPr>
              <a:t>Đồ </a:t>
            </a:r>
            <a:r>
              <a:rPr lang="en-US" sz="3600" b="0" dirty="0">
                <a:solidFill>
                  <a:srgbClr val="000000"/>
                </a:solidFill>
                <a:effectLst/>
                <a:latin typeface="Times New Roman" panose="02020603050405020304" pitchFamily="18" charset="0"/>
                <a:cs typeface="Times New Roman" panose="02020603050405020304" pitchFamily="18" charset="0"/>
              </a:rPr>
              <a:t>d</a:t>
            </a:r>
            <a:r>
              <a:rPr lang="vi-VN" sz="3600" b="0" dirty="0">
                <a:solidFill>
                  <a:srgbClr val="000000"/>
                </a:solidFill>
                <a:effectLst/>
                <a:latin typeface="Times New Roman" panose="02020603050405020304" pitchFamily="18" charset="0"/>
                <a:cs typeface="Times New Roman" panose="02020603050405020304" pitchFamily="18" charset="0"/>
              </a:rPr>
              <a:t>ùng phòng khách: Sắp xếp ngăn nắp, luôn giữ gìn bàn ghế, cốc chén,... sạch sẽ. Nên lau bụi bàn ghế, tủ,... ít nhất 1 tuần/lần (cùng mọi người trong gia đình) bằng vải mềm, ẩm. Những đồ dễ vỡ cần nhẹ tay, cẩn thận khi sử dụng.</a:t>
            </a:r>
          </a:p>
          <a:p>
            <a:pPr algn="just"/>
            <a:r>
              <a:rPr lang="en-US" sz="3600" b="0" dirty="0">
                <a:solidFill>
                  <a:srgbClr val="000000"/>
                </a:solidFill>
                <a:effectLst/>
                <a:latin typeface="Times New Roman" panose="02020603050405020304" pitchFamily="18" charset="0"/>
                <a:cs typeface="Times New Roman" panose="02020603050405020304" pitchFamily="18" charset="0"/>
              </a:rPr>
              <a:t>	</a:t>
            </a:r>
            <a:r>
              <a:rPr lang="vi-VN" sz="3600" b="0" dirty="0">
                <a:solidFill>
                  <a:srgbClr val="000000"/>
                </a:solidFill>
                <a:effectLst/>
                <a:latin typeface="Times New Roman" panose="02020603050405020304" pitchFamily="18" charset="0"/>
                <a:cs typeface="Times New Roman" panose="02020603050405020304" pitchFamily="18" charset="0"/>
              </a:rPr>
              <a:t>+ Đồ dùng phòng ngủ: Sắp xếp quần áo, chăn màn và các đồ dùng khác trong phòng ngăn nắp, gọn gàng.</a:t>
            </a:r>
          </a:p>
        </p:txBody>
      </p:sp>
      <p:sp>
        <p:nvSpPr>
          <p:cNvPr id="6" name="TextBox 5">
            <a:extLst>
              <a:ext uri="{FF2B5EF4-FFF2-40B4-BE49-F238E27FC236}">
                <a16:creationId xmlns:a16="http://schemas.microsoft.com/office/drawing/2014/main" id="{BBB9204C-5211-3AAB-1D8B-D164A69C8C35}"/>
              </a:ext>
            </a:extLst>
          </p:cNvPr>
          <p:cNvSpPr txBox="1"/>
          <p:nvPr/>
        </p:nvSpPr>
        <p:spPr>
          <a:xfrm>
            <a:off x="2660073" y="478349"/>
            <a:ext cx="7924800"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sz="1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768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88BDF3-84BF-F2C1-3FF3-FAFCE180370D}"/>
              </a:ext>
            </a:extLst>
          </p:cNvPr>
          <p:cNvSpPr txBox="1"/>
          <p:nvPr/>
        </p:nvSpPr>
        <p:spPr>
          <a:xfrm>
            <a:off x="865909" y="2074322"/>
            <a:ext cx="10903528" cy="4031873"/>
          </a:xfrm>
          <a:prstGeom prst="rect">
            <a:avLst/>
          </a:prstGeom>
          <a:noFill/>
        </p:spPr>
        <p:txBody>
          <a:bodyPr wrap="square">
            <a:spAutoFit/>
          </a:bodyPr>
          <a:lstStyle/>
          <a:p>
            <a:pPr algn="just"/>
            <a:r>
              <a:rPr lang="vi-VN" b="0" i="1" dirty="0">
                <a:solidFill>
                  <a:srgbClr val="000000"/>
                </a:solidFill>
                <a:effectLst/>
                <a:latin typeface="Open Sans" panose="020B0606030504020204" pitchFamily="34" charset="0"/>
              </a:rPr>
              <a:t> </a:t>
            </a:r>
            <a:r>
              <a:rPr lang="en-US" b="0" i="1" dirty="0">
                <a:solidFill>
                  <a:srgbClr val="000000"/>
                </a:solidFill>
                <a:effectLst/>
                <a:latin typeface="Open Sans" panose="020B0606030504020204" pitchFamily="34" charset="0"/>
              </a:rPr>
              <a:t>	</a:t>
            </a:r>
            <a:r>
              <a:rPr lang="vi-VN" sz="3200" dirty="0">
                <a:solidFill>
                  <a:srgbClr val="000000"/>
                </a:solidFill>
                <a:effectLst/>
                <a:latin typeface="Times New Roman" panose="02020603050405020304" pitchFamily="18" charset="0"/>
                <a:cs typeface="Times New Roman" panose="02020603050405020304" pitchFamily="18" charset="0"/>
              </a:rPr>
              <a:t>+ Đồ dùng phòng bếp: Sắp xếp ngăn nắp, gọn gàng, đúng vị trí; vệ sinh sạch sẽ sau khi sử dụng; không nên phơi đồ dùng bằng gỗ nơi có ánh nắng, gần nguồn điện; không nên sử dụng đ</a:t>
            </a:r>
            <a:r>
              <a:rPr lang="en-US" sz="3200" dirty="0">
                <a:solidFill>
                  <a:srgbClr val="000000"/>
                </a:solidFill>
                <a:effectLst/>
                <a:latin typeface="Times New Roman" panose="02020603050405020304" pitchFamily="18" charset="0"/>
                <a:cs typeface="Times New Roman" panose="02020603050405020304" pitchFamily="18" charset="0"/>
              </a:rPr>
              <a:t>ồ </a:t>
            </a:r>
            <a:r>
              <a:rPr lang="vi-VN" sz="3200" dirty="0">
                <a:solidFill>
                  <a:srgbClr val="000000"/>
                </a:solidFill>
                <a:effectLst/>
                <a:latin typeface="Times New Roman" panose="02020603050405020304" pitchFamily="18" charset="0"/>
                <a:cs typeface="Times New Roman" panose="02020603050405020304" pitchFamily="18" charset="0"/>
              </a:rPr>
              <a:t>nhựa để đựng các thức ăn nóng hoặc thức ăn nhiều dầu mỡ,...</a:t>
            </a:r>
          </a:p>
          <a:p>
            <a:pPr algn="just"/>
            <a:r>
              <a:rPr lang="en-US" sz="3200" dirty="0">
                <a:solidFill>
                  <a:srgbClr val="000000"/>
                </a:solidFill>
                <a:effectLst/>
                <a:latin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cs typeface="Times New Roman" panose="02020603050405020304" pitchFamily="18" charset="0"/>
              </a:rPr>
              <a:t>+ Đồ dùng nhà vệ sinh: Thường xuyên lau, rửa nhà vệ sinh sạch sẽ, nhất là gương, chậu rửa mặt, bồn cầu. Sau khi tắm nên dùng chổi quét sạch nước trên sàn từ chỗ cao xuống chỗ thấp, nhất là chỗ nước đọng ở mép tường…</a:t>
            </a:r>
          </a:p>
        </p:txBody>
      </p:sp>
      <p:sp>
        <p:nvSpPr>
          <p:cNvPr id="6" name="TextBox 5">
            <a:extLst>
              <a:ext uri="{FF2B5EF4-FFF2-40B4-BE49-F238E27FC236}">
                <a16:creationId xmlns:a16="http://schemas.microsoft.com/office/drawing/2014/main" id="{BBB9204C-5211-3AAB-1D8B-D164A69C8C35}"/>
              </a:ext>
            </a:extLst>
          </p:cNvPr>
          <p:cNvSpPr txBox="1"/>
          <p:nvPr/>
        </p:nvSpPr>
        <p:spPr>
          <a:xfrm>
            <a:off x="2660073" y="478349"/>
            <a:ext cx="7924800"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080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op 6 Shop giày dép trẻ em đẹp và chất lượng nhất TP. Quy Nhơn, Bình Định -  Toplist.vn">
            <a:extLst>
              <a:ext uri="{FF2B5EF4-FFF2-40B4-BE49-F238E27FC236}">
                <a16:creationId xmlns:a16="http://schemas.microsoft.com/office/drawing/2014/main" id="{DC976DB1-30EA-8519-41BF-2D6531E8B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30" y="334527"/>
            <a:ext cx="2292062" cy="1744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ần jean bé trai giá tốt Tháng 11, 2022 Trang phục bé trai | Mua ngay Thời  Trang Trẻ Em | Shopee Việt Nam">
            <a:extLst>
              <a:ext uri="{FF2B5EF4-FFF2-40B4-BE49-F238E27FC236}">
                <a16:creationId xmlns:a16="http://schemas.microsoft.com/office/drawing/2014/main" id="{485F871D-B1E3-D864-1C31-B64A58987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323" y="499694"/>
            <a:ext cx="3985847" cy="25908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obile - Bàn Chải Đánh Răng Cho Bé Colgate Minions Mỹ, Lông Mềm Mại, Giá Tốt">
            <a:extLst>
              <a:ext uri="{FF2B5EF4-FFF2-40B4-BE49-F238E27FC236}">
                <a16:creationId xmlns:a16="http://schemas.microsoft.com/office/drawing/2014/main" id="{115C7749-C090-9892-B5ED-4F4547606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375" y="485448"/>
            <a:ext cx="1412248" cy="15700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ột số loại tivi phổ biến | dienmaytamoanh">
            <a:extLst>
              <a:ext uri="{FF2B5EF4-FFF2-40B4-BE49-F238E27FC236}">
                <a16:creationId xmlns:a16="http://schemas.microsoft.com/office/drawing/2014/main" id="{7DBD2D37-C296-0481-3D63-568E03C4D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892" y="379710"/>
            <a:ext cx="2292063" cy="1579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Bộ 3 cái chảo chống dính">
            <a:extLst>
              <a:ext uri="{FF2B5EF4-FFF2-40B4-BE49-F238E27FC236}">
                <a16:creationId xmlns:a16="http://schemas.microsoft.com/office/drawing/2014/main" id="{89FB9992-8530-AB72-9C98-AE4ACC3F9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9998" y="2854596"/>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ác mẫu giường ngủ đẹp cho bé gái siêu dễ thương, thơ mộng ...">
            <a:extLst>
              <a:ext uri="{FF2B5EF4-FFF2-40B4-BE49-F238E27FC236}">
                <a16:creationId xmlns:a16="http://schemas.microsoft.com/office/drawing/2014/main" id="{37AABE1B-890D-1492-9361-0FAA0A6AA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2350" y="2238375"/>
            <a:ext cx="2986950" cy="23812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03147DB-96F8-9951-3098-923B73A7B47A}"/>
              </a:ext>
            </a:extLst>
          </p:cNvPr>
          <p:cNvSpPr txBox="1"/>
          <p:nvPr/>
        </p:nvSpPr>
        <p:spPr>
          <a:xfrm flipH="1">
            <a:off x="425830" y="5321044"/>
            <a:ext cx="10965215" cy="707886"/>
          </a:xfrm>
          <a:prstGeom prst="rect">
            <a:avLst/>
          </a:prstGeom>
          <a:noFill/>
        </p:spPr>
        <p:txBody>
          <a:bodyPr wrap="square" rtlCol="0">
            <a:spAutoFit/>
          </a:bodyPr>
          <a:lstStyle/>
          <a:p>
            <a:pPr algn="just"/>
            <a:r>
              <a:rPr lang="vi-VN" sz="4000" dirty="0">
                <a:solidFill>
                  <a:srgbClr val="000000"/>
                </a:solidFill>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nhân</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18" name="Picture 24" descr="Top 13 Thương hiệu nồi cơm điện thông dụng tại Việt Nam - Toplist.vn">
            <a:extLst>
              <a:ext uri="{FF2B5EF4-FFF2-40B4-BE49-F238E27FC236}">
                <a16:creationId xmlns:a16="http://schemas.microsoft.com/office/drawing/2014/main" id="{085AB392-8CD2-A8D9-C438-D360A0044D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0595" y="3125914"/>
            <a:ext cx="2576945" cy="18387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op 7 Bài văn tả chiếc bình hoa (lớp 5) hay nhất - AllTop.vn">
            <a:extLst>
              <a:ext uri="{FF2B5EF4-FFF2-40B4-BE49-F238E27FC236}">
                <a16:creationId xmlns:a16="http://schemas.microsoft.com/office/drawing/2014/main" id="{48F88E70-EF70-52F5-3095-D538301DA6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411" y="2336284"/>
            <a:ext cx="2292064" cy="210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87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nodeType="clickEffect">
                                  <p:stCondLst>
                                    <p:cond delay="0"/>
                                  </p:stCondLst>
                                  <p:childTnLst>
                                    <p:animEffect transition="out" filter="blinds(horizontal)">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3" presetClass="exit" presetSubtype="10" fill="hold" nodeType="withEffect">
                                  <p:stCondLst>
                                    <p:cond delay="0"/>
                                  </p:stCondLst>
                                  <p:childTnLst>
                                    <p:animEffect transition="out" filter="blinds(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2884DF-2622-0DB2-8494-EDB83720FF7D}"/>
              </a:ext>
            </a:extLst>
          </p:cNvPr>
          <p:cNvSpPr txBox="1"/>
          <p:nvPr/>
        </p:nvSpPr>
        <p:spPr>
          <a:xfrm flipH="1">
            <a:off x="1448613" y="1851644"/>
            <a:ext cx="9995242" cy="461665"/>
          </a:xfrm>
          <a:prstGeom prst="rect">
            <a:avLst/>
          </a:prstGeom>
          <a:noFill/>
        </p:spPr>
        <p:txBody>
          <a:bodyPr wrap="square" rtlCol="0">
            <a:spAutoFit/>
          </a:bodyPr>
          <a:lstStyle/>
          <a:p>
            <a:pPr algn="just"/>
            <a:r>
              <a:rPr lang="vi-VN" sz="2400" dirty="0">
                <a:solidFill>
                  <a:srgbClr val="000000"/>
                </a:solidFill>
                <a:latin typeface="Times New Roman" panose="02020603050405020304" pitchFamily="18" charset="0"/>
                <a:cs typeface="Times New Roman" panose="02020603050405020304" pitchFamily="18" charset="0"/>
              </a:rPr>
              <a:t>- Kể những việc cần làm để bảo quản đồ dùng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2884DF-2622-0DB2-8494-EDB83720FF7D}"/>
              </a:ext>
            </a:extLst>
          </p:cNvPr>
          <p:cNvSpPr txBox="1"/>
          <p:nvPr/>
        </p:nvSpPr>
        <p:spPr>
          <a:xfrm flipH="1">
            <a:off x="3546763" y="3338102"/>
            <a:ext cx="4765964" cy="2554545"/>
          </a:xfrm>
          <a:prstGeom prst="rect">
            <a:avLst/>
          </a:prstGeom>
          <a:noFill/>
        </p:spPr>
        <p:txBody>
          <a:bodyPr wrap="square" rtlCol="0">
            <a:spAutoFit/>
          </a:bodyPr>
          <a:lstStyle/>
          <a:p>
            <a:pPr algn="just"/>
            <a:r>
              <a:rPr lang="vi-VN" sz="3200" dirty="0">
                <a:solidFill>
                  <a:schemeClr val="bg2"/>
                </a:solidFill>
                <a:latin typeface="Times New Roman" panose="02020603050405020304" pitchFamily="18" charset="0"/>
                <a:cs typeface="Times New Roman" panose="02020603050405020304" pitchFamily="18" charset="0"/>
              </a:rPr>
              <a:t>Có cánh, không biết bay</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Chỉ quay như chong chóng</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Làm gió xua cái nóng</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Mất điện là hết quay.</a:t>
            </a:r>
            <a:endParaRPr lang="en-US" sz="3200" dirty="0">
              <a:solidFill>
                <a:schemeClr val="bg2"/>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cái</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gì</a:t>
            </a:r>
            <a:r>
              <a:rPr lang="en-US" sz="3200" b="1" i="1" dirty="0">
                <a:solidFill>
                  <a:srgbClr val="000000"/>
                </a:solidFill>
                <a:latin typeface="Times New Roman" panose="02020603050405020304" pitchFamily="18" charset="0"/>
                <a:cs typeface="Times New Roman" panose="02020603050405020304" pitchFamily="18" charset="0"/>
              </a:rPr>
              <a:t>?</a:t>
            </a:r>
            <a:endParaRPr lang="vi-VN" sz="4000" b="1" i="1"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10" name="Star: 6 Points 9">
            <a:extLst>
              <a:ext uri="{FF2B5EF4-FFF2-40B4-BE49-F238E27FC236}">
                <a16:creationId xmlns:a16="http://schemas.microsoft.com/office/drawing/2014/main" id="{5A5B4950-9970-592D-D3F0-65859FACE167}"/>
              </a:ext>
            </a:extLst>
          </p:cNvPr>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pic>
        <p:nvPicPr>
          <p:cNvPr id="16" name="Đồng hồ đếm ngược 5 giây">
            <a:hlinkClick r:id="" action="ppaction://media"/>
            <a:extLst>
              <a:ext uri="{FF2B5EF4-FFF2-40B4-BE49-F238E27FC236}">
                <a16:creationId xmlns:a16="http://schemas.microsoft.com/office/drawing/2014/main" id="{342B4086-DE5C-17AC-76D9-BE45DA0BD5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02436" y="259543"/>
            <a:ext cx="2964873" cy="2942861"/>
          </a:xfrm>
          <a:prstGeom prst="rect">
            <a:avLst/>
          </a:prstGeom>
        </p:spPr>
      </p:pic>
    </p:spTree>
    <p:extLst>
      <p:ext uri="{BB962C8B-B14F-4D97-AF65-F5344CB8AC3E}">
        <p14:creationId xmlns:p14="http://schemas.microsoft.com/office/powerpoint/2010/main" val="39570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5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6"/>
                                        </p:tgtEl>
                                      </p:cBhvr>
                                    </p:cmd>
                                  </p:childTnLst>
                                </p:cTn>
                              </p:par>
                            </p:childTnLst>
                          </p:cTn>
                        </p:par>
                      </p:childTnLst>
                    </p:cTn>
                  </p:par>
                </p:childTnLst>
              </p:cTn>
              <p:nextCondLst>
                <p:cond evt="onClick" delay="0">
                  <p:tgtEl>
                    <p:spTgt spid="16"/>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C1B35E3-AE8F-C6A8-FF94-CD413E5D8507}"/>
              </a:ext>
            </a:extLst>
          </p:cNvPr>
          <p:cNvSpPr txBox="1"/>
          <p:nvPr/>
        </p:nvSpPr>
        <p:spPr>
          <a:xfrm>
            <a:off x="2687782" y="3280922"/>
            <a:ext cx="7245927" cy="1077218"/>
          </a:xfrm>
          <a:prstGeom prst="rect">
            <a:avLst/>
          </a:prstGeom>
          <a:noFill/>
        </p:spPr>
        <p:txBody>
          <a:bodyPr wrap="square">
            <a:spAutoFit/>
          </a:bodyPr>
          <a:lstStyle/>
          <a:p>
            <a:r>
              <a:rPr lang="vi-VN" sz="3200" b="0" i="0" dirty="0">
                <a:solidFill>
                  <a:srgbClr val="000000"/>
                </a:solidFill>
                <a:effectLst/>
                <a:latin typeface="Times New Roman" panose="02020603050405020304" pitchFamily="18" charset="0"/>
                <a:cs typeface="Times New Roman" panose="02020603050405020304" pitchFamily="18" charset="0"/>
              </a:rPr>
              <a:t>Miệng tròn, lòng trắng phau phau</a:t>
            </a:r>
            <a:br>
              <a:rPr lang="vi-VN" sz="3200" dirty="0">
                <a:solidFill>
                  <a:srgbClr val="000000"/>
                </a:solidFill>
                <a:latin typeface="Times New Roman" panose="02020603050405020304" pitchFamily="18" charset="0"/>
                <a:cs typeface="Times New Roman" panose="02020603050405020304" pitchFamily="18" charset="0"/>
              </a:rPr>
            </a:br>
            <a:r>
              <a:rPr lang="vi-VN" sz="3200" b="0" i="0" dirty="0">
                <a:solidFill>
                  <a:srgbClr val="000000"/>
                </a:solidFill>
                <a:effectLst/>
                <a:latin typeface="Times New Roman" panose="02020603050405020304" pitchFamily="18" charset="0"/>
                <a:cs typeface="Times New Roman" panose="02020603050405020304" pitchFamily="18" charset="0"/>
              </a:rPr>
              <a:t>Đựng cơm, đựng thịt, đựng rau hằng ngày.</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0" name="Star: 6 Points 9">
            <a:extLst>
              <a:ext uri="{FF2B5EF4-FFF2-40B4-BE49-F238E27FC236}">
                <a16:creationId xmlns:a16="http://schemas.microsoft.com/office/drawing/2014/main" id="{5A5B4950-9970-592D-D3F0-65859FACE167}"/>
              </a:ext>
            </a:extLst>
          </p:cNvPr>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D062CFE-9983-9BEE-CE01-4BCDF8815F95}"/>
              </a:ext>
            </a:extLst>
          </p:cNvPr>
          <p:cNvSpPr txBox="1"/>
          <p:nvPr/>
        </p:nvSpPr>
        <p:spPr>
          <a:xfrm>
            <a:off x="8537863" y="4435595"/>
            <a:ext cx="6102926" cy="369332"/>
          </a:xfrm>
          <a:prstGeom prst="rect">
            <a:avLst/>
          </a:prstGeom>
          <a:noFill/>
        </p:spPr>
        <p:txBody>
          <a:bodyPr wrap="square">
            <a:spAutoFit/>
          </a:bodyPr>
          <a:lstStyle/>
          <a:p>
            <a:r>
              <a:rPr lang="en-US" sz="1800" b="1" i="1" dirty="0" err="1">
                <a:solidFill>
                  <a:srgbClr val="000000"/>
                </a:solidFill>
                <a:latin typeface="Times New Roman" panose="02020603050405020304" pitchFamily="18" charset="0"/>
                <a:cs typeface="Times New Roman" panose="02020603050405020304" pitchFamily="18" charset="0"/>
              </a:rPr>
              <a:t>Là</a:t>
            </a:r>
            <a:r>
              <a:rPr lang="en-US" sz="1800" b="1" i="1" dirty="0">
                <a:solidFill>
                  <a:srgbClr val="000000"/>
                </a:solidFill>
                <a:latin typeface="Times New Roman" panose="02020603050405020304" pitchFamily="18" charset="0"/>
                <a:cs typeface="Times New Roman" panose="02020603050405020304" pitchFamily="18" charset="0"/>
              </a:rPr>
              <a:t> </a:t>
            </a:r>
            <a:r>
              <a:rPr lang="en-US" sz="1800" b="1" i="1" dirty="0" err="1">
                <a:solidFill>
                  <a:srgbClr val="000000"/>
                </a:solidFill>
                <a:latin typeface="Times New Roman" panose="02020603050405020304" pitchFamily="18" charset="0"/>
                <a:cs typeface="Times New Roman" panose="02020603050405020304" pitchFamily="18" charset="0"/>
              </a:rPr>
              <a:t>cái</a:t>
            </a:r>
            <a:r>
              <a:rPr lang="en-US" sz="1800" b="1" i="1" dirty="0">
                <a:solidFill>
                  <a:srgbClr val="000000"/>
                </a:solidFill>
                <a:latin typeface="Times New Roman" panose="02020603050405020304" pitchFamily="18" charset="0"/>
                <a:cs typeface="Times New Roman" panose="02020603050405020304" pitchFamily="18" charset="0"/>
              </a:rPr>
              <a:t> </a:t>
            </a:r>
            <a:r>
              <a:rPr lang="en-US" sz="1800" b="1" i="1" dirty="0" err="1">
                <a:solidFill>
                  <a:srgbClr val="000000"/>
                </a:solidFill>
                <a:latin typeface="Times New Roman" panose="02020603050405020304" pitchFamily="18" charset="0"/>
                <a:cs typeface="Times New Roman" panose="02020603050405020304" pitchFamily="18" charset="0"/>
              </a:rPr>
              <a:t>gì</a:t>
            </a:r>
            <a:r>
              <a:rPr lang="en-US" sz="1800" b="1" i="1" dirty="0">
                <a:solidFill>
                  <a:srgbClr val="000000"/>
                </a:solidFill>
                <a:latin typeface="Times New Roman" panose="02020603050405020304" pitchFamily="18" charset="0"/>
                <a:cs typeface="Times New Roman" panose="02020603050405020304" pitchFamily="18" charset="0"/>
              </a:rPr>
              <a:t>?</a:t>
            </a:r>
            <a:endParaRPr lang="en-US" dirty="0"/>
          </a:p>
        </p:txBody>
      </p:sp>
      <p:pic>
        <p:nvPicPr>
          <p:cNvPr id="11" name="Đồng hồ đếm ngược 5 giây">
            <a:hlinkClick r:id="" action="ppaction://media"/>
            <a:extLst>
              <a:ext uri="{FF2B5EF4-FFF2-40B4-BE49-F238E27FC236}">
                <a16:creationId xmlns:a16="http://schemas.microsoft.com/office/drawing/2014/main" id="{9C39F7C8-FFB1-1161-2BF0-377E385341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57855" y="0"/>
            <a:ext cx="3034144" cy="3546764"/>
          </a:xfrm>
          <a:prstGeom prst="rect">
            <a:avLst/>
          </a:prstGeom>
        </p:spPr>
      </p:pic>
    </p:spTree>
    <p:extLst>
      <p:ext uri="{BB962C8B-B14F-4D97-AF65-F5344CB8AC3E}">
        <p14:creationId xmlns:p14="http://schemas.microsoft.com/office/powerpoint/2010/main" val="24188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61A55F9-1C87-7DF7-3D36-6149622B3543}"/>
              </a:ext>
            </a:extLst>
          </p:cNvPr>
          <p:cNvSpPr txBox="1"/>
          <p:nvPr/>
        </p:nvSpPr>
        <p:spPr>
          <a:xfrm>
            <a:off x="2660073" y="3429000"/>
            <a:ext cx="8271163" cy="1077218"/>
          </a:xfrm>
          <a:prstGeom prst="rect">
            <a:avLst/>
          </a:prstGeom>
          <a:noFill/>
        </p:spPr>
        <p:txBody>
          <a:bodyPr wrap="square">
            <a:spAutoFit/>
          </a:bodyPr>
          <a:lstStyle/>
          <a:p>
            <a:pPr algn="l"/>
            <a:r>
              <a:rPr lang="en-US" sz="3200" b="0" i="0" dirty="0">
                <a:solidFill>
                  <a:srgbClr val="333333"/>
                </a:solidFill>
                <a:effectLst/>
                <a:latin typeface="Times New Roman" panose="02020603050405020304" pitchFamily="18" charset="0"/>
                <a:cs typeface="Times New Roman" panose="02020603050405020304" pitchFamily="18" charset="0"/>
              </a:rPr>
              <a:t>          </a:t>
            </a:r>
            <a:r>
              <a:rPr lang="vi-VN" sz="3200" b="0" i="0" dirty="0">
                <a:solidFill>
                  <a:srgbClr val="333333"/>
                </a:solidFill>
                <a:effectLst/>
                <a:latin typeface="Times New Roman" panose="02020603050405020304" pitchFamily="18" charset="0"/>
                <a:cs typeface="Times New Roman" panose="02020603050405020304" pitchFamily="18" charset="0"/>
              </a:rPr>
              <a:t>Cái gì bật sáng trong đêm</a:t>
            </a:r>
          </a:p>
          <a:p>
            <a:pPr algn="l"/>
            <a:r>
              <a:rPr lang="vi-VN" sz="3200" b="0" i="0" dirty="0">
                <a:solidFill>
                  <a:srgbClr val="333333"/>
                </a:solidFill>
                <a:effectLst/>
                <a:latin typeface="Times New Roman" panose="02020603050405020304" pitchFamily="18" charset="0"/>
                <a:cs typeface="Times New Roman" panose="02020603050405020304" pitchFamily="18" charset="0"/>
              </a:rPr>
              <a:t>Giúp cho nhà dưới nhà trên sáng ngờ</a:t>
            </a:r>
            <a:r>
              <a:rPr lang="en-US" sz="3200" b="0" i="0" dirty="0" err="1">
                <a:solidFill>
                  <a:srgbClr val="333333"/>
                </a:solidFill>
                <a:effectLst/>
                <a:latin typeface="Times New Roman" panose="02020603050405020304" pitchFamily="18" charset="0"/>
                <a:cs typeface="Times New Roman" panose="02020603050405020304" pitchFamily="18" charset="0"/>
              </a:rPr>
              <a:t>i</a:t>
            </a:r>
            <a:r>
              <a:rPr lang="en-US" sz="3200" b="0" i="0" dirty="0">
                <a:solidFill>
                  <a:srgbClr val="333333"/>
                </a:solidFill>
                <a:effectLst/>
                <a:latin typeface="Times New Roman" panose="02020603050405020304" pitchFamily="18" charset="0"/>
                <a:cs typeface="Times New Roman" panose="02020603050405020304" pitchFamily="18" charset="0"/>
              </a:rPr>
              <a:t>?</a:t>
            </a:r>
            <a:endParaRPr lang="vi-VN" sz="3200" b="0" i="0" dirty="0">
              <a:solidFill>
                <a:srgbClr val="333333"/>
              </a:solidFill>
              <a:effectLst/>
              <a:latin typeface="Times New Roman" panose="02020603050405020304" pitchFamily="18" charset="0"/>
              <a:cs typeface="Times New Roman" panose="02020603050405020304" pitchFamily="18" charset="0"/>
            </a:endParaRPr>
          </a:p>
        </p:txBody>
      </p:sp>
      <p:sp>
        <p:nvSpPr>
          <p:cNvPr id="10" name="Star: 6 Points 9">
            <a:extLst>
              <a:ext uri="{FF2B5EF4-FFF2-40B4-BE49-F238E27FC236}">
                <a16:creationId xmlns:a16="http://schemas.microsoft.com/office/drawing/2014/main" id="{5A5B4950-9970-592D-D3F0-65859FACE167}"/>
              </a:ext>
            </a:extLst>
          </p:cNvPr>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7C336C-9C91-D3B7-5D14-3B363866CE77}"/>
              </a:ext>
            </a:extLst>
          </p:cNvPr>
          <p:cNvSpPr txBox="1"/>
          <p:nvPr/>
        </p:nvSpPr>
        <p:spPr>
          <a:xfrm>
            <a:off x="8330045" y="4671352"/>
            <a:ext cx="2254828" cy="461665"/>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Là</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cái</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gì</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p>
        </p:txBody>
      </p:sp>
      <p:pic>
        <p:nvPicPr>
          <p:cNvPr id="8" name="Đồng hồ đếm ngược 5 giây">
            <a:hlinkClick r:id="" action="ppaction://media"/>
            <a:extLst>
              <a:ext uri="{FF2B5EF4-FFF2-40B4-BE49-F238E27FC236}">
                <a16:creationId xmlns:a16="http://schemas.microsoft.com/office/drawing/2014/main" id="{A2ED94A5-6744-2DB6-01E2-EB055CAF72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74726" y="0"/>
            <a:ext cx="3117273" cy="3768436"/>
          </a:xfrm>
          <a:prstGeom prst="rect">
            <a:avLst/>
          </a:prstGeom>
        </p:spPr>
      </p:pic>
    </p:spTree>
    <p:extLst>
      <p:ext uri="{BB962C8B-B14F-4D97-AF65-F5344CB8AC3E}">
        <p14:creationId xmlns:p14="http://schemas.microsoft.com/office/powerpoint/2010/main" val="14763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B9204C-5211-3AAB-1D8B-D164A69C8C35}"/>
              </a:ext>
            </a:extLst>
          </p:cNvPr>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A7E853-988B-7282-E124-726D34E1D0A5}"/>
              </a:ext>
            </a:extLst>
          </p:cNvPr>
          <p:cNvSpPr txBox="1"/>
          <p:nvPr/>
        </p:nvSpPr>
        <p:spPr>
          <a:xfrm>
            <a:off x="3574473" y="3254284"/>
            <a:ext cx="6096000" cy="2308324"/>
          </a:xfrm>
          <a:prstGeom prst="rect">
            <a:avLst/>
          </a:prstGeom>
          <a:noFill/>
        </p:spPr>
        <p:txBody>
          <a:bodyPr wrap="square">
            <a:spAutoFit/>
          </a:bodyPr>
          <a:lstStyle/>
          <a:p>
            <a:pPr algn="l"/>
            <a:r>
              <a:rPr lang="vi-VN" sz="3600" b="0" i="0" dirty="0">
                <a:solidFill>
                  <a:srgbClr val="333333"/>
                </a:solidFill>
                <a:effectLst/>
                <a:latin typeface="Times New Roman" panose="02020603050405020304" pitchFamily="18" charset="0"/>
                <a:cs typeface="Times New Roman" panose="02020603050405020304" pitchFamily="18" charset="0"/>
              </a:rPr>
              <a:t>Ai muốn chân sạch</a:t>
            </a:r>
          </a:p>
          <a:p>
            <a:pPr algn="l"/>
            <a:r>
              <a:rPr lang="vi-VN" sz="3600" b="0" i="0" dirty="0">
                <a:solidFill>
                  <a:srgbClr val="333333"/>
                </a:solidFill>
                <a:effectLst/>
                <a:latin typeface="Times New Roman" panose="02020603050405020304" pitchFamily="18" charset="0"/>
                <a:cs typeface="Times New Roman" panose="02020603050405020304" pitchFamily="18" charset="0"/>
              </a:rPr>
              <a:t>Thì dùng đến tôi</a:t>
            </a:r>
          </a:p>
          <a:p>
            <a:pPr algn="l"/>
            <a:r>
              <a:rPr lang="vi-VN" sz="3600" b="0" i="0" dirty="0">
                <a:solidFill>
                  <a:srgbClr val="333333"/>
                </a:solidFill>
                <a:effectLst/>
                <a:latin typeface="Times New Roman" panose="02020603050405020304" pitchFamily="18" charset="0"/>
                <a:cs typeface="Times New Roman" panose="02020603050405020304" pitchFamily="18" charset="0"/>
              </a:rPr>
              <a:t>Nhưng phải một đôi</a:t>
            </a:r>
          </a:p>
          <a:p>
            <a:pPr algn="l"/>
            <a:r>
              <a:rPr lang="vi-VN" sz="3600" b="0" i="0" dirty="0">
                <a:solidFill>
                  <a:srgbClr val="333333"/>
                </a:solidFill>
                <a:effectLst/>
                <a:latin typeface="Times New Roman" panose="02020603050405020304" pitchFamily="18" charset="0"/>
                <a:cs typeface="Times New Roman" panose="02020603050405020304" pitchFamily="18" charset="0"/>
              </a:rPr>
              <a:t>Đôi gì thế nhỉ ?</a:t>
            </a:r>
          </a:p>
        </p:txBody>
      </p:sp>
      <p:sp>
        <p:nvSpPr>
          <p:cNvPr id="10" name="Star: 6 Points 9">
            <a:extLst>
              <a:ext uri="{FF2B5EF4-FFF2-40B4-BE49-F238E27FC236}">
                <a16:creationId xmlns:a16="http://schemas.microsoft.com/office/drawing/2014/main" id="{5A5B4950-9970-592D-D3F0-65859FACE167}"/>
              </a:ext>
            </a:extLst>
          </p:cNvPr>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D60A145-691F-7723-0010-DCFBC101EF17}"/>
              </a:ext>
            </a:extLst>
          </p:cNvPr>
          <p:cNvSpPr txBox="1"/>
          <p:nvPr/>
        </p:nvSpPr>
        <p:spPr>
          <a:xfrm>
            <a:off x="5780809" y="5562608"/>
            <a:ext cx="6102926" cy="461665"/>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Là</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cái</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gì</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p>
        </p:txBody>
      </p:sp>
      <p:pic>
        <p:nvPicPr>
          <p:cNvPr id="8" name="Đồng hồ đếm ngược 5 giây">
            <a:hlinkClick r:id="" action="ppaction://media"/>
            <a:extLst>
              <a:ext uri="{FF2B5EF4-FFF2-40B4-BE49-F238E27FC236}">
                <a16:creationId xmlns:a16="http://schemas.microsoft.com/office/drawing/2014/main" id="{F456B084-DEC6-E7C5-1A17-986C6427FF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33164" y="0"/>
            <a:ext cx="3158836" cy="3254284"/>
          </a:xfrm>
          <a:prstGeom prst="rect">
            <a:avLst/>
          </a:prstGeom>
        </p:spPr>
      </p:pic>
    </p:spTree>
    <p:extLst>
      <p:ext uri="{BB962C8B-B14F-4D97-AF65-F5344CB8AC3E}">
        <p14:creationId xmlns:p14="http://schemas.microsoft.com/office/powerpoint/2010/main" val="196925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406680"/>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5" name="TextBox 4">
            <a:extLst>
              <a:ext uri="{FF2B5EF4-FFF2-40B4-BE49-F238E27FC236}">
                <a16:creationId xmlns:a16="http://schemas.microsoft.com/office/drawing/2014/main" id="{28201941-DBEA-4CE6-89D9-5B45349DBF3A}"/>
              </a:ext>
            </a:extLst>
          </p:cNvPr>
          <p:cNvSpPr txBox="1"/>
          <p:nvPr/>
        </p:nvSpPr>
        <p:spPr>
          <a:xfrm>
            <a:off x="3097294" y="508931"/>
            <a:ext cx="8706265" cy="1938992"/>
          </a:xfrm>
          <a:prstGeom prst="rect">
            <a:avLst/>
          </a:prstGeom>
          <a:noFill/>
        </p:spPr>
        <p:txBody>
          <a:bodyPr wrap="square" rtlCol="0">
            <a:spAutoFit/>
          </a:bodyPr>
          <a:lstStyle/>
          <a:p>
            <a:pPr marL="285750" indent="-285750" algn="just">
              <a:buClr>
                <a:srgbClr val="F72F98"/>
              </a:buClr>
              <a:buFont typeface="Arial" panose="020B0604020202020204" pitchFamily="34" charset="0"/>
              <a:buChar char="•"/>
            </a:pPr>
            <a:r>
              <a:rPr lang="vi-VN" sz="2400" dirty="0">
                <a:solidFill>
                  <a:srgbClr val="000000"/>
                </a:solidFill>
              </a:rPr>
              <a:t>Chia sẻ về những việc em đã và sẽ làm để bảo quản đồ dùng gia đình.</a:t>
            </a:r>
          </a:p>
          <a:p>
            <a:pPr marL="285750" indent="-285750" algn="just">
              <a:buClr>
                <a:srgbClr val="F72F98"/>
              </a:buClr>
              <a:buFont typeface="Arial" panose="020B0604020202020204" pitchFamily="34" charset="0"/>
              <a:buChar char="•"/>
            </a:pPr>
            <a:r>
              <a:rPr lang="vi-VN" sz="2400" dirty="0">
                <a:solidFill>
                  <a:srgbClr val="000000"/>
                </a:solidFill>
              </a:rPr>
              <a:t>Em cùng mọi người trong gia đình thực hiện bảo quản đồ dùng gia đình.</a:t>
            </a:r>
          </a:p>
          <a:p>
            <a:pPr marL="285750" indent="-285750" algn="just">
              <a:buClr>
                <a:srgbClr val="F72F98"/>
              </a:buClr>
              <a:buFont typeface="Arial" panose="020B0604020202020204" pitchFamily="34" charset="0"/>
              <a:buChar char="•"/>
            </a:pPr>
            <a:r>
              <a:rPr lang="vi-VN" sz="2400" dirty="0">
                <a:solidFill>
                  <a:srgbClr val="000000"/>
                </a:solidFill>
              </a:rPr>
              <a:t>Nhắc nhở bạn bè, người thân bảo quản đồ dùng gia đình.</a:t>
            </a:r>
          </a:p>
        </p:txBody>
      </p:sp>
      <p:pic>
        <p:nvPicPr>
          <p:cNvPr id="2052" name="Picture 4">
            <a:extLst>
              <a:ext uri="{FF2B5EF4-FFF2-40B4-BE49-F238E27FC236}">
                <a16:creationId xmlns:a16="http://schemas.microsoft.com/office/drawing/2014/main" id="{1727DB21-02DD-4C54-BADB-49A181C6711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5965" y="2455060"/>
            <a:ext cx="7820069" cy="391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E72A67-202E-4A3B-91C7-078DA88271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87613" y="490757"/>
            <a:ext cx="9197411" cy="3805825"/>
          </a:xfrm>
          <a:prstGeom prst="rect">
            <a:avLst/>
          </a:prstGeom>
        </p:spPr>
      </p:pic>
      <p:pic>
        <p:nvPicPr>
          <p:cNvPr id="4" name="Picture 2" descr="Free Vector | Happy family cleaning apartment">
            <a:extLst>
              <a:ext uri="{FF2B5EF4-FFF2-40B4-BE49-F238E27FC236}">
                <a16:creationId xmlns:a16="http://schemas.microsoft.com/office/drawing/2014/main" id="{A1A79A93-2E32-4B8E-8409-EB05083835D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6147" y="2324886"/>
            <a:ext cx="7114016" cy="394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hq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hq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hq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hq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2A 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ồ dùng bé yêu">
            <a:hlinkClick r:id="" action="ppaction://media"/>
            <a:extLst>
              <a:ext uri="{FF2B5EF4-FFF2-40B4-BE49-F238E27FC236}">
                <a16:creationId xmlns:a16="http://schemas.microsoft.com/office/drawing/2014/main" id="{465694F0-C190-8362-8C1D-1A86A79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66092"/>
            <a:ext cx="12192000" cy="5591908"/>
          </a:xfrm>
          <a:prstGeom prst="rect">
            <a:avLst/>
          </a:prstGeom>
        </p:spPr>
      </p:pic>
      <p:grpSp>
        <p:nvGrpSpPr>
          <p:cNvPr id="5" name="Group 4">
            <a:extLst>
              <a:ext uri="{FF2B5EF4-FFF2-40B4-BE49-F238E27FC236}">
                <a16:creationId xmlns:a16="http://schemas.microsoft.com/office/drawing/2014/main" id="{8E6DCA80-CCED-6377-FE20-7283173BAA2E}"/>
              </a:ext>
            </a:extLst>
          </p:cNvPr>
          <p:cNvGrpSpPr/>
          <p:nvPr/>
        </p:nvGrpSpPr>
        <p:grpSpPr>
          <a:xfrm>
            <a:off x="0" y="110503"/>
            <a:ext cx="2886686" cy="975278"/>
            <a:chOff x="500062" y="381715"/>
            <a:chExt cx="2886686" cy="975278"/>
          </a:xfrm>
        </p:grpSpPr>
        <p:pic>
          <p:nvPicPr>
            <p:cNvPr id="6" name="Picture 5">
              <a:extLst>
                <a:ext uri="{FF2B5EF4-FFF2-40B4-BE49-F238E27FC236}">
                  <a16:creationId xmlns:a16="http://schemas.microsoft.com/office/drawing/2014/main" id="{BC6B3B6B-41B4-DE1A-6E90-689CC9901787}"/>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0062" y="381715"/>
              <a:ext cx="1170334" cy="975278"/>
            </a:xfrm>
            <a:prstGeom prst="rect">
              <a:avLst/>
            </a:prstGeom>
          </p:spPr>
        </p:pic>
        <p:sp>
          <p:nvSpPr>
            <p:cNvPr id="7" name="TextBox 6">
              <a:extLst>
                <a:ext uri="{FF2B5EF4-FFF2-40B4-BE49-F238E27FC236}">
                  <a16:creationId xmlns:a16="http://schemas.microsoft.com/office/drawing/2014/main" id="{EF28AEAF-8D60-967B-8103-33BEDB14EE66}"/>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9" name="TextBox 8">
            <a:extLst>
              <a:ext uri="{FF2B5EF4-FFF2-40B4-BE49-F238E27FC236}">
                <a16:creationId xmlns:a16="http://schemas.microsoft.com/office/drawing/2014/main" id="{7140FFB1-3CFB-7C1B-01C7-08EC6754918C}"/>
              </a:ext>
            </a:extLst>
          </p:cNvPr>
          <p:cNvSpPr txBox="1"/>
          <p:nvPr/>
        </p:nvSpPr>
        <p:spPr>
          <a:xfrm>
            <a:off x="2777639" y="747153"/>
            <a:ext cx="6126480" cy="369332"/>
          </a:xfrm>
          <a:prstGeom prst="rect">
            <a:avLst/>
          </a:prstGeom>
          <a:noFill/>
        </p:spPr>
        <p:txBody>
          <a:bodyPr wrap="square">
            <a:spAutoFit/>
          </a:bodyPr>
          <a:lstStyle/>
          <a:p>
            <a:pPr algn="ctr"/>
            <a:r>
              <a:rPr lang="en-US" sz="1800" b="1" dirty="0">
                <a:solidFill>
                  <a:schemeClr val="bg2"/>
                </a:solidFill>
                <a:latin typeface="Times New Roman" panose="02020603050405020304" pitchFamily="18" charset="0"/>
                <a:cs typeface="Times New Roman" panose="02020603050405020304" pitchFamily="18" charset="0"/>
              </a:rPr>
              <a:t>NGHE </a:t>
            </a:r>
            <a:r>
              <a:rPr lang="vi-VN" sz="1800" b="1" dirty="0">
                <a:solidFill>
                  <a:schemeClr val="bg2"/>
                </a:solidFill>
                <a:latin typeface="Times New Roman" panose="02020603050405020304" pitchFamily="18" charset="0"/>
                <a:cs typeface="Times New Roman" panose="02020603050405020304" pitchFamily="18" charset="0"/>
              </a:rPr>
              <a:t> BÀI HÁT “</a:t>
            </a:r>
            <a:r>
              <a:rPr lang="en-US" sz="1800" b="1" dirty="0">
                <a:solidFill>
                  <a:schemeClr val="bg2"/>
                </a:solidFill>
                <a:latin typeface="Times New Roman" panose="02020603050405020304" pitchFamily="18" charset="0"/>
                <a:cs typeface="Times New Roman" panose="02020603050405020304" pitchFamily="18" charset="0"/>
              </a:rPr>
              <a:t>ĐỒ DÙNG BÉ YÊU”</a:t>
            </a:r>
            <a:endParaRPr lang="vi-VN" sz="2400" b="1"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86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3" name="TextBox 12">
            <a:extLst>
              <a:ext uri="{FF2B5EF4-FFF2-40B4-BE49-F238E27FC236}">
                <a16:creationId xmlns:a16="http://schemas.microsoft.com/office/drawing/2014/main" id="{213E5CB7-CCA8-49AC-82E1-91E974A42880}"/>
              </a:ext>
            </a:extLst>
          </p:cNvPr>
          <p:cNvSpPr txBox="1"/>
          <p:nvPr/>
        </p:nvSpPr>
        <p:spPr>
          <a:xfrm>
            <a:off x="500062" y="1116848"/>
            <a:ext cx="7013921" cy="461665"/>
          </a:xfrm>
          <a:prstGeom prst="rect">
            <a:avLst/>
          </a:prstGeom>
          <a:noFill/>
        </p:spPr>
        <p:txBody>
          <a:bodyPr wrap="square" rtlCol="0">
            <a:spAutoFit/>
          </a:bodyPr>
          <a:lstStyle/>
          <a:p>
            <a:pPr algn="ctr"/>
            <a:r>
              <a:rPr lang="vi-VN" sz="2400" dirty="0">
                <a:solidFill>
                  <a:schemeClr val="bg2"/>
                </a:solidFill>
                <a:latin typeface="Times New Roman" panose="02020603050405020304" pitchFamily="18" charset="0"/>
                <a:cs typeface="Times New Roman" panose="02020603050405020304" pitchFamily="18" charset="0"/>
              </a:rPr>
              <a:t>HÁT BÀI HÁT “</a:t>
            </a:r>
            <a:r>
              <a:rPr lang="en-US" sz="2400" dirty="0">
                <a:solidFill>
                  <a:schemeClr val="bg2"/>
                </a:solidFill>
                <a:latin typeface="Times New Roman" panose="02020603050405020304" pitchFamily="18" charset="0"/>
                <a:cs typeface="Times New Roman" panose="02020603050405020304" pitchFamily="18" charset="0"/>
              </a:rPr>
              <a:t>ĐỒ DÙNG BÉ YÊU”</a:t>
            </a:r>
            <a:endParaRPr lang="vi-VN" sz="3200" dirty="0">
              <a:solidFill>
                <a:schemeClr val="bg2"/>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64632A6-4EBF-4FF5-A91C-B78CFC4FEB3A}"/>
              </a:ext>
            </a:extLst>
          </p:cNvPr>
          <p:cNvSpPr txBox="1"/>
          <p:nvPr/>
        </p:nvSpPr>
        <p:spPr>
          <a:xfrm flipH="1">
            <a:off x="1290568" y="3087581"/>
            <a:ext cx="10104262" cy="707886"/>
          </a:xfrm>
          <a:prstGeom prst="rect">
            <a:avLst/>
          </a:prstGeom>
          <a:noFill/>
        </p:spPr>
        <p:txBody>
          <a:bodyPr wrap="square" rtlCol="0">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 Kể </a:t>
            </a:r>
            <a:r>
              <a:rPr lang="en-US" sz="4000" dirty="0" err="1">
                <a:solidFill>
                  <a:srgbClr val="000000"/>
                </a:solidFill>
                <a:latin typeface="Times New Roman" panose="02020603050405020304" pitchFamily="18" charset="0"/>
                <a:cs typeface="Times New Roman" panose="02020603050405020304" pitchFamily="18" charset="0"/>
              </a:rPr>
              <a:t>thêm</a:t>
            </a:r>
            <a:r>
              <a:rPr lang="vi-VN" sz="4000" dirty="0">
                <a:solidFill>
                  <a:srgbClr val="000000"/>
                </a:solidFill>
                <a:latin typeface="Times New Roman" panose="02020603050405020304" pitchFamily="18" charset="0"/>
                <a:cs typeface="Times New Roman" panose="02020603050405020304" pitchFamily="18" charset="0"/>
              </a:rPr>
              <a:t> những đồ dùng gia đình mà em biết</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BA11944-8EF5-ECC2-CC3D-1B74CE806F37}"/>
              </a:ext>
            </a:extLst>
          </p:cNvPr>
          <p:cNvSpPr txBox="1"/>
          <p:nvPr/>
        </p:nvSpPr>
        <p:spPr>
          <a:xfrm flipH="1">
            <a:off x="1085229" y="2055856"/>
            <a:ext cx="10965215" cy="707886"/>
          </a:xfrm>
          <a:prstGeom prst="rect">
            <a:avLst/>
          </a:prstGeom>
          <a:noFill/>
        </p:spPr>
        <p:txBody>
          <a:bodyPr wrap="square" rtlCol="0">
            <a:spAutoFit/>
          </a:bodyPr>
          <a:lstStyle/>
          <a:p>
            <a:pPr algn="just"/>
            <a:r>
              <a:rPr lang="vi-VN" sz="4000" dirty="0">
                <a:solidFill>
                  <a:srgbClr val="000000"/>
                </a:solidFill>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nhắc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hát</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59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79EE4B-43E5-6ADA-6B28-51DC80350505}"/>
              </a:ext>
            </a:extLst>
          </p:cNvPr>
          <p:cNvSpPr txBox="1"/>
          <p:nvPr/>
        </p:nvSpPr>
        <p:spPr>
          <a:xfrm>
            <a:off x="3679128" y="570666"/>
            <a:ext cx="6414654" cy="830997"/>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2024BEA-EBBE-FF2E-D1F9-BA8198F586EF}"/>
              </a:ext>
            </a:extLst>
          </p:cNvPr>
          <p:cNvSpPr txBox="1"/>
          <p:nvPr/>
        </p:nvSpPr>
        <p:spPr>
          <a:xfrm>
            <a:off x="1496290" y="1611408"/>
            <a:ext cx="9809018" cy="646331"/>
          </a:xfrm>
          <a:prstGeom prst="rect">
            <a:avLst/>
          </a:prstGeom>
          <a:noFill/>
        </p:spPr>
        <p:txBody>
          <a:bodyPr wrap="square">
            <a:spAutoFit/>
          </a:bodyPr>
          <a:lstStyle/>
          <a:p>
            <a:pPr algn="ct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8: </a:t>
            </a:r>
            <a:r>
              <a:rPr lang="en-US" sz="28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Tiết</a:t>
            </a:r>
            <a:r>
              <a:rPr lang="en-US" sz="3600" b="1" dirty="0">
                <a:solidFill>
                  <a:srgbClr val="00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1791872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CB0E90-CC88-4CA9-78B1-838AC0D57A62}"/>
              </a:ext>
            </a:extLst>
          </p:cNvPr>
          <p:cNvSpPr txBox="1"/>
          <p:nvPr/>
        </p:nvSpPr>
        <p:spPr>
          <a:xfrm flipH="1">
            <a:off x="816441" y="4010452"/>
            <a:ext cx="10104262" cy="1938992"/>
          </a:xfrm>
          <a:prstGeom prst="rect">
            <a:avLst/>
          </a:prstGeom>
          <a:noFill/>
        </p:spPr>
        <p:txBody>
          <a:bodyPr wrap="square" rtlCol="0">
            <a:spAutoFit/>
          </a:bodyPr>
          <a:lstStyle/>
          <a:p>
            <a:pPr algn="just"/>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Đồ</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những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đồ</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chung</a:t>
            </a:r>
            <a:r>
              <a:rPr lang="en-US" sz="4000" dirty="0">
                <a:solidFill>
                  <a:srgbClr val="FF0000"/>
                </a:solidFill>
                <a:latin typeface="Times New Roman" panose="02020603050405020304" pitchFamily="18" charset="0"/>
                <a:cs typeface="Times New Roman" panose="02020603050405020304" pitchFamily="18" charset="0"/>
              </a:rPr>
              <a:t> ở </a:t>
            </a:r>
            <a:r>
              <a:rPr lang="en-US" sz="4000" dirty="0" err="1">
                <a:solidFill>
                  <a:srgbClr val="FF0000"/>
                </a:solidFill>
                <a:latin typeface="Times New Roman" panose="02020603050405020304" pitchFamily="18" charset="0"/>
                <a:cs typeface="Times New Roman" panose="02020603050405020304" pitchFamily="18" charset="0"/>
              </a:rPr>
              <a:t>nhà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bếp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tắm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khách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ngủ</a:t>
            </a:r>
            <a:r>
              <a:rPr lang="en-US" sz="4000" dirty="0">
                <a:solidFill>
                  <a:srgbClr val="FF0000"/>
                </a:solidFill>
                <a:latin typeface="Times New Roman" panose="02020603050405020304" pitchFamily="18" charset="0"/>
                <a:cs typeface="Times New Roman" panose="02020603050405020304" pitchFamily="18" charset="0"/>
              </a:rPr>
              <a:t>.</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930A435-6202-BFEC-94C2-F66780E3623F}"/>
              </a:ext>
            </a:extLst>
          </p:cNvPr>
          <p:cNvSpPr txBox="1"/>
          <p:nvPr/>
        </p:nvSpPr>
        <p:spPr>
          <a:xfrm flipH="1">
            <a:off x="816441" y="2687013"/>
            <a:ext cx="10104262" cy="1323439"/>
          </a:xfrm>
          <a:prstGeom prst="rect">
            <a:avLst/>
          </a:prstGeom>
          <a:noFill/>
        </p:spPr>
        <p:txBody>
          <a:bodyPr wrap="square" rtlCol="0">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thế</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A2CFC2E-4B44-724F-2740-07598F0F56E8}"/>
              </a:ext>
            </a:extLst>
          </p:cNvPr>
          <p:cNvSpPr txBox="1"/>
          <p:nvPr/>
        </p:nvSpPr>
        <p:spPr>
          <a:xfrm>
            <a:off x="1416148" y="517188"/>
            <a:ext cx="9504555" cy="1508105"/>
          </a:xfrm>
          <a:prstGeom prst="rect">
            <a:avLst/>
          </a:prstGeom>
          <a:noFill/>
        </p:spPr>
        <p:txBody>
          <a:bodyPr wrap="square">
            <a:spAutoFit/>
          </a:bodyPr>
          <a:lstStyle/>
          <a:p>
            <a:pPr algn="ctr"/>
            <a:r>
              <a:rPr lang="en-US" sz="2800" b="1" i="1" dirty="0" err="1">
                <a:solidFill>
                  <a:srgbClr val="000000"/>
                </a:solidFill>
                <a:latin typeface="Times New Roman" panose="02020603050405020304" pitchFamily="18" charset="0"/>
                <a:cs typeface="Times New Roman" panose="02020603050405020304" pitchFamily="18" charset="0"/>
              </a:rPr>
              <a:t>Thứ</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Sáu</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ngày</a:t>
            </a:r>
            <a:r>
              <a:rPr lang="en-US" sz="2800" b="1" i="1" dirty="0">
                <a:solidFill>
                  <a:srgbClr val="000000"/>
                </a:solidFill>
                <a:latin typeface="Times New Roman" panose="02020603050405020304" pitchFamily="18" charset="0"/>
                <a:cs typeface="Times New Roman" panose="02020603050405020304" pitchFamily="18" charset="0"/>
              </a:rPr>
              <a:t> 16 </a:t>
            </a:r>
            <a:r>
              <a:rPr lang="en-US" sz="2800" b="1" i="1" dirty="0" err="1">
                <a:solidFill>
                  <a:srgbClr val="000000"/>
                </a:solidFill>
                <a:latin typeface="Times New Roman" panose="02020603050405020304" pitchFamily="18" charset="0"/>
                <a:cs typeface="Times New Roman" panose="02020603050405020304" pitchFamily="18" charset="0"/>
              </a:rPr>
              <a:t>tháng</a:t>
            </a:r>
            <a:r>
              <a:rPr lang="en-US" sz="2800" b="1" i="1" dirty="0">
                <a:solidFill>
                  <a:srgbClr val="000000"/>
                </a:solidFill>
                <a:latin typeface="Times New Roman" panose="02020603050405020304" pitchFamily="18" charset="0"/>
                <a:cs typeface="Times New Roman" panose="02020603050405020304" pitchFamily="18" charset="0"/>
              </a:rPr>
              <a:t> 12 </a:t>
            </a:r>
            <a:r>
              <a:rPr lang="en-US" sz="2800" b="1" i="1" dirty="0" err="1">
                <a:solidFill>
                  <a:srgbClr val="000000"/>
                </a:solidFill>
                <a:latin typeface="Times New Roman" panose="02020603050405020304" pitchFamily="18" charset="0"/>
                <a:cs typeface="Times New Roman" panose="02020603050405020304" pitchFamily="18" charset="0"/>
              </a:rPr>
              <a:t>năm</a:t>
            </a:r>
            <a:r>
              <a:rPr lang="en-US" sz="2800" b="1" i="1" dirty="0">
                <a:solidFill>
                  <a:srgbClr val="000000"/>
                </a:solidFill>
                <a:latin typeface="Times New Roman" panose="02020603050405020304" pitchFamily="18" charset="0"/>
                <a:cs typeface="Times New Roman" panose="02020603050405020304" pitchFamily="18" charset="0"/>
              </a:rPr>
              <a:t> 2022</a:t>
            </a:r>
          </a:p>
          <a:p>
            <a:pPr algn="ct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Đạo</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đức</a:t>
            </a:r>
            <a:endParaRPr lang="en-US" sz="2800" b="1" i="1" dirty="0">
              <a:solidFill>
                <a:srgbClr val="000000"/>
              </a:solidFill>
              <a:latin typeface="Times New Roman" panose="02020603050405020304" pitchFamily="18" charset="0"/>
              <a:cs typeface="Times New Roman" panose="02020603050405020304" pitchFamily="18" charset="0"/>
            </a:endParaRPr>
          </a:p>
          <a:p>
            <a:r>
              <a:rPr lang="en-US" sz="3600"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8: </a:t>
            </a:r>
            <a:r>
              <a:rPr lang="en-US" sz="28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Tiết</a:t>
            </a:r>
            <a:r>
              <a:rPr lang="en-US" sz="3600" b="1" dirty="0">
                <a:solidFill>
                  <a:srgbClr val="000000"/>
                </a:solidFill>
                <a:latin typeface="Times New Roman" panose="02020603050405020304" pitchFamily="18" charset="0"/>
                <a:cs typeface="Times New Roman" panose="02020603050405020304" pitchFamily="18" charset="0"/>
              </a:rPr>
              <a:t> 1)</a:t>
            </a:r>
            <a:endParaRPr lang="en-US" sz="2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612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descr="Top 13 Thương hiệu nồi cơm điện thông dụng tại Việt Nam - Toplist.vn">
            <a:extLst>
              <a:ext uri="{FF2B5EF4-FFF2-40B4-BE49-F238E27FC236}">
                <a16:creationId xmlns:a16="http://schemas.microsoft.com/office/drawing/2014/main" id="{877755E5-D4C0-0CE8-AA93-49137E7AB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86" y="3794026"/>
            <a:ext cx="2576945" cy="1838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ột số loại tivi phổ biến | dienmaytamoanh">
            <a:extLst>
              <a:ext uri="{FF2B5EF4-FFF2-40B4-BE49-F238E27FC236}">
                <a16:creationId xmlns:a16="http://schemas.microsoft.com/office/drawing/2014/main" id="{7DBD2D37-C296-0481-3D63-568E03C4D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458" y="233581"/>
            <a:ext cx="2348532" cy="19628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Bộ 3 cái chảo chống dính">
            <a:extLst>
              <a:ext uri="{FF2B5EF4-FFF2-40B4-BE49-F238E27FC236}">
                <a16:creationId xmlns:a16="http://schemas.microsoft.com/office/drawing/2014/main" id="{89FB9992-8530-AB72-9C98-AE4ACC3F9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831" y="3972033"/>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ác mẫu giường ngủ đẹp cho bé gái siêu dễ thương, thơ mộng ...">
            <a:extLst>
              <a:ext uri="{FF2B5EF4-FFF2-40B4-BE49-F238E27FC236}">
                <a16:creationId xmlns:a16="http://schemas.microsoft.com/office/drawing/2014/main" id="{37AABE1B-890D-1492-9361-0FAA0A6AA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4564" y="2997173"/>
            <a:ext cx="29869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70 bộ bàn ghế sofa phòng khách đẹp loại bộ nhiều ghế">
            <a:extLst>
              <a:ext uri="{FF2B5EF4-FFF2-40B4-BE49-F238E27FC236}">
                <a16:creationId xmlns:a16="http://schemas.microsoft.com/office/drawing/2014/main" id="{32194A7F-5D3F-3BE4-B63C-403C5F425F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788" y="2951952"/>
            <a:ext cx="2865856" cy="2958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op 7 Bài văn tả chiếc bình hoa (lớp 5) hay nhất - AllTop.vn">
            <a:extLst>
              <a:ext uri="{FF2B5EF4-FFF2-40B4-BE49-F238E27FC236}">
                <a16:creationId xmlns:a16="http://schemas.microsoft.com/office/drawing/2014/main" id="{FCE46DA6-95B6-B876-AA9F-E6ED7B00F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6611" y="244726"/>
            <a:ext cx="2164903" cy="17337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ổng hợp các đồ dùng cần thiết trong nhà bếp cho căn bếp gia đình">
            <a:extLst>
              <a:ext uri="{FF2B5EF4-FFF2-40B4-BE49-F238E27FC236}">
                <a16:creationId xmlns:a16="http://schemas.microsoft.com/office/drawing/2014/main" id="{13FBB855-1C0E-B39D-95D2-8CE1A1C2F8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609" y="244726"/>
            <a:ext cx="4630348" cy="33782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4C03376B-046E-FDFD-04B7-004981E24D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0166" y="640113"/>
            <a:ext cx="1496291" cy="1556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ồi&quot; trong Tiếng Anh là gì: Định Nghĩa, Ví Dụ Anh Việt">
            <a:extLst>
              <a:ext uri="{FF2B5EF4-FFF2-40B4-BE49-F238E27FC236}">
                <a16:creationId xmlns:a16="http://schemas.microsoft.com/office/drawing/2014/main" id="{A6D492A7-C0D8-DD28-7345-AA990D5C62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4836" y="5632781"/>
            <a:ext cx="1512302" cy="136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624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4" descr="Bộ bát đĩa sứ Bát Tràng hoa trà">
            <a:extLst>
              <a:ext uri="{FF2B5EF4-FFF2-40B4-BE49-F238E27FC236}">
                <a16:creationId xmlns:a16="http://schemas.microsoft.com/office/drawing/2014/main" id="{2E172598-5158-66E0-3E97-1F6E83E12C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11647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C409D7-DEED-4CFC-8307-14A64DE36C48}"/>
              </a:ext>
            </a:extLst>
          </p:cNvPr>
          <p:cNvGrpSpPr/>
          <p:nvPr/>
        </p:nvGrpSpPr>
        <p:grpSpPr>
          <a:xfrm>
            <a:off x="340199" y="1093111"/>
            <a:ext cx="2816950" cy="954107"/>
            <a:chOff x="569798" y="1124402"/>
            <a:chExt cx="2816950" cy="1489289"/>
          </a:xfrm>
        </p:grpSpPr>
        <p:pic>
          <p:nvPicPr>
            <p:cNvPr id="3" name="Picture 2">
              <a:extLst>
                <a:ext uri="{FF2B5EF4-FFF2-40B4-BE49-F238E27FC236}">
                  <a16:creationId xmlns:a16="http://schemas.microsoft.com/office/drawing/2014/main"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a:extLst>
                <a:ext uri="{FF2B5EF4-FFF2-40B4-BE49-F238E27FC236}">
                  <a16:creationId xmlns:a16="http://schemas.microsoft.com/office/drawing/2014/main" id="{527F1D03-CF96-43A1-94DF-E7D051B287F9}"/>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7" name="TextBox 6">
            <a:extLst>
              <a:ext uri="{FF2B5EF4-FFF2-40B4-BE49-F238E27FC236}">
                <a16:creationId xmlns:a16="http://schemas.microsoft.com/office/drawing/2014/main" id="{BC025334-9B63-44D3-957B-00AB8843D486}"/>
              </a:ext>
            </a:extLst>
          </p:cNvPr>
          <p:cNvSpPr txBox="1"/>
          <p:nvPr/>
        </p:nvSpPr>
        <p:spPr>
          <a:xfrm>
            <a:off x="3670522" y="1385952"/>
            <a:ext cx="7613995" cy="707886"/>
          </a:xfrm>
          <a:prstGeom prst="rect">
            <a:avLst/>
          </a:prstGeom>
          <a:noFill/>
        </p:spPr>
        <p:txBody>
          <a:bodyPr wrap="square" rtlCol="0">
            <a:spAutoFit/>
          </a:bodyPr>
          <a:lstStyle/>
          <a:p>
            <a:r>
              <a:rPr lang="vi-VN" sz="2000" b="1" dirty="0">
                <a:solidFill>
                  <a:srgbClr val="00B050"/>
                </a:solidFill>
              </a:rPr>
              <a:t>Em hãy nhận xét việc bảo quản đồ dùng gia đình của các bạn dưới đây:</a:t>
            </a:r>
          </a:p>
        </p:txBody>
      </p:sp>
      <p:pic>
        <p:nvPicPr>
          <p:cNvPr id="12" name="Picture 11">
            <a:extLst>
              <a:ext uri="{FF2B5EF4-FFF2-40B4-BE49-F238E27FC236}">
                <a16:creationId xmlns:a16="http://schemas.microsoft.com/office/drawing/2014/main" id="{D3D05CED-5066-4DB6-99DB-8687E1D35C0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53572" y="4554071"/>
            <a:ext cx="2916570" cy="2303929"/>
          </a:xfrm>
          <a:prstGeom prst="rect">
            <a:avLst/>
          </a:prstGeom>
        </p:spPr>
      </p:pic>
      <p:pic>
        <p:nvPicPr>
          <p:cNvPr id="4" name="Picture 3">
            <a:extLst>
              <a:ext uri="{FF2B5EF4-FFF2-40B4-BE49-F238E27FC236}">
                <a16:creationId xmlns:a16="http://schemas.microsoft.com/office/drawing/2014/main" id="{A6348630-59D5-5A34-55D9-A2D2D520FD5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167322" y="4655005"/>
            <a:ext cx="2916570" cy="2175887"/>
          </a:xfrm>
          <a:prstGeom prst="rect">
            <a:avLst/>
          </a:prstGeom>
        </p:spPr>
      </p:pic>
      <p:pic>
        <p:nvPicPr>
          <p:cNvPr id="5" name="Picture 4">
            <a:extLst>
              <a:ext uri="{FF2B5EF4-FFF2-40B4-BE49-F238E27FC236}">
                <a16:creationId xmlns:a16="http://schemas.microsoft.com/office/drawing/2014/main" id="{3341863A-33A2-1F55-4042-231D4083475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7982208" y="4464502"/>
            <a:ext cx="2512182" cy="2303929"/>
          </a:xfrm>
          <a:prstGeom prst="rect">
            <a:avLst/>
          </a:prstGeom>
        </p:spPr>
      </p:pic>
      <p:sp>
        <p:nvSpPr>
          <p:cNvPr id="10" name="TextBox 9">
            <a:extLst>
              <a:ext uri="{FF2B5EF4-FFF2-40B4-BE49-F238E27FC236}">
                <a16:creationId xmlns:a16="http://schemas.microsoft.com/office/drawing/2014/main" id="{B7C2FAAA-87C5-47D2-93FF-E0E91CDC1AA7}"/>
              </a:ext>
            </a:extLst>
          </p:cNvPr>
          <p:cNvSpPr txBox="1"/>
          <p:nvPr/>
        </p:nvSpPr>
        <p:spPr>
          <a:xfrm>
            <a:off x="2691241" y="181458"/>
            <a:ext cx="7029534"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b="1" dirty="0">
              <a:solidFill>
                <a:srgbClr val="00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37F6CCB-316B-56F1-DC51-1FBC4C386920}"/>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rcRect r="50000"/>
          <a:stretch/>
        </p:blipFill>
        <p:spPr>
          <a:xfrm>
            <a:off x="907483" y="1944387"/>
            <a:ext cx="2686956" cy="2591561"/>
          </a:xfrm>
          <a:prstGeom prst="rect">
            <a:avLst/>
          </a:prstGeom>
        </p:spPr>
      </p:pic>
      <p:pic>
        <p:nvPicPr>
          <p:cNvPr id="14" name="Picture 13">
            <a:extLst>
              <a:ext uri="{FF2B5EF4-FFF2-40B4-BE49-F238E27FC236}">
                <a16:creationId xmlns:a16="http://schemas.microsoft.com/office/drawing/2014/main" id="{43CD67F8-91B1-5620-688E-AEB52EE40C1C}"/>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tretch>
            <a:fillRect/>
          </a:stretch>
        </p:blipFill>
        <p:spPr>
          <a:xfrm>
            <a:off x="7940299" y="2171841"/>
            <a:ext cx="2554091" cy="2292661"/>
          </a:xfrm>
          <a:prstGeom prst="rect">
            <a:avLst/>
          </a:prstGeom>
        </p:spPr>
      </p:pic>
      <p:pic>
        <p:nvPicPr>
          <p:cNvPr id="15" name="Picture 14">
            <a:extLst>
              <a:ext uri="{FF2B5EF4-FFF2-40B4-BE49-F238E27FC236}">
                <a16:creationId xmlns:a16="http://schemas.microsoft.com/office/drawing/2014/main" id="{2A1330E1-9FB8-2DDF-C2E4-12E7AB07CD5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rcRect l="50408" r="203"/>
          <a:stretch/>
        </p:blipFill>
        <p:spPr>
          <a:xfrm>
            <a:off x="4167322" y="2093838"/>
            <a:ext cx="2686957" cy="2292661"/>
          </a:xfrm>
          <a:prstGeom prst="rect">
            <a:avLst/>
          </a:prstGeom>
        </p:spPr>
      </p:pic>
    </p:spTree>
    <p:extLst>
      <p:ext uri="{BB962C8B-B14F-4D97-AF65-F5344CB8AC3E}">
        <p14:creationId xmlns:p14="http://schemas.microsoft.com/office/powerpoint/2010/main" val="8243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996</TotalTime>
  <Words>1204</Words>
  <Application>Microsoft Office PowerPoint</Application>
  <PresentationFormat>Widescreen</PresentationFormat>
  <Paragraphs>107</Paragraphs>
  <Slides>27</Slides>
  <Notes>1</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Arial-Rounded</vt:lpstr>
      <vt:lpstr>Calibri</vt:lpstr>
      <vt:lpstr>Open Sans</vt:lpstr>
      <vt:lpstr>Times New Roman</vt:lpstr>
      <vt:lpstr>UTM Cookies</vt:lpstr>
      <vt:lpstr>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75</cp:revision>
  <dcterms:created xsi:type="dcterms:W3CDTF">2021-06-11T02:39:36Z</dcterms:created>
  <dcterms:modified xsi:type="dcterms:W3CDTF">2022-12-06T06:31:51Z</dcterms:modified>
</cp:coreProperties>
</file>